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67" r:id="rId3"/>
    <p:sldId id="368" r:id="rId4"/>
    <p:sldId id="369" r:id="rId5"/>
    <p:sldId id="381" r:id="rId6"/>
    <p:sldId id="378" r:id="rId7"/>
    <p:sldId id="384" r:id="rId8"/>
    <p:sldId id="379" r:id="rId9"/>
    <p:sldId id="383" r:id="rId10"/>
    <p:sldId id="380" r:id="rId11"/>
    <p:sldId id="385" r:id="rId12"/>
    <p:sldId id="387" r:id="rId13"/>
    <p:sldId id="386" r:id="rId14"/>
    <p:sldId id="376" r:id="rId15"/>
    <p:sldId id="388" r:id="rId16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tis Pāvils" initials="GP" lastIdx="3" clrIdx="0">
    <p:extLst/>
  </p:cmAuthor>
  <p:cmAuthor id="2" name="Gatis Pāvils" initials="GP [2]" lastIdx="1" clrIdx="1">
    <p:extLst/>
  </p:cmAuthor>
  <p:cmAuthor id="3" name="Gatis Pāvils" initials="GP [3]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79"/>
    <a:srgbClr val="FF9DC0"/>
    <a:srgbClr val="03788E"/>
    <a:srgbClr val="0396B3"/>
    <a:srgbClr val="036174"/>
    <a:srgbClr val="014F5F"/>
    <a:srgbClr val="003F4C"/>
    <a:srgbClr val="034A58"/>
    <a:srgbClr val="3C4959"/>
    <a:srgbClr val="7B1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196" autoAdjust="0"/>
    <p:restoredTop sz="94643"/>
  </p:normalViewPr>
  <p:slideViewPr>
    <p:cSldViewPr>
      <p:cViewPr varScale="1">
        <p:scale>
          <a:sx n="84" d="100"/>
          <a:sy n="84" d="100"/>
        </p:scale>
        <p:origin x="55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F2DF1-BEC8-4A99-B8A2-95E815F0E9FC}" type="datetimeFigureOut">
              <a:rPr lang="lv-LV" smtClean="0"/>
              <a:t>19.01.2017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C5AB5-CEB9-49D7-9C05-C13BFC0D741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64940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C5AB5-CEB9-49D7-9C05-C13BFC0D741F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849436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C5AB5-CEB9-49D7-9C05-C13BFC0D741F}" type="slidenum">
              <a:rPr lang="lv-LV" smtClean="0"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12704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C5AB5-CEB9-49D7-9C05-C13BFC0D741F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059244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C5AB5-CEB9-49D7-9C05-C13BFC0D741F}" type="slidenum">
              <a:rPr lang="lv-LV" smtClean="0"/>
              <a:t>12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779066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C5AB5-CEB9-49D7-9C05-C13BFC0D741F}" type="slidenum">
              <a:rPr lang="lv-LV" smtClean="0"/>
              <a:t>13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175587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C5AB5-CEB9-49D7-9C05-C13BFC0D741F}" type="slidenum">
              <a:rPr lang="lv-LV" smtClean="0"/>
              <a:t>14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526783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C5AB5-CEB9-49D7-9C05-C13BFC0D741F}" type="slidenum">
              <a:rPr lang="lv-LV" smtClean="0"/>
              <a:t>15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33814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C5AB5-CEB9-49D7-9C05-C13BFC0D741F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14119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C5AB5-CEB9-49D7-9C05-C13BFC0D741F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46484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C5AB5-CEB9-49D7-9C05-C13BFC0D741F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73427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C5AB5-CEB9-49D7-9C05-C13BFC0D741F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9368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C5AB5-CEB9-49D7-9C05-C13BFC0D741F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37695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C5AB5-CEB9-49D7-9C05-C13BFC0D741F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51924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C5AB5-CEB9-49D7-9C05-C13BFC0D741F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87128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C5AB5-CEB9-49D7-9C05-C13BFC0D741F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86786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433B5-66CD-4371-A976-FBEE566EE74A}" type="datetimeFigureOut">
              <a:rPr lang="lv-LV" smtClean="0"/>
              <a:t>19.01.2017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78C9-FDEC-4200-9B9A-DD6AC0C95F0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64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433B5-66CD-4371-A976-FBEE566EE74A}" type="datetimeFigureOut">
              <a:rPr lang="lv-LV" smtClean="0"/>
              <a:t>19.01.2017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78C9-FDEC-4200-9B9A-DD6AC0C95F0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16877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433B5-66CD-4371-A976-FBEE566EE74A}" type="datetimeFigureOut">
              <a:rPr lang="lv-LV" smtClean="0"/>
              <a:t>19.01.2017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78C9-FDEC-4200-9B9A-DD6AC0C95F0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56583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433B5-66CD-4371-A976-FBEE566EE74A}" type="datetimeFigureOut">
              <a:rPr lang="lv-LV" smtClean="0"/>
              <a:t>19.01.2017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78C9-FDEC-4200-9B9A-DD6AC0C95F0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0330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433B5-66CD-4371-A976-FBEE566EE74A}" type="datetimeFigureOut">
              <a:rPr lang="lv-LV" smtClean="0"/>
              <a:t>19.01.2017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78C9-FDEC-4200-9B9A-DD6AC0C95F0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23205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433B5-66CD-4371-A976-FBEE566EE74A}" type="datetimeFigureOut">
              <a:rPr lang="lv-LV" smtClean="0"/>
              <a:t>19.01.2017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78C9-FDEC-4200-9B9A-DD6AC0C95F0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33472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433B5-66CD-4371-A976-FBEE566EE74A}" type="datetimeFigureOut">
              <a:rPr lang="lv-LV" smtClean="0"/>
              <a:t>19.01.2017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78C9-FDEC-4200-9B9A-DD6AC0C95F0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12314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433B5-66CD-4371-A976-FBEE566EE74A}" type="datetimeFigureOut">
              <a:rPr lang="lv-LV" smtClean="0"/>
              <a:t>19.01.2017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78C9-FDEC-4200-9B9A-DD6AC0C95F0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77573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433B5-66CD-4371-A976-FBEE566EE74A}" type="datetimeFigureOut">
              <a:rPr lang="lv-LV" smtClean="0"/>
              <a:t>19.01.2017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78C9-FDEC-4200-9B9A-DD6AC0C95F0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77887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433B5-66CD-4371-A976-FBEE566EE74A}" type="datetimeFigureOut">
              <a:rPr lang="lv-LV" smtClean="0"/>
              <a:t>19.01.2017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78C9-FDEC-4200-9B9A-DD6AC0C95F0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46240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433B5-66CD-4371-A976-FBEE566EE74A}" type="datetimeFigureOut">
              <a:rPr lang="lv-LV" smtClean="0"/>
              <a:t>19.01.2017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378C9-FDEC-4200-9B9A-DD6AC0C95F0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37943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FCFC"/>
            </a:gs>
            <a:gs pos="70000">
              <a:srgbClr val="03788E"/>
            </a:gs>
            <a:gs pos="100000">
              <a:srgbClr val="034A5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433B5-66CD-4371-A976-FBEE566EE74A}" type="datetimeFigureOut">
              <a:rPr lang="lv-LV" smtClean="0"/>
              <a:t>19.01.2017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378C9-FDEC-4200-9B9A-DD6AC0C95F0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5743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96B3"/>
            </a:gs>
            <a:gs pos="50000">
              <a:srgbClr val="03788E"/>
            </a:gs>
            <a:gs pos="100000">
              <a:srgbClr val="034A5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29663"/>
            <a:ext cx="9144000" cy="1128337"/>
          </a:xfrm>
          <a:prstGeom prst="rect">
            <a:avLst/>
          </a:prstGeom>
          <a:gradFill flip="none" rotWithShape="1">
            <a:gsLst>
              <a:gs pos="0">
                <a:srgbClr val="014F5F"/>
              </a:gs>
              <a:gs pos="50000">
                <a:srgbClr val="036174">
                  <a:alpha val="64000"/>
                </a:srgbClr>
              </a:gs>
              <a:gs pos="100000">
                <a:srgbClr val="034A58">
                  <a:alpha val="22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99592" y="5832166"/>
            <a:ext cx="2242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lv-LV" sz="2400" smtClean="0">
                <a:solidFill>
                  <a:schemeClr val="bg1"/>
                </a:solidFill>
                <a:ea typeface="Courier" charset="0"/>
                <a:cs typeface="Courier" charset="0"/>
              </a:rPr>
              <a:t>NK CONSULTING</a:t>
            </a:r>
            <a:endParaRPr lang="en-US" sz="2400" dirty="0" smtClean="0">
              <a:solidFill>
                <a:schemeClr val="bg1"/>
              </a:solidFill>
              <a:ea typeface="Courier" charset="0"/>
              <a:cs typeface="Courier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1412776"/>
            <a:ext cx="6552728" cy="393954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lv-LV" sz="6800" b="1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Open Sans Extrabold" charset="0"/>
                <a:ea typeface="Open Sans Extrabold" charset="0"/>
                <a:cs typeface="Open Sans Extrabold" charset="0"/>
              </a:rPr>
              <a:t>TRENDS </a:t>
            </a:r>
            <a:r>
              <a:rPr lang="lv-LV" sz="6800" b="1" dirty="0" err="1" smtClean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Open Sans Extrabold" charset="0"/>
                <a:ea typeface="Open Sans Extrabold" charset="0"/>
                <a:cs typeface="Open Sans Extrabold" charset="0"/>
              </a:rPr>
              <a:t>in</a:t>
            </a:r>
            <a:r>
              <a:rPr lang="lv-LV" sz="6800" b="1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Open Sans Extrabold" charset="0"/>
                <a:ea typeface="Open Sans Extrabold" charset="0"/>
                <a:cs typeface="Open Sans Extrabold" charset="0"/>
              </a:rPr>
              <a:t> </a:t>
            </a:r>
            <a:r>
              <a:rPr lang="lv-LV" sz="6800" b="1" dirty="0" err="1" smtClean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Open Sans Extrabold" charset="0"/>
                <a:ea typeface="Open Sans Extrabold" charset="0"/>
                <a:cs typeface="Open Sans Extrabold" charset="0"/>
              </a:rPr>
              <a:t>the</a:t>
            </a:r>
            <a:endParaRPr lang="lv-LV" sz="6800" b="1" dirty="0" smtClean="0"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Open Sans Extrabold" charset="0"/>
              <a:ea typeface="Open Sans Extrabold" charset="0"/>
              <a:cs typeface="Open Sans Extrabold" charset="0"/>
            </a:endParaRPr>
          </a:p>
          <a:p>
            <a:r>
              <a:rPr lang="lv-LV" sz="11200" b="1" dirty="0" smtClean="0">
                <a:solidFill>
                  <a:srgbClr val="FFD579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Open Sans Extrabold" charset="0"/>
                <a:ea typeface="Open Sans Extrabold" charset="0"/>
                <a:cs typeface="Open Sans Extrabold" charset="0"/>
              </a:rPr>
              <a:t>LATVIAN</a:t>
            </a:r>
          </a:p>
          <a:p>
            <a:r>
              <a:rPr lang="en-US" sz="7000" b="1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Open Sans Extrabold" charset="0"/>
                <a:ea typeface="Open Sans Extrabold" charset="0"/>
                <a:cs typeface="Open Sans Extrabold" charset="0"/>
              </a:rPr>
              <a:t>S</a:t>
            </a:r>
            <a:r>
              <a:rPr lang="lv-LV" sz="7000" b="1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Open Sans Extrabold" charset="0"/>
                <a:ea typeface="Open Sans Extrabold" charset="0"/>
                <a:cs typeface="Open Sans Extrabold" charset="0"/>
              </a:rPr>
              <a:t>PACE SECTOR</a:t>
            </a:r>
          </a:p>
        </p:txBody>
      </p:sp>
      <p:sp>
        <p:nvSpPr>
          <p:cNvPr id="9" name="Rectangle 8"/>
          <p:cNvSpPr/>
          <p:nvPr/>
        </p:nvSpPr>
        <p:spPr>
          <a:xfrm>
            <a:off x="8024" y="0"/>
            <a:ext cx="9144000" cy="1128337"/>
          </a:xfrm>
          <a:prstGeom prst="rect">
            <a:avLst/>
          </a:prstGeom>
          <a:gradFill flip="none" rotWithShape="1">
            <a:gsLst>
              <a:gs pos="0">
                <a:srgbClr val="014F5F"/>
              </a:gs>
              <a:gs pos="50000">
                <a:srgbClr val="036174">
                  <a:alpha val="64000"/>
                </a:srgbClr>
              </a:gs>
              <a:gs pos="100000">
                <a:srgbClr val="034A58">
                  <a:alpha val="22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1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96B3"/>
            </a:gs>
            <a:gs pos="50000">
              <a:srgbClr val="03788E"/>
            </a:gs>
            <a:gs pos="100000">
              <a:srgbClr val="034A5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29663"/>
            <a:ext cx="9144000" cy="1128337"/>
          </a:xfrm>
          <a:prstGeom prst="rect">
            <a:avLst/>
          </a:prstGeom>
          <a:gradFill flip="none" rotWithShape="1">
            <a:gsLst>
              <a:gs pos="0">
                <a:srgbClr val="014F5F"/>
              </a:gs>
              <a:gs pos="50000">
                <a:srgbClr val="036174">
                  <a:alpha val="64000"/>
                </a:srgbClr>
              </a:gs>
              <a:gs pos="100000">
                <a:srgbClr val="034A58">
                  <a:alpha val="22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024" y="0"/>
            <a:ext cx="9144000" cy="1128337"/>
          </a:xfrm>
          <a:prstGeom prst="rect">
            <a:avLst/>
          </a:prstGeom>
          <a:gradFill flip="none" rotWithShape="1">
            <a:gsLst>
              <a:gs pos="0">
                <a:srgbClr val="014F5F"/>
              </a:gs>
              <a:gs pos="50000">
                <a:srgbClr val="036174">
                  <a:alpha val="64000"/>
                </a:srgbClr>
              </a:gs>
              <a:gs pos="100000">
                <a:srgbClr val="034A58">
                  <a:alpha val="22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27584" y="332656"/>
            <a:ext cx="7750600" cy="80021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lv-LV" sz="4600" b="1" dirty="0" smtClean="0">
                <a:solidFill>
                  <a:srgbClr val="FFD579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Open Sans Extrabold" charset="0"/>
                <a:ea typeface="Open Sans Extrabold" charset="0"/>
                <a:cs typeface="Open Sans Extrabold" charset="0"/>
              </a:rPr>
              <a:t>PLANNED</a:t>
            </a:r>
            <a:r>
              <a:rPr lang="lv-LV" sz="4600" b="1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Open Sans Extrabold" charset="0"/>
                <a:ea typeface="Open Sans Extrabold" charset="0"/>
                <a:cs typeface="Open Sans Extrabold" charset="0"/>
              </a:rPr>
              <a:t> EMPLOYEES ’18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60432" y="6206965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lv-LV" sz="24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9</a:t>
            </a:r>
            <a:endParaRPr lang="en-US" sz="2400" dirty="0" smtClean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5805264"/>
            <a:ext cx="8170250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en-US" sz="1900" b="1" dirty="0" smtClean="0">
                <a:solidFill>
                  <a:schemeClr val="bg1"/>
                </a:solidFill>
                <a:ea typeface="Courier" charset="0"/>
                <a:cs typeface="Courier" charset="0"/>
              </a:rPr>
              <a:t>Employees in space related activities, as planned for the 2018</a:t>
            </a: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en-US" sz="1900" b="1" dirty="0">
                <a:solidFill>
                  <a:srgbClr val="FFD579"/>
                </a:solidFill>
                <a:ea typeface="Courier" charset="0"/>
                <a:cs typeface="Courier" charset="0"/>
              </a:rPr>
              <a:t>There were less answers, thus the statistics do not display the whole scope</a:t>
            </a:r>
            <a:r>
              <a:rPr lang="en-US" sz="1900" b="1" dirty="0" smtClean="0">
                <a:solidFill>
                  <a:srgbClr val="FFD579"/>
                </a:solidFill>
                <a:ea typeface="Courier" charset="0"/>
                <a:cs typeface="Courier" charset="0"/>
              </a:rPr>
              <a:t>!</a:t>
            </a:r>
            <a:endParaRPr lang="en-US" sz="1900" b="1" dirty="0">
              <a:solidFill>
                <a:schemeClr val="bg1"/>
              </a:solidFill>
              <a:ea typeface="Courier" charset="0"/>
              <a:cs typeface="Courier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" y="1079500"/>
            <a:ext cx="9080500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9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96B3"/>
            </a:gs>
            <a:gs pos="50000">
              <a:srgbClr val="03788E"/>
            </a:gs>
            <a:gs pos="100000">
              <a:srgbClr val="034A5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29663"/>
            <a:ext cx="9144000" cy="1128337"/>
          </a:xfrm>
          <a:prstGeom prst="rect">
            <a:avLst/>
          </a:prstGeom>
          <a:gradFill flip="none" rotWithShape="1">
            <a:gsLst>
              <a:gs pos="0">
                <a:srgbClr val="014F5F"/>
              </a:gs>
              <a:gs pos="50000">
                <a:srgbClr val="036174">
                  <a:alpha val="64000"/>
                </a:srgbClr>
              </a:gs>
              <a:gs pos="100000">
                <a:srgbClr val="034A58">
                  <a:alpha val="22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57831" y="1499113"/>
            <a:ext cx="7602601" cy="232371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en-US" sz="2500" b="1" dirty="0" smtClean="0">
                <a:solidFill>
                  <a:schemeClr val="bg1"/>
                </a:solidFill>
                <a:ea typeface="Courier" charset="0"/>
                <a:cs typeface="Courier" charset="0"/>
              </a:rPr>
              <a:t>As 2018 is nearing, the expectations for the development of space related activities are decreasing</a:t>
            </a: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en-US" sz="2500" b="1" dirty="0" smtClean="0">
                <a:solidFill>
                  <a:schemeClr val="bg1"/>
                </a:solidFill>
                <a:ea typeface="Courier" charset="0"/>
                <a:cs typeface="Courier" charset="0"/>
              </a:rPr>
              <a:t>Especially pronounced decrease in private enterprises</a:t>
            </a: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en-US" sz="2500" b="1" dirty="0" smtClean="0">
                <a:solidFill>
                  <a:srgbClr val="FFD579"/>
                </a:solidFill>
                <a:ea typeface="Courier" charset="0"/>
                <a:cs typeface="Courier" charset="0"/>
              </a:rPr>
              <a:t>Reason:</a:t>
            </a:r>
            <a:r>
              <a:rPr lang="en-US" sz="2500" b="1" dirty="0" smtClean="0">
                <a:solidFill>
                  <a:schemeClr val="bg1"/>
                </a:solidFill>
                <a:ea typeface="Courier" charset="0"/>
                <a:cs typeface="Courier" charset="0"/>
              </a:rPr>
              <a:t> increased experience = less expectations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8024" y="0"/>
            <a:ext cx="9144000" cy="1128337"/>
          </a:xfrm>
          <a:prstGeom prst="rect">
            <a:avLst/>
          </a:prstGeom>
          <a:gradFill flip="none" rotWithShape="1">
            <a:gsLst>
              <a:gs pos="0">
                <a:srgbClr val="014F5F"/>
              </a:gs>
              <a:gs pos="50000">
                <a:srgbClr val="036174">
                  <a:alpha val="64000"/>
                </a:srgbClr>
              </a:gs>
              <a:gs pos="100000">
                <a:srgbClr val="034A58">
                  <a:alpha val="22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276086" y="6206965"/>
            <a:ext cx="553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lv-LV" sz="24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10</a:t>
            </a:r>
            <a:endParaRPr lang="en-US" sz="2400" dirty="0" smtClean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584" y="332656"/>
            <a:ext cx="775060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lv-LV" sz="4800" b="1" dirty="0" err="1" smtClean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Open Sans Extrabold" charset="0"/>
                <a:ea typeface="Open Sans Extrabold" charset="0"/>
                <a:cs typeface="Open Sans Extrabold" charset="0"/>
              </a:rPr>
              <a:t>Thoughts</a:t>
            </a:r>
            <a:endParaRPr lang="lv-LV" sz="4800" b="1" dirty="0" smtClean="0">
              <a:solidFill>
                <a:srgbClr val="FFD579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Open Sans Extrabold" charset="0"/>
              <a:ea typeface="Open Sans Extrabold" charset="0"/>
              <a:cs typeface="Open Sans Extra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48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96B3"/>
            </a:gs>
            <a:gs pos="50000">
              <a:srgbClr val="03788E"/>
            </a:gs>
            <a:gs pos="100000">
              <a:srgbClr val="034A5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29663"/>
            <a:ext cx="9144000" cy="1128337"/>
          </a:xfrm>
          <a:prstGeom prst="rect">
            <a:avLst/>
          </a:prstGeom>
          <a:gradFill flip="none" rotWithShape="1">
            <a:gsLst>
              <a:gs pos="0">
                <a:srgbClr val="014F5F"/>
              </a:gs>
              <a:gs pos="50000">
                <a:srgbClr val="036174">
                  <a:alpha val="64000"/>
                </a:srgbClr>
              </a:gs>
              <a:gs pos="100000">
                <a:srgbClr val="034A58">
                  <a:alpha val="22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57831" y="1499113"/>
            <a:ext cx="7602601" cy="37856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en-US" sz="2500" b="1" dirty="0" smtClean="0">
                <a:solidFill>
                  <a:schemeClr val="bg1"/>
                </a:solidFill>
                <a:ea typeface="Courier" charset="0"/>
                <a:cs typeface="Courier" charset="0"/>
              </a:rPr>
              <a:t>Weak and indecisive governance of this sector in Latvia</a:t>
            </a: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en-US" sz="2500" b="1" dirty="0" smtClean="0">
                <a:solidFill>
                  <a:schemeClr val="bg1"/>
                </a:solidFill>
                <a:ea typeface="Courier" charset="0"/>
                <a:cs typeface="Courier" charset="0"/>
              </a:rPr>
              <a:t>Lack of specialists in many niche specialties, e.g. specific data analytics)</a:t>
            </a: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en-US" sz="2500" b="1" dirty="0" smtClean="0">
                <a:solidFill>
                  <a:schemeClr val="bg1"/>
                </a:solidFill>
                <a:ea typeface="Courier" charset="0"/>
                <a:cs typeface="Courier" charset="0"/>
              </a:rPr>
              <a:t>Low visibility of Latvian enterprises, low availability of markets</a:t>
            </a: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en-US" sz="2500" b="1" dirty="0" smtClean="0">
                <a:solidFill>
                  <a:schemeClr val="bg1"/>
                </a:solidFill>
                <a:ea typeface="Courier" charset="0"/>
                <a:cs typeface="Courier" charset="0"/>
              </a:rPr>
              <a:t>Too little open data (Latvian) in cartography</a:t>
            </a: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en-US" sz="2500" b="1" dirty="0" smtClean="0">
                <a:solidFill>
                  <a:schemeClr val="bg1"/>
                </a:solidFill>
                <a:ea typeface="Courier" charset="0"/>
                <a:cs typeface="Courier" charset="0"/>
              </a:rPr>
              <a:t>No assets for the development of ideas</a:t>
            </a:r>
          </a:p>
        </p:txBody>
      </p:sp>
      <p:sp>
        <p:nvSpPr>
          <p:cNvPr id="9" name="Rectangle 8"/>
          <p:cNvSpPr/>
          <p:nvPr/>
        </p:nvSpPr>
        <p:spPr>
          <a:xfrm>
            <a:off x="8024" y="0"/>
            <a:ext cx="9144000" cy="1128337"/>
          </a:xfrm>
          <a:prstGeom prst="rect">
            <a:avLst/>
          </a:prstGeom>
          <a:gradFill flip="none" rotWithShape="1">
            <a:gsLst>
              <a:gs pos="0">
                <a:srgbClr val="014F5F"/>
              </a:gs>
              <a:gs pos="50000">
                <a:srgbClr val="036174">
                  <a:alpha val="64000"/>
                </a:srgbClr>
              </a:gs>
              <a:gs pos="100000">
                <a:srgbClr val="034A58">
                  <a:alpha val="22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276086" y="6206965"/>
            <a:ext cx="553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lv-LV" sz="24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11</a:t>
            </a:r>
            <a:endParaRPr lang="en-US" sz="2400" dirty="0" smtClean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584" y="332656"/>
            <a:ext cx="7750600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lv-LV" sz="4000" b="1" dirty="0" smtClean="0">
                <a:solidFill>
                  <a:srgbClr val="FFD579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Open Sans Extrabold" charset="0"/>
                <a:ea typeface="Open Sans Extrabold" charset="0"/>
                <a:cs typeface="Open Sans Extrabold" charset="0"/>
              </a:rPr>
              <a:t>BARRIERS</a:t>
            </a:r>
            <a:r>
              <a:rPr lang="lv-LV" sz="4000" b="1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Open Sans Extrabold" charset="0"/>
                <a:ea typeface="Open Sans Extrabold" charset="0"/>
                <a:cs typeface="Open Sans Extrabold" charset="0"/>
              </a:rPr>
              <a:t> TO DEVELOPMENT</a:t>
            </a:r>
          </a:p>
        </p:txBody>
      </p:sp>
    </p:spTree>
    <p:extLst>
      <p:ext uri="{BB962C8B-B14F-4D97-AF65-F5344CB8AC3E}">
        <p14:creationId xmlns:p14="http://schemas.microsoft.com/office/powerpoint/2010/main" val="158233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96B3"/>
            </a:gs>
            <a:gs pos="50000">
              <a:srgbClr val="03788E"/>
            </a:gs>
            <a:gs pos="100000">
              <a:srgbClr val="034A5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29663"/>
            <a:ext cx="9144000" cy="1128337"/>
          </a:xfrm>
          <a:prstGeom prst="rect">
            <a:avLst/>
          </a:prstGeom>
          <a:gradFill flip="none" rotWithShape="1">
            <a:gsLst>
              <a:gs pos="0">
                <a:srgbClr val="014F5F"/>
              </a:gs>
              <a:gs pos="50000">
                <a:srgbClr val="036174">
                  <a:alpha val="64000"/>
                </a:srgbClr>
              </a:gs>
              <a:gs pos="100000">
                <a:srgbClr val="034A58">
                  <a:alpha val="22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57831" y="1499113"/>
            <a:ext cx="7602601" cy="470898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en-US" sz="2500" b="1" dirty="0" smtClean="0">
                <a:solidFill>
                  <a:srgbClr val="FFD579"/>
                </a:solidFill>
                <a:ea typeface="Courier" charset="0"/>
                <a:cs typeface="Courier" charset="0"/>
              </a:rPr>
              <a:t>Very positive:</a:t>
            </a:r>
            <a:r>
              <a:rPr lang="en-US" sz="2500" b="1" dirty="0" smtClean="0">
                <a:solidFill>
                  <a:schemeClr val="bg1"/>
                </a:solidFill>
                <a:ea typeface="Courier" charset="0"/>
                <a:cs typeface="Courier" charset="0"/>
              </a:rPr>
              <a:t> ESA financing is available now</a:t>
            </a: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en-US" sz="2500" b="1" dirty="0" smtClean="0">
                <a:solidFill>
                  <a:srgbClr val="FFD579"/>
                </a:solidFill>
                <a:ea typeface="Courier" charset="0"/>
                <a:cs typeface="Courier" charset="0"/>
              </a:rPr>
              <a:t>Positive:</a:t>
            </a:r>
            <a:r>
              <a:rPr lang="en-US" sz="2500" b="1" dirty="0" smtClean="0">
                <a:solidFill>
                  <a:schemeClr val="bg1"/>
                </a:solidFill>
                <a:ea typeface="Courier" charset="0"/>
                <a:cs typeface="Courier" charset="0"/>
              </a:rPr>
              <a:t> Copernicus data and services available</a:t>
            </a: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en-US" sz="2500" b="1" dirty="0" smtClean="0">
                <a:solidFill>
                  <a:srgbClr val="FFD579"/>
                </a:solidFill>
                <a:ea typeface="Courier" charset="0"/>
                <a:cs typeface="Courier" charset="0"/>
              </a:rPr>
              <a:t>Positive:</a:t>
            </a:r>
            <a:r>
              <a:rPr lang="en-US" sz="2500" b="1" dirty="0" smtClean="0">
                <a:solidFill>
                  <a:schemeClr val="bg1"/>
                </a:solidFill>
                <a:ea typeface="Courier" charset="0"/>
                <a:cs typeface="Courier" charset="0"/>
              </a:rPr>
              <a:t> accession to ESA = more predictable future</a:t>
            </a: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en-US" sz="2500" b="1" dirty="0" smtClean="0">
                <a:solidFill>
                  <a:srgbClr val="FFD579"/>
                </a:solidFill>
                <a:ea typeface="Courier" charset="0"/>
                <a:cs typeface="Courier" charset="0"/>
              </a:rPr>
              <a:t>Positive:</a:t>
            </a:r>
            <a:r>
              <a:rPr lang="en-US" sz="2500" b="1" dirty="0" smtClean="0">
                <a:solidFill>
                  <a:schemeClr val="bg1"/>
                </a:solidFill>
                <a:ea typeface="Courier" charset="0"/>
                <a:cs typeface="Courier" charset="0"/>
              </a:rPr>
              <a:t> some enterprises have created firm ground for their future activities</a:t>
            </a: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en-US" sz="2500" b="1" dirty="0" smtClean="0">
                <a:solidFill>
                  <a:srgbClr val="FFD579"/>
                </a:solidFill>
                <a:ea typeface="Courier" charset="0"/>
                <a:cs typeface="Courier" charset="0"/>
              </a:rPr>
              <a:t>Mixed:</a:t>
            </a:r>
            <a:r>
              <a:rPr lang="en-US" sz="2500" b="1" dirty="0" smtClean="0">
                <a:solidFill>
                  <a:schemeClr val="bg1"/>
                </a:solidFill>
                <a:ea typeface="Courier" charset="0"/>
                <a:cs typeface="Courier" charset="0"/>
              </a:rPr>
              <a:t> some consider that there is recession in space area, some: there is increase in activity</a:t>
            </a: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en-US" sz="2500" b="1" dirty="0" err="1" smtClean="0">
                <a:solidFill>
                  <a:srgbClr val="FFD579"/>
                </a:solidFill>
                <a:ea typeface="Courier" charset="0"/>
                <a:cs typeface="Courier" charset="0"/>
              </a:rPr>
              <a:t>Bottomline</a:t>
            </a:r>
            <a:r>
              <a:rPr lang="en-US" sz="2500" b="1" dirty="0" smtClean="0">
                <a:solidFill>
                  <a:srgbClr val="FFD579"/>
                </a:solidFill>
                <a:ea typeface="Courier" charset="0"/>
                <a:cs typeface="Courier" charset="0"/>
              </a:rPr>
              <a:t>:</a:t>
            </a:r>
            <a:r>
              <a:rPr lang="en-US" sz="2500" b="1" dirty="0" smtClean="0">
                <a:solidFill>
                  <a:schemeClr val="bg1"/>
                </a:solidFill>
                <a:ea typeface="Courier" charset="0"/>
                <a:cs typeface="Courier" charset="0"/>
              </a:rPr>
              <a:t> those who are persistent do not complain but offer valuable advice for others (including state)</a:t>
            </a:r>
          </a:p>
        </p:txBody>
      </p:sp>
      <p:sp>
        <p:nvSpPr>
          <p:cNvPr id="9" name="Rectangle 8"/>
          <p:cNvSpPr/>
          <p:nvPr/>
        </p:nvSpPr>
        <p:spPr>
          <a:xfrm>
            <a:off x="8024" y="0"/>
            <a:ext cx="9144000" cy="1128337"/>
          </a:xfrm>
          <a:prstGeom prst="rect">
            <a:avLst/>
          </a:prstGeom>
          <a:gradFill flip="none" rotWithShape="1">
            <a:gsLst>
              <a:gs pos="0">
                <a:srgbClr val="014F5F"/>
              </a:gs>
              <a:gs pos="50000">
                <a:srgbClr val="036174">
                  <a:alpha val="64000"/>
                </a:srgbClr>
              </a:gs>
              <a:gs pos="100000">
                <a:srgbClr val="034A58">
                  <a:alpha val="22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276086" y="6206965"/>
            <a:ext cx="553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lv-LV" sz="24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12</a:t>
            </a:r>
            <a:endParaRPr lang="en-US" sz="2400" dirty="0" smtClean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584" y="332656"/>
            <a:ext cx="775060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lv-LV" sz="4800" b="1" dirty="0" smtClean="0">
                <a:solidFill>
                  <a:srgbClr val="FFD579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Open Sans Extrabold" charset="0"/>
                <a:ea typeface="Open Sans Extrabold" charset="0"/>
                <a:cs typeface="Open Sans Extrabold" charset="0"/>
              </a:rPr>
              <a:t>CHANGES</a:t>
            </a:r>
            <a:r>
              <a:rPr lang="lv-LV" sz="4800" b="1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Open Sans Extrabold" charset="0"/>
                <a:ea typeface="Open Sans Extrabold" charset="0"/>
                <a:cs typeface="Open Sans Extrabold" charset="0"/>
              </a:rPr>
              <a:t> SINCE 2013</a:t>
            </a:r>
          </a:p>
        </p:txBody>
      </p:sp>
    </p:spTree>
    <p:extLst>
      <p:ext uri="{BB962C8B-B14F-4D97-AF65-F5344CB8AC3E}">
        <p14:creationId xmlns:p14="http://schemas.microsoft.com/office/powerpoint/2010/main" val="202179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96B3"/>
            </a:gs>
            <a:gs pos="50000">
              <a:srgbClr val="03788E"/>
            </a:gs>
            <a:gs pos="100000">
              <a:srgbClr val="034A5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29663"/>
            <a:ext cx="9144000" cy="1128337"/>
          </a:xfrm>
          <a:prstGeom prst="rect">
            <a:avLst/>
          </a:prstGeom>
          <a:gradFill flip="none" rotWithShape="1">
            <a:gsLst>
              <a:gs pos="0">
                <a:srgbClr val="014F5F"/>
              </a:gs>
              <a:gs pos="50000">
                <a:srgbClr val="036174">
                  <a:alpha val="64000"/>
                </a:srgbClr>
              </a:gs>
              <a:gs pos="100000">
                <a:srgbClr val="034A58">
                  <a:alpha val="22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024" y="0"/>
            <a:ext cx="9144000" cy="1128337"/>
          </a:xfrm>
          <a:prstGeom prst="rect">
            <a:avLst/>
          </a:prstGeom>
          <a:gradFill flip="none" rotWithShape="1">
            <a:gsLst>
              <a:gs pos="0">
                <a:srgbClr val="014F5F"/>
              </a:gs>
              <a:gs pos="50000">
                <a:srgbClr val="036174">
                  <a:alpha val="64000"/>
                </a:srgbClr>
              </a:gs>
              <a:gs pos="100000">
                <a:srgbClr val="034A58">
                  <a:alpha val="22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020041" y="1268760"/>
            <a:ext cx="6584407" cy="25545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4000" dirty="0">
                <a:solidFill>
                  <a:schemeClr val="bg1"/>
                </a:solidFill>
              </a:rPr>
              <a:t>“Much to learn you still </a:t>
            </a:r>
            <a:r>
              <a:rPr lang="en-US" sz="4000" dirty="0" smtClean="0">
                <a:solidFill>
                  <a:schemeClr val="bg1"/>
                </a:solidFill>
              </a:rPr>
              <a:t>have…</a:t>
            </a:r>
          </a:p>
          <a:p>
            <a:pPr algn="r"/>
            <a:r>
              <a:rPr lang="en-US" sz="4000" dirty="0" smtClean="0">
                <a:solidFill>
                  <a:schemeClr val="bg1"/>
                </a:solidFill>
              </a:rPr>
              <a:t>This </a:t>
            </a:r>
            <a:r>
              <a:rPr lang="en-US" sz="4000" dirty="0">
                <a:solidFill>
                  <a:schemeClr val="bg1"/>
                </a:solidFill>
              </a:rPr>
              <a:t>is just the beginning</a:t>
            </a:r>
            <a:r>
              <a:rPr lang="en-US" sz="4000" dirty="0" smtClean="0">
                <a:solidFill>
                  <a:schemeClr val="bg1"/>
                </a:solidFill>
              </a:rPr>
              <a:t>!”</a:t>
            </a:r>
          </a:p>
          <a:p>
            <a:pPr algn="r"/>
            <a:endParaRPr lang="en-US" sz="4000" dirty="0">
              <a:solidFill>
                <a:schemeClr val="bg1"/>
              </a:solidFill>
            </a:endParaRPr>
          </a:p>
          <a:p>
            <a:pPr algn="r"/>
            <a:r>
              <a:rPr lang="en-US" sz="4000" dirty="0" smtClean="0">
                <a:solidFill>
                  <a:schemeClr val="bg1"/>
                </a:solidFill>
              </a:rPr>
              <a:t>Yoda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6086" y="6206965"/>
            <a:ext cx="553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lv-LV" sz="24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13</a:t>
            </a:r>
            <a:endParaRPr lang="en-US" sz="2400" dirty="0" smtClean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82290"/>
            <a:ext cx="2750243" cy="366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28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96B3"/>
            </a:gs>
            <a:gs pos="50000">
              <a:srgbClr val="03788E"/>
            </a:gs>
            <a:gs pos="100000">
              <a:srgbClr val="034A5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29663"/>
            <a:ext cx="9144000" cy="1128337"/>
          </a:xfrm>
          <a:prstGeom prst="rect">
            <a:avLst/>
          </a:prstGeom>
          <a:gradFill flip="none" rotWithShape="1">
            <a:gsLst>
              <a:gs pos="0">
                <a:srgbClr val="014F5F"/>
              </a:gs>
              <a:gs pos="50000">
                <a:srgbClr val="036174">
                  <a:alpha val="64000"/>
                </a:srgbClr>
              </a:gs>
              <a:gs pos="100000">
                <a:srgbClr val="034A58">
                  <a:alpha val="22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024" y="0"/>
            <a:ext cx="9144000" cy="1128337"/>
          </a:xfrm>
          <a:prstGeom prst="rect">
            <a:avLst/>
          </a:prstGeom>
          <a:gradFill flip="none" rotWithShape="1">
            <a:gsLst>
              <a:gs pos="0">
                <a:srgbClr val="014F5F"/>
              </a:gs>
              <a:gs pos="50000">
                <a:srgbClr val="036174">
                  <a:alpha val="64000"/>
                </a:srgbClr>
              </a:gs>
              <a:gs pos="100000">
                <a:srgbClr val="034A58">
                  <a:alpha val="22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27584" y="332656"/>
            <a:ext cx="7750600" cy="80021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lv-LV" sz="4600" b="1" smtClean="0">
                <a:solidFill>
                  <a:srgbClr val="FF9DC0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Open Sans Extrabold" charset="0"/>
                <a:ea typeface="Open Sans Extrabold" charset="0"/>
                <a:cs typeface="Open Sans Extrabold" charset="0"/>
              </a:rPr>
              <a:t>THANK YOU!</a:t>
            </a:r>
            <a:endParaRPr lang="lv-LV" sz="4600" b="1" dirty="0" smtClean="0">
              <a:solidFill>
                <a:srgbClr val="FF9DC0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Open Sans Extrabold" charset="0"/>
              <a:ea typeface="Open Sans Extrabold" charset="0"/>
              <a:cs typeface="Open Sans Extrabold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9872" y="2133215"/>
            <a:ext cx="6616170" cy="36009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lv-LV" sz="2400" dirty="0" err="1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Many</a:t>
            </a:r>
            <a:r>
              <a:rPr lang="lv-LV" sz="24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lv-LV" sz="2400" dirty="0" err="1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thanks</a:t>
            </a:r>
            <a:r>
              <a:rPr lang="lv-LV" sz="24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to </a:t>
            </a:r>
            <a:r>
              <a:rPr lang="lv-LV" sz="2400" dirty="0" err="1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those</a:t>
            </a:r>
            <a:r>
              <a:rPr lang="lv-LV" sz="24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lv-LV" sz="2400" dirty="0" err="1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who</a:t>
            </a:r>
            <a:r>
              <a:rPr lang="lv-LV" sz="24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lv-LV" sz="2400" dirty="0" err="1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participated</a:t>
            </a:r>
            <a:r>
              <a:rPr lang="lv-LV" sz="24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lv-LV" sz="2400" dirty="0" err="1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in</a:t>
            </a:r>
            <a:r>
              <a:rPr lang="lv-LV" sz="24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lv-LV" sz="2400" dirty="0" err="1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survey</a:t>
            </a:r>
            <a:r>
              <a:rPr lang="lv-LV" sz="24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!</a:t>
            </a:r>
          </a:p>
          <a:p>
            <a:pPr>
              <a:spcAft>
                <a:spcPts val="1200"/>
              </a:spcAft>
            </a:pPr>
            <a:endParaRPr lang="lv-LV" sz="2400" dirty="0" smtClean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spcAft>
                <a:spcPts val="1200"/>
              </a:spcAft>
            </a:pPr>
            <a:endParaRPr lang="lv-LV" sz="2400" dirty="0" smtClean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spcAft>
                <a:spcPts val="1200"/>
              </a:spcAft>
            </a:pPr>
            <a:endParaRPr lang="lv-LV" sz="24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spcAft>
                <a:spcPts val="1200"/>
              </a:spcAft>
            </a:pPr>
            <a:r>
              <a:rPr lang="lv-LV" sz="24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Gatis Pāvils</a:t>
            </a:r>
          </a:p>
          <a:p>
            <a:pPr>
              <a:spcAft>
                <a:spcPts val="1200"/>
              </a:spcAft>
            </a:pPr>
            <a:r>
              <a:rPr lang="lv-LV" sz="24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“NK </a:t>
            </a:r>
            <a:r>
              <a:rPr lang="lv-LV" sz="2400" dirty="0" err="1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Consulting</a:t>
            </a:r>
            <a:r>
              <a:rPr lang="lv-LV" sz="24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”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G</a:t>
            </a:r>
            <a:r>
              <a:rPr lang="lv-LV" sz="2400" dirty="0" err="1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atis.pavils@nkconsulting.lv</a:t>
            </a:r>
            <a:endParaRPr lang="lv-LV" sz="2400" dirty="0" smtClean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6086" y="6206965"/>
            <a:ext cx="553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lv-LV" sz="24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14</a:t>
            </a:r>
            <a:endParaRPr lang="en-US" sz="2400" dirty="0" smtClean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6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96B3"/>
            </a:gs>
            <a:gs pos="50000">
              <a:srgbClr val="03788E"/>
            </a:gs>
            <a:gs pos="100000">
              <a:srgbClr val="034A5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8337"/>
            <a:ext cx="9144000" cy="460132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5729663"/>
            <a:ext cx="9144000" cy="1128337"/>
          </a:xfrm>
          <a:prstGeom prst="rect">
            <a:avLst/>
          </a:prstGeom>
          <a:gradFill flip="none" rotWithShape="1">
            <a:gsLst>
              <a:gs pos="0">
                <a:srgbClr val="014F5F"/>
              </a:gs>
              <a:gs pos="50000">
                <a:srgbClr val="036174">
                  <a:alpha val="64000"/>
                </a:srgbClr>
              </a:gs>
              <a:gs pos="100000">
                <a:srgbClr val="034A58">
                  <a:alpha val="22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024" y="0"/>
            <a:ext cx="9144000" cy="1128337"/>
          </a:xfrm>
          <a:prstGeom prst="rect">
            <a:avLst/>
          </a:prstGeom>
          <a:gradFill flip="none" rotWithShape="1">
            <a:gsLst>
              <a:gs pos="0">
                <a:srgbClr val="014F5F"/>
              </a:gs>
              <a:gs pos="50000">
                <a:srgbClr val="036174">
                  <a:alpha val="64000"/>
                </a:srgbClr>
              </a:gs>
              <a:gs pos="100000">
                <a:srgbClr val="034A58">
                  <a:alpha val="22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27584" y="332656"/>
            <a:ext cx="7750600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lv-LV" sz="5000" b="1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Open Sans Extrabold" charset="0"/>
                <a:ea typeface="Open Sans Extrabold" charset="0"/>
                <a:cs typeface="Open Sans Extrabold" charset="0"/>
              </a:rPr>
              <a:t>TWO </a:t>
            </a:r>
            <a:r>
              <a:rPr lang="lv-LV" sz="5000" b="1" dirty="0" smtClean="0">
                <a:solidFill>
                  <a:srgbClr val="FFD579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Open Sans Extrabold" charset="0"/>
                <a:ea typeface="Open Sans Extrabold" charset="0"/>
                <a:cs typeface="Open Sans Extrabold" charset="0"/>
              </a:rPr>
              <a:t>SURVEYS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60432" y="6206965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lv-LV" sz="24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2</a:t>
            </a:r>
            <a:endParaRPr lang="en-US" sz="2400" dirty="0" smtClean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32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96B3"/>
            </a:gs>
            <a:gs pos="50000">
              <a:srgbClr val="03788E"/>
            </a:gs>
            <a:gs pos="100000">
              <a:srgbClr val="034A5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29663"/>
            <a:ext cx="9144000" cy="1128337"/>
          </a:xfrm>
          <a:prstGeom prst="rect">
            <a:avLst/>
          </a:prstGeom>
          <a:gradFill flip="none" rotWithShape="1">
            <a:gsLst>
              <a:gs pos="0">
                <a:srgbClr val="014F5F"/>
              </a:gs>
              <a:gs pos="50000">
                <a:srgbClr val="036174">
                  <a:alpha val="64000"/>
                </a:srgbClr>
              </a:gs>
              <a:gs pos="100000">
                <a:srgbClr val="034A58">
                  <a:alpha val="22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8337"/>
            <a:ext cx="9144000" cy="46013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7831" y="1499113"/>
            <a:ext cx="5277022" cy="181588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en-US" sz="2300" b="1" dirty="0" smtClean="0">
                <a:solidFill>
                  <a:schemeClr val="bg1"/>
                </a:solidFill>
                <a:ea typeface="Courier" charset="0"/>
                <a:cs typeface="Courier" charset="0"/>
              </a:rPr>
              <a:t>In 2013: for National Space Technology</a:t>
            </a:r>
            <a:br>
              <a:rPr lang="en-US" sz="2300" b="1" dirty="0" smtClean="0">
                <a:solidFill>
                  <a:schemeClr val="bg1"/>
                </a:solidFill>
                <a:ea typeface="Courier" charset="0"/>
                <a:cs typeface="Courier" charset="0"/>
              </a:rPr>
            </a:br>
            <a:r>
              <a:rPr lang="en-US" sz="2300" b="1" dirty="0" smtClean="0">
                <a:solidFill>
                  <a:schemeClr val="bg1"/>
                </a:solidFill>
                <a:ea typeface="Courier" charset="0"/>
                <a:cs typeface="Courier" charset="0"/>
              </a:rPr>
              <a:t>Development Strategy</a:t>
            </a: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en-US" sz="2300" b="1" dirty="0" smtClean="0">
                <a:solidFill>
                  <a:schemeClr val="bg1"/>
                </a:solidFill>
                <a:ea typeface="Courier" charset="0"/>
                <a:cs typeface="Courier" charset="0"/>
              </a:rPr>
              <a:t>In 2016: for today’s event</a:t>
            </a: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en-US" sz="2300" b="1" dirty="0" smtClean="0">
                <a:solidFill>
                  <a:schemeClr val="bg1"/>
                </a:solidFill>
                <a:ea typeface="Courier" charset="0"/>
                <a:cs typeface="Courier" charset="0"/>
              </a:rPr>
              <a:t>The same questions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8024" y="0"/>
            <a:ext cx="9144000" cy="1128337"/>
          </a:xfrm>
          <a:prstGeom prst="rect">
            <a:avLst/>
          </a:prstGeom>
          <a:gradFill flip="none" rotWithShape="1">
            <a:gsLst>
              <a:gs pos="0">
                <a:srgbClr val="014F5F"/>
              </a:gs>
              <a:gs pos="50000">
                <a:srgbClr val="036174">
                  <a:alpha val="64000"/>
                </a:srgbClr>
              </a:gs>
              <a:gs pos="100000">
                <a:srgbClr val="034A58">
                  <a:alpha val="22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460432" y="6206965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lv-LV" sz="24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2</a:t>
            </a:r>
            <a:endParaRPr lang="en-US" sz="2400" dirty="0" smtClean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584" y="332656"/>
            <a:ext cx="7750600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lv-LV" sz="5000" b="1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Open Sans Extrabold" charset="0"/>
                <a:ea typeface="Open Sans Extrabold" charset="0"/>
                <a:cs typeface="Open Sans Extrabold" charset="0"/>
              </a:rPr>
              <a:t>TWO </a:t>
            </a:r>
            <a:r>
              <a:rPr lang="lv-LV" sz="5000" b="1" dirty="0" smtClean="0">
                <a:solidFill>
                  <a:srgbClr val="FFD579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Open Sans Extrabold" charset="0"/>
                <a:ea typeface="Open Sans Extrabold" charset="0"/>
                <a:cs typeface="Open Sans Extrabold" charset="0"/>
              </a:rPr>
              <a:t>SURVEYS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098908"/>
              </p:ext>
            </p:extLst>
          </p:nvPr>
        </p:nvGraphicFramePr>
        <p:xfrm>
          <a:off x="971600" y="3756398"/>
          <a:ext cx="6096000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sz="2200" b="1" dirty="0">
                        <a:solidFill>
                          <a:schemeClr val="bg1"/>
                        </a:solidFill>
                        <a:latin typeface="+mn-lt"/>
                        <a:ea typeface="Courier New" charset="0"/>
                        <a:cs typeface="Courier New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+mn-lt"/>
                          <a:ea typeface="Courier New" charset="0"/>
                          <a:cs typeface="Courier New" charset="0"/>
                        </a:rPr>
                        <a:t>2013</a:t>
                      </a:r>
                      <a:endParaRPr lang="en-US" sz="2200" b="1" dirty="0">
                        <a:solidFill>
                          <a:schemeClr val="bg1"/>
                        </a:solidFill>
                        <a:latin typeface="+mn-lt"/>
                        <a:ea typeface="Courier New" charset="0"/>
                        <a:cs typeface="Courier New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+mn-lt"/>
                          <a:ea typeface="Courier New" charset="0"/>
                          <a:cs typeface="Courier New" charset="0"/>
                        </a:rPr>
                        <a:t>2016</a:t>
                      </a:r>
                      <a:endParaRPr lang="en-US" sz="2200" b="1" dirty="0">
                        <a:solidFill>
                          <a:schemeClr val="bg1"/>
                        </a:solidFill>
                        <a:latin typeface="+mn-lt"/>
                        <a:ea typeface="Courier New" charset="0"/>
                        <a:cs typeface="Courier New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+mn-lt"/>
                          <a:ea typeface="Courier New" charset="0"/>
                          <a:cs typeface="Courier New" charset="0"/>
                        </a:rPr>
                        <a:t>Polled</a:t>
                      </a:r>
                      <a:endParaRPr lang="en-US" sz="2200" b="1" dirty="0">
                        <a:solidFill>
                          <a:schemeClr val="bg1"/>
                        </a:solidFill>
                        <a:latin typeface="+mn-lt"/>
                        <a:ea typeface="Courier New" charset="0"/>
                        <a:cs typeface="Courier New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+mn-lt"/>
                          <a:ea typeface="Courier New" charset="0"/>
                          <a:cs typeface="Courier New" charset="0"/>
                        </a:rPr>
                        <a:t>68</a:t>
                      </a:r>
                      <a:endParaRPr lang="en-US" sz="2200" b="1" dirty="0">
                        <a:solidFill>
                          <a:schemeClr val="bg1"/>
                        </a:solidFill>
                        <a:latin typeface="+mn-lt"/>
                        <a:ea typeface="Courier New" charset="0"/>
                        <a:cs typeface="Courier New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+mn-lt"/>
                          <a:ea typeface="Courier New" charset="0"/>
                          <a:cs typeface="Courier New" charset="0"/>
                        </a:rPr>
                        <a:t>53</a:t>
                      </a:r>
                      <a:endParaRPr lang="en-US" sz="2200" b="1" dirty="0">
                        <a:solidFill>
                          <a:schemeClr val="bg1"/>
                        </a:solidFill>
                        <a:latin typeface="+mn-lt"/>
                        <a:ea typeface="Courier New" charset="0"/>
                        <a:cs typeface="Courier New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+mn-lt"/>
                          <a:ea typeface="Courier New" charset="0"/>
                          <a:cs typeface="Courier New" charset="0"/>
                        </a:rPr>
                        <a:t>Received answers</a:t>
                      </a:r>
                      <a:endParaRPr lang="en-US" sz="2200" b="1" dirty="0">
                        <a:solidFill>
                          <a:schemeClr val="bg1"/>
                        </a:solidFill>
                        <a:latin typeface="+mn-lt"/>
                        <a:ea typeface="Courier New" charset="0"/>
                        <a:cs typeface="Courier New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+mn-lt"/>
                          <a:ea typeface="Courier New" charset="0"/>
                          <a:cs typeface="Courier New" charset="0"/>
                        </a:rPr>
                        <a:t>43</a:t>
                      </a:r>
                      <a:endParaRPr lang="en-US" sz="2200" b="1" dirty="0">
                        <a:solidFill>
                          <a:schemeClr val="bg1"/>
                        </a:solidFill>
                        <a:latin typeface="+mn-lt"/>
                        <a:ea typeface="Courier New" charset="0"/>
                        <a:cs typeface="Courier New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+mn-lt"/>
                          <a:ea typeface="Courier New" charset="0"/>
                          <a:cs typeface="Courier New" charset="0"/>
                        </a:rPr>
                        <a:t>14</a:t>
                      </a:r>
                      <a:endParaRPr lang="en-US" sz="2200" b="1" dirty="0">
                        <a:solidFill>
                          <a:schemeClr val="bg1"/>
                        </a:solidFill>
                        <a:latin typeface="+mn-lt"/>
                        <a:ea typeface="Courier New" charset="0"/>
                        <a:cs typeface="Courier New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048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96B3"/>
            </a:gs>
            <a:gs pos="50000">
              <a:srgbClr val="03788E"/>
            </a:gs>
            <a:gs pos="100000">
              <a:srgbClr val="034A5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29663"/>
            <a:ext cx="9144000" cy="1128337"/>
          </a:xfrm>
          <a:prstGeom prst="rect">
            <a:avLst/>
          </a:prstGeom>
          <a:gradFill flip="none" rotWithShape="1">
            <a:gsLst>
              <a:gs pos="0">
                <a:srgbClr val="014F5F"/>
              </a:gs>
              <a:gs pos="50000">
                <a:srgbClr val="036174">
                  <a:alpha val="64000"/>
                </a:srgbClr>
              </a:gs>
              <a:gs pos="100000">
                <a:srgbClr val="034A58">
                  <a:alpha val="22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024" y="0"/>
            <a:ext cx="9144000" cy="1128337"/>
          </a:xfrm>
          <a:prstGeom prst="rect">
            <a:avLst/>
          </a:prstGeom>
          <a:gradFill flip="none" rotWithShape="1">
            <a:gsLst>
              <a:gs pos="0">
                <a:srgbClr val="014F5F"/>
              </a:gs>
              <a:gs pos="50000">
                <a:srgbClr val="036174">
                  <a:alpha val="64000"/>
                </a:srgbClr>
              </a:gs>
              <a:gs pos="100000">
                <a:srgbClr val="034A58">
                  <a:alpha val="22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27584" y="332656"/>
            <a:ext cx="7750600" cy="80021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lv-LV" sz="4600" b="1" dirty="0" smtClean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Open Sans Extrabold" charset="0"/>
                <a:ea typeface="Open Sans Extrabold" charset="0"/>
                <a:cs typeface="Open Sans Extrabold" charset="0"/>
              </a:rPr>
              <a:t>No. OF ACTIVE </a:t>
            </a:r>
            <a:r>
              <a:rPr lang="lv-LV" sz="4600" b="1" dirty="0" smtClean="0">
                <a:solidFill>
                  <a:srgbClr val="FFD579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Open Sans Extrabold" charset="0"/>
                <a:ea typeface="Open Sans Extrabold" charset="0"/>
                <a:cs typeface="Open Sans Extrabold" charset="0"/>
              </a:rPr>
              <a:t>ENTITIES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60432" y="6206965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lv-LV" sz="240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3</a:t>
            </a:r>
            <a:endParaRPr lang="en-US" sz="2400" dirty="0" smtClean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671800"/>
              </p:ext>
            </p:extLst>
          </p:nvPr>
        </p:nvGraphicFramePr>
        <p:xfrm>
          <a:off x="1041736" y="1340768"/>
          <a:ext cx="7130664" cy="3109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8710"/>
                <a:gridCol w="2026056"/>
                <a:gridCol w="1725898"/>
              </a:tblGrid>
              <a:tr h="649757"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bg1"/>
                        </a:solidFill>
                        <a:latin typeface="+mn-lt"/>
                        <a:ea typeface="Courier New" charset="0"/>
                        <a:cs typeface="Courier New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+mn-lt"/>
                          <a:ea typeface="Courier New" charset="0"/>
                          <a:cs typeface="Courier New" charset="0"/>
                        </a:rPr>
                        <a:t>2013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+mn-lt"/>
                        <a:ea typeface="Courier New" charset="0"/>
                        <a:cs typeface="Courier New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+mn-lt"/>
                          <a:ea typeface="Courier New" charset="0"/>
                          <a:cs typeface="Courier New" charset="0"/>
                        </a:rPr>
                        <a:t>2016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+mn-lt"/>
                        <a:ea typeface="Courier New" charset="0"/>
                        <a:cs typeface="Courier New" charset="0"/>
                      </a:endParaRPr>
                    </a:p>
                  </a:txBody>
                  <a:tcPr>
                    <a:noFill/>
                  </a:tcPr>
                </a:tc>
              </a:tr>
              <a:tr h="116028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+mn-lt"/>
                          <a:ea typeface="Courier New" charset="0"/>
                          <a:cs typeface="Courier New" charset="0"/>
                        </a:rPr>
                        <a:t>Scientific</a:t>
                      </a:r>
                      <a:r>
                        <a:rPr lang="en-US" sz="2800" b="1" baseline="0" dirty="0" smtClean="0">
                          <a:solidFill>
                            <a:schemeClr val="bg1"/>
                          </a:solidFill>
                          <a:latin typeface="+mn-lt"/>
                          <a:ea typeface="Courier New" charset="0"/>
                          <a:cs typeface="Courier New" charset="0"/>
                        </a:rPr>
                        <a:t> institutions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+mn-lt"/>
                          <a:ea typeface="Courier New" charset="0"/>
                          <a:cs typeface="Courier New" charset="0"/>
                        </a:rPr>
                        <a:t>, EDU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+mn-lt"/>
                        <a:ea typeface="Courier New" charset="0"/>
                        <a:cs typeface="Courier New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+mn-lt"/>
                          <a:ea typeface="Courier New" charset="0"/>
                          <a:cs typeface="Courier New" charset="0"/>
                        </a:rPr>
                        <a:t>12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+mn-lt"/>
                        <a:ea typeface="Courier New" charset="0"/>
                        <a:cs typeface="Courier New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+mn-lt"/>
                          <a:ea typeface="Courier New" charset="0"/>
                          <a:cs typeface="Courier New" charset="0"/>
                        </a:rPr>
                        <a:t>15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+mn-lt"/>
                        <a:ea typeface="Courier New" charset="0"/>
                        <a:cs typeface="Courier New" charset="0"/>
                      </a:endParaRPr>
                    </a:p>
                  </a:txBody>
                  <a:tcPr>
                    <a:noFill/>
                  </a:tcPr>
                </a:tc>
              </a:tr>
              <a:tr h="649757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+mn-lt"/>
                          <a:ea typeface="Courier New" charset="0"/>
                          <a:cs typeface="Courier New" charset="0"/>
                        </a:rPr>
                        <a:t>Enterprises, others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+mn-lt"/>
                        <a:ea typeface="Courier New" charset="0"/>
                        <a:cs typeface="Courier New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+mn-lt"/>
                          <a:ea typeface="Courier New" charset="0"/>
                          <a:cs typeface="Courier New" charset="0"/>
                        </a:rPr>
                        <a:t>31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+mn-lt"/>
                        <a:ea typeface="Courier New" charset="0"/>
                        <a:cs typeface="Courier New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+mn-lt"/>
                          <a:ea typeface="Courier New" charset="0"/>
                          <a:cs typeface="Courier New" charset="0"/>
                        </a:rPr>
                        <a:t>17-21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+mn-lt"/>
                        <a:ea typeface="Courier New" charset="0"/>
                        <a:cs typeface="Courier New" charset="0"/>
                      </a:endParaRPr>
                    </a:p>
                  </a:txBody>
                  <a:tcPr>
                    <a:noFill/>
                  </a:tcPr>
                </a:tc>
              </a:tr>
              <a:tr h="649757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+mn-lt"/>
                          <a:ea typeface="Courier New" charset="0"/>
                          <a:cs typeface="Courier New" charset="0"/>
                        </a:rPr>
                        <a:t>TOTAL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+mn-lt"/>
                        <a:ea typeface="Courier New" charset="0"/>
                        <a:cs typeface="Courier New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+mn-lt"/>
                          <a:ea typeface="Courier New" charset="0"/>
                          <a:cs typeface="Courier New" charset="0"/>
                        </a:rPr>
                        <a:t>43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+mn-lt"/>
                        <a:ea typeface="Courier New" charset="0"/>
                        <a:cs typeface="Courier New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+mn-lt"/>
                          <a:ea typeface="Courier New" charset="0"/>
                          <a:cs typeface="Courier New" charset="0"/>
                        </a:rPr>
                        <a:t>32 - 36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+mn-lt"/>
                        <a:ea typeface="Courier New" charset="0"/>
                        <a:cs typeface="Courier New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384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96B3"/>
            </a:gs>
            <a:gs pos="50000">
              <a:srgbClr val="03788E"/>
            </a:gs>
            <a:gs pos="100000">
              <a:srgbClr val="034A5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29663"/>
            <a:ext cx="9144000" cy="1128337"/>
          </a:xfrm>
          <a:prstGeom prst="rect">
            <a:avLst/>
          </a:prstGeom>
          <a:gradFill flip="none" rotWithShape="1">
            <a:gsLst>
              <a:gs pos="0">
                <a:srgbClr val="014F5F"/>
              </a:gs>
              <a:gs pos="50000">
                <a:srgbClr val="036174">
                  <a:alpha val="64000"/>
                </a:srgbClr>
              </a:gs>
              <a:gs pos="100000">
                <a:srgbClr val="034A58">
                  <a:alpha val="22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57831" y="1499113"/>
            <a:ext cx="7602601" cy="417037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en-US" sz="2500" b="1" dirty="0" smtClean="0">
                <a:solidFill>
                  <a:srgbClr val="FFD579"/>
                </a:solidFill>
                <a:ea typeface="Courier" charset="0"/>
                <a:cs typeface="Courier" charset="0"/>
              </a:rPr>
              <a:t>Note! There were less answers, thus the statistics do not display the whole scope!</a:t>
            </a: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en-US" sz="2500" b="1" dirty="0" smtClean="0">
                <a:solidFill>
                  <a:schemeClr val="bg1"/>
                </a:solidFill>
                <a:ea typeface="Courier" charset="0"/>
                <a:cs typeface="Courier" charset="0"/>
              </a:rPr>
              <a:t>No. of scientific institutions in space sector does not</a:t>
            </a:r>
            <a:br>
              <a:rPr lang="en-US" sz="2500" b="1" dirty="0" smtClean="0">
                <a:solidFill>
                  <a:schemeClr val="bg1"/>
                </a:solidFill>
                <a:ea typeface="Courier" charset="0"/>
                <a:cs typeface="Courier" charset="0"/>
              </a:rPr>
            </a:br>
            <a:r>
              <a:rPr lang="en-US" sz="2500" b="1" dirty="0" smtClean="0">
                <a:solidFill>
                  <a:schemeClr val="bg1"/>
                </a:solidFill>
                <a:ea typeface="Courier" charset="0"/>
                <a:cs typeface="Courier" charset="0"/>
              </a:rPr>
              <a:t>change or increases</a:t>
            </a: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en-US" sz="2500" b="1" dirty="0" smtClean="0">
                <a:solidFill>
                  <a:srgbClr val="FFD579"/>
                </a:solidFill>
                <a:ea typeface="Courier" charset="0"/>
                <a:cs typeface="Courier" charset="0"/>
              </a:rPr>
              <a:t>Reason:</a:t>
            </a:r>
            <a:r>
              <a:rPr lang="en-US" sz="2500" b="1" dirty="0" smtClean="0">
                <a:solidFill>
                  <a:schemeClr val="bg1"/>
                </a:solidFill>
                <a:ea typeface="Courier" charset="0"/>
                <a:cs typeface="Courier" charset="0"/>
              </a:rPr>
              <a:t> institutes have longer history and are somewhat less flexible</a:t>
            </a: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en-US" sz="2500" b="1" dirty="0" smtClean="0">
                <a:solidFill>
                  <a:schemeClr val="bg1"/>
                </a:solidFill>
                <a:ea typeface="Courier" charset="0"/>
                <a:cs typeface="Courier" charset="0"/>
              </a:rPr>
              <a:t>No. private enterprises in space sector decreases</a:t>
            </a: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en-US" sz="2500" b="1" dirty="0" smtClean="0">
                <a:solidFill>
                  <a:srgbClr val="FFD579"/>
                </a:solidFill>
                <a:ea typeface="Courier" charset="0"/>
                <a:cs typeface="Courier" charset="0"/>
              </a:rPr>
              <a:t>Reason:</a:t>
            </a:r>
            <a:r>
              <a:rPr lang="en-US" sz="2500" b="1" dirty="0" smtClean="0">
                <a:solidFill>
                  <a:schemeClr val="bg1"/>
                </a:solidFill>
                <a:ea typeface="Courier" charset="0"/>
                <a:cs typeface="Courier" charset="0"/>
              </a:rPr>
              <a:t> most are new industries testing their abilities (including subsidiaries of foreign companies)</a:t>
            </a:r>
          </a:p>
        </p:txBody>
      </p:sp>
      <p:sp>
        <p:nvSpPr>
          <p:cNvPr id="9" name="Rectangle 8"/>
          <p:cNvSpPr/>
          <p:nvPr/>
        </p:nvSpPr>
        <p:spPr>
          <a:xfrm>
            <a:off x="8024" y="0"/>
            <a:ext cx="9144000" cy="1128337"/>
          </a:xfrm>
          <a:prstGeom prst="rect">
            <a:avLst/>
          </a:prstGeom>
          <a:gradFill flip="none" rotWithShape="1">
            <a:gsLst>
              <a:gs pos="0">
                <a:srgbClr val="014F5F"/>
              </a:gs>
              <a:gs pos="50000">
                <a:srgbClr val="036174">
                  <a:alpha val="64000"/>
                </a:srgbClr>
              </a:gs>
              <a:gs pos="100000">
                <a:srgbClr val="034A58">
                  <a:alpha val="22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460432" y="6206965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lv-LV" sz="24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4</a:t>
            </a:r>
            <a:endParaRPr lang="en-US" sz="2400" dirty="0" smtClean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584" y="332656"/>
            <a:ext cx="775060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lv-LV" sz="4800" b="1" dirty="0" err="1" smtClean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Open Sans Extrabold" charset="0"/>
                <a:ea typeface="Open Sans Extrabold" charset="0"/>
                <a:cs typeface="Open Sans Extrabold" charset="0"/>
              </a:rPr>
              <a:t>Thoughts</a:t>
            </a:r>
            <a:endParaRPr lang="lv-LV" sz="4800" b="1" dirty="0" smtClean="0">
              <a:solidFill>
                <a:srgbClr val="FFD579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Open Sans Extrabold" charset="0"/>
              <a:ea typeface="Open Sans Extrabold" charset="0"/>
              <a:cs typeface="Open Sans Extra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9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96B3"/>
            </a:gs>
            <a:gs pos="50000">
              <a:srgbClr val="03788E"/>
            </a:gs>
            <a:gs pos="100000">
              <a:srgbClr val="034A5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2358" y="5744479"/>
            <a:ext cx="9144000" cy="1128337"/>
          </a:xfrm>
          <a:prstGeom prst="rect">
            <a:avLst/>
          </a:prstGeom>
          <a:gradFill flip="none" rotWithShape="1">
            <a:gsLst>
              <a:gs pos="0">
                <a:srgbClr val="014F5F"/>
              </a:gs>
              <a:gs pos="50000">
                <a:srgbClr val="036174">
                  <a:alpha val="64000"/>
                </a:srgbClr>
              </a:gs>
              <a:gs pos="100000">
                <a:srgbClr val="034A58">
                  <a:alpha val="22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024" y="0"/>
            <a:ext cx="9144000" cy="1128337"/>
          </a:xfrm>
          <a:prstGeom prst="rect">
            <a:avLst/>
          </a:prstGeom>
          <a:gradFill flip="none" rotWithShape="1">
            <a:gsLst>
              <a:gs pos="0">
                <a:srgbClr val="014F5F"/>
              </a:gs>
              <a:gs pos="50000">
                <a:srgbClr val="036174">
                  <a:alpha val="64000"/>
                </a:srgbClr>
              </a:gs>
              <a:gs pos="100000">
                <a:srgbClr val="034A58">
                  <a:alpha val="22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27584" y="332656"/>
            <a:ext cx="7750600" cy="80021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lv-LV" sz="4600" b="1" dirty="0" smtClean="0">
                <a:solidFill>
                  <a:srgbClr val="FFD579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Open Sans Extrabold" charset="0"/>
                <a:ea typeface="Open Sans Extrabold" charset="0"/>
                <a:cs typeface="Open Sans Extrabold" charset="0"/>
              </a:rPr>
              <a:t>TURNOVER, EUR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60432" y="6206965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lv-LV" sz="24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5</a:t>
            </a:r>
            <a:endParaRPr lang="en-US" sz="2400" dirty="0" smtClean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5838363"/>
            <a:ext cx="8170250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en-US" sz="1900" b="1" dirty="0" smtClean="0">
                <a:solidFill>
                  <a:schemeClr val="bg1"/>
                </a:solidFill>
                <a:ea typeface="Courier" charset="0"/>
                <a:cs typeface="Courier" charset="0"/>
              </a:rPr>
              <a:t>Turnover in space related activities</a:t>
            </a: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en-US" sz="1900" b="1" dirty="0" smtClean="0">
                <a:solidFill>
                  <a:srgbClr val="FFD579"/>
                </a:solidFill>
                <a:ea typeface="Courier" charset="0"/>
                <a:cs typeface="Courier" charset="0"/>
              </a:rPr>
              <a:t>There </a:t>
            </a:r>
            <a:r>
              <a:rPr lang="en-US" sz="1900" b="1" dirty="0">
                <a:solidFill>
                  <a:srgbClr val="FFD579"/>
                </a:solidFill>
                <a:ea typeface="Courier" charset="0"/>
                <a:cs typeface="Courier" charset="0"/>
              </a:rPr>
              <a:t>were less answers, thus the statistics do not display the whole scope!</a:t>
            </a:r>
            <a:endParaRPr lang="en-US" sz="1900" b="1" dirty="0" smtClean="0">
              <a:solidFill>
                <a:schemeClr val="bg1"/>
              </a:solidFill>
              <a:ea typeface="Courier" charset="0"/>
              <a:cs typeface="Courier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" y="1079500"/>
            <a:ext cx="9080500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38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96B3"/>
            </a:gs>
            <a:gs pos="50000">
              <a:srgbClr val="03788E"/>
            </a:gs>
            <a:gs pos="100000">
              <a:srgbClr val="034A5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29663"/>
            <a:ext cx="9144000" cy="1128337"/>
          </a:xfrm>
          <a:prstGeom prst="rect">
            <a:avLst/>
          </a:prstGeom>
          <a:gradFill flip="none" rotWithShape="1">
            <a:gsLst>
              <a:gs pos="0">
                <a:srgbClr val="014F5F"/>
              </a:gs>
              <a:gs pos="50000">
                <a:srgbClr val="036174">
                  <a:alpha val="64000"/>
                </a:srgbClr>
              </a:gs>
              <a:gs pos="100000">
                <a:srgbClr val="034A58">
                  <a:alpha val="22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57831" y="1499113"/>
            <a:ext cx="7602601" cy="36317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en-US" sz="2500" b="1" dirty="0" smtClean="0">
                <a:solidFill>
                  <a:schemeClr val="bg1"/>
                </a:solidFill>
                <a:ea typeface="Courier" charset="0"/>
                <a:cs typeface="Courier" charset="0"/>
              </a:rPr>
              <a:t>Fast decrease of space related activities in institutes, EDU</a:t>
            </a: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en-US" sz="2500" b="1" dirty="0" smtClean="0">
                <a:solidFill>
                  <a:srgbClr val="FFD579"/>
                </a:solidFill>
                <a:ea typeface="Courier" charset="0"/>
                <a:cs typeface="Courier" charset="0"/>
              </a:rPr>
              <a:t>Reason:</a:t>
            </a:r>
            <a:r>
              <a:rPr lang="en-US" sz="2500" b="1" dirty="0" smtClean="0">
                <a:solidFill>
                  <a:schemeClr val="bg1"/>
                </a:solidFill>
                <a:ea typeface="Courier" charset="0"/>
                <a:cs typeface="Courier" charset="0"/>
              </a:rPr>
              <a:t> “Pause” of EU financing, insufficient experience to participate in ESA tenders</a:t>
            </a: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en-US" sz="2500" b="1" dirty="0" smtClean="0">
                <a:solidFill>
                  <a:schemeClr val="bg1"/>
                </a:solidFill>
                <a:ea typeface="Courier" charset="0"/>
                <a:cs typeface="Courier" charset="0"/>
              </a:rPr>
              <a:t>The fewer employees manage to have higher turnover</a:t>
            </a: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en-US" sz="2500" b="1" dirty="0" smtClean="0">
                <a:solidFill>
                  <a:srgbClr val="FFD579"/>
                </a:solidFill>
                <a:ea typeface="Courier" charset="0"/>
                <a:cs typeface="Courier" charset="0"/>
              </a:rPr>
              <a:t>Reason:</a:t>
            </a:r>
            <a:r>
              <a:rPr lang="en-US" sz="2500" b="1" dirty="0" smtClean="0">
                <a:solidFill>
                  <a:schemeClr val="bg1"/>
                </a:solidFill>
                <a:ea typeface="Courier" charset="0"/>
                <a:cs typeface="Courier" charset="0"/>
              </a:rPr>
              <a:t> increased experience, availability of ESA tenders</a:t>
            </a:r>
          </a:p>
        </p:txBody>
      </p:sp>
      <p:sp>
        <p:nvSpPr>
          <p:cNvPr id="9" name="Rectangle 8"/>
          <p:cNvSpPr/>
          <p:nvPr/>
        </p:nvSpPr>
        <p:spPr>
          <a:xfrm>
            <a:off x="8024" y="0"/>
            <a:ext cx="9144000" cy="1128337"/>
          </a:xfrm>
          <a:prstGeom prst="rect">
            <a:avLst/>
          </a:prstGeom>
          <a:gradFill flip="none" rotWithShape="1">
            <a:gsLst>
              <a:gs pos="0">
                <a:srgbClr val="014F5F"/>
              </a:gs>
              <a:gs pos="50000">
                <a:srgbClr val="036174">
                  <a:alpha val="64000"/>
                </a:srgbClr>
              </a:gs>
              <a:gs pos="100000">
                <a:srgbClr val="034A58">
                  <a:alpha val="22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460432" y="6206965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lv-LV" sz="24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6</a:t>
            </a:r>
            <a:endParaRPr lang="en-US" sz="2400" dirty="0" smtClean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584" y="332656"/>
            <a:ext cx="775060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lv-LV" sz="4800" b="1" dirty="0" err="1" smtClean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Open Sans Extrabold" charset="0"/>
                <a:ea typeface="Open Sans Extrabold" charset="0"/>
                <a:cs typeface="Open Sans Extrabold" charset="0"/>
              </a:rPr>
              <a:t>Thoughts</a:t>
            </a:r>
            <a:endParaRPr lang="lv-LV" sz="4800" b="1" dirty="0" smtClean="0">
              <a:solidFill>
                <a:srgbClr val="FFD579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Open Sans Extrabold" charset="0"/>
              <a:ea typeface="Open Sans Extrabold" charset="0"/>
              <a:cs typeface="Open Sans Extra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09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96B3"/>
            </a:gs>
            <a:gs pos="50000">
              <a:srgbClr val="03788E"/>
            </a:gs>
            <a:gs pos="100000">
              <a:srgbClr val="034A5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29663"/>
            <a:ext cx="9144000" cy="1128337"/>
          </a:xfrm>
          <a:prstGeom prst="rect">
            <a:avLst/>
          </a:prstGeom>
          <a:gradFill flip="none" rotWithShape="1">
            <a:gsLst>
              <a:gs pos="0">
                <a:srgbClr val="014F5F"/>
              </a:gs>
              <a:gs pos="50000">
                <a:srgbClr val="036174">
                  <a:alpha val="64000"/>
                </a:srgbClr>
              </a:gs>
              <a:gs pos="100000">
                <a:srgbClr val="034A58">
                  <a:alpha val="22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024" y="0"/>
            <a:ext cx="9144000" cy="1128337"/>
          </a:xfrm>
          <a:prstGeom prst="rect">
            <a:avLst/>
          </a:prstGeom>
          <a:gradFill flip="none" rotWithShape="1">
            <a:gsLst>
              <a:gs pos="0">
                <a:srgbClr val="014F5F"/>
              </a:gs>
              <a:gs pos="50000">
                <a:srgbClr val="036174">
                  <a:alpha val="64000"/>
                </a:srgbClr>
              </a:gs>
              <a:gs pos="100000">
                <a:srgbClr val="034A58">
                  <a:alpha val="22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27584" y="332656"/>
            <a:ext cx="7750600" cy="80021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lv-LV" sz="4600" b="1" dirty="0" smtClean="0">
                <a:solidFill>
                  <a:srgbClr val="FFD579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Open Sans Extrabold" charset="0"/>
                <a:ea typeface="Open Sans Extrabold" charset="0"/>
                <a:cs typeface="Open Sans Extrabold" charset="0"/>
              </a:rPr>
              <a:t>EMPLOYEES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60432" y="6206965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lv-LV" sz="24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7</a:t>
            </a:r>
            <a:endParaRPr lang="en-US" sz="2400" dirty="0" smtClean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" y="1079500"/>
            <a:ext cx="9080500" cy="4699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7544" y="5766355"/>
            <a:ext cx="8170250" cy="8463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en-US" sz="2000" b="1" dirty="0">
                <a:solidFill>
                  <a:schemeClr val="bg1"/>
                </a:solidFill>
                <a:ea typeface="Courier" charset="0"/>
                <a:cs typeface="Courier" charset="0"/>
              </a:rPr>
              <a:t>No. of employees working in space related </a:t>
            </a:r>
            <a:r>
              <a:rPr lang="en-US" sz="2000" b="1" dirty="0" smtClean="0">
                <a:solidFill>
                  <a:schemeClr val="bg1"/>
                </a:solidFill>
                <a:ea typeface="Courier" charset="0"/>
                <a:cs typeface="Courier" charset="0"/>
              </a:rPr>
              <a:t>activities</a:t>
            </a:r>
            <a:endParaRPr lang="en-US" sz="1900" b="1" dirty="0" smtClean="0">
              <a:solidFill>
                <a:schemeClr val="bg1"/>
              </a:solidFill>
              <a:ea typeface="Courier" charset="0"/>
              <a:cs typeface="Courier" charset="0"/>
            </a:endParaRP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en-US" sz="1900" b="1" dirty="0" smtClean="0">
                <a:solidFill>
                  <a:srgbClr val="FFD579"/>
                </a:solidFill>
                <a:ea typeface="Courier" charset="0"/>
                <a:cs typeface="Courier" charset="0"/>
              </a:rPr>
              <a:t>There </a:t>
            </a:r>
            <a:r>
              <a:rPr lang="en-US" sz="1900" b="1" dirty="0">
                <a:solidFill>
                  <a:srgbClr val="FFD579"/>
                </a:solidFill>
                <a:ea typeface="Courier" charset="0"/>
                <a:cs typeface="Courier" charset="0"/>
              </a:rPr>
              <a:t>were less answers, thus the statistics do not display the whole scope!</a:t>
            </a:r>
            <a:endParaRPr lang="en-US" sz="1900" b="1" dirty="0" smtClean="0">
              <a:solidFill>
                <a:schemeClr val="bg1"/>
              </a:solidFill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88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96B3"/>
            </a:gs>
            <a:gs pos="50000">
              <a:srgbClr val="03788E"/>
            </a:gs>
            <a:gs pos="100000">
              <a:srgbClr val="034A5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29663"/>
            <a:ext cx="9144000" cy="1128337"/>
          </a:xfrm>
          <a:prstGeom prst="rect">
            <a:avLst/>
          </a:prstGeom>
          <a:gradFill flip="none" rotWithShape="1">
            <a:gsLst>
              <a:gs pos="0">
                <a:srgbClr val="014F5F"/>
              </a:gs>
              <a:gs pos="50000">
                <a:srgbClr val="036174">
                  <a:alpha val="64000"/>
                </a:srgbClr>
              </a:gs>
              <a:gs pos="100000">
                <a:srgbClr val="034A58">
                  <a:alpha val="22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57831" y="1499113"/>
            <a:ext cx="7602601" cy="36317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en-US" sz="2500" b="1" dirty="0" smtClean="0">
                <a:solidFill>
                  <a:schemeClr val="bg1"/>
                </a:solidFill>
                <a:ea typeface="Courier" charset="0"/>
                <a:cs typeface="Courier" charset="0"/>
              </a:rPr>
              <a:t>Fast decrease of the No. of employed in scientific institutes in space sector</a:t>
            </a: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en-US" sz="2500" b="1" dirty="0" smtClean="0">
                <a:solidFill>
                  <a:srgbClr val="FFD579"/>
                </a:solidFill>
                <a:ea typeface="Courier" charset="0"/>
                <a:cs typeface="Courier" charset="0"/>
              </a:rPr>
              <a:t>Reason:</a:t>
            </a:r>
            <a:r>
              <a:rPr lang="en-US" sz="2500" b="1" dirty="0" smtClean="0">
                <a:solidFill>
                  <a:schemeClr val="bg1"/>
                </a:solidFill>
                <a:ea typeface="Courier" charset="0"/>
                <a:cs typeface="Courier" charset="0"/>
              </a:rPr>
              <a:t> decreased No. of entities and lack of financing in scientific institutes</a:t>
            </a: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en-US" sz="2500" b="1" dirty="0" smtClean="0">
                <a:solidFill>
                  <a:schemeClr val="bg1"/>
                </a:solidFill>
                <a:ea typeface="Courier" charset="0"/>
                <a:cs typeface="Courier" charset="0"/>
              </a:rPr>
              <a:t>The fewer employees in enterprises manage to have higher turnover</a:t>
            </a:r>
          </a:p>
          <a:p>
            <a:pPr marL="342900" indent="-342900">
              <a:spcAft>
                <a:spcPts val="1200"/>
              </a:spcAft>
              <a:buFont typeface="Arial" charset="0"/>
              <a:buChar char="•"/>
            </a:pPr>
            <a:r>
              <a:rPr lang="en-US" sz="2500" b="1" dirty="0" smtClean="0">
                <a:solidFill>
                  <a:srgbClr val="FFD579"/>
                </a:solidFill>
                <a:ea typeface="Courier" charset="0"/>
                <a:cs typeface="Courier" charset="0"/>
              </a:rPr>
              <a:t>Reason:</a:t>
            </a:r>
            <a:r>
              <a:rPr lang="en-US" sz="2500" b="1" dirty="0" smtClean="0">
                <a:solidFill>
                  <a:schemeClr val="bg1"/>
                </a:solidFill>
                <a:ea typeface="Courier" charset="0"/>
                <a:cs typeface="Courier" charset="0"/>
              </a:rPr>
              <a:t> increased experience, availability of ESA tenders</a:t>
            </a:r>
          </a:p>
        </p:txBody>
      </p:sp>
      <p:sp>
        <p:nvSpPr>
          <p:cNvPr id="9" name="Rectangle 8"/>
          <p:cNvSpPr/>
          <p:nvPr/>
        </p:nvSpPr>
        <p:spPr>
          <a:xfrm>
            <a:off x="8024" y="0"/>
            <a:ext cx="9144000" cy="1128337"/>
          </a:xfrm>
          <a:prstGeom prst="rect">
            <a:avLst/>
          </a:prstGeom>
          <a:gradFill flip="none" rotWithShape="1">
            <a:gsLst>
              <a:gs pos="0">
                <a:srgbClr val="014F5F"/>
              </a:gs>
              <a:gs pos="50000">
                <a:srgbClr val="036174">
                  <a:alpha val="64000"/>
                </a:srgbClr>
              </a:gs>
              <a:gs pos="100000">
                <a:srgbClr val="034A58">
                  <a:alpha val="22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460432" y="6206965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lv-LV" sz="2400" dirty="0" smtClean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8</a:t>
            </a:r>
            <a:endParaRPr lang="en-US" sz="2400" dirty="0" smtClean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584" y="332656"/>
            <a:ext cx="775060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lv-LV" sz="4800" b="1" dirty="0" err="1" smtClean="0"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Open Sans Extrabold" charset="0"/>
                <a:ea typeface="Open Sans Extrabold" charset="0"/>
                <a:cs typeface="Open Sans Extrabold" charset="0"/>
              </a:rPr>
              <a:t>Thoughts</a:t>
            </a:r>
            <a:endParaRPr lang="lv-LV" sz="4800" b="1" dirty="0" smtClean="0">
              <a:solidFill>
                <a:srgbClr val="FFD579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Open Sans Extrabold" charset="0"/>
              <a:ea typeface="Open Sans Extrabold" charset="0"/>
              <a:cs typeface="Open Sans Extra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84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3664</TotalTime>
  <Words>472</Words>
  <Application>Microsoft Office PowerPoint</Application>
  <PresentationFormat>On-screen Show (4:3)</PresentationFormat>
  <Paragraphs>112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Courier</vt:lpstr>
      <vt:lpstr>Courier New</vt:lpstr>
      <vt:lpstr>Open Sans Extrabold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Gatis</dc:creator>
  <cp:lastModifiedBy>Zanita Avotniece</cp:lastModifiedBy>
  <cp:revision>255</cp:revision>
  <dcterms:created xsi:type="dcterms:W3CDTF">2015-06-11T09:32:40Z</dcterms:created>
  <dcterms:modified xsi:type="dcterms:W3CDTF">2017-01-19T07:06:41Z</dcterms:modified>
</cp:coreProperties>
</file>