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67" r:id="rId3"/>
    <p:sldId id="368" r:id="rId4"/>
    <p:sldId id="369" r:id="rId5"/>
    <p:sldId id="381" r:id="rId6"/>
    <p:sldId id="378" r:id="rId7"/>
    <p:sldId id="384" r:id="rId8"/>
    <p:sldId id="379" r:id="rId9"/>
    <p:sldId id="383" r:id="rId10"/>
    <p:sldId id="380" r:id="rId11"/>
    <p:sldId id="385" r:id="rId12"/>
    <p:sldId id="387" r:id="rId13"/>
    <p:sldId id="386" r:id="rId14"/>
    <p:sldId id="376" r:id="rId15"/>
    <p:sldId id="388" r:id="rId16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tis Pāvils" initials="GP" lastIdx="3" clrIdx="0">
    <p:extLst/>
  </p:cmAuthor>
  <p:cmAuthor id="2" name="Gatis Pāvils" initials="GP [2]" lastIdx="1" clrIdx="1">
    <p:extLst/>
  </p:cmAuthor>
  <p:cmAuthor id="3" name="Gatis Pāvils" initials="GP [3]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FF9DC0"/>
    <a:srgbClr val="03788E"/>
    <a:srgbClr val="0396B3"/>
    <a:srgbClr val="036174"/>
    <a:srgbClr val="014F5F"/>
    <a:srgbClr val="003F4C"/>
    <a:srgbClr val="034A58"/>
    <a:srgbClr val="3C4959"/>
    <a:srgbClr val="7B1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96" autoAdjust="0"/>
    <p:restoredTop sz="94643"/>
  </p:normalViewPr>
  <p:slideViewPr>
    <p:cSldViewPr>
      <p:cViewPr varScale="1">
        <p:scale>
          <a:sx n="84" d="100"/>
          <a:sy n="84" d="100"/>
        </p:scale>
        <p:origin x="55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F2DF1-BEC8-4A99-B8A2-95E815F0E9FC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C5AB5-CEB9-49D7-9C05-C13BFC0D74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4940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4943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2704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5924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79066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7558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2678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3814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4119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6484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3427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68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7695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1924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7128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5AB5-CEB9-49D7-9C05-C13BFC0D741F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6786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4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687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6583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33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320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3472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2314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7573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7887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624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3794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FCFC"/>
            </a:gs>
            <a:gs pos="7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433B5-66CD-4371-A976-FBEE566EE74A}" type="datetimeFigureOut">
              <a:rPr lang="lv-LV" smtClean="0"/>
              <a:t>19.01.2017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378C9-FDEC-4200-9B9A-DD6AC0C95F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743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99592" y="5832166"/>
            <a:ext cx="2242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2400" smtClean="0">
                <a:solidFill>
                  <a:schemeClr val="bg1"/>
                </a:solidFill>
                <a:ea typeface="Courier" charset="0"/>
                <a:cs typeface="Courier" charset="0"/>
              </a:rPr>
              <a:t>NK CONSULTING</a:t>
            </a:r>
            <a:endParaRPr lang="en-US" sz="2400" dirty="0" smtClean="0">
              <a:solidFill>
                <a:schemeClr val="bg1"/>
              </a:solidFill>
              <a:ea typeface="Courier" charset="0"/>
              <a:cs typeface="Courier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4" y="1412776"/>
            <a:ext cx="6552728" cy="393954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68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TRENDS </a:t>
            </a:r>
            <a:r>
              <a:rPr lang="lv-LV" sz="6800" b="1" dirty="0" err="1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in</a:t>
            </a:r>
            <a:r>
              <a:rPr lang="lv-LV" sz="68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 </a:t>
            </a:r>
            <a:r>
              <a:rPr lang="lv-LV" sz="6800" b="1" dirty="0" err="1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the</a:t>
            </a:r>
            <a:endParaRPr lang="lv-LV" sz="6800" b="1" dirty="0" smtClean="0">
              <a:solidFill>
                <a:schemeClr val="bg1"/>
              </a:solidFill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  <a:latin typeface="Open Sans Extrabold" charset="0"/>
              <a:ea typeface="Open Sans Extrabold" charset="0"/>
              <a:cs typeface="Open Sans Extrabold" charset="0"/>
            </a:endParaRPr>
          </a:p>
          <a:p>
            <a:r>
              <a:rPr lang="lv-LV" sz="112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LATVIAN</a:t>
            </a:r>
          </a:p>
          <a:p>
            <a:r>
              <a:rPr lang="en-US" sz="70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S</a:t>
            </a:r>
            <a:r>
              <a:rPr lang="lv-LV" sz="70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PACE SECTOR</a:t>
            </a:r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1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27584" y="332656"/>
            <a:ext cx="7750600" cy="80021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6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PLANNED</a:t>
            </a:r>
            <a:r>
              <a:rPr lang="lv-LV" sz="46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 EMPLOYEES ’18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9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5805264"/>
            <a:ext cx="8170250" cy="83099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19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Employees in space related activities, as planned for the 2018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1900" b="1" dirty="0">
                <a:solidFill>
                  <a:srgbClr val="FFD579"/>
                </a:solidFill>
                <a:ea typeface="Courier" charset="0"/>
                <a:cs typeface="Courier" charset="0"/>
              </a:rPr>
              <a:t>There were less answers, thus the statistics do not display the whole scope</a:t>
            </a:r>
            <a:r>
              <a:rPr lang="en-US" sz="19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!</a:t>
            </a:r>
            <a:endParaRPr lang="en-US" sz="1900" b="1" dirty="0">
              <a:solidFill>
                <a:schemeClr val="bg1"/>
              </a:solidFill>
              <a:ea typeface="Courier" charset="0"/>
              <a:cs typeface="Courier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" y="1079500"/>
            <a:ext cx="90805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7831" y="1499113"/>
            <a:ext cx="7602601" cy="232371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As 2018 is nearing, the expectations for the development of space related activities are decreasing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Especially pronounced decrease in private enterprises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Reason: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increased experience = less expectations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276086" y="6206965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10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32656"/>
            <a:ext cx="77506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800" b="1" dirty="0" err="1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Thoughts</a:t>
            </a:r>
            <a:endParaRPr lang="lv-LV" sz="4800" b="1" dirty="0" smtClean="0">
              <a:solidFill>
                <a:srgbClr val="FFD579"/>
              </a:solidFill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48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7831" y="1499113"/>
            <a:ext cx="7602601" cy="37856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Weak and indecisive governance of this sector in Latvia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Lack of specialists in many niche specialties, e.g. specific data analytics)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Low visibility of Latvian enterprises, low availability of markets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Too little open data (Latvian) in cartography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No assets for the development of ideas</a:t>
            </a:r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276086" y="6206965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11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32656"/>
            <a:ext cx="775060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0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BARRIERS</a:t>
            </a:r>
            <a:r>
              <a:rPr lang="lv-LV" sz="40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 TO DEVELOPMENT</a:t>
            </a:r>
          </a:p>
        </p:txBody>
      </p:sp>
    </p:spTree>
    <p:extLst>
      <p:ext uri="{BB962C8B-B14F-4D97-AF65-F5344CB8AC3E}">
        <p14:creationId xmlns:p14="http://schemas.microsoft.com/office/powerpoint/2010/main" val="15823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7831" y="1499113"/>
            <a:ext cx="7602601" cy="470898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Very positive: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ESA financing is available now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Positive: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Copernicus data and services available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Positive: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accession to ESA = more predictable future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Positive: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some enterprises have created firm ground for their future activities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Mixed: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some consider that there is recession in space area, some: there is increase in activity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err="1" smtClean="0">
                <a:solidFill>
                  <a:srgbClr val="FFD579"/>
                </a:solidFill>
                <a:ea typeface="Courier" charset="0"/>
                <a:cs typeface="Courier" charset="0"/>
              </a:rPr>
              <a:t>Bottomline</a:t>
            </a: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those who are persistent do not complain but offer valuable advice for others (including state)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276086" y="6206965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12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32656"/>
            <a:ext cx="77506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8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CHANGES</a:t>
            </a:r>
            <a:r>
              <a:rPr lang="lv-LV" sz="48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 SINCE 2013</a:t>
            </a:r>
          </a:p>
        </p:txBody>
      </p:sp>
    </p:spTree>
    <p:extLst>
      <p:ext uri="{BB962C8B-B14F-4D97-AF65-F5344CB8AC3E}">
        <p14:creationId xmlns:p14="http://schemas.microsoft.com/office/powerpoint/2010/main" val="202179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020041" y="1268760"/>
            <a:ext cx="6584407" cy="25545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</a:rPr>
              <a:t>“Much to learn you still </a:t>
            </a:r>
            <a:r>
              <a:rPr lang="en-US" sz="4000" dirty="0" smtClean="0">
                <a:solidFill>
                  <a:schemeClr val="bg1"/>
                </a:solidFill>
              </a:rPr>
              <a:t>have…</a:t>
            </a:r>
          </a:p>
          <a:p>
            <a:pPr algn="r"/>
            <a:r>
              <a:rPr lang="en-US" sz="4000" dirty="0" smtClean="0">
                <a:solidFill>
                  <a:schemeClr val="bg1"/>
                </a:solidFill>
              </a:rPr>
              <a:t>This </a:t>
            </a:r>
            <a:r>
              <a:rPr lang="en-US" sz="4000" dirty="0">
                <a:solidFill>
                  <a:schemeClr val="bg1"/>
                </a:solidFill>
              </a:rPr>
              <a:t>is just the beginning</a:t>
            </a:r>
            <a:r>
              <a:rPr lang="en-US" sz="4000" dirty="0" smtClean="0">
                <a:solidFill>
                  <a:schemeClr val="bg1"/>
                </a:solidFill>
              </a:rPr>
              <a:t>!”</a:t>
            </a:r>
          </a:p>
          <a:p>
            <a:pPr algn="r"/>
            <a:endParaRPr lang="en-US" sz="4000" dirty="0">
              <a:solidFill>
                <a:schemeClr val="bg1"/>
              </a:solidFill>
            </a:endParaRPr>
          </a:p>
          <a:p>
            <a:pPr algn="r"/>
            <a:r>
              <a:rPr lang="en-US" sz="4000" dirty="0" smtClean="0">
                <a:solidFill>
                  <a:schemeClr val="bg1"/>
                </a:solidFill>
              </a:rPr>
              <a:t>Yoda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6086" y="6206965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13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82290"/>
            <a:ext cx="2750243" cy="366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8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27584" y="332656"/>
            <a:ext cx="7750600" cy="80021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600" b="1" smtClean="0">
                <a:solidFill>
                  <a:srgbClr val="FF9DC0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THANK YOU!</a:t>
            </a:r>
            <a:endParaRPr lang="lv-LV" sz="4600" b="1" dirty="0" smtClean="0">
              <a:solidFill>
                <a:srgbClr val="FF9DC0"/>
              </a:solidFill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9872" y="2133215"/>
            <a:ext cx="6616170" cy="360098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Many</a:t>
            </a: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thanks</a:t>
            </a: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to </a:t>
            </a: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those</a:t>
            </a: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who</a:t>
            </a: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participated</a:t>
            </a: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in</a:t>
            </a: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survey</a:t>
            </a: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!</a:t>
            </a:r>
          </a:p>
          <a:p>
            <a:pPr>
              <a:spcAft>
                <a:spcPts val="1200"/>
              </a:spcAft>
            </a:pPr>
            <a:endParaRPr lang="lv-LV" sz="240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1200"/>
              </a:spcAft>
            </a:pPr>
            <a:endParaRPr lang="lv-LV" sz="240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1200"/>
              </a:spcAft>
            </a:pPr>
            <a:endParaRPr lang="lv-LV" sz="24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Gatis Pāvils</a:t>
            </a:r>
          </a:p>
          <a:p>
            <a:pPr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“NK </a:t>
            </a: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Consulting</a:t>
            </a:r>
            <a:r>
              <a:rPr lang="lv-LV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”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lv-LV" sz="2400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atis.pavils@nkconsulting.lv</a:t>
            </a:r>
            <a:endParaRPr lang="lv-LV" sz="240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6086" y="6206965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14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6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8337"/>
            <a:ext cx="9144000" cy="46013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27584" y="332656"/>
            <a:ext cx="7750600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50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TWO </a:t>
            </a:r>
            <a:r>
              <a:rPr lang="lv-LV" sz="50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SURVEYS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2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32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8337"/>
            <a:ext cx="9144000" cy="46013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831" y="1499113"/>
            <a:ext cx="5277022" cy="181588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3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In 2013: for National Space Technology</a:t>
            </a:r>
            <a:br>
              <a:rPr lang="en-US" sz="23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</a:br>
            <a:r>
              <a:rPr lang="en-US" sz="23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Development Strategy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3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In 2016: for today’s event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3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The same questions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2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32656"/>
            <a:ext cx="7750600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50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TWO </a:t>
            </a:r>
            <a:r>
              <a:rPr lang="lv-LV" sz="50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SURVEYS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098908"/>
              </p:ext>
            </p:extLst>
          </p:nvPr>
        </p:nvGraphicFramePr>
        <p:xfrm>
          <a:off x="971600" y="3756398"/>
          <a:ext cx="6096000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2013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2016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Polled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68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53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Received answers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43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14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4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27584" y="332656"/>
            <a:ext cx="7750600" cy="80021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600" b="1" dirty="0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No. OF ACTIVE </a:t>
            </a:r>
            <a:r>
              <a:rPr lang="lv-LV" sz="46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ENTITIES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3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671800"/>
              </p:ext>
            </p:extLst>
          </p:nvPr>
        </p:nvGraphicFramePr>
        <p:xfrm>
          <a:off x="1041736" y="1340768"/>
          <a:ext cx="7130664" cy="3109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8710"/>
                <a:gridCol w="2026056"/>
                <a:gridCol w="1725898"/>
              </a:tblGrid>
              <a:tr h="649757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2013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2016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</a:tr>
              <a:tr h="116028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Scientific</a:t>
                      </a:r>
                      <a:r>
                        <a:rPr lang="en-US" sz="2800" b="1" baseline="0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 institutions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, EDU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12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15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</a:tr>
              <a:tr h="649757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Enterprises, others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31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17-21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</a:tr>
              <a:tr h="649757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TOTAL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43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+mn-lt"/>
                          <a:ea typeface="Courier New" charset="0"/>
                          <a:cs typeface="Courier New" charset="0"/>
                        </a:rPr>
                        <a:t>32 - 36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+mn-lt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384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7831" y="1499113"/>
            <a:ext cx="7602601" cy="417037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Note! There were less answers, thus the statistics do not display the whole scope!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No. of scientific institutions in space sector does not</a:t>
            </a:r>
            <a:b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</a:b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change or increases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Reason: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institutes have longer history and are somewhat less flexible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No. private enterprises in space sector decreases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Reason: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most are new industries testing their abilities (including subsidiaries of foreign companies)</a:t>
            </a:r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4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32656"/>
            <a:ext cx="77506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800" b="1" dirty="0" err="1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Thoughts</a:t>
            </a:r>
            <a:endParaRPr lang="lv-LV" sz="4800" b="1" dirty="0" smtClean="0">
              <a:solidFill>
                <a:srgbClr val="FFD579"/>
              </a:solidFill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9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2358" y="5744479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27584" y="332656"/>
            <a:ext cx="7750600" cy="80021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6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TURNOVER, EUR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5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5838363"/>
            <a:ext cx="8170250" cy="83099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19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Turnover in space related activities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19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There </a:t>
            </a:r>
            <a:r>
              <a:rPr lang="en-US" sz="1900" b="1" dirty="0">
                <a:solidFill>
                  <a:srgbClr val="FFD579"/>
                </a:solidFill>
                <a:ea typeface="Courier" charset="0"/>
                <a:cs typeface="Courier" charset="0"/>
              </a:rPr>
              <a:t>were less answers, thus the statistics do not display the whole scope!</a:t>
            </a:r>
            <a:endParaRPr lang="en-US" sz="1900" b="1" dirty="0" smtClean="0">
              <a:solidFill>
                <a:schemeClr val="bg1"/>
              </a:solidFill>
              <a:ea typeface="Courier" charset="0"/>
              <a:cs typeface="Courier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" y="1079500"/>
            <a:ext cx="90805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8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7831" y="1499113"/>
            <a:ext cx="7602601" cy="36317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Fast decrease of space related activities in institutes, EDU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Reason: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“Pause” of EU financing, insufficient experience to participate in ESA tenders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The fewer employees manage to have higher turnover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Reason: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increased experience, availability of ESA tenders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6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32656"/>
            <a:ext cx="77506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800" b="1" dirty="0" err="1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Thoughts</a:t>
            </a:r>
            <a:endParaRPr lang="lv-LV" sz="4800" b="1" dirty="0" smtClean="0">
              <a:solidFill>
                <a:srgbClr val="FFD579"/>
              </a:solidFill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9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27584" y="332656"/>
            <a:ext cx="7750600" cy="80021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600" b="1" dirty="0" smtClean="0">
                <a:solidFill>
                  <a:srgbClr val="FFD579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EMPLOYEES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7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" y="1079500"/>
            <a:ext cx="9080500" cy="4699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7544" y="5766355"/>
            <a:ext cx="8170250" cy="84638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000" b="1" dirty="0">
                <a:solidFill>
                  <a:schemeClr val="bg1"/>
                </a:solidFill>
                <a:ea typeface="Courier" charset="0"/>
                <a:cs typeface="Courier" charset="0"/>
              </a:rPr>
              <a:t>No. of employees working in space related </a:t>
            </a:r>
            <a:r>
              <a:rPr lang="en-US" sz="20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activities</a:t>
            </a:r>
            <a:endParaRPr lang="en-US" sz="1900" b="1" dirty="0" smtClean="0">
              <a:solidFill>
                <a:schemeClr val="bg1"/>
              </a:solidFill>
              <a:ea typeface="Courier" charset="0"/>
              <a:cs typeface="Courier" charset="0"/>
            </a:endParaRP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19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There </a:t>
            </a:r>
            <a:r>
              <a:rPr lang="en-US" sz="1900" b="1" dirty="0">
                <a:solidFill>
                  <a:srgbClr val="FFD579"/>
                </a:solidFill>
                <a:ea typeface="Courier" charset="0"/>
                <a:cs typeface="Courier" charset="0"/>
              </a:rPr>
              <a:t>were less answers, thus the statistics do not display the whole scope!</a:t>
            </a:r>
            <a:endParaRPr lang="en-US" sz="1900" b="1" dirty="0" smtClean="0">
              <a:solidFill>
                <a:schemeClr val="bg1"/>
              </a:solidFill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88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96B3"/>
            </a:gs>
            <a:gs pos="50000">
              <a:srgbClr val="03788E"/>
            </a:gs>
            <a:gs pos="100000">
              <a:srgbClr val="034A5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729663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7831" y="1499113"/>
            <a:ext cx="7602601" cy="36317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Fast decrease of the No. of employed in scientific institutes in space sector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Reason: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decreased No. of entities and lack of financing in scientific institutes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The fewer employees in enterprises manage to have higher turnover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500" b="1" dirty="0" smtClean="0">
                <a:solidFill>
                  <a:srgbClr val="FFD579"/>
                </a:solidFill>
                <a:ea typeface="Courier" charset="0"/>
                <a:cs typeface="Courier" charset="0"/>
              </a:rPr>
              <a:t>Reason:</a:t>
            </a:r>
            <a:r>
              <a:rPr lang="en-US" sz="2500" b="1" dirty="0" smtClean="0">
                <a:solidFill>
                  <a:schemeClr val="bg1"/>
                </a:solidFill>
                <a:ea typeface="Courier" charset="0"/>
                <a:cs typeface="Courier" charset="0"/>
              </a:rPr>
              <a:t> increased experience, availability of ESA tenders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8024" y="0"/>
            <a:ext cx="9144000" cy="1128337"/>
          </a:xfrm>
          <a:prstGeom prst="rect">
            <a:avLst/>
          </a:prstGeom>
          <a:gradFill flip="none" rotWithShape="1">
            <a:gsLst>
              <a:gs pos="0">
                <a:srgbClr val="014F5F"/>
              </a:gs>
              <a:gs pos="50000">
                <a:srgbClr val="036174">
                  <a:alpha val="64000"/>
                </a:srgbClr>
              </a:gs>
              <a:gs pos="100000">
                <a:srgbClr val="034A58">
                  <a:alpha val="22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460432" y="62069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lv-LV" sz="24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8</a:t>
            </a:r>
            <a:endParaRPr lang="en-US" sz="24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32656"/>
            <a:ext cx="77506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lv-LV" sz="4800" b="1" dirty="0" err="1" smtClean="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Open Sans Extrabold" charset="0"/>
                <a:ea typeface="Open Sans Extrabold" charset="0"/>
                <a:cs typeface="Open Sans Extrabold" charset="0"/>
              </a:rPr>
              <a:t>Thoughts</a:t>
            </a:r>
            <a:endParaRPr lang="lv-LV" sz="4800" b="1" dirty="0" smtClean="0">
              <a:solidFill>
                <a:srgbClr val="FFD579"/>
              </a:solidFill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84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3664</TotalTime>
  <Words>472</Words>
  <Application>Microsoft Office PowerPoint</Application>
  <PresentationFormat>On-screen Show (4:3)</PresentationFormat>
  <Paragraphs>112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</vt:lpstr>
      <vt:lpstr>Courier New</vt:lpstr>
      <vt:lpstr>Open Sans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Gatis</dc:creator>
  <cp:lastModifiedBy>Zanita Avotniece</cp:lastModifiedBy>
  <cp:revision>255</cp:revision>
  <dcterms:created xsi:type="dcterms:W3CDTF">2015-06-11T09:32:40Z</dcterms:created>
  <dcterms:modified xsi:type="dcterms:W3CDTF">2017-01-19T07:06:41Z</dcterms:modified>
</cp:coreProperties>
</file>