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Classic" panose="020B0604020202020204" charset="0"/>
      <p:regular r:id="rId17"/>
    </p:embeddedFont>
    <p:embeddedFont>
      <p:font typeface="Montserrat Classic Bold" panose="020B0604020202020204" charset="0"/>
      <p:regular r:id="rId18"/>
    </p:embeddedFont>
    <p:embeddedFont>
      <p:font typeface="Montserrat Light" panose="020B0604020202020204" charset="0"/>
      <p:regular r:id="rId19"/>
    </p:embeddedFont>
    <p:embeddedFont>
      <p:font typeface="Open Sans" panose="020B0604020202020204" charset="0"/>
      <p:regular r:id="rId20"/>
    </p:embeddedFont>
    <p:embeddedFont>
      <p:font typeface="Raleway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6AD"/>
    <a:srgbClr val="56519E"/>
    <a:srgbClr val="7030A0"/>
    <a:srgbClr val="3F3982"/>
    <a:srgbClr val="9E9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DA25E-77AA-43F4-B0E4-9B85452C9EDF}" type="datetimeFigureOut">
              <a:rPr lang="lv-LV" smtClean="0"/>
              <a:pPr/>
              <a:t>10.05.2020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1317-5152-4BE1-B87D-7515E97338F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51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61317-5152-4BE1-B87D-7515E97338F2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182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9892" t="39977" r="13315" b="20804"/>
          <a:stretch>
            <a:fillRect/>
          </a:stretch>
        </p:blipFill>
        <p:spPr>
          <a:xfrm>
            <a:off x="0" y="0"/>
            <a:ext cx="18431451" cy="627536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275367"/>
            <a:ext cx="18288000" cy="4011633"/>
          </a:xfrm>
          <a:prstGeom prst="rect">
            <a:avLst/>
          </a:prstGeom>
          <a:solidFill>
            <a:srgbClr val="6F4380"/>
          </a:solidFill>
        </p:spPr>
      </p:sp>
      <p:sp>
        <p:nvSpPr>
          <p:cNvPr id="4" name="TextBox 4"/>
          <p:cNvSpPr txBox="1"/>
          <p:nvPr/>
        </p:nvSpPr>
        <p:spPr>
          <a:xfrm>
            <a:off x="632558" y="6965603"/>
            <a:ext cx="1748156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76"/>
              </a:lnSpc>
            </a:pPr>
            <a:r>
              <a:rPr lang="lv-LV" sz="6000" spc="480" dirty="0">
                <a:solidFill>
                  <a:srgbClr val="FFFFFF"/>
                </a:solidFill>
                <a:latin typeface="Montserrat Classic Bold"/>
              </a:rPr>
              <a:t>VPP </a:t>
            </a:r>
            <a:r>
              <a:rPr lang="en-US" sz="6000" spc="480" dirty="0">
                <a:solidFill>
                  <a:srgbClr val="FFFFFF"/>
                </a:solidFill>
                <a:latin typeface="Montserrat Classic Bold"/>
              </a:rPr>
              <a:t>C</a:t>
            </a:r>
            <a:r>
              <a:rPr lang="lv-LV" sz="6000" spc="480" dirty="0">
                <a:solidFill>
                  <a:srgbClr val="FFFFFF"/>
                </a:solidFill>
                <a:latin typeface="Montserrat Classic Bold"/>
              </a:rPr>
              <a:t>ovid</a:t>
            </a:r>
            <a:r>
              <a:rPr lang="en-US" sz="6000" spc="480" dirty="0">
                <a:solidFill>
                  <a:srgbClr val="FFFFFF"/>
                </a:solidFill>
                <a:latin typeface="Montserrat Classic Bold"/>
              </a:rPr>
              <a:t>-19 </a:t>
            </a:r>
            <a:r>
              <a:rPr lang="lv-LV" sz="6000" spc="480" dirty="0">
                <a:solidFill>
                  <a:srgbClr val="FFFFFF"/>
                </a:solidFill>
                <a:latin typeface="Montserrat Classic Bold"/>
              </a:rPr>
              <a:t>seku mazināšanai</a:t>
            </a:r>
            <a:endParaRPr lang="en-US" sz="4800" spc="480" dirty="0">
              <a:solidFill>
                <a:srgbClr val="FFFFFF"/>
              </a:solidFill>
              <a:latin typeface="Montserrat Classic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07809" y="0"/>
            <a:ext cx="2442690" cy="24426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791200" y="8648700"/>
            <a:ext cx="12192000" cy="87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600" spc="65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800" spc="65" dirty="0">
                <a:solidFill>
                  <a:srgbClr val="FFFFFF"/>
                </a:solidFill>
                <a:latin typeface="Montserrat Classic"/>
              </a:rPr>
              <a:t>Latvijas Zinātnes </a:t>
            </a:r>
            <a:r>
              <a:rPr lang="en-US" sz="2800" spc="65" dirty="0" err="1">
                <a:solidFill>
                  <a:srgbClr val="FFFFFF"/>
                </a:solidFill>
                <a:latin typeface="Montserrat Classic"/>
              </a:rPr>
              <a:t>padomes</a:t>
            </a:r>
            <a:r>
              <a:rPr lang="en-US" sz="2800" spc="65" dirty="0">
                <a:solidFill>
                  <a:srgbClr val="FFFFFF"/>
                </a:solidFill>
                <a:latin typeface="Montserrat Classic"/>
              </a:rPr>
              <a:t> </a:t>
            </a:r>
            <a:r>
              <a:rPr lang="en-US" sz="2800" spc="65" dirty="0" err="1">
                <a:solidFill>
                  <a:srgbClr val="FFFFFF"/>
                </a:solidFill>
                <a:latin typeface="Montserrat Classic"/>
              </a:rPr>
              <a:t>priekšsēdētājs</a:t>
            </a:r>
            <a:endParaRPr lang="lv-LV" sz="2800" spc="65" dirty="0">
              <a:solidFill>
                <a:srgbClr val="FFFFFF"/>
              </a:solidFill>
              <a:latin typeface="Montserrat Classic"/>
            </a:endParaRPr>
          </a:p>
          <a:p>
            <a:pPr algn="r">
              <a:lnSpc>
                <a:spcPts val="3640"/>
              </a:lnSpc>
            </a:pPr>
            <a:r>
              <a:rPr lang="en-US" sz="2800" spc="65" dirty="0">
                <a:solidFill>
                  <a:srgbClr val="FFFFFF"/>
                </a:solidFill>
                <a:latin typeface="Montserrat Classic"/>
              </a:rPr>
              <a:t> Dr. biol. Jānis Kloviņš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752850" y="1408735"/>
            <a:ext cx="10782300" cy="7488580"/>
          </a:xfrm>
          <a:prstGeom prst="rect">
            <a:avLst/>
          </a:prstGeom>
          <a:solidFill>
            <a:srgbClr val="6F4380"/>
          </a:solidFill>
        </p:spPr>
      </p:sp>
      <p:sp>
        <p:nvSpPr>
          <p:cNvPr id="3" name="TextBox 3"/>
          <p:cNvSpPr txBox="1"/>
          <p:nvPr/>
        </p:nvSpPr>
        <p:spPr>
          <a:xfrm>
            <a:off x="4486328" y="4088964"/>
            <a:ext cx="10344653" cy="814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12"/>
              </a:lnSpc>
            </a:pPr>
            <a:r>
              <a:rPr lang="en-US" sz="5009" spc="500">
                <a:solidFill>
                  <a:srgbClr val="FFFFFF"/>
                </a:solidFill>
                <a:latin typeface="Montserrat Classic Bold"/>
              </a:rPr>
              <a:t>PALDIES PAR UZMANĪBU!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8015" y="6236711"/>
            <a:ext cx="824464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spc="140">
                <a:solidFill>
                  <a:srgbClr val="FFFFFF"/>
                </a:solidFill>
                <a:latin typeface="Raleway"/>
              </a:rPr>
              <a:t>JĀNIS KLOVIŅŠ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98383" y="6882659"/>
            <a:ext cx="12030009" cy="47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2"/>
              </a:lnSpc>
            </a:pPr>
            <a:r>
              <a:rPr lang="en-US" sz="2701" spc="67">
                <a:solidFill>
                  <a:srgbClr val="FFFFFF"/>
                </a:solidFill>
                <a:latin typeface="Montserrat Light"/>
              </a:rPr>
              <a:t>Latvijas Zinātnes Padome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39000" y="7505700"/>
            <a:ext cx="12030009" cy="478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2"/>
              </a:lnSpc>
            </a:pPr>
            <a:r>
              <a:rPr lang="en-US" sz="2701" spc="67" dirty="0">
                <a:solidFill>
                  <a:srgbClr val="FFFFFF"/>
                </a:solidFill>
                <a:latin typeface="Montserrat Light"/>
              </a:rPr>
              <a:t>klovins@biomed.lu.lv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10400" y="2095500"/>
            <a:ext cx="10439400" cy="798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buAutoNum type="arabicParenBoth"/>
            </a:pP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Organizēt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endParaRPr lang="lv-LV" sz="3800" dirty="0">
              <a:solidFill>
                <a:srgbClr val="000000"/>
              </a:solidFill>
              <a:latin typeface="Montserrat Light" charset="-70"/>
            </a:endParaRPr>
          </a:p>
          <a:p>
            <a:pPr marL="742950" indent="-742950"/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Valsts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Pētījumu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Programmu</a:t>
            </a:r>
            <a:endParaRPr lang="lv-LV" sz="3800" dirty="0">
              <a:solidFill>
                <a:srgbClr val="000000"/>
              </a:solidFill>
              <a:latin typeface="Montserrat Light" charset="-70"/>
            </a:endParaRPr>
          </a:p>
          <a:p>
            <a:pPr marL="742950" indent="-742950"/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endParaRPr lang="lv-LV" sz="3800" dirty="0">
              <a:solidFill>
                <a:srgbClr val="000000"/>
              </a:solidFill>
              <a:latin typeface="Montserrat Light" charset="-70"/>
            </a:endParaRPr>
          </a:p>
          <a:p>
            <a:pPr>
              <a:lnSpc>
                <a:spcPts val="4746"/>
              </a:lnSpc>
            </a:pP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(2)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Statēģiskās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Vadības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Padom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ē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(SVP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) vienoties par programmas uzdevumiem 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  <a:sym typeface="Wingdings" pitchFamily="2" charset="2"/>
              </a:rPr>
              <a:t>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atbildīgo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resoru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pārstāvji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sniedz informāciju par valsts vajadzībām</a:t>
            </a:r>
          </a:p>
          <a:p>
            <a:pPr>
              <a:lnSpc>
                <a:spcPts val="4746"/>
              </a:lnSpc>
            </a:pPr>
            <a:endParaRPr lang="en-US" sz="3800" dirty="0">
              <a:solidFill>
                <a:srgbClr val="000000"/>
              </a:solidFill>
              <a:latin typeface="Montserrat Light" charset="-70"/>
            </a:endParaRPr>
          </a:p>
          <a:p>
            <a:pPr>
              <a:lnSpc>
                <a:spcPts val="4746"/>
              </a:lnSpc>
            </a:pP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(3) </a:t>
            </a: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Ātra z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inātniskā</a:t>
            </a:r>
            <a:r>
              <a:rPr lang="en-US" sz="3800" dirty="0">
                <a:solidFill>
                  <a:srgbClr val="000000"/>
                </a:solidFill>
                <a:latin typeface="Montserrat Light" charset="-7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Montserrat Light" charset="-70"/>
              </a:rPr>
              <a:t>ekspertīze</a:t>
            </a:r>
            <a:endParaRPr lang="lv-LV" sz="3800" dirty="0">
              <a:solidFill>
                <a:srgbClr val="000000"/>
              </a:solidFill>
              <a:latin typeface="Montserrat Light" charset="-70"/>
              <a:sym typeface="Wingdings" pitchFamily="2" charset="2"/>
            </a:endParaRPr>
          </a:p>
          <a:p>
            <a:pPr>
              <a:lnSpc>
                <a:spcPts val="4746"/>
              </a:lnSpc>
            </a:pPr>
            <a:endParaRPr lang="lv-LV" sz="3800" dirty="0">
              <a:solidFill>
                <a:srgbClr val="000000"/>
              </a:solidFill>
              <a:latin typeface="Montserrat Light" charset="-70"/>
            </a:endParaRPr>
          </a:p>
          <a:p>
            <a:pPr>
              <a:lnSpc>
                <a:spcPts val="4746"/>
              </a:lnSpc>
            </a:pPr>
            <a:r>
              <a:rPr lang="lv-LV" sz="3800" dirty="0">
                <a:solidFill>
                  <a:srgbClr val="000000"/>
                </a:solidFill>
                <a:latin typeface="Montserrat Light" charset="-70"/>
              </a:rPr>
              <a:t>(4) Uzrauga īstenošanas un uzraudzības komisija (ĪUK)</a:t>
            </a:r>
            <a:endParaRPr lang="en-US" sz="3800" dirty="0">
              <a:solidFill>
                <a:srgbClr val="000000"/>
              </a:solidFill>
              <a:latin typeface="Montserrat Light" charset="-70"/>
            </a:endParaRPr>
          </a:p>
          <a:p>
            <a:pPr algn="just">
              <a:lnSpc>
                <a:spcPts val="6325"/>
              </a:lnSpc>
            </a:pPr>
            <a:endParaRPr lang="en-US" sz="42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49400" y="1714500"/>
            <a:ext cx="3019908" cy="15677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1496" r="8759"/>
          <a:stretch>
            <a:fillRect/>
          </a:stretch>
        </p:blipFill>
        <p:spPr>
          <a:xfrm>
            <a:off x="-199319" y="0"/>
            <a:ext cx="6593205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010400" y="952500"/>
            <a:ext cx="9478964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4800" spc="480" dirty="0">
                <a:solidFill>
                  <a:srgbClr val="1E3148"/>
                </a:solidFill>
                <a:latin typeface="Montserrat Classic Bold"/>
              </a:rPr>
              <a:t>KAS IR NEPIECIEŠAMS?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74264" y="942975"/>
            <a:ext cx="9650465" cy="957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6"/>
              </a:lnSpc>
            </a:pP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Stratēģiskās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Vadības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Padome (SVP) </a:t>
            </a:r>
            <a:r>
              <a:rPr lang="lv-LV" sz="3124" spc="78" dirty="0">
                <a:solidFill>
                  <a:srgbClr val="FFFFFF"/>
                </a:solidFill>
                <a:latin typeface="Montserrat Light"/>
              </a:rPr>
              <a:t>vienojas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uzdevum</a:t>
            </a:r>
            <a:r>
              <a:rPr lang="lv-LV" sz="3124" spc="78" dirty="0" err="1">
                <a:solidFill>
                  <a:srgbClr val="FFFFFF"/>
                </a:solidFill>
                <a:latin typeface="Montserrat Light"/>
              </a:rPr>
              <a:t>iem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,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kur</a:t>
            </a:r>
            <a:r>
              <a:rPr lang="lv-LV" sz="3124" spc="78" dirty="0">
                <a:solidFill>
                  <a:srgbClr val="FFFFFF"/>
                </a:solidFill>
                <a:latin typeface="Montserrat Light"/>
              </a:rPr>
              <a:t>o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s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valsts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sagaida</a:t>
            </a:r>
            <a:r>
              <a:rPr lang="lv-LV" sz="3124" spc="78" dirty="0">
                <a:solidFill>
                  <a:srgbClr val="FFFFFF"/>
                </a:solidFill>
                <a:latin typeface="Montserrat Light"/>
              </a:rPr>
              <a:t> zinātnes ieguldījumu.</a:t>
            </a: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Uzdevumi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trīs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galvenajos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virzienos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:</a:t>
            </a: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            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Veselība</a:t>
            </a: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             IKT un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inženiersistēmas</a:t>
            </a: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            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Sociālās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un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humanitārās</a:t>
            </a:r>
            <a:r>
              <a:rPr lang="en-US" sz="3124" spc="78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3124" spc="78" dirty="0" err="1">
                <a:solidFill>
                  <a:srgbClr val="FFFFFF"/>
                </a:solidFill>
                <a:latin typeface="Montserrat Light"/>
              </a:rPr>
              <a:t>zinātnes</a:t>
            </a: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  <a:p>
            <a:pPr algn="l">
              <a:lnSpc>
                <a:spcPts val="4686"/>
              </a:lnSpc>
            </a:pPr>
            <a:endParaRPr lang="en-US" sz="3124" spc="78" dirty="0">
              <a:solidFill>
                <a:srgbClr val="FFFFFF"/>
              </a:solidFill>
              <a:latin typeface="Montserrat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91063" y="3751752"/>
            <a:ext cx="866368" cy="8663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52994" y="4837195"/>
            <a:ext cx="942506" cy="9425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419963" y="5986303"/>
            <a:ext cx="1408568" cy="985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t="35945" b="59278"/>
          <a:stretch>
            <a:fillRect/>
          </a:stretch>
        </p:blipFill>
        <p:spPr>
          <a:xfrm>
            <a:off x="0" y="7688819"/>
            <a:ext cx="18288000" cy="13101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42951" y="1288018"/>
            <a:ext cx="584140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4800" spc="80" dirty="0">
                <a:solidFill>
                  <a:srgbClr val="FFFFFF"/>
                </a:solidFill>
                <a:latin typeface="Montserrat Classic Bold"/>
              </a:rPr>
              <a:t>SVP </a:t>
            </a:r>
            <a:r>
              <a:rPr lang="lv-LV" sz="4800" spc="80" dirty="0">
                <a:solidFill>
                  <a:srgbClr val="FFFFFF"/>
                </a:solidFill>
                <a:latin typeface="Montserrat Classic Bold"/>
              </a:rPr>
              <a:t>vienojas par</a:t>
            </a:r>
            <a:r>
              <a:rPr lang="en-US" sz="4800" spc="80" dirty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4800" spc="80" dirty="0" err="1">
                <a:solidFill>
                  <a:srgbClr val="FFFFFF"/>
                </a:solidFill>
                <a:latin typeface="Montserrat Classic Bold"/>
              </a:rPr>
              <a:t>uzdevum</a:t>
            </a:r>
            <a:r>
              <a:rPr lang="lv-LV" sz="4800" spc="80" dirty="0" err="1">
                <a:solidFill>
                  <a:srgbClr val="FFFFFF"/>
                </a:solidFill>
                <a:latin typeface="Montserrat Classic Bold"/>
              </a:rPr>
              <a:t>iem</a:t>
            </a:r>
            <a:endParaRPr lang="en-US" sz="4800" spc="80" dirty="0">
              <a:solidFill>
                <a:srgbClr val="FFFFFF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571500"/>
            <a:ext cx="18288000" cy="9144000"/>
            <a:chOff x="0" y="571500"/>
            <a:chExt cx="18288000" cy="9144000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71500"/>
              <a:ext cx="18288000" cy="9144000"/>
              <a:chOff x="0" y="571500"/>
              <a:chExt cx="18288000" cy="91440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571500"/>
                <a:ext cx="18288000" cy="9144000"/>
                <a:chOff x="0" y="571500"/>
                <a:chExt cx="18288000" cy="9144000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E79C57D-535C-4E27-8CD0-24D87BD0DD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600200" y="571500"/>
                  <a:ext cx="15104164" cy="6477000"/>
                </a:xfrm>
                <a:prstGeom prst="rect">
                  <a:avLst/>
                </a:prstGeom>
              </p:spPr>
            </p:pic>
            <p:pic>
              <p:nvPicPr>
                <p:cNvPr id="5" name="Picture 3">
                  <a:extLst>
                    <a:ext uri="{FF2B5EF4-FFF2-40B4-BE49-F238E27FC236}">
                      <a16:creationId xmlns:a16="http://schemas.microsoft.com/office/drawing/2014/main" id="{C658BC54-45B2-46A6-A3D0-4735EA3ADD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3581400" y="4533900"/>
                  <a:ext cx="1295400" cy="1295400"/>
                </a:xfrm>
                <a:prstGeom prst="rect">
                  <a:avLst/>
                </a:prstGeom>
              </p:spPr>
            </p:pic>
            <p:grpSp>
              <p:nvGrpSpPr>
                <p:cNvPr id="4" name="Group 3"/>
                <p:cNvGrpSpPr/>
                <p:nvPr/>
              </p:nvGrpSpPr>
              <p:grpSpPr>
                <a:xfrm>
                  <a:off x="0" y="8648700"/>
                  <a:ext cx="18288000" cy="1066800"/>
                  <a:chOff x="0" y="8648700"/>
                  <a:chExt cx="18288000" cy="1066800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0" y="8648700"/>
                    <a:ext cx="18288000" cy="1066800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05600" y="8724900"/>
                    <a:ext cx="5029200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lv-LV" sz="5400" b="1" dirty="0">
                        <a:solidFill>
                          <a:schemeClr val="bg1"/>
                        </a:solidFill>
                        <a:latin typeface="+mj-lt"/>
                      </a:rPr>
                      <a:t>2,5 miljoni euro</a:t>
                    </a:r>
                  </a:p>
                </p:txBody>
              </p:sp>
            </p:grpSp>
            <p:pic>
              <p:nvPicPr>
                <p:cNvPr id="1026" name="Picture 2" descr="C:\Users\X360\Downloads\imgonline-com-ua-Transparent-background-Rgr2RsMeg26c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791200" y="6452817"/>
                  <a:ext cx="10058400" cy="1837012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010400" y="6362700"/>
                  <a:ext cx="2286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467600" y="6819900"/>
                  <a:ext cx="8610600" cy="914400"/>
                </a:xfrm>
                <a:prstGeom prst="rect">
                  <a:avLst/>
                </a:prstGeom>
                <a:solidFill>
                  <a:srgbClr val="9E9D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8382000" y="1409700"/>
                <a:ext cx="6400800" cy="762000"/>
              </a:xfrm>
              <a:prstGeom prst="rect">
                <a:avLst/>
              </a:prstGeom>
              <a:solidFill>
                <a:srgbClr val="3F39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15400" y="2781300"/>
                <a:ext cx="6019800" cy="838200"/>
              </a:xfrm>
              <a:prstGeom prst="rect">
                <a:avLst/>
              </a:prstGeom>
              <a:solidFill>
                <a:srgbClr val="5651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15400" y="4152900"/>
                <a:ext cx="6477000" cy="838200"/>
              </a:xfrm>
              <a:prstGeom prst="rect">
                <a:avLst/>
              </a:prstGeom>
              <a:solidFill>
                <a:srgbClr val="7976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82000" y="5676900"/>
                <a:ext cx="6172200" cy="685800"/>
              </a:xfrm>
              <a:prstGeom prst="rect">
                <a:avLst/>
              </a:prstGeom>
              <a:solidFill>
                <a:srgbClr val="9E9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602639" y="1283613"/>
              <a:ext cx="7696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Jaunas metodes un sistēma Covid-19 monitorēšanai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15400" y="2721739"/>
              <a:ext cx="7383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dirty="0" err="1">
                  <a:solidFill>
                    <a:schemeClr val="bg1"/>
                  </a:solidFill>
                  <a:latin typeface="+mj-lt"/>
                </a:rPr>
                <a:t>Biobankas</a:t>
              </a:r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 un </a:t>
              </a:r>
              <a:r>
                <a:rPr lang="lv-LV" sz="2800" b="1" dirty="0" err="1">
                  <a:solidFill>
                    <a:schemeClr val="bg1"/>
                  </a:solidFill>
                  <a:latin typeface="+mj-lt"/>
                </a:rPr>
                <a:t>lielapjoma</a:t>
              </a:r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 datu apstrādes platformas izveide pētniecībai un ārstēšanai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15400" y="4113193"/>
              <a:ext cx="739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Faktori Covid-19 uzņēmībai, diagnostikas metodes, klīniskie pētījumi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10600" y="5753100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Jauni ārstniecības līdzekļi un vakcīnas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24800" y="6972300"/>
              <a:ext cx="769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800" b="1" dirty="0">
                  <a:solidFill>
                    <a:schemeClr val="bg1"/>
                  </a:solidFill>
                  <a:latin typeface="+mj-lt"/>
                </a:rPr>
                <a:t>Sabiedrības veselības pētījumi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104900"/>
            <a:ext cx="18288000" cy="8610600"/>
            <a:chOff x="0" y="1104900"/>
            <a:chExt cx="18288000" cy="86106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8648700"/>
              <a:ext cx="18288000" cy="1066800"/>
              <a:chOff x="0" y="8648700"/>
              <a:chExt cx="18288000" cy="1066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8648700"/>
                <a:ext cx="18288000" cy="106680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81800" y="8724900"/>
                <a:ext cx="4876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5400" b="1" dirty="0">
                    <a:solidFill>
                      <a:schemeClr val="bg1"/>
                    </a:solidFill>
                    <a:latin typeface="+mj-lt"/>
                  </a:rPr>
                  <a:t>1,5 miljoni euro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24000" y="1104900"/>
              <a:ext cx="16434485" cy="7065580"/>
              <a:chOff x="1524000" y="1104900"/>
              <a:chExt cx="16434485" cy="706558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524000" y="1104900"/>
                <a:ext cx="16434485" cy="7065580"/>
                <a:chOff x="1295400" y="1125920"/>
                <a:chExt cx="16434485" cy="698938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295400" y="1125920"/>
                  <a:ext cx="16434485" cy="6989380"/>
                  <a:chOff x="1295400" y="1125920"/>
                  <a:chExt cx="16434485" cy="6989380"/>
                </a:xfrm>
              </p:grpSpPr>
              <p:pic>
                <p:nvPicPr>
                  <p:cNvPr id="2" name="Picture 1">
                    <a:extLst>
                      <a:ext uri="{FF2B5EF4-FFF2-40B4-BE49-F238E27FC236}">
                        <a16:creationId xmlns:a16="http://schemas.microsoft.com/office/drawing/2014/main" id="{7FF7407A-888E-45DA-BF73-26925BFE2E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295400" y="1125920"/>
                    <a:ext cx="16434485" cy="6989379"/>
                  </a:xfrm>
                  <a:prstGeom prst="rect">
                    <a:avLst/>
                  </a:prstGeom>
                </p:spPr>
              </p:pic>
              <p:sp>
                <p:nvSpPr>
                  <p:cNvPr id="8" name="Rectangle 7"/>
                  <p:cNvSpPr/>
                  <p:nvPr/>
                </p:nvSpPr>
                <p:spPr>
                  <a:xfrm>
                    <a:off x="6781800" y="6134100"/>
                    <a:ext cx="10820400" cy="1981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8763000" y="1943100"/>
                    <a:ext cx="6705600" cy="838200"/>
                  </a:xfrm>
                  <a:prstGeom prst="rect">
                    <a:avLst/>
                  </a:prstGeom>
                  <a:solidFill>
                    <a:srgbClr val="3F398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9296400" y="3467100"/>
                    <a:ext cx="7086600" cy="762000"/>
                  </a:xfrm>
                  <a:prstGeom prst="rect">
                    <a:avLst/>
                  </a:prstGeom>
                  <a:solidFill>
                    <a:srgbClr val="5651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9372600" y="4914900"/>
                    <a:ext cx="5943600" cy="838200"/>
                  </a:xfrm>
                  <a:prstGeom prst="rect">
                    <a:avLst/>
                  </a:prstGeom>
                  <a:solidFill>
                    <a:srgbClr val="7976A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8991600" y="2095500"/>
                  <a:ext cx="8305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2800" b="1" dirty="0">
                      <a:solidFill>
                        <a:schemeClr val="bg1"/>
                      </a:solidFill>
                      <a:latin typeface="+mj-lt"/>
                    </a:rPr>
                    <a:t>Tehnoloģijas cilvēka drošuma palielināšanai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296400" y="3390900"/>
                  <a:ext cx="75438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2800" b="1" dirty="0">
                      <a:solidFill>
                        <a:schemeClr val="bg1"/>
                      </a:solidFill>
                      <a:latin typeface="+mj-lt"/>
                    </a:rPr>
                    <a:t>Tehnoloģijas infekciju izplatības ātrai noteikšanai un novēršanai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9296400" y="4838700"/>
                  <a:ext cx="83058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2800" b="1" dirty="0">
                      <a:solidFill>
                        <a:schemeClr val="bg1"/>
                      </a:solidFill>
                      <a:latin typeface="+mj-lt"/>
                    </a:rPr>
                    <a:t>Risinājumi IT izmantošanai izglītības procesā un tautsaimniecības nozaru vajadzībām</a:t>
                  </a:r>
                </a:p>
              </p:txBody>
            </p:sp>
          </p:grpSp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4756014E-D5B3-46DC-9835-7CA382060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3276600" y="5905500"/>
                <a:ext cx="1371600" cy="1371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4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104900"/>
            <a:ext cx="18288000" cy="8610600"/>
            <a:chOff x="0" y="1104900"/>
            <a:chExt cx="18288000" cy="85344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104900"/>
              <a:ext cx="18288000" cy="8534400"/>
              <a:chOff x="0" y="1181100"/>
              <a:chExt cx="18288000" cy="85344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71600" y="1181100"/>
                <a:ext cx="15764678" cy="6553200"/>
                <a:chOff x="1371600" y="1181100"/>
                <a:chExt cx="15764678" cy="6553200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753CBD4-C415-4268-970B-5AF258A18C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1181100"/>
                  <a:ext cx="15764678" cy="6553200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9906000" y="2324100"/>
                  <a:ext cx="6629400" cy="4419600"/>
                  <a:chOff x="9906000" y="2324100"/>
                  <a:chExt cx="6629400" cy="44196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982200" y="5067300"/>
                    <a:ext cx="6553200" cy="1676400"/>
                  </a:xfrm>
                  <a:prstGeom prst="rect">
                    <a:avLst/>
                  </a:prstGeom>
                  <a:solidFill>
                    <a:srgbClr val="9E9D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9906000" y="2324100"/>
                    <a:ext cx="6553200" cy="1676400"/>
                  </a:xfrm>
                  <a:prstGeom prst="rect">
                    <a:avLst/>
                  </a:prstGeom>
                  <a:solidFill>
                    <a:srgbClr val="3F398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v-LV"/>
                  </a:p>
                </p:txBody>
              </p:sp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9906000" y="2705100"/>
                  <a:ext cx="67056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2800" b="1" dirty="0">
                      <a:solidFill>
                        <a:schemeClr val="bg1"/>
                      </a:solidFill>
                      <a:latin typeface="+mj-lt"/>
                    </a:rPr>
                    <a:t>Ekonomikas noturība pret pandēmijām un pēckrīzes attīstības iespējas</a:t>
                  </a: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9906000" y="5143500"/>
                  <a:ext cx="6781800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v-LV" sz="2800" b="1" dirty="0">
                      <a:solidFill>
                        <a:schemeClr val="bg1"/>
                      </a:solidFill>
                      <a:latin typeface="+mj-lt"/>
                    </a:rPr>
                    <a:t>Sabiedrības uzvedības modeļi krīzes apstākļos, izglītības nozares un vērtību transformācija, medijpratība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0" y="8648700"/>
                <a:ext cx="18288000" cy="1066800"/>
                <a:chOff x="0" y="8648700"/>
                <a:chExt cx="18288000" cy="10668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0" y="8648700"/>
                  <a:ext cx="18288000" cy="1066800"/>
                </a:xfrm>
                <a:prstGeom prst="rect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705600" y="8724900"/>
                  <a:ext cx="4343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5400" b="1" dirty="0">
                      <a:solidFill>
                        <a:schemeClr val="bg1"/>
                      </a:solidFill>
                      <a:latin typeface="+mj-lt"/>
                    </a:rPr>
                    <a:t>1 miljons euro</a:t>
                  </a:r>
                </a:p>
              </p:txBody>
            </p:sp>
          </p:grpSp>
        </p:grpSp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13B1A8ED-0886-4BD1-801C-373B64F33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124200" y="5524500"/>
              <a:ext cx="1408568" cy="985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43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800" y="1028700"/>
            <a:ext cx="16245464" cy="8214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t="15706" r="59895"/>
          <a:stretch>
            <a:fillRect/>
          </a:stretch>
        </p:blipFill>
        <p:spPr>
          <a:xfrm>
            <a:off x="1028700" y="1028700"/>
            <a:ext cx="5862399" cy="82146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162800" y="3467100"/>
            <a:ext cx="9543294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>
              <a:lnSpc>
                <a:spcPts val="4941"/>
              </a:lnSpc>
            </a:pPr>
            <a:r>
              <a:rPr lang="lv-LV" sz="3294" spc="82" dirty="0">
                <a:solidFill>
                  <a:srgbClr val="1E3148"/>
                </a:solidFill>
                <a:latin typeface="Montserrat Light"/>
              </a:rPr>
              <a:t>Organizē centrālā zinātniskās ekspertīzes iestāde Latvijas Zinātnes padome (LZP)</a:t>
            </a:r>
          </a:p>
          <a:p>
            <a:pPr marL="457200">
              <a:lnSpc>
                <a:spcPts val="4941"/>
              </a:lnSpc>
              <a:buFont typeface="Arial" panose="020B0604020202020204" pitchFamily="34" charset="0"/>
              <a:buChar char="•"/>
            </a:pPr>
            <a:endParaRPr lang="lv-LV" sz="3294" spc="82" dirty="0">
              <a:solidFill>
                <a:srgbClr val="1E3148"/>
              </a:solidFill>
              <a:latin typeface="Montserrat Light"/>
            </a:endParaRPr>
          </a:p>
          <a:p>
            <a:pPr marL="457200">
              <a:lnSpc>
                <a:spcPts val="4941"/>
              </a:lnSpc>
            </a:pPr>
            <a:r>
              <a:rPr lang="en-US" sz="3294" spc="82" dirty="0" err="1">
                <a:solidFill>
                  <a:srgbClr val="1E3148"/>
                </a:solidFill>
                <a:latin typeface="Montserrat Light"/>
              </a:rPr>
              <a:t>Konkursā</a:t>
            </a:r>
            <a:r>
              <a:rPr lang="en-US" sz="3294" spc="82" dirty="0">
                <a:solidFill>
                  <a:srgbClr val="1E3148"/>
                </a:solidFill>
                <a:latin typeface="Montserrat Light"/>
              </a:rPr>
              <a:t> </a:t>
            </a:r>
            <a:r>
              <a:rPr lang="en-US" sz="3294" spc="82" dirty="0" err="1">
                <a:solidFill>
                  <a:srgbClr val="1E3148"/>
                </a:solidFill>
                <a:latin typeface="Montserrat Light"/>
              </a:rPr>
              <a:t>startē</a:t>
            </a:r>
            <a:r>
              <a:rPr lang="en-US" sz="3294" spc="82" dirty="0">
                <a:solidFill>
                  <a:srgbClr val="1E3148"/>
                </a:solidFill>
                <a:latin typeface="Montserrat Light"/>
              </a:rPr>
              <a:t> </a:t>
            </a:r>
            <a:r>
              <a:rPr lang="lv-LV" sz="3294" spc="82" dirty="0">
                <a:solidFill>
                  <a:srgbClr val="1E3148"/>
                </a:solidFill>
                <a:latin typeface="Montserrat Light"/>
              </a:rPr>
              <a:t>zinātniskās institūcijas (5-10 zinātniskās grupas) - konsorcijs</a:t>
            </a:r>
          </a:p>
          <a:p>
            <a:pPr marL="457200">
              <a:lnSpc>
                <a:spcPts val="4941"/>
              </a:lnSpc>
            </a:pPr>
            <a:endParaRPr lang="lv-LV" sz="3294" spc="82" dirty="0">
              <a:solidFill>
                <a:srgbClr val="1E3148"/>
              </a:solidFill>
              <a:latin typeface="Montserrat Light"/>
            </a:endParaRPr>
          </a:p>
          <a:p>
            <a:pPr marL="457200">
              <a:lnSpc>
                <a:spcPts val="4941"/>
              </a:lnSpc>
            </a:pPr>
            <a:r>
              <a:rPr lang="lv-LV" sz="3294" spc="82" dirty="0">
                <a:solidFill>
                  <a:srgbClr val="1E3148"/>
                </a:solidFill>
                <a:latin typeface="Montserrat Light"/>
              </a:rPr>
              <a:t>Projektu vada</a:t>
            </a:r>
            <a:r>
              <a:rPr lang="en-US" sz="3294" spc="82" dirty="0">
                <a:solidFill>
                  <a:srgbClr val="1E3148"/>
                </a:solidFill>
                <a:latin typeface="Montserrat Light"/>
              </a:rPr>
              <a:t> </a:t>
            </a:r>
            <a:r>
              <a:rPr lang="en-US" sz="3294" spc="82" dirty="0" err="1">
                <a:solidFill>
                  <a:srgbClr val="1E3148"/>
                </a:solidFill>
                <a:latin typeface="Montserrat Light"/>
              </a:rPr>
              <a:t>zinātniek</a:t>
            </a:r>
            <a:r>
              <a:rPr lang="lv-LV" sz="3294" spc="82" dirty="0">
                <a:solidFill>
                  <a:srgbClr val="1E3148"/>
                </a:solidFill>
                <a:latin typeface="Montserrat Light"/>
              </a:rPr>
              <a:t>s</a:t>
            </a:r>
            <a:r>
              <a:rPr lang="en-US" sz="3294" spc="82" dirty="0">
                <a:solidFill>
                  <a:srgbClr val="1E3148"/>
                </a:solidFill>
                <a:latin typeface="Montserrat Light"/>
              </a:rPr>
              <a:t>/-</a:t>
            </a:r>
            <a:r>
              <a:rPr lang="en-US" sz="3294" spc="82" dirty="0" err="1">
                <a:solidFill>
                  <a:srgbClr val="1E3148"/>
                </a:solidFill>
                <a:latin typeface="Montserrat Light"/>
              </a:rPr>
              <a:t>ce</a:t>
            </a:r>
            <a:r>
              <a:rPr lang="lv-LV" sz="3294" spc="82" dirty="0">
                <a:solidFill>
                  <a:srgbClr val="1E3148"/>
                </a:solidFill>
                <a:latin typeface="Montserrat Light"/>
              </a:rPr>
              <a:t>, kas ir starptautiski atzīts jomas eksperts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9999" y="1792929"/>
            <a:ext cx="9290651" cy="738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24"/>
              </a:lnSpc>
            </a:pPr>
            <a:r>
              <a:rPr lang="lv-LV" sz="4941" spc="494" dirty="0">
                <a:solidFill>
                  <a:srgbClr val="1E3148"/>
                </a:solidFill>
                <a:latin typeface="Montserrat Classic Bold"/>
              </a:rPr>
              <a:t>PROGRAMMA</a:t>
            </a:r>
            <a:r>
              <a:rPr lang="en-US" sz="4941" spc="494" dirty="0">
                <a:solidFill>
                  <a:srgbClr val="1E3148"/>
                </a:solidFill>
                <a:latin typeface="Montserrat Classic Bold"/>
              </a:rPr>
              <a:t> (I)</a:t>
            </a:r>
            <a:r>
              <a:rPr lang="lv-LV" sz="4941" spc="494" dirty="0">
                <a:solidFill>
                  <a:srgbClr val="1E3148"/>
                </a:solidFill>
                <a:latin typeface="Montserrat Classic Bold"/>
              </a:rPr>
              <a:t> </a:t>
            </a:r>
            <a:endParaRPr lang="en-US" sz="4941" spc="494" dirty="0">
              <a:solidFill>
                <a:srgbClr val="1E3148"/>
              </a:solidFill>
              <a:latin typeface="Montserrat Classi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19998" y="2562931"/>
            <a:ext cx="75438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7"/>
              </a:lnSpc>
            </a:pPr>
            <a:r>
              <a:rPr lang="lv-LV" sz="3198" spc="79" dirty="0">
                <a:solidFill>
                  <a:srgbClr val="1E3148"/>
                </a:solidFill>
                <a:latin typeface="Montserrat Classic Bold"/>
              </a:rPr>
              <a:t>Projektu konkursa organizēšana</a:t>
            </a:r>
            <a:endParaRPr lang="en-US" sz="3198" spc="79" dirty="0">
              <a:solidFill>
                <a:srgbClr val="1E3148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16693" r="26875"/>
          <a:stretch>
            <a:fillRect/>
          </a:stretch>
        </p:blipFill>
        <p:spPr>
          <a:xfrm>
            <a:off x="9591186" y="0"/>
            <a:ext cx="869681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96855" y="2857500"/>
            <a:ext cx="7668115" cy="7650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Konkurss tiek organizēts katrā no VPP uzdevumiem</a:t>
            </a:r>
          </a:p>
          <a:p>
            <a:pPr algn="l"/>
            <a:endParaRPr lang="lv-LV" sz="3200" spc="80" dirty="0">
              <a:solidFill>
                <a:srgbClr val="1E3148"/>
              </a:solidFill>
              <a:latin typeface="Montserrat Light" charset="-70"/>
            </a:endParaRPr>
          </a:p>
          <a:p>
            <a:pPr algn="l"/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Konsorcij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i (5-8 pētnieku grupas)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iesniedz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sadarbības 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projektu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s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endParaRPr lang="lv-LV" sz="3200" spc="80" dirty="0">
              <a:solidFill>
                <a:srgbClr val="1E3148"/>
              </a:solidFill>
              <a:latin typeface="Montserrat Light" charset="-70"/>
            </a:endParaRPr>
          </a:p>
          <a:p>
            <a:pPr algn="l"/>
            <a:r>
              <a:rPr lang="lv-LV" sz="3200" u="sng" spc="80" dirty="0">
                <a:solidFill>
                  <a:srgbClr val="1E3148"/>
                </a:solidFill>
                <a:latin typeface="Montserrat Light" charset="-70"/>
              </a:rPr>
              <a:t>ar skaidri definētiem rezultātiem uz gada beigām katrā no uzdevumiem, </a:t>
            </a:r>
          </a:p>
          <a:p>
            <a:pPr algn="l">
              <a:lnSpc>
                <a:spcPct val="150000"/>
              </a:lnSpc>
            </a:pPr>
            <a:endParaRPr lang="en-US" sz="3200" spc="80" dirty="0">
              <a:solidFill>
                <a:srgbClr val="1E3148"/>
              </a:solidFill>
              <a:latin typeface="Montserrat Light" charset="-70"/>
            </a:endParaRPr>
          </a:p>
          <a:p>
            <a:pPr algn="l"/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Vienā projektā var </a:t>
            </a:r>
            <a:r>
              <a:rPr lang="lv-LV" sz="3200" spc="80" dirty="0" err="1">
                <a:solidFill>
                  <a:srgbClr val="1E3148"/>
                </a:solidFill>
                <a:latin typeface="Montserrat Light" charset="-70"/>
              </a:rPr>
              <a:t>piep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rasīt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summ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u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līdz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~495 tūkst. EUR</a:t>
            </a:r>
            <a:endParaRPr lang="en-US" sz="3200" spc="80" dirty="0">
              <a:solidFill>
                <a:srgbClr val="1E3148"/>
              </a:solidFill>
              <a:latin typeface="Montserrat Light" charset="-70"/>
            </a:endParaRPr>
          </a:p>
          <a:p>
            <a:pPr algn="l">
              <a:lnSpc>
                <a:spcPct val="150000"/>
              </a:lnSpc>
            </a:pPr>
            <a:endParaRPr lang="en-US" sz="3200" spc="80" dirty="0">
              <a:solidFill>
                <a:srgbClr val="1E3148"/>
              </a:solidFill>
              <a:latin typeface="Montserrat Light" charset="-70"/>
            </a:endParaRPr>
          </a:p>
          <a:p>
            <a:pPr algn="l"/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Projekta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pieteikuma 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apjoms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– </a:t>
            </a:r>
            <a:r>
              <a:rPr lang="lv-LV" sz="3200" spc="80" dirty="0">
                <a:solidFill>
                  <a:srgbClr val="1E3148"/>
                </a:solidFill>
                <a:latin typeface="Montserrat Light" charset="-70"/>
              </a:rPr>
              <a:t>10-12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 </a:t>
            </a:r>
            <a:r>
              <a:rPr lang="en-US" sz="3200" spc="80" dirty="0" err="1">
                <a:solidFill>
                  <a:srgbClr val="1E3148"/>
                </a:solidFill>
                <a:latin typeface="Montserrat Light" charset="-70"/>
              </a:rPr>
              <a:t>lpp</a:t>
            </a:r>
            <a:r>
              <a:rPr lang="en-US" sz="3200" spc="80" dirty="0">
                <a:solidFill>
                  <a:srgbClr val="1E3148"/>
                </a:solidFill>
                <a:latin typeface="Montserrat Light" charset="-70"/>
              </a:rPr>
              <a:t>.</a:t>
            </a:r>
          </a:p>
          <a:p>
            <a:pPr algn="l">
              <a:lnSpc>
                <a:spcPts val="2925"/>
              </a:lnSpc>
            </a:pPr>
            <a:endParaRPr lang="en-US" sz="3200" spc="80" dirty="0">
              <a:solidFill>
                <a:srgbClr val="1E3148"/>
              </a:solidFill>
              <a:latin typeface="Montserrat Light"/>
            </a:endParaRPr>
          </a:p>
          <a:p>
            <a:pPr algn="l">
              <a:lnSpc>
                <a:spcPts val="3000"/>
              </a:lnSpc>
            </a:pPr>
            <a:endParaRPr lang="en-US" sz="3200" spc="80" dirty="0">
              <a:solidFill>
                <a:srgbClr val="1E3148"/>
              </a:solidFill>
              <a:latin typeface="Montserrat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1384" y="596802"/>
            <a:ext cx="7625431" cy="71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4800" spc="480" dirty="0">
                <a:solidFill>
                  <a:srgbClr val="1E3148"/>
                </a:solidFill>
                <a:latin typeface="Montserrat Classic Bold"/>
              </a:rPr>
              <a:t>P</a:t>
            </a:r>
            <a:r>
              <a:rPr lang="lv-LV" sz="4800" spc="480" dirty="0">
                <a:solidFill>
                  <a:srgbClr val="1E3148"/>
                </a:solidFill>
                <a:latin typeface="Montserrat Classic Bold"/>
              </a:rPr>
              <a:t>ROGRAMMA</a:t>
            </a:r>
            <a:r>
              <a:rPr lang="en-US" sz="4800" spc="480" dirty="0">
                <a:solidFill>
                  <a:srgbClr val="1E3148"/>
                </a:solidFill>
                <a:latin typeface="Montserrat Classic Bold"/>
              </a:rPr>
              <a:t> (II)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4591" y="1485900"/>
            <a:ext cx="7534938" cy="48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lv-LV" sz="3200" spc="80" dirty="0">
                <a:solidFill>
                  <a:srgbClr val="1E3148"/>
                </a:solidFill>
                <a:latin typeface="Montserrat Classic Bold"/>
              </a:rPr>
              <a:t>Projektu iesniegšanas kārtība</a:t>
            </a:r>
            <a:endParaRPr lang="en-US" sz="3200" spc="80" dirty="0">
              <a:solidFill>
                <a:srgbClr val="1E3148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r="28871"/>
          <a:stretch>
            <a:fillRect/>
          </a:stretch>
        </p:blipFill>
        <p:spPr>
          <a:xfrm>
            <a:off x="0" y="0"/>
            <a:ext cx="9069788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114800" y="647700"/>
            <a:ext cx="9984364" cy="8967788"/>
          </a:xfrm>
          <a:prstGeom prst="rect">
            <a:avLst/>
          </a:prstGeom>
          <a:solidFill>
            <a:srgbClr val="FFFFFF">
              <a:alpha val="94901"/>
            </a:srgbClr>
          </a:solidFill>
        </p:spPr>
      </p:sp>
      <p:grpSp>
        <p:nvGrpSpPr>
          <p:cNvPr id="15" name="Group 14"/>
          <p:cNvGrpSpPr/>
          <p:nvPr/>
        </p:nvGrpSpPr>
        <p:grpSpPr>
          <a:xfrm>
            <a:off x="4191000" y="1028700"/>
            <a:ext cx="9588924" cy="8841388"/>
            <a:chOff x="4191000" y="1028700"/>
            <a:chExt cx="9588924" cy="8841388"/>
          </a:xfrm>
        </p:grpSpPr>
        <p:sp>
          <p:nvSpPr>
            <p:cNvPr id="4" name="TextBox 4"/>
            <p:cNvSpPr txBox="1"/>
            <p:nvPr/>
          </p:nvSpPr>
          <p:spPr>
            <a:xfrm>
              <a:off x="5257800" y="2552700"/>
              <a:ext cx="8522124" cy="73173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Administratīvā izvērtēšana;</a:t>
              </a:r>
            </a:p>
            <a:p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Projektus nodod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starptautiskajai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ekspertīzei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;</a:t>
              </a:r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Attālinātie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starptautisko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ekspertu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paneļ</a:t>
              </a:r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i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3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virzienos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;</a:t>
              </a:r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endParaRPr lang="en-US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Projekta vadītājs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prezent</a:t>
              </a:r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ē projektu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ĪUK;</a:t>
              </a:r>
            </a:p>
            <a:p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ĪUK pieņem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lēmum</a:t>
              </a:r>
              <a:r>
                <a:rPr lang="lv-LV" sz="3200" dirty="0">
                  <a:solidFill>
                    <a:srgbClr val="1E3148"/>
                  </a:solidFill>
                  <a:latin typeface="Montserrat Light" charset="-70"/>
                </a:rPr>
                <a:t>u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par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finansējuma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piešķiršanu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;</a:t>
              </a:r>
            </a:p>
            <a:p>
              <a:pPr algn="l"/>
              <a:endParaRPr lang="lv-LV" sz="3200" dirty="0">
                <a:solidFill>
                  <a:srgbClr val="1E3148"/>
                </a:solidFill>
                <a:latin typeface="Montserrat Light" charset="-70"/>
              </a:endParaRPr>
            </a:p>
            <a:p>
              <a:pPr algn="l"/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Zinātniskās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institūcijas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uzsāk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 </a:t>
              </a:r>
              <a:r>
                <a:rPr lang="en-US" sz="3200" dirty="0" err="1">
                  <a:solidFill>
                    <a:srgbClr val="1E3148"/>
                  </a:solidFill>
                  <a:latin typeface="Montserrat Light" charset="-70"/>
                </a:rPr>
                <a:t>darbu</a:t>
              </a:r>
              <a:r>
                <a:rPr lang="en-US" sz="3200" dirty="0">
                  <a:solidFill>
                    <a:srgbClr val="1E3148"/>
                  </a:solidFill>
                  <a:latin typeface="Montserrat Light" charset="-70"/>
                </a:rPr>
                <a:t>.</a:t>
              </a:r>
            </a:p>
            <a:p>
              <a:pPr algn="l">
                <a:lnSpc>
                  <a:spcPts val="3322"/>
                </a:lnSpc>
              </a:pPr>
              <a:endParaRPr lang="en-US" sz="3260" dirty="0">
                <a:solidFill>
                  <a:srgbClr val="1E3148"/>
                </a:solidFill>
                <a:latin typeface="Montserrat Light"/>
              </a:endParaRP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191000" y="3467100"/>
              <a:ext cx="1066800" cy="10668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343400" y="5143500"/>
              <a:ext cx="804762" cy="5316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4267200" y="6286500"/>
              <a:ext cx="990600" cy="9906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4419600" y="7658100"/>
              <a:ext cx="489776" cy="61361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4419600" y="8801100"/>
              <a:ext cx="616794" cy="616794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4419600" y="1028700"/>
              <a:ext cx="9288434" cy="7157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240"/>
                </a:lnSpc>
              </a:pPr>
              <a:r>
                <a:rPr lang="en-US" sz="4800" spc="480" dirty="0">
                  <a:solidFill>
                    <a:srgbClr val="1E3148"/>
                  </a:solidFill>
                  <a:latin typeface="Montserrat Classic Bold"/>
                </a:rPr>
                <a:t>PR</a:t>
              </a:r>
              <a:r>
                <a:rPr lang="lv-LV" sz="4800" spc="480" dirty="0">
                  <a:solidFill>
                    <a:srgbClr val="1E3148"/>
                  </a:solidFill>
                  <a:latin typeface="Montserrat Classic Bold"/>
                </a:rPr>
                <a:t>OGRAMMA</a:t>
              </a:r>
              <a:r>
                <a:rPr lang="en-US" sz="4800" spc="480" dirty="0">
                  <a:solidFill>
                    <a:srgbClr val="1E3148"/>
                  </a:solidFill>
                  <a:latin typeface="Montserrat Classic Bold"/>
                </a:rPr>
                <a:t> (</a:t>
              </a:r>
              <a:r>
                <a:rPr lang="lv-LV" sz="4800" spc="480" dirty="0">
                  <a:solidFill>
                    <a:srgbClr val="1E3148"/>
                  </a:solidFill>
                  <a:latin typeface="Montserrat Classic Bold"/>
                </a:rPr>
                <a:t>III</a:t>
              </a:r>
              <a:r>
                <a:rPr lang="en-US" sz="4800" spc="480" dirty="0">
                  <a:solidFill>
                    <a:srgbClr val="1E3148"/>
                  </a:solidFill>
                  <a:latin typeface="Montserrat Classic Bold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419600" y="1866900"/>
              <a:ext cx="6953526" cy="483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r>
                <a:rPr lang="lv-LV" sz="3200" spc="80" dirty="0">
                  <a:solidFill>
                    <a:srgbClr val="1E3148"/>
                  </a:solidFill>
                  <a:latin typeface="Montserrat Classic Bold"/>
                </a:rPr>
                <a:t>Projektu izvērtēšana</a:t>
              </a:r>
              <a:endParaRPr lang="en-US" sz="3200" spc="80" dirty="0">
                <a:solidFill>
                  <a:srgbClr val="1E3148"/>
                </a:solidFill>
                <a:latin typeface="Montserrat Classic Bold"/>
              </a:endParaRPr>
            </a:p>
          </p:txBody>
        </p:sp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4419600" y="2552700"/>
              <a:ext cx="562663" cy="5795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349</Words>
  <Application>Microsoft Office PowerPoint</Application>
  <PresentationFormat>Custom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Montserrat Light</vt:lpstr>
      <vt:lpstr>Raleway</vt:lpstr>
      <vt:lpstr>Wingdings</vt:lpstr>
      <vt:lpstr>Arial</vt:lpstr>
      <vt:lpstr>Calibri</vt:lpstr>
      <vt:lpstr>Montserrat Classic Bold</vt:lpstr>
      <vt:lpstr>Open Sans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Klovinam_29042020</dc:title>
  <dc:creator>Janis Klovins</dc:creator>
  <cp:lastModifiedBy>Janis Klovins</cp:lastModifiedBy>
  <cp:revision>17</cp:revision>
  <dcterms:created xsi:type="dcterms:W3CDTF">2006-08-16T00:00:00Z</dcterms:created>
  <dcterms:modified xsi:type="dcterms:W3CDTF">2020-05-10T16:45:44Z</dcterms:modified>
  <dc:identifier>DAD6ueYdZ2o</dc:identifier>
</cp:coreProperties>
</file>