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6" r:id="rId3"/>
    <p:sldId id="405" r:id="rId4"/>
    <p:sldId id="373" r:id="rId5"/>
    <p:sldId id="412" r:id="rId6"/>
    <p:sldId id="407" r:id="rId7"/>
    <p:sldId id="408" r:id="rId8"/>
    <p:sldId id="409" r:id="rId9"/>
    <p:sldId id="410" r:id="rId10"/>
    <p:sldId id="411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5" r:id="rId20"/>
    <p:sldId id="422" r:id="rId21"/>
    <p:sldId id="423" r:id="rId22"/>
    <p:sldId id="424" r:id="rId23"/>
    <p:sldId id="384" r:id="rId24"/>
  </p:sldIdLst>
  <p:sldSz cx="12192000" cy="6858000"/>
  <p:notesSz cx="6724650" cy="97742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0DF"/>
    <a:srgbClr val="ECECFF"/>
    <a:srgbClr val="FFFFFF"/>
    <a:srgbClr val="0001B4"/>
    <a:srgbClr val="0000B8"/>
    <a:srgbClr val="4E52E6"/>
    <a:srgbClr val="1AAD96"/>
    <a:srgbClr val="657B92"/>
    <a:srgbClr val="0308DB"/>
    <a:srgbClr val="170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2" autoAdjust="0"/>
    <p:restoredTop sz="79747" autoAdjust="0"/>
  </p:normalViewPr>
  <p:slideViewPr>
    <p:cSldViewPr snapToGrid="0">
      <p:cViewPr varScale="1">
        <p:scale>
          <a:sx n="71" d="100"/>
          <a:sy n="71" d="100"/>
        </p:scale>
        <p:origin x="95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s.paiders\Downloads\Incites%20Location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anis.paiders\Documents\DOKUMENTI%20RIS3\PhD_eurostat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nis.paiders\Documents\DOKUMENTI%20RIS3\PhD_eurostat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nis.paiders\Documents\DOKUMENTI%20RIS3\MASTER_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Zinātniskās</a:t>
            </a:r>
            <a:r>
              <a:rPr lang="lv-LV" baseline="0" dirty="0"/>
              <a:t> </a:t>
            </a:r>
            <a:r>
              <a:rPr lang="lv-LV" baseline="0" dirty="0" err="1"/>
              <a:t>koppublikācijas</a:t>
            </a:r>
            <a:r>
              <a:rPr lang="lv-LV" baseline="0" dirty="0"/>
              <a:t> </a:t>
            </a:r>
            <a:r>
              <a:rPr lang="en-GB" dirty="0"/>
              <a:t>(% </a:t>
            </a:r>
            <a:r>
              <a:rPr lang="lv-LV" dirty="0"/>
              <a:t>no kopskaita</a:t>
            </a:r>
            <a:r>
              <a:rPr lang="en-GB" dirty="0"/>
              <a:t>) (Web of Science)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Latvia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8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401-4D5C-BF97-1FBE7868CD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401-4D5C-BF97-1FBE7868CD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401-4D5C-BF97-1FBE7868CD9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'Incites Locations'!$C$2:$C$12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'Incites Locations'!$J$2:$J$12</c:f>
              <c:numCache>
                <c:formatCode>0.0%</c:formatCode>
                <c:ptCount val="11"/>
                <c:pt idx="0">
                  <c:v>0.26418152350081037</c:v>
                </c:pt>
                <c:pt idx="1">
                  <c:v>0.26146788990825687</c:v>
                </c:pt>
                <c:pt idx="2">
                  <c:v>0.244874715261959</c:v>
                </c:pt>
                <c:pt idx="3">
                  <c:v>0.2995310668229777</c:v>
                </c:pt>
                <c:pt idx="4">
                  <c:v>0.31132581857219538</c:v>
                </c:pt>
                <c:pt idx="5">
                  <c:v>0.36686390532544377</c:v>
                </c:pt>
                <c:pt idx="6">
                  <c:v>0.3795025728987993</c:v>
                </c:pt>
                <c:pt idx="7">
                  <c:v>0.42430200550530867</c:v>
                </c:pt>
                <c:pt idx="8">
                  <c:v>0.46532438478747201</c:v>
                </c:pt>
                <c:pt idx="9">
                  <c:v>0.49687890137328339</c:v>
                </c:pt>
                <c:pt idx="10">
                  <c:v>0.61687951138256525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401-4D5C-BF97-1FBE7868CD99}"/>
            </c:ext>
          </c:extLst>
        </c:ser>
        <c:ser>
          <c:idx val="1"/>
          <c:order val="1"/>
          <c:tx>
            <c:v>EU-27</c:v>
          </c:tx>
          <c:spPr>
            <a:ln w="28575" cap="rnd">
              <a:solidFill>
                <a:srgbClr val="0308DB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308DB"/>
              </a:solidFill>
              <a:ln w="9525">
                <a:solidFill>
                  <a:srgbClr val="0308DB"/>
                </a:solidFill>
              </a:ln>
              <a:effectLst/>
            </c:spPr>
          </c:marker>
          <c:cat>
            <c:numRef>
              <c:f>'Incites Locations'!$C$2:$C$12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'Incites Locations'!$K$2:$K$12</c:f>
              <c:numCache>
                <c:formatCode>0.0%</c:formatCode>
                <c:ptCount val="11"/>
                <c:pt idx="0">
                  <c:v>0.33464950256215026</c:v>
                </c:pt>
                <c:pt idx="1">
                  <c:v>0.34611772252880557</c:v>
                </c:pt>
                <c:pt idx="2">
                  <c:v>0.35416527351872551</c:v>
                </c:pt>
                <c:pt idx="3">
                  <c:v>0.36573083371437282</c:v>
                </c:pt>
                <c:pt idx="4">
                  <c:v>0.37921001714709424</c:v>
                </c:pt>
                <c:pt idx="5">
                  <c:v>0.39314935398191514</c:v>
                </c:pt>
                <c:pt idx="6">
                  <c:v>0.40997225020768158</c:v>
                </c:pt>
                <c:pt idx="7">
                  <c:v>0.42021597854709736</c:v>
                </c:pt>
                <c:pt idx="8">
                  <c:v>0.43546092055241736</c:v>
                </c:pt>
                <c:pt idx="9">
                  <c:v>0.44490609072196929</c:v>
                </c:pt>
                <c:pt idx="10">
                  <c:v>0.46950042359596283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401-4D5C-BF97-1FBE7868C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116008"/>
        <c:axId val="212073488"/>
      </c:lineChart>
      <c:catAx>
        <c:axId val="237116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2073488"/>
        <c:crosses val="autoZero"/>
        <c:auto val="1"/>
        <c:lblAlgn val="ctr"/>
        <c:lblOffset val="100"/>
        <c:noMultiLvlLbl val="0"/>
      </c:catAx>
      <c:valAx>
        <c:axId val="21207348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37116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100" b="0" i="0" u="none" strike="noStrike" kern="1200" spc="0" baseline="0">
                <a:solidFill>
                  <a:srgbClr val="0001B4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err="1">
                <a:solidFill>
                  <a:srgbClr val="0001B4"/>
                </a:solidFill>
              </a:rPr>
              <a:t>Doktora</a:t>
            </a:r>
            <a:r>
              <a:rPr lang="en-US" sz="1400" b="1" dirty="0">
                <a:solidFill>
                  <a:srgbClr val="0001B4"/>
                </a:solidFill>
              </a:rPr>
              <a:t> </a:t>
            </a:r>
            <a:r>
              <a:rPr lang="en-US" sz="1400" b="1" dirty="0" err="1">
                <a:solidFill>
                  <a:srgbClr val="0001B4"/>
                </a:solidFill>
              </a:rPr>
              <a:t>grāda</a:t>
            </a:r>
            <a:r>
              <a:rPr lang="en-US" sz="1400" b="1" baseline="0" dirty="0">
                <a:solidFill>
                  <a:srgbClr val="0001B4"/>
                </a:solidFill>
              </a:rPr>
              <a:t> </a:t>
            </a:r>
            <a:r>
              <a:rPr lang="en-US" sz="1400" b="1" baseline="0" dirty="0" err="1">
                <a:solidFill>
                  <a:srgbClr val="0001B4"/>
                </a:solidFill>
              </a:rPr>
              <a:t>ieguvēji</a:t>
            </a:r>
            <a:r>
              <a:rPr lang="en-US" sz="1400" b="1" baseline="0" dirty="0">
                <a:solidFill>
                  <a:srgbClr val="0001B4"/>
                </a:solidFill>
              </a:rPr>
              <a:t> </a:t>
            </a:r>
            <a:r>
              <a:rPr lang="en-US" sz="1400" b="1" dirty="0">
                <a:solidFill>
                  <a:srgbClr val="0001B4"/>
                </a:solidFill>
              </a:rPr>
              <a:t>2018.gadā </a:t>
            </a:r>
            <a:r>
              <a:rPr lang="en-US" sz="1400" b="1" dirty="0" err="1">
                <a:solidFill>
                  <a:srgbClr val="0001B4"/>
                </a:solidFill>
              </a:rPr>
              <a:t>uz</a:t>
            </a:r>
            <a:r>
              <a:rPr lang="en-US" sz="1400" b="1" dirty="0">
                <a:solidFill>
                  <a:srgbClr val="0001B4"/>
                </a:solidFill>
              </a:rPr>
              <a:t> 10 000 </a:t>
            </a:r>
            <a:r>
              <a:rPr lang="en-US" sz="1400" b="1" dirty="0" err="1">
                <a:solidFill>
                  <a:srgbClr val="0001B4"/>
                </a:solidFill>
              </a:rPr>
              <a:t>iedzīvotāju</a:t>
            </a:r>
            <a:endParaRPr lang="en-US" sz="1400" b="1" dirty="0">
              <a:solidFill>
                <a:srgbClr val="0001B4"/>
              </a:solidFill>
            </a:endParaRPr>
          </a:p>
        </c:rich>
      </c:tx>
      <c:layout>
        <c:manualLayout>
          <c:xMode val="edge"/>
          <c:yMode val="edge"/>
          <c:x val="0.19820518517885477"/>
          <c:y val="1.61616859104418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751491999464447"/>
          <c:y val="0.12478654076795864"/>
          <c:w val="0.68445315192898792"/>
          <c:h val="0.806860960479617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308DB">
                <a:lumMod val="20000"/>
                <a:lumOff val="80000"/>
              </a:srgb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CC-4176-BD73-A3631EBA9F60}"/>
              </c:ext>
            </c:extLst>
          </c:dPt>
          <c:dPt>
            <c:idx val="17"/>
            <c:invertIfNegative val="0"/>
            <c:bubble3D val="0"/>
            <c:spPr>
              <a:solidFill>
                <a:srgbClr val="0001B4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CC-4176-BD73-A3631EBA9F60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Data!$AC$54:$AC$82</c:f>
              <c:strCache>
                <c:ptCount val="29"/>
                <c:pt idx="0">
                  <c:v>Latvija</c:v>
                </c:pt>
                <c:pt idx="1">
                  <c:v>Rumānija</c:v>
                </c:pt>
                <c:pt idx="2">
                  <c:v>Polija</c:v>
                </c:pt>
                <c:pt idx="3">
                  <c:v>Malta</c:v>
                </c:pt>
                <c:pt idx="4">
                  <c:v>Lietuva</c:v>
                </c:pt>
                <c:pt idx="5">
                  <c:v>Ungārija</c:v>
                </c:pt>
                <c:pt idx="6">
                  <c:v>Itālija</c:v>
                </c:pt>
                <c:pt idx="7">
                  <c:v>Kipra</c:v>
                </c:pt>
                <c:pt idx="8">
                  <c:v>Grieķija</c:v>
                </c:pt>
                <c:pt idx="9">
                  <c:v>Horvātija</c:v>
                </c:pt>
                <c:pt idx="10">
                  <c:v>Igaunija</c:v>
                </c:pt>
                <c:pt idx="11">
                  <c:v>Bulgārija</c:v>
                </c:pt>
                <c:pt idx="12">
                  <c:v>Francija</c:v>
                </c:pt>
                <c:pt idx="13">
                  <c:v>Portugāle</c:v>
                </c:pt>
                <c:pt idx="14">
                  <c:v>Slovēnija</c:v>
                </c:pt>
                <c:pt idx="15">
                  <c:v>Luksemburga</c:v>
                </c:pt>
                <c:pt idx="16">
                  <c:v>Čehija</c:v>
                </c:pt>
                <c:pt idx="17">
                  <c:v>Vidēji ES-28</c:v>
                </c:pt>
                <c:pt idx="18">
                  <c:v>Slovākija</c:v>
                </c:pt>
                <c:pt idx="19">
                  <c:v>Beļģija</c:v>
                </c:pt>
                <c:pt idx="20">
                  <c:v>Nīderlande</c:v>
                </c:pt>
                <c:pt idx="21">
                  <c:v>Īrija</c:v>
                </c:pt>
                <c:pt idx="22">
                  <c:v>Austrija</c:v>
                </c:pt>
                <c:pt idx="23">
                  <c:v>Zviedrija</c:v>
                </c:pt>
                <c:pt idx="24">
                  <c:v>Vācija</c:v>
                </c:pt>
                <c:pt idx="25">
                  <c:v>Somija</c:v>
                </c:pt>
                <c:pt idx="26">
                  <c:v>Dānija</c:v>
                </c:pt>
                <c:pt idx="27">
                  <c:v>Spānija</c:v>
                </c:pt>
                <c:pt idx="28">
                  <c:v>Lielbrtānija</c:v>
                </c:pt>
              </c:strCache>
            </c:strRef>
          </c:cat>
          <c:val>
            <c:numRef>
              <c:f>Data!$AD$54:$AD$82</c:f>
              <c:numCache>
                <c:formatCode>0.0</c:formatCode>
                <c:ptCount val="29"/>
                <c:pt idx="0">
                  <c:v>0.63586298238349381</c:v>
                </c:pt>
                <c:pt idx="1">
                  <c:v>0.94364590678099469</c:v>
                </c:pt>
                <c:pt idx="2">
                  <c:v>0.96295919651969675</c:v>
                </c:pt>
                <c:pt idx="3">
                  <c:v>1.114145229881796</c:v>
                </c:pt>
                <c:pt idx="4">
                  <c:v>1.2424788200082526</c:v>
                </c:pt>
                <c:pt idx="5">
                  <c:v>1.3161701473589005</c:v>
                </c:pt>
                <c:pt idx="6">
                  <c:v>1.3183657760048269</c:v>
                </c:pt>
                <c:pt idx="7">
                  <c:v>1.388509620057484</c:v>
                </c:pt>
                <c:pt idx="8">
                  <c:v>1.4504944296079616</c:v>
                </c:pt>
                <c:pt idx="9">
                  <c:v>1.5759374087350777</c:v>
                </c:pt>
                <c:pt idx="10">
                  <c:v>1.8496997649213538</c:v>
                </c:pt>
                <c:pt idx="11">
                  <c:v>1.9361608752525161</c:v>
                </c:pt>
                <c:pt idx="12">
                  <c:v>2.0513650819322291</c:v>
                </c:pt>
                <c:pt idx="13">
                  <c:v>2.2019182342053911</c:v>
                </c:pt>
                <c:pt idx="14">
                  <c:v>2.2304149249109773</c:v>
                </c:pt>
                <c:pt idx="15">
                  <c:v>2.2425062914759848</c:v>
                </c:pt>
                <c:pt idx="16">
                  <c:v>2.2704877590172723</c:v>
                </c:pt>
                <c:pt idx="17">
                  <c:v>2.3312863271991424</c:v>
                </c:pt>
                <c:pt idx="18">
                  <c:v>2.5867517159276305</c:v>
                </c:pt>
                <c:pt idx="19">
                  <c:v>2.6766470832486364</c:v>
                </c:pt>
                <c:pt idx="20">
                  <c:v>2.7827114982966155</c:v>
                </c:pt>
                <c:pt idx="21">
                  <c:v>3.0349503725577556</c:v>
                </c:pt>
                <c:pt idx="22">
                  <c:v>3.1499840120458842</c:v>
                </c:pt>
                <c:pt idx="23">
                  <c:v>3.1738371473725637</c:v>
                </c:pt>
                <c:pt idx="24">
                  <c:v>3.3623879094821207</c:v>
                </c:pt>
                <c:pt idx="25">
                  <c:v>3.3828333451233688</c:v>
                </c:pt>
                <c:pt idx="26">
                  <c:v>3.6220916454916732</c:v>
                </c:pt>
                <c:pt idx="27">
                  <c:v>3.7047954039276108</c:v>
                </c:pt>
                <c:pt idx="28">
                  <c:v>4.4465685690477894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5CC-4176-BD73-A3631EBA9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3434048"/>
        <c:axId val="237202624"/>
      </c:barChart>
      <c:catAx>
        <c:axId val="21343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800" b="0" i="0" u="none" strike="noStrike" kern="1200" baseline="0">
                <a:solidFill>
                  <a:srgbClr val="0001B4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37202624"/>
        <c:crosses val="autoZero"/>
        <c:auto val="1"/>
        <c:lblAlgn val="ctr"/>
        <c:lblOffset val="100"/>
        <c:noMultiLvlLbl val="0"/>
      </c:catAx>
      <c:valAx>
        <c:axId val="237202624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3434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v-L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spc="0" baseline="0" noProof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2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Saistība</a:t>
            </a:r>
            <a:r>
              <a:rPr lang="en-US" sz="12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starp</a:t>
            </a:r>
            <a:r>
              <a:rPr lang="en-US" sz="120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doktora</a:t>
            </a:r>
            <a:r>
              <a:rPr lang="en-US" sz="1200" baseline="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aseline="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grāda</a:t>
            </a:r>
            <a:r>
              <a:rPr lang="en-US" sz="1200" baseline="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aseline="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ieguvējiem</a:t>
            </a:r>
            <a:r>
              <a:rPr lang="en-US" sz="1200" baseline="0" noProof="0" dirty="0">
                <a:latin typeface="Verdana" panose="020B0604030504040204" pitchFamily="34" charset="0"/>
                <a:ea typeface="Verdana" panose="020B0604030504040204" pitchFamily="34" charset="0"/>
              </a:rPr>
              <a:t> un </a:t>
            </a:r>
            <a:r>
              <a:rPr lang="en-US" sz="1200" baseline="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zinātnisko</a:t>
            </a:r>
            <a:r>
              <a:rPr lang="en-US" sz="1200" baseline="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aseline="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darbinieku</a:t>
            </a:r>
            <a:r>
              <a:rPr lang="en-US" sz="1200" baseline="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aseline="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skaitu</a:t>
            </a:r>
            <a:r>
              <a:rPr lang="en-US" sz="1200" baseline="0" noProof="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aseline="0" noProof="0" dirty="0" err="1">
                <a:latin typeface="Verdana" panose="020B0604030504040204" pitchFamily="34" charset="0"/>
                <a:ea typeface="Verdana" panose="020B0604030504040204" pitchFamily="34" charset="0"/>
              </a:rPr>
              <a:t>valstī</a:t>
            </a:r>
            <a:r>
              <a:rPr lang="en-US" sz="1200" baseline="0" noProof="0" dirty="0">
                <a:latin typeface="Verdana" panose="020B0604030504040204" pitchFamily="34" charset="0"/>
                <a:ea typeface="Verdana" panose="020B0604030504040204" pitchFamily="34" charset="0"/>
              </a:rPr>
              <a:t> 2017.gadā</a:t>
            </a:r>
            <a:endParaRPr lang="en-US" sz="1200" noProof="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10497020599666"/>
          <c:y val="0.1235878536042226"/>
          <c:w val="0.83880451054729299"/>
          <c:h val="0.75766148700438996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rgbClr val="0001B4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1.7402529148473501E-2"/>
                  <c:y val="1.242366828233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Igaunija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98-4516-B43C-EC148E6ADF6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6.5630628024871587E-2"/>
                  <c:y val="3.44147949657913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Latvija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98-4516-B43C-EC148E6ADF62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2.2539529186802288E-2"/>
                  <c:y val="2.74304198688723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Lietuva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98-4516-B43C-EC148E6ADF6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8575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46049385274209098"/>
                  <c:y val="-8.205863493163499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</c:trendlineLbl>
          </c:trendline>
          <c:xVal>
            <c:numRef>
              <c:f>Data!$AH$14:$AH$42</c:f>
              <c:numCache>
                <c:formatCode>General</c:formatCode>
                <c:ptCount val="29"/>
                <c:pt idx="0">
                  <c:v>69.643951090159746</c:v>
                </c:pt>
                <c:pt idx="1">
                  <c:v>72.54055743215234</c:v>
                </c:pt>
                <c:pt idx="2">
                  <c:v>33.035301673722422</c:v>
                </c:pt>
                <c:pt idx="3">
                  <c:v>65.726332238616934</c:v>
                </c:pt>
                <c:pt idx="4">
                  <c:v>109.39443263411169</c:v>
                </c:pt>
                <c:pt idx="5">
                  <c:v>82.900049546847654</c:v>
                </c:pt>
                <c:pt idx="6">
                  <c:v>45.848295812476842</c:v>
                </c:pt>
                <c:pt idx="7">
                  <c:v>74.054031225623078</c:v>
                </c:pt>
                <c:pt idx="8">
                  <c:v>44.301525951793813</c:v>
                </c:pt>
                <c:pt idx="9">
                  <c:v>46.239215805875411</c:v>
                </c:pt>
                <c:pt idx="10">
                  <c:v>65.969564131314499</c:v>
                </c:pt>
                <c:pt idx="11">
                  <c:v>28.688393817746121</c:v>
                </c:pt>
                <c:pt idx="12">
                  <c:v>52.514407411695537</c:v>
                </c:pt>
                <c:pt idx="13">
                  <c:v>17.76135222323532</c:v>
                </c:pt>
                <c:pt idx="14">
                  <c:v>27.802204221613241</c:v>
                </c:pt>
                <c:pt idx="15">
                  <c:v>41.215407734199253</c:v>
                </c:pt>
                <c:pt idx="16">
                  <c:v>92.108869527661625</c:v>
                </c:pt>
                <c:pt idx="17">
                  <c:v>41.348400464658113</c:v>
                </c:pt>
                <c:pt idx="18">
                  <c:v>32.415319707126962</c:v>
                </c:pt>
                <c:pt idx="19">
                  <c:v>78.939140277761283</c:v>
                </c:pt>
                <c:pt idx="20">
                  <c:v>86.156993434907406</c:v>
                </c:pt>
                <c:pt idx="21">
                  <c:v>37.945121437264888</c:v>
                </c:pt>
                <c:pt idx="22">
                  <c:v>53.43975873350638</c:v>
                </c:pt>
                <c:pt idx="23">
                  <c:v>16.684560780447899</c:v>
                </c:pt>
                <c:pt idx="24">
                  <c:v>71.184587397429752</c:v>
                </c:pt>
                <c:pt idx="25">
                  <c:v>34.926659709872283</c:v>
                </c:pt>
                <c:pt idx="26">
                  <c:v>88.876917467935641</c:v>
                </c:pt>
                <c:pt idx="27">
                  <c:v>87.871416513557534</c:v>
                </c:pt>
                <c:pt idx="28">
                  <c:v>64.054186543366853</c:v>
                </c:pt>
              </c:numCache>
            </c:numRef>
          </c:xVal>
          <c:yVal>
            <c:numRef>
              <c:f>Data!$AI$14:$AI$42</c:f>
              <c:numCache>
                <c:formatCode>General</c:formatCode>
                <c:ptCount val="29"/>
                <c:pt idx="0">
                  <c:v>3.0718956441638761</c:v>
                </c:pt>
                <c:pt idx="1">
                  <c:v>2.559965974735996</c:v>
                </c:pt>
                <c:pt idx="2">
                  <c:v>2.0184299820398031</c:v>
                </c:pt>
                <c:pt idx="3">
                  <c:v>2.29499281577711</c:v>
                </c:pt>
                <c:pt idx="4">
                  <c:v>3.8607968255670548</c:v>
                </c:pt>
                <c:pt idx="5">
                  <c:v>3.4307517128001348</c:v>
                </c:pt>
                <c:pt idx="6">
                  <c:v>1.9179263955946759</c:v>
                </c:pt>
                <c:pt idx="7">
                  <c:v>2.9914756400722751</c:v>
                </c:pt>
                <c:pt idx="8">
                  <c:v>1.7474826985713381</c:v>
                </c:pt>
                <c:pt idx="9">
                  <c:v>4.2969711357945561</c:v>
                </c:pt>
                <c:pt idx="10">
                  <c:v>2.02954999693244</c:v>
                </c:pt>
                <c:pt idx="11">
                  <c:v>1.7440049221859599</c:v>
                </c:pt>
                <c:pt idx="12">
                  <c:v>1.553965378564004</c:v>
                </c:pt>
                <c:pt idx="13">
                  <c:v>1.0645240420440709</c:v>
                </c:pt>
                <c:pt idx="14">
                  <c:v>0.78061227918623999</c:v>
                </c:pt>
                <c:pt idx="15">
                  <c:v>1.1712765953659461</c:v>
                </c:pt>
                <c:pt idx="16">
                  <c:v>2.5248959726248121</c:v>
                </c:pt>
                <c:pt idx="17">
                  <c:v>1.2036769723709599</c:v>
                </c:pt>
                <c:pt idx="18">
                  <c:v>1.1351668379927731</c:v>
                </c:pt>
                <c:pt idx="19">
                  <c:v>2.7629222929123678</c:v>
                </c:pt>
                <c:pt idx="20">
                  <c:v>2.9788261905925082</c:v>
                </c:pt>
                <c:pt idx="21">
                  <c:v>0.84156893412002998</c:v>
                </c:pt>
                <c:pt idx="22">
                  <c:v>2.0746228729163771</c:v>
                </c:pt>
                <c:pt idx="23">
                  <c:v>0.96668663700624902</c:v>
                </c:pt>
                <c:pt idx="24">
                  <c:v>2.486840068122</c:v>
                </c:pt>
                <c:pt idx="25">
                  <c:v>3.0497214832669499</c:v>
                </c:pt>
                <c:pt idx="26">
                  <c:v>3.3610671252083661</c:v>
                </c:pt>
                <c:pt idx="27">
                  <c:v>3.5433935275460802</c:v>
                </c:pt>
                <c:pt idx="28">
                  <c:v>4.2464888268591388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398-4516-B43C-EC148E6AD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554872"/>
        <c:axId val="211552128"/>
      </c:scatterChart>
      <c:valAx>
        <c:axId val="21155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Zinātniskie</a:t>
                </a:r>
                <a:r>
                  <a:rPr lang="en-US" dirty="0"/>
                  <a:t> </a:t>
                </a:r>
                <a:r>
                  <a:rPr lang="en-US" dirty="0" err="1"/>
                  <a:t>darbinieki</a:t>
                </a:r>
                <a:r>
                  <a:rPr lang="en-US" dirty="0"/>
                  <a:t> (PLE)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uz</a:t>
                </a:r>
                <a:r>
                  <a:rPr lang="en-US" baseline="0" dirty="0"/>
                  <a:t> 10 000 </a:t>
                </a:r>
                <a:r>
                  <a:rPr lang="en-US" baseline="0" dirty="0" err="1"/>
                  <a:t>iedzīvotājiem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11552128"/>
        <c:crosses val="autoZero"/>
        <c:crossBetween val="midCat"/>
      </c:valAx>
      <c:valAx>
        <c:axId val="211552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Doktora</a:t>
                </a:r>
                <a:r>
                  <a:rPr lang="en-US" baseline="0" dirty="0"/>
                  <a:t> </a:t>
                </a:r>
                <a:r>
                  <a:rPr lang="en-US" dirty="0" err="1"/>
                  <a:t>grāda</a:t>
                </a:r>
                <a:r>
                  <a:rPr lang="en-US" dirty="0"/>
                  <a:t> </a:t>
                </a:r>
                <a:r>
                  <a:rPr lang="en-US" dirty="0" err="1"/>
                  <a:t>ieguvēji</a:t>
                </a:r>
                <a:r>
                  <a:rPr lang="en-US" dirty="0"/>
                  <a:t> </a:t>
                </a:r>
                <a:r>
                  <a:rPr lang="en-US" dirty="0" err="1"/>
                  <a:t>uz</a:t>
                </a:r>
                <a:r>
                  <a:rPr lang="en-US" dirty="0"/>
                  <a:t> 10 000 </a:t>
                </a:r>
                <a:r>
                  <a:rPr lang="en-US" dirty="0" err="1"/>
                  <a:t>iedzīvotājiem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1554872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Fizikas studiju programmās imatrikulēto un absolvējušo studentu dinamika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Imatrikulētie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2.9126501618560598E-2"/>
                  <c:y val="-8.9177203810110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25-4D7D-84CA-C573717D9E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Sheet3!$A$2:$A$13</c:f>
              <c:strCache>
                <c:ptCount val="12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</c:strCache>
            </c:strRef>
          </c:cat>
          <c:val>
            <c:numRef>
              <c:f>Sheet3!$B$2:$B$13</c:f>
              <c:numCache>
                <c:formatCode>General</c:formatCode>
                <c:ptCount val="12"/>
                <c:pt idx="0">
                  <c:v>119</c:v>
                </c:pt>
                <c:pt idx="1">
                  <c:v>139</c:v>
                </c:pt>
                <c:pt idx="2">
                  <c:v>125</c:v>
                </c:pt>
                <c:pt idx="3">
                  <c:v>122</c:v>
                </c:pt>
                <c:pt idx="4">
                  <c:v>83</c:v>
                </c:pt>
                <c:pt idx="5">
                  <c:v>107</c:v>
                </c:pt>
                <c:pt idx="6">
                  <c:v>109</c:v>
                </c:pt>
                <c:pt idx="7">
                  <c:v>100</c:v>
                </c:pt>
                <c:pt idx="8">
                  <c:v>74</c:v>
                </c:pt>
                <c:pt idx="9">
                  <c:v>92</c:v>
                </c:pt>
                <c:pt idx="10">
                  <c:v>108</c:v>
                </c:pt>
                <c:pt idx="11">
                  <c:v>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225-4D7D-84CA-C573717D9E2B}"/>
            </c:ext>
          </c:extLst>
        </c:ser>
        <c:ser>
          <c:idx val="1"/>
          <c:order val="1"/>
          <c:tx>
            <c:v>Absolventi</c:v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Sheet3!$A$2:$A$13</c:f>
              <c:strCache>
                <c:ptCount val="12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</c:strCache>
            </c:strRef>
          </c:cat>
          <c:val>
            <c:numRef>
              <c:f>Sheet3!$C$2:$C$13</c:f>
              <c:numCache>
                <c:formatCode>General</c:formatCode>
                <c:ptCount val="12"/>
                <c:pt idx="0">
                  <c:v>48</c:v>
                </c:pt>
                <c:pt idx="1">
                  <c:v>66</c:v>
                </c:pt>
                <c:pt idx="2">
                  <c:v>70</c:v>
                </c:pt>
                <c:pt idx="3">
                  <c:v>65</c:v>
                </c:pt>
                <c:pt idx="4">
                  <c:v>70</c:v>
                </c:pt>
                <c:pt idx="5">
                  <c:v>58</c:v>
                </c:pt>
                <c:pt idx="6">
                  <c:v>61</c:v>
                </c:pt>
                <c:pt idx="7">
                  <c:v>43</c:v>
                </c:pt>
                <c:pt idx="8">
                  <c:v>35</c:v>
                </c:pt>
                <c:pt idx="9">
                  <c:v>45</c:v>
                </c:pt>
                <c:pt idx="10">
                  <c:v>41</c:v>
                </c:pt>
                <c:pt idx="11">
                  <c:v>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225-4D7D-84CA-C573717D9E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55656"/>
        <c:axId val="211556440"/>
      </c:lineChart>
      <c:catAx>
        <c:axId val="211555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1556440"/>
        <c:crosses val="autoZero"/>
        <c:auto val="1"/>
        <c:lblAlgn val="ctr"/>
        <c:lblOffset val="100"/>
        <c:noMultiLvlLbl val="0"/>
      </c:catAx>
      <c:valAx>
        <c:axId val="211556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1555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BB320A7-C15B-4E0D-B2D7-36FD135446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F99EBF-36E7-4988-89CF-B52686DDF8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3537469-D574-46F2-A626-513BDF4CC2A3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0CA4C9-3805-4F6C-A6AB-FEB08B9366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E04226-3551-4003-A229-4F74D1DD87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467DF677-53C7-4B51-BA27-AD932BC67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8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6C9B8283-C8F0-4D11-8EC9-2CE887944787}" type="datetimeFigureOut">
              <a:rPr lang="lv-LV" smtClean="0"/>
              <a:t>03.11.2021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015FBC4-F36E-40D4-9FA1-7481E01525E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614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7053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>
                <a:solidFill>
                  <a:prstClr val="black"/>
                </a:solidFill>
              </a:rPr>
              <a:pPr/>
              <a:t>10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29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9066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17994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4269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6293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8312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0262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3082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6075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7184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>
                <a:solidFill>
                  <a:prstClr val="black"/>
                </a:solidFill>
              </a:rPr>
              <a:pPr/>
              <a:t>2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24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9544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359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>
                <a:solidFill>
                  <a:prstClr val="black"/>
                </a:solidFill>
              </a:rPr>
              <a:pPr/>
              <a:t>3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6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8032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773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>
                <a:solidFill>
                  <a:prstClr val="black"/>
                </a:solidFill>
              </a:rPr>
              <a:pPr/>
              <a:t>6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0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>
                <a:solidFill>
                  <a:prstClr val="black"/>
                </a:solidFill>
              </a:rPr>
              <a:pPr/>
              <a:t>7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2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>
                <a:solidFill>
                  <a:prstClr val="black"/>
                </a:solidFill>
              </a:rPr>
              <a:pPr/>
              <a:t>8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81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5FBC4-F36E-40D4-9FA1-7481E01525E4}" type="slidenum">
              <a:rPr lang="lv-LV" smtClean="0">
                <a:solidFill>
                  <a:prstClr val="black"/>
                </a:solidFill>
              </a:rPr>
              <a:pPr/>
              <a:t>9</a:t>
            </a:fld>
            <a:endParaRPr 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8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91000" y="-1143000"/>
            <a:ext cx="6858000" cy="9144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" y="-9427"/>
            <a:ext cx="6429401" cy="6876854"/>
          </a:xfrm>
          <a:custGeom>
            <a:avLst/>
            <a:gdLst>
              <a:gd name="connsiteX0" fmla="*/ 0 w 6099463"/>
              <a:gd name="connsiteY0" fmla="*/ 0 h 6858000"/>
              <a:gd name="connsiteX1" fmla="*/ 6099463 w 6099463"/>
              <a:gd name="connsiteY1" fmla="*/ 0 h 6858000"/>
              <a:gd name="connsiteX2" fmla="*/ 6099463 w 6099463"/>
              <a:gd name="connsiteY2" fmla="*/ 6858000 h 6858000"/>
              <a:gd name="connsiteX3" fmla="*/ 0 w 6099463"/>
              <a:gd name="connsiteY3" fmla="*/ 6858000 h 6858000"/>
              <a:gd name="connsiteX4" fmla="*/ 0 w 6099463"/>
              <a:gd name="connsiteY4" fmla="*/ 0 h 6858000"/>
              <a:gd name="connsiteX0" fmla="*/ 0 w 6099463"/>
              <a:gd name="connsiteY0" fmla="*/ 0 h 6867427"/>
              <a:gd name="connsiteX1" fmla="*/ 6099463 w 6099463"/>
              <a:gd name="connsiteY1" fmla="*/ 0 h 6867427"/>
              <a:gd name="connsiteX2" fmla="*/ 4892832 w 6099463"/>
              <a:gd name="connsiteY2" fmla="*/ 6867427 h 6867427"/>
              <a:gd name="connsiteX3" fmla="*/ 0 w 6099463"/>
              <a:gd name="connsiteY3" fmla="*/ 6858000 h 6867427"/>
              <a:gd name="connsiteX4" fmla="*/ 0 w 6099463"/>
              <a:gd name="connsiteY4" fmla="*/ 0 h 6867427"/>
              <a:gd name="connsiteX0" fmla="*/ 0 w 6429401"/>
              <a:gd name="connsiteY0" fmla="*/ 9427 h 6876854"/>
              <a:gd name="connsiteX1" fmla="*/ 6429401 w 6429401"/>
              <a:gd name="connsiteY1" fmla="*/ 0 h 6876854"/>
              <a:gd name="connsiteX2" fmla="*/ 4892832 w 6429401"/>
              <a:gd name="connsiteY2" fmla="*/ 6876854 h 6876854"/>
              <a:gd name="connsiteX3" fmla="*/ 0 w 6429401"/>
              <a:gd name="connsiteY3" fmla="*/ 6867427 h 6876854"/>
              <a:gd name="connsiteX4" fmla="*/ 0 w 6429401"/>
              <a:gd name="connsiteY4" fmla="*/ 9427 h 68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9401" h="6876854">
                <a:moveTo>
                  <a:pt x="0" y="9427"/>
                </a:moveTo>
                <a:lnTo>
                  <a:pt x="6429401" y="0"/>
                </a:lnTo>
                <a:lnTo>
                  <a:pt x="4892832" y="6876854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228521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8324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8450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71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D7EE3F86-74A9-4A03-80A2-9303F3E40F7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1904214"/>
            <a:ext cx="12192000" cy="49537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63607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D7EE3F86-74A9-4A03-80A2-9303F3E40F7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1904214"/>
            <a:ext cx="12192000" cy="49537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00927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D7EE3F86-74A9-4A03-80A2-9303F3E40F7B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0" y="1904214"/>
            <a:ext cx="12192000" cy="495378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57382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827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5D2993A-93F6-4AF1-85C4-0BF70D84356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6150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1764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">
  <p:cSld name="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616775" y="257547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45700" rIns="91425" b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79;p24"/>
          <p:cNvSpPr txBox="1">
            <a:spLocks noGrp="1"/>
          </p:cNvSpPr>
          <p:nvPr>
            <p:ph type="ftr" idx="10"/>
          </p:nvPr>
        </p:nvSpPr>
        <p:spPr>
          <a:xfrm>
            <a:off x="1008063" y="6565900"/>
            <a:ext cx="4114800" cy="292100"/>
          </a:xfrm>
          <a:prstGeom prst="rect">
            <a:avLst/>
          </a:prstGeom>
        </p:spPr>
        <p:txBody>
          <a:bodyPr spcFirstLastPara="1" lIns="108000" tIns="36000" rIns="36000" bIns="360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180;p24"/>
          <p:cNvSpPr txBox="1">
            <a:spLocks noGrp="1"/>
          </p:cNvSpPr>
          <p:nvPr>
            <p:ph type="sldNum" idx="11"/>
          </p:nvPr>
        </p:nvSpPr>
        <p:spPr>
          <a:xfrm>
            <a:off x="617538" y="6565900"/>
            <a:ext cx="390525" cy="292100"/>
          </a:xfrm>
        </p:spPr>
        <p:txBody>
          <a:bodyPr spcFirstLastPara="1" lIns="36000" tIns="36000" rIns="36000" bIns="3600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defRPr/>
            </a:pPr>
            <a:fld id="{58B107FD-7CDD-4DA3-B57F-579C804DA53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92032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14642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 flipH="1" flipV="1">
            <a:off x="5762599" y="0"/>
            <a:ext cx="6429401" cy="6876854"/>
          </a:xfrm>
          <a:custGeom>
            <a:avLst/>
            <a:gdLst>
              <a:gd name="connsiteX0" fmla="*/ 0 w 6099463"/>
              <a:gd name="connsiteY0" fmla="*/ 0 h 6858000"/>
              <a:gd name="connsiteX1" fmla="*/ 6099463 w 6099463"/>
              <a:gd name="connsiteY1" fmla="*/ 0 h 6858000"/>
              <a:gd name="connsiteX2" fmla="*/ 6099463 w 6099463"/>
              <a:gd name="connsiteY2" fmla="*/ 6858000 h 6858000"/>
              <a:gd name="connsiteX3" fmla="*/ 0 w 6099463"/>
              <a:gd name="connsiteY3" fmla="*/ 6858000 h 6858000"/>
              <a:gd name="connsiteX4" fmla="*/ 0 w 6099463"/>
              <a:gd name="connsiteY4" fmla="*/ 0 h 6858000"/>
              <a:gd name="connsiteX0" fmla="*/ 0 w 6099463"/>
              <a:gd name="connsiteY0" fmla="*/ 0 h 6867427"/>
              <a:gd name="connsiteX1" fmla="*/ 6099463 w 6099463"/>
              <a:gd name="connsiteY1" fmla="*/ 0 h 6867427"/>
              <a:gd name="connsiteX2" fmla="*/ 4892832 w 6099463"/>
              <a:gd name="connsiteY2" fmla="*/ 6867427 h 6867427"/>
              <a:gd name="connsiteX3" fmla="*/ 0 w 6099463"/>
              <a:gd name="connsiteY3" fmla="*/ 6858000 h 6867427"/>
              <a:gd name="connsiteX4" fmla="*/ 0 w 6099463"/>
              <a:gd name="connsiteY4" fmla="*/ 0 h 6867427"/>
              <a:gd name="connsiteX0" fmla="*/ 0 w 6429401"/>
              <a:gd name="connsiteY0" fmla="*/ 9427 h 6876854"/>
              <a:gd name="connsiteX1" fmla="*/ 6429401 w 6429401"/>
              <a:gd name="connsiteY1" fmla="*/ 0 h 6876854"/>
              <a:gd name="connsiteX2" fmla="*/ 4892832 w 6429401"/>
              <a:gd name="connsiteY2" fmla="*/ 6876854 h 6876854"/>
              <a:gd name="connsiteX3" fmla="*/ 0 w 6429401"/>
              <a:gd name="connsiteY3" fmla="*/ 6867427 h 6876854"/>
              <a:gd name="connsiteX4" fmla="*/ 0 w 6429401"/>
              <a:gd name="connsiteY4" fmla="*/ 9427 h 68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9401" h="6876854">
                <a:moveTo>
                  <a:pt x="0" y="9427"/>
                </a:moveTo>
                <a:lnTo>
                  <a:pt x="6429401" y="0"/>
                </a:lnTo>
                <a:lnTo>
                  <a:pt x="4892832" y="6876854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/>
          </a:p>
        </p:txBody>
      </p:sp>
    </p:spTree>
    <p:extLst>
      <p:ext uri="{BB962C8B-B14F-4D97-AF65-F5344CB8AC3E}">
        <p14:creationId xmlns:p14="http://schemas.microsoft.com/office/powerpoint/2010/main" val="2237500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25089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8748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F46CD6F-9892-456A-AF62-A8DC38BCA75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21124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36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t="24959" r="-135" b="-1"/>
          <a:stretch/>
        </p:blipFill>
        <p:spPr>
          <a:xfrm>
            <a:off x="-1663" y="0"/>
            <a:ext cx="12207907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4910-06CA-4855-906E-4E1A599A3904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85" t="65310" r="61207" b="10584"/>
          <a:stretch/>
        </p:blipFill>
        <p:spPr>
          <a:xfrm rot="10800000" flipH="1">
            <a:off x="1" y="0"/>
            <a:ext cx="1485900" cy="18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0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t="24959" r="-135" b="-1"/>
          <a:stretch/>
        </p:blipFill>
        <p:spPr>
          <a:xfrm>
            <a:off x="-1663" y="0"/>
            <a:ext cx="12207907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4910-06CA-4855-906E-4E1A599A3904}" type="slidenum">
              <a:rPr lang="lv-LV" smtClean="0"/>
              <a:t>‹#›</a:t>
            </a:fld>
            <a:endParaRPr lang="lv-LV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85" t="65310" r="61207" b="10584"/>
          <a:stretch/>
        </p:blipFill>
        <p:spPr>
          <a:xfrm rot="10800000" flipH="1">
            <a:off x="1" y="0"/>
            <a:ext cx="1485900" cy="18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6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 t="24959" r="-135" b="-1"/>
          <a:stretch/>
        </p:blipFill>
        <p:spPr>
          <a:xfrm>
            <a:off x="-1663" y="0"/>
            <a:ext cx="12207907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88700" y="248163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lv-LV" dirty="0"/>
              <a:t>Paldies!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48810" y="6024781"/>
            <a:ext cx="4011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Latvia</a:t>
            </a:r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7371" y="5506044"/>
            <a:ext cx="1075755" cy="45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16" y="5624084"/>
            <a:ext cx="1480349" cy="40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 userDrawn="1"/>
        </p:nvPicPr>
        <p:blipFill>
          <a:blip r:embed="rId6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8363" y="5544537"/>
            <a:ext cx="415996" cy="41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/>
          </p:cNvPicPr>
          <p:nvPr userDrawn="1"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3637" y="5540423"/>
            <a:ext cx="420035" cy="41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3510754" y="6024781"/>
            <a:ext cx="275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</a:t>
            </a:r>
            <a:r>
              <a:rPr lang="lv-LV" sz="240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Latvijai</a:t>
            </a:r>
            <a:endParaRPr lang="lv-LV" sz="2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469381" y="6032809"/>
            <a:ext cx="275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b="0" i="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@zinatkongress</a:t>
            </a:r>
            <a:endParaRPr lang="lv-LV" sz="2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9428006" y="6024781"/>
            <a:ext cx="2752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Zinātne</a:t>
            </a:r>
            <a:r>
              <a:rPr lang="lv-LV" sz="2400" baseline="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Latvijai</a:t>
            </a:r>
            <a:endParaRPr lang="lv-LV" sz="2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85" t="65310" r="61207" b="10584"/>
          <a:stretch/>
        </p:blipFill>
        <p:spPr>
          <a:xfrm rot="10800000" flipH="1">
            <a:off x="1" y="0"/>
            <a:ext cx="1485900" cy="18501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438" y="-7546"/>
            <a:ext cx="3030375" cy="10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6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48694" y="-462506"/>
            <a:ext cx="13889388" cy="77830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B4910-06CA-4855-906E-4E1A599A3904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71827" y="29970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6000" b="1">
                <a:solidFill>
                  <a:srgbClr val="FFFF00"/>
                </a:solidFill>
              </a:defRPr>
            </a:lvl1pPr>
          </a:lstStyle>
          <a:p>
            <a:r>
              <a:rPr lang="lv-LV" dirty="0"/>
              <a:t>Starpslaids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522C813-F68F-4592-8F56-8AC360ABB6E6}"/>
              </a:ext>
            </a:extLst>
          </p:cNvPr>
          <p:cNvSpPr/>
          <p:nvPr userDrawn="1"/>
        </p:nvSpPr>
        <p:spPr>
          <a:xfrm>
            <a:off x="9111624" y="-389557"/>
            <a:ext cx="3629319" cy="989814"/>
          </a:xfrm>
          <a:prstGeom prst="rect">
            <a:avLst/>
          </a:prstGeom>
          <a:solidFill>
            <a:srgbClr val="000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42D5E6-E9A5-4C3A-BC8C-E4F72A2CB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5680"/>
          <a:stretch/>
        </p:blipFill>
        <p:spPr>
          <a:xfrm>
            <a:off x="7560297" y="-47000"/>
            <a:ext cx="4156419" cy="8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3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3">
  <p:cSld name="text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616774" y="681038"/>
            <a:ext cx="5938219" cy="75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400"/>
              <a:buFont typeface="Verdana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631117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1022413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631117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616775" y="1845946"/>
            <a:ext cx="10929767" cy="419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97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1"/>
            <a:ext cx="12192000" cy="1658471"/>
          </a:xfrm>
          <a:prstGeom prst="rect">
            <a:avLst/>
          </a:prstGeom>
          <a:solidFill>
            <a:srgbClr val="CBC7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16775" y="257547"/>
            <a:ext cx="5723068" cy="114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4790"/>
              </a:buClr>
              <a:buSzPts val="2200"/>
              <a:buFont typeface="Verdan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16775" y="2243979"/>
            <a:ext cx="10929767" cy="393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4790"/>
              </a:buClr>
              <a:buSzPts val="2400"/>
              <a:buNone/>
              <a:defRPr>
                <a:solidFill>
                  <a:srgbClr val="6647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2000"/>
              <a:buNone/>
              <a:defRPr>
                <a:solidFill>
                  <a:srgbClr val="664790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800"/>
              <a:buNone/>
              <a:defRPr>
                <a:solidFill>
                  <a:srgbClr val="664790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400"/>
              <a:buNone/>
              <a:defRPr>
                <a:solidFill>
                  <a:srgbClr val="664790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4790"/>
              </a:buClr>
              <a:buSzPts val="1200"/>
              <a:buNone/>
              <a:defRPr>
                <a:solidFill>
                  <a:srgbClr val="66479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16775" y="6566070"/>
            <a:ext cx="391296" cy="291533"/>
          </a:xfrm>
          <a:prstGeom prst="rect">
            <a:avLst/>
          </a:prstGeom>
          <a:solidFill>
            <a:srgbClr val="6647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1008071" y="6566069"/>
            <a:ext cx="4114800" cy="29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36000" rIns="36000" bIns="360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66479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616775" y="6566070"/>
            <a:ext cx="391296" cy="29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fld id="{00000000-1234-1234-1234-12341234123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2972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79156" y="366299"/>
            <a:ext cx="2960508" cy="6120997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</a:t>
            </a:r>
            <a:r>
              <a:rPr lang="en-US"/>
              <a:t>Drop picture</a:t>
            </a:r>
          </a:p>
        </p:txBody>
      </p:sp>
    </p:spTree>
    <p:extLst>
      <p:ext uri="{BB962C8B-B14F-4D97-AF65-F5344CB8AC3E}">
        <p14:creationId xmlns:p14="http://schemas.microsoft.com/office/powerpoint/2010/main" val="111295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1" y="113838"/>
            <a:ext cx="9601067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31371" y="881923"/>
            <a:ext cx="9601067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58360" cy="13829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2084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4948" y="6387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B4910-06CA-4855-906E-4E1A599A390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801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60" r:id="rId3"/>
    <p:sldLayoutId id="2147483659" r:id="rId4"/>
    <p:sldLayoutId id="2147483661" r:id="rId5"/>
    <p:sldLayoutId id="2147483663" r:id="rId6"/>
    <p:sldLayoutId id="2147483664" r:id="rId7"/>
    <p:sldLayoutId id="2147483665" r:id="rId8"/>
    <p:sldLayoutId id="2147483666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7" r:id="rId22"/>
    <p:sldLayoutId id="2147483688" r:id="rId2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dico.cern.ch/event/1029085/" TargetMode="External"/><Relationship Id="rId4" Type="http://schemas.openxmlformats.org/officeDocument/2006/relationships/hyperlink" Target="https://indico.cern.ch/event/970609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ds.cern.ch/record/2771079?ln=en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zp.gov.lv/project/cer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tu.lv/lv/aef/augstas-energijas-dalinu-fizika/doktora-limena-studijas-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029085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hyperlink" Target="https://indico.cern.ch/event/970609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970609/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hyperlink" Target="https://indico.cern.ch/event/1029085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u.lv/lv/aef/latvija-un-cer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lcg-public.web.cern.ch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hart" Target="../charts/chart1.xml"/><Relationship Id="rId7" Type="http://schemas.openxmlformats.org/officeDocument/2006/relationships/image" Target="../media/image1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6728" y="5836592"/>
            <a:ext cx="202811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lv-LV" sz="24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Arial"/>
              </a:rPr>
              <a:t>02/11/202</a:t>
            </a:r>
            <a:r>
              <a:rPr lang="en-US" sz="2400" kern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Arial"/>
              </a:rPr>
              <a:t>1</a:t>
            </a:r>
            <a:endParaRPr lang="en-GB" sz="2400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Arial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34000" y="3033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lv-LV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92473" y="483711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lv-LV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9062" y="5368120"/>
            <a:ext cx="713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lv-LV" sz="2400" b="1" dirty="0">
                <a:solidFill>
                  <a:schemeClr val="bg1"/>
                </a:solidFill>
                <a:latin typeface="+mj-lt"/>
              </a:rPr>
              <a:t>IZGLĪTĪBAS UN ZINĀTNES </a:t>
            </a:r>
          </a:p>
          <a:p>
            <a:pPr algn="ctr">
              <a:lnSpc>
                <a:spcPct val="150000"/>
              </a:lnSpc>
            </a:pPr>
            <a:r>
              <a:rPr lang="lv-LV" sz="2400" b="1" dirty="0">
                <a:solidFill>
                  <a:schemeClr val="bg1"/>
                </a:solidFill>
                <a:latin typeface="+mj-lt"/>
              </a:rPr>
              <a:t>MINISTRIJA</a:t>
            </a:r>
            <a:endParaRPr lang="lv-LV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35"/>
          <p:cNvPicPr>
            <a:picLocks noChangeAspect="1"/>
          </p:cNvPicPr>
          <p:nvPr/>
        </p:nvPicPr>
        <p:blipFill rotWithShape="1"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281"/>
          <a:stretch/>
        </p:blipFill>
        <p:spPr bwMode="auto">
          <a:xfrm>
            <a:off x="10051978" y="265735"/>
            <a:ext cx="1884972" cy="1650091"/>
          </a:xfrm>
          <a:prstGeom prst="rect">
            <a:avLst/>
          </a:prstGeom>
          <a:solidFill>
            <a:srgbClr val="030A24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36728" y="1356330"/>
            <a:ext cx="489727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lv-LV" sz="3200" b="1" i="1" dirty="0">
                <a:solidFill>
                  <a:schemeClr val="bg1"/>
                </a:solidFill>
                <a:ea typeface="Verdana" panose="020B0604030504040204" pitchFamily="34" charset="0"/>
              </a:rPr>
              <a:t>Par Latvijas zinātnes ieguvumiem 2021. gadā, izmantojot CERN asociētās dalībvalsts statusu</a:t>
            </a:r>
            <a:r>
              <a:rPr lang="lv-LV" sz="2800" b="1" dirty="0">
                <a:ea typeface="Verdana" panose="020B0604030504040204" pitchFamily="34" charset="0"/>
              </a:rPr>
              <a:t/>
            </a:r>
            <a:br>
              <a:rPr lang="lv-LV" sz="2800" b="1" dirty="0">
                <a:ea typeface="Verdana" panose="020B0604030504040204" pitchFamily="34" charset="0"/>
              </a:rPr>
            </a:br>
            <a:endParaRPr lang="lv-LV" sz="2000" kern="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8976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544683" y="300416"/>
            <a:ext cx="74809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lv-LV" sz="3200" b="1" dirty="0">
                <a:solidFill>
                  <a:srgbClr val="0001B4"/>
                </a:solidFill>
              </a:rPr>
              <a:t>Nacionālais sadarbības mezgls ar CERN</a:t>
            </a:r>
            <a:br>
              <a:rPr lang="pt-BR" altLang="lv-LV" sz="3200" b="1" dirty="0">
                <a:solidFill>
                  <a:srgbClr val="0001B4"/>
                </a:solidFill>
              </a:rPr>
            </a:br>
            <a:endParaRPr lang="lv-LV" altLang="lv-LV" sz="3200" b="1" dirty="0">
              <a:solidFill>
                <a:srgbClr val="0001B4"/>
              </a:solidFill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3687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prstClr val="black">
                    <a:tint val="75000"/>
                  </a:prstClr>
                </a:solidFill>
              </a:rPr>
              <a:t>10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325435" y="5874519"/>
            <a:ext cx="391296" cy="291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lv-LV" smtClean="0"/>
              <a:pPr/>
              <a:t>10</a:t>
            </a:fld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D93F01-4970-42FB-8940-1375D5E0BFC7}"/>
              </a:ext>
            </a:extLst>
          </p:cNvPr>
          <p:cNvSpPr txBox="1"/>
          <p:nvPr/>
        </p:nvSpPr>
        <p:spPr>
          <a:xfrm>
            <a:off x="1069262" y="3405311"/>
            <a:ext cx="47721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1C20DF"/>
                </a:solidFill>
              </a:rPr>
              <a:t>Valsts pētījumu programma - </a:t>
            </a:r>
            <a:r>
              <a:rPr lang="lv-LV" b="0" i="0" dirty="0">
                <a:solidFill>
                  <a:srgbClr val="1C20DF"/>
                </a:solidFill>
                <a:effectLst/>
                <a:latin typeface="RobustaTLPro-Medium"/>
              </a:rPr>
              <a:t>Augstas enerģijas fizika un paātrinātāju tehnoloģijas (RTU, LU, CFI)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1C20DF"/>
                </a:solidFill>
                <a:latin typeface="RobustaTLPro-Medium"/>
              </a:rPr>
              <a:t>Pirmais posms: 2020.-2022.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1C20DF"/>
                </a:solidFill>
                <a:latin typeface="RobustaTLPro-Medium"/>
              </a:rPr>
              <a:t>Plānots turpināt programmu, ik 3-gadu ciklā fokusējoties uz īpaši nozīmīgām tēmām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1C20DF"/>
                </a:solidFill>
                <a:latin typeface="RobustaTLPro-Medium"/>
              </a:rPr>
              <a:t>Programmas esamība – viens no būtiskiem kritērijiem asoc. dalībvalstij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1C20DF"/>
                </a:solidFill>
                <a:latin typeface="RobustaTLPro-Medium"/>
              </a:rPr>
              <a:t>Projekti var tikt pieteikti arī citās programmās</a:t>
            </a:r>
            <a:endParaRPr lang="en-GB" dirty="0">
              <a:solidFill>
                <a:srgbClr val="1C20D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4AE6CE-FB3A-4E72-84E0-BE00911869F4}"/>
              </a:ext>
            </a:extLst>
          </p:cNvPr>
          <p:cNvSpPr txBox="1"/>
          <p:nvPr/>
        </p:nvSpPr>
        <p:spPr>
          <a:xfrm>
            <a:off x="7183726" y="3317884"/>
            <a:ext cx="40910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1C20DF"/>
                </a:solidFill>
              </a:rPr>
              <a:t>Sadarbība ar industriju</a:t>
            </a:r>
          </a:p>
          <a:p>
            <a:r>
              <a:rPr lang="lv-LV" dirty="0">
                <a:solidFill>
                  <a:srgbClr val="1C20DF"/>
                </a:solidFill>
              </a:rPr>
              <a:t>Nozaru pētījumu programmas RIS3 jomās: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1C20DF"/>
                </a:solidFill>
              </a:rPr>
              <a:t>enerģētika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1C20DF"/>
                </a:solidFill>
              </a:rPr>
              <a:t>materiāli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1C20DF"/>
                </a:solidFill>
              </a:rPr>
              <a:t>IT un inženiertehniskie risinājumi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rgbClr val="1C20DF"/>
                </a:solidFill>
              </a:rPr>
              <a:t>Perspektīvā – veselības nozare, protonu terapija vēža ārstēšanai</a:t>
            </a:r>
            <a:endParaRPr lang="en-GB" dirty="0">
              <a:solidFill>
                <a:srgbClr val="1C20D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C20DF"/>
              </a:solidFill>
            </a:endParaRPr>
          </a:p>
        </p:txBody>
      </p:sp>
      <p:pic>
        <p:nvPicPr>
          <p:cNvPr id="10" name="Picture 2" descr="https://www.izm.gov.lv/sites/izm/files/logo_2_lat_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4683" y="1787804"/>
            <a:ext cx="1363629" cy="12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zp.gov.lv/wp-content/uploads/2020/09/LZP_logo_LV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8312" y="1542120"/>
            <a:ext cx="2426260" cy="161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778" y="1834258"/>
            <a:ext cx="1364233" cy="10498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31051" b="28290"/>
          <a:stretch/>
        </p:blipFill>
        <p:spPr>
          <a:xfrm>
            <a:off x="8743033" y="2012709"/>
            <a:ext cx="2143125" cy="8713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2BFE2CE-8B45-4FF5-986D-21A16FB1D6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804" y="415211"/>
            <a:ext cx="1318966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26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81757" y="342179"/>
            <a:ext cx="98827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  <a:latin typeface="+mj-lt"/>
                <a:ea typeface="Verdana"/>
              </a:rPr>
              <a:t>Latvijas zinātniskā aktivitāte </a:t>
            </a:r>
          </a:p>
          <a:p>
            <a:r>
              <a:rPr lang="lv-LV" altLang="lv-LV" sz="3200" b="1" dirty="0">
                <a:solidFill>
                  <a:srgbClr val="0001B4"/>
                </a:solidFill>
                <a:latin typeface="+mj-lt"/>
                <a:ea typeface="Verdana"/>
              </a:rPr>
              <a:t>saistībā ar CERN</a:t>
            </a:r>
            <a:endParaRPr lang="lv-LV" sz="3200" dirty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/>
              <a:t>11</a:t>
            </a:r>
          </a:p>
        </p:txBody>
      </p:sp>
      <p:pic>
        <p:nvPicPr>
          <p:cNvPr id="4" name="Attēls 4">
            <a:extLst>
              <a:ext uri="{FF2B5EF4-FFF2-40B4-BE49-F238E27FC236}">
                <a16:creationId xmlns:a16="http://schemas.microsoft.com/office/drawing/2014/main" xmlns="" id="{A3927BD7-A026-4A96-8CA5-307434E4FE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1757" y="1478515"/>
            <a:ext cx="10105231" cy="2749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955837-0859-46A8-BF4E-8F89BD84D03E}"/>
              </a:ext>
            </a:extLst>
          </p:cNvPr>
          <p:cNvSpPr txBox="1"/>
          <p:nvPr/>
        </p:nvSpPr>
        <p:spPr>
          <a:xfrm>
            <a:off x="1760495" y="4249708"/>
            <a:ext cx="1070434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lv-LV" b="1" dirty="0">
                <a:solidFill>
                  <a:srgbClr val="1C20DF"/>
                </a:solidFill>
                <a:ea typeface="Verdana"/>
                <a:cs typeface="Arial"/>
              </a:rPr>
              <a:t>2021. gads</a:t>
            </a:r>
            <a:endParaRPr lang="lv-LV" dirty="0">
              <a:solidFill>
                <a:srgbClr val="1C20DF"/>
              </a:solidFill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lv-LV" dirty="0">
                <a:ea typeface="Verdana"/>
                <a:cs typeface="Arial"/>
              </a:rPr>
              <a:t>Pirmā </a:t>
            </a:r>
            <a:r>
              <a:rPr lang="lv-LV" dirty="0">
                <a:solidFill>
                  <a:srgbClr val="1C20DF"/>
                </a:solidFill>
                <a:ea typeface="Verdana"/>
                <a:cs typeface="Arial"/>
                <a:hlinkClick r:id="rId4"/>
              </a:rPr>
              <a:t>CERN Baltijas konference</a:t>
            </a:r>
            <a:endParaRPr lang="lv-LV" dirty="0">
              <a:solidFill>
                <a:srgbClr val="1C20DF"/>
              </a:solidFill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lv-LV" b="1" dirty="0">
                <a:solidFill>
                  <a:srgbClr val="1C20DF"/>
                </a:solidFill>
                <a:ea typeface="Verdana"/>
                <a:cs typeface="Arial"/>
              </a:rPr>
              <a:t>Latvija kļūst par CERN asociēto dalībvalsti</a:t>
            </a:r>
            <a:endParaRPr lang="lv-LV" b="1" dirty="0">
              <a:solidFill>
                <a:srgbClr val="1C20DF"/>
              </a:solidFill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lv-LV" dirty="0">
                <a:ea typeface="Verdana"/>
                <a:cs typeface="Arial"/>
              </a:rPr>
              <a:t>Latvijā noris pirmā </a:t>
            </a:r>
            <a:r>
              <a:rPr lang="lv-LV" dirty="0">
                <a:ea typeface="Verdana"/>
                <a:cs typeface="Arial"/>
                <a:hlinkClick r:id="rId5"/>
              </a:rPr>
              <a:t>CERN Baltijas Skola</a:t>
            </a:r>
            <a:endParaRPr lang="lv-LV" dirty="0">
              <a:ea typeface="Verdana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lv-LV" dirty="0">
                <a:ea typeface="Verdana"/>
                <a:cs typeface="Arial"/>
              </a:rPr>
              <a:t>Licencēta RTU/LU kopīgā doktora studiju programma "Daļiņu fizika</a:t>
            </a:r>
            <a:br>
              <a:rPr lang="lv-LV" dirty="0">
                <a:ea typeface="Verdana"/>
                <a:cs typeface="Arial"/>
              </a:rPr>
            </a:br>
            <a:r>
              <a:rPr lang="lv-LV" dirty="0">
                <a:ea typeface="Verdana"/>
                <a:cs typeface="Arial"/>
              </a:rPr>
              <a:t>un paātrinātāju tehnoloģijas"</a:t>
            </a:r>
          </a:p>
        </p:txBody>
      </p:sp>
      <p:sp>
        <p:nvSpPr>
          <p:cNvPr id="2" name="Chevron 1"/>
          <p:cNvSpPr/>
          <p:nvPr/>
        </p:nvSpPr>
        <p:spPr>
          <a:xfrm>
            <a:off x="1559664" y="4840942"/>
            <a:ext cx="225910" cy="19363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559664" y="5644348"/>
            <a:ext cx="225910" cy="19363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559664" y="6055664"/>
            <a:ext cx="225910" cy="19363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534585" y="5242645"/>
            <a:ext cx="225910" cy="19363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2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01911" y="4299275"/>
            <a:ext cx="9918551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Rectangle 11"/>
          <p:cNvSpPr/>
          <p:nvPr/>
        </p:nvSpPr>
        <p:spPr>
          <a:xfrm>
            <a:off x="1601911" y="4729581"/>
            <a:ext cx="9918551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1601911" y="5149129"/>
            <a:ext cx="9918551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1601911" y="3868969"/>
            <a:ext cx="9918551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1601911" y="2223401"/>
            <a:ext cx="9918551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Rectangle 8"/>
          <p:cNvSpPr/>
          <p:nvPr/>
        </p:nvSpPr>
        <p:spPr>
          <a:xfrm>
            <a:off x="1601911" y="2653707"/>
            <a:ext cx="9918551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Rectangle 9"/>
          <p:cNvSpPr/>
          <p:nvPr/>
        </p:nvSpPr>
        <p:spPr>
          <a:xfrm>
            <a:off x="1601911" y="3084013"/>
            <a:ext cx="9918551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Rectangle 4"/>
          <p:cNvSpPr/>
          <p:nvPr/>
        </p:nvSpPr>
        <p:spPr>
          <a:xfrm>
            <a:off x="1601911" y="1793095"/>
            <a:ext cx="9918551" cy="3657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37708" y="414473"/>
            <a:ext cx="9882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  <a:latin typeface="+mj-lt"/>
                <a:ea typeface="Verdana"/>
              </a:rPr>
              <a:t>CERN - īsumā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/>
              <a:t>12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DE8C5E15-8CB9-4D42-86B2-11BA93C6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656" y="1292868"/>
            <a:ext cx="1030238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lv-LV" sz="1800" dirty="0">
                <a:latin typeface="Verdana"/>
                <a:ea typeface="Verdana"/>
              </a:rPr>
              <a:t>CERN ir pasaulē </a:t>
            </a: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lielākā</a:t>
            </a:r>
            <a:r>
              <a:rPr lang="lv-LV" sz="1800" dirty="0">
                <a:latin typeface="Verdana"/>
                <a:ea typeface="Verdana"/>
              </a:rPr>
              <a:t> zinātniskā laboratorija:</a:t>
            </a:r>
          </a:p>
          <a:p>
            <a:pPr lvl="1" indent="0">
              <a:lnSpc>
                <a:spcPct val="150000"/>
              </a:lnSpc>
            </a:pPr>
            <a:r>
              <a:rPr lang="lv-LV" altLang="lv-LV" sz="1800" b="1" dirty="0">
                <a:solidFill>
                  <a:srgbClr val="1C20DF"/>
                </a:solidFill>
                <a:latin typeface="Verdana"/>
                <a:ea typeface="MS PGothic"/>
              </a:rPr>
              <a:t>23</a:t>
            </a:r>
            <a:r>
              <a:rPr lang="lv-LV" altLang="lv-LV" sz="1800" dirty="0">
                <a:solidFill>
                  <a:srgbClr val="1C20DF"/>
                </a:solidFill>
                <a:latin typeface="Verdana"/>
                <a:ea typeface="MS PGothic"/>
              </a:rPr>
              <a:t> </a:t>
            </a:r>
            <a:r>
              <a:rPr lang="lv-LV" altLang="lv-LV" sz="1800" dirty="0">
                <a:latin typeface="Verdana"/>
                <a:ea typeface="MS PGothic"/>
              </a:rPr>
              <a:t>dalībvalstis</a:t>
            </a:r>
          </a:p>
          <a:p>
            <a:pPr lvl="1" indent="0">
              <a:lnSpc>
                <a:spcPct val="150000"/>
              </a:lnSpc>
            </a:pPr>
            <a:r>
              <a:rPr lang="lv-LV" altLang="lv-LV" sz="1800" b="1" dirty="0">
                <a:solidFill>
                  <a:srgbClr val="1C20DF"/>
                </a:solidFill>
                <a:latin typeface="Verdana"/>
                <a:ea typeface="MS PGothic"/>
              </a:rPr>
              <a:t>10</a:t>
            </a:r>
            <a:r>
              <a:rPr lang="lv-LV" altLang="lv-LV" sz="1800" dirty="0">
                <a:latin typeface="Verdana"/>
                <a:ea typeface="MS PGothic"/>
              </a:rPr>
              <a:t> asociētās dalībvalstis (t.sk. Igaunija, </a:t>
            </a:r>
            <a:r>
              <a:rPr lang="lv-LV" altLang="lv-LV" sz="1800" b="1" dirty="0">
                <a:solidFill>
                  <a:srgbClr val="1C20DF"/>
                </a:solidFill>
                <a:latin typeface="Verdana"/>
                <a:ea typeface="MS PGothic"/>
              </a:rPr>
              <a:t>Latvija</a:t>
            </a:r>
            <a:r>
              <a:rPr lang="lv-LV" altLang="lv-LV" sz="1800" dirty="0">
                <a:latin typeface="Verdana"/>
                <a:ea typeface="MS PGothic"/>
              </a:rPr>
              <a:t>, un Lietuva)</a:t>
            </a:r>
          </a:p>
          <a:p>
            <a:pPr lvl="1" indent="0">
              <a:lnSpc>
                <a:spcPct val="150000"/>
              </a:lnSpc>
            </a:pPr>
            <a:r>
              <a:rPr lang="lv-LV" altLang="lv-LV" sz="1800" b="1" dirty="0">
                <a:solidFill>
                  <a:srgbClr val="1C20DF"/>
                </a:solidFill>
                <a:latin typeface="Verdana"/>
                <a:ea typeface="MS PGothic"/>
              </a:rPr>
              <a:t>6</a:t>
            </a:r>
            <a:r>
              <a:rPr lang="lv-LV" altLang="lv-LV" sz="1800" b="1" dirty="0">
                <a:latin typeface="Verdana"/>
                <a:ea typeface="MS PGothic"/>
              </a:rPr>
              <a:t> </a:t>
            </a:r>
            <a:r>
              <a:rPr lang="lv-LV" altLang="lv-LV" sz="1800" dirty="0">
                <a:latin typeface="Verdana"/>
                <a:ea typeface="MS PGothic"/>
              </a:rPr>
              <a:t>novērotājvalstis un organizācijas (t.sk. Eiropas Savienība un UNESCO)</a:t>
            </a:r>
          </a:p>
          <a:p>
            <a:pPr lvl="1" indent="0">
              <a:lnSpc>
                <a:spcPct val="150000"/>
              </a:lnSpc>
            </a:pPr>
            <a:r>
              <a:rPr lang="lv-LV" altLang="lv-LV" sz="1800" b="1" dirty="0">
                <a:solidFill>
                  <a:srgbClr val="1C20DF"/>
                </a:solidFill>
                <a:latin typeface="Verdana"/>
                <a:ea typeface="MS PGothic"/>
              </a:rPr>
              <a:t>~50</a:t>
            </a:r>
            <a:r>
              <a:rPr lang="lv-LV" altLang="lv-LV" sz="1800" dirty="0">
                <a:solidFill>
                  <a:srgbClr val="1C20DF"/>
                </a:solidFill>
                <a:latin typeface="Verdana"/>
                <a:ea typeface="MS PGothic"/>
              </a:rPr>
              <a:t> </a:t>
            </a:r>
            <a:r>
              <a:rPr lang="lv-LV" altLang="lv-LV" sz="1800" dirty="0">
                <a:latin typeface="Verdana"/>
                <a:ea typeface="MS PGothic"/>
              </a:rPr>
              <a:t>starptautiskās sadarbības līgumi (ICAs)</a:t>
            </a:r>
          </a:p>
          <a:p>
            <a:pPr>
              <a:lnSpc>
                <a:spcPct val="150000"/>
              </a:lnSpc>
            </a:pPr>
            <a:endParaRPr lang="lv-LV" altLang="lv-LV" sz="1800" dirty="0">
              <a:latin typeface="Verdana"/>
              <a:cs typeface="Times New Roman" panose="02020603050405020304" pitchFamily="18" charset="0"/>
            </a:endParaRPr>
          </a:p>
          <a:p>
            <a:pPr lvl="1" indent="0">
              <a:lnSpc>
                <a:spcPct val="150000"/>
              </a:lnSpc>
            </a:pPr>
            <a:r>
              <a:rPr lang="lv-LV" altLang="lv-LV" sz="1800" dirty="0">
                <a:latin typeface="Verdana"/>
                <a:ea typeface="MS PGothic"/>
              </a:rPr>
              <a:t>Kopējais budžets ~1200 MCHF/gadā</a:t>
            </a:r>
          </a:p>
          <a:p>
            <a:pPr lvl="1" indent="0">
              <a:lnSpc>
                <a:spcPct val="150000"/>
              </a:lnSpc>
            </a:pPr>
            <a:r>
              <a:rPr lang="lv-LV" altLang="lv-LV" sz="1800" dirty="0">
                <a:latin typeface="Verdana"/>
                <a:ea typeface="MS PGothic"/>
              </a:rPr>
              <a:t>Latvijas iemaksa ~1 MCHF/gadā</a:t>
            </a:r>
          </a:p>
          <a:p>
            <a:pPr lvl="1" indent="0">
              <a:lnSpc>
                <a:spcPct val="150000"/>
              </a:lnSpc>
            </a:pPr>
            <a:r>
              <a:rPr lang="lv-LV" altLang="lv-LV" sz="1800" b="1" dirty="0">
                <a:solidFill>
                  <a:srgbClr val="1C20DF"/>
                </a:solidFill>
                <a:latin typeface="Verdana"/>
                <a:ea typeface="MS PGothic"/>
              </a:rPr>
              <a:t>Latvijas iemaksa </a:t>
            </a:r>
            <a:r>
              <a:rPr lang="lv-LV" altLang="lv-LV" sz="1800" dirty="0">
                <a:latin typeface="Verdana"/>
                <a:ea typeface="MS PGothic"/>
              </a:rPr>
              <a:t>(procentuāli) </a:t>
            </a:r>
            <a:r>
              <a:rPr lang="lv-LV" altLang="lv-LV" sz="1800" b="1" dirty="0">
                <a:solidFill>
                  <a:srgbClr val="1C20DF"/>
                </a:solidFill>
                <a:latin typeface="Verdana"/>
                <a:ea typeface="MS PGothic"/>
              </a:rPr>
              <a:t>~0.083%</a:t>
            </a:r>
            <a:endParaRPr lang="lv-LV" altLang="lv-LV" sz="1800" dirty="0">
              <a:solidFill>
                <a:srgbClr val="1C20DF"/>
              </a:solidFill>
              <a:latin typeface="Verdana"/>
              <a:ea typeface="MS PGothic"/>
            </a:endParaRPr>
          </a:p>
          <a:p>
            <a:pPr lvl="1" indent="0">
              <a:lnSpc>
                <a:spcPct val="150000"/>
              </a:lnSpc>
            </a:pPr>
            <a:r>
              <a:rPr lang="lv-LV" altLang="lv-LV" sz="1800" b="1" dirty="0">
                <a:solidFill>
                  <a:srgbClr val="1C20DF"/>
                </a:solidFill>
                <a:latin typeface="Verdana"/>
                <a:ea typeface="MS PGothic"/>
              </a:rPr>
              <a:t>100% piekļuve</a:t>
            </a:r>
            <a:r>
              <a:rPr lang="lv-LV" altLang="lv-LV" sz="1800" dirty="0">
                <a:solidFill>
                  <a:srgbClr val="1C20DF"/>
                </a:solidFill>
                <a:latin typeface="Verdana"/>
                <a:ea typeface="MS PGothic"/>
              </a:rPr>
              <a:t> </a:t>
            </a:r>
            <a:r>
              <a:rPr lang="lv-LV" altLang="lv-LV" sz="1800" dirty="0">
                <a:latin typeface="Verdana"/>
                <a:ea typeface="MS PGothic"/>
              </a:rPr>
              <a:t>CERN zinātniskajai kapacitātei:</a:t>
            </a:r>
            <a:r>
              <a:rPr lang="lv-LV" altLang="lv-LV" sz="1800" b="1" u="sng" dirty="0">
                <a:solidFill>
                  <a:srgbClr val="1C20DF"/>
                </a:solidFill>
                <a:latin typeface="Verdana"/>
                <a:ea typeface="MS PGothic"/>
              </a:rPr>
              <a:t>CERN ir Latvijas laboratorija</a:t>
            </a:r>
            <a:r>
              <a:rPr lang="lv-LV" altLang="lv-LV" sz="1800" b="1" dirty="0">
                <a:solidFill>
                  <a:srgbClr val="1C20DF"/>
                </a:solidFill>
                <a:latin typeface="Verdana"/>
                <a:ea typeface="MS PGothic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lv-LV" altLang="lv-LV" sz="1800" dirty="0">
              <a:latin typeface="Verdana"/>
              <a:ea typeface="MS P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9913" y="1793095"/>
            <a:ext cx="72000" cy="1656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Rectangle 16"/>
          <p:cNvSpPr/>
          <p:nvPr/>
        </p:nvSpPr>
        <p:spPr>
          <a:xfrm>
            <a:off x="1540336" y="3868969"/>
            <a:ext cx="72000" cy="1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822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4365" y="2529706"/>
            <a:ext cx="7046259" cy="333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1742739" y="2106309"/>
            <a:ext cx="7046259" cy="333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742739" y="1688949"/>
            <a:ext cx="7046259" cy="3334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05435" y="457503"/>
            <a:ext cx="9882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  <a:latin typeface="+mj-lt"/>
                <a:ea typeface="Verdana"/>
              </a:rPr>
              <a:t>CERN – īsumā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/>
              <a:t>13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DE8C5E15-8CB9-4D42-86B2-11BA93C6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796" y="1169756"/>
            <a:ext cx="10476393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lv-LV" sz="1800" dirty="0">
                <a:latin typeface="Verdana"/>
                <a:ea typeface="Verdana"/>
              </a:rPr>
              <a:t>CERN ir pasaulē </a:t>
            </a: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lielākā</a:t>
            </a:r>
            <a:r>
              <a:rPr lang="lv-LV" sz="1800" dirty="0">
                <a:latin typeface="Verdana"/>
                <a:ea typeface="Verdana"/>
              </a:rPr>
              <a:t> zinātniskā laboratorija:</a:t>
            </a:r>
            <a:endParaRPr lang="lv-LV" altLang="lv-LV" sz="1800" dirty="0">
              <a:latin typeface="Verdana"/>
              <a:ea typeface="MS PGothic"/>
            </a:endParaRPr>
          </a:p>
          <a:p>
            <a:pPr lvl="1" indent="0">
              <a:lnSpc>
                <a:spcPct val="150000"/>
              </a:lnSpc>
            </a:pPr>
            <a:r>
              <a:rPr lang="lv-LV" altLang="lv-LV" sz="1800" dirty="0">
                <a:latin typeface="Verdana"/>
                <a:ea typeface="MS PGothic"/>
              </a:rPr>
              <a:t>~3'400 pastāvīgie darbinieki (</a:t>
            </a:r>
            <a:r>
              <a:rPr lang="lv-LV" altLang="lv-LV" sz="1800" i="1" dirty="0">
                <a:latin typeface="Verdana"/>
                <a:ea typeface="MS PGothic"/>
              </a:rPr>
              <a:t>staff members</a:t>
            </a:r>
            <a:r>
              <a:rPr lang="lv-LV" altLang="lv-LV" sz="1800" dirty="0">
                <a:latin typeface="Verdana"/>
                <a:ea typeface="MS PGothic"/>
              </a:rPr>
              <a:t>)</a:t>
            </a:r>
          </a:p>
          <a:p>
            <a:pPr lvl="1" indent="0">
              <a:lnSpc>
                <a:spcPct val="150000"/>
              </a:lnSpc>
            </a:pPr>
            <a:r>
              <a:rPr lang="lv-LV" altLang="lv-LV" sz="1800" dirty="0">
                <a:latin typeface="Verdana"/>
                <a:ea typeface="MS PGothic"/>
              </a:rPr>
              <a:t>~13'000 līdzstrādnieki (</a:t>
            </a:r>
            <a:r>
              <a:rPr lang="lv-LV" altLang="lv-LV" sz="1800" i="1" dirty="0">
                <a:latin typeface="Verdana"/>
                <a:ea typeface="MS PGothic"/>
              </a:rPr>
              <a:t>MPA international collaborators</a:t>
            </a:r>
            <a:r>
              <a:rPr lang="lv-LV" altLang="lv-LV" sz="1800" dirty="0">
                <a:latin typeface="Verdana"/>
                <a:ea typeface="MS PGothic"/>
              </a:rPr>
              <a:t>)</a:t>
            </a:r>
          </a:p>
          <a:p>
            <a:pPr lvl="1" indent="0">
              <a:lnSpc>
                <a:spcPct val="150000"/>
              </a:lnSpc>
            </a:pPr>
            <a:r>
              <a:rPr lang="lv-LV" altLang="lv-LV" sz="1800" dirty="0">
                <a:latin typeface="Verdana"/>
                <a:ea typeface="MS PGothic"/>
              </a:rPr>
              <a:t>Ikdienā CERN teritorijā strādā aptuveni 9'000 cilvēki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lv-LV" altLang="lv-LV" sz="1800" dirty="0">
              <a:latin typeface="Verdana"/>
              <a:ea typeface="MS PGothic"/>
            </a:endParaRPr>
          </a:p>
        </p:txBody>
      </p:sp>
      <p:pic>
        <p:nvPicPr>
          <p:cNvPr id="3" name="Attēls 3">
            <a:extLst>
              <a:ext uri="{FF2B5EF4-FFF2-40B4-BE49-F238E27FC236}">
                <a16:creationId xmlns:a16="http://schemas.microsoft.com/office/drawing/2014/main" xmlns="" id="{C851CBE8-8A07-4402-8560-3235115343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1" b="-130"/>
          <a:stretch/>
        </p:blipFill>
        <p:spPr>
          <a:xfrm>
            <a:off x="446087" y="3799746"/>
            <a:ext cx="5845036" cy="2999787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:a16="http://schemas.microsoft.com/office/drawing/2014/main" xmlns="" id="{BFE189C0-E2F4-4E13-9315-6B8C26FBE84C}"/>
              </a:ext>
            </a:extLst>
          </p:cNvPr>
          <p:cNvGrpSpPr/>
          <p:nvPr/>
        </p:nvGrpSpPr>
        <p:grpSpPr>
          <a:xfrm>
            <a:off x="7187656" y="3452420"/>
            <a:ext cx="3656666" cy="2950486"/>
            <a:chOff x="6469787" y="3705640"/>
            <a:chExt cx="3656666" cy="2950486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xmlns="" id="{06316A15-7BAC-4EA1-B2EC-4E40962F20BF}"/>
                </a:ext>
              </a:extLst>
            </p:cNvPr>
            <p:cNvGrpSpPr/>
            <p:nvPr/>
          </p:nvGrpSpPr>
          <p:grpSpPr>
            <a:xfrm>
              <a:off x="6469787" y="4010413"/>
              <a:ext cx="3656666" cy="2645713"/>
              <a:chOff x="7273200" y="3509315"/>
              <a:chExt cx="3122438" cy="2260571"/>
            </a:xfrm>
          </p:grpSpPr>
          <p:pic>
            <p:nvPicPr>
              <p:cNvPr id="4" name="Attēls 4" descr="Attēls, kurā ir galds&#10;&#10;Apraksts ģenerēts automātiski">
                <a:extLst>
                  <a:ext uri="{FF2B5EF4-FFF2-40B4-BE49-F238E27FC236}">
                    <a16:creationId xmlns:a16="http://schemas.microsoft.com/office/drawing/2014/main" xmlns="" id="{8BF704C4-7696-4EC1-9EA5-4895340A6A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8346" r="76125" b="451"/>
              <a:stretch/>
            </p:blipFill>
            <p:spPr>
              <a:xfrm>
                <a:off x="7273200" y="3509890"/>
                <a:ext cx="1934400" cy="2235948"/>
              </a:xfrm>
              <a:prstGeom prst="rect">
                <a:avLst/>
              </a:prstGeom>
            </p:spPr>
          </p:pic>
          <p:pic>
            <p:nvPicPr>
              <p:cNvPr id="5" name="Attēls 5" descr="Attēls, kurā ir galds&#10;&#10;Apraksts ģenerēts automātiski">
                <a:extLst>
                  <a:ext uri="{FF2B5EF4-FFF2-40B4-BE49-F238E27FC236}">
                    <a16:creationId xmlns:a16="http://schemas.microsoft.com/office/drawing/2014/main" xmlns="" id="{7D75E966-DA43-469D-9220-5D7FD02D48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85383" t="17645" r="-154" b="-455"/>
              <a:stretch/>
            </p:blipFill>
            <p:spPr>
              <a:xfrm>
                <a:off x="9207188" y="3509315"/>
                <a:ext cx="1188450" cy="2260571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EB7FF7C-19AD-4E92-870C-F68394AD5C8F}"/>
                </a:ext>
              </a:extLst>
            </p:cNvPr>
            <p:cNvSpPr txBox="1"/>
            <p:nvPr/>
          </p:nvSpPr>
          <p:spPr>
            <a:xfrm>
              <a:off x="6828182" y="3705640"/>
              <a:ext cx="3045515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lv-LV" sz="1400" b="1" u="sng"/>
                <a:t>Pastāvīgo darbinieku sadale</a:t>
              </a:r>
              <a:endParaRPr lang="lv-LV" sz="1400" b="1" u="sng">
                <a:ea typeface="Verdana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485B5D7-A8A3-46FA-B0F4-395A00B34277}"/>
              </a:ext>
            </a:extLst>
          </p:cNvPr>
          <p:cNvSpPr txBox="1"/>
          <p:nvPr/>
        </p:nvSpPr>
        <p:spPr>
          <a:xfrm>
            <a:off x="7482509" y="6376780"/>
            <a:ext cx="35134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1400">
                <a:ea typeface="Verdana"/>
                <a:hlinkClick r:id="rId6"/>
              </a:rPr>
              <a:t>CERN personāla statistika (2020)</a:t>
            </a:r>
            <a:endParaRPr lang="lv-LV" sz="1400">
              <a:ea typeface="Verdan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992985-D04B-4C37-A881-DE8B171B46E6}"/>
              </a:ext>
            </a:extLst>
          </p:cNvPr>
          <p:cNvSpPr txBox="1"/>
          <p:nvPr/>
        </p:nvSpPr>
        <p:spPr>
          <a:xfrm>
            <a:off x="357604" y="3474611"/>
            <a:ext cx="66443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b="1" u="sng" dirty="0"/>
              <a:t>CERN darbinieku statusu sadale (31.12.2020.)</a:t>
            </a:r>
            <a:endParaRPr lang="lv-LV" u="sng" dirty="0">
              <a:ea typeface="Verdan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7129" y="1688949"/>
            <a:ext cx="72000" cy="11742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165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>
          <a:xfrm>
            <a:off x="846312" y="2231932"/>
            <a:ext cx="11137033" cy="717636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Pentagon 2"/>
          <p:cNvSpPr/>
          <p:nvPr/>
        </p:nvSpPr>
        <p:spPr>
          <a:xfrm>
            <a:off x="839096" y="1315559"/>
            <a:ext cx="11137033" cy="717636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69981" y="407951"/>
            <a:ext cx="9882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  <a:latin typeface="+mj-lt"/>
                <a:ea typeface="Verdana"/>
              </a:rPr>
              <a:t>CERN – zinātne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/>
              <a:t>14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DE8C5E15-8CB9-4D42-86B2-11BA93C6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994" y="1315559"/>
            <a:ext cx="10923955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lv-LV" sz="2000" dirty="0">
                <a:latin typeface="Verdana"/>
                <a:ea typeface="Verdana"/>
              </a:rPr>
              <a:t>CERN fokuss ir augstas enerģijas daļiņu fizika un daļiņu detektoru un paātrinātāju tehnoloģiju attīstīšana un pielietojums.</a:t>
            </a:r>
          </a:p>
          <a:p>
            <a:pPr marL="342900" indent="-342900">
              <a:buFont typeface="Arial"/>
              <a:buChar char="•"/>
            </a:pPr>
            <a:endParaRPr lang="lv-LV" dirty="0"/>
          </a:p>
          <a:p>
            <a:r>
              <a:rPr lang="lv-LV" sz="2000" dirty="0">
                <a:latin typeface="Verdana"/>
                <a:ea typeface="Verdana"/>
              </a:rPr>
              <a:t>CERN zinātniskā aktivitāte nepārtraukti rada tīšas un netīšas industrijā pielietojamas inovācijas (piemēram, vispasaules tīkls [www]).</a:t>
            </a:r>
          </a:p>
          <a:p>
            <a:endParaRPr lang="lv-LV" sz="2000" dirty="0">
              <a:latin typeface="Verdana"/>
              <a:ea typeface="Verdana"/>
            </a:endParaRPr>
          </a:p>
          <a:p>
            <a:pPr marL="342900" indent="-342900">
              <a:buFont typeface="Arial"/>
              <a:buChar char="•"/>
            </a:pPr>
            <a:endParaRPr lang="lv-LV" altLang="lv-LV" sz="2000" dirty="0">
              <a:latin typeface="Verdana"/>
              <a:ea typeface="MS PGothic"/>
            </a:endParaRPr>
          </a:p>
        </p:txBody>
      </p:sp>
      <p:pic>
        <p:nvPicPr>
          <p:cNvPr id="4" name="Attēls 4">
            <a:extLst>
              <a:ext uri="{FF2B5EF4-FFF2-40B4-BE49-F238E27FC236}">
                <a16:creationId xmlns:a16="http://schemas.microsoft.com/office/drawing/2014/main" xmlns="" id="{99556F0B-12A3-44A7-88F4-FC9153B1C6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09" y="3194448"/>
            <a:ext cx="4024229" cy="2842969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561810" y="3067277"/>
            <a:ext cx="7246495" cy="696856"/>
          </a:xfrm>
          <a:custGeom>
            <a:avLst/>
            <a:gdLst>
              <a:gd name="connsiteX0" fmla="*/ 0 w 6665179"/>
              <a:gd name="connsiteY0" fmla="*/ 0 h 518602"/>
              <a:gd name="connsiteX1" fmla="*/ 6665179 w 6665179"/>
              <a:gd name="connsiteY1" fmla="*/ 0 h 518602"/>
              <a:gd name="connsiteX2" fmla="*/ 6665179 w 6665179"/>
              <a:gd name="connsiteY2" fmla="*/ 518602 h 518602"/>
              <a:gd name="connsiteX3" fmla="*/ 0 w 6665179"/>
              <a:gd name="connsiteY3" fmla="*/ 518602 h 518602"/>
              <a:gd name="connsiteX4" fmla="*/ 0 w 6665179"/>
              <a:gd name="connsiteY4" fmla="*/ 0 h 51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5179" h="518602">
                <a:moveTo>
                  <a:pt x="0" y="0"/>
                </a:moveTo>
                <a:lnTo>
                  <a:pt x="6665179" y="0"/>
                </a:lnTo>
                <a:lnTo>
                  <a:pt x="6665179" y="518602"/>
                </a:lnTo>
                <a:lnTo>
                  <a:pt x="0" y="518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641" tIns="30480" rIns="30480" bIns="30480" numCol="1" spcCol="1270" anchor="t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600" u="sng" kern="1200" dirty="0">
                <a:solidFill>
                  <a:srgbClr val="1C20DF"/>
                </a:solidFill>
              </a:rPr>
              <a:t>LHC eksperimenti:</a:t>
            </a:r>
            <a:endParaRPr lang="lv-LV" sz="1600" kern="1200" dirty="0">
              <a:solidFill>
                <a:srgbClr val="1C20DF"/>
              </a:solidFill>
            </a:endParaRPr>
          </a:p>
          <a:p>
            <a:pPr marL="57150" lvl="1" indent="-571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lv-LV" sz="1600" i="1" kern="1200" dirty="0">
                <a:solidFill>
                  <a:srgbClr val="1C20DF"/>
                </a:solidFill>
              </a:rPr>
              <a:t>ATLAS*</a:t>
            </a:r>
            <a:r>
              <a:rPr lang="lv-LV" sz="1600" kern="1200" dirty="0">
                <a:solidFill>
                  <a:srgbClr val="1C20DF"/>
                </a:solidFill>
              </a:rPr>
              <a:t>, ALICE, </a:t>
            </a:r>
            <a:r>
              <a:rPr lang="lv-LV" sz="1600" b="1" kern="1200" dirty="0">
                <a:solidFill>
                  <a:srgbClr val="1C20DF"/>
                </a:solidFill>
              </a:rPr>
              <a:t>CMS</a:t>
            </a:r>
            <a:r>
              <a:rPr lang="lv-LV" sz="1600" kern="1200" dirty="0">
                <a:solidFill>
                  <a:srgbClr val="1C20DF"/>
                </a:solidFill>
              </a:rPr>
              <a:t>, LHCB;</a:t>
            </a:r>
          </a:p>
        </p:txBody>
      </p:sp>
      <p:sp>
        <p:nvSpPr>
          <p:cNvPr id="13" name="Freeform 12"/>
          <p:cNvSpPr/>
          <p:nvPr/>
        </p:nvSpPr>
        <p:spPr>
          <a:xfrm>
            <a:off x="4569026" y="3831392"/>
            <a:ext cx="7239474" cy="748008"/>
          </a:xfrm>
          <a:custGeom>
            <a:avLst/>
            <a:gdLst>
              <a:gd name="connsiteX0" fmla="*/ 0 w 6367853"/>
              <a:gd name="connsiteY0" fmla="*/ 0 h 518602"/>
              <a:gd name="connsiteX1" fmla="*/ 6367853 w 6367853"/>
              <a:gd name="connsiteY1" fmla="*/ 0 h 518602"/>
              <a:gd name="connsiteX2" fmla="*/ 6367853 w 6367853"/>
              <a:gd name="connsiteY2" fmla="*/ 518602 h 518602"/>
              <a:gd name="connsiteX3" fmla="*/ 0 w 6367853"/>
              <a:gd name="connsiteY3" fmla="*/ 518602 h 518602"/>
              <a:gd name="connsiteX4" fmla="*/ 0 w 6367853"/>
              <a:gd name="connsiteY4" fmla="*/ 0 h 51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7853" h="518602">
                <a:moveTo>
                  <a:pt x="0" y="0"/>
                </a:moveTo>
                <a:lnTo>
                  <a:pt x="6367853" y="0"/>
                </a:lnTo>
                <a:lnTo>
                  <a:pt x="6367853" y="518602"/>
                </a:lnTo>
                <a:lnTo>
                  <a:pt x="0" y="518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641" tIns="30480" rIns="30480" bIns="30480" numCol="1" spcCol="1270" anchor="t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600" u="sng" kern="1200" dirty="0">
                <a:solidFill>
                  <a:srgbClr val="1C20DF"/>
                </a:solidFill>
              </a:rPr>
              <a:t>Citi paātrinātāju eksperimenti:</a:t>
            </a:r>
            <a:endParaRPr lang="lv-LV" sz="1600" kern="1200" dirty="0">
              <a:solidFill>
                <a:srgbClr val="1C20DF"/>
              </a:solidFill>
            </a:endParaRPr>
          </a:p>
          <a:p>
            <a:pPr marL="57150" lvl="1" indent="-571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lv-LV" sz="1600" kern="1200" dirty="0">
                <a:solidFill>
                  <a:srgbClr val="1C20DF"/>
                </a:solidFill>
              </a:rPr>
              <a:t>COMPASS, NA64, CLOUD, </a:t>
            </a:r>
            <a:r>
              <a:rPr lang="lv-LV" sz="1600" b="1" kern="1200" dirty="0">
                <a:solidFill>
                  <a:srgbClr val="1C20DF"/>
                </a:solidFill>
              </a:rPr>
              <a:t>AEgIS</a:t>
            </a:r>
            <a:r>
              <a:rPr lang="lv-LV" sz="1600" kern="1200" dirty="0">
                <a:solidFill>
                  <a:srgbClr val="1C20DF"/>
                </a:solidFill>
              </a:rPr>
              <a:t>, ALPHA, ASACUSA, BASE;</a:t>
            </a:r>
          </a:p>
        </p:txBody>
      </p:sp>
      <p:sp>
        <p:nvSpPr>
          <p:cNvPr id="15" name="Freeform 14"/>
          <p:cNvSpPr/>
          <p:nvPr/>
        </p:nvSpPr>
        <p:spPr>
          <a:xfrm>
            <a:off x="4569026" y="4621687"/>
            <a:ext cx="7239474" cy="706461"/>
          </a:xfrm>
          <a:custGeom>
            <a:avLst/>
            <a:gdLst>
              <a:gd name="connsiteX0" fmla="*/ 0 w 6367853"/>
              <a:gd name="connsiteY0" fmla="*/ 0 h 518602"/>
              <a:gd name="connsiteX1" fmla="*/ 6367853 w 6367853"/>
              <a:gd name="connsiteY1" fmla="*/ 0 h 518602"/>
              <a:gd name="connsiteX2" fmla="*/ 6367853 w 6367853"/>
              <a:gd name="connsiteY2" fmla="*/ 518602 h 518602"/>
              <a:gd name="connsiteX3" fmla="*/ 0 w 6367853"/>
              <a:gd name="connsiteY3" fmla="*/ 518602 h 518602"/>
              <a:gd name="connsiteX4" fmla="*/ 0 w 6367853"/>
              <a:gd name="connsiteY4" fmla="*/ 0 h 51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7853" h="518602">
                <a:moveTo>
                  <a:pt x="0" y="0"/>
                </a:moveTo>
                <a:lnTo>
                  <a:pt x="6367853" y="0"/>
                </a:lnTo>
                <a:lnTo>
                  <a:pt x="6367853" y="518602"/>
                </a:lnTo>
                <a:lnTo>
                  <a:pt x="0" y="518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641" tIns="30480" rIns="30480" bIns="30480" numCol="1" spcCol="1270" anchor="t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600" u="sng" kern="1200" dirty="0">
                <a:solidFill>
                  <a:srgbClr val="1C20DF"/>
                </a:solidFill>
              </a:rPr>
              <a:t>Citi eksperimenti/iekārtas:</a:t>
            </a:r>
            <a:endParaRPr lang="lv-LV" sz="1600" kern="1200" dirty="0">
              <a:solidFill>
                <a:srgbClr val="1C20DF"/>
              </a:solidFill>
            </a:endParaRPr>
          </a:p>
          <a:p>
            <a:pPr marL="57150" lvl="1" indent="-571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lv-LV" sz="1600" b="1" kern="1200" dirty="0">
                <a:solidFill>
                  <a:srgbClr val="1C20DF"/>
                </a:solidFill>
              </a:rPr>
              <a:t>MEDICIS</a:t>
            </a:r>
            <a:r>
              <a:rPr lang="lv-LV" sz="1600" kern="1200" dirty="0">
                <a:solidFill>
                  <a:srgbClr val="1C20DF"/>
                </a:solidFill>
              </a:rPr>
              <a:t>, nTOF, </a:t>
            </a:r>
            <a:r>
              <a:rPr lang="lv-LV" sz="1600" b="1" kern="1200" dirty="0">
                <a:solidFill>
                  <a:srgbClr val="1C20DF"/>
                </a:solidFill>
              </a:rPr>
              <a:t>ISOLDE</a:t>
            </a:r>
            <a:r>
              <a:rPr lang="lv-LV" sz="1600" kern="1200" dirty="0">
                <a:solidFill>
                  <a:srgbClr val="1C20DF"/>
                </a:solidFill>
              </a:rPr>
              <a:t>, neitrino platforma;</a:t>
            </a:r>
          </a:p>
        </p:txBody>
      </p:sp>
      <p:sp>
        <p:nvSpPr>
          <p:cNvPr id="17" name="Freeform 16"/>
          <p:cNvSpPr/>
          <p:nvPr/>
        </p:nvSpPr>
        <p:spPr>
          <a:xfrm>
            <a:off x="4569026" y="5360820"/>
            <a:ext cx="7239474" cy="939841"/>
          </a:xfrm>
          <a:custGeom>
            <a:avLst/>
            <a:gdLst>
              <a:gd name="connsiteX0" fmla="*/ 0 w 6665179"/>
              <a:gd name="connsiteY0" fmla="*/ 0 h 518602"/>
              <a:gd name="connsiteX1" fmla="*/ 6665179 w 6665179"/>
              <a:gd name="connsiteY1" fmla="*/ 0 h 518602"/>
              <a:gd name="connsiteX2" fmla="*/ 6665179 w 6665179"/>
              <a:gd name="connsiteY2" fmla="*/ 518602 h 518602"/>
              <a:gd name="connsiteX3" fmla="*/ 0 w 6665179"/>
              <a:gd name="connsiteY3" fmla="*/ 518602 h 518602"/>
              <a:gd name="connsiteX4" fmla="*/ 0 w 6665179"/>
              <a:gd name="connsiteY4" fmla="*/ 0 h 51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5179" h="518602">
                <a:moveTo>
                  <a:pt x="0" y="0"/>
                </a:moveTo>
                <a:lnTo>
                  <a:pt x="6665179" y="0"/>
                </a:lnTo>
                <a:lnTo>
                  <a:pt x="6665179" y="518602"/>
                </a:lnTo>
                <a:lnTo>
                  <a:pt x="0" y="5186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1641" tIns="30480" rIns="30480" bIns="30480" numCol="1" spcCol="1270" anchor="t" anchorCtr="0">
            <a:noAutofit/>
          </a:bodyPr>
          <a:lstStyle/>
          <a:p>
            <a:pPr lvl="0" algn="l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600" u="sng" kern="1200" dirty="0">
                <a:solidFill>
                  <a:srgbClr val="1C20DF"/>
                </a:solidFill>
              </a:rPr>
              <a:t>Tehnoloģiskie projekti:</a:t>
            </a:r>
            <a:endParaRPr lang="lv-LV" sz="1600" kern="1200" dirty="0">
              <a:solidFill>
                <a:srgbClr val="1C20DF"/>
              </a:solidFill>
            </a:endParaRPr>
          </a:p>
          <a:p>
            <a:pPr marL="57150" lvl="1" indent="-57150" algn="l" defTabSz="4000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lv-LV" sz="1600" b="1" kern="1200" dirty="0">
                <a:solidFill>
                  <a:srgbClr val="1C20DF"/>
                </a:solidFill>
              </a:rPr>
              <a:t>I.FAST</a:t>
            </a:r>
            <a:r>
              <a:rPr lang="lv-LV" sz="1600" kern="1200" dirty="0">
                <a:solidFill>
                  <a:srgbClr val="1C20DF"/>
                </a:solidFill>
              </a:rPr>
              <a:t>, </a:t>
            </a:r>
            <a:r>
              <a:rPr lang="lv-LV" sz="1600" b="1" kern="1200" dirty="0">
                <a:solidFill>
                  <a:srgbClr val="1C20DF"/>
                </a:solidFill>
              </a:rPr>
              <a:t>HITRIplus</a:t>
            </a:r>
            <a:r>
              <a:rPr lang="lv-LV" sz="1600" kern="1200" dirty="0">
                <a:solidFill>
                  <a:srgbClr val="1C20DF"/>
                </a:solidFill>
              </a:rPr>
              <a:t>, </a:t>
            </a:r>
            <a:r>
              <a:rPr lang="lv-LV" sz="1600" b="1" kern="1200" dirty="0">
                <a:solidFill>
                  <a:srgbClr val="1C20DF"/>
                </a:solidFill>
              </a:rPr>
              <a:t>NIMMS</a:t>
            </a:r>
            <a:r>
              <a:rPr lang="lv-LV" sz="1600" kern="1200" dirty="0">
                <a:solidFill>
                  <a:srgbClr val="1C20DF"/>
                </a:solidFill>
              </a:rPr>
              <a:t>, </a:t>
            </a:r>
            <a:r>
              <a:rPr lang="lv-LV" sz="1600" b="1" kern="1200" dirty="0">
                <a:solidFill>
                  <a:srgbClr val="1C20DF"/>
                </a:solidFill>
              </a:rPr>
              <a:t>PRISMAP</a:t>
            </a:r>
            <a:r>
              <a:rPr lang="lv-LV" sz="1600" kern="1200" dirty="0">
                <a:solidFill>
                  <a:srgbClr val="1C20DF"/>
                </a:solidFill>
              </a:rPr>
              <a:t>, MediPix, </a:t>
            </a:r>
            <a:r>
              <a:rPr lang="lv-LV" sz="1600" b="1" kern="1200" dirty="0">
                <a:solidFill>
                  <a:srgbClr val="1C20DF"/>
                </a:solidFill>
              </a:rPr>
              <a:t>HEV</a:t>
            </a:r>
            <a:r>
              <a:rPr lang="lv-LV" sz="1600" kern="1200" dirty="0">
                <a:solidFill>
                  <a:srgbClr val="1C20DF"/>
                </a:solidFill>
              </a:rPr>
              <a:t>, kvantu skaitļošana, materiālzinātne, u.c.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2D5EF8-DB3E-4E26-B236-C4461D195887}"/>
              </a:ext>
            </a:extLst>
          </p:cNvPr>
          <p:cNvSpPr txBox="1"/>
          <p:nvPr/>
        </p:nvSpPr>
        <p:spPr>
          <a:xfrm>
            <a:off x="185209" y="6459009"/>
            <a:ext cx="611716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1400"/>
              <a:t>* - vienīgais mums šobrīd nepieejamais eksperiments.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61810" y="3067277"/>
            <a:ext cx="107009" cy="3233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363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59224" y="609601"/>
            <a:ext cx="103706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lv-LV" altLang="lv-LV" sz="3100" b="1" dirty="0">
                <a:solidFill>
                  <a:srgbClr val="0001B4"/>
                </a:solidFill>
                <a:latin typeface="+mj-lt"/>
                <a:ea typeface="Verdana"/>
              </a:rPr>
              <a:t>Latvija: CERN asociētā dalībvalsts - ieguvumi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/>
              <a:t>15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DE8C5E15-8CB9-4D42-86B2-11BA93C6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93" y="1353330"/>
            <a:ext cx="1131373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40000"/>
              </a:lnSpc>
            </a:pPr>
            <a:r>
              <a:rPr lang="lv-LV" sz="1800" dirty="0">
                <a:latin typeface="Verdana"/>
                <a:ea typeface="Verdana"/>
              </a:rPr>
              <a:t>Asociētās dalībvalsts statuss:</a:t>
            </a:r>
            <a:endParaRPr lang="lv-LV" dirty="0"/>
          </a:p>
          <a:p>
            <a:pPr lvl="1" indent="0">
              <a:lnSpc>
                <a:spcPct val="140000"/>
              </a:lnSpc>
            </a:pP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Latvijas zinātnieki</a:t>
            </a:r>
            <a:r>
              <a:rPr lang="lv-LV" sz="1800" dirty="0">
                <a:solidFill>
                  <a:srgbClr val="1C20DF"/>
                </a:solidFill>
                <a:latin typeface="Verdana"/>
                <a:ea typeface="Verdana"/>
              </a:rPr>
              <a:t> </a:t>
            </a:r>
            <a:r>
              <a:rPr lang="lv-LV" sz="1800" dirty="0">
                <a:latin typeface="Verdana"/>
                <a:ea typeface="Verdana"/>
              </a:rPr>
              <a:t>var pilnvērtīgi iesaistīties CERN zinātniskajos eksperimentos</a:t>
            </a:r>
            <a:br>
              <a:rPr lang="lv-LV" sz="1800" dirty="0">
                <a:latin typeface="Verdana"/>
                <a:ea typeface="Verdana"/>
              </a:rPr>
            </a:br>
            <a:r>
              <a:rPr lang="lv-LV" sz="1800" dirty="0">
                <a:latin typeface="Verdana"/>
                <a:ea typeface="Verdana"/>
              </a:rPr>
              <a:t>un var kļūt par CERN pastāvīgajiem darbiniekiem;</a:t>
            </a:r>
          </a:p>
          <a:p>
            <a:pPr lvl="1" indent="0">
              <a:lnSpc>
                <a:spcPct val="140000"/>
              </a:lnSpc>
            </a:pP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Latvijas zinātniskie institūti</a:t>
            </a:r>
            <a:r>
              <a:rPr lang="lv-LV" sz="1800" dirty="0">
                <a:solidFill>
                  <a:srgbClr val="1C20DF"/>
                </a:solidFill>
                <a:latin typeface="Verdana"/>
                <a:ea typeface="Verdana"/>
              </a:rPr>
              <a:t> </a:t>
            </a:r>
            <a:r>
              <a:rPr lang="lv-LV" sz="1800" dirty="0">
                <a:latin typeface="Verdana"/>
                <a:ea typeface="Verdana"/>
              </a:rPr>
              <a:t>var iesaistīties visos CERN eksperimentos un projektos;</a:t>
            </a:r>
          </a:p>
          <a:p>
            <a:pPr lvl="1" indent="0">
              <a:lnSpc>
                <a:spcPct val="140000"/>
              </a:lnSpc>
            </a:pP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Latvijas industrijas pārstāvji</a:t>
            </a:r>
            <a:r>
              <a:rPr lang="lv-LV" sz="1800" dirty="0">
                <a:solidFill>
                  <a:srgbClr val="1C20DF"/>
                </a:solidFill>
                <a:latin typeface="Verdana"/>
                <a:ea typeface="Verdana"/>
              </a:rPr>
              <a:t> </a:t>
            </a:r>
            <a:r>
              <a:rPr lang="lv-LV" sz="1800" dirty="0">
                <a:latin typeface="Verdana"/>
                <a:ea typeface="Verdana"/>
              </a:rPr>
              <a:t>var piedalīties visos CERN iepirkumos;</a:t>
            </a:r>
          </a:p>
          <a:p>
            <a:pPr lvl="1" indent="0">
              <a:lnSpc>
                <a:spcPct val="140000"/>
              </a:lnSpc>
            </a:pPr>
            <a:r>
              <a:rPr lang="lv-LV" sz="1800" u="sng" dirty="0">
                <a:latin typeface="Verdana"/>
                <a:ea typeface="Verdana"/>
              </a:rPr>
              <a:t>CERN ir Latvijas laboratorija</a:t>
            </a:r>
            <a:r>
              <a:rPr lang="lv-LV" sz="1800" dirty="0">
                <a:latin typeface="Verdana"/>
                <a:ea typeface="Verdana"/>
              </a:rPr>
              <a:t>!</a:t>
            </a:r>
            <a:br>
              <a:rPr lang="lv-LV" sz="1800" dirty="0">
                <a:latin typeface="Verdana"/>
                <a:ea typeface="Verdana"/>
              </a:rPr>
            </a:br>
            <a:endParaRPr lang="lv-LV" sz="600" dirty="0">
              <a:latin typeface="Verdana"/>
              <a:ea typeface="Verdana"/>
            </a:endParaRPr>
          </a:p>
          <a:p>
            <a:pPr>
              <a:lnSpc>
                <a:spcPct val="140000"/>
              </a:lnSpc>
            </a:pP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Tiešā</a:t>
            </a:r>
            <a:r>
              <a:rPr lang="lv-LV" sz="1800" dirty="0">
                <a:latin typeface="Verdana"/>
                <a:ea typeface="Verdana"/>
              </a:rPr>
              <a:t> atdeve Latvijai ir ierobežota asociētās dalībvalsts iemaksas robežās:</a:t>
            </a:r>
          </a:p>
          <a:p>
            <a:pPr lvl="1" indent="0">
              <a:lnSpc>
                <a:spcPct val="140000"/>
              </a:lnSpc>
            </a:pP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~1 MCHF</a:t>
            </a:r>
            <a:r>
              <a:rPr lang="lv-LV" sz="1800" dirty="0">
                <a:solidFill>
                  <a:srgbClr val="1C20DF"/>
                </a:solidFill>
                <a:latin typeface="Verdana"/>
                <a:ea typeface="Verdana"/>
              </a:rPr>
              <a:t> </a:t>
            </a:r>
            <a:r>
              <a:rPr lang="lv-LV" sz="1800" dirty="0">
                <a:latin typeface="Verdana"/>
                <a:ea typeface="Verdana"/>
              </a:rPr>
              <a:t>aptuveni dalīts </a:t>
            </a: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60/40</a:t>
            </a:r>
            <a:r>
              <a:rPr lang="lv-LV" sz="1800" dirty="0">
                <a:latin typeface="Verdana"/>
                <a:ea typeface="Verdana"/>
              </a:rPr>
              <a:t> – personāla izmaksas / industriālie iepirkumi;</a:t>
            </a:r>
          </a:p>
          <a:p>
            <a:pPr lvl="1" indent="0">
              <a:lnSpc>
                <a:spcPct val="140000"/>
              </a:lnSpc>
            </a:pP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Plānojam sasniegt 100% atdevi 3 gadu laikā</a:t>
            </a:r>
            <a:r>
              <a:rPr lang="lv-LV" sz="1800" dirty="0">
                <a:solidFill>
                  <a:srgbClr val="1C20DF"/>
                </a:solidFill>
                <a:latin typeface="Verdana"/>
                <a:ea typeface="Verdana"/>
              </a:rPr>
              <a:t>:</a:t>
            </a:r>
          </a:p>
          <a:p>
            <a:pPr marL="1485900" lvl="2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lv-LV" sz="1800" dirty="0">
                <a:latin typeface="Verdana"/>
                <a:ea typeface="Verdana"/>
              </a:rPr>
              <a:t>Vismaz 4 doktorantu dalība CERN doktorantūras programmā (~200 kCHF/gadā);</a:t>
            </a:r>
          </a:p>
          <a:p>
            <a:pPr marL="1485900" lvl="2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lv-LV" sz="1800" dirty="0">
                <a:latin typeface="Verdana"/>
                <a:ea typeface="Verdana"/>
              </a:rPr>
              <a:t>Vismaz 2 projektu līdzstrādnieka (PJAS) dalība CERN projektos (~200 kCHF/gadā);</a:t>
            </a:r>
          </a:p>
          <a:p>
            <a:pPr marL="1485900" lvl="2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lv-LV" sz="1800" dirty="0">
                <a:latin typeface="Verdana"/>
                <a:ea typeface="Verdana"/>
              </a:rPr>
              <a:t>Vismaz 1 CERN pastāvīgais darbinieks no Latvijas (~150 kCHF/gadā);</a:t>
            </a:r>
          </a:p>
          <a:p>
            <a:pPr marL="1485900" lvl="2" indent="-342900">
              <a:lnSpc>
                <a:spcPct val="140000"/>
              </a:lnSpc>
              <a:buFont typeface="Wingdings" panose="05000000000000000000" pitchFamily="2" charset="2"/>
              <a:buChar char="ü"/>
            </a:pPr>
            <a:r>
              <a:rPr lang="lv-LV" sz="1800" dirty="0">
                <a:latin typeface="Verdana"/>
                <a:ea typeface="Verdana"/>
              </a:rPr>
              <a:t>Industriālie pasūtījumi Latvijas uzņēmumiem (~400 kCHF/gadā).</a:t>
            </a:r>
          </a:p>
        </p:txBody>
      </p:sp>
      <p:sp>
        <p:nvSpPr>
          <p:cNvPr id="4" name="Chevron 3"/>
          <p:cNvSpPr/>
          <p:nvPr/>
        </p:nvSpPr>
        <p:spPr>
          <a:xfrm>
            <a:off x="1151068" y="1925619"/>
            <a:ext cx="215153" cy="1936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151067" y="2658932"/>
            <a:ext cx="215153" cy="1936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1151066" y="3056964"/>
            <a:ext cx="215153" cy="193637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51067" y="4295545"/>
            <a:ext cx="215153" cy="19363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151066" y="4650545"/>
            <a:ext cx="215153" cy="19363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0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828338" y="2162286"/>
            <a:ext cx="10574767" cy="803652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/>
              <a:t>1</a:t>
            </a:r>
            <a:r>
              <a:rPr lang="en-US" sz="1600" dirty="0" smtClean="0"/>
              <a:t>6</a:t>
            </a:r>
            <a:endParaRPr lang="lv-LV" sz="1600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DE8C5E15-8CB9-4D42-86B2-11BA93C6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90" y="1648546"/>
            <a:ext cx="11768839" cy="429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    Netiešā atdeve Latvijai ir nepārvērtējama</a:t>
            </a:r>
            <a:r>
              <a:rPr lang="lv-LV" sz="1800" dirty="0">
                <a:solidFill>
                  <a:srgbClr val="1C20DF"/>
                </a:solidFill>
                <a:latin typeface="Verdana"/>
                <a:ea typeface="Verdana"/>
              </a:rPr>
              <a:t>:</a:t>
            </a:r>
            <a:endParaRPr lang="lv-LV" dirty="0">
              <a:solidFill>
                <a:srgbClr val="1C20DF"/>
              </a:solidFill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endParaRPr lang="lv-LV" sz="800" dirty="0">
              <a:latin typeface="Verdana"/>
              <a:ea typeface="Verdana"/>
            </a:endParaRPr>
          </a:p>
          <a:p>
            <a:pPr lvl="1" indent="0">
              <a:lnSpc>
                <a:spcPct val="130000"/>
              </a:lnSpc>
            </a:pPr>
            <a:r>
              <a:rPr lang="lv-LV" sz="1800" dirty="0">
                <a:latin typeface="Verdana"/>
                <a:ea typeface="Verdana"/>
              </a:rPr>
              <a:t>Dalība CERN – </a:t>
            </a:r>
            <a:r>
              <a:rPr lang="lv-LV" sz="1800" u="sng" dirty="0">
                <a:solidFill>
                  <a:srgbClr val="1C20DF"/>
                </a:solidFill>
                <a:latin typeface="Verdana"/>
                <a:ea typeface="Verdana"/>
              </a:rPr>
              <a:t>zinātnisko institūciju sadarbības katalizators Latvijā</a:t>
            </a:r>
            <a:r>
              <a:rPr lang="lv-LV" sz="1800" dirty="0">
                <a:solidFill>
                  <a:srgbClr val="1C20DF"/>
                </a:solidFill>
                <a:latin typeface="Verdana"/>
                <a:ea typeface="Verdana"/>
              </a:rPr>
              <a:t>:</a:t>
            </a:r>
            <a:r>
              <a:rPr lang="lv-LV" sz="1800" dirty="0">
                <a:latin typeface="Verdana"/>
                <a:ea typeface="Verdana"/>
              </a:rPr>
              <a:t>Latvija piedalās </a:t>
            </a:r>
          </a:p>
          <a:p>
            <a:pPr lvl="1" indent="0">
              <a:lnSpc>
                <a:spcPct val="130000"/>
              </a:lnSpc>
            </a:pPr>
            <a:r>
              <a:rPr lang="lv-LV" sz="1800" dirty="0">
                <a:latin typeface="Verdana"/>
                <a:ea typeface="Verdana"/>
              </a:rPr>
              <a:t>CMS eksperimentā kā </a:t>
            </a: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RTU un LU konsorcijs</a:t>
            </a:r>
            <a:r>
              <a:rPr lang="lv-LV" sz="1800" dirty="0">
                <a:solidFill>
                  <a:srgbClr val="1C20DF"/>
                </a:solidFill>
                <a:latin typeface="Verdana"/>
                <a:ea typeface="Verdana"/>
              </a:rPr>
              <a:t>;</a:t>
            </a:r>
          </a:p>
          <a:p>
            <a:pPr lvl="2" indent="0">
              <a:lnSpc>
                <a:spcPct val="130000"/>
              </a:lnSpc>
            </a:pPr>
            <a:endParaRPr lang="lv-LV" sz="800" dirty="0">
              <a:latin typeface="Verdana"/>
              <a:ea typeface="Verdana"/>
            </a:endParaRPr>
          </a:p>
          <a:p>
            <a:pPr lvl="2" indent="0">
              <a:lnSpc>
                <a:spcPct val="130000"/>
              </a:lnSpc>
            </a:pPr>
            <a:r>
              <a:rPr lang="lv-LV" sz="1800" dirty="0">
                <a:latin typeface="Verdana"/>
                <a:ea typeface="Verdana"/>
              </a:rPr>
              <a:t>Ar CERN saistītā VPP - "Augstas enerģijas fizika un paātrinātāju tehnoloģijas":</a:t>
            </a:r>
            <a:br>
              <a:rPr lang="lv-LV" sz="1800" dirty="0">
                <a:latin typeface="Verdana"/>
                <a:ea typeface="Verdana"/>
              </a:rPr>
            </a:b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RTU, LU un CFI kopīgi īstenots </a:t>
            </a: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  <a:hlinkClick r:id="rId3"/>
              </a:rPr>
              <a:t>projekts</a:t>
            </a:r>
            <a:r>
              <a:rPr lang="lv-LV" sz="1800" dirty="0">
                <a:solidFill>
                  <a:srgbClr val="1C20DF"/>
                </a:solidFill>
                <a:latin typeface="Verdana"/>
                <a:ea typeface="Verdana"/>
              </a:rPr>
              <a:t>.</a:t>
            </a:r>
          </a:p>
          <a:p>
            <a:pPr lvl="2" indent="0">
              <a:lnSpc>
                <a:spcPct val="130000"/>
              </a:lnSpc>
            </a:pPr>
            <a:endParaRPr lang="lv-LV" sz="800" dirty="0">
              <a:latin typeface="Verdana"/>
              <a:ea typeface="Verdana"/>
            </a:endParaRPr>
          </a:p>
          <a:p>
            <a:pPr lvl="2" indent="0">
              <a:lnSpc>
                <a:spcPct val="130000"/>
              </a:lnSpc>
            </a:pPr>
            <a:r>
              <a:rPr lang="lv-LV" sz="1800" dirty="0">
                <a:latin typeface="Verdana"/>
                <a:ea typeface="Verdana"/>
              </a:rPr>
              <a:t>Izstrādāta unikāla </a:t>
            </a: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kopīga RTU un LU doktora līmeņa studiju programma</a:t>
            </a:r>
            <a:r>
              <a:rPr lang="lv-LV" sz="1800" dirty="0">
                <a:solidFill>
                  <a:srgbClr val="1C20DF"/>
                </a:solidFill>
                <a:latin typeface="Verdana"/>
                <a:ea typeface="Verdana"/>
              </a:rPr>
              <a:t>:</a:t>
            </a:r>
            <a:br>
              <a:rPr lang="lv-LV" sz="1800" dirty="0">
                <a:solidFill>
                  <a:srgbClr val="1C20DF"/>
                </a:solidFill>
                <a:latin typeface="Verdana"/>
                <a:ea typeface="Verdana"/>
              </a:rPr>
            </a:br>
            <a:r>
              <a:rPr lang="lv-LV" sz="1800" dirty="0">
                <a:latin typeface="Verdana"/>
                <a:ea typeface="Verdana"/>
              </a:rPr>
              <a:t>"</a:t>
            </a:r>
            <a:r>
              <a:rPr lang="lv-LV" sz="1800" dirty="0">
                <a:solidFill>
                  <a:srgbClr val="1C20DF"/>
                </a:solidFill>
                <a:latin typeface="Verdana"/>
                <a:ea typeface="Verdana"/>
                <a:hlinkClick r:id="rId4"/>
              </a:rPr>
              <a:t>Daļiņu fizika un paātrinātāju tehnoloģijas</a:t>
            </a:r>
            <a:r>
              <a:rPr lang="lv-LV" sz="1800" dirty="0">
                <a:latin typeface="Verdana"/>
                <a:ea typeface="Verdana"/>
              </a:rPr>
              <a:t>".</a:t>
            </a:r>
          </a:p>
          <a:p>
            <a:pPr marL="1714500" lvl="3" indent="0">
              <a:lnSpc>
                <a:spcPct val="130000"/>
              </a:lnSpc>
            </a:pPr>
            <a:endParaRPr lang="lv-LV" sz="1800" dirty="0">
              <a:latin typeface="Verdana"/>
              <a:ea typeface="Verdana"/>
            </a:endParaRPr>
          </a:p>
          <a:p>
            <a:pPr lvl="1" indent="0">
              <a:lnSpc>
                <a:spcPct val="130000"/>
              </a:lnSpc>
            </a:pPr>
            <a:r>
              <a:rPr lang="lv-LV" sz="1800" dirty="0">
                <a:latin typeface="Verdana"/>
                <a:ea typeface="Verdana"/>
              </a:rPr>
              <a:t>Iespēja strādāt CERN – </a:t>
            </a: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iedvesma Latvijas jauniešiem izvēlēties studēt STEM jomās!</a:t>
            </a:r>
          </a:p>
          <a:p>
            <a:pPr lvl="1" indent="0">
              <a:lnSpc>
                <a:spcPct val="130000"/>
              </a:lnSpc>
            </a:pPr>
            <a:endParaRPr lang="lv-LV" sz="800" dirty="0">
              <a:solidFill>
                <a:srgbClr val="1C20DF"/>
              </a:solidFill>
              <a:latin typeface="Verdana"/>
              <a:ea typeface="Verdana"/>
              <a:cs typeface="Times New Roman"/>
            </a:endParaRPr>
          </a:p>
          <a:p>
            <a:pPr lvl="1" indent="0">
              <a:lnSpc>
                <a:spcPct val="130000"/>
              </a:lnSpc>
            </a:pP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  <a:cs typeface="Times New Roman"/>
              </a:rPr>
              <a:t>Ieguldījums Latvijas zinātnes atpazīstamībai pasaulē!</a:t>
            </a:r>
            <a:endParaRPr lang="lv-LV" b="1" dirty="0">
              <a:solidFill>
                <a:srgbClr val="1C20D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xmlns="" id="{B11A1C2C-442A-451B-B1B8-16E14C273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2432" y="614781"/>
            <a:ext cx="9882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lv-LV" altLang="lv-LV" sz="2400" b="1" dirty="0">
                <a:solidFill>
                  <a:srgbClr val="0001B4"/>
                </a:solidFill>
                <a:latin typeface="+mj-lt"/>
                <a:ea typeface="Verdana"/>
              </a:rPr>
              <a:t>Latvija: CERN asociētā dalībvalsts – ieguvumi</a:t>
            </a:r>
          </a:p>
        </p:txBody>
      </p:sp>
      <p:sp>
        <p:nvSpPr>
          <p:cNvPr id="4" name="Chevron 3"/>
          <p:cNvSpPr/>
          <p:nvPr/>
        </p:nvSpPr>
        <p:spPr>
          <a:xfrm>
            <a:off x="968188" y="3270325"/>
            <a:ext cx="344245" cy="3442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968187" y="3999703"/>
            <a:ext cx="344245" cy="34424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86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05435" y="457503"/>
            <a:ext cx="9882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  <a:latin typeface="+mj-lt"/>
                <a:ea typeface="Verdana"/>
              </a:rPr>
              <a:t>Ieguvums: CERN – reģionālā sadarbība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/>
              <a:t>17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DE8C5E15-8CB9-4D42-86B2-11BA93C6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25" y="1110446"/>
            <a:ext cx="11563220" cy="45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lv-LV" sz="1800">
              <a:latin typeface="Verdana"/>
              <a:ea typeface="Verdana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2ADA7FD-6F47-47AA-B29E-9E50935E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63" y="1194277"/>
            <a:ext cx="11119726" cy="577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lv-LV" sz="1800" dirty="0">
                <a:latin typeface="Verdana"/>
                <a:ea typeface="Verdana"/>
              </a:rPr>
              <a:t>Unikāla reģionāla zinātnisko institūciju sadarbība Baltijas līmenī – CERN Baltijas grupa:</a:t>
            </a:r>
            <a:endParaRPr lang="lv-LV" dirty="0"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lv-LV" sz="1800" dirty="0">
                <a:latin typeface="Verdana"/>
                <a:ea typeface="Verdana"/>
                <a:cs typeface="Times New Roman"/>
              </a:rPr>
              <a:t>    </a:t>
            </a:r>
            <a:r>
              <a:rPr lang="lv-LV" sz="1800" dirty="0">
                <a:latin typeface="Verdana"/>
                <a:ea typeface="Verdana"/>
              </a:rPr>
              <a:t>9 vadošās zinātniskās institūcijas Baltijā </a:t>
            </a:r>
            <a:r>
              <a:rPr lang="lv-LV" sz="1800" dirty="0">
                <a:latin typeface="Times New Roman"/>
                <a:ea typeface="Verdana"/>
                <a:cs typeface="Times New Roman"/>
              </a:rPr>
              <a:t>→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lv-LV" sz="400" dirty="0"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lv-LV" sz="1800" dirty="0">
                <a:latin typeface="Verdana"/>
                <a:ea typeface="Verdana"/>
              </a:rPr>
              <a:t>Kopīgas stratēģijas veidošana ar CERN</a:t>
            </a:r>
            <a:br>
              <a:rPr lang="lv-LV" sz="1800" dirty="0">
                <a:latin typeface="Verdana"/>
                <a:ea typeface="Verdana"/>
              </a:rPr>
            </a:br>
            <a:r>
              <a:rPr lang="lv-LV" sz="1800" dirty="0">
                <a:latin typeface="Verdana"/>
                <a:ea typeface="Verdana"/>
              </a:rPr>
              <a:t>saistītajās zinātnes jomās.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lv-LV" sz="1800" dirty="0">
                <a:latin typeface="Verdana"/>
                <a:ea typeface="Verdana"/>
              </a:rPr>
              <a:t>Industriālā sadarbība – ILO informācijas apmaiņa.</a:t>
            </a:r>
          </a:p>
          <a:p>
            <a:pPr>
              <a:lnSpc>
                <a:spcPct val="150000"/>
              </a:lnSpc>
            </a:pP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Sadarbība zinātniskās kapacitātes celšanā Baltijā:</a:t>
            </a:r>
            <a:endParaRPr lang="lv-LV" b="1" dirty="0">
              <a:solidFill>
                <a:srgbClr val="1C20DF"/>
              </a:solidFill>
            </a:endParaRPr>
          </a:p>
          <a:p>
            <a:pPr lvl="1" indent="0">
              <a:lnSpc>
                <a:spcPct val="150000"/>
              </a:lnSpc>
            </a:pPr>
            <a:r>
              <a:rPr lang="lv-LV" sz="1800" dirty="0">
                <a:latin typeface="Verdana"/>
                <a:ea typeface="Verdana"/>
                <a:hlinkClick r:id="rId3"/>
              </a:rPr>
              <a:t>CERN Baltijas skola</a:t>
            </a:r>
            <a:r>
              <a:rPr lang="lv-LV" sz="1800" dirty="0">
                <a:latin typeface="Verdana"/>
                <a:ea typeface="Verdana"/>
              </a:rPr>
              <a:t>;</a:t>
            </a:r>
          </a:p>
          <a:p>
            <a:pPr lvl="1" indent="0">
              <a:lnSpc>
                <a:spcPct val="150000"/>
              </a:lnSpc>
            </a:pPr>
            <a:r>
              <a:rPr lang="lv-LV" sz="1800" dirty="0">
                <a:latin typeface="Verdana"/>
                <a:ea typeface="Verdana"/>
                <a:hlinkClick r:id="rId4"/>
              </a:rPr>
              <a:t>CERN Baltijas konference</a:t>
            </a:r>
            <a:r>
              <a:rPr lang="lv-LV" sz="1800" dirty="0">
                <a:latin typeface="Verdana"/>
                <a:ea typeface="Verdana"/>
              </a:rPr>
              <a:t>;</a:t>
            </a:r>
          </a:p>
          <a:p>
            <a:pPr lvl="1" indent="0">
              <a:lnSpc>
                <a:spcPct val="150000"/>
              </a:lnSpc>
            </a:pPr>
            <a:r>
              <a:rPr lang="lv-LV" sz="1800" dirty="0">
                <a:latin typeface="Verdana"/>
                <a:ea typeface="Verdana"/>
              </a:rPr>
              <a:t>Neatsverams ieguldījums doktorantūras studiju programmas izstrādē;</a:t>
            </a:r>
          </a:p>
          <a:p>
            <a:pPr lvl="1" indent="0">
              <a:lnSpc>
                <a:spcPct val="150000"/>
              </a:lnSpc>
            </a:pPr>
            <a:r>
              <a:rPr lang="lv-LV" sz="1800" dirty="0">
                <a:latin typeface="Verdana"/>
                <a:ea typeface="Verdana"/>
              </a:rPr>
              <a:t>Plāni reģionālas maģistrantūras studiju programmas izstrādei</a:t>
            </a:r>
            <a:br>
              <a:rPr lang="lv-LV" sz="1800" dirty="0">
                <a:latin typeface="Verdana"/>
                <a:ea typeface="Verdana"/>
              </a:rPr>
            </a:br>
            <a:r>
              <a:rPr lang="lv-LV" sz="1800" dirty="0">
                <a:latin typeface="Verdana"/>
                <a:ea typeface="Verdana"/>
              </a:rPr>
              <a:t>(un doktorantūras studiju programmas paplašināšanai reģionālā mērogā).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lv-LV" sz="800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</a:rPr>
              <a:t>Mērķis: pasaules līmeņa pētnieciskā centra izveides plānošana Baltijā.</a:t>
            </a:r>
            <a:endParaRPr lang="lv-LV" b="1" dirty="0">
              <a:solidFill>
                <a:srgbClr val="1C20DF"/>
              </a:solidFill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lv-LV" sz="1800" dirty="0">
              <a:latin typeface="Verdana"/>
              <a:ea typeface="Verdana"/>
            </a:endParaRPr>
          </a:p>
        </p:txBody>
      </p:sp>
      <p:pic>
        <p:nvPicPr>
          <p:cNvPr id="3" name="Attēls 5">
            <a:extLst>
              <a:ext uri="{FF2B5EF4-FFF2-40B4-BE49-F238E27FC236}">
                <a16:creationId xmlns:a16="http://schemas.microsoft.com/office/drawing/2014/main" xmlns="" id="{AA2A8127-5C70-4740-902E-4F0D8539B0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840" y="1653165"/>
            <a:ext cx="4711685" cy="2339872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839095" y="4029031"/>
            <a:ext cx="215153" cy="19363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839094" y="4384031"/>
            <a:ext cx="215153" cy="19363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39095" y="4826747"/>
            <a:ext cx="215153" cy="19363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39094" y="5257051"/>
            <a:ext cx="215153" cy="19363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5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81204" y="5345"/>
            <a:ext cx="98827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  <a:latin typeface="+mj-lt"/>
                <a:ea typeface="Verdana"/>
              </a:rPr>
              <a:t>Ieguvums: </a:t>
            </a:r>
          </a:p>
          <a:p>
            <a:r>
              <a:rPr lang="lv-LV" altLang="lv-LV" sz="3200" b="1" dirty="0">
                <a:solidFill>
                  <a:srgbClr val="0001B4"/>
                </a:solidFill>
                <a:latin typeface="+mj-lt"/>
                <a:ea typeface="Verdana"/>
              </a:rPr>
              <a:t>CERN Baltijas konference/skola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/>
              <a:t>18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2ADA7FD-6F47-47AA-B29E-9E50935E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91" y="969335"/>
            <a:ext cx="11119726" cy="45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lv-LV" sz="1800">
              <a:latin typeface="Verdana"/>
              <a:ea typeface="Verdana"/>
              <a:cs typeface="Times New Roman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D9528F9E-C8B3-4E38-BB06-0A626D3C7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15" y="1144845"/>
            <a:ext cx="5757503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lv-LV" b="1" dirty="0">
                <a:solidFill>
                  <a:srgbClr val="1C20D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CERN Baltijas konference</a:t>
            </a:r>
            <a:r>
              <a:rPr lang="lv-LV" b="1" dirty="0">
                <a:solidFill>
                  <a:srgbClr val="1C2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r>
              <a:rPr lang="lv-LV" sz="1800" b="1" dirty="0">
                <a:solidFill>
                  <a:srgbClr val="1C20D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  </a:t>
            </a:r>
            <a:r>
              <a:rPr lang="lv-LV" sz="1800" dirty="0">
                <a:latin typeface="Verdana"/>
                <a:ea typeface="Verdana"/>
                <a:cs typeface="Times New Roman"/>
              </a:rPr>
              <a:t>Tartu (virtuāli);</a:t>
            </a:r>
          </a:p>
          <a:p>
            <a:r>
              <a:rPr lang="lv-LV" sz="1800" dirty="0">
                <a:latin typeface="Verdana"/>
                <a:ea typeface="Verdana"/>
                <a:cs typeface="Times New Roman"/>
              </a:rPr>
              <a:t>  2 dienas;</a:t>
            </a:r>
          </a:p>
          <a:p>
            <a:r>
              <a:rPr lang="lv-LV" sz="1800" dirty="0">
                <a:latin typeface="Verdana"/>
                <a:ea typeface="Verdana"/>
                <a:cs typeface="Times New Roman"/>
              </a:rPr>
              <a:t>  79 prezentācijas no zinātniekiem, </a:t>
            </a:r>
          </a:p>
          <a:p>
            <a:r>
              <a:rPr lang="lv-LV" sz="1800" dirty="0">
                <a:latin typeface="Verdana"/>
                <a:ea typeface="Verdana"/>
                <a:cs typeface="Times New Roman"/>
              </a:rPr>
              <a:t>  industrijas pārstāvjiem un rīcībpolitikas</a:t>
            </a:r>
          </a:p>
          <a:p>
            <a:r>
              <a:rPr lang="lv-LV" sz="1800" dirty="0">
                <a:latin typeface="Verdana"/>
                <a:ea typeface="Verdana"/>
                <a:cs typeface="Times New Roman"/>
              </a:rPr>
              <a:t>  veidotājiem.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5B096B92-3FCA-4E74-8952-7B652D0F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546" y="4163686"/>
            <a:ext cx="59026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lv-LV" sz="1800" b="1" dirty="0">
                <a:latin typeface="Verdana"/>
                <a:ea typeface="Verdana"/>
                <a:hlinkClick r:id="rId4"/>
              </a:rPr>
              <a:t>CERN Baltijas skola</a:t>
            </a:r>
            <a:r>
              <a:rPr lang="lv-LV" sz="1800" b="1" dirty="0">
                <a:latin typeface="Verdana"/>
                <a:ea typeface="Verdana"/>
              </a:rPr>
              <a:t>:</a:t>
            </a:r>
            <a:endParaRPr lang="lv-LV" sz="1800" b="1" dirty="0">
              <a:latin typeface="Verdana"/>
              <a:ea typeface="Verdana"/>
              <a:cs typeface="Times New Roman"/>
            </a:endParaRPr>
          </a:p>
          <a:p>
            <a:pPr lvl="1" indent="0"/>
            <a:r>
              <a:rPr lang="lv-LV" sz="1800" dirty="0">
                <a:latin typeface="Verdana"/>
                <a:ea typeface="Verdana"/>
                <a:cs typeface="Times New Roman"/>
              </a:rPr>
              <a:t>"Ronīši", Klapkalnciems (klātienē);</a:t>
            </a:r>
          </a:p>
          <a:p>
            <a:pPr lvl="1" indent="0"/>
            <a:r>
              <a:rPr lang="lv-LV" sz="1800" dirty="0">
                <a:latin typeface="Verdana"/>
                <a:ea typeface="Verdana"/>
                <a:cs typeface="Times New Roman"/>
              </a:rPr>
              <a:t>23 kEur līdzekļu piesaiste no COST;</a:t>
            </a:r>
          </a:p>
          <a:p>
            <a:pPr lvl="1" indent="0"/>
            <a:r>
              <a:rPr lang="lv-LV" sz="1800" dirty="0">
                <a:latin typeface="Verdana"/>
                <a:ea typeface="Verdana"/>
                <a:cs typeface="Times New Roman"/>
              </a:rPr>
              <a:t>5 dienas;</a:t>
            </a:r>
            <a:endParaRPr lang="lv-LV" dirty="0">
              <a:cs typeface="Times New Roman" panose="02020603050405020304" pitchFamily="18" charset="0"/>
            </a:endParaRPr>
          </a:p>
          <a:p>
            <a:pPr lvl="1" indent="0"/>
            <a:r>
              <a:rPr lang="lv-LV" sz="1800" dirty="0">
                <a:latin typeface="Verdana"/>
                <a:ea typeface="Verdana"/>
                <a:cs typeface="Times New Roman"/>
              </a:rPr>
              <a:t>30 studenti no Baltijas un Eiropas;</a:t>
            </a:r>
          </a:p>
          <a:p>
            <a:pPr lvl="1" indent="0"/>
            <a:r>
              <a:rPr lang="lv-LV" sz="1800" dirty="0">
                <a:latin typeface="Verdana"/>
                <a:ea typeface="Verdana"/>
                <a:cs typeface="Times New Roman"/>
              </a:rPr>
              <a:t>4 pasaules līmeņa lektori;</a:t>
            </a:r>
          </a:p>
          <a:p>
            <a:pPr lvl="1" indent="0"/>
            <a:r>
              <a:rPr lang="lv-LV" sz="1800" dirty="0">
                <a:latin typeface="Verdana"/>
                <a:ea typeface="Verdana"/>
                <a:cs typeface="Times New Roman"/>
              </a:rPr>
              <a:t>24 mācībstundu;</a:t>
            </a:r>
          </a:p>
          <a:p>
            <a:pPr lvl="1" indent="0"/>
            <a:r>
              <a:rPr lang="lv-LV" sz="1800" b="1" dirty="0">
                <a:solidFill>
                  <a:srgbClr val="1C20DF"/>
                </a:solidFill>
                <a:latin typeface="Verdana"/>
                <a:ea typeface="Verdana"/>
                <a:cs typeface="Times New Roman"/>
              </a:rPr>
              <a:t>Izcilas atsauksmes</a:t>
            </a:r>
            <a:r>
              <a:rPr lang="lv-LV" sz="1800" dirty="0">
                <a:solidFill>
                  <a:srgbClr val="1C20DF"/>
                </a:solidFill>
                <a:latin typeface="Verdana"/>
                <a:ea typeface="Verdana"/>
                <a:cs typeface="Times New Roman"/>
              </a:rPr>
              <a:t> </a:t>
            </a:r>
            <a:r>
              <a:rPr lang="lv-LV" sz="1800" dirty="0">
                <a:latin typeface="Verdana"/>
                <a:ea typeface="Verdana"/>
                <a:cs typeface="Times New Roman"/>
              </a:rPr>
              <a:t>no dalībniekiem.</a:t>
            </a:r>
          </a:p>
        </p:txBody>
      </p:sp>
      <p:pic>
        <p:nvPicPr>
          <p:cNvPr id="8" name="Attēls 9">
            <a:extLst>
              <a:ext uri="{FF2B5EF4-FFF2-40B4-BE49-F238E27FC236}">
                <a16:creationId xmlns:a16="http://schemas.microsoft.com/office/drawing/2014/main" xmlns="" id="{A7D721E3-9731-4361-A55F-85BA0B122E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2618" y="2909411"/>
            <a:ext cx="2500722" cy="3538067"/>
          </a:xfrm>
          <a:prstGeom prst="rect">
            <a:avLst/>
          </a:prstGeom>
        </p:spPr>
      </p:pic>
      <p:pic>
        <p:nvPicPr>
          <p:cNvPr id="5" name="Attēls 5">
            <a:extLst>
              <a:ext uri="{FF2B5EF4-FFF2-40B4-BE49-F238E27FC236}">
                <a16:creationId xmlns:a16="http://schemas.microsoft.com/office/drawing/2014/main" xmlns="" id="{8DC141AB-FBB5-40E0-A683-45C6633677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548" y="1243047"/>
            <a:ext cx="4194483" cy="2788038"/>
          </a:xfrm>
          <a:prstGeom prst="rect">
            <a:avLst/>
          </a:prstGeom>
        </p:spPr>
      </p:pic>
      <p:pic>
        <p:nvPicPr>
          <p:cNvPr id="6" name="Attēls 6">
            <a:extLst>
              <a:ext uri="{FF2B5EF4-FFF2-40B4-BE49-F238E27FC236}">
                <a16:creationId xmlns:a16="http://schemas.microsoft.com/office/drawing/2014/main" xmlns="" id="{EA5C86B8-D439-44F6-BE4F-9F61F9E96B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53" y="2909411"/>
            <a:ext cx="2497047" cy="3542813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812495" y="1468877"/>
            <a:ext cx="236668" cy="216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12495" y="1772918"/>
            <a:ext cx="236668" cy="216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99146" y="2059801"/>
            <a:ext cx="236668" cy="216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618267" y="4517100"/>
            <a:ext cx="236668" cy="216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6618267" y="4788867"/>
            <a:ext cx="236668" cy="216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6604918" y="5075750"/>
            <a:ext cx="236668" cy="216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6610678" y="5334055"/>
            <a:ext cx="236668" cy="216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6610678" y="5616580"/>
            <a:ext cx="236668" cy="216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6618845" y="5892705"/>
            <a:ext cx="236668" cy="216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6604918" y="6151010"/>
            <a:ext cx="236668" cy="216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20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2ADA7FD-6F47-47AA-B29E-9E50935E0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08" y="1228780"/>
            <a:ext cx="11531473" cy="193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lang="lv-LV" sz="1800" dirty="0">
                <a:latin typeface="Verdana"/>
                <a:ea typeface="Verdana"/>
                <a:cs typeface="Times New Roman"/>
              </a:rPr>
              <a:t>CERN Kontaktpunkts (</a:t>
            </a:r>
            <a:r>
              <a:rPr lang="lv-LV" sz="1800" i="1" dirty="0">
                <a:latin typeface="Verdana"/>
                <a:ea typeface="Verdana"/>
                <a:hlinkClick r:id="rId3"/>
              </a:rPr>
              <a:t>RTU Augstas enerģijas daļiņu fizikas un paātrinātāju tehnoloģiju centrs</a:t>
            </a:r>
            <a:r>
              <a:rPr lang="lv-LV" sz="2000" i="1" dirty="0">
                <a:latin typeface="Times New Roman"/>
                <a:ea typeface="MS PGothic"/>
                <a:cs typeface="Times New Roman"/>
              </a:rPr>
              <a:t>) </a:t>
            </a:r>
            <a:r>
              <a:rPr lang="lv-LV" sz="1800" dirty="0">
                <a:latin typeface="Verdana"/>
                <a:ea typeface="Verdana"/>
                <a:cs typeface="Times New Roman"/>
              </a:rPr>
              <a:t>organizē, veido un koordinē aktivitātes industrijas, zinātnieku, studentu un pārējo interesentu sadarbībai ar CERN:</a:t>
            </a:r>
            <a:endParaRPr lang="lv-LV" dirty="0">
              <a:cs typeface="Times New Roman" panose="02020603050405020304" pitchFamily="18" charset="0"/>
            </a:endParaRPr>
          </a:p>
          <a:p>
            <a:pPr lvl="1" indent="0">
              <a:lnSpc>
                <a:spcPct val="130000"/>
              </a:lnSpc>
            </a:pPr>
            <a:endParaRPr lang="lv-LV" sz="1800" dirty="0">
              <a:latin typeface="Verdana"/>
              <a:ea typeface="Verdana"/>
              <a:cs typeface="Times New Roman"/>
            </a:endParaRPr>
          </a:p>
          <a:p>
            <a:pPr lvl="2" indent="0">
              <a:lnSpc>
                <a:spcPct val="130000"/>
              </a:lnSpc>
            </a:pPr>
            <a:endParaRPr lang="lv-LV" sz="1800" dirty="0">
              <a:latin typeface="Verdana"/>
              <a:ea typeface="Verdana"/>
              <a:cs typeface="Times New Roman"/>
            </a:endParaRP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37708" y="259123"/>
            <a:ext cx="988275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  <a:latin typeface="+mj-lt"/>
                <a:ea typeface="Verdana"/>
              </a:rPr>
              <a:t>CERN Nacionālā kontaktpunkta </a:t>
            </a:r>
          </a:p>
          <a:p>
            <a:r>
              <a:rPr lang="lv-LV" altLang="lv-LV" sz="3200" b="1" dirty="0">
                <a:solidFill>
                  <a:srgbClr val="0001B4"/>
                </a:solidFill>
                <a:latin typeface="+mj-lt"/>
                <a:ea typeface="Verdana"/>
              </a:rPr>
              <a:t>Latvijā aktivitātes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 smtClean="0"/>
              <a:t>1</a:t>
            </a:r>
            <a:r>
              <a:rPr lang="en-US" sz="1600" dirty="0" smtClean="0"/>
              <a:t>9</a:t>
            </a:r>
            <a:endParaRPr lang="lv-LV" sz="1600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DE8C5E15-8CB9-4D42-86B2-11BA93C6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25" y="1110446"/>
            <a:ext cx="11563220" cy="45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lv-LV" sz="1800">
              <a:latin typeface="Verdana"/>
              <a:ea typeface="Verdana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55021" y="2444046"/>
          <a:ext cx="10833168" cy="4198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33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86747">
                <a:tc>
                  <a:txBody>
                    <a:bodyPr/>
                    <a:lstStyle/>
                    <a:p>
                      <a:pPr marL="0" marR="0" lvl="1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dirty="0">
                          <a:solidFill>
                            <a:schemeClr val="tx1"/>
                          </a:solidFill>
                        </a:rPr>
                        <a:t>CERN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sz="1600" b="0" dirty="0">
                          <a:solidFill>
                            <a:schemeClr val="tx1"/>
                          </a:solidFill>
                        </a:rPr>
                        <a:t>Baltijas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sz="1600" b="0" dirty="0">
                          <a:solidFill>
                            <a:schemeClr val="tx1"/>
                          </a:solidFill>
                        </a:rPr>
                        <a:t>konferences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sz="1600" b="0" dirty="0">
                          <a:solidFill>
                            <a:schemeClr val="tx1"/>
                          </a:solidFill>
                        </a:rPr>
                        <a:t>un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sz="1600" b="0" dirty="0">
                          <a:solidFill>
                            <a:schemeClr val="tx1"/>
                          </a:solidFill>
                        </a:rPr>
                        <a:t>CERN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sz="1600" b="0" dirty="0">
                          <a:solidFill>
                            <a:schemeClr val="tx1"/>
                          </a:solidFill>
                        </a:rPr>
                        <a:t>Baltijas</a:t>
                      </a:r>
                      <a:r>
                        <a:rPr lang="lv-LV"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lv-LV" sz="1600" b="0" dirty="0">
                          <a:solidFill>
                            <a:schemeClr val="tx1"/>
                          </a:solidFill>
                        </a:rPr>
                        <a:t>skola</a:t>
                      </a:r>
                      <a:endParaRPr lang="lv-LV" sz="1600" b="0" dirty="0">
                        <a:solidFill>
                          <a:schemeClr val="tx1"/>
                        </a:solidFill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747">
                <a:tc>
                  <a:txBody>
                    <a:bodyPr/>
                    <a:lstStyle/>
                    <a:p>
                      <a:pPr marL="0" marR="0" lvl="1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CERN Baltijas grupas sekretariāts</a:t>
                      </a:r>
                      <a:endParaRPr lang="lv-LV" sz="1600" dirty="0"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747">
                <a:tc>
                  <a:txBody>
                    <a:bodyPr/>
                    <a:lstStyle/>
                    <a:p>
                      <a:pPr marL="0" marR="0" lvl="1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Latvijas padomnieks CERN</a:t>
                      </a:r>
                      <a:endParaRPr lang="lv-LV" sz="1600" dirty="0"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8321">
                <a:tc>
                  <a:txBody>
                    <a:bodyPr/>
                    <a:lstStyle/>
                    <a:p>
                      <a:pPr marL="0" marR="0" lvl="1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Sadarbība ar Baltijas Asambleju izglītības </a:t>
                      </a:r>
                      <a:r>
                        <a:rPr lang="lv-LV" sz="1600" dirty="0" smtClean="0"/>
                        <a:t>jautājumo</a:t>
                      </a:r>
                      <a:endParaRPr lang="lv-LV" sz="1600" dirty="0"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747">
                <a:tc>
                  <a:txBody>
                    <a:bodyPr/>
                    <a:lstStyle/>
                    <a:p>
                      <a:pPr marL="0" marR="0" lvl="1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Latvijas dalība CERN eksperimentos</a:t>
                      </a:r>
                      <a:endParaRPr lang="lv-LV" sz="1600" dirty="0"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747">
                <a:tc>
                  <a:txBody>
                    <a:bodyPr/>
                    <a:lstStyle/>
                    <a:p>
                      <a:pPr marL="0" marR="0" lvl="1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Skolēnu, studentu, skolotāju un VIP vizītes CERN (5-10 vizītes ikgadēji)</a:t>
                      </a:r>
                      <a:endParaRPr lang="lv-LV" sz="1600" dirty="0"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747">
                <a:tc>
                  <a:txBody>
                    <a:bodyPr/>
                    <a:lstStyle/>
                    <a:p>
                      <a:r>
                        <a:rPr lang="lv-LV" sz="1600" dirty="0"/>
                        <a:t>Doktorantu dalība CERN studentu programmās un vasaras skolas programmā</a:t>
                      </a:r>
                      <a:endParaRPr lang="lv-LV" sz="1600" dirty="0"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747">
                <a:tc>
                  <a:txBody>
                    <a:bodyPr/>
                    <a:lstStyle/>
                    <a:p>
                      <a:pPr marL="0" marR="0" lvl="1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Publiskās saskarsmes (outreach) aktivitātes (10-20 aktivitātes ikgadēji)</a:t>
                      </a:r>
                      <a:endParaRPr lang="lv-LV" sz="1600" dirty="0"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7797">
                <a:tc>
                  <a:txBody>
                    <a:bodyPr/>
                    <a:lstStyle/>
                    <a:p>
                      <a:pPr marL="0" marR="0" lvl="1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CERN Latvijas grupas sanāksmes - Latvijas zinātnieku, industrijas pārstāvju un rīcībpolitikas veidotāju forums </a:t>
                      </a:r>
                      <a:endParaRPr lang="lv-LV" sz="1600" dirty="0" smtClean="0"/>
                    </a:p>
                    <a:p>
                      <a:pPr marL="0" marR="0" lvl="1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 smtClean="0"/>
                        <a:t>(</a:t>
                      </a:r>
                      <a:r>
                        <a:rPr lang="lv-LV" sz="1600" dirty="0"/>
                        <a:t>vismaz 4 sanāksmes ikgadēji)</a:t>
                      </a:r>
                      <a:endParaRPr lang="lv-LV" sz="1600" dirty="0"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747">
                <a:tc>
                  <a:txBody>
                    <a:bodyPr/>
                    <a:lstStyle/>
                    <a:p>
                      <a:pPr marL="0" marR="0" lvl="1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Darījuma tikšanās, semināri (vismaz 2 x mēnesī ikgadēji) </a:t>
                      </a:r>
                      <a:endParaRPr lang="lv-LV" sz="1600" dirty="0"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6747">
                <a:tc>
                  <a:txBody>
                    <a:bodyPr/>
                    <a:lstStyle/>
                    <a:p>
                      <a:pPr marL="0" marR="0" lvl="1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dirty="0"/>
                        <a:t>Industrijas iesaiste, sadarbībā ar ILO</a:t>
                      </a:r>
                      <a:endParaRPr lang="lv-LV" sz="1600" dirty="0">
                        <a:latin typeface="+mn-lt"/>
                        <a:ea typeface="Verdan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87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FC66774-2EAC-4D83-BE7E-CA1373B0E9BC}"/>
              </a:ext>
            </a:extLst>
          </p:cNvPr>
          <p:cNvSpPr/>
          <p:nvPr/>
        </p:nvSpPr>
        <p:spPr>
          <a:xfrm>
            <a:off x="1371771" y="2204720"/>
            <a:ext cx="9676334" cy="4044582"/>
          </a:xfrm>
          <a:prstGeom prst="rect">
            <a:avLst/>
          </a:prstGeom>
          <a:noFill/>
          <a:ln w="38100">
            <a:solidFill>
              <a:srgbClr val="1C20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350864" y="5432952"/>
            <a:ext cx="1129553" cy="11295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Oval 1"/>
          <p:cNvSpPr/>
          <p:nvPr/>
        </p:nvSpPr>
        <p:spPr>
          <a:xfrm>
            <a:off x="847421" y="1697928"/>
            <a:ext cx="1129553" cy="11295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544683" y="300416"/>
            <a:ext cx="10282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</a:rPr>
              <a:t>CERN dalības ieguvumi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3687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prstClr val="black">
                    <a:tint val="75000"/>
                  </a:prstClr>
                </a:solidFill>
              </a:rPr>
              <a:t>2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7685C10F-715F-43EA-AC1E-456B1F9D1A03}"/>
              </a:ext>
            </a:extLst>
          </p:cNvPr>
          <p:cNvSpPr txBox="1">
            <a:spLocks/>
          </p:cNvSpPr>
          <p:nvPr/>
        </p:nvSpPr>
        <p:spPr>
          <a:xfrm>
            <a:off x="1976974" y="2445704"/>
            <a:ext cx="8810513" cy="380359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lv-LV" b="1" dirty="0">
                <a:solidFill>
                  <a:srgbClr val="1C20DF"/>
                </a:solidFill>
              </a:rPr>
              <a:t>CERN attīsta </a:t>
            </a:r>
            <a:r>
              <a:rPr lang="lv-LV" b="1" dirty="0" err="1">
                <a:solidFill>
                  <a:srgbClr val="1C20DF"/>
                </a:solidFill>
              </a:rPr>
              <a:t>izcil</a:t>
            </a:r>
            <a:r>
              <a:rPr lang="en-US" b="1" dirty="0">
                <a:solidFill>
                  <a:srgbClr val="1C20DF"/>
                </a:solidFill>
              </a:rPr>
              <a:t>u</a:t>
            </a:r>
            <a:r>
              <a:rPr lang="lv-LV" b="1" dirty="0">
                <a:solidFill>
                  <a:srgbClr val="1C20DF"/>
                </a:solidFill>
              </a:rPr>
              <a:t> </a:t>
            </a:r>
            <a:r>
              <a:rPr lang="lv-LV" b="1" dirty="0" err="1">
                <a:solidFill>
                  <a:srgbClr val="1C20DF"/>
                </a:solidFill>
              </a:rPr>
              <a:t>zinātn</a:t>
            </a:r>
            <a:r>
              <a:rPr lang="en-US" b="1" dirty="0" err="1">
                <a:solidFill>
                  <a:srgbClr val="1C20DF"/>
                </a:solidFill>
              </a:rPr>
              <a:t>i</a:t>
            </a:r>
            <a:r>
              <a:rPr lang="lv-LV" b="1" dirty="0">
                <a:solidFill>
                  <a:srgbClr val="1C20DF"/>
                </a:solidFill>
              </a:rPr>
              <a:t>, vien</a:t>
            </a:r>
            <a:r>
              <a:rPr lang="en-US" b="1" dirty="0">
                <a:solidFill>
                  <a:srgbClr val="1C20DF"/>
                </a:solidFill>
              </a:rPr>
              <a:t>s</a:t>
            </a:r>
            <a:r>
              <a:rPr lang="lv-LV" b="1" dirty="0">
                <a:solidFill>
                  <a:srgbClr val="1C20DF"/>
                </a:solidFill>
              </a:rPr>
              <a:t> no pasaules </a:t>
            </a:r>
            <a:r>
              <a:rPr lang="en-US" b="1" dirty="0" err="1">
                <a:solidFill>
                  <a:srgbClr val="1C20DF"/>
                </a:solidFill>
              </a:rPr>
              <a:t>prestižākajiem</a:t>
            </a:r>
            <a:r>
              <a:rPr lang="en-US" b="1" dirty="0">
                <a:solidFill>
                  <a:srgbClr val="1C20DF"/>
                </a:solidFill>
              </a:rPr>
              <a:t> un </a:t>
            </a:r>
            <a:r>
              <a:rPr lang="en-US" b="1" dirty="0" err="1">
                <a:solidFill>
                  <a:srgbClr val="1C20DF"/>
                </a:solidFill>
              </a:rPr>
              <a:t>izcilākajiem</a:t>
            </a:r>
            <a:r>
              <a:rPr lang="en-US" b="1" dirty="0">
                <a:solidFill>
                  <a:srgbClr val="1C20DF"/>
                </a:solidFill>
              </a:rPr>
              <a:t> </a:t>
            </a:r>
            <a:r>
              <a:rPr lang="lv-LV" b="1" dirty="0">
                <a:solidFill>
                  <a:srgbClr val="1C20DF"/>
                </a:solidFill>
              </a:rPr>
              <a:t>pētniecības centriem;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600" b="1" dirty="0">
              <a:solidFill>
                <a:srgbClr val="1C20DF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rgbClr val="1C20DF"/>
                </a:solidFill>
              </a:rPr>
              <a:t>Jomas</a:t>
            </a:r>
            <a:r>
              <a:rPr lang="en-US" b="1" dirty="0">
                <a:solidFill>
                  <a:srgbClr val="1C20DF"/>
                </a:solidFill>
              </a:rPr>
              <a:t>:</a:t>
            </a:r>
            <a:r>
              <a:rPr lang="lv-LV" b="1" dirty="0">
                <a:solidFill>
                  <a:srgbClr val="1C20DF"/>
                </a:solidFill>
              </a:rPr>
              <a:t> augstas enerģijas daļiņu pētījum</a:t>
            </a:r>
            <a:r>
              <a:rPr lang="en-US" b="1" dirty="0" err="1">
                <a:solidFill>
                  <a:srgbClr val="1C20DF"/>
                </a:solidFill>
              </a:rPr>
              <a:t>i</a:t>
            </a:r>
            <a:r>
              <a:rPr lang="en-US" b="1" dirty="0">
                <a:solidFill>
                  <a:srgbClr val="1C20DF"/>
                </a:solidFill>
              </a:rPr>
              <a:t>, </a:t>
            </a:r>
            <a:r>
              <a:rPr lang="lv-LV" b="1" dirty="0">
                <a:solidFill>
                  <a:srgbClr val="1C20DF"/>
                </a:solidFill>
              </a:rPr>
              <a:t>enerģētika, medicīna, jaunie materiāli, informācijas tehnoloģijas, paātrinātāju tehnoloģijas;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600" b="1" dirty="0">
              <a:solidFill>
                <a:srgbClr val="1C20DF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lv-LV" b="1" dirty="0">
                <a:solidFill>
                  <a:srgbClr val="1C20DF"/>
                </a:solidFill>
              </a:rPr>
              <a:t>Latvijai </a:t>
            </a:r>
            <a:r>
              <a:rPr lang="en-US" b="1" dirty="0" err="1">
                <a:solidFill>
                  <a:srgbClr val="1C20DF"/>
                </a:solidFill>
              </a:rPr>
              <a:t>ir</a:t>
            </a:r>
            <a:r>
              <a:rPr lang="en-US" b="1" dirty="0">
                <a:solidFill>
                  <a:srgbClr val="1C20DF"/>
                </a:solidFill>
              </a:rPr>
              <a:t> </a:t>
            </a:r>
            <a:r>
              <a:rPr lang="lv-LV" b="1" dirty="0">
                <a:solidFill>
                  <a:srgbClr val="1C20DF"/>
                </a:solidFill>
              </a:rPr>
              <a:t>vajadzīgi eksperti šajās industrijās, jo ir pārrāvums pētniecības attīstībā – CERN ir vienīgā pieejamā bāze šāda cilvēkkapitāla pilnveidei;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600" b="1" dirty="0">
              <a:solidFill>
                <a:srgbClr val="1C20DF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lv-LV" b="1" dirty="0">
                <a:solidFill>
                  <a:srgbClr val="1C20DF"/>
                </a:solidFill>
              </a:rPr>
              <a:t>Daļiņu fizikā un paātrinātāju tehnoloģijās iespējas Latvijā ir </a:t>
            </a:r>
            <a:r>
              <a:rPr lang="en-US" b="1" dirty="0" err="1">
                <a:solidFill>
                  <a:srgbClr val="1C20DF"/>
                </a:solidFill>
              </a:rPr>
              <a:t>šobrīd</a:t>
            </a:r>
            <a:r>
              <a:rPr lang="en-US" b="1" dirty="0">
                <a:solidFill>
                  <a:srgbClr val="1C20DF"/>
                </a:solidFill>
              </a:rPr>
              <a:t> </a:t>
            </a:r>
            <a:r>
              <a:rPr lang="lv-LV" b="1" dirty="0">
                <a:solidFill>
                  <a:srgbClr val="1C20DF"/>
                </a:solidFill>
              </a:rPr>
              <a:t>neizmantotas, bet pastāv liela interese praktisko pielietojumu jomā</a:t>
            </a:r>
          </a:p>
          <a:p>
            <a:pPr marL="76200" indent="0">
              <a:buFont typeface="Arial" panose="020B0604020202020204" pitchFamily="34" charset="0"/>
              <a:buNone/>
            </a:pPr>
            <a:endParaRPr lang="en-GB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08A83E3-312A-4C48-A545-089904E634C8}"/>
              </a:ext>
            </a:extLst>
          </p:cNvPr>
          <p:cNvSpPr txBox="1"/>
          <p:nvPr/>
        </p:nvSpPr>
        <p:spPr>
          <a:xfrm>
            <a:off x="1058133" y="1701226"/>
            <a:ext cx="9188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0" dirty="0">
                <a:solidFill>
                  <a:srgbClr val="1C20DF"/>
                </a:solidFill>
                <a:latin typeface="Franklin Gothic Demi Cond" panose="020B0706030402020204" pitchFamily="34" charset="0"/>
                <a:ea typeface="Verdana" panose="020B0604030504040204" pitchFamily="34" charset="0"/>
              </a:rPr>
              <a:t>‘’</a:t>
            </a:r>
            <a:endParaRPr lang="en-GB" sz="12000" dirty="0">
              <a:solidFill>
                <a:srgbClr val="1C20DF"/>
              </a:solidFill>
              <a:latin typeface="Franklin Gothic Demi Cond" panose="020B070603040202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41ED367-DA26-47EB-A510-40B4E73F4047}"/>
              </a:ext>
            </a:extLst>
          </p:cNvPr>
          <p:cNvSpPr txBox="1"/>
          <p:nvPr/>
        </p:nvSpPr>
        <p:spPr>
          <a:xfrm>
            <a:off x="10471737" y="5279806"/>
            <a:ext cx="9188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2000" dirty="0">
                <a:solidFill>
                  <a:srgbClr val="1C20DF"/>
                </a:solidFill>
                <a:latin typeface="Franklin Gothic Demi Cond" panose="020B0706030402020204" pitchFamily="34" charset="0"/>
                <a:ea typeface="Verdana" panose="020B0604030504040204" pitchFamily="34" charset="0"/>
              </a:rPr>
              <a:t>‘’</a:t>
            </a:r>
            <a:endParaRPr lang="en-GB" sz="12000" dirty="0">
              <a:solidFill>
                <a:srgbClr val="1C20DF"/>
              </a:solidFill>
              <a:latin typeface="Franklin Gothic Demi Cond" panose="020B0706030402020204" pitchFamily="34" charset="0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2BFE2CE-8B45-4FF5-986D-21A16FB1D6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804" y="762005"/>
            <a:ext cx="1318966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10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2F4E26F-6F0C-4165-B5A2-3212F7A9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B4910-06CA-4855-906E-4E1A599A3904}" type="slidenum">
              <a:rPr lang="lv-LV" smtClean="0"/>
              <a:t>20</a:t>
            </a:fld>
            <a:endParaRPr lang="lv-LV"/>
          </a:p>
        </p:txBody>
      </p:sp>
      <p:grpSp>
        <p:nvGrpSpPr>
          <p:cNvPr id="6" name="Group 5"/>
          <p:cNvGrpSpPr/>
          <p:nvPr/>
        </p:nvGrpSpPr>
        <p:grpSpPr>
          <a:xfrm>
            <a:off x="377437" y="2474257"/>
            <a:ext cx="11467354" cy="3324113"/>
            <a:chOff x="216072" y="4215126"/>
            <a:chExt cx="11467354" cy="1521300"/>
          </a:xfrm>
          <a:solidFill>
            <a:schemeClr val="bg1">
              <a:lumMod val="95000"/>
            </a:schemeClr>
          </a:solidFill>
        </p:grpSpPr>
        <p:sp>
          <p:nvSpPr>
            <p:cNvPr id="8" name="Freeform 7"/>
            <p:cNvSpPr/>
            <p:nvPr/>
          </p:nvSpPr>
          <p:spPr>
            <a:xfrm>
              <a:off x="216072" y="4215126"/>
              <a:ext cx="2149054" cy="1521300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897" tIns="97897" rIns="97897" bIns="97897" numCol="1" spcCol="1270" anchor="ctr" anchorCtr="0">
              <a:noAutofit/>
            </a:bodyPr>
            <a:lstStyle/>
            <a:p>
              <a:pPr lvl="0" algn="ctr" defTabSz="622300" rtl="0"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i="1" kern="1200" dirty="0">
                  <a:solidFill>
                    <a:srgbClr val="1C20DF"/>
                  </a:solidFill>
                </a:rPr>
                <a:t>SIA Primekss</a:t>
              </a:r>
              <a:r>
                <a:rPr lang="lv-LV" sz="1600" kern="1200" dirty="0">
                  <a:solidFill>
                    <a:srgbClr val="1C20DF"/>
                  </a:solidFill>
                </a:rPr>
                <a:t> – cementa plātnes izpētes projekts CMS / potenciāls iepirkums CMS ēku būvniecībā;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2545647" y="4215126"/>
              <a:ext cx="2149054" cy="1521300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897" tIns="97897" rIns="97897" bIns="97897" numCol="1" spcCol="1270" anchor="ctr" anchorCtr="0">
              <a:noAutofit/>
            </a:bodyPr>
            <a:lstStyle/>
            <a:p>
              <a:pPr lvl="0" algn="ctr" defTabSz="622300" rtl="0"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i="1" kern="1200">
                  <a:solidFill>
                    <a:srgbClr val="1C20DF"/>
                  </a:solidFill>
                </a:rPr>
                <a:t>SIA Dati Group</a:t>
              </a:r>
              <a:r>
                <a:rPr lang="lv-LV" sz="1600" kern="1200">
                  <a:solidFill>
                    <a:srgbClr val="1C20DF"/>
                  </a:solidFill>
                </a:rPr>
                <a:t> – Tier2 izveides pilotprojekts / iesaiste Folding@Home iniciatīvā;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875222" y="4215126"/>
              <a:ext cx="2149054" cy="1521300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897" tIns="97897" rIns="97897" bIns="97897" numCol="1" spcCol="1270" anchor="ctr" anchorCtr="0">
              <a:noAutofit/>
            </a:bodyPr>
            <a:lstStyle/>
            <a:p>
              <a:pPr lvl="0" algn="ctr" defTabSz="622300" rtl="0"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i="1" kern="1200" dirty="0">
                  <a:solidFill>
                    <a:srgbClr val="1C20DF"/>
                  </a:solidFill>
                </a:rPr>
                <a:t>SIA SAF Tehnika</a:t>
              </a:r>
              <a:r>
                <a:rPr lang="lv-LV" sz="1600" kern="1200" dirty="0">
                  <a:solidFill>
                    <a:srgbClr val="1C20DF"/>
                  </a:solidFill>
                </a:rPr>
                <a:t> – CERN ēku aprīkošana ar uzņēmuma CO2 sensoriem;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4797" y="4215126"/>
              <a:ext cx="2149054" cy="1521300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897" tIns="97897" rIns="97897" bIns="97897" numCol="1" spcCol="1270" anchor="ctr" anchorCtr="0">
              <a:noAutofit/>
            </a:bodyPr>
            <a:lstStyle/>
            <a:p>
              <a:pPr lvl="0" algn="ctr" defTabSz="622300" rtl="0">
                <a:spcBef>
                  <a:spcPct val="0"/>
                </a:spcBef>
              </a:pPr>
              <a:r>
                <a:rPr lang="lv-LV" sz="1600" i="1" kern="1200" dirty="0">
                  <a:solidFill>
                    <a:srgbClr val="1C20DF"/>
                  </a:solidFill>
                </a:rPr>
                <a:t>SIA </a:t>
              </a:r>
            </a:p>
            <a:p>
              <a:pPr lvl="0" algn="ctr" defTabSz="622300" rtl="0">
                <a:spcBef>
                  <a:spcPct val="0"/>
                </a:spcBef>
              </a:pPr>
              <a:r>
                <a:rPr lang="lv-LV" sz="1600" i="1" kern="1200" dirty="0">
                  <a:solidFill>
                    <a:srgbClr val="1C20DF"/>
                  </a:solidFill>
                </a:rPr>
                <a:t>Allatherm</a:t>
              </a:r>
              <a:r>
                <a:rPr lang="lv-LV" sz="1600" kern="1200" dirty="0">
                  <a:solidFill>
                    <a:srgbClr val="1C20DF"/>
                  </a:solidFill>
                </a:rPr>
                <a:t> – CMS eksperimenta dzesēšanas prototipa izstrāde / potenciāls iepirkums pilnas sistēmas izstrādei;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9534372" y="4215126"/>
              <a:ext cx="2149054" cy="1521300"/>
            </a:xfrm>
            <a:prstGeom prst="snip2Diag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897" tIns="97897" rIns="97897" bIns="97897" numCol="1" spcCol="1270" anchor="ctr" anchorCtr="0">
              <a:noAutofit/>
            </a:bodyPr>
            <a:lstStyle/>
            <a:p>
              <a:pPr lvl="0" algn="ctr" defTabSz="622300" rtl="0"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i="1" kern="1200">
                  <a:solidFill>
                    <a:srgbClr val="1C20DF"/>
                  </a:solidFill>
                </a:rPr>
                <a:t>The Backyard</a:t>
              </a:r>
              <a:r>
                <a:rPr lang="lv-LV" sz="1600" kern="1200">
                  <a:solidFill>
                    <a:srgbClr val="1C20DF"/>
                  </a:solidFill>
                </a:rPr>
                <a:t>- I.FAST projekta grafiskā identitāte un logo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A004BD-07CB-43E7-B6D1-FED43AA13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435" y="457503"/>
            <a:ext cx="98827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3200" b="1" dirty="0">
                <a:solidFill>
                  <a:srgbClr val="0001B4"/>
                </a:solidFill>
                <a:latin typeface="+mj-lt"/>
                <a:ea typeface="Verdana"/>
              </a:rPr>
              <a:t>CERN Kontaktpunkta veiksmes stāsti, industrijas iesaiste CERN pasūtījumos/pētījumos 2021.gadā</a:t>
            </a:r>
            <a:endParaRPr lang="lv-LV" altLang="lv-LV" sz="3200" b="1" dirty="0">
              <a:solidFill>
                <a:srgbClr val="0001B4"/>
              </a:solidFill>
              <a:latin typeface="+mj-lt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73080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05435" y="457503"/>
            <a:ext cx="9882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  <a:latin typeface="+mj-lt"/>
                <a:ea typeface="Verdana"/>
              </a:rPr>
              <a:t>Nākotnes plāni – federatīvs Tier2</a:t>
            </a:r>
            <a:endParaRPr lang="lv-LV" sz="3200" dirty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/>
              <a:t>21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DE8C5E15-8CB9-4D42-86B2-11BA93C6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25" y="1110446"/>
            <a:ext cx="11563220" cy="45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lv-LV" sz="1800">
              <a:latin typeface="Verdana"/>
              <a:ea typeface="Verdana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131600" y="2001268"/>
            <a:ext cx="7766358" cy="3728076"/>
            <a:chOff x="4110084" y="1521798"/>
            <a:chExt cx="7200000" cy="3728076"/>
          </a:xfrm>
        </p:grpSpPr>
        <p:sp>
          <p:nvSpPr>
            <p:cNvPr id="20" name="Freeform 19"/>
            <p:cNvSpPr/>
            <p:nvPr/>
          </p:nvSpPr>
          <p:spPr>
            <a:xfrm>
              <a:off x="4110084" y="1521798"/>
              <a:ext cx="7200000" cy="823133"/>
            </a:xfrm>
            <a:custGeom>
              <a:avLst/>
              <a:gdLst>
                <a:gd name="connsiteX0" fmla="*/ 0 w 7712365"/>
                <a:gd name="connsiteY0" fmla="*/ 0 h 823133"/>
                <a:gd name="connsiteX1" fmla="*/ 7712365 w 7712365"/>
                <a:gd name="connsiteY1" fmla="*/ 0 h 823133"/>
                <a:gd name="connsiteX2" fmla="*/ 7712365 w 7712365"/>
                <a:gd name="connsiteY2" fmla="*/ 823133 h 823133"/>
                <a:gd name="connsiteX3" fmla="*/ 0 w 7712365"/>
                <a:gd name="connsiteY3" fmla="*/ 823133 h 823133"/>
                <a:gd name="connsiteX4" fmla="*/ 0 w 7712365"/>
                <a:gd name="connsiteY4" fmla="*/ 0 h 8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2365" h="823133">
                  <a:moveTo>
                    <a:pt x="0" y="0"/>
                  </a:moveTo>
                  <a:lnTo>
                    <a:pt x="7712365" y="0"/>
                  </a:lnTo>
                  <a:lnTo>
                    <a:pt x="7712365" y="823133"/>
                  </a:lnTo>
                  <a:lnTo>
                    <a:pt x="0" y="823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3362" tIns="38100" rIns="38100" bIns="3810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b="1" kern="1200" dirty="0">
                  <a:solidFill>
                    <a:srgbClr val="1C20DF"/>
                  </a:solidFill>
                </a:rPr>
                <a:t>Tier2</a:t>
              </a:r>
              <a:r>
                <a:rPr lang="lv-LV" sz="1500" kern="1200" dirty="0">
                  <a:solidFill>
                    <a:srgbClr val="1C20DF"/>
                  </a:solidFill>
                </a:rPr>
                <a:t> ir vispasaules skaitļošanas tīkla infrastruktūras -</a:t>
              </a:r>
              <a:r>
                <a:rPr lang="lv-LV" sz="1500" kern="1200" dirty="0">
                  <a:solidFill>
                    <a:srgbClr val="1C20DF"/>
                  </a:solidFill>
                  <a:hlinkClick r:id="rId3"/>
                </a:rPr>
                <a:t>WLCG</a:t>
              </a:r>
              <a:r>
                <a:rPr lang="lv-LV" sz="1500" kern="1200" dirty="0">
                  <a:solidFill>
                    <a:srgbClr val="1C20DF"/>
                  </a:solidFill>
                </a:rPr>
                <a:t> - trešā līmeņa objekti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110084" y="2451223"/>
              <a:ext cx="7200000" cy="823133"/>
            </a:xfrm>
            <a:custGeom>
              <a:avLst/>
              <a:gdLst>
                <a:gd name="connsiteX0" fmla="*/ 0 w 7240443"/>
                <a:gd name="connsiteY0" fmla="*/ 0 h 823133"/>
                <a:gd name="connsiteX1" fmla="*/ 7240443 w 7240443"/>
                <a:gd name="connsiteY1" fmla="*/ 0 h 823133"/>
                <a:gd name="connsiteX2" fmla="*/ 7240443 w 7240443"/>
                <a:gd name="connsiteY2" fmla="*/ 823133 h 823133"/>
                <a:gd name="connsiteX3" fmla="*/ 0 w 7240443"/>
                <a:gd name="connsiteY3" fmla="*/ 823133 h 823133"/>
                <a:gd name="connsiteX4" fmla="*/ 0 w 7240443"/>
                <a:gd name="connsiteY4" fmla="*/ 0 h 8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0443" h="823133">
                  <a:moveTo>
                    <a:pt x="0" y="0"/>
                  </a:moveTo>
                  <a:lnTo>
                    <a:pt x="7240443" y="0"/>
                  </a:lnTo>
                  <a:lnTo>
                    <a:pt x="7240443" y="823133"/>
                  </a:lnTo>
                  <a:lnTo>
                    <a:pt x="0" y="823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76667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653362" tIns="38100" rIns="38100" bIns="3810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kern="1200" dirty="0">
                  <a:solidFill>
                    <a:srgbClr val="1C20DF"/>
                  </a:solidFill>
                </a:rPr>
                <a:t>Plānojam izveidot federatīvu skaitļošanas objektu Latvijā,</a:t>
              </a:r>
              <a:br>
                <a:rPr lang="lv-LV" sz="1500" kern="1200" dirty="0">
                  <a:solidFill>
                    <a:srgbClr val="1C20DF"/>
                  </a:solidFill>
                </a:rPr>
              </a:br>
              <a:r>
                <a:rPr lang="lv-LV" sz="1500" kern="1200" dirty="0">
                  <a:solidFill>
                    <a:srgbClr val="1C20DF"/>
                  </a:solidFill>
                </a:rPr>
                <a:t>iesaistot visas institūcijas Latvijā ar pietiekamiem skaitļošanas</a:t>
              </a:r>
              <a:br>
                <a:rPr lang="lv-LV" sz="1500" kern="1200" dirty="0">
                  <a:solidFill>
                    <a:srgbClr val="1C20DF"/>
                  </a:solidFill>
                </a:rPr>
              </a:br>
              <a:r>
                <a:rPr lang="lv-LV" sz="1500" kern="1200" dirty="0">
                  <a:solidFill>
                    <a:srgbClr val="1C20DF"/>
                  </a:solidFill>
                </a:rPr>
                <a:t>resursiem, kā arī industrijas pārstāvjus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4110084" y="3427315"/>
              <a:ext cx="7200000" cy="823133"/>
            </a:xfrm>
            <a:custGeom>
              <a:avLst/>
              <a:gdLst>
                <a:gd name="connsiteX0" fmla="*/ 0 w 7240443"/>
                <a:gd name="connsiteY0" fmla="*/ 0 h 823133"/>
                <a:gd name="connsiteX1" fmla="*/ 7240443 w 7240443"/>
                <a:gd name="connsiteY1" fmla="*/ 0 h 823133"/>
                <a:gd name="connsiteX2" fmla="*/ 7240443 w 7240443"/>
                <a:gd name="connsiteY2" fmla="*/ 823133 h 823133"/>
                <a:gd name="connsiteX3" fmla="*/ 0 w 7240443"/>
                <a:gd name="connsiteY3" fmla="*/ 823133 h 823133"/>
                <a:gd name="connsiteX4" fmla="*/ 0 w 7240443"/>
                <a:gd name="connsiteY4" fmla="*/ 0 h 8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0443" h="823133">
                  <a:moveTo>
                    <a:pt x="0" y="0"/>
                  </a:moveTo>
                  <a:lnTo>
                    <a:pt x="7240443" y="0"/>
                  </a:lnTo>
                  <a:lnTo>
                    <a:pt x="7240443" y="823133"/>
                  </a:lnTo>
                  <a:lnTo>
                    <a:pt x="0" y="823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63333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653362" tIns="38100" rIns="38100" bIns="3810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kern="1200" dirty="0">
                  <a:solidFill>
                    <a:srgbClr val="1C20DF"/>
                  </a:solidFill>
                </a:rPr>
                <a:t>Šāds objekts sniegs </a:t>
              </a:r>
              <a:r>
                <a:rPr lang="lv-LV" sz="1500" b="1" kern="1200" dirty="0">
                  <a:solidFill>
                    <a:srgbClr val="1C20DF"/>
                  </a:solidFill>
                </a:rPr>
                <a:t>neatsveramu ieguldījumu</a:t>
              </a:r>
              <a:r>
                <a:rPr lang="lv-LV" sz="1500" kern="1200" dirty="0">
                  <a:solidFill>
                    <a:srgbClr val="1C20DF"/>
                  </a:solidFill>
                </a:rPr>
                <a:t> augstas enerģijas</a:t>
              </a:r>
              <a:br>
                <a:rPr lang="lv-LV" sz="1500" kern="1200" dirty="0">
                  <a:solidFill>
                    <a:srgbClr val="1C20DF"/>
                  </a:solidFill>
                </a:rPr>
              </a:br>
              <a:r>
                <a:rPr lang="lv-LV" sz="1500" kern="1200" dirty="0">
                  <a:solidFill>
                    <a:srgbClr val="1C20DF"/>
                  </a:solidFill>
                </a:rPr>
                <a:t>fizikas pētniecībā, grupai sniedzot piekļuvi savam Tier2 objektam,</a:t>
              </a:r>
              <a:br>
                <a:rPr lang="lv-LV" sz="1500" kern="1200" dirty="0">
                  <a:solidFill>
                    <a:srgbClr val="1C20DF"/>
                  </a:solidFill>
                </a:rPr>
              </a:br>
              <a:r>
                <a:rPr lang="lv-LV" sz="1500" kern="1200" dirty="0">
                  <a:solidFill>
                    <a:srgbClr val="1C20DF"/>
                  </a:solidFill>
                </a:rPr>
                <a:t>kā arī savai </a:t>
              </a:r>
              <a:r>
                <a:rPr lang="lv-LV" sz="1500" i="1" kern="1200" dirty="0">
                  <a:solidFill>
                    <a:srgbClr val="1C20DF"/>
                  </a:solidFill>
                </a:rPr>
                <a:t>batch</a:t>
              </a:r>
              <a:r>
                <a:rPr lang="lv-LV" sz="1500" kern="1200" dirty="0">
                  <a:solidFill>
                    <a:srgbClr val="1C20DF"/>
                  </a:solidFill>
                </a:rPr>
                <a:t> skaitļošanas sistēmai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110084" y="4426741"/>
              <a:ext cx="7200000" cy="823133"/>
            </a:xfrm>
            <a:custGeom>
              <a:avLst/>
              <a:gdLst>
                <a:gd name="connsiteX0" fmla="*/ 0 w 7712365"/>
                <a:gd name="connsiteY0" fmla="*/ 0 h 823133"/>
                <a:gd name="connsiteX1" fmla="*/ 7712365 w 7712365"/>
                <a:gd name="connsiteY1" fmla="*/ 0 h 823133"/>
                <a:gd name="connsiteX2" fmla="*/ 7712365 w 7712365"/>
                <a:gd name="connsiteY2" fmla="*/ 823133 h 823133"/>
                <a:gd name="connsiteX3" fmla="*/ 0 w 7712365"/>
                <a:gd name="connsiteY3" fmla="*/ 823133 h 823133"/>
                <a:gd name="connsiteX4" fmla="*/ 0 w 7712365"/>
                <a:gd name="connsiteY4" fmla="*/ 0 h 82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12365" h="823133">
                  <a:moveTo>
                    <a:pt x="0" y="0"/>
                  </a:moveTo>
                  <a:lnTo>
                    <a:pt x="7712365" y="0"/>
                  </a:lnTo>
                  <a:lnTo>
                    <a:pt x="7712365" y="823133"/>
                  </a:lnTo>
                  <a:lnTo>
                    <a:pt x="0" y="8231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3362" tIns="38100" rIns="38100" bIns="3810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500" kern="1200" dirty="0">
                  <a:solidFill>
                    <a:srgbClr val="1C20DF"/>
                  </a:solidFill>
                </a:rPr>
                <a:t>Skaitļošanas resursi būtu </a:t>
              </a:r>
              <a:r>
                <a:rPr lang="lv-LV" sz="1500" b="1" kern="1200" dirty="0">
                  <a:solidFill>
                    <a:srgbClr val="1C20DF"/>
                  </a:solidFill>
                </a:rPr>
                <a:t>pieejami visām zinātnes nozarēm un</a:t>
              </a:r>
              <a:br>
                <a:rPr lang="lv-LV" sz="1500" b="1" kern="1200" dirty="0">
                  <a:solidFill>
                    <a:srgbClr val="1C20DF"/>
                  </a:solidFill>
                </a:rPr>
              </a:br>
              <a:r>
                <a:rPr lang="lv-LV" sz="1500" b="1" kern="1200" dirty="0">
                  <a:solidFill>
                    <a:srgbClr val="1C20DF"/>
                  </a:solidFill>
                </a:rPr>
                <a:t>institūtiem Latvijā</a:t>
              </a:r>
              <a:r>
                <a:rPr lang="lv-LV" sz="1500" kern="1200" dirty="0">
                  <a:solidFill>
                    <a:srgbClr val="1C20DF"/>
                  </a:solidFill>
                </a:rPr>
                <a:t>, kā arī, potenciāli, skolām un skolēniem</a:t>
              </a:r>
            </a:p>
          </p:txBody>
        </p:sp>
      </p:grpSp>
      <p:pic>
        <p:nvPicPr>
          <p:cNvPr id="3" name="Attēls 4">
            <a:extLst>
              <a:ext uri="{FF2B5EF4-FFF2-40B4-BE49-F238E27FC236}">
                <a16:creationId xmlns:a16="http://schemas.microsoft.com/office/drawing/2014/main" xmlns="" id="{1F17567D-5AA9-4278-B584-7596998079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17" y="2234637"/>
            <a:ext cx="3411152" cy="334226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131600" y="2001268"/>
            <a:ext cx="85398" cy="372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5497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48465" y="414473"/>
            <a:ext cx="9882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  <a:latin typeface="+mj-lt"/>
                <a:ea typeface="Verdana"/>
              </a:rPr>
              <a:t>Nākotnes plāni – zinātnes attīstība</a:t>
            </a:r>
            <a:endParaRPr lang="lv-LV" sz="3200" dirty="0"/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/>
              <a:t>22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xmlns="" id="{DE8C5E15-8CB9-4D42-86B2-11BA93C6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125" y="1110446"/>
            <a:ext cx="11563220" cy="45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lv-LV" sz="1800">
              <a:latin typeface="Verdana"/>
              <a:ea typeface="Verdan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5636" y="1328013"/>
            <a:ext cx="11172322" cy="5179154"/>
            <a:chOff x="725636" y="1328013"/>
            <a:chExt cx="11172322" cy="5179154"/>
          </a:xfrm>
        </p:grpSpPr>
        <p:sp>
          <p:nvSpPr>
            <p:cNvPr id="6" name="Rectangle 5"/>
            <p:cNvSpPr/>
            <p:nvPr/>
          </p:nvSpPr>
          <p:spPr>
            <a:xfrm>
              <a:off x="725636" y="1328013"/>
              <a:ext cx="11172322" cy="5179154"/>
            </a:xfrm>
            <a:prstGeom prst="rect">
              <a:avLst/>
            </a:prstGeom>
            <a:noFill/>
          </p:spPr>
        </p:sp>
        <p:sp>
          <p:nvSpPr>
            <p:cNvPr id="8" name="Freeform 7"/>
            <p:cNvSpPr/>
            <p:nvPr/>
          </p:nvSpPr>
          <p:spPr>
            <a:xfrm>
              <a:off x="839967" y="1562236"/>
              <a:ext cx="10584653" cy="814489"/>
            </a:xfrm>
            <a:custGeom>
              <a:avLst/>
              <a:gdLst>
                <a:gd name="connsiteX0" fmla="*/ 0 w 10683927"/>
                <a:gd name="connsiteY0" fmla="*/ 0 h 814489"/>
                <a:gd name="connsiteX1" fmla="*/ 10683927 w 10683927"/>
                <a:gd name="connsiteY1" fmla="*/ 0 h 814489"/>
                <a:gd name="connsiteX2" fmla="*/ 10683927 w 10683927"/>
                <a:gd name="connsiteY2" fmla="*/ 814489 h 814489"/>
                <a:gd name="connsiteX3" fmla="*/ 0 w 10683927"/>
                <a:gd name="connsiteY3" fmla="*/ 814489 h 814489"/>
                <a:gd name="connsiteX4" fmla="*/ 0 w 10683927"/>
                <a:gd name="connsiteY4" fmla="*/ 0 h 81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927" h="814489">
                  <a:moveTo>
                    <a:pt x="0" y="0"/>
                  </a:moveTo>
                  <a:lnTo>
                    <a:pt x="10683927" y="0"/>
                  </a:lnTo>
                  <a:lnTo>
                    <a:pt x="10683927" y="814489"/>
                  </a:lnTo>
                  <a:lnTo>
                    <a:pt x="0" y="814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801" tIns="40640" rIns="40640" bIns="4064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>
                  <a:solidFill>
                    <a:srgbClr val="1C20DF"/>
                  </a:solidFill>
                </a:rPr>
                <a:t>Ikgadēji piesaistīt </a:t>
              </a:r>
              <a:r>
                <a:rPr lang="lv-LV" sz="1600" b="1" kern="1200" dirty="0">
                  <a:solidFill>
                    <a:srgbClr val="1C20DF"/>
                  </a:solidFill>
                </a:rPr>
                <a:t>vismaz 6 studentus</a:t>
              </a:r>
              <a:r>
                <a:rPr lang="lv-LV" sz="1600" kern="1200" dirty="0">
                  <a:solidFill>
                    <a:srgbClr val="1C20DF"/>
                  </a:solidFill>
                </a:rPr>
                <a:t>, no kuriem, </a:t>
              </a:r>
              <a:r>
                <a:rPr lang="lv-LV" sz="1600" b="1" kern="1200" dirty="0">
                  <a:solidFill>
                    <a:srgbClr val="1C20DF"/>
                  </a:solidFill>
                </a:rPr>
                <a:t>vismaz 2 ārzemju</a:t>
              </a:r>
              <a:r>
                <a:rPr lang="lv-LV" sz="1600" kern="1200" dirty="0">
                  <a:solidFill>
                    <a:srgbClr val="1C20DF"/>
                  </a:solidFill>
                </a:rPr>
                <a:t>, "Daļiņu fizika</a:t>
              </a:r>
              <a:br>
                <a:rPr lang="lv-LV" sz="1600" kern="1200" dirty="0">
                  <a:solidFill>
                    <a:srgbClr val="1C20DF"/>
                  </a:solidFill>
                </a:rPr>
              </a:br>
              <a:r>
                <a:rPr lang="lv-LV" sz="1600" kern="1200" dirty="0">
                  <a:solidFill>
                    <a:srgbClr val="1C20DF"/>
                  </a:solidFill>
                </a:rPr>
                <a:t>un paātrinātāju tehnoloģijas" doktorantūras programmai un </a:t>
              </a:r>
              <a:r>
                <a:rPr lang="lv-LV" sz="1600" b="1" kern="1200" dirty="0">
                  <a:solidFill>
                    <a:srgbClr val="1C20DF"/>
                  </a:solidFill>
                </a:rPr>
                <a:t>uzturēt 90-95% absolvēšanas līmeni</a:t>
              </a:r>
              <a:endParaRPr lang="lv-LV" sz="1600" kern="1200" dirty="0">
                <a:solidFill>
                  <a:srgbClr val="1C20DF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839967" y="2455535"/>
              <a:ext cx="10584653" cy="663468"/>
            </a:xfrm>
            <a:custGeom>
              <a:avLst/>
              <a:gdLst>
                <a:gd name="connsiteX0" fmla="*/ 0 w 10235413"/>
                <a:gd name="connsiteY0" fmla="*/ 0 h 663468"/>
                <a:gd name="connsiteX1" fmla="*/ 10235413 w 10235413"/>
                <a:gd name="connsiteY1" fmla="*/ 0 h 663468"/>
                <a:gd name="connsiteX2" fmla="*/ 10235413 w 10235413"/>
                <a:gd name="connsiteY2" fmla="*/ 663468 h 663468"/>
                <a:gd name="connsiteX3" fmla="*/ 0 w 10235413"/>
                <a:gd name="connsiteY3" fmla="*/ 663468 h 663468"/>
                <a:gd name="connsiteX4" fmla="*/ 0 w 10235413"/>
                <a:gd name="connsiteY4" fmla="*/ 0 h 663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5413" h="663468">
                  <a:moveTo>
                    <a:pt x="0" y="0"/>
                  </a:moveTo>
                  <a:lnTo>
                    <a:pt x="10235413" y="0"/>
                  </a:lnTo>
                  <a:lnTo>
                    <a:pt x="10235413" y="663468"/>
                  </a:lnTo>
                  <a:lnTo>
                    <a:pt x="0" y="6634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801" tIns="40640" rIns="40640" bIns="4064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>
                  <a:solidFill>
                    <a:srgbClr val="1C20DF"/>
                  </a:solidFill>
                </a:rPr>
                <a:t>Plānojam </a:t>
              </a:r>
              <a:r>
                <a:rPr lang="lv-LV" sz="1600" b="1" kern="1200" dirty="0">
                  <a:solidFill>
                    <a:srgbClr val="1C20DF"/>
                  </a:solidFill>
                </a:rPr>
                <a:t>attīstīt iesaisti CMS fizikas un detektoru programmā</a:t>
              </a:r>
              <a:r>
                <a:rPr lang="lv-LV" sz="1600" kern="1200" dirty="0">
                  <a:solidFill>
                    <a:srgbClr val="1C20DF"/>
                  </a:solidFill>
                </a:rPr>
                <a:t>, kā arī būt vienam no </a:t>
              </a:r>
              <a:r>
                <a:rPr lang="lv-LV" sz="1600" b="1" kern="1200" dirty="0">
                  <a:solidFill>
                    <a:srgbClr val="1C20DF"/>
                  </a:solidFill>
                </a:rPr>
                <a:t>vadošajiem partneriem</a:t>
              </a:r>
              <a:r>
                <a:rPr lang="lv-LV" sz="1600" kern="1200" dirty="0">
                  <a:solidFill>
                    <a:srgbClr val="1C20DF"/>
                  </a:solidFill>
                </a:rPr>
                <a:t> CMS apakšsistēmas -</a:t>
              </a:r>
              <a:r>
                <a:rPr lang="lv-LV" sz="1600" b="1" kern="1200" dirty="0">
                  <a:solidFill>
                    <a:srgbClr val="1C20DF"/>
                  </a:solidFill>
                </a:rPr>
                <a:t> MTD</a:t>
              </a:r>
              <a:r>
                <a:rPr lang="lv-LV" sz="1600" kern="1200" dirty="0">
                  <a:solidFill>
                    <a:srgbClr val="1C20DF"/>
                  </a:solidFill>
                </a:rPr>
                <a:t> - izstrādē un uzturēšanā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39967" y="3332427"/>
              <a:ext cx="10584653" cy="545261"/>
            </a:xfrm>
            <a:custGeom>
              <a:avLst/>
              <a:gdLst>
                <a:gd name="connsiteX0" fmla="*/ 0 w 10030318"/>
                <a:gd name="connsiteY0" fmla="*/ 0 h 545261"/>
                <a:gd name="connsiteX1" fmla="*/ 10030318 w 10030318"/>
                <a:gd name="connsiteY1" fmla="*/ 0 h 545261"/>
                <a:gd name="connsiteX2" fmla="*/ 10030318 w 10030318"/>
                <a:gd name="connsiteY2" fmla="*/ 545261 h 545261"/>
                <a:gd name="connsiteX3" fmla="*/ 0 w 10030318"/>
                <a:gd name="connsiteY3" fmla="*/ 545261 h 545261"/>
                <a:gd name="connsiteX4" fmla="*/ 0 w 10030318"/>
                <a:gd name="connsiteY4" fmla="*/ 0 h 54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0318" h="545261">
                  <a:moveTo>
                    <a:pt x="0" y="0"/>
                  </a:moveTo>
                  <a:lnTo>
                    <a:pt x="10030318" y="0"/>
                  </a:lnTo>
                  <a:lnTo>
                    <a:pt x="10030318" y="545261"/>
                  </a:lnTo>
                  <a:lnTo>
                    <a:pt x="0" y="545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801" tIns="40640" rIns="40640" bIns="4064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>
                  <a:solidFill>
                    <a:srgbClr val="1C20DF"/>
                  </a:solidFill>
                </a:rPr>
                <a:t>Nākamo </a:t>
              </a:r>
              <a:r>
                <a:rPr lang="lv-LV" sz="1600" b="1" kern="1200" dirty="0">
                  <a:solidFill>
                    <a:srgbClr val="1C20DF"/>
                  </a:solidFill>
                </a:rPr>
                <a:t>3 gadu laikā sasniegt 100% </a:t>
              </a:r>
              <a:r>
                <a:rPr lang="lv-LV" sz="1600" b="1" kern="1200" dirty="0" err="1">
                  <a:solidFill>
                    <a:srgbClr val="1C20DF"/>
                  </a:solidFill>
                </a:rPr>
                <a:t>atdeves</a:t>
              </a:r>
              <a:r>
                <a:rPr lang="lv-LV" sz="1600" b="1" kern="1200" dirty="0">
                  <a:solidFill>
                    <a:srgbClr val="1C20DF"/>
                  </a:solidFill>
                </a:rPr>
                <a:t> līmeni</a:t>
              </a:r>
              <a:r>
                <a:rPr lang="lv-LV" sz="1600" kern="1200" dirty="0">
                  <a:solidFill>
                    <a:srgbClr val="1C20DF"/>
                  </a:solidFill>
                </a:rPr>
                <a:t> no Asociētās dalībvalsts iemaksas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39967" y="4058219"/>
              <a:ext cx="10584653" cy="728218"/>
            </a:xfrm>
            <a:custGeom>
              <a:avLst/>
              <a:gdLst>
                <a:gd name="connsiteX0" fmla="*/ 0 w 10030318"/>
                <a:gd name="connsiteY0" fmla="*/ 0 h 728218"/>
                <a:gd name="connsiteX1" fmla="*/ 10030318 w 10030318"/>
                <a:gd name="connsiteY1" fmla="*/ 0 h 728218"/>
                <a:gd name="connsiteX2" fmla="*/ 10030318 w 10030318"/>
                <a:gd name="connsiteY2" fmla="*/ 728218 h 728218"/>
                <a:gd name="connsiteX3" fmla="*/ 0 w 10030318"/>
                <a:gd name="connsiteY3" fmla="*/ 728218 h 728218"/>
                <a:gd name="connsiteX4" fmla="*/ 0 w 10030318"/>
                <a:gd name="connsiteY4" fmla="*/ 0 h 72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0318" h="728218">
                  <a:moveTo>
                    <a:pt x="0" y="0"/>
                  </a:moveTo>
                  <a:lnTo>
                    <a:pt x="10030318" y="0"/>
                  </a:lnTo>
                  <a:lnTo>
                    <a:pt x="10030318" y="728218"/>
                  </a:lnTo>
                  <a:lnTo>
                    <a:pt x="0" y="728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801" tIns="40640" rIns="40640" bIns="4064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>
                  <a:solidFill>
                    <a:srgbClr val="1C20DF"/>
                  </a:solidFill>
                </a:rPr>
                <a:t>Kopā ar CERN Baltijas Grupas partneriem, </a:t>
              </a:r>
              <a:r>
                <a:rPr lang="lv-LV" sz="1600" b="1" kern="1200" dirty="0">
                  <a:solidFill>
                    <a:srgbClr val="1C20DF"/>
                  </a:solidFill>
                </a:rPr>
                <a:t>2-3 gadu laikā izveidot atbilstošu maģistrantūras </a:t>
              </a:r>
              <a:r>
                <a:rPr lang="lv-LV" sz="1600" kern="1200" dirty="0">
                  <a:solidFill>
                    <a:srgbClr val="1C20DF"/>
                  </a:solidFill>
                </a:rPr>
                <a:t>līmeņa studiju </a:t>
              </a:r>
              <a:r>
                <a:rPr lang="lv-LV" sz="1600" b="1" kern="1200" dirty="0">
                  <a:solidFill>
                    <a:srgbClr val="1C20DF"/>
                  </a:solidFill>
                </a:rPr>
                <a:t>programmu</a:t>
              </a:r>
              <a:endParaRPr lang="lv-LV" sz="1600" kern="1200" dirty="0">
                <a:solidFill>
                  <a:srgbClr val="1C20DF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839967" y="4930002"/>
              <a:ext cx="10584653" cy="620229"/>
            </a:xfrm>
            <a:custGeom>
              <a:avLst/>
              <a:gdLst>
                <a:gd name="connsiteX0" fmla="*/ 0 w 10235413"/>
                <a:gd name="connsiteY0" fmla="*/ 0 h 620229"/>
                <a:gd name="connsiteX1" fmla="*/ 10235413 w 10235413"/>
                <a:gd name="connsiteY1" fmla="*/ 0 h 620229"/>
                <a:gd name="connsiteX2" fmla="*/ 10235413 w 10235413"/>
                <a:gd name="connsiteY2" fmla="*/ 620229 h 620229"/>
                <a:gd name="connsiteX3" fmla="*/ 0 w 10235413"/>
                <a:gd name="connsiteY3" fmla="*/ 620229 h 620229"/>
                <a:gd name="connsiteX4" fmla="*/ 0 w 10235413"/>
                <a:gd name="connsiteY4" fmla="*/ 0 h 62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5413" h="620229">
                  <a:moveTo>
                    <a:pt x="0" y="0"/>
                  </a:moveTo>
                  <a:lnTo>
                    <a:pt x="10235413" y="0"/>
                  </a:lnTo>
                  <a:lnTo>
                    <a:pt x="10235413" y="620229"/>
                  </a:lnTo>
                  <a:lnTo>
                    <a:pt x="0" y="6202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801" tIns="40640" rIns="40640" bIns="4064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kern="1200" dirty="0">
                  <a:solidFill>
                    <a:srgbClr val="1C20DF"/>
                  </a:solidFill>
                </a:rPr>
                <a:t>Nākamo </a:t>
              </a:r>
              <a:r>
                <a:rPr lang="lv-LV" sz="1600" b="1" kern="1200" dirty="0">
                  <a:solidFill>
                    <a:srgbClr val="1C20DF"/>
                  </a:solidFill>
                </a:rPr>
                <a:t>5 gadu laikā iesaistīties</a:t>
              </a:r>
              <a:r>
                <a:rPr lang="lv-LV" sz="1600" kern="1200" dirty="0">
                  <a:solidFill>
                    <a:srgbClr val="1C20DF"/>
                  </a:solidFill>
                </a:rPr>
                <a:t> vēl vienā daļiņu fizikas eksperimentā, mērķis -neitrino platforma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39967" y="5785274"/>
              <a:ext cx="10584653" cy="545261"/>
            </a:xfrm>
            <a:custGeom>
              <a:avLst/>
              <a:gdLst>
                <a:gd name="connsiteX0" fmla="*/ 0 w 10683927"/>
                <a:gd name="connsiteY0" fmla="*/ 0 h 545261"/>
                <a:gd name="connsiteX1" fmla="*/ 10683927 w 10683927"/>
                <a:gd name="connsiteY1" fmla="*/ 0 h 545261"/>
                <a:gd name="connsiteX2" fmla="*/ 10683927 w 10683927"/>
                <a:gd name="connsiteY2" fmla="*/ 545261 h 545261"/>
                <a:gd name="connsiteX3" fmla="*/ 0 w 10683927"/>
                <a:gd name="connsiteY3" fmla="*/ 545261 h 545261"/>
                <a:gd name="connsiteX4" fmla="*/ 0 w 10683927"/>
                <a:gd name="connsiteY4" fmla="*/ 0 h 54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927" h="545261">
                  <a:moveTo>
                    <a:pt x="0" y="0"/>
                  </a:moveTo>
                  <a:lnTo>
                    <a:pt x="10683927" y="0"/>
                  </a:lnTo>
                  <a:lnTo>
                    <a:pt x="10683927" y="545261"/>
                  </a:lnTo>
                  <a:lnTo>
                    <a:pt x="0" y="545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2801" tIns="40640" rIns="40640" bIns="40640" numCol="1" spcCol="1270" anchor="ctr" anchorCtr="0">
              <a:noAutofit/>
            </a:bodyPr>
            <a:lstStyle/>
            <a:p>
              <a:pPr lvl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1600" b="1" kern="1200" dirty="0">
                  <a:solidFill>
                    <a:srgbClr val="1C20DF"/>
                  </a:solidFill>
                </a:rPr>
                <a:t>Nepārtraukti turpināt attīstīt un popularizēt STEM zinātnes jomas Latvijā!</a:t>
              </a:r>
              <a:endParaRPr lang="lv-LV" sz="1600" kern="1200" dirty="0">
                <a:solidFill>
                  <a:srgbClr val="1C20DF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17581" y="1562236"/>
            <a:ext cx="75303" cy="475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4060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55532" y="-269041"/>
            <a:ext cx="6867426" cy="7405511"/>
          </a:xfrm>
          <a:prstGeom prst="rect">
            <a:avLst/>
          </a:prstGeom>
        </p:spPr>
      </p:pic>
      <p:sp>
        <p:nvSpPr>
          <p:cNvPr id="5" name="Rectangle 8"/>
          <p:cNvSpPr/>
          <p:nvPr/>
        </p:nvSpPr>
        <p:spPr>
          <a:xfrm flipV="1">
            <a:off x="2" y="-9427"/>
            <a:ext cx="6429401" cy="6876854"/>
          </a:xfrm>
          <a:custGeom>
            <a:avLst/>
            <a:gdLst>
              <a:gd name="connsiteX0" fmla="*/ 0 w 6099463"/>
              <a:gd name="connsiteY0" fmla="*/ 0 h 6858000"/>
              <a:gd name="connsiteX1" fmla="*/ 6099463 w 6099463"/>
              <a:gd name="connsiteY1" fmla="*/ 0 h 6858000"/>
              <a:gd name="connsiteX2" fmla="*/ 6099463 w 6099463"/>
              <a:gd name="connsiteY2" fmla="*/ 6858000 h 6858000"/>
              <a:gd name="connsiteX3" fmla="*/ 0 w 6099463"/>
              <a:gd name="connsiteY3" fmla="*/ 6858000 h 6858000"/>
              <a:gd name="connsiteX4" fmla="*/ 0 w 6099463"/>
              <a:gd name="connsiteY4" fmla="*/ 0 h 6858000"/>
              <a:gd name="connsiteX0" fmla="*/ 0 w 6099463"/>
              <a:gd name="connsiteY0" fmla="*/ 0 h 6867427"/>
              <a:gd name="connsiteX1" fmla="*/ 6099463 w 6099463"/>
              <a:gd name="connsiteY1" fmla="*/ 0 h 6867427"/>
              <a:gd name="connsiteX2" fmla="*/ 4892832 w 6099463"/>
              <a:gd name="connsiteY2" fmla="*/ 6867427 h 6867427"/>
              <a:gd name="connsiteX3" fmla="*/ 0 w 6099463"/>
              <a:gd name="connsiteY3" fmla="*/ 6858000 h 6867427"/>
              <a:gd name="connsiteX4" fmla="*/ 0 w 6099463"/>
              <a:gd name="connsiteY4" fmla="*/ 0 h 6867427"/>
              <a:gd name="connsiteX0" fmla="*/ 0 w 6429401"/>
              <a:gd name="connsiteY0" fmla="*/ 9427 h 6876854"/>
              <a:gd name="connsiteX1" fmla="*/ 6429401 w 6429401"/>
              <a:gd name="connsiteY1" fmla="*/ 0 h 6876854"/>
              <a:gd name="connsiteX2" fmla="*/ 4892832 w 6429401"/>
              <a:gd name="connsiteY2" fmla="*/ 6876854 h 6876854"/>
              <a:gd name="connsiteX3" fmla="*/ 0 w 6429401"/>
              <a:gd name="connsiteY3" fmla="*/ 6867427 h 6876854"/>
              <a:gd name="connsiteX4" fmla="*/ 0 w 6429401"/>
              <a:gd name="connsiteY4" fmla="*/ 9427 h 687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9401" h="6876854">
                <a:moveTo>
                  <a:pt x="0" y="9427"/>
                </a:moveTo>
                <a:lnTo>
                  <a:pt x="6429401" y="0"/>
                </a:lnTo>
                <a:lnTo>
                  <a:pt x="4892832" y="6876854"/>
                </a:lnTo>
                <a:lnTo>
                  <a:pt x="0" y="6867427"/>
                </a:lnTo>
                <a:lnTo>
                  <a:pt x="0" y="942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8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6271" y="2698704"/>
            <a:ext cx="604617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sz="5600" b="1" dirty="0">
                <a:solidFill>
                  <a:schemeClr val="bg1"/>
                </a:solidFill>
                <a:latin typeface="Verdana" panose="020B0604030504040204" pitchFamily="34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47276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544683" y="300416"/>
            <a:ext cx="84706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</a:rPr>
              <a:t>Starptautiskā sadarbība – būtisks progress </a:t>
            </a:r>
            <a:r>
              <a:rPr lang="lv-LV" altLang="lv-LV" sz="3200" b="1" dirty="0" err="1">
                <a:solidFill>
                  <a:srgbClr val="0001B4"/>
                </a:solidFill>
              </a:rPr>
              <a:t>pēdejo</a:t>
            </a:r>
            <a:r>
              <a:rPr lang="lv-LV" altLang="lv-LV" sz="3200" b="1" dirty="0">
                <a:solidFill>
                  <a:srgbClr val="0001B4"/>
                </a:solidFill>
              </a:rPr>
              <a:t> gadu laikā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3687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prstClr val="black">
                    <a:tint val="75000"/>
                  </a:prstClr>
                </a:solidFill>
              </a:rPr>
              <a:t>3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59672"/>
              </p:ext>
            </p:extLst>
          </p:nvPr>
        </p:nvGraphicFramePr>
        <p:xfrm>
          <a:off x="598114" y="1946506"/>
          <a:ext cx="7870132" cy="457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452" y="4941651"/>
            <a:ext cx="1382271" cy="683065"/>
          </a:xfrm>
          <a:prstGeom prst="rect">
            <a:avLst/>
          </a:prstGeom>
        </p:spPr>
      </p:pic>
      <p:sp>
        <p:nvSpPr>
          <p:cNvPr id="9" name="Freeform: Shape 9">
            <a:extLst>
              <a:ext uri="{FF2B5EF4-FFF2-40B4-BE49-F238E27FC236}">
                <a16:creationId xmlns:a16="http://schemas.microsoft.com/office/drawing/2014/main" xmlns="" id="{01447D97-22FC-4AF8-A9D5-59063E926392}"/>
              </a:ext>
            </a:extLst>
          </p:cNvPr>
          <p:cNvSpPr/>
          <p:nvPr/>
        </p:nvSpPr>
        <p:spPr>
          <a:xfrm>
            <a:off x="5484034" y="4724419"/>
            <a:ext cx="1908988" cy="1117528"/>
          </a:xfrm>
          <a:custGeom>
            <a:avLst/>
            <a:gdLst>
              <a:gd name="connsiteX0" fmla="*/ 0 w 2346027"/>
              <a:gd name="connsiteY0" fmla="*/ 0 h 1689972"/>
              <a:gd name="connsiteX1" fmla="*/ 2346027 w 2346027"/>
              <a:gd name="connsiteY1" fmla="*/ 0 h 1689972"/>
              <a:gd name="connsiteX2" fmla="*/ 2346027 w 2346027"/>
              <a:gd name="connsiteY2" fmla="*/ 1689972 h 1689972"/>
              <a:gd name="connsiteX3" fmla="*/ 0 w 2346027"/>
              <a:gd name="connsiteY3" fmla="*/ 1689972 h 1689972"/>
              <a:gd name="connsiteX4" fmla="*/ 0 w 2346027"/>
              <a:gd name="connsiteY4" fmla="*/ 0 h 168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6027" h="1689972">
                <a:moveTo>
                  <a:pt x="0" y="0"/>
                </a:moveTo>
                <a:lnTo>
                  <a:pt x="2346027" y="0"/>
                </a:lnTo>
                <a:lnTo>
                  <a:pt x="2346027" y="1689972"/>
                </a:lnTo>
                <a:lnTo>
                  <a:pt x="0" y="16899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600" b="1" dirty="0">
                <a:solidFill>
                  <a:srgbClr val="1C2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Apvārsnis 2020 loma</a:t>
            </a:r>
            <a:endParaRPr lang="en-GB" sz="1600" kern="1200" dirty="0">
              <a:solidFill>
                <a:srgbClr val="1C20D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1447D97-22FC-4AF8-A9D5-59063E926392}"/>
              </a:ext>
            </a:extLst>
          </p:cNvPr>
          <p:cNvSpPr/>
          <p:nvPr/>
        </p:nvSpPr>
        <p:spPr>
          <a:xfrm>
            <a:off x="7319318" y="4724419"/>
            <a:ext cx="1908988" cy="1117528"/>
          </a:xfrm>
          <a:custGeom>
            <a:avLst/>
            <a:gdLst>
              <a:gd name="connsiteX0" fmla="*/ 0 w 2346027"/>
              <a:gd name="connsiteY0" fmla="*/ 0 h 1689972"/>
              <a:gd name="connsiteX1" fmla="*/ 2346027 w 2346027"/>
              <a:gd name="connsiteY1" fmla="*/ 0 h 1689972"/>
              <a:gd name="connsiteX2" fmla="*/ 2346027 w 2346027"/>
              <a:gd name="connsiteY2" fmla="*/ 1689972 h 1689972"/>
              <a:gd name="connsiteX3" fmla="*/ 0 w 2346027"/>
              <a:gd name="connsiteY3" fmla="*/ 1689972 h 1689972"/>
              <a:gd name="connsiteX4" fmla="*/ 0 w 2346027"/>
              <a:gd name="connsiteY4" fmla="*/ 0 h 168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6027" h="1689972">
                <a:moveTo>
                  <a:pt x="0" y="0"/>
                </a:moveTo>
                <a:lnTo>
                  <a:pt x="2346027" y="0"/>
                </a:lnTo>
                <a:lnTo>
                  <a:pt x="2346027" y="1689972"/>
                </a:lnTo>
                <a:lnTo>
                  <a:pt x="0" y="16899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lv-LV" sz="1600" b="1" dirty="0">
                <a:solidFill>
                  <a:srgbClr val="1C2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Publiskā finansējuma atbalsts</a:t>
            </a:r>
            <a:endParaRPr lang="en-GB" sz="1600" kern="1200" dirty="0">
              <a:solidFill>
                <a:srgbClr val="1C20D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387" y="3026330"/>
            <a:ext cx="656886" cy="656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841" y="2093670"/>
            <a:ext cx="1007751" cy="6220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048" y="1803028"/>
            <a:ext cx="768288" cy="4582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678" y="3215011"/>
            <a:ext cx="1225751" cy="5298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103"/>
          <a:stretch/>
        </p:blipFill>
        <p:spPr>
          <a:xfrm>
            <a:off x="9702355" y="2266036"/>
            <a:ext cx="873674" cy="6444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192" y="2698243"/>
            <a:ext cx="894549" cy="935521"/>
          </a:xfrm>
          <a:prstGeom prst="rect">
            <a:avLst/>
          </a:prstGeom>
        </p:spPr>
      </p:pic>
      <p:sp>
        <p:nvSpPr>
          <p:cNvPr id="18" name="Freeform: Shape 9">
            <a:extLst>
              <a:ext uri="{FF2B5EF4-FFF2-40B4-BE49-F238E27FC236}">
                <a16:creationId xmlns:a16="http://schemas.microsoft.com/office/drawing/2014/main" xmlns="" id="{01447D97-22FC-4AF8-A9D5-59063E926392}"/>
              </a:ext>
            </a:extLst>
          </p:cNvPr>
          <p:cNvSpPr/>
          <p:nvPr/>
        </p:nvSpPr>
        <p:spPr>
          <a:xfrm>
            <a:off x="7488333" y="3787616"/>
            <a:ext cx="4286250" cy="931754"/>
          </a:xfrm>
          <a:custGeom>
            <a:avLst/>
            <a:gdLst>
              <a:gd name="connsiteX0" fmla="*/ 0 w 2346027"/>
              <a:gd name="connsiteY0" fmla="*/ 0 h 1689972"/>
              <a:gd name="connsiteX1" fmla="*/ 2346027 w 2346027"/>
              <a:gd name="connsiteY1" fmla="*/ 0 h 1689972"/>
              <a:gd name="connsiteX2" fmla="*/ 2346027 w 2346027"/>
              <a:gd name="connsiteY2" fmla="*/ 1689972 h 1689972"/>
              <a:gd name="connsiteX3" fmla="*/ 0 w 2346027"/>
              <a:gd name="connsiteY3" fmla="*/ 1689972 h 1689972"/>
              <a:gd name="connsiteX4" fmla="*/ 0 w 2346027"/>
              <a:gd name="connsiteY4" fmla="*/ 0 h 168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6027" h="1689972">
                <a:moveTo>
                  <a:pt x="0" y="0"/>
                </a:moveTo>
                <a:lnTo>
                  <a:pt x="2346027" y="0"/>
                </a:lnTo>
                <a:lnTo>
                  <a:pt x="2346027" y="1689972"/>
                </a:lnTo>
                <a:lnTo>
                  <a:pt x="0" y="168997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600" b="1" dirty="0">
                <a:solidFill>
                  <a:srgbClr val="1C2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Pēdējo 3 gadu laikā – izteikti pieaugusi dalība Eiropas un pasaules mēroga konsorcijos un tīklos</a:t>
            </a:r>
            <a:endParaRPr lang="en-GB" sz="1600" kern="1200" dirty="0">
              <a:solidFill>
                <a:srgbClr val="1C20D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" name="Picture 4" descr="NordForsk Vector Logo - (.SVG + .PNG) - SeekVectorLogo.Net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16" b="19680"/>
          <a:stretch/>
        </p:blipFill>
        <p:spPr bwMode="auto">
          <a:xfrm>
            <a:off x="10691429" y="2019839"/>
            <a:ext cx="1229196" cy="40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2BFE2CE-8B45-4FF5-986D-21A16FB1D6E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1429" y="527485"/>
            <a:ext cx="1318966" cy="1340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65678" y="5163696"/>
            <a:ext cx="2500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1C20DF"/>
                </a:solidFill>
              </a:rPr>
              <a:t>CERN devums </a:t>
            </a:r>
            <a:r>
              <a:rPr lang="lv-LV" dirty="0">
                <a:solidFill>
                  <a:srgbClr val="1C20DF"/>
                </a:solidFill>
              </a:rPr>
              <a:t>– 6% no Latvijas starptautiskajām publikācijām</a:t>
            </a:r>
            <a:endParaRPr lang="en-GB" dirty="0">
              <a:solidFill>
                <a:srgbClr val="1C20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4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38686" y="304941"/>
            <a:ext cx="93125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  <a:latin typeface="+mj-lt"/>
              </a:rPr>
              <a:t>Pētniecības ieguldījumu fokuss – trūkstošais </a:t>
            </a:r>
            <a:r>
              <a:rPr lang="lv-LV" altLang="lv-LV" sz="3200" b="1" dirty="0" err="1">
                <a:solidFill>
                  <a:srgbClr val="0001B4"/>
                </a:solidFill>
                <a:latin typeface="+mj-lt"/>
              </a:rPr>
              <a:t>cilvēkkapitāls</a:t>
            </a:r>
            <a:endParaRPr lang="lv-LV" altLang="lv-LV" sz="32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/>
              <a:t>4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059379"/>
              </p:ext>
            </p:extLst>
          </p:nvPr>
        </p:nvGraphicFramePr>
        <p:xfrm>
          <a:off x="301214" y="1409252"/>
          <a:ext cx="5346551" cy="503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hape 4553"/>
          <p:cNvSpPr/>
          <p:nvPr/>
        </p:nvSpPr>
        <p:spPr>
          <a:xfrm>
            <a:off x="6096000" y="5682973"/>
            <a:ext cx="5328564" cy="7570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Latvijā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šobrīd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gan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izteikti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liels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atbirums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doktorantūrā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gan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nepietiekams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doktora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grāda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ieguvēju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skaits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lai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nodrošinātu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zinātnieku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ataudzi</a:t>
            </a:r>
            <a:r>
              <a:rPr lang="en-US" sz="12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200" i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mazākais</a:t>
            </a:r>
            <a:r>
              <a:rPr lang="en-US" sz="1200" i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doktora</a:t>
            </a:r>
            <a:r>
              <a:rPr lang="en-US" sz="1200" i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grāda</a:t>
            </a:r>
            <a:r>
              <a:rPr lang="en-US" sz="1200" i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ieguvēju</a:t>
            </a:r>
            <a:r>
              <a:rPr lang="en-US" sz="1200" i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skaits</a:t>
            </a:r>
            <a:r>
              <a:rPr lang="en-US" sz="1200" i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pret</a:t>
            </a:r>
            <a:r>
              <a:rPr lang="en-US" sz="1200" i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iedzīvotāju</a:t>
            </a:r>
            <a:r>
              <a:rPr lang="en-US" sz="1200" i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skaitu</a:t>
            </a:r>
            <a:r>
              <a:rPr lang="en-US" sz="1200" i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Eiropas</a:t>
            </a:r>
            <a:r>
              <a:rPr lang="en-US" sz="1200" i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i="1" dirty="0" err="1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Savienībā</a:t>
            </a:r>
            <a:r>
              <a:rPr lang="en-US" sz="1200" i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622047"/>
              </p:ext>
            </p:extLst>
          </p:nvPr>
        </p:nvGraphicFramePr>
        <p:xfrm>
          <a:off x="5723068" y="1710078"/>
          <a:ext cx="6035039" cy="381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1316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38686" y="304941"/>
            <a:ext cx="57625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3200" b="1" dirty="0" smtClean="0">
                <a:solidFill>
                  <a:srgbClr val="0001B4"/>
                </a:solidFill>
                <a:latin typeface="+mj-lt"/>
              </a:rPr>
              <a:t>Fizikas studējošo dinamika Latvijā</a:t>
            </a:r>
            <a:endParaRPr lang="lv-LV" altLang="lv-LV" sz="3200" b="1" dirty="0">
              <a:solidFill>
                <a:srgbClr val="0001B4"/>
              </a:solidFill>
              <a:latin typeface="+mj-lt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32929" y="6249302"/>
            <a:ext cx="2743200" cy="365125"/>
          </a:xfrm>
        </p:spPr>
        <p:txBody>
          <a:bodyPr/>
          <a:lstStyle/>
          <a:p>
            <a:r>
              <a:rPr lang="lv-LV" sz="1600" dirty="0"/>
              <a:t>5</a:t>
            </a:r>
          </a:p>
        </p:txBody>
      </p:sp>
      <p:sp>
        <p:nvSpPr>
          <p:cNvPr id="5" name="Shape 4553"/>
          <p:cNvSpPr/>
          <p:nvPr/>
        </p:nvSpPr>
        <p:spPr>
          <a:xfrm>
            <a:off x="582411" y="5730172"/>
            <a:ext cx="5297718" cy="1403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lv-LV" sz="1600" b="1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Studējošo skaita tendences fizikas studiju programmās norāda uz nepieciešamību pēc adekvāta pētniecības piedāvājuma</a:t>
            </a:r>
            <a:endParaRPr lang="lv-LV" sz="1600" b="1" i="1" dirty="0">
              <a:solidFill>
                <a:srgbClr val="0001B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061556"/>
              </p:ext>
            </p:extLst>
          </p:nvPr>
        </p:nvGraphicFramePr>
        <p:xfrm>
          <a:off x="439495" y="1781286"/>
          <a:ext cx="8793434" cy="3726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053635" y="2330865"/>
            <a:ext cx="1925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>
                <a:solidFill>
                  <a:srgbClr val="1C20DF"/>
                </a:solidFill>
              </a:rPr>
              <a:t>Katru gadu plānota vismaz 6 doktorantu uzņemšana, 2 vēlams no ārzemēm</a:t>
            </a:r>
          </a:p>
        </p:txBody>
      </p:sp>
      <p:sp>
        <p:nvSpPr>
          <p:cNvPr id="3" name="Rectangle 2"/>
          <p:cNvSpPr/>
          <p:nvPr/>
        </p:nvSpPr>
        <p:spPr>
          <a:xfrm>
            <a:off x="6005635" y="56157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>
                <a:solidFill>
                  <a:srgbClr val="0001B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Imatrikulētie studenti ir relatīvi stabilā skaitā, kamēr pēdējos gados ir izaicinājums samazināt lielo atbirumu šajās programmās</a:t>
            </a:r>
          </a:p>
        </p:txBody>
      </p:sp>
      <p:sp>
        <p:nvSpPr>
          <p:cNvPr id="4" name="Rectangle 3"/>
          <p:cNvSpPr/>
          <p:nvPr/>
        </p:nvSpPr>
        <p:spPr>
          <a:xfrm>
            <a:off x="9053635" y="1054473"/>
            <a:ext cx="29224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400" b="1" dirty="0">
                <a:solidFill>
                  <a:srgbClr val="1C20DF"/>
                </a:solidFill>
              </a:rPr>
              <a:t>Balstoties uz CERN resursiem, izveidota jauna </a:t>
            </a:r>
            <a:r>
              <a:rPr lang="lv-LV" sz="1400" b="1" dirty="0" err="1">
                <a:solidFill>
                  <a:srgbClr val="1C20DF"/>
                </a:solidFill>
              </a:rPr>
              <a:t>PhD</a:t>
            </a:r>
            <a:r>
              <a:rPr lang="lv-LV" sz="1400" b="1" dirty="0">
                <a:solidFill>
                  <a:srgbClr val="1C20DF"/>
                </a:solidFill>
              </a:rPr>
              <a:t> programma “Daļiņu fizika un paātrinātāju tehnoloģijas”</a:t>
            </a:r>
          </a:p>
        </p:txBody>
      </p:sp>
    </p:spTree>
    <p:extLst>
      <p:ext uri="{BB962C8B-B14F-4D97-AF65-F5344CB8AC3E}">
        <p14:creationId xmlns:p14="http://schemas.microsoft.com/office/powerpoint/2010/main" val="336867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584255" y="589612"/>
            <a:ext cx="102826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</a:rPr>
              <a:t>Līdzšinējā sadarbība – laika ass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3687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prstClr val="black">
                    <a:tint val="75000"/>
                  </a:prstClr>
                </a:solidFill>
              </a:rPr>
              <a:t>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C861454-EE88-45DF-BD63-25DBBC7F9BC8}"/>
              </a:ext>
            </a:extLst>
          </p:cNvPr>
          <p:cNvGrpSpPr/>
          <p:nvPr/>
        </p:nvGrpSpPr>
        <p:grpSpPr>
          <a:xfrm>
            <a:off x="892808" y="2486829"/>
            <a:ext cx="10449415" cy="3319223"/>
            <a:chOff x="2069968" y="2786191"/>
            <a:chExt cx="7956786" cy="2527448"/>
          </a:xfrm>
        </p:grpSpPr>
        <p:sp>
          <p:nvSpPr>
            <p:cNvPr id="10" name="Arrow: Pentagon 5">
              <a:extLst>
                <a:ext uri="{FF2B5EF4-FFF2-40B4-BE49-F238E27FC236}">
                  <a16:creationId xmlns:a16="http://schemas.microsoft.com/office/drawing/2014/main" xmlns="" id="{ADD06931-76E9-4642-8116-8E0E7C605F63}"/>
                </a:ext>
              </a:extLst>
            </p:cNvPr>
            <p:cNvSpPr/>
            <p:nvPr/>
          </p:nvSpPr>
          <p:spPr>
            <a:xfrm>
              <a:off x="2728259" y="3464673"/>
              <a:ext cx="7128000" cy="109650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C20DF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28583C9-C950-4DB5-BAF4-D669AE15E06D}"/>
                </a:ext>
              </a:extLst>
            </p:cNvPr>
            <p:cNvSpPr txBox="1"/>
            <p:nvPr/>
          </p:nvSpPr>
          <p:spPr>
            <a:xfrm>
              <a:off x="2431231" y="2786191"/>
              <a:ext cx="1170280" cy="30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2000" b="1" dirty="0">
                  <a:solidFill>
                    <a:srgbClr val="1C20DF"/>
                  </a:solidFill>
                </a:rPr>
                <a:t>2016.g. </a:t>
              </a:r>
              <a:endParaRPr lang="en-GB" sz="2000" dirty="0">
                <a:solidFill>
                  <a:srgbClr val="1C20DF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F3C65FC-07B9-4832-9D89-657294A4A555}"/>
                </a:ext>
              </a:extLst>
            </p:cNvPr>
            <p:cNvSpPr txBox="1"/>
            <p:nvPr/>
          </p:nvSpPr>
          <p:spPr>
            <a:xfrm>
              <a:off x="2069968" y="3883953"/>
              <a:ext cx="1479147" cy="492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6200" algn="ctr"/>
              <a:r>
                <a:rPr lang="en-US" sz="1800" b="1" dirty="0">
                  <a:solidFill>
                    <a:srgbClr val="1C20DF"/>
                  </a:solidFill>
                </a:rPr>
                <a:t>L</a:t>
              </a:r>
              <a:r>
                <a:rPr lang="lv-LV" sz="1800" b="1" dirty="0">
                  <a:solidFill>
                    <a:srgbClr val="1C20DF"/>
                  </a:solidFill>
                </a:rPr>
                <a:t>īgums par sadarbību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F4EAE80-D738-43D2-92B1-F0588127FEA5}"/>
                </a:ext>
              </a:extLst>
            </p:cNvPr>
            <p:cNvSpPr txBox="1"/>
            <p:nvPr/>
          </p:nvSpPr>
          <p:spPr>
            <a:xfrm>
              <a:off x="4441800" y="2808073"/>
              <a:ext cx="1471320" cy="30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2000" b="1" dirty="0">
                  <a:solidFill>
                    <a:srgbClr val="1C20DF"/>
                  </a:solidFill>
                </a:rPr>
                <a:t>2018.g. </a:t>
              </a:r>
              <a:endParaRPr lang="en-GB" sz="2000" dirty="0">
                <a:solidFill>
                  <a:srgbClr val="1C20DF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6DE8AACF-A5BB-4A7E-96CD-A6F8A318D442}"/>
                </a:ext>
              </a:extLst>
            </p:cNvPr>
            <p:cNvSpPr txBox="1"/>
            <p:nvPr/>
          </p:nvSpPr>
          <p:spPr>
            <a:xfrm>
              <a:off x="6511394" y="2830662"/>
              <a:ext cx="1732060" cy="30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2000" b="1" dirty="0">
                  <a:solidFill>
                    <a:srgbClr val="1C20DF"/>
                  </a:solidFill>
                </a:rPr>
                <a:t>2020.g. </a:t>
              </a:r>
              <a:endParaRPr lang="en-GB" sz="2000" dirty="0">
                <a:solidFill>
                  <a:srgbClr val="1C20DF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EA9AC3E-8396-4166-8AA3-F0ECDEF54810}"/>
                </a:ext>
              </a:extLst>
            </p:cNvPr>
            <p:cNvSpPr txBox="1"/>
            <p:nvPr/>
          </p:nvSpPr>
          <p:spPr>
            <a:xfrm>
              <a:off x="8555434" y="2813527"/>
              <a:ext cx="1471320" cy="304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2000" b="1" dirty="0">
                  <a:solidFill>
                    <a:srgbClr val="1C20DF"/>
                  </a:solidFill>
                </a:rPr>
                <a:t>2020.g. </a:t>
              </a:r>
              <a:endParaRPr lang="en-GB" sz="2000" dirty="0">
                <a:solidFill>
                  <a:srgbClr val="1C20DF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A259745A-2B53-4F97-B63F-CEE6A275B452}"/>
                </a:ext>
              </a:extLst>
            </p:cNvPr>
            <p:cNvSpPr txBox="1"/>
            <p:nvPr/>
          </p:nvSpPr>
          <p:spPr>
            <a:xfrm>
              <a:off x="7979261" y="3828425"/>
              <a:ext cx="1988819" cy="11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6200" algn="ctr"/>
              <a:r>
                <a:rPr lang="lv-LV" sz="1800" b="1" dirty="0">
                  <a:solidFill>
                    <a:srgbClr val="1C20DF"/>
                  </a:solidFill>
                </a:rPr>
                <a:t>MEDICIS eksperiments, protonu un smago jonu terapija vēža ārstēšanai</a:t>
              </a:r>
              <a:endParaRPr lang="en-GB" sz="1800" b="1" dirty="0">
                <a:solidFill>
                  <a:srgbClr val="1C20DF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20E75F3B-9890-4B2E-B987-4BFF5F0102D1}"/>
                </a:ext>
              </a:extLst>
            </p:cNvPr>
            <p:cNvSpPr txBox="1"/>
            <p:nvPr/>
          </p:nvSpPr>
          <p:spPr>
            <a:xfrm>
              <a:off x="5913120" y="3766871"/>
              <a:ext cx="2065020" cy="1546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6200" algn="ctr"/>
              <a:r>
                <a:rPr lang="lv-LV" b="1" dirty="0">
                  <a:solidFill>
                    <a:srgbClr val="1C20DF"/>
                  </a:solidFill>
                </a:rPr>
                <a:t>S</a:t>
              </a:r>
              <a:r>
                <a:rPr lang="lv-LV" sz="1800" b="1" dirty="0">
                  <a:solidFill>
                    <a:srgbClr val="1C20DF"/>
                  </a:solidFill>
                </a:rPr>
                <a:t>adarbības protokols – skolēni, pedagogi, CERN apmeklējumi, virtuālā fizikas laboratorija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A2C9481-14D1-4554-A26D-110341AB59EE}"/>
                </a:ext>
              </a:extLst>
            </p:cNvPr>
            <p:cNvSpPr txBox="1"/>
            <p:nvPr/>
          </p:nvSpPr>
          <p:spPr>
            <a:xfrm>
              <a:off x="3847540" y="3911290"/>
              <a:ext cx="2065020" cy="2812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76200" algn="ctr"/>
              <a:r>
                <a:rPr lang="lv-LV" sz="1800" b="1" dirty="0">
                  <a:solidFill>
                    <a:srgbClr val="1C20DF"/>
                  </a:solidFill>
                </a:rPr>
                <a:t>CMS eksperiments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D2B8CBE-1AB5-4729-8AB9-0467FB7A5D46}"/>
                </a:ext>
              </a:extLst>
            </p:cNvPr>
            <p:cNvSpPr/>
            <p:nvPr/>
          </p:nvSpPr>
          <p:spPr>
            <a:xfrm>
              <a:off x="2632688" y="3310673"/>
              <a:ext cx="353706" cy="35370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C20DF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5A955263-301A-4DE4-9FAA-3F7162335C3D}"/>
                </a:ext>
              </a:extLst>
            </p:cNvPr>
            <p:cNvSpPr/>
            <p:nvPr/>
          </p:nvSpPr>
          <p:spPr>
            <a:xfrm>
              <a:off x="4780521" y="3328358"/>
              <a:ext cx="353706" cy="35370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C20DF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437DA7A9-8048-42E6-8DBB-41E652BA4876}"/>
                </a:ext>
              </a:extLst>
            </p:cNvPr>
            <p:cNvSpPr/>
            <p:nvPr/>
          </p:nvSpPr>
          <p:spPr>
            <a:xfrm>
              <a:off x="6748136" y="3318187"/>
              <a:ext cx="353706" cy="35370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C20DF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DC8B4328-CAFB-4BA3-9348-9D26A095BB3B}"/>
                </a:ext>
              </a:extLst>
            </p:cNvPr>
            <p:cNvSpPr/>
            <p:nvPr/>
          </p:nvSpPr>
          <p:spPr>
            <a:xfrm>
              <a:off x="8774322" y="3318187"/>
              <a:ext cx="353706" cy="35370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1C20DF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2BFE2CE-8B45-4FF5-986D-21A16FB1D6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804" y="762005"/>
            <a:ext cx="1318966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5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544683" y="300416"/>
            <a:ext cx="102826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</a:rPr>
              <a:t>Latvijas pievienošanās </a:t>
            </a:r>
            <a:br>
              <a:rPr lang="lv-LV" altLang="lv-LV" sz="3200" b="1" dirty="0">
                <a:solidFill>
                  <a:srgbClr val="0001B4"/>
                </a:solidFill>
              </a:rPr>
            </a:br>
            <a:r>
              <a:rPr lang="lv-LV" altLang="lv-LV" sz="3200" b="1" dirty="0">
                <a:solidFill>
                  <a:srgbClr val="0001B4"/>
                </a:solidFill>
              </a:rPr>
              <a:t>asociētās dalībvalsts statusā</a:t>
            </a: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3687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xmlns="" id="{BE304021-0C98-43EC-9A37-62B0133C1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35953"/>
              </p:ext>
            </p:extLst>
          </p:nvPr>
        </p:nvGraphicFramePr>
        <p:xfrm>
          <a:off x="591671" y="1859698"/>
          <a:ext cx="11392475" cy="1372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767">
                  <a:extLst>
                    <a:ext uri="{9D8B030D-6E8A-4147-A177-3AD203B41FA5}">
                      <a16:colId xmlns:a16="http://schemas.microsoft.com/office/drawing/2014/main" xmlns="" val="2165935293"/>
                    </a:ext>
                  </a:extLst>
                </a:gridCol>
                <a:gridCol w="8012708">
                  <a:extLst>
                    <a:ext uri="{9D8B030D-6E8A-4147-A177-3AD203B41FA5}">
                      <a16:colId xmlns:a16="http://schemas.microsoft.com/office/drawing/2014/main" xmlns="" val="2817414836"/>
                    </a:ext>
                  </a:extLst>
                </a:gridCol>
              </a:tblGrid>
              <a:tr h="457609">
                <a:tc>
                  <a:txBody>
                    <a:bodyPr/>
                    <a:lstStyle/>
                    <a:p>
                      <a:pPr algn="ctr"/>
                      <a:r>
                        <a:rPr lang="lv-LV" sz="1700" b="1" dirty="0">
                          <a:solidFill>
                            <a:srgbClr val="1C20DF"/>
                          </a:solidFill>
                        </a:rPr>
                        <a:t>             2020.g. marts   </a:t>
                      </a:r>
                      <a:endParaRPr lang="en-GB" sz="1700" dirty="0">
                        <a:solidFill>
                          <a:srgbClr val="1C20DF"/>
                        </a:solidFill>
                      </a:endParaRPr>
                    </a:p>
                  </a:txBody>
                  <a:tcPr marL="112835" marR="112835" marT="56418" marB="564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7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pieteikums uz asociēto dalībvalsti</a:t>
                      </a:r>
                      <a:endParaRPr lang="en-GB" sz="17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12835" marR="112835" marT="56418" marB="564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8308092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ctr"/>
                      <a:r>
                        <a:rPr lang="lv-LV" sz="1700" b="1" dirty="0">
                          <a:solidFill>
                            <a:srgbClr val="1C20DF"/>
                          </a:solidFill>
                        </a:rPr>
                        <a:t>         2020.g. oktobris </a:t>
                      </a:r>
                      <a:endParaRPr lang="en-GB" sz="1700" dirty="0">
                        <a:solidFill>
                          <a:srgbClr val="1C20DF"/>
                        </a:solidFill>
                      </a:endParaRPr>
                    </a:p>
                  </a:txBody>
                  <a:tcPr marL="112835" marR="112835" marT="56418" marB="564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7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  CERN vizīte</a:t>
                      </a:r>
                      <a:endParaRPr lang="en-GB" sz="17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112835" marR="112835" marT="56418" marB="564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730271"/>
                  </a:ext>
                </a:extLst>
              </a:tr>
              <a:tr h="457609">
                <a:tc>
                  <a:txBody>
                    <a:bodyPr/>
                    <a:lstStyle/>
                    <a:p>
                      <a:pPr algn="ctr"/>
                      <a:r>
                        <a:rPr lang="lv-LV" sz="1700" b="1" dirty="0">
                          <a:solidFill>
                            <a:srgbClr val="1C20DF"/>
                          </a:solidFill>
                        </a:rPr>
                        <a:t>        2020.g.</a:t>
                      </a:r>
                      <a:r>
                        <a:rPr lang="lv-LV" sz="1700" b="1" baseline="0" dirty="0">
                          <a:solidFill>
                            <a:srgbClr val="1C20DF"/>
                          </a:solidFill>
                        </a:rPr>
                        <a:t> </a:t>
                      </a:r>
                      <a:r>
                        <a:rPr lang="lv-LV" sz="1700" b="1" dirty="0">
                          <a:solidFill>
                            <a:srgbClr val="1C20DF"/>
                          </a:solidFill>
                        </a:rPr>
                        <a:t>decembris </a:t>
                      </a:r>
                      <a:endParaRPr lang="en-GB" sz="1700" dirty="0">
                        <a:solidFill>
                          <a:srgbClr val="1C20DF"/>
                        </a:solidFill>
                      </a:endParaRPr>
                    </a:p>
                  </a:txBody>
                  <a:tcPr marL="112835" marR="112835" marT="56418" marB="56418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0">
                        <a:buNone/>
                      </a:pPr>
                      <a:r>
                        <a:rPr lang="lv-LV" sz="17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  pozitīvs atzinums, CERN Padome aicina Latviju</a:t>
                      </a:r>
                      <a:r>
                        <a:rPr lang="lv-LV" sz="17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lv-LV" sz="1700" b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pievienoties</a:t>
                      </a:r>
                    </a:p>
                  </a:txBody>
                  <a:tcPr marL="112835" marR="112835" marT="56418" marB="56418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6511044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BF86C44-EABC-4B07-8275-0E9D363AB47E}"/>
              </a:ext>
            </a:extLst>
          </p:cNvPr>
          <p:cNvGrpSpPr/>
          <p:nvPr/>
        </p:nvGrpSpPr>
        <p:grpSpPr>
          <a:xfrm>
            <a:off x="283779" y="3827822"/>
            <a:ext cx="11715181" cy="2665602"/>
            <a:chOff x="1706976" y="3751168"/>
            <a:chExt cx="8903040" cy="22058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CBC8A28-1B8A-4EA9-A31B-E767E7E17F42}"/>
                </a:ext>
              </a:extLst>
            </p:cNvPr>
            <p:cNvSpPr txBox="1"/>
            <p:nvPr/>
          </p:nvSpPr>
          <p:spPr>
            <a:xfrm>
              <a:off x="1706976" y="4508531"/>
              <a:ext cx="1736734" cy="5348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1200" dirty="0"/>
                <a:t>CERN padome deleģē CERN ģenerāldirektori parakstīt līgumu ar Latviju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94AAD53-A797-49B2-B9E8-800B6B9614F2}"/>
                </a:ext>
              </a:extLst>
            </p:cNvPr>
            <p:cNvSpPr txBox="1"/>
            <p:nvPr/>
          </p:nvSpPr>
          <p:spPr>
            <a:xfrm>
              <a:off x="3432141" y="4505258"/>
              <a:ext cx="1461971" cy="1451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lv-LV" sz="1200" dirty="0"/>
                <a:t>MK pieņem lēmumu par līguma parakstīšanu, </a:t>
              </a:r>
            </a:p>
            <a:p>
              <a:r>
                <a:rPr lang="lv-LV" sz="1200" dirty="0"/>
                <a:t>un atbalsta likumprojektu par ratifikāciju</a:t>
              </a:r>
            </a:p>
            <a:p>
              <a:r>
                <a:rPr lang="lv-LV" sz="1200" b="1" dirty="0"/>
                <a:t>14. aprīlī Ministru prezidents K. Kariņš paraksta līgumu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DCB3FE9-A546-408B-A7C5-E649E1B36BF1}"/>
                </a:ext>
              </a:extLst>
            </p:cNvPr>
            <p:cNvGrpSpPr/>
            <p:nvPr/>
          </p:nvGrpSpPr>
          <p:grpSpPr>
            <a:xfrm>
              <a:off x="1851198" y="3751168"/>
              <a:ext cx="8758818" cy="1700285"/>
              <a:chOff x="1851198" y="3751168"/>
              <a:chExt cx="8758818" cy="170028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E637CD12-ADE2-4C12-B78A-3F0FCFE45707}"/>
                  </a:ext>
                </a:extLst>
              </p:cNvPr>
              <p:cNvGrpSpPr/>
              <p:nvPr/>
            </p:nvGrpSpPr>
            <p:grpSpPr>
              <a:xfrm>
                <a:off x="1851198" y="3751168"/>
                <a:ext cx="8758818" cy="656866"/>
                <a:chOff x="1526976" y="3207543"/>
                <a:chExt cx="6090047" cy="456722"/>
              </a:xfrm>
            </p:grpSpPr>
            <p:sp>
              <p:nvSpPr>
                <p:cNvPr id="18" name="Freeform: Shape 7">
                  <a:extLst>
                    <a:ext uri="{FF2B5EF4-FFF2-40B4-BE49-F238E27FC236}">
                      <a16:creationId xmlns:a16="http://schemas.microsoft.com/office/drawing/2014/main" xmlns="" id="{EE9A2519-FB1C-4E93-A7A0-181F748258D0}"/>
                    </a:ext>
                  </a:extLst>
                </p:cNvPr>
                <p:cNvSpPr/>
                <p:nvPr/>
              </p:nvSpPr>
              <p:spPr>
                <a:xfrm>
                  <a:off x="1526976" y="3207543"/>
                  <a:ext cx="1107281" cy="442912"/>
                </a:xfrm>
                <a:custGeom>
                  <a:avLst/>
                  <a:gdLst>
                    <a:gd name="connsiteX0" fmla="*/ 0 w 1107281"/>
                    <a:gd name="connsiteY0" fmla="*/ 0 h 442912"/>
                    <a:gd name="connsiteX1" fmla="*/ 885825 w 1107281"/>
                    <a:gd name="connsiteY1" fmla="*/ 0 h 442912"/>
                    <a:gd name="connsiteX2" fmla="*/ 1107281 w 1107281"/>
                    <a:gd name="connsiteY2" fmla="*/ 221456 h 442912"/>
                    <a:gd name="connsiteX3" fmla="*/ 885825 w 1107281"/>
                    <a:gd name="connsiteY3" fmla="*/ 442912 h 442912"/>
                    <a:gd name="connsiteX4" fmla="*/ 0 w 1107281"/>
                    <a:gd name="connsiteY4" fmla="*/ 442912 h 442912"/>
                    <a:gd name="connsiteX5" fmla="*/ 221456 w 1107281"/>
                    <a:gd name="connsiteY5" fmla="*/ 221456 h 442912"/>
                    <a:gd name="connsiteX6" fmla="*/ 0 w 1107281"/>
                    <a:gd name="connsiteY6" fmla="*/ 0 h 44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7281" h="442912">
                      <a:moveTo>
                        <a:pt x="0" y="0"/>
                      </a:moveTo>
                      <a:lnTo>
                        <a:pt x="885825" y="0"/>
                      </a:lnTo>
                      <a:lnTo>
                        <a:pt x="1107281" y="221456"/>
                      </a:lnTo>
                      <a:lnTo>
                        <a:pt x="885825" y="442912"/>
                      </a:lnTo>
                      <a:lnTo>
                        <a:pt x="0" y="442912"/>
                      </a:lnTo>
                      <a:lnTo>
                        <a:pt x="221456" y="2214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C20D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61461" tIns="13335" rIns="234791" bIns="13335" numCol="1" spcCol="1270" anchor="ctr" anchorCtr="0">
                  <a:noAutofit/>
                </a:bodyPr>
                <a:lstStyle/>
                <a:p>
                  <a:pPr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lv-LV" sz="1600" b="1" kern="1200" dirty="0">
                      <a:solidFill>
                        <a:schemeClr val="bg1"/>
                      </a:solidFill>
                    </a:rPr>
                    <a:t>25. marts </a:t>
                  </a:r>
                  <a:endParaRPr lang="en-GB" sz="16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Freeform: Shape 8">
                  <a:extLst>
                    <a:ext uri="{FF2B5EF4-FFF2-40B4-BE49-F238E27FC236}">
                      <a16:creationId xmlns:a16="http://schemas.microsoft.com/office/drawing/2014/main" xmlns="" id="{9227EC77-68F6-4B95-B44F-27FF0A8D4794}"/>
                    </a:ext>
                  </a:extLst>
                </p:cNvPr>
                <p:cNvSpPr/>
                <p:nvPr/>
              </p:nvSpPr>
              <p:spPr>
                <a:xfrm>
                  <a:off x="2523529" y="3207543"/>
                  <a:ext cx="1107281" cy="442912"/>
                </a:xfrm>
                <a:custGeom>
                  <a:avLst/>
                  <a:gdLst>
                    <a:gd name="connsiteX0" fmla="*/ 0 w 1107281"/>
                    <a:gd name="connsiteY0" fmla="*/ 0 h 442912"/>
                    <a:gd name="connsiteX1" fmla="*/ 885825 w 1107281"/>
                    <a:gd name="connsiteY1" fmla="*/ 0 h 442912"/>
                    <a:gd name="connsiteX2" fmla="*/ 1107281 w 1107281"/>
                    <a:gd name="connsiteY2" fmla="*/ 221456 h 442912"/>
                    <a:gd name="connsiteX3" fmla="*/ 885825 w 1107281"/>
                    <a:gd name="connsiteY3" fmla="*/ 442912 h 442912"/>
                    <a:gd name="connsiteX4" fmla="*/ 0 w 1107281"/>
                    <a:gd name="connsiteY4" fmla="*/ 442912 h 442912"/>
                    <a:gd name="connsiteX5" fmla="*/ 221456 w 1107281"/>
                    <a:gd name="connsiteY5" fmla="*/ 221456 h 442912"/>
                    <a:gd name="connsiteX6" fmla="*/ 0 w 1107281"/>
                    <a:gd name="connsiteY6" fmla="*/ 0 h 44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7281" h="442912">
                      <a:moveTo>
                        <a:pt x="0" y="0"/>
                      </a:moveTo>
                      <a:lnTo>
                        <a:pt x="885825" y="0"/>
                      </a:lnTo>
                      <a:lnTo>
                        <a:pt x="1107281" y="221456"/>
                      </a:lnTo>
                      <a:lnTo>
                        <a:pt x="885825" y="442912"/>
                      </a:lnTo>
                      <a:lnTo>
                        <a:pt x="0" y="442912"/>
                      </a:lnTo>
                      <a:lnTo>
                        <a:pt x="221456" y="2214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C20D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61461" tIns="13335" rIns="234791" bIns="13335" numCol="1" spcCol="1270" anchor="ctr" anchorCtr="0">
                  <a:noAutofit/>
                </a:bodyPr>
                <a:lstStyle/>
                <a:p>
                  <a:pPr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lv-LV" sz="1600" b="1" kern="1200" dirty="0">
                      <a:solidFill>
                        <a:schemeClr val="bg1"/>
                      </a:solidFill>
                    </a:rPr>
                    <a:t>aprīlis</a:t>
                  </a:r>
                  <a:endParaRPr lang="en-GB" sz="16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: Shape 9">
                  <a:extLst>
                    <a:ext uri="{FF2B5EF4-FFF2-40B4-BE49-F238E27FC236}">
                      <a16:creationId xmlns:a16="http://schemas.microsoft.com/office/drawing/2014/main" xmlns="" id="{5026F980-A1E6-40C5-8453-65A53096416D}"/>
                    </a:ext>
                  </a:extLst>
                </p:cNvPr>
                <p:cNvSpPr/>
                <p:nvPr/>
              </p:nvSpPr>
              <p:spPr>
                <a:xfrm>
                  <a:off x="3520082" y="3207543"/>
                  <a:ext cx="1107281" cy="442912"/>
                </a:xfrm>
                <a:custGeom>
                  <a:avLst/>
                  <a:gdLst>
                    <a:gd name="connsiteX0" fmla="*/ 0 w 1107281"/>
                    <a:gd name="connsiteY0" fmla="*/ 0 h 442912"/>
                    <a:gd name="connsiteX1" fmla="*/ 885825 w 1107281"/>
                    <a:gd name="connsiteY1" fmla="*/ 0 h 442912"/>
                    <a:gd name="connsiteX2" fmla="*/ 1107281 w 1107281"/>
                    <a:gd name="connsiteY2" fmla="*/ 221456 h 442912"/>
                    <a:gd name="connsiteX3" fmla="*/ 885825 w 1107281"/>
                    <a:gd name="connsiteY3" fmla="*/ 442912 h 442912"/>
                    <a:gd name="connsiteX4" fmla="*/ 0 w 1107281"/>
                    <a:gd name="connsiteY4" fmla="*/ 442912 h 442912"/>
                    <a:gd name="connsiteX5" fmla="*/ 221456 w 1107281"/>
                    <a:gd name="connsiteY5" fmla="*/ 221456 h 442912"/>
                    <a:gd name="connsiteX6" fmla="*/ 0 w 1107281"/>
                    <a:gd name="connsiteY6" fmla="*/ 0 h 44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7281" h="442912">
                      <a:moveTo>
                        <a:pt x="0" y="0"/>
                      </a:moveTo>
                      <a:lnTo>
                        <a:pt x="885825" y="0"/>
                      </a:lnTo>
                      <a:lnTo>
                        <a:pt x="1107281" y="221456"/>
                      </a:lnTo>
                      <a:lnTo>
                        <a:pt x="885825" y="442912"/>
                      </a:lnTo>
                      <a:lnTo>
                        <a:pt x="0" y="442912"/>
                      </a:lnTo>
                      <a:lnTo>
                        <a:pt x="221456" y="2214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C20D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61461" tIns="13335" rIns="234791" bIns="13335" numCol="1" spcCol="1270" anchor="ctr" anchorCtr="0">
                  <a:noAutofit/>
                </a:bodyPr>
                <a:lstStyle/>
                <a:p>
                  <a:pPr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lv-LV" sz="1600" b="1" kern="1200" dirty="0">
                      <a:solidFill>
                        <a:schemeClr val="bg1"/>
                      </a:solidFill>
                    </a:rPr>
                    <a:t>maijs </a:t>
                  </a:r>
                  <a:endParaRPr lang="en-GB" sz="16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: Shape 10">
                  <a:extLst>
                    <a:ext uri="{FF2B5EF4-FFF2-40B4-BE49-F238E27FC236}">
                      <a16:creationId xmlns:a16="http://schemas.microsoft.com/office/drawing/2014/main" xmlns="" id="{C9CE5130-4DE8-4CDD-A7B5-A4A801C02165}"/>
                    </a:ext>
                  </a:extLst>
                </p:cNvPr>
                <p:cNvSpPr/>
                <p:nvPr/>
              </p:nvSpPr>
              <p:spPr>
                <a:xfrm>
                  <a:off x="4516635" y="3207543"/>
                  <a:ext cx="1107281" cy="442912"/>
                </a:xfrm>
                <a:custGeom>
                  <a:avLst/>
                  <a:gdLst>
                    <a:gd name="connsiteX0" fmla="*/ 0 w 1107281"/>
                    <a:gd name="connsiteY0" fmla="*/ 0 h 442912"/>
                    <a:gd name="connsiteX1" fmla="*/ 885825 w 1107281"/>
                    <a:gd name="connsiteY1" fmla="*/ 0 h 442912"/>
                    <a:gd name="connsiteX2" fmla="*/ 1107281 w 1107281"/>
                    <a:gd name="connsiteY2" fmla="*/ 221456 h 442912"/>
                    <a:gd name="connsiteX3" fmla="*/ 885825 w 1107281"/>
                    <a:gd name="connsiteY3" fmla="*/ 442912 h 442912"/>
                    <a:gd name="connsiteX4" fmla="*/ 0 w 1107281"/>
                    <a:gd name="connsiteY4" fmla="*/ 442912 h 442912"/>
                    <a:gd name="connsiteX5" fmla="*/ 221456 w 1107281"/>
                    <a:gd name="connsiteY5" fmla="*/ 221456 h 442912"/>
                    <a:gd name="connsiteX6" fmla="*/ 0 w 1107281"/>
                    <a:gd name="connsiteY6" fmla="*/ 0 h 44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7281" h="442912">
                      <a:moveTo>
                        <a:pt x="0" y="0"/>
                      </a:moveTo>
                      <a:lnTo>
                        <a:pt x="885825" y="0"/>
                      </a:lnTo>
                      <a:lnTo>
                        <a:pt x="1107281" y="221456"/>
                      </a:lnTo>
                      <a:lnTo>
                        <a:pt x="885825" y="442912"/>
                      </a:lnTo>
                      <a:lnTo>
                        <a:pt x="0" y="442912"/>
                      </a:lnTo>
                      <a:lnTo>
                        <a:pt x="221456" y="2214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C20D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61461" tIns="13335" rIns="234791" bIns="13335" numCol="1" spcCol="1270" anchor="ctr" anchorCtr="0">
                  <a:noAutofit/>
                </a:bodyPr>
                <a:lstStyle/>
                <a:p>
                  <a:pPr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lv-LV" sz="1600" b="1" kern="1200" dirty="0">
                      <a:solidFill>
                        <a:schemeClr val="bg1"/>
                      </a:solidFill>
                    </a:rPr>
                    <a:t>jūnijs </a:t>
                  </a:r>
                  <a:endParaRPr lang="en-GB" sz="16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: Shape 11">
                  <a:extLst>
                    <a:ext uri="{FF2B5EF4-FFF2-40B4-BE49-F238E27FC236}">
                      <a16:creationId xmlns:a16="http://schemas.microsoft.com/office/drawing/2014/main" xmlns="" id="{67B17A78-7E17-4DF1-8532-64BFB3F89B42}"/>
                    </a:ext>
                  </a:extLst>
                </p:cNvPr>
                <p:cNvSpPr/>
                <p:nvPr/>
              </p:nvSpPr>
              <p:spPr>
                <a:xfrm>
                  <a:off x="5496435" y="3221353"/>
                  <a:ext cx="1107281" cy="442912"/>
                </a:xfrm>
                <a:custGeom>
                  <a:avLst/>
                  <a:gdLst>
                    <a:gd name="connsiteX0" fmla="*/ 0 w 1107281"/>
                    <a:gd name="connsiteY0" fmla="*/ 0 h 442912"/>
                    <a:gd name="connsiteX1" fmla="*/ 885825 w 1107281"/>
                    <a:gd name="connsiteY1" fmla="*/ 0 h 442912"/>
                    <a:gd name="connsiteX2" fmla="*/ 1107281 w 1107281"/>
                    <a:gd name="connsiteY2" fmla="*/ 221456 h 442912"/>
                    <a:gd name="connsiteX3" fmla="*/ 885825 w 1107281"/>
                    <a:gd name="connsiteY3" fmla="*/ 442912 h 442912"/>
                    <a:gd name="connsiteX4" fmla="*/ 0 w 1107281"/>
                    <a:gd name="connsiteY4" fmla="*/ 442912 h 442912"/>
                    <a:gd name="connsiteX5" fmla="*/ 221456 w 1107281"/>
                    <a:gd name="connsiteY5" fmla="*/ 221456 h 442912"/>
                    <a:gd name="connsiteX6" fmla="*/ 0 w 1107281"/>
                    <a:gd name="connsiteY6" fmla="*/ 0 h 44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7281" h="442912">
                      <a:moveTo>
                        <a:pt x="0" y="0"/>
                      </a:moveTo>
                      <a:lnTo>
                        <a:pt x="885825" y="0"/>
                      </a:lnTo>
                      <a:lnTo>
                        <a:pt x="1107281" y="221456"/>
                      </a:lnTo>
                      <a:lnTo>
                        <a:pt x="885825" y="442912"/>
                      </a:lnTo>
                      <a:lnTo>
                        <a:pt x="0" y="442912"/>
                      </a:lnTo>
                      <a:lnTo>
                        <a:pt x="221456" y="2214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C20D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61461" tIns="13335" rIns="234791" bIns="13335" numCol="1" spcCol="1270" anchor="ctr" anchorCtr="0">
                  <a:noAutofit/>
                </a:bodyPr>
                <a:lstStyle/>
                <a:p>
                  <a:pPr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lv-LV" sz="1600" b="1" kern="1200" dirty="0">
                      <a:solidFill>
                        <a:schemeClr val="bg1"/>
                      </a:solidFill>
                    </a:rPr>
                    <a:t>jūnijs </a:t>
                  </a:r>
                  <a:endParaRPr lang="en-GB" sz="1600" kern="12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: Shape 12">
                  <a:extLst>
                    <a:ext uri="{FF2B5EF4-FFF2-40B4-BE49-F238E27FC236}">
                      <a16:creationId xmlns:a16="http://schemas.microsoft.com/office/drawing/2014/main" xmlns="" id="{B60D4E4E-2F9D-45BB-975D-6125449C2C6D}"/>
                    </a:ext>
                  </a:extLst>
                </p:cNvPr>
                <p:cNvSpPr/>
                <p:nvPr/>
              </p:nvSpPr>
              <p:spPr>
                <a:xfrm>
                  <a:off x="6509742" y="3207543"/>
                  <a:ext cx="1107281" cy="442912"/>
                </a:xfrm>
                <a:custGeom>
                  <a:avLst/>
                  <a:gdLst>
                    <a:gd name="connsiteX0" fmla="*/ 0 w 1107281"/>
                    <a:gd name="connsiteY0" fmla="*/ 0 h 442912"/>
                    <a:gd name="connsiteX1" fmla="*/ 885825 w 1107281"/>
                    <a:gd name="connsiteY1" fmla="*/ 0 h 442912"/>
                    <a:gd name="connsiteX2" fmla="*/ 1107281 w 1107281"/>
                    <a:gd name="connsiteY2" fmla="*/ 221456 h 442912"/>
                    <a:gd name="connsiteX3" fmla="*/ 885825 w 1107281"/>
                    <a:gd name="connsiteY3" fmla="*/ 442912 h 442912"/>
                    <a:gd name="connsiteX4" fmla="*/ 0 w 1107281"/>
                    <a:gd name="connsiteY4" fmla="*/ 442912 h 442912"/>
                    <a:gd name="connsiteX5" fmla="*/ 221456 w 1107281"/>
                    <a:gd name="connsiteY5" fmla="*/ 221456 h 442912"/>
                    <a:gd name="connsiteX6" fmla="*/ 0 w 1107281"/>
                    <a:gd name="connsiteY6" fmla="*/ 0 h 442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7281" h="442912">
                      <a:moveTo>
                        <a:pt x="0" y="0"/>
                      </a:moveTo>
                      <a:lnTo>
                        <a:pt x="885825" y="0"/>
                      </a:lnTo>
                      <a:lnTo>
                        <a:pt x="1107281" y="221456"/>
                      </a:lnTo>
                      <a:lnTo>
                        <a:pt x="885825" y="442912"/>
                      </a:lnTo>
                      <a:lnTo>
                        <a:pt x="0" y="442912"/>
                      </a:lnTo>
                      <a:lnTo>
                        <a:pt x="221456" y="2214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C20DF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261461" tIns="13335" rIns="234791" bIns="13335" numCol="1" spcCol="1270" anchor="ctr" anchorCtr="0">
                  <a:noAutofit/>
                </a:bodyPr>
                <a:lstStyle/>
                <a:p>
                  <a:pPr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lv-LV" sz="1600" b="1" dirty="0">
                      <a:solidFill>
                        <a:schemeClr val="bg1"/>
                      </a:solidFill>
                    </a:rPr>
                    <a:t>2. augusts</a:t>
                  </a:r>
                  <a:r>
                    <a:rPr lang="lv-LV" sz="1600" b="1" kern="1200" dirty="0">
                      <a:solidFill>
                        <a:schemeClr val="bg1"/>
                      </a:solidFill>
                    </a:rPr>
                    <a:t> </a:t>
                  </a:r>
                  <a:endParaRPr lang="en-GB" sz="1600" kern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59E9BBD-E83E-4C5F-9C9C-72158BAAD5E7}"/>
                  </a:ext>
                </a:extLst>
              </p:cNvPr>
              <p:cNvSpPr txBox="1"/>
              <p:nvPr/>
            </p:nvSpPr>
            <p:spPr>
              <a:xfrm>
                <a:off x="4706991" y="4476569"/>
                <a:ext cx="1620384" cy="840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6200"/>
                <a:r>
                  <a:rPr lang="lv-LV" sz="1200" dirty="0" smtClean="0"/>
                  <a:t>Likumprojektu </a:t>
                </a:r>
                <a:r>
                  <a:rPr lang="lv-LV" sz="1200" dirty="0"/>
                  <a:t>(2) pieņemšana Saeimā 27.05.</a:t>
                </a:r>
              </a:p>
              <a:p>
                <a:pPr marL="76200"/>
                <a:r>
                  <a:rPr lang="lv-LV" sz="1200" dirty="0"/>
                  <a:t>Prezidents izsludina 28.05.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3F2F479-6EEA-4C98-8FAD-38FDCB316ABC}"/>
                  </a:ext>
                </a:extLst>
              </p:cNvPr>
              <p:cNvSpPr txBox="1"/>
              <p:nvPr/>
            </p:nvSpPr>
            <p:spPr>
              <a:xfrm>
                <a:off x="6221405" y="4559468"/>
                <a:ext cx="1069340" cy="687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6200"/>
                <a:r>
                  <a:rPr lang="lv-LV" sz="1200" dirty="0"/>
                  <a:t>Likums par līgumu stājas spēkā 11. jūnijā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487CAC0-D955-4F31-BA3B-7D655F365E89}"/>
                  </a:ext>
                </a:extLst>
              </p:cNvPr>
              <p:cNvSpPr txBox="1"/>
              <p:nvPr/>
            </p:nvSpPr>
            <p:spPr>
              <a:xfrm>
                <a:off x="7457904" y="4525346"/>
                <a:ext cx="1562003" cy="534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6200"/>
                <a:r>
                  <a:rPr lang="lv-LV" sz="1200" dirty="0"/>
                  <a:t>CERN informēšana un parakstīto dokumentu deponēšana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1D7EBFB-F8F0-411E-851A-AE40754AF376}"/>
                  </a:ext>
                </a:extLst>
              </p:cNvPr>
              <p:cNvSpPr txBox="1"/>
              <p:nvPr/>
            </p:nvSpPr>
            <p:spPr>
              <a:xfrm>
                <a:off x="7457904" y="5069421"/>
                <a:ext cx="2005051" cy="382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6200"/>
                <a:r>
                  <a:rPr lang="lv-LV" sz="1200" dirty="0"/>
                  <a:t>Latvija pabeidz iekšējās iestāšanās procedūras</a:t>
                </a:r>
                <a:endParaRPr lang="en-GB" sz="1200" dirty="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C71F4D1-E801-4BA6-8406-867290DF8FDC}"/>
              </a:ext>
            </a:extLst>
          </p:cNvPr>
          <p:cNvSpPr txBox="1"/>
          <p:nvPr/>
        </p:nvSpPr>
        <p:spPr>
          <a:xfrm>
            <a:off x="3809999" y="3380476"/>
            <a:ext cx="4572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v-LV" sz="1400" b="1" kern="1200" dirty="0">
                <a:solidFill>
                  <a:schemeClr val="accent1"/>
                </a:solidFill>
              </a:rPr>
              <a:t>2021. gads</a:t>
            </a:r>
            <a:endParaRPr lang="en-GB" sz="1400" kern="1200" dirty="0">
              <a:solidFill>
                <a:schemeClr val="accent1"/>
              </a:solidFill>
            </a:endParaRPr>
          </a:p>
        </p:txBody>
      </p:sp>
      <p:sp>
        <p:nvSpPr>
          <p:cNvPr id="26" name="Arrow: Chevron 29">
            <a:extLst>
              <a:ext uri="{FF2B5EF4-FFF2-40B4-BE49-F238E27FC236}">
                <a16:creationId xmlns:a16="http://schemas.microsoft.com/office/drawing/2014/main" xmlns="" id="{4075E0DA-89EF-4C7E-8981-E2CBC39F8936}"/>
              </a:ext>
            </a:extLst>
          </p:cNvPr>
          <p:cNvSpPr/>
          <p:nvPr/>
        </p:nvSpPr>
        <p:spPr>
          <a:xfrm>
            <a:off x="3809999" y="1890689"/>
            <a:ext cx="399808" cy="39980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7" name="Arrow: Chevron 30">
            <a:extLst>
              <a:ext uri="{FF2B5EF4-FFF2-40B4-BE49-F238E27FC236}">
                <a16:creationId xmlns:a16="http://schemas.microsoft.com/office/drawing/2014/main" xmlns="" id="{65D34F12-B2A7-4742-90AE-C051469D0DB8}"/>
              </a:ext>
            </a:extLst>
          </p:cNvPr>
          <p:cNvSpPr/>
          <p:nvPr/>
        </p:nvSpPr>
        <p:spPr>
          <a:xfrm>
            <a:off x="3833765" y="2352031"/>
            <a:ext cx="399808" cy="39980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9" name="Arrow: Chevron 31">
            <a:extLst>
              <a:ext uri="{FF2B5EF4-FFF2-40B4-BE49-F238E27FC236}">
                <a16:creationId xmlns:a16="http://schemas.microsoft.com/office/drawing/2014/main" xmlns="" id="{3C3CE3E8-1D78-41C8-9145-418078F1B9FB}"/>
              </a:ext>
            </a:extLst>
          </p:cNvPr>
          <p:cNvSpPr/>
          <p:nvPr/>
        </p:nvSpPr>
        <p:spPr>
          <a:xfrm>
            <a:off x="3824117" y="2807780"/>
            <a:ext cx="399808" cy="399808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2CCFEE4-7B0F-4DC2-BE97-8D226DACA8A9}"/>
              </a:ext>
            </a:extLst>
          </p:cNvPr>
          <p:cNvSpPr txBox="1"/>
          <p:nvPr/>
        </p:nvSpPr>
        <p:spPr>
          <a:xfrm>
            <a:off x="4445410" y="5765121"/>
            <a:ext cx="7256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/>
              <a:t>Likumu pakete: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200" dirty="0"/>
              <a:t>Par Latvijas Republikas un Eiropas Kodolpētījumu organizācijas (CERN) līgumu par CERN asociētās dalībvalsts statusa piešķiršanu</a:t>
            </a:r>
          </a:p>
          <a:p>
            <a:pPr marL="342900" indent="-342900">
              <a:buFont typeface="+mj-lt"/>
              <a:buAutoNum type="arabicPeriod"/>
            </a:pPr>
            <a:r>
              <a:rPr lang="lv-LV" sz="1200" dirty="0"/>
              <a:t>Par Latvijas Republikas pievienošanos Protokolam par Eiropas Kodolpētījumu organizācijas privilēģijām un imunitāti</a:t>
            </a:r>
            <a:endParaRPr lang="en-GB" sz="1200" dirty="0"/>
          </a:p>
        </p:txBody>
      </p:sp>
      <p:sp>
        <p:nvSpPr>
          <p:cNvPr id="3" name="Rectangle 2"/>
          <p:cNvSpPr/>
          <p:nvPr/>
        </p:nvSpPr>
        <p:spPr>
          <a:xfrm>
            <a:off x="10081278" y="4822563"/>
            <a:ext cx="1719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/>
              <a:t>Latvija kļūst par CERN asociēto dalībvalsti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52BFE2CE-8B45-4FF5-986D-21A16FB1D6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9994" y="381828"/>
            <a:ext cx="1318966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716805" y="494052"/>
            <a:ext cx="8147957" cy="109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altLang="lv-LV" sz="3200" b="1" dirty="0" err="1">
                <a:solidFill>
                  <a:srgbClr val="0001B4"/>
                </a:solidFill>
              </a:rPr>
              <a:t>Latvijas</a:t>
            </a:r>
            <a:r>
              <a:rPr lang="en-GB" altLang="lv-LV" sz="3200" b="1" dirty="0">
                <a:solidFill>
                  <a:srgbClr val="0001B4"/>
                </a:solidFill>
              </a:rPr>
              <a:t> </a:t>
            </a:r>
            <a:r>
              <a:rPr lang="en-GB" altLang="lv-LV" sz="3200" b="1" dirty="0" err="1">
                <a:solidFill>
                  <a:srgbClr val="0001B4"/>
                </a:solidFill>
              </a:rPr>
              <a:t>kā</a:t>
            </a:r>
            <a:r>
              <a:rPr lang="en-GB" altLang="lv-LV" sz="3200" b="1" dirty="0">
                <a:solidFill>
                  <a:srgbClr val="0001B4"/>
                </a:solidFill>
              </a:rPr>
              <a:t> CERN </a:t>
            </a:r>
            <a:r>
              <a:rPr lang="en-GB" altLang="lv-LV" sz="3200" b="1" dirty="0" err="1">
                <a:solidFill>
                  <a:srgbClr val="0001B4"/>
                </a:solidFill>
              </a:rPr>
              <a:t>asociētās</a:t>
            </a:r>
            <a:r>
              <a:rPr lang="en-GB" altLang="lv-LV" sz="3200" b="1" dirty="0">
                <a:solidFill>
                  <a:srgbClr val="0001B4"/>
                </a:solidFill>
              </a:rPr>
              <a:t> </a:t>
            </a:r>
            <a:r>
              <a:rPr lang="en-GB" altLang="lv-LV" sz="3200" b="1" dirty="0" err="1">
                <a:solidFill>
                  <a:srgbClr val="0001B4"/>
                </a:solidFill>
              </a:rPr>
              <a:t>dalībvalsts</a:t>
            </a:r>
            <a:r>
              <a:rPr lang="en-GB" altLang="lv-LV" sz="3200" b="1" dirty="0">
                <a:solidFill>
                  <a:srgbClr val="0001B4"/>
                </a:solidFill>
              </a:rPr>
              <a:t> </a:t>
            </a:r>
            <a:r>
              <a:rPr lang="en-GB" altLang="lv-LV" sz="3200" b="1" dirty="0" err="1">
                <a:solidFill>
                  <a:srgbClr val="0001B4"/>
                </a:solidFill>
              </a:rPr>
              <a:t>dalības</a:t>
            </a:r>
            <a:r>
              <a:rPr lang="en-GB" altLang="lv-LV" sz="3200" b="1" dirty="0">
                <a:solidFill>
                  <a:srgbClr val="0001B4"/>
                </a:solidFill>
              </a:rPr>
              <a:t> </a:t>
            </a:r>
            <a:r>
              <a:rPr lang="en-GB" altLang="lv-LV" sz="3200" b="1" dirty="0" err="1">
                <a:solidFill>
                  <a:srgbClr val="0001B4"/>
                </a:solidFill>
              </a:rPr>
              <a:t>maksa</a:t>
            </a:r>
            <a:r>
              <a:rPr lang="en-GB" altLang="lv-LV" sz="3200" b="1" dirty="0">
                <a:solidFill>
                  <a:srgbClr val="0001B4"/>
                </a:solidFill>
              </a:rPr>
              <a:t> CERN</a:t>
            </a:r>
            <a:endParaRPr lang="lv-LV" altLang="lv-LV" sz="3200" b="1" dirty="0">
              <a:solidFill>
                <a:srgbClr val="0001B4"/>
              </a:solidFill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3687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prstClr val="black">
                    <a:tint val="75000"/>
                  </a:prstClr>
                </a:solidFill>
              </a:rPr>
              <a:t>8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61816"/>
              </p:ext>
            </p:extLst>
          </p:nvPr>
        </p:nvGraphicFramePr>
        <p:xfrm>
          <a:off x="537885" y="2786231"/>
          <a:ext cx="11134290" cy="2689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40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27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87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387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66302"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i="1" dirty="0">
                          <a:effectLst/>
                        </a:rPr>
                        <a:t>Izmaksas</a:t>
                      </a:r>
                      <a:r>
                        <a:rPr lang="lv-LV" sz="1600" i="1" baseline="0" dirty="0">
                          <a:effectLst/>
                        </a:rPr>
                        <a:t> (</a:t>
                      </a:r>
                      <a:r>
                        <a:rPr lang="lv-LV" sz="1600" i="1" baseline="0" dirty="0" err="1">
                          <a:effectLst/>
                        </a:rPr>
                        <a:t>euro</a:t>
                      </a:r>
                      <a:r>
                        <a:rPr lang="lv-LV" sz="1600" i="1" baseline="0" dirty="0">
                          <a:effectLst/>
                        </a:rPr>
                        <a:t>)</a:t>
                      </a:r>
                      <a:endParaRPr lang="en-US" sz="16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2022. gadā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2023. gadā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600" dirty="0">
                          <a:effectLst/>
                        </a:rPr>
                        <a:t>2024. gadā un turpmāk katru gadu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3110"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Asociētās dalībvalsts dalības maksa CERN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943 000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962 000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962 000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2BFE2CE-8B45-4FF5-986D-21A16FB1D6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171" y="1224584"/>
            <a:ext cx="1318966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6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652258" y="182081"/>
            <a:ext cx="1003054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sz="3200" b="1" dirty="0">
                <a:solidFill>
                  <a:srgbClr val="0001B4"/>
                </a:solidFill>
              </a:rPr>
              <a:t>Papildus nepieciešamais finansējums pasākumiem Latvijas sadarbībai ar CERN kā asociētajai dalībvalstij</a:t>
            </a:r>
            <a:br>
              <a:rPr lang="lv-LV" altLang="lv-LV" sz="3200" b="1" dirty="0">
                <a:solidFill>
                  <a:srgbClr val="0001B4"/>
                </a:solidFill>
              </a:rPr>
            </a:br>
            <a:endParaRPr lang="lv-LV" altLang="lv-LV" sz="3200" b="1" dirty="0">
              <a:solidFill>
                <a:srgbClr val="0001B4"/>
              </a:solidFill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243687" y="6249302"/>
            <a:ext cx="2743200" cy="365125"/>
          </a:xfrm>
        </p:spPr>
        <p:txBody>
          <a:bodyPr/>
          <a:lstStyle/>
          <a:p>
            <a:r>
              <a:rPr lang="lv-LV" sz="1600" dirty="0">
                <a:solidFill>
                  <a:prstClr val="black">
                    <a:tint val="75000"/>
                  </a:prstClr>
                </a:solidFill>
              </a:rPr>
              <a:t>9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35753"/>
              </p:ext>
            </p:extLst>
          </p:nvPr>
        </p:nvGraphicFramePr>
        <p:xfrm>
          <a:off x="1008071" y="1850834"/>
          <a:ext cx="10263986" cy="3812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5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5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10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10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0856"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Izmaksas pozīcija, </a:t>
                      </a:r>
                      <a:r>
                        <a:rPr lang="lv-LV" sz="1400" u="sng" dirty="0" err="1">
                          <a:effectLst/>
                        </a:rPr>
                        <a:t>euro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2022. gadā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dirty="0"/>
                        <a:t>2023.g.</a:t>
                      </a:r>
                      <a:endParaRPr lang="en-GB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017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2024.g. un turpmāk</a:t>
                      </a:r>
                      <a:endParaRPr lang="en-US" sz="1000" dirty="0">
                        <a:effectLst/>
                      </a:endParaRPr>
                    </a:p>
                    <a:p>
                      <a:pPr marL="9017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katru gadu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Latvijas pārstāvis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u="none" dirty="0">
                          <a:effectLst/>
                        </a:rPr>
                        <a:t>96 600</a:t>
                      </a:r>
                      <a:endParaRPr lang="en-US" sz="105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lv-LV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96 600</a:t>
                      </a:r>
                      <a:endParaRPr lang="en-GB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u="none" dirty="0">
                          <a:effectLst/>
                        </a:rPr>
                        <a:t>96 600</a:t>
                      </a:r>
                      <a:endParaRPr lang="en-US" sz="105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0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/>
                      </a:r>
                      <a:br>
                        <a:rPr lang="lv-LV" sz="1200" dirty="0">
                          <a:effectLst/>
                        </a:rPr>
                      </a:br>
                      <a:r>
                        <a:rPr lang="lv-LV" sz="1200" u="sng" dirty="0">
                          <a:effectLst/>
                        </a:rPr>
                        <a:t>Dalība CERN eksperimentos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b="0" dirty="0">
                          <a:effectLst/>
                        </a:rPr>
                        <a:t>(CMS un MEDICIS) </a:t>
                      </a:r>
                      <a:endParaRPr lang="en-US" sz="1000" b="0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u="none" dirty="0">
                          <a:effectLst/>
                        </a:rPr>
                        <a:t> </a:t>
                      </a:r>
                      <a:endParaRPr lang="en-US" sz="1050" b="0" u="none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u="none" dirty="0">
                          <a:effectLst/>
                        </a:rPr>
                        <a:t>262 084</a:t>
                      </a:r>
                      <a:endParaRPr lang="en-US" sz="105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lv-LV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lv-LV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262 084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u="none" dirty="0">
                          <a:effectLst/>
                        </a:rPr>
                        <a:t> </a:t>
                      </a:r>
                      <a:endParaRPr lang="en-US" sz="1050" b="0" u="none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u="none" dirty="0">
                          <a:effectLst/>
                        </a:rPr>
                        <a:t>262 084</a:t>
                      </a:r>
                      <a:endParaRPr lang="en-US" sz="105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84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CERN/CMS TIER2 skaitļošanas centra izveide Latvijā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u="none" dirty="0">
                          <a:effectLst/>
                        </a:rPr>
                        <a:t>260 000</a:t>
                      </a:r>
                      <a:endParaRPr lang="en-US" sz="105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lv-LV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260 000</a:t>
                      </a:r>
                      <a:endParaRPr lang="en-GB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u="none" dirty="0">
                          <a:effectLst/>
                        </a:rPr>
                        <a:t>100 000</a:t>
                      </a:r>
                      <a:endParaRPr lang="en-US" sz="105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4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Komunikācijas un izglītojošas aktivitātes </a:t>
                      </a:r>
                      <a:r>
                        <a:rPr lang="lv-LV" sz="1200" b="0" u="none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lv-LV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t.sk</a:t>
                      </a:r>
                      <a:r>
                        <a:rPr lang="lv-LV" sz="1200" b="0" u="none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lv-LV" sz="1200" b="0" dirty="0">
                          <a:effectLst/>
                        </a:rPr>
                        <a:t>vizītes CERN: skolēni, doktoranti, skolotāji un CERN vasaras skola)</a:t>
                      </a:r>
                      <a:endParaRPr lang="en-US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u="none" dirty="0">
                          <a:effectLst/>
                        </a:rPr>
                        <a:t>47 500</a:t>
                      </a:r>
                      <a:endParaRPr lang="en-US" sz="105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lv-LV" sz="14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47 500</a:t>
                      </a:r>
                      <a:endParaRPr lang="en-GB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400" b="0" u="none" dirty="0">
                          <a:effectLst/>
                        </a:rPr>
                        <a:t>47 500</a:t>
                      </a:r>
                      <a:endParaRPr lang="en-US" sz="1050" b="0" u="non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8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 Kopā, euro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666</a:t>
                      </a:r>
                      <a:r>
                        <a:rPr lang="lv-LV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666</a:t>
                      </a:r>
                      <a:r>
                        <a:rPr lang="lv-LV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184</a:t>
                      </a:r>
                      <a:r>
                        <a:rPr lang="lv-LV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*</a:t>
                      </a:r>
                      <a:endParaRPr lang="en-GB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GB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506</a:t>
                      </a:r>
                      <a:r>
                        <a:rPr lang="lv-LV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184</a:t>
                      </a:r>
                      <a:r>
                        <a:rPr lang="lv-LV" sz="14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*</a:t>
                      </a:r>
                      <a:endParaRPr lang="en-GB" sz="14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017405" y="5968096"/>
            <a:ext cx="9755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i="1" dirty="0" smtClean="0">
                <a:solidFill>
                  <a:schemeClr val="dk1"/>
                </a:solidFill>
                <a:sym typeface="Arial"/>
              </a:rPr>
              <a:t>*Neskaitot kontaktpunkta darbības izmaksas pēc 2022.gada un tam potenciāli nepieciešamo finansējumu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29303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08DB"/>
      </a:accent1>
      <a:accent2>
        <a:srgbClr val="0070C0"/>
      </a:accent2>
      <a:accent3>
        <a:srgbClr val="A5A5A5"/>
      </a:accent3>
      <a:accent4>
        <a:srgbClr val="FFFF00"/>
      </a:accent4>
      <a:accent5>
        <a:srgbClr val="4472C4"/>
      </a:accent5>
      <a:accent6>
        <a:srgbClr val="48A1FA"/>
      </a:accent6>
      <a:hlink>
        <a:srgbClr val="0563C1"/>
      </a:hlink>
      <a:folHlink>
        <a:srgbClr val="7030A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-A28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EB494B"/>
    </a:accent1>
    <a:accent2>
      <a:srgbClr val="3F3F3F"/>
    </a:accent2>
    <a:accent3>
      <a:srgbClr val="EB494B"/>
    </a:accent3>
    <a:accent4>
      <a:srgbClr val="3F3F3F"/>
    </a:accent4>
    <a:accent5>
      <a:srgbClr val="EB494B"/>
    </a:accent5>
    <a:accent6>
      <a:srgbClr val="3F3F3F"/>
    </a:accent6>
    <a:hlink>
      <a:srgbClr val="0000FF"/>
    </a:hlink>
    <a:folHlink>
      <a:srgbClr val="800080"/>
    </a:folHlink>
  </a:clrScheme>
  <a:fontScheme name="ALLPPT FONT">
    <a:majorFont>
      <a:latin typeface="Arial"/>
      <a:ea typeface="Arial Unicode MS"/>
      <a:cs typeface=""/>
    </a:majorFont>
    <a:minorFont>
      <a:latin typeface="Arial"/>
      <a:ea typeface="Arial Unicode MS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8840</TotalTime>
  <Words>1332</Words>
  <Application>Microsoft Office PowerPoint</Application>
  <PresentationFormat>Widescreen</PresentationFormat>
  <Paragraphs>300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MS PGothic</vt:lpstr>
      <vt:lpstr>Arial</vt:lpstr>
      <vt:lpstr>Calibri</vt:lpstr>
      <vt:lpstr>Franklin Gothic Demi Cond</vt:lpstr>
      <vt:lpstr>Helvetica Neue Light</vt:lpstr>
      <vt:lpstr>RobustaTLPro-Medium</vt:lpstr>
      <vt:lpstr>Source Sans Pro</vt:lpstr>
      <vt:lpstr>Times New Roman</vt:lpstr>
      <vt:lpstr>Trebuchet MS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Skane</dc:creator>
  <cp:lastModifiedBy>Inta Pēdiņa</cp:lastModifiedBy>
  <cp:revision>288</cp:revision>
  <cp:lastPrinted>2021-05-06T05:19:38Z</cp:lastPrinted>
  <dcterms:created xsi:type="dcterms:W3CDTF">2019-11-12T08:52:40Z</dcterms:created>
  <dcterms:modified xsi:type="dcterms:W3CDTF">2021-11-03T12:05:39Z</dcterms:modified>
</cp:coreProperties>
</file>