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60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5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94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20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85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60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31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43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0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EC98F1-3479-42EF-A955-DFB8C9EC097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59975" y="337667"/>
            <a:ext cx="6519862" cy="1625600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chemeClr val="tx1"/>
                </a:solidFill>
                <a:latin typeface="+mn-lt"/>
              </a:rPr>
              <a:t>Starptautiskā skolēnu novērtēšanas programma</a:t>
            </a:r>
            <a:br>
              <a:rPr lang="lv-LV" sz="3600" b="1" dirty="0">
                <a:solidFill>
                  <a:schemeClr val="tx1"/>
                </a:solidFill>
                <a:latin typeface="+mn-lt"/>
              </a:rPr>
            </a:br>
            <a:r>
              <a:rPr lang="lv-LV" sz="3600" b="1" dirty="0" smtClean="0"/>
              <a:t>OECD PISA 2018</a:t>
            </a:r>
            <a:endParaRPr lang="lv-LV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65705" y="4336339"/>
            <a:ext cx="10610850" cy="1143000"/>
          </a:xfrm>
        </p:spPr>
        <p:txBody>
          <a:bodyPr>
            <a:normAutofit/>
          </a:bodyPr>
          <a:lstStyle/>
          <a:p>
            <a:endParaRPr lang="lv-LV" b="1" dirty="0">
              <a:solidFill>
                <a:srgbClr val="000000"/>
              </a:solidFill>
              <a:latin typeface="+mn-lt"/>
            </a:endParaRPr>
          </a:p>
          <a:p>
            <a:endParaRPr lang="lv-LV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36" y="2125826"/>
            <a:ext cx="1906767" cy="238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74" y="4745238"/>
            <a:ext cx="3696820" cy="764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2311" y="5877434"/>
            <a:ext cx="589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Projekts </a:t>
            </a:r>
            <a:r>
              <a:rPr lang="lv-LV" sz="1400" dirty="0"/>
              <a:t>Nr. 8.3.6.1/16/I/001 “Dalība starptautiskos izglītības pētījumos” </a:t>
            </a:r>
          </a:p>
        </p:txBody>
      </p:sp>
      <p:pic>
        <p:nvPicPr>
          <p:cNvPr id="5" name="PIS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27544"/>
            <a:ext cx="609600" cy="609600"/>
          </a:xfrm>
          <a:prstGeom prst="rect">
            <a:avLst/>
          </a:prstGeom>
        </p:spPr>
      </p:pic>
      <p:pic>
        <p:nvPicPr>
          <p:cNvPr id="8" name="PIS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524512"/>
            <a:ext cx="333487" cy="3334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64211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4574" y="75305"/>
            <a:ext cx="662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Jautājuma 2. daļa – analīze</a:t>
            </a:r>
            <a:endParaRPr lang="lv-LV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76" y="444637"/>
            <a:ext cx="7548110" cy="5666617"/>
          </a:xfrm>
          <a:prstGeom prst="rect">
            <a:avLst/>
          </a:prstGeom>
        </p:spPr>
      </p:pic>
      <p:pic>
        <p:nvPicPr>
          <p:cNvPr id="4" name="PISA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76104"/>
            <a:ext cx="381896" cy="3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56" y="1681109"/>
            <a:ext cx="7629666" cy="4301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125" y="570155"/>
            <a:ext cx="11080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/>
              <a:t>Paldies par uzmanību! </a:t>
            </a:r>
          </a:p>
          <a:p>
            <a:pPr algn="ctr"/>
            <a:r>
              <a:rPr lang="lv-LV" sz="2800" b="1" dirty="0" smtClean="0"/>
              <a:t>Lai veiksmīga prātošana un interesanti atklājumi! </a:t>
            </a:r>
            <a:endParaRPr lang="lv-LV" sz="2800" b="1" dirty="0"/>
          </a:p>
        </p:txBody>
      </p:sp>
      <p:pic>
        <p:nvPicPr>
          <p:cNvPr id="4" name="PISA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et_instituta_logo_civic-png-caurspidig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55" y="371344"/>
            <a:ext cx="2123017" cy="2896711"/>
          </a:xfrm>
          <a:prstGeom prst="rect">
            <a:avLst/>
          </a:prstGeom>
          <a:solidFill>
            <a:srgbClr val="E5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99" y="371344"/>
            <a:ext cx="3981170" cy="3981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84" y="3894045"/>
            <a:ext cx="6819900" cy="140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499" y="5745069"/>
            <a:ext cx="512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2017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5195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03" y="139214"/>
            <a:ext cx="10403541" cy="495487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/>
              <a:t>Kas ir OECD? </a:t>
            </a:r>
            <a:endParaRPr lang="lv-LV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3035" y="775809"/>
            <a:ext cx="11568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OECD angļu valodā nozīmē : </a:t>
            </a:r>
            <a:r>
              <a:rPr lang="en-GB" i="1" dirty="0" smtClean="0"/>
              <a:t>Organisation for Economic Co-operation and Development</a:t>
            </a:r>
            <a:r>
              <a:rPr lang="lv-LV" i="1" dirty="0" smtClean="0"/>
              <a:t>.</a:t>
            </a:r>
            <a:endParaRPr lang="en-GB" i="1" dirty="0" smtClean="0"/>
          </a:p>
          <a:p>
            <a:pPr algn="ctr"/>
            <a:r>
              <a:rPr lang="lv-LV" dirty="0" smtClean="0"/>
              <a:t>Latviski: «Ekonomiskās sadarbības un attīstības organizācija». </a:t>
            </a:r>
          </a:p>
          <a:p>
            <a:pPr algn="ctr"/>
            <a:r>
              <a:rPr lang="lv-LV" dirty="0" smtClean="0"/>
              <a:t>Šīs organizācijas mērķi ir:</a:t>
            </a:r>
          </a:p>
          <a:p>
            <a:endParaRPr lang="lv-LV" b="1" dirty="0"/>
          </a:p>
          <a:p>
            <a:r>
              <a:rPr lang="lv-LV" b="1" dirty="0" smtClean="0"/>
              <a:t>atbalstīt ekonomisko izaugsmi, </a:t>
            </a:r>
          </a:p>
          <a:p>
            <a:endParaRPr lang="lv-LV" b="1" dirty="0" smtClean="0"/>
          </a:p>
          <a:p>
            <a:r>
              <a:rPr lang="lv-LV" b="1" dirty="0" smtClean="0"/>
              <a:t>veicināt nodarbinātību, 	</a:t>
            </a:r>
          </a:p>
          <a:p>
            <a:r>
              <a:rPr lang="lv-LV" b="1" dirty="0" smtClean="0"/>
              <a:t>					</a:t>
            </a:r>
          </a:p>
          <a:p>
            <a:r>
              <a:rPr lang="lv-LV" b="1" dirty="0" smtClean="0"/>
              <a:t>paaugstināt dzīves kvalitāti, </a:t>
            </a:r>
          </a:p>
          <a:p>
            <a:endParaRPr lang="lv-LV" b="1" dirty="0" smtClean="0"/>
          </a:p>
          <a:p>
            <a:r>
              <a:rPr lang="lv-LV" b="1" dirty="0" smtClean="0"/>
              <a:t>uzturēt finanšu stabilitāti,</a:t>
            </a:r>
          </a:p>
          <a:p>
            <a:r>
              <a:rPr lang="lv-LV" b="1" dirty="0" smtClean="0"/>
              <a:t> </a:t>
            </a:r>
          </a:p>
          <a:p>
            <a:r>
              <a:rPr lang="lv-LV" b="1" dirty="0" smtClean="0"/>
              <a:t>atbalstīt citu valstu ekonomisko attīstību, </a:t>
            </a:r>
          </a:p>
          <a:p>
            <a:endParaRPr lang="lv-LV" b="1" dirty="0" smtClean="0"/>
          </a:p>
          <a:p>
            <a:r>
              <a:rPr lang="lv-LV" b="1" dirty="0" smtClean="0"/>
              <a:t>sekmēt tirdzniecības pieaugumu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2581386" y="5245100"/>
            <a:ext cx="706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OECD rūpējas par savu 35 dalībvalstu dzīves līmeņa izaugsmi – arī izglītībā. Latvija OECD dalībvalstu saimei pievienojās pagājušajā </a:t>
            </a:r>
            <a:r>
              <a:rPr lang="lv-LV" dirty="0"/>
              <a:t>gadā.</a:t>
            </a:r>
            <a:endParaRPr lang="lv-LV" dirty="0" smtClean="0"/>
          </a:p>
          <a:p>
            <a:pPr algn="ctr"/>
            <a:r>
              <a:rPr lang="lv-LV" dirty="0" smtClean="0"/>
              <a:t>  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35" y="2000922"/>
            <a:ext cx="4699299" cy="2781030"/>
          </a:xfrm>
          <a:prstGeom prst="rect">
            <a:avLst/>
          </a:prstGeom>
        </p:spPr>
      </p:pic>
      <p:pic>
        <p:nvPicPr>
          <p:cNvPr id="3" name="PIS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02998"/>
            <a:ext cx="355002" cy="3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982" y="623944"/>
            <a:ext cx="58869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OECD PISA </a:t>
            </a:r>
          </a:p>
          <a:p>
            <a:pPr algn="ctr"/>
            <a:r>
              <a:rPr lang="lv-LV" dirty="0" smtClean="0"/>
              <a:t>(</a:t>
            </a:r>
            <a:r>
              <a:rPr lang="lv-LV" i="1" dirty="0" smtClean="0"/>
              <a:t>Programme for International Student Assesement</a:t>
            </a:r>
            <a:r>
              <a:rPr lang="lv-LV" dirty="0" smtClean="0"/>
              <a:t>) </a:t>
            </a:r>
          </a:p>
          <a:p>
            <a:pPr algn="ctr"/>
            <a:r>
              <a:rPr lang="lv-LV" dirty="0" smtClean="0"/>
              <a:t>ir ietekmīgākais </a:t>
            </a:r>
            <a:r>
              <a:rPr lang="lv-LV" b="1" dirty="0" smtClean="0"/>
              <a:t>starptautiskais izglītības pētījums</a:t>
            </a:r>
            <a:r>
              <a:rPr lang="lv-LV" dirty="0" smtClean="0"/>
              <a:t>, </a:t>
            </a:r>
          </a:p>
          <a:p>
            <a:pPr algn="ctr"/>
            <a:r>
              <a:rPr lang="lv-LV" dirty="0" smtClean="0"/>
              <a:t>kurš pēta </a:t>
            </a:r>
          </a:p>
          <a:p>
            <a:pPr algn="just"/>
            <a:endParaRPr lang="lv-LV" dirty="0" smtClean="0"/>
          </a:p>
          <a:p>
            <a:pPr algn="ctr"/>
            <a:r>
              <a:rPr lang="lv-LV" b="1" dirty="0" smtClean="0"/>
              <a:t>matemātikas</a:t>
            </a:r>
            <a:r>
              <a:rPr lang="lv-LV" b="1" dirty="0"/>
              <a:t>, </a:t>
            </a:r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r>
              <a:rPr lang="lv-LV" b="1" dirty="0" smtClean="0"/>
              <a:t>Lasīšanas,</a:t>
            </a:r>
          </a:p>
          <a:p>
            <a:pPr algn="ctr"/>
            <a:endParaRPr lang="lv-LV" b="1" dirty="0" smtClean="0"/>
          </a:p>
          <a:p>
            <a:pPr algn="ctr"/>
            <a:r>
              <a:rPr lang="lv-LV" b="1" dirty="0" smtClean="0"/>
              <a:t>dabaszinātņu</a:t>
            </a:r>
          </a:p>
          <a:p>
            <a:pPr algn="ctr"/>
            <a:r>
              <a:rPr lang="lv-LV" dirty="0"/>
              <a:t>izglītības kvalitātes līmeni </a:t>
            </a:r>
            <a:endParaRPr lang="lv-LV" b="1" dirty="0"/>
          </a:p>
          <a:p>
            <a:pPr algn="ctr"/>
            <a:r>
              <a:rPr lang="lv-LV" dirty="0"/>
              <a:t>u</a:t>
            </a:r>
            <a:r>
              <a:rPr lang="lv-LV" dirty="0" smtClean="0"/>
              <a:t>n</a:t>
            </a:r>
            <a:r>
              <a:rPr lang="lv-LV" b="1" dirty="0" smtClean="0"/>
              <a:t> </a:t>
            </a:r>
          </a:p>
          <a:p>
            <a:pPr algn="ctr"/>
            <a:endParaRPr lang="lv-LV" b="1" dirty="0" smtClean="0"/>
          </a:p>
          <a:p>
            <a:pPr algn="ctr"/>
            <a:r>
              <a:rPr lang="lv-LV" b="1" dirty="0"/>
              <a:t>s</a:t>
            </a:r>
            <a:r>
              <a:rPr lang="lv-LV" b="1" dirty="0" smtClean="0"/>
              <a:t>pēju orientēties naudas lietās </a:t>
            </a:r>
          </a:p>
          <a:p>
            <a:pPr algn="just"/>
            <a:endParaRPr lang="lv-LV" b="1" dirty="0" smtClean="0"/>
          </a:p>
          <a:p>
            <a:pPr algn="ctr"/>
            <a:r>
              <a:rPr lang="lv-LV" b="1" dirty="0" smtClean="0"/>
              <a:t>15 </a:t>
            </a:r>
            <a:r>
              <a:rPr lang="lv-LV" b="1" dirty="0"/>
              <a:t>gadīgo skolēnu </a:t>
            </a:r>
            <a:r>
              <a:rPr lang="lv-LV" dirty="0"/>
              <a:t>vidū, </a:t>
            </a:r>
            <a:r>
              <a:rPr lang="lv-LV" b="1" dirty="0"/>
              <a:t>salīdzinājumā</a:t>
            </a:r>
            <a:r>
              <a:rPr lang="lv-LV" dirty="0"/>
              <a:t> </a:t>
            </a:r>
            <a:r>
              <a:rPr lang="lv-LV" b="1" dirty="0" smtClean="0"/>
              <a:t>ar</a:t>
            </a:r>
          </a:p>
          <a:p>
            <a:pPr algn="ctr"/>
            <a:r>
              <a:rPr lang="lv-LV" b="1" dirty="0" smtClean="0"/>
              <a:t>vairāk kā 80 citām </a:t>
            </a:r>
            <a:r>
              <a:rPr lang="lv-LV" dirty="0"/>
              <a:t>pasaules valstīm. </a:t>
            </a:r>
          </a:p>
          <a:p>
            <a:pPr algn="ctr"/>
            <a:r>
              <a:rPr lang="lv-LV" b="1" dirty="0" smtClean="0"/>
              <a:t>Latvija</a:t>
            </a:r>
            <a:r>
              <a:rPr lang="lv-LV" dirty="0" smtClean="0"/>
              <a:t> PISA pētījumos piedalās kopš </a:t>
            </a:r>
            <a:r>
              <a:rPr lang="lv-LV" b="1" dirty="0" smtClean="0"/>
              <a:t>1998. gada</a:t>
            </a:r>
            <a:r>
              <a:rPr lang="lv-LV" dirty="0" smtClean="0"/>
              <a:t>. </a:t>
            </a:r>
          </a:p>
          <a:p>
            <a:pPr algn="just"/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7" y="1380207"/>
            <a:ext cx="5227155" cy="3737909"/>
          </a:xfrm>
          <a:prstGeom prst="rect">
            <a:avLst/>
          </a:prstGeom>
        </p:spPr>
      </p:pic>
      <p:pic>
        <p:nvPicPr>
          <p:cNvPr id="3" name="PISA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24512"/>
            <a:ext cx="333487" cy="3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2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51" y="1112769"/>
            <a:ext cx="5748796" cy="3948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184" y="322728"/>
            <a:ext cx="551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S</a:t>
            </a:r>
            <a:r>
              <a:rPr lang="lv-LV" dirty="0" smtClean="0"/>
              <a:t>avā ziņā šis pētījums ir līdzīgs tam, kā strādā </a:t>
            </a:r>
            <a:r>
              <a:rPr lang="lv-LV" b="1" dirty="0" smtClean="0"/>
              <a:t>Šerloks</a:t>
            </a:r>
            <a:r>
              <a:rPr lang="lv-LV" dirty="0" smtClean="0"/>
              <a:t>. </a:t>
            </a:r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Ir jāmeklē </a:t>
            </a:r>
          </a:p>
          <a:p>
            <a:pPr algn="ctr"/>
            <a:endParaRPr lang="lv-LV" dirty="0" smtClean="0"/>
          </a:p>
          <a:p>
            <a:pPr algn="ctr"/>
            <a:r>
              <a:rPr lang="lv-LV" b="1" dirty="0" smtClean="0"/>
              <a:t>kopsakarības</a:t>
            </a:r>
            <a:r>
              <a:rPr lang="lv-LV" dirty="0" smtClean="0"/>
              <a:t>, </a:t>
            </a:r>
          </a:p>
          <a:p>
            <a:pPr algn="ctr"/>
            <a:endParaRPr lang="lv-LV" dirty="0" smtClean="0"/>
          </a:p>
          <a:p>
            <a:pPr algn="ctr"/>
            <a:r>
              <a:rPr lang="lv-LV" b="1" dirty="0" smtClean="0"/>
              <a:t>cēloņi </a:t>
            </a:r>
          </a:p>
          <a:p>
            <a:pPr algn="ctr"/>
            <a:endParaRPr lang="lv-LV" b="1" dirty="0" smtClean="0"/>
          </a:p>
          <a:p>
            <a:pPr algn="ctr"/>
            <a:r>
              <a:rPr lang="lv-LV" dirty="0" smtClean="0"/>
              <a:t>un </a:t>
            </a:r>
            <a:r>
              <a:rPr lang="lv-LV" b="1" dirty="0" smtClean="0"/>
              <a:t>nianses</a:t>
            </a:r>
            <a:r>
              <a:rPr lang="lv-LV" dirty="0" smtClean="0"/>
              <a:t> </a:t>
            </a:r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tajā, kā mācās 15 gadīgi jaunieši un </a:t>
            </a:r>
          </a:p>
          <a:p>
            <a:pPr algn="ctr"/>
            <a:r>
              <a:rPr lang="lv-LV" b="1" dirty="0" smtClean="0"/>
              <a:t>kāpēc</a:t>
            </a:r>
            <a:r>
              <a:rPr lang="lv-LV" dirty="0" smtClean="0"/>
              <a:t> viņu sekmes </a:t>
            </a:r>
            <a:r>
              <a:rPr lang="lv-LV" b="1" dirty="0" smtClean="0"/>
              <a:t>ir tādas, kādas tās ir</a:t>
            </a:r>
            <a:r>
              <a:rPr lang="lv-LV" dirty="0" smtClean="0"/>
              <a:t>.</a:t>
            </a:r>
          </a:p>
          <a:p>
            <a:pPr algn="ctr"/>
            <a:endParaRPr lang="lv-LV" dirty="0"/>
          </a:p>
          <a:p>
            <a:pPr algn="ctr"/>
            <a:r>
              <a:rPr lang="lv-LV" dirty="0" smtClean="0"/>
              <a:t> </a:t>
            </a:r>
          </a:p>
          <a:p>
            <a:pPr algn="ctr"/>
            <a:r>
              <a:rPr lang="lv-LV" dirty="0" smtClean="0"/>
              <a:t>Tas viss kopā veido </a:t>
            </a:r>
            <a:r>
              <a:rPr lang="lv-LV" b="1" dirty="0" smtClean="0"/>
              <a:t>noteiktu kopainu</a:t>
            </a:r>
            <a:r>
              <a:rPr lang="lv-LV" dirty="0" smtClean="0"/>
              <a:t>, kuru ir svarīgi</a:t>
            </a:r>
            <a:r>
              <a:rPr lang="lv-LV" b="1" dirty="0" smtClean="0"/>
              <a:t> ieraudzīt</a:t>
            </a:r>
            <a:r>
              <a:rPr lang="lv-LV" dirty="0"/>
              <a:t> </a:t>
            </a:r>
            <a:r>
              <a:rPr lang="lv-LV" dirty="0" smtClean="0"/>
              <a:t>un </a:t>
            </a:r>
            <a:r>
              <a:rPr lang="lv-LV" b="1" dirty="0" smtClean="0"/>
              <a:t>izvērtēt</a:t>
            </a:r>
            <a:r>
              <a:rPr lang="lv-LV" dirty="0" smtClean="0"/>
              <a:t>. </a:t>
            </a:r>
            <a:endParaRPr lang="lv-LV" dirty="0"/>
          </a:p>
        </p:txBody>
      </p:sp>
      <p:pic>
        <p:nvPicPr>
          <p:cNvPr id="2" name="PISA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00" y="6495078"/>
            <a:ext cx="362921" cy="3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7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08" y="974702"/>
            <a:ext cx="3714861" cy="4349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0193" y="333486"/>
            <a:ext cx="40556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Latvijas izglītības procesa </a:t>
            </a:r>
          </a:p>
          <a:p>
            <a:pPr algn="ctr"/>
            <a:r>
              <a:rPr lang="lv-LV" b="1" dirty="0" smtClean="0"/>
              <a:t>virzītājiem </a:t>
            </a:r>
            <a:r>
              <a:rPr lang="lv-LV" dirty="0" smtClean="0"/>
              <a:t>ir nepieciešams zināt, </a:t>
            </a:r>
            <a:r>
              <a:rPr lang="lv-LV" b="1" dirty="0" smtClean="0"/>
              <a:t>kurā virzienā </a:t>
            </a:r>
            <a:r>
              <a:rPr lang="lv-LV" dirty="0" smtClean="0"/>
              <a:t>turpināt savu darbu. </a:t>
            </a:r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Kāds ir Latvijas skolēnu </a:t>
            </a:r>
            <a:r>
              <a:rPr lang="lv-LV" b="1" dirty="0" smtClean="0"/>
              <a:t>kompetences</a:t>
            </a:r>
            <a:r>
              <a:rPr lang="lv-LV" dirty="0" smtClean="0"/>
              <a:t> līmenis, salīdzinot ar citām valstīm?</a:t>
            </a:r>
          </a:p>
          <a:p>
            <a:pPr algn="ctr"/>
            <a:endParaRPr lang="lv-LV" dirty="0"/>
          </a:p>
          <a:p>
            <a:pPr algn="ctr"/>
            <a:r>
              <a:rPr lang="lv-LV" dirty="0" smtClean="0"/>
              <a:t> Kam mūsu izglītības sistēmā jāpievērš uzmanība </a:t>
            </a:r>
            <a:r>
              <a:rPr lang="lv-LV" b="1" dirty="0" smtClean="0"/>
              <a:t>vispirms</a:t>
            </a:r>
            <a:r>
              <a:rPr lang="lv-LV" dirty="0" smtClean="0"/>
              <a:t> un kas ir izdarāms pēc </a:t>
            </a:r>
            <a:r>
              <a:rPr lang="lv-LV" b="1" dirty="0" smtClean="0"/>
              <a:t>tam</a:t>
            </a:r>
            <a:r>
              <a:rPr lang="lv-LV" dirty="0" smtClean="0"/>
              <a:t>? </a:t>
            </a:r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OECD PISA pētījumā iegūtie rezultāti veido </a:t>
            </a:r>
            <a:r>
              <a:rPr lang="lv-LV" b="1" dirty="0" smtClean="0"/>
              <a:t>vispārējās izglītības kopainu</a:t>
            </a:r>
            <a:r>
              <a:rPr lang="lv-LV" dirty="0" smtClean="0"/>
              <a:t>. </a:t>
            </a:r>
          </a:p>
          <a:p>
            <a:pPr algn="ctr"/>
            <a:r>
              <a:rPr lang="lv-LV" dirty="0" smtClean="0"/>
              <a:t>Tai ir jābūt pēc iespējas </a:t>
            </a:r>
            <a:r>
              <a:rPr lang="lv-LV" b="1" dirty="0" smtClean="0"/>
              <a:t>skaidrākai</a:t>
            </a:r>
            <a:r>
              <a:rPr lang="lv-LV" dirty="0" smtClean="0"/>
              <a:t> un </a:t>
            </a:r>
          </a:p>
          <a:p>
            <a:pPr algn="ctr"/>
            <a:r>
              <a:rPr lang="lv-LV" dirty="0" smtClean="0"/>
              <a:t>jāaptver pēc iespējas </a:t>
            </a:r>
            <a:r>
              <a:rPr lang="lv-LV" b="1" dirty="0" smtClean="0"/>
              <a:t>plašāks</a:t>
            </a:r>
            <a:r>
              <a:rPr lang="lv-LV" dirty="0" smtClean="0"/>
              <a:t> laukums, lai </a:t>
            </a:r>
            <a:r>
              <a:rPr lang="lv-LV" b="1" dirty="0" smtClean="0"/>
              <a:t>iegūtie dati </a:t>
            </a:r>
          </a:p>
          <a:p>
            <a:pPr algn="ctr"/>
            <a:r>
              <a:rPr lang="lv-LV" dirty="0" smtClean="0"/>
              <a:t>būtu izmantojami kā </a:t>
            </a:r>
            <a:r>
              <a:rPr lang="lv-LV" b="1" dirty="0" smtClean="0"/>
              <a:t>objektīva patiesība</a:t>
            </a:r>
            <a:r>
              <a:rPr lang="lv-LV" dirty="0" smtClean="0"/>
              <a:t>, </a:t>
            </a:r>
          </a:p>
          <a:p>
            <a:pPr algn="ctr"/>
            <a:r>
              <a:rPr lang="lv-LV" dirty="0" smtClean="0"/>
              <a:t>nevis </a:t>
            </a:r>
            <a:r>
              <a:rPr lang="lv-LV" b="1" dirty="0" smtClean="0"/>
              <a:t>pa roku galam </a:t>
            </a:r>
            <a:r>
              <a:rPr lang="lv-LV" dirty="0" smtClean="0"/>
              <a:t>sameklētas aptaujas un ziņas. </a:t>
            </a:r>
            <a:endParaRPr lang="lv-LV" dirty="0"/>
          </a:p>
        </p:txBody>
      </p:sp>
      <p:pic>
        <p:nvPicPr>
          <p:cNvPr id="2" name="PISA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93" y="6452944"/>
            <a:ext cx="405055" cy="4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701" y="473335"/>
            <a:ext cx="108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/>
              <a:t>K</a:t>
            </a:r>
            <a:r>
              <a:rPr lang="lv-LV" sz="2400" b="1" dirty="0" smtClean="0"/>
              <a:t>āda </a:t>
            </a:r>
            <a:r>
              <a:rPr lang="lv-LV" sz="2400" b="1" i="1" dirty="0" smtClean="0"/>
              <a:t>man</a:t>
            </a:r>
            <a:r>
              <a:rPr lang="lv-LV" sz="2400" b="1" dirty="0" smtClean="0"/>
              <a:t> kā skolēnam tajā visā ir loma? </a:t>
            </a:r>
            <a:endParaRPr lang="lv-LV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19188"/>
            <a:ext cx="3797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Tava dalība </a:t>
            </a:r>
            <a:r>
              <a:rPr lang="lv-LV" dirty="0" smtClean="0"/>
              <a:t>pētījumā ir uzdevumu risināšana un atbildes uz aptaujas jautājumiem. </a:t>
            </a:r>
          </a:p>
          <a:p>
            <a:pPr algn="ctr"/>
            <a:r>
              <a:rPr lang="lv-LV" dirty="0" smtClean="0"/>
              <a:t>PISA pētījumā Tu </a:t>
            </a:r>
            <a:r>
              <a:rPr lang="lv-LV" b="1" dirty="0" smtClean="0"/>
              <a:t>pārstāvi Latviju</a:t>
            </a:r>
            <a:r>
              <a:rPr lang="lv-LV" dirty="0" smtClean="0"/>
              <a:t>. Tā ir Tava </a:t>
            </a:r>
            <a:r>
              <a:rPr lang="lv-LV" b="1" dirty="0" smtClean="0"/>
              <a:t>palīdzība</a:t>
            </a:r>
            <a:r>
              <a:rPr lang="lv-LV" dirty="0" smtClean="0"/>
              <a:t> izglītības kvalitātes kopainas sastādīšanā.</a:t>
            </a:r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7767019" y="4157688"/>
            <a:ext cx="3937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Tāpat </a:t>
            </a:r>
            <a:r>
              <a:rPr lang="lv-LV" dirty="0"/>
              <a:t>kā sportisti, saņemot balvas, mēdz </a:t>
            </a:r>
            <a:r>
              <a:rPr lang="lv-LV" dirty="0" smtClean="0"/>
              <a:t>teikt, </a:t>
            </a:r>
            <a:r>
              <a:rPr lang="lv-LV" dirty="0"/>
              <a:t>ka viņi «nebūtu to izdarījuši bez sava trenera un komandas», </a:t>
            </a:r>
            <a:endParaRPr lang="lv-LV" dirty="0" smtClean="0"/>
          </a:p>
          <a:p>
            <a:pPr algn="ctr"/>
            <a:r>
              <a:rPr lang="lv-LV" dirty="0" smtClean="0"/>
              <a:t>tieši </a:t>
            </a:r>
            <a:r>
              <a:rPr lang="lv-LV" dirty="0"/>
              <a:t>tāpat OECD PISA pētījums </a:t>
            </a:r>
            <a:r>
              <a:rPr lang="lv-LV" b="1" dirty="0"/>
              <a:t>nav iespējams </a:t>
            </a:r>
            <a:r>
              <a:rPr lang="lv-LV" dirty="0"/>
              <a:t>bez </a:t>
            </a:r>
            <a:r>
              <a:rPr lang="lv-LV" b="1" dirty="0"/>
              <a:t>Tavas</a:t>
            </a:r>
            <a:r>
              <a:rPr lang="lv-LV" dirty="0"/>
              <a:t> un Tavu </a:t>
            </a:r>
            <a:r>
              <a:rPr lang="lv-LV" dirty="0" smtClean="0"/>
              <a:t>klasesbiedru </a:t>
            </a:r>
            <a:r>
              <a:rPr lang="lv-LV" b="1" dirty="0" smtClean="0"/>
              <a:t>iesaistīšanās</a:t>
            </a:r>
            <a:r>
              <a:rPr lang="lv-LV" dirty="0" smtClean="0"/>
              <a:t> pētījumā. </a:t>
            </a:r>
            <a:endParaRPr lang="lv-LV" dirty="0"/>
          </a:p>
        </p:txBody>
      </p:sp>
      <p:sp>
        <p:nvSpPr>
          <p:cNvPr id="9" name="Right Arrow 8"/>
          <p:cNvSpPr/>
          <p:nvPr/>
        </p:nvSpPr>
        <p:spPr>
          <a:xfrm>
            <a:off x="4028737" y="4157688"/>
            <a:ext cx="35069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5" y="1601974"/>
            <a:ext cx="3729542" cy="2275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75" y="1601973"/>
            <a:ext cx="3544650" cy="2275021"/>
          </a:xfrm>
          <a:prstGeom prst="rect">
            <a:avLst/>
          </a:prstGeom>
        </p:spPr>
      </p:pic>
      <p:pic>
        <p:nvPicPr>
          <p:cNvPr id="3" name="PISA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01" y="6431280"/>
            <a:ext cx="4267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701" y="473335"/>
            <a:ext cx="108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Kāds ir PISA pētījuma rezultāts? </a:t>
            </a:r>
            <a:endParaRPr lang="lv-LV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0768" y="1355464"/>
            <a:ext cx="9509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PISA pētījuma testos iegūtās atbildes </a:t>
            </a:r>
            <a:r>
              <a:rPr lang="lv-LV" b="1" dirty="0" smtClean="0"/>
              <a:t>apkopo un analizē </a:t>
            </a:r>
          </a:p>
          <a:p>
            <a:pPr algn="ctr"/>
            <a:r>
              <a:rPr lang="lv-LV" dirty="0" smtClean="0"/>
              <a:t>Latvijas Universitātes Izglītības pētniecības institūta </a:t>
            </a:r>
            <a:r>
              <a:rPr lang="lv-LV" b="1" dirty="0" smtClean="0"/>
              <a:t>pētnieki</a:t>
            </a:r>
            <a:r>
              <a:rPr lang="lv-LV" dirty="0" smtClean="0"/>
              <a:t>. </a:t>
            </a:r>
          </a:p>
          <a:p>
            <a:pPr algn="ctr"/>
            <a:r>
              <a:rPr lang="lv-LV" dirty="0" smtClean="0"/>
              <a:t>Iegūtos datus pēc tam nosūta OECD, kas apkopo </a:t>
            </a:r>
            <a:r>
              <a:rPr lang="lv-LV" b="1" dirty="0" smtClean="0"/>
              <a:t>visu pārējo </a:t>
            </a:r>
            <a:r>
              <a:rPr lang="lv-LV" dirty="0" smtClean="0"/>
              <a:t>pētījumā iesaistīto </a:t>
            </a:r>
          </a:p>
          <a:p>
            <a:pPr algn="ctr"/>
            <a:r>
              <a:rPr lang="lv-LV" dirty="0" smtClean="0"/>
              <a:t>vairāk kā 80 valstu datus un </a:t>
            </a:r>
            <a:r>
              <a:rPr lang="lv-LV" b="1" dirty="0" smtClean="0"/>
              <a:t>publicē tos</a:t>
            </a:r>
            <a:r>
              <a:rPr lang="lv-LV" dirty="0" smtClean="0"/>
              <a:t>. </a:t>
            </a:r>
          </a:p>
          <a:p>
            <a:pPr algn="ctr"/>
            <a:r>
              <a:rPr lang="lv-LV" dirty="0" smtClean="0"/>
              <a:t>Rezultātā Tu varēsi </a:t>
            </a:r>
            <a:r>
              <a:rPr lang="lv-LV" b="1" dirty="0" smtClean="0"/>
              <a:t>uzzināt</a:t>
            </a:r>
            <a:r>
              <a:rPr lang="lv-LV" dirty="0" smtClean="0"/>
              <a:t>, kurā vietā valstu konkurencē </a:t>
            </a:r>
          </a:p>
          <a:p>
            <a:pPr algn="ctr"/>
            <a:r>
              <a:rPr lang="lv-LV" dirty="0" smtClean="0"/>
              <a:t>ir ierindotas </a:t>
            </a:r>
            <a:r>
              <a:rPr lang="lv-LV" b="1" dirty="0" smtClean="0"/>
              <a:t>Latvijas</a:t>
            </a:r>
            <a:r>
              <a:rPr lang="lv-LV" dirty="0" smtClean="0"/>
              <a:t> 15-gadīgo skolēnu zināšanas </a:t>
            </a:r>
          </a:p>
          <a:p>
            <a:pPr algn="ctr"/>
            <a:r>
              <a:rPr lang="lv-LV" b="1" dirty="0" smtClean="0"/>
              <a:t>katrā</a:t>
            </a:r>
            <a:r>
              <a:rPr lang="lv-LV" dirty="0" smtClean="0"/>
              <a:t> no pētījuma trim jomām– dabaszinātnēs, matemātikā, lasīšanā</a:t>
            </a:r>
            <a:r>
              <a:rPr lang="lv-LV" dirty="0" smtClean="0">
                <a:solidFill>
                  <a:srgbClr val="FF0000"/>
                </a:solidFill>
              </a:rPr>
              <a:t>. 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44" y="3363805"/>
            <a:ext cx="2981494" cy="2981494"/>
          </a:xfrm>
          <a:prstGeom prst="rect">
            <a:avLst/>
          </a:prstGeom>
        </p:spPr>
      </p:pic>
      <p:pic>
        <p:nvPicPr>
          <p:cNvPr id="2" name="PISA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01" y="6399006"/>
            <a:ext cx="458993" cy="4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048" y="86060"/>
            <a:ext cx="828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			</a:t>
            </a:r>
            <a:r>
              <a:rPr lang="lv-LV" b="1" dirty="0" smtClean="0"/>
              <a:t>PISA 2015 testa jautājuma piemērs </a:t>
            </a:r>
            <a:endParaRPr lang="lv-LV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46428" y="2872292"/>
            <a:ext cx="2323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Tava dalība pētījumā nozīmē </a:t>
            </a:r>
            <a:r>
              <a:rPr lang="lv-LV" b="1" dirty="0" smtClean="0"/>
              <a:t>atbildes</a:t>
            </a:r>
            <a:r>
              <a:rPr lang="lv-LV" dirty="0" smtClean="0"/>
              <a:t> uz dažādiem jautājumiem par </a:t>
            </a:r>
            <a:r>
              <a:rPr lang="lv-LV" b="1" dirty="0" smtClean="0"/>
              <a:t>dabaszinātnēm</a:t>
            </a:r>
            <a:r>
              <a:rPr lang="lv-LV" b="1" dirty="0"/>
              <a:t> </a:t>
            </a:r>
            <a:r>
              <a:rPr lang="lv-LV" b="1" dirty="0" smtClean="0"/>
              <a:t>un matemātiku</a:t>
            </a:r>
            <a:r>
              <a:rPr lang="lv-LV" dirty="0" smtClean="0"/>
              <a:t>. </a:t>
            </a:r>
          </a:p>
          <a:p>
            <a:r>
              <a:rPr lang="lv-LV" dirty="0" smtClean="0"/>
              <a:t>Lasīšanas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smtClean="0"/>
              <a:t>novērtēšanu veic, aicinot Tevi </a:t>
            </a:r>
            <a:r>
              <a:rPr lang="lv-LV" b="1" dirty="0" smtClean="0"/>
              <a:t>analizēt tekstu</a:t>
            </a:r>
            <a:r>
              <a:rPr lang="lv-LV" dirty="0" smtClean="0"/>
              <a:t>, izteikt par to secinājumus utt. 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42" y="530696"/>
            <a:ext cx="7651395" cy="5744156"/>
          </a:xfrm>
          <a:prstGeom prst="rect">
            <a:avLst/>
          </a:prstGeom>
        </p:spPr>
      </p:pic>
      <p:pic>
        <p:nvPicPr>
          <p:cNvPr id="2" name="PISA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65346"/>
            <a:ext cx="392654" cy="3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9261" y="107576"/>
            <a:ext cx="770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 Vēl viens PISA 2015 testa jautājuma piemērs, vairākās daļās. 1. daļa</a:t>
            </a:r>
            <a:endParaRPr lang="lv-LV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552212"/>
            <a:ext cx="7445494" cy="55914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58184" y="2538805"/>
            <a:ext cx="4625788" cy="970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91" y="2872292"/>
            <a:ext cx="42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bg1"/>
                </a:solidFill>
              </a:rPr>
              <a:t>Situācijas raksturojums, fakta novērošana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8185" y="3842774"/>
            <a:ext cx="4625788" cy="912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903643" y="4114161"/>
            <a:ext cx="39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bg1"/>
                </a:solidFill>
              </a:rPr>
              <a:t>Situāciju ietekmējošie apstākļi 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2" name="PISA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54588"/>
            <a:ext cx="403412" cy="4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7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756</TotalTime>
  <Words>472</Words>
  <Application>Microsoft Office PowerPoint</Application>
  <PresentationFormat>Widescreen</PresentationFormat>
  <Paragraphs>88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Starptautiskā skolēnu novērtēšanas programma OECD PISA 2018</vt:lpstr>
      <vt:lpstr>Kas ir OECD?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 PISA 2018</dc:title>
  <dc:creator>Toms Treibergs</dc:creator>
  <cp:lastModifiedBy>Toms Treibergs</cp:lastModifiedBy>
  <cp:revision>44</cp:revision>
  <dcterms:created xsi:type="dcterms:W3CDTF">2017-03-06T09:06:25Z</dcterms:created>
  <dcterms:modified xsi:type="dcterms:W3CDTF">2017-03-16T14:03:13Z</dcterms:modified>
</cp:coreProperties>
</file>