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notesSlides/notesSlide12.xml" ContentType="application/vnd.openxmlformats-officedocument.presentationml.notesSlide+xml"/>
  <Override PartName="/ppt/charts/chart6.xml" ContentType="application/vnd.openxmlformats-officedocument.drawingml.chart+xml"/>
  <Override PartName="/ppt/drawings/drawing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7.xml" ContentType="application/vnd.openxmlformats-officedocument.drawingml.chart+xml"/>
  <Override PartName="/ppt/drawings/drawing3.xml" ContentType="application/vnd.openxmlformats-officedocument.drawingml.chartshapes+xml"/>
  <Override PartName="/ppt/notesSlides/notesSlide15.xml" ContentType="application/vnd.openxmlformats-officedocument.presentationml.notesSlide+xml"/>
  <Override PartName="/ppt/charts/chart8.xml" ContentType="application/vnd.openxmlformats-officedocument.drawingml.chart+xml"/>
  <Override PartName="/ppt/drawings/drawing4.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9.xml" ContentType="application/vnd.openxmlformats-officedocument.drawingml.chart+xml"/>
  <Override PartName="/ppt/notesSlides/notesSlide19.xml" ContentType="application/vnd.openxmlformats-officedocument.presentationml.notesSlide+xml"/>
  <Override PartName="/ppt/charts/chart10.xml" ContentType="application/vnd.openxmlformats-officedocument.drawingml.chart+xml"/>
  <Override PartName="/ppt/notesSlides/notesSlide20.xml" ContentType="application/vnd.openxmlformats-officedocument.presentationml.notesSlide+xml"/>
  <Override PartName="/ppt/charts/chart1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2.xml" ContentType="application/vnd.openxmlformats-officedocument.drawingml.chart+xml"/>
  <Override PartName="/ppt/drawings/drawing5.xml" ContentType="application/vnd.openxmlformats-officedocument.drawingml.chartshapes+xml"/>
  <Override PartName="/ppt/notesSlides/notesSlide24.xml" ContentType="application/vnd.openxmlformats-officedocument.presentationml.notesSlide+xml"/>
  <Override PartName="/ppt/charts/chart13.xml" ContentType="application/vnd.openxmlformats-officedocument.drawingml.chart+xml"/>
  <Override PartName="/ppt/notesSlides/notesSlide25.xml" ContentType="application/vnd.openxmlformats-officedocument.presentationml.notesSlide+xml"/>
  <Override PartName="/ppt/charts/chart14.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5.xml" ContentType="application/vnd.openxmlformats-officedocument.drawingml.chart+xml"/>
  <Override PartName="/ppt/notesSlides/notesSlide29.xml" ContentType="application/vnd.openxmlformats-officedocument.presentationml.notesSlide+xml"/>
  <Override PartName="/ppt/charts/chart16.xml" ContentType="application/vnd.openxmlformats-officedocument.drawingml.chart+xml"/>
  <Override PartName="/ppt/drawings/drawing6.xml" ContentType="application/vnd.openxmlformats-officedocument.drawingml.chartshapes+xml"/>
  <Override PartName="/ppt/notesSlides/notesSlide30.xml" ContentType="application/vnd.openxmlformats-officedocument.presentationml.notesSlide+xml"/>
  <Override PartName="/ppt/charts/chart17.xml" ContentType="application/vnd.openxmlformats-officedocument.drawingml.chart+xml"/>
  <Override PartName="/ppt/notesSlides/notesSlide31.xml" ContentType="application/vnd.openxmlformats-officedocument.presentationml.notesSlide+xml"/>
  <Override PartName="/ppt/charts/chart18.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9.xml" ContentType="application/vnd.openxmlformats-officedocument.drawingml.chart+xml"/>
  <Override PartName="/ppt/drawings/drawing7.xml" ContentType="application/vnd.openxmlformats-officedocument.drawingml.chartshapes+xml"/>
  <Override PartName="/ppt/notesSlides/notesSlide35.xml" ContentType="application/vnd.openxmlformats-officedocument.presentationml.notesSlide+xml"/>
  <Override PartName="/ppt/charts/chart20.xml" ContentType="application/vnd.openxmlformats-officedocument.drawingml.chart+xml"/>
  <Override PartName="/ppt/drawings/drawing8.xml" ContentType="application/vnd.openxmlformats-officedocument.drawingml.chartshapes+xml"/>
  <Override PartName="/ppt/notesSlides/notesSlide36.xml" ContentType="application/vnd.openxmlformats-officedocument.presentationml.notesSlide+xml"/>
  <Override PartName="/ppt/charts/chart21.xml" ContentType="application/vnd.openxmlformats-officedocument.drawingml.chart+xml"/>
  <Override PartName="/ppt/drawings/drawing9.xml" ContentType="application/vnd.openxmlformats-officedocument.drawingml.chartshapes+xml"/>
  <Override PartName="/ppt/notesSlides/notesSlide37.xml" ContentType="application/vnd.openxmlformats-officedocument.presentationml.notesSlide+xml"/>
  <Override PartName="/ppt/charts/chart22.xml" ContentType="application/vnd.openxmlformats-officedocument.drawingml.chart+xml"/>
  <Override PartName="/ppt/drawings/drawing10.xml" ContentType="application/vnd.openxmlformats-officedocument.drawingml.chartshapes+xml"/>
  <Override PartName="/ppt/notesSlides/notesSlide38.xml" ContentType="application/vnd.openxmlformats-officedocument.presentationml.notesSlide+xml"/>
  <Override PartName="/ppt/charts/chart23.xml" ContentType="application/vnd.openxmlformats-officedocument.drawingml.chart+xml"/>
  <Override PartName="/ppt/drawings/drawing11.xml" ContentType="application/vnd.openxmlformats-officedocument.drawingml.chartshape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24.xml" ContentType="application/vnd.openxmlformats-officedocument.drawingml.chart+xml"/>
  <Override PartName="/ppt/drawings/drawing12.xml" ContentType="application/vnd.openxmlformats-officedocument.drawingml.chartshapes+xml"/>
  <Override PartName="/ppt/notesSlides/notesSlide42.xml" ContentType="application/vnd.openxmlformats-officedocument.presentationml.notesSlide+xml"/>
  <Override PartName="/ppt/charts/chart25.xml" ContentType="application/vnd.openxmlformats-officedocument.drawingml.chart+xml"/>
  <Override PartName="/ppt/notesSlides/notesSlide43.xml" ContentType="application/vnd.openxmlformats-officedocument.presentationml.notesSlide+xml"/>
  <Override PartName="/ppt/charts/chart26.xml" ContentType="application/vnd.openxmlformats-officedocument.drawingml.chart+xml"/>
  <Override PartName="/ppt/drawings/drawing13.xml" ContentType="application/vnd.openxmlformats-officedocument.drawingml.chartshapes+xml"/>
  <Override PartName="/ppt/notesSlides/notesSlide44.xml" ContentType="application/vnd.openxmlformats-officedocument.presentationml.notesSlide+xml"/>
  <Override PartName="/ppt/charts/chart27.xml" ContentType="application/vnd.openxmlformats-officedocument.drawingml.chart+xml"/>
  <Override PartName="/ppt/drawings/drawing14.xml" ContentType="application/vnd.openxmlformats-officedocument.drawingml.chartshapes+xml"/>
  <Override PartName="/ppt/notesSlides/notesSlide45.xml" ContentType="application/vnd.openxmlformats-officedocument.presentationml.notesSlide+xml"/>
  <Override PartName="/ppt/charts/chart28.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29.xml" ContentType="application/vnd.openxmlformats-officedocument.drawingml.chart+xml"/>
  <Override PartName="/ppt/drawings/drawing15.xml" ContentType="application/vnd.openxmlformats-officedocument.drawingml.chartshapes+xml"/>
  <Override PartName="/ppt/notesSlides/notesSlide49.xml" ContentType="application/vnd.openxmlformats-officedocument.presentationml.notesSlide+xml"/>
  <Override PartName="/ppt/charts/chart30.xml" ContentType="application/vnd.openxmlformats-officedocument.drawingml.chart+xml"/>
  <Override PartName="/ppt/drawings/drawing16.xml" ContentType="application/vnd.openxmlformats-officedocument.drawingml.chartshapes+xml"/>
  <Override PartName="/ppt/notesSlides/notesSlide50.xml" ContentType="application/vnd.openxmlformats-officedocument.presentationml.notesSlide+xml"/>
  <Override PartName="/ppt/charts/chart31.xml" ContentType="application/vnd.openxmlformats-officedocument.drawingml.chart+xml"/>
  <Override PartName="/ppt/notesSlides/notesSlide51.xml" ContentType="application/vnd.openxmlformats-officedocument.presentationml.notesSlide+xml"/>
  <Override PartName="/ppt/charts/chart32.xml" ContentType="application/vnd.openxmlformats-officedocument.drawingml.chart+xml"/>
  <Override PartName="/ppt/drawings/drawing17.xml" ContentType="application/vnd.openxmlformats-officedocument.drawingml.chartshapes+xml"/>
  <Override PartName="/ppt/notesSlides/notesSlide52.xml" ContentType="application/vnd.openxmlformats-officedocument.presentationml.notesSlide+xml"/>
  <Override PartName="/ppt/charts/chart33.xml" ContentType="application/vnd.openxmlformats-officedocument.drawingml.chart+xml"/>
  <Override PartName="/ppt/drawings/drawing18.xml" ContentType="application/vnd.openxmlformats-officedocument.drawingml.chartshapes+xml"/>
  <Override PartName="/ppt/notesSlides/notesSlide53.xml" ContentType="application/vnd.openxmlformats-officedocument.presentationml.notesSlide+xml"/>
  <Override PartName="/ppt/charts/chart34.xml" ContentType="application/vnd.openxmlformats-officedocument.drawingml.chart+xml"/>
  <Override PartName="/ppt/drawings/drawing19.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7"/>
  </p:notesMasterIdLst>
  <p:handoutMasterIdLst>
    <p:handoutMasterId r:id="rId58"/>
  </p:handoutMasterIdLst>
  <p:sldIdLst>
    <p:sldId id="256" r:id="rId3"/>
    <p:sldId id="763" r:id="rId4"/>
    <p:sldId id="764" r:id="rId5"/>
    <p:sldId id="709" r:id="rId6"/>
    <p:sldId id="710" r:id="rId7"/>
    <p:sldId id="765" r:id="rId8"/>
    <p:sldId id="757" r:id="rId9"/>
    <p:sldId id="761" r:id="rId10"/>
    <p:sldId id="762" r:id="rId11"/>
    <p:sldId id="754" r:id="rId12"/>
    <p:sldId id="572" r:id="rId13"/>
    <p:sldId id="752" r:id="rId14"/>
    <p:sldId id="576" r:id="rId15"/>
    <p:sldId id="718" r:id="rId16"/>
    <p:sldId id="715" r:id="rId17"/>
    <p:sldId id="758" r:id="rId18"/>
    <p:sldId id="746" r:id="rId19"/>
    <p:sldId id="721" r:id="rId20"/>
    <p:sldId id="740" r:id="rId21"/>
    <p:sldId id="592" r:id="rId22"/>
    <p:sldId id="603" r:id="rId23"/>
    <p:sldId id="747" r:id="rId24"/>
    <p:sldId id="720" r:id="rId25"/>
    <p:sldId id="734" r:id="rId26"/>
    <p:sldId id="601" r:id="rId27"/>
    <p:sldId id="753" r:id="rId28"/>
    <p:sldId id="748" r:id="rId29"/>
    <p:sldId id="719" r:id="rId30"/>
    <p:sldId id="735" r:id="rId31"/>
    <p:sldId id="707" r:id="rId32"/>
    <p:sldId id="760" r:id="rId33"/>
    <p:sldId id="759" r:id="rId34"/>
    <p:sldId id="749" r:id="rId35"/>
    <p:sldId id="723" r:id="rId36"/>
    <p:sldId id="727" r:id="rId37"/>
    <p:sldId id="703" r:id="rId38"/>
    <p:sldId id="725" r:id="rId39"/>
    <p:sldId id="704" r:id="rId40"/>
    <p:sldId id="705" r:id="rId41"/>
    <p:sldId id="750" r:id="rId42"/>
    <p:sldId id="722" r:id="rId43"/>
    <p:sldId id="712" r:id="rId44"/>
    <p:sldId id="743" r:id="rId45"/>
    <p:sldId id="731" r:id="rId46"/>
    <p:sldId id="699" r:id="rId47"/>
    <p:sldId id="742" r:id="rId48"/>
    <p:sldId id="751" r:id="rId49"/>
    <p:sldId id="744" r:id="rId50"/>
    <p:sldId id="701" r:id="rId51"/>
    <p:sldId id="732" r:id="rId52"/>
    <p:sldId id="729" r:id="rId53"/>
    <p:sldId id="717" r:id="rId54"/>
    <p:sldId id="714" r:id="rId55"/>
    <p:sldId id="716" r:id="rId56"/>
  </p:sldIdLst>
  <p:sldSz cx="9144000" cy="5143500" type="screen16x9"/>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USZ Roland" initials="TR" lastIdx="5" clrIdx="0"/>
  <p:cmAuthor id="1" name="DOUMET Marie-Helene" initials="DM" lastIdx="0" clrIdx="1"/>
  <p:cmAuthor id="2" name="LE PAPE Pauline, EDU/PAI" initials="LPPE" lastIdx="12" clrIdx="2">
    <p:extLst/>
  </p:cmAuthor>
  <p:cmAuthor id="3" name="ROJAS GONZALEZ Gara" initials="RGG" lastIdx="5"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FE7"/>
    <a:srgbClr val="FF8021"/>
    <a:srgbClr val="F14124"/>
    <a:srgbClr val="4B4B4B"/>
    <a:srgbClr val="4F4F4F"/>
    <a:srgbClr val="8770A1"/>
    <a:srgbClr val="505050"/>
    <a:srgbClr val="9AE73D"/>
    <a:srgbClr val="88E21C"/>
    <a:srgbClr val="7C7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9" autoAdjust="0"/>
    <p:restoredTop sz="90769" autoAdjust="0"/>
  </p:normalViewPr>
  <p:slideViewPr>
    <p:cSldViewPr snapToGrid="0">
      <p:cViewPr varScale="1">
        <p:scale>
          <a:sx n="110" d="100"/>
          <a:sy n="110" d="100"/>
        </p:scale>
        <p:origin x="330" y="108"/>
      </p:cViewPr>
      <p:guideLst>
        <p:guide orient="horz" pos="2160"/>
        <p:guide pos="2880"/>
        <p:guide orient="horz" pos="1620"/>
      </p:guideLst>
    </p:cSldViewPr>
  </p:slideViewPr>
  <p:outlineViewPr>
    <p:cViewPr>
      <p:scale>
        <a:sx n="33" d="100"/>
        <a:sy n="33" d="100"/>
      </p:scale>
      <p:origin x="42" y="32898"/>
    </p:cViewPr>
  </p:outlin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main.oecd.org\sdataEDU\Applic\UOE\Ind2018\PPT\Chapter%20SDG_new.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main.oecd.org\sdataEDU\Applic\UOE\Ind2018\PPT\LVA\Chapter%20B_new.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main.oecd.org\sdataEDU\Applic\UOE\Ind2018\PPT\LVA\extra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ain.oecd.org\sdataEDU\Applic\UOE\Ind2018\PPT\LVA\extras.xlsx"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main.oecd.org\sdataEDU\Applic\UOE\Ind2018\PPT\LVA\Chapter%20B_new.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main.oecd.org\sdataEDU\Applic\UOE\Ind2018\PPT\LVA\Chapter%20C_new.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ain.oecd.org\sdataEDU\Applic\UOE\Ind2018\PPT\Chapter%20SDG_new.xlsx" TargetMode="Externa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main.oecd.org\sdataEDU\Applic\UOE\Ind2018\PPT\LVA\Chapter%20C_new.xlsx" TargetMode="External"/></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main.oecd.org\sdataEDU\Applic\UOE\Ind2018\PPT\LVA\Chapter%20C_new.xlsx" TargetMode="External"/></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main.oecd.org\sdataEDU\Applic\UOE\Ind2018\PPT\LVA\Chapter%20C_new.xlsx" TargetMode="External"/></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main.oecd.org\sdataEDU\Applic\UOE\Ind2018\PPT\LVA\Chapter%20C_new.xlsx" TargetMode="External"/></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main.oecd.org\sdataEDU\Applic\UOE\Ind2018\PPT\LVA\Chapter%20D_new.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main.oecd.org\sdataEDU\Applic\UOE\Ind2018\PPT\LVA\extras.xlsx" TargetMode="External"/></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oleObject" Target="file:///\\main.oecd.org\sdataEDU\Applic\UOE\Ind2018\PPT\LVA\Chapter%20D_new.xlsx" TargetMode="External"/></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oleObject" Target="file:///\\main.oecd.org\sdataEDU\Applic\UOE\Ind2018\PPT\LVA\Chapter%20D_new.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main.oecd.org\sdataEDU\Applic\UOE\Ind2018\PPT\LVA\extras.xlsx" TargetMode="External"/></Relationships>
</file>

<file path=ppt/charts/_rels/chart29.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oleObject" Target="file:///\\main.oecd.org\sdataEDU\Applic\UOE\Ind2018\PPT\LVA\Chapter%20D_new.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ain.oecd.org\sdataEDU\Applic\UOE\Ind2018\PPT\Chapter%20SDG_new.xlsx" TargetMode="External"/></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oleObject" Target="file:///\\main.oecd.org\sdataEDU\Applic\UOE\Ind2018\PPT\LVA\Chapter%20D_new.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main.oecd.org\sdataEDU\Applic\UOE\Ind2018\PPT\LVA\Chapter%20B_new.xlsx" TargetMode="External"/></Relationships>
</file>

<file path=ppt/charts/_rels/chart32.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oleObject" Target="file:///\\main.oecd.org\sdataEDU\Applic\UOE\Ind2018\PPT\LVA\Chapter%20A_new.xlsx" TargetMode="External"/></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oleObject" Target="file:///\\main.oecd.org\sdataEDU\Applic\UOE\Ind2018\PPT\LVA\Chapter%20A_new.xlsx" TargetMode="External"/></Relationships>
</file>

<file path=ppt/charts/_rels/chart34.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oleObject" Target="file:///\\main.oecd.org\sdataEDU\Applic\UOE\Ind2018\PPT\LVA\Chapter%20A_new.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sdataEDU\Applic\UOE\Ind2018\PPT\LVA\Chapter%20B_new.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ain.oecd.org\sdataEDU\Applic\UOE\Ind2018\PPT\LVA\Chapter%20A_new.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ain.oecd.org\sdataEDU\Applic\UOE\Ind2018\PPT\LVA\Chapter%20A_new.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main.oecd.org\sdataEDU\Applic\UOE\Ind2018\PPT\LVA\extras.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main.oecd.org\sdataEDU\Applic\UOE\Ind2018\PPT\LVA\Chapter%20A_new.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174263123306448E-2"/>
          <c:y val="0.15320572595672624"/>
          <c:w val="0.899384531662207"/>
          <c:h val="0.49897009863569664"/>
        </c:manualLayout>
      </c:layout>
      <c:lineChart>
        <c:grouping val="standard"/>
        <c:varyColors val="0"/>
        <c:ser>
          <c:idx val="0"/>
          <c:order val="0"/>
          <c:tx>
            <c:strRef>
              <c:f>'Figure 1._LTU'!$B$36</c:f>
              <c:strCache>
                <c:ptCount val="1"/>
                <c:pt idx="0">
                  <c:v>Gender</c:v>
                </c:pt>
              </c:strCache>
            </c:strRef>
          </c:tx>
          <c:spPr>
            <a:ln>
              <a:noFill/>
            </a:ln>
          </c:spPr>
          <c:marker>
            <c:symbol val="diamond"/>
            <c:size val="7"/>
            <c:spPr>
              <a:ln>
                <a:solidFill>
                  <a:schemeClr val="accent1"/>
                </a:solid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1._LTU'!$B$37:$B$79</c:f>
              <c:numCache>
                <c:formatCode>#,##0.00</c:formatCode>
                <c:ptCount val="43"/>
                <c:pt idx="0">
                  <c:v>0.98452496528625488</c:v>
                </c:pt>
                <c:pt idx="1">
                  <c:v>1.0189565420150757</c:v>
                </c:pt>
                <c:pt idx="2">
                  <c:v>0.98019033670425415</c:v>
                </c:pt>
                <c:pt idx="3">
                  <c:v>0.99362671375274658</c:v>
                </c:pt>
                <c:pt idx="4">
                  <c:v>1.050632119178772</c:v>
                </c:pt>
                <c:pt idx="5">
                  <c:v>0.9808308482170105</c:v>
                </c:pt>
                <c:pt idx="6">
                  <c:v>0.99217802286148071</c:v>
                </c:pt>
                <c:pt idx="7">
                  <c:v>1.041056752204895</c:v>
                </c:pt>
                <c:pt idx="8">
                  <c:v>0.98736381530761719</c:v>
                </c:pt>
                <c:pt idx="9">
                  <c:v>1.0006183385848999</c:v>
                </c:pt>
                <c:pt idx="10">
                  <c:v>1.020993709564209</c:v>
                </c:pt>
                <c:pt idx="11">
                  <c:v>1.0116864442825317</c:v>
                </c:pt>
                <c:pt idx="12">
                  <c:v>0.95512241125106812</c:v>
                </c:pt>
                <c:pt idx="13">
                  <c:v>0.9705958366394043</c:v>
                </c:pt>
                <c:pt idx="14">
                  <c:v>0.95061129331588745</c:v>
                </c:pt>
                <c:pt idx="15">
                  <c:v>1.0550988912582397</c:v>
                </c:pt>
                <c:pt idx="16">
                  <c:v>1.0295916795730591</c:v>
                </c:pt>
                <c:pt idx="17">
                  <c:v>1.0031335353851318</c:v>
                </c:pt>
                <c:pt idx="18">
                  <c:v>0.99228041845819226</c:v>
                </c:pt>
                <c:pt idx="19">
                  <c:v>0.92641639709472656</c:v>
                </c:pt>
                <c:pt idx="20">
                  <c:v>1.0024783611297607</c:v>
                </c:pt>
                <c:pt idx="21">
                  <c:v>0.96707206964492798</c:v>
                </c:pt>
                <c:pt idx="22">
                  <c:v>0.9886700328853395</c:v>
                </c:pt>
                <c:pt idx="23">
                  <c:v>0.93639677762985229</c:v>
                </c:pt>
                <c:pt idx="24">
                  <c:v>1.0014152526855469</c:v>
                </c:pt>
                <c:pt idx="25">
                  <c:v>1.0391674041748047</c:v>
                </c:pt>
                <c:pt idx="26">
                  <c:v>0.97193819284439087</c:v>
                </c:pt>
                <c:pt idx="27">
                  <c:v>0.97887110710144043</c:v>
                </c:pt>
                <c:pt idx="28">
                  <c:v>1.0093008279800415</c:v>
                </c:pt>
                <c:pt idx="29">
                  <c:v>1.0334423780441284</c:v>
                </c:pt>
                <c:pt idx="30">
                  <c:v>1.0102167129516602</c:v>
                </c:pt>
                <c:pt idx="31">
                  <c:v>0.97569006681442261</c:v>
                </c:pt>
                <c:pt idx="32">
                  <c:v>1.0348794460296631</c:v>
                </c:pt>
                <c:pt idx="33">
                  <c:v>0.98978221416473389</c:v>
                </c:pt>
                <c:pt idx="34">
                  <c:v>0.99551606178283691</c:v>
                </c:pt>
                <c:pt idx="35">
                  <c:v>0.76086169481277466</c:v>
                </c:pt>
                <c:pt idx="36">
                  <c:v>0.83071541786193848</c:v>
                </c:pt>
                <c:pt idx="37">
                  <c:v>0.89920997619628906</c:v>
                </c:pt>
                <c:pt idx="38">
                  <c:v>0.9517248272895813</c:v>
                </c:pt>
                <c:pt idx="39">
                  <c:v>0.84905356168746948</c:v>
                </c:pt>
                <c:pt idx="40">
                  <c:v>0.98010110855102539</c:v>
                </c:pt>
                <c:pt idx="41">
                  <c:v>1.0585179328918457</c:v>
                </c:pt>
                <c:pt idx="42">
                  <c:v>0.7895042896270752</c:v>
                </c:pt>
              </c:numCache>
            </c:numRef>
          </c:val>
          <c:smooth val="0"/>
        </c:ser>
        <c:dLbls>
          <c:showLegendKey val="0"/>
          <c:showVal val="0"/>
          <c:showCatName val="0"/>
          <c:showSerName val="0"/>
          <c:showPercent val="0"/>
          <c:showBubbleSize val="0"/>
        </c:dLbls>
        <c:hiLowLines>
          <c:spPr>
            <a:ln>
              <a:solidFill>
                <a:schemeClr val="bg1"/>
              </a:solidFill>
            </a:ln>
          </c:spPr>
        </c:hiLowLines>
        <c:marker val="1"/>
        <c:smooth val="0"/>
        <c:axId val="136036376"/>
        <c:axId val="136036768"/>
      </c:lineChart>
      <c:catAx>
        <c:axId val="136036376"/>
        <c:scaling>
          <c:orientation val="minMax"/>
        </c:scaling>
        <c:delete val="0"/>
        <c:axPos val="b"/>
        <c:numFmt formatCode="General" sourceLinked="0"/>
        <c:majorTickMark val="out"/>
        <c:minorTickMark val="none"/>
        <c:tickLblPos val="nextTo"/>
        <c:spPr>
          <a:ln>
            <a:solidFill>
              <a:srgbClr val="FFFFFF"/>
            </a:solidFill>
          </a:ln>
        </c:spPr>
        <c:txPr>
          <a:bodyPr rot="-5400000" vert="horz"/>
          <a:lstStyle/>
          <a:p>
            <a:pPr>
              <a:defRPr sz="1050">
                <a:solidFill>
                  <a:srgbClr val="FFFFFF"/>
                </a:solidFill>
                <a:latin typeface="+mn-lt"/>
                <a:ea typeface="Arial"/>
                <a:cs typeface="Arial"/>
              </a:defRPr>
            </a:pPr>
            <a:endParaRPr lang="lv-LV"/>
          </a:p>
        </c:txPr>
        <c:crossAx val="136036768"/>
        <c:crosses val="autoZero"/>
        <c:auto val="1"/>
        <c:lblAlgn val="ctr"/>
        <c:lblOffset val="100"/>
        <c:noMultiLvlLbl val="0"/>
      </c:catAx>
      <c:valAx>
        <c:axId val="136036768"/>
        <c:scaling>
          <c:orientation val="minMax"/>
          <c:max val="1.3"/>
          <c:min val="1.0000000000000003E-4"/>
        </c:scaling>
        <c:delete val="0"/>
        <c:axPos val="l"/>
        <c:majorGridlines>
          <c:spPr>
            <a:ln>
              <a:solidFill>
                <a:schemeClr val="tx2">
                  <a:lumMod val="60000"/>
                  <a:lumOff val="40000"/>
                </a:schemeClr>
              </a:solidFill>
            </a:ln>
          </c:spPr>
        </c:majorGridlines>
        <c:title>
          <c:tx>
            <c:rich>
              <a:bodyPr rot="-5400000" vert="horz"/>
              <a:lstStyle/>
              <a:p>
                <a:pPr>
                  <a:defRPr sz="1200" b="0">
                    <a:solidFill>
                      <a:srgbClr val="FFFFFF"/>
                    </a:solidFill>
                    <a:latin typeface="+mj-lt"/>
                  </a:defRPr>
                </a:pPr>
                <a:r>
                  <a:rPr lang="en-GB" sz="1200" b="0">
                    <a:solidFill>
                      <a:srgbClr val="FFFFFF"/>
                    </a:solidFill>
                    <a:latin typeface="+mj-lt"/>
                  </a:rPr>
                  <a:t>Parity indices</a:t>
                </a:r>
              </a:p>
            </c:rich>
          </c:tx>
          <c:overlay val="0"/>
        </c:title>
        <c:numFmt formatCode="0.0" sourceLinked="0"/>
        <c:majorTickMark val="out"/>
        <c:minorTickMark val="none"/>
        <c:tickLblPos val="nextTo"/>
        <c:spPr>
          <a:ln>
            <a:solidFill>
              <a:srgbClr val="FFFFFF"/>
            </a:solidFill>
          </a:ln>
        </c:spPr>
        <c:txPr>
          <a:bodyPr/>
          <a:lstStyle/>
          <a:p>
            <a:pPr>
              <a:defRPr sz="1200">
                <a:solidFill>
                  <a:srgbClr val="FFFFFF"/>
                </a:solidFill>
                <a:latin typeface="Arial"/>
                <a:ea typeface="Arial"/>
                <a:cs typeface="Arial"/>
              </a:defRPr>
            </a:pPr>
            <a:endParaRPr lang="lv-LV"/>
          </a:p>
        </c:txPr>
        <c:crossAx val="136036376"/>
        <c:crosses val="autoZero"/>
        <c:crossBetween val="between"/>
      </c:valAx>
      <c:spPr>
        <a:noFill/>
        <a:ln>
          <a:solidFill>
            <a:schemeClr val="tx2">
              <a:lumMod val="60000"/>
              <a:lumOff val="40000"/>
            </a:schemeClr>
          </a:solidFill>
        </a:ln>
        <a:extLst/>
      </c:spPr>
    </c:plotArea>
    <c:legend>
      <c:legendPos val="t"/>
      <c:legendEntry>
        <c:idx val="0"/>
        <c:txPr>
          <a:bodyPr/>
          <a:lstStyle/>
          <a:p>
            <a:pPr>
              <a:defRPr sz="1300">
                <a:solidFill>
                  <a:srgbClr val="FFFFFF"/>
                </a:solidFill>
                <a:latin typeface="+mn-lt"/>
                <a:ea typeface="Arial"/>
                <a:cs typeface="Arial"/>
              </a:defRPr>
            </a:pPr>
            <a:endParaRPr lang="lv-LV"/>
          </a:p>
        </c:txPr>
      </c:legendEntry>
      <c:layout>
        <c:manualLayout>
          <c:xMode val="edge"/>
          <c:yMode val="edge"/>
          <c:x val="3.430186194001044E-2"/>
          <c:y val="2.0060962157443275E-2"/>
          <c:w val="0.94783748133446577"/>
          <c:h val="6.4448868503815537E-2"/>
        </c:manualLayout>
      </c:layout>
      <c:overlay val="0"/>
      <c:spPr>
        <a:noFill/>
        <a:ln>
          <a:noFill/>
          <a:round/>
        </a:ln>
        <a:effectLst/>
        <a:extLst>
          <a:ext uri="{909E8E84-426E-40DD-AFC4-6F175D3DCCD1}">
            <a14:hiddenFill xmlns:a14="http://schemas.microsoft.com/office/drawing/2010/main">
              <a:noFill/>
            </a14:hiddenFill>
          </a:ext>
          <a:ext uri="{91240B29-F687-4F45-9708-019B960494DF}">
            <a14:hiddenLine xmlns:a14="http://schemas.microsoft.com/office/drawing/2010/main">
              <a:noFill/>
              <a:round/>
            </a14:hiddenLine>
          </a:ext>
        </a:extLst>
      </c:spPr>
      <c:txPr>
        <a:bodyPr/>
        <a:lstStyle/>
        <a:p>
          <a:pPr>
            <a:defRPr sz="1300">
              <a:latin typeface="+mn-lt"/>
            </a:defRPr>
          </a:pPr>
          <a:endParaRPr lang="lv-LV"/>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979579481752496E-2"/>
          <c:y val="0.13177972326402912"/>
          <c:w val="0.87990529300887477"/>
          <c:h val="0.49322271195775508"/>
        </c:manualLayout>
      </c:layout>
      <c:lineChart>
        <c:grouping val="standard"/>
        <c:varyColors val="0"/>
        <c:ser>
          <c:idx val="2"/>
          <c:order val="0"/>
          <c:tx>
            <c:strRef>
              <c:f>'Figure B2.3._LTU'!$B$35</c:f>
              <c:strCache>
                <c:ptCount val="1"/>
                <c:pt idx="0">
                  <c:v>2016</c:v>
                </c:pt>
              </c:strCache>
            </c:strRef>
          </c:tx>
          <c:spPr>
            <a:ln>
              <a:noFill/>
            </a:ln>
          </c:spPr>
          <c:marker>
            <c:symbol val="triangle"/>
            <c:size val="8"/>
            <c:spPr>
              <a:solidFill>
                <a:schemeClr val="accent2"/>
              </a:solidFill>
              <a:ln>
                <a:noFill/>
              </a:ln>
            </c:spPr>
          </c:marker>
          <c:cat>
            <c:strRef>
              <c:f>'Figure B2.3._LTU'!$A$36:$A$79</c:f>
              <c:strCache>
                <c:ptCount val="44"/>
                <c:pt idx="0">
                  <c:v>France</c:v>
                </c:pt>
                <c:pt idx="1">
                  <c:v>United Kingdom</c:v>
                </c:pt>
                <c:pt idx="2">
                  <c:v>Israel</c:v>
                </c:pt>
                <c:pt idx="3">
                  <c:v>Belgium</c:v>
                </c:pt>
                <c:pt idx="4">
                  <c:v>Denmark</c:v>
                </c:pt>
                <c:pt idx="5">
                  <c:v>Iceland</c:v>
                </c:pt>
                <c:pt idx="6">
                  <c:v>Spain</c:v>
                </c:pt>
                <c:pt idx="7">
                  <c:v>Norway</c:v>
                </c:pt>
                <c:pt idx="8">
                  <c:v>Sweden</c:v>
                </c:pt>
                <c:pt idx="9">
                  <c:v>Italy</c:v>
                </c:pt>
                <c:pt idx="10">
                  <c:v>Germany</c:v>
                </c:pt>
                <c:pt idx="11">
                  <c:v>Netherlands</c:v>
                </c:pt>
                <c:pt idx="12">
                  <c:v>Korea</c:v>
                </c:pt>
                <c:pt idx="13">
                  <c:v>New Zealand</c:v>
                </c:pt>
                <c:pt idx="14">
                  <c:v>Latvia</c:v>
                </c:pt>
                <c:pt idx="15">
                  <c:v>Hungary</c:v>
                </c:pt>
                <c:pt idx="16">
                  <c:v>Japan</c:v>
                </c:pt>
                <c:pt idx="17">
                  <c:v>Estonia</c:v>
                </c:pt>
                <c:pt idx="18">
                  <c:v>Austria</c:v>
                </c:pt>
                <c:pt idx="19">
                  <c:v>EU23 average</c:v>
                </c:pt>
                <c:pt idx="20">
                  <c:v>Slovenia</c:v>
                </c:pt>
                <c:pt idx="21">
                  <c:v>Portugal</c:v>
                </c:pt>
                <c:pt idx="22">
                  <c:v>Czech Republic</c:v>
                </c:pt>
                <c:pt idx="23">
                  <c:v>OECD average</c:v>
                </c:pt>
                <c:pt idx="24">
                  <c:v>Luxembourg</c:v>
                </c:pt>
                <c:pt idx="25">
                  <c:v>Australia</c:v>
                </c:pt>
                <c:pt idx="26">
                  <c:v>Poland</c:v>
                </c:pt>
                <c:pt idx="27">
                  <c:v>Lithuania</c:v>
                </c:pt>
                <c:pt idx="28">
                  <c:v>Russian Federation</c:v>
                </c:pt>
                <c:pt idx="29">
                  <c:v>Mexico</c:v>
                </c:pt>
                <c:pt idx="30">
                  <c:v>Brazil</c:v>
                </c:pt>
                <c:pt idx="31">
                  <c:v>Chile</c:v>
                </c:pt>
                <c:pt idx="32">
                  <c:v>Finland</c:v>
                </c:pt>
                <c:pt idx="33">
                  <c:v>Colombia</c:v>
                </c:pt>
                <c:pt idx="34">
                  <c:v>Ireland</c:v>
                </c:pt>
                <c:pt idx="35">
                  <c:v>Argentina</c:v>
                </c:pt>
                <c:pt idx="36">
                  <c:v>Slovak Republic</c:v>
                </c:pt>
                <c:pt idx="37">
                  <c:v>Indonesia</c:v>
                </c:pt>
                <c:pt idx="38">
                  <c:v>United States</c:v>
                </c:pt>
                <c:pt idx="39">
                  <c:v>Greece</c:v>
                </c:pt>
                <c:pt idx="40">
                  <c:v>Costa Rica</c:v>
                </c:pt>
                <c:pt idx="41">
                  <c:v>Switzerland</c:v>
                </c:pt>
                <c:pt idx="42">
                  <c:v>Turkey</c:v>
                </c:pt>
                <c:pt idx="43">
                  <c:v>Saudi Arabia</c:v>
                </c:pt>
              </c:strCache>
            </c:strRef>
          </c:cat>
          <c:val>
            <c:numRef>
              <c:f>'Figure B2.3._LTU'!$B$36:$B$79</c:f>
              <c:numCache>
                <c:formatCode>#,##0.00</c:formatCode>
                <c:ptCount val="44"/>
                <c:pt idx="0">
                  <c:v>100</c:v>
                </c:pt>
                <c:pt idx="1">
                  <c:v>100</c:v>
                </c:pt>
                <c:pt idx="2">
                  <c:v>99.301315688959136</c:v>
                </c:pt>
                <c:pt idx="3">
                  <c:v>98.741596057913966</c:v>
                </c:pt>
                <c:pt idx="4">
                  <c:v>97.646219303469778</c:v>
                </c:pt>
                <c:pt idx="5">
                  <c:v>97.435897435897431</c:v>
                </c:pt>
                <c:pt idx="6">
                  <c:v>96.929702833605887</c:v>
                </c:pt>
                <c:pt idx="7">
                  <c:v>96.67955495936242</c:v>
                </c:pt>
                <c:pt idx="8">
                  <c:v>95.866704365084914</c:v>
                </c:pt>
                <c:pt idx="9">
                  <c:v>94.922412207454613</c:v>
                </c:pt>
                <c:pt idx="10">
                  <c:v>94.885004802812389</c:v>
                </c:pt>
                <c:pt idx="11">
                  <c:v>94.576546512995407</c:v>
                </c:pt>
                <c:pt idx="12">
                  <c:v>93.359455762275516</c:v>
                </c:pt>
                <c:pt idx="13">
                  <c:v>93.171344165435727</c:v>
                </c:pt>
                <c:pt idx="14">
                  <c:v>92.585669781931458</c:v>
                </c:pt>
                <c:pt idx="15">
                  <c:v>92.099192618223753</c:v>
                </c:pt>
                <c:pt idx="16">
                  <c:v>91.761743886743886</c:v>
                </c:pt>
                <c:pt idx="17">
                  <c:v>90.66854864005019</c:v>
                </c:pt>
                <c:pt idx="18">
                  <c:v>90.329814296105482</c:v>
                </c:pt>
                <c:pt idx="19">
                  <c:v>89.162764738747995</c:v>
                </c:pt>
                <c:pt idx="20">
                  <c:v>88.588651318243535</c:v>
                </c:pt>
                <c:pt idx="21">
                  <c:v>89.542481367821139</c:v>
                </c:pt>
                <c:pt idx="22">
                  <c:v>86.62166263476901</c:v>
                </c:pt>
                <c:pt idx="23">
                  <c:v>86.343763770615908</c:v>
                </c:pt>
                <c:pt idx="24">
                  <c:v>85.304604726976365</c:v>
                </c:pt>
                <c:pt idx="25">
                  <c:v>84.987288081997136</c:v>
                </c:pt>
                <c:pt idx="26">
                  <c:v>84.908032376905908</c:v>
                </c:pt>
                <c:pt idx="27">
                  <c:v>83.835509863851058</c:v>
                </c:pt>
                <c:pt idx="28">
                  <c:v>83.290266813008458</c:v>
                </c:pt>
                <c:pt idx="29">
                  <c:v>82.561812593924827</c:v>
                </c:pt>
                <c:pt idx="30">
                  <c:v>79.68906894370096</c:v>
                </c:pt>
                <c:pt idx="31">
                  <c:v>79.474722059841653</c:v>
                </c:pt>
                <c:pt idx="32">
                  <c:v>78.954483267823406</c:v>
                </c:pt>
                <c:pt idx="33">
                  <c:v>78.47612806364657</c:v>
                </c:pt>
                <c:pt idx="34">
                  <c:v>77.233664310800847</c:v>
                </c:pt>
                <c:pt idx="35">
                  <c:v>74.551024106702684</c:v>
                </c:pt>
                <c:pt idx="36">
                  <c:v>73.385087704364508</c:v>
                </c:pt>
                <c:pt idx="37">
                  <c:v>67.964635172874523</c:v>
                </c:pt>
                <c:pt idx="38">
                  <c:v>65.573927023663174</c:v>
                </c:pt>
                <c:pt idx="39">
                  <c:v>63.118000000000002</c:v>
                </c:pt>
                <c:pt idx="40">
                  <c:v>52.533058277278023</c:v>
                </c:pt>
                <c:pt idx="41">
                  <c:v>49.760869479362896</c:v>
                </c:pt>
                <c:pt idx="42">
                  <c:v>37.220211842889185</c:v>
                </c:pt>
                <c:pt idx="43">
                  <c:v>25.450540340082799</c:v>
                </c:pt>
              </c:numCache>
            </c:numRef>
          </c:val>
          <c:smooth val="0"/>
          <c:extLst xmlns:c16r2="http://schemas.microsoft.com/office/drawing/2015/06/chart">
            <c:ext xmlns:c16="http://schemas.microsoft.com/office/drawing/2014/chart" uri="{C3380CC4-5D6E-409C-BE32-E72D297353CC}">
              <c16:uniqueId val="{00000000-3A42-4F05-90CA-1311099BA2D6}"/>
            </c:ext>
          </c:extLst>
        </c:ser>
        <c:ser>
          <c:idx val="0"/>
          <c:order val="1"/>
          <c:tx>
            <c:strRef>
              <c:f>'Figure B2.3._LTU'!$D$35</c:f>
              <c:strCache>
                <c:ptCount val="1"/>
                <c:pt idx="0">
                  <c:v>2005</c:v>
                </c:pt>
              </c:strCache>
            </c:strRef>
          </c:tx>
          <c:spPr>
            <a:ln w="6350" cmpd="sng">
              <a:noFill/>
              <a:round/>
            </a:ln>
            <a:effectLst/>
          </c:spPr>
          <c:marker>
            <c:symbol val="square"/>
            <c:size val="7"/>
            <c:spPr>
              <a:solidFill>
                <a:schemeClr val="accent5"/>
              </a:solidFill>
              <a:ln>
                <a:noFill/>
              </a:ln>
            </c:spPr>
          </c:marker>
          <c:dPt>
            <c:idx val="41"/>
            <c:marker>
              <c:spPr>
                <a:solidFill>
                  <a:schemeClr val="accent5"/>
                </a:solidFill>
                <a:ln w="22225">
                  <a:noFill/>
                </a:ln>
              </c:spPr>
            </c:marker>
            <c:bubble3D val="0"/>
            <c:extLst xmlns:c16r2="http://schemas.microsoft.com/office/drawing/2015/06/chart">
              <c:ext xmlns:c16="http://schemas.microsoft.com/office/drawing/2014/chart" uri="{C3380CC4-5D6E-409C-BE32-E72D297353CC}">
                <c16:uniqueId val="{00000003-3A42-4F05-90CA-1311099BA2D6}"/>
              </c:ext>
            </c:extLst>
          </c:dPt>
          <c:cat>
            <c:strRef>
              <c:f>'Figure B2.3._LTU'!$A$36:$A$79</c:f>
              <c:strCache>
                <c:ptCount val="44"/>
                <c:pt idx="0">
                  <c:v>France</c:v>
                </c:pt>
                <c:pt idx="1">
                  <c:v>United Kingdom</c:v>
                </c:pt>
                <c:pt idx="2">
                  <c:v>Israel</c:v>
                </c:pt>
                <c:pt idx="3">
                  <c:v>Belgium</c:v>
                </c:pt>
                <c:pt idx="4">
                  <c:v>Denmark</c:v>
                </c:pt>
                <c:pt idx="5">
                  <c:v>Iceland</c:v>
                </c:pt>
                <c:pt idx="6">
                  <c:v>Spain</c:v>
                </c:pt>
                <c:pt idx="7">
                  <c:v>Norway</c:v>
                </c:pt>
                <c:pt idx="8">
                  <c:v>Sweden</c:v>
                </c:pt>
                <c:pt idx="9">
                  <c:v>Italy</c:v>
                </c:pt>
                <c:pt idx="10">
                  <c:v>Germany</c:v>
                </c:pt>
                <c:pt idx="11">
                  <c:v>Netherlands</c:v>
                </c:pt>
                <c:pt idx="12">
                  <c:v>Korea</c:v>
                </c:pt>
                <c:pt idx="13">
                  <c:v>New Zealand</c:v>
                </c:pt>
                <c:pt idx="14">
                  <c:v>Latvia</c:v>
                </c:pt>
                <c:pt idx="15">
                  <c:v>Hungary</c:v>
                </c:pt>
                <c:pt idx="16">
                  <c:v>Japan</c:v>
                </c:pt>
                <c:pt idx="17">
                  <c:v>Estonia</c:v>
                </c:pt>
                <c:pt idx="18">
                  <c:v>Austria</c:v>
                </c:pt>
                <c:pt idx="19">
                  <c:v>EU23 average</c:v>
                </c:pt>
                <c:pt idx="20">
                  <c:v>Slovenia</c:v>
                </c:pt>
                <c:pt idx="21">
                  <c:v>Portugal</c:v>
                </c:pt>
                <c:pt idx="22">
                  <c:v>Czech Republic</c:v>
                </c:pt>
                <c:pt idx="23">
                  <c:v>OECD average</c:v>
                </c:pt>
                <c:pt idx="24">
                  <c:v>Luxembourg</c:v>
                </c:pt>
                <c:pt idx="25">
                  <c:v>Australia</c:v>
                </c:pt>
                <c:pt idx="26">
                  <c:v>Poland</c:v>
                </c:pt>
                <c:pt idx="27">
                  <c:v>Lithuania</c:v>
                </c:pt>
                <c:pt idx="28">
                  <c:v>Russian Federation</c:v>
                </c:pt>
                <c:pt idx="29">
                  <c:v>Mexico</c:v>
                </c:pt>
                <c:pt idx="30">
                  <c:v>Brazil</c:v>
                </c:pt>
                <c:pt idx="31">
                  <c:v>Chile</c:v>
                </c:pt>
                <c:pt idx="32">
                  <c:v>Finland</c:v>
                </c:pt>
                <c:pt idx="33">
                  <c:v>Colombia</c:v>
                </c:pt>
                <c:pt idx="34">
                  <c:v>Ireland</c:v>
                </c:pt>
                <c:pt idx="35">
                  <c:v>Argentina</c:v>
                </c:pt>
                <c:pt idx="36">
                  <c:v>Slovak Republic</c:v>
                </c:pt>
                <c:pt idx="37">
                  <c:v>Indonesia</c:v>
                </c:pt>
                <c:pt idx="38">
                  <c:v>United States</c:v>
                </c:pt>
                <c:pt idx="39">
                  <c:v>Greece</c:v>
                </c:pt>
                <c:pt idx="40">
                  <c:v>Costa Rica</c:v>
                </c:pt>
                <c:pt idx="41">
                  <c:v>Switzerland</c:v>
                </c:pt>
                <c:pt idx="42">
                  <c:v>Turkey</c:v>
                </c:pt>
                <c:pt idx="43">
                  <c:v>Saudi Arabia</c:v>
                </c:pt>
              </c:strCache>
            </c:strRef>
          </c:cat>
          <c:val>
            <c:numRef>
              <c:f>'Figure B2.3._LTU'!$D$36:$D$79</c:f>
              <c:numCache>
                <c:formatCode>General</c:formatCode>
                <c:ptCount val="44"/>
                <c:pt idx="0" formatCode="#,##0.00">
                  <c:v>100</c:v>
                </c:pt>
                <c:pt idx="2" formatCode="#,##0.00">
                  <c:v>80.039689379141294</c:v>
                </c:pt>
                <c:pt idx="3" formatCode="#,##0.00">
                  <c:v>100.07863665845859</c:v>
                </c:pt>
                <c:pt idx="5" formatCode="#,##0.00">
                  <c:v>94.935902540011156</c:v>
                </c:pt>
                <c:pt idx="6" formatCode="#,##0.00">
                  <c:v>97.628144397060893</c:v>
                </c:pt>
                <c:pt idx="7" formatCode="#,##0.00">
                  <c:v>87.687033292066033</c:v>
                </c:pt>
                <c:pt idx="9" formatCode="#,##0.00">
                  <c:v>100</c:v>
                </c:pt>
                <c:pt idx="10" formatCode="#,##0.00">
                  <c:v>87.631935563911213</c:v>
                </c:pt>
                <c:pt idx="11" formatCode="#,##0.00">
                  <c:v>93.392336610992473</c:v>
                </c:pt>
                <c:pt idx="14" formatCode="#,##0.00">
                  <c:v>77.389759773742398</c:v>
                </c:pt>
                <c:pt idx="15" formatCode="#,##0.00">
                  <c:v>86.763771462300994</c:v>
                </c:pt>
                <c:pt idx="16" formatCode="#,##0.00">
                  <c:v>87.492066210045664</c:v>
                </c:pt>
                <c:pt idx="18" formatCode="#,##0.00">
                  <c:v>75.779151496029002</c:v>
                </c:pt>
                <c:pt idx="19" formatCode="#,##0.00">
                  <c:v>81.141155934515382</c:v>
                </c:pt>
                <c:pt idx="20" formatCode="#,##0.00">
                  <c:v>75.487588652482273</c:v>
                </c:pt>
                <c:pt idx="21" formatCode="#,##0.00">
                  <c:v>77.606636118518963</c:v>
                </c:pt>
                <c:pt idx="22" formatCode="#,##0.00">
                  <c:v>84.6651464368218</c:v>
                </c:pt>
                <c:pt idx="23" formatCode="#,##0.00">
                  <c:v>75.348766054204376</c:v>
                </c:pt>
                <c:pt idx="24" formatCode="#,##0.00">
                  <c:v>84.097824214937717</c:v>
                </c:pt>
                <c:pt idx="26" formatCode="#,##0.00">
                  <c:v>38.331320663037907</c:v>
                </c:pt>
                <c:pt idx="27" formatCode="#,##0.00">
                  <c:v>58.72848899555737</c:v>
                </c:pt>
                <c:pt idx="28" formatCode="#,##0.00">
                  <c:v>52.914932004228611</c:v>
                </c:pt>
                <c:pt idx="29" formatCode="#,##0.00">
                  <c:v>63.543411226456179</c:v>
                </c:pt>
                <c:pt idx="31" formatCode="#,##0.00">
                  <c:v>39.488723363156232</c:v>
                </c:pt>
                <c:pt idx="32" formatCode="#,##0.00">
                  <c:v>68.121144204560707</c:v>
                </c:pt>
                <c:pt idx="36" formatCode="#,##0.00">
                  <c:v>73.697765638348955</c:v>
                </c:pt>
                <c:pt idx="38" formatCode="#,##0.00">
                  <c:v>66.327585318881944</c:v>
                </c:pt>
                <c:pt idx="41" formatCode="#,##0.00">
                  <c:v>46.795230358078292</c:v>
                </c:pt>
                <c:pt idx="42" formatCode="#,##0.00">
                  <c:v>13.358624834715711</c:v>
                </c:pt>
              </c:numCache>
            </c:numRef>
          </c:val>
          <c:smooth val="0"/>
          <c:extLst xmlns:c16r2="http://schemas.microsoft.com/office/drawing/2015/06/chart">
            <c:ext xmlns:c16="http://schemas.microsoft.com/office/drawing/2014/chart" uri="{C3380CC4-5D6E-409C-BE32-E72D297353CC}">
              <c16:uniqueId val="{00000004-3A42-4F05-90CA-1311099BA2D6}"/>
            </c:ext>
          </c:extLst>
        </c:ser>
        <c:dLbls>
          <c:showLegendKey val="0"/>
          <c:showVal val="0"/>
          <c:showCatName val="0"/>
          <c:showSerName val="0"/>
          <c:showPercent val="0"/>
          <c:showBubbleSize val="0"/>
        </c:dLbls>
        <c:hiLowLines>
          <c:spPr>
            <a:ln>
              <a:solidFill>
                <a:schemeClr val="bg1"/>
              </a:solidFill>
            </a:ln>
          </c:spPr>
        </c:hiLowLines>
        <c:marker val="1"/>
        <c:smooth val="0"/>
        <c:axId val="138204120"/>
        <c:axId val="138200200"/>
      </c:lineChart>
      <c:catAx>
        <c:axId val="138204120"/>
        <c:scaling>
          <c:orientation val="minMax"/>
        </c:scaling>
        <c:delete val="0"/>
        <c:axPos val="b"/>
        <c:numFmt formatCode="General" sourceLinked="1"/>
        <c:majorTickMark val="none"/>
        <c:minorTickMark val="none"/>
        <c:tickLblPos val="low"/>
        <c:spPr>
          <a:noFill/>
          <a:ln w="9525">
            <a:solidFill>
              <a:srgbClr val="FFFFFF"/>
            </a:solidFill>
            <a:prstDash val="solid"/>
          </a:ln>
        </c:spPr>
        <c:txPr>
          <a:bodyPr rot="-5400000" vert="horz"/>
          <a:lstStyle/>
          <a:p>
            <a:pPr>
              <a:defRPr lang="en-US" sz="1200" b="0" i="0" u="none" baseline="0">
                <a:solidFill>
                  <a:srgbClr val="FFFFFF"/>
                </a:solidFill>
                <a:latin typeface="+mn-lt"/>
                <a:ea typeface="Arial"/>
                <a:cs typeface="Arial"/>
              </a:defRPr>
            </a:pPr>
            <a:endParaRPr lang="lv-LV"/>
          </a:p>
        </c:txPr>
        <c:crossAx val="138200200"/>
        <c:crosses val="autoZero"/>
        <c:auto val="1"/>
        <c:lblAlgn val="ctr"/>
        <c:lblOffset val="0"/>
        <c:tickLblSkip val="1"/>
        <c:noMultiLvlLbl val="0"/>
      </c:catAx>
      <c:valAx>
        <c:axId val="138200200"/>
        <c:scaling>
          <c:orientation val="minMax"/>
          <c:max val="100"/>
        </c:scaling>
        <c:delete val="0"/>
        <c:axPos val="l"/>
        <c:majorGridlines>
          <c:spPr>
            <a:ln w="9525" cmpd="sng">
              <a:solidFill>
                <a:schemeClr val="tx2">
                  <a:lumMod val="60000"/>
                  <a:lumOff val="40000"/>
                </a:schemeClr>
              </a:solidFill>
              <a:prstDash val="solid"/>
            </a:ln>
          </c:spPr>
        </c:majorGridlines>
        <c:title>
          <c:tx>
            <c:rich>
              <a:bodyPr rot="0" vert="horz"/>
              <a:lstStyle/>
              <a:p>
                <a:pPr>
                  <a:defRPr sz="1200">
                    <a:solidFill>
                      <a:srgbClr val="FFFFFF"/>
                    </a:solidFill>
                    <a:latin typeface="Arial" panose="020B0604020202020204" pitchFamily="34" charset="0"/>
                  </a:defRPr>
                </a:pPr>
                <a:r>
                  <a:rPr lang="en-GB" sz="1200">
                    <a:solidFill>
                      <a:srgbClr val="FFFFFF"/>
                    </a:solidFill>
                    <a:latin typeface="Arial" panose="020B0604020202020204" pitchFamily="34" charset="0"/>
                  </a:rPr>
                  <a:t>%</a:t>
                </a:r>
              </a:p>
            </c:rich>
          </c:tx>
          <c:layout>
            <c:manualLayout>
              <c:xMode val="edge"/>
              <c:yMode val="edge"/>
              <c:x val="6.1838506362230941E-2"/>
              <c:y val="2.8507112079452054E-2"/>
            </c:manualLayout>
          </c:layout>
          <c:overlay val="0"/>
        </c:title>
        <c:numFmt formatCode="#\ ##0" sourceLinked="0"/>
        <c:majorTickMark val="out"/>
        <c:minorTickMark val="none"/>
        <c:tickLblPos val="nextTo"/>
        <c:spPr>
          <a:noFill/>
          <a:ln w="9525">
            <a:solidFill>
              <a:srgbClr val="FFFFFF"/>
            </a:solidFill>
            <a:prstDash val="solid"/>
          </a:ln>
        </c:spPr>
        <c:txPr>
          <a:bodyPr rot="0" vert="horz"/>
          <a:lstStyle/>
          <a:p>
            <a:pPr>
              <a:defRPr lang="en-US" sz="1200" b="0" i="0" u="none" baseline="0">
                <a:solidFill>
                  <a:srgbClr val="FFFFFF"/>
                </a:solidFill>
                <a:latin typeface="+mn-lt"/>
                <a:ea typeface="Arial"/>
                <a:cs typeface="Arial"/>
              </a:defRPr>
            </a:pPr>
            <a:endParaRPr lang="lv-LV"/>
          </a:p>
        </c:txPr>
        <c:crossAx val="138204120"/>
        <c:crosses val="autoZero"/>
        <c:crossBetween val="between"/>
      </c:valAx>
      <c:spPr>
        <a:noFill/>
        <a:ln w="9525">
          <a:solidFill>
            <a:srgbClr val="000000"/>
          </a:solidFill>
        </a:ln>
        <a:extLst>
          <a:ext uri="{909E8E84-426E-40DD-AFC4-6F175D3DCCD1}">
            <a14:hiddenFill xmlns:a14="http://schemas.microsoft.com/office/drawing/2010/main">
              <a:solidFill>
                <a:srgbClr val="FFFFFF"/>
              </a:solidFill>
            </a14:hiddenFill>
          </a:ext>
        </a:extLst>
      </c:spPr>
    </c:plotArea>
    <c:legend>
      <c:legendPos val="t"/>
      <c:legendEntry>
        <c:idx val="0"/>
        <c:txPr>
          <a:bodyPr rot="0" vert="horz"/>
          <a:lstStyle/>
          <a:p>
            <a:pPr>
              <a:defRPr lang="en-US" sz="1400" b="0" i="0" u="none" baseline="0">
                <a:solidFill>
                  <a:srgbClr val="FFFFFF"/>
                </a:solidFill>
                <a:latin typeface="+mn-lt"/>
                <a:ea typeface="Arial"/>
                <a:cs typeface="Arial"/>
              </a:defRPr>
            </a:pPr>
            <a:endParaRPr lang="lv-LV"/>
          </a:p>
        </c:txPr>
      </c:legendEntry>
      <c:legendEntry>
        <c:idx val="1"/>
        <c:txPr>
          <a:bodyPr rot="0" vert="horz"/>
          <a:lstStyle/>
          <a:p>
            <a:pPr>
              <a:defRPr lang="en-US" sz="1400" b="0" i="0" u="none" baseline="0">
                <a:solidFill>
                  <a:srgbClr val="FFFFFF"/>
                </a:solidFill>
                <a:latin typeface="+mn-lt"/>
                <a:ea typeface="Arial"/>
                <a:cs typeface="Arial"/>
              </a:defRPr>
            </a:pPr>
            <a:endParaRPr lang="lv-LV"/>
          </a:p>
        </c:txPr>
      </c:legendEntry>
      <c:layout>
        <c:manualLayout>
          <c:xMode val="edge"/>
          <c:yMode val="edge"/>
          <c:x val="0.10077658508753265"/>
          <c:y val="1.7783366391257865E-2"/>
          <c:w val="0.87287911983414268"/>
          <c:h val="4.2709718283004308E-2"/>
        </c:manualLayout>
      </c:layout>
      <c:overlay val="0"/>
      <c:spPr>
        <a:noFill/>
        <a:ln>
          <a:noFill/>
          <a:round/>
        </a:ln>
        <a:effectLst/>
        <a:extLst>
          <a:ext uri="{909E8E84-426E-40DD-AFC4-6F175D3DCCD1}">
            <a14:hiddenFill xmlns:a14="http://schemas.microsoft.com/office/drawing/2010/main">
              <a:solidFill>
                <a:srgbClr val="FFFFFF"/>
              </a:solidFill>
            </a14:hiddenFill>
          </a:ext>
        </a:extLst>
      </c:spPr>
      <c:txPr>
        <a:bodyPr rot="0" vert="horz"/>
        <a:lstStyle/>
        <a:p>
          <a:pPr>
            <a:defRPr lang="en-US" sz="1400" b="0" i="0" u="none" baseline="0">
              <a:solidFill>
                <a:srgbClr val="000000"/>
              </a:solidFill>
              <a:latin typeface="+mn-lt"/>
              <a:ea typeface="Arial Narrow"/>
              <a:cs typeface="Arial Narrow"/>
            </a:defRPr>
          </a:pPr>
          <a:endParaRPr lang="lv-LV"/>
        </a:p>
      </c:txPr>
    </c:legend>
    <c:plotVisOnly val="1"/>
    <c:dispBlanksAs val="gap"/>
    <c:showDLblsOverMax val="1"/>
  </c:chart>
  <c:spPr>
    <a:solidFill>
      <a:scrgbClr r="0" g="0" b="0">
        <a:alpha val="0"/>
      </a:scrgbClr>
    </a:solidFill>
    <a:ln w="9525">
      <a:noFill/>
      <a:prstDash val="solid"/>
      <a:round/>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064143977925687E-2"/>
          <c:y val="9.3995085327538641E-2"/>
          <c:w val="0.92808882571675755"/>
          <c:h val="0.58997815408609156"/>
        </c:manualLayout>
      </c:layout>
      <c:barChart>
        <c:barDir val="col"/>
        <c:grouping val="clustered"/>
        <c:varyColors val="0"/>
        <c:ser>
          <c:idx val="0"/>
          <c:order val="1"/>
          <c:tx>
            <c:strRef>
              <c:f>'Figure B2.4._LTU'!$D$35</c:f>
              <c:strCache>
                <c:ptCount val="1"/>
                <c:pt idx="0">
                  <c:v>2015</c:v>
                </c:pt>
              </c:strCache>
            </c:strRef>
          </c:tx>
          <c:spPr>
            <a:solidFill>
              <a:schemeClr val="accent2"/>
            </a:solidFill>
            <a:ln w="6350" cmpd="sng">
              <a:noFill/>
              <a:round/>
            </a:ln>
            <a:effectLst/>
          </c:spPr>
          <c:invertIfNegative val="0"/>
          <c:cat>
            <c:strRef>
              <c:f>'Figure B2.4._LTU'!$A$36:$A$71</c:f>
              <c:strCache>
                <c:ptCount val="36"/>
                <c:pt idx="0">
                  <c:v>Sweden</c:v>
                </c:pt>
                <c:pt idx="1">
                  <c:v>Iceland</c:v>
                </c:pt>
                <c:pt idx="2">
                  <c:v>Norway</c:v>
                </c:pt>
                <c:pt idx="3">
                  <c:v>Israel</c:v>
                </c:pt>
                <c:pt idx="4">
                  <c:v>Finland</c:v>
                </c:pt>
                <c:pt idx="5">
                  <c:v>Hungary</c:v>
                </c:pt>
                <c:pt idx="6">
                  <c:v>Latvia</c:v>
                </c:pt>
                <c:pt idx="7">
                  <c:v>Chile</c:v>
                </c:pt>
                <c:pt idx="8">
                  <c:v>France</c:v>
                </c:pt>
                <c:pt idx="9">
                  <c:v>Poland</c:v>
                </c:pt>
                <c:pt idx="10">
                  <c:v>Slovenia</c:v>
                </c:pt>
                <c:pt idx="11">
                  <c:v>Belgium</c:v>
                </c:pt>
                <c:pt idx="12">
                  <c:v>Brazil</c:v>
                </c:pt>
                <c:pt idx="13">
                  <c:v>Lithuania</c:v>
                </c:pt>
                <c:pt idx="14">
                  <c:v>EU23 average</c:v>
                </c:pt>
                <c:pt idx="15">
                  <c:v>OECD average</c:v>
                </c:pt>
                <c:pt idx="16">
                  <c:v>Portugal</c:v>
                </c:pt>
                <c:pt idx="17">
                  <c:v>Luxembourg</c:v>
                </c:pt>
                <c:pt idx="18">
                  <c:v>Slovak Republic</c:v>
                </c:pt>
                <c:pt idx="19">
                  <c:v>Spain</c:v>
                </c:pt>
                <c:pt idx="20">
                  <c:v>Germany</c:v>
                </c:pt>
                <c:pt idx="21">
                  <c:v>Korea</c:v>
                </c:pt>
                <c:pt idx="22">
                  <c:v>New Zealand</c:v>
                </c:pt>
                <c:pt idx="23">
                  <c:v>Italy</c:v>
                </c:pt>
                <c:pt idx="24">
                  <c:v>Austria</c:v>
                </c:pt>
                <c:pt idx="25">
                  <c:v>Czech Republic</c:v>
                </c:pt>
                <c:pt idx="26">
                  <c:v>Costa Rica</c:v>
                </c:pt>
                <c:pt idx="27">
                  <c:v>United States</c:v>
                </c:pt>
                <c:pt idx="28">
                  <c:v>United Kingdom</c:v>
                </c:pt>
                <c:pt idx="29">
                  <c:v>Switzerland</c:v>
                </c:pt>
                <c:pt idx="30">
                  <c:v>Netherlands</c:v>
                </c:pt>
                <c:pt idx="31">
                  <c:v>Colombia</c:v>
                </c:pt>
                <c:pt idx="32">
                  <c:v>Greece</c:v>
                </c:pt>
                <c:pt idx="33">
                  <c:v>Australia</c:v>
                </c:pt>
                <c:pt idx="34">
                  <c:v>Japan</c:v>
                </c:pt>
                <c:pt idx="35">
                  <c:v>Ireland</c:v>
                </c:pt>
              </c:strCache>
            </c:strRef>
          </c:cat>
          <c:val>
            <c:numRef>
              <c:f>'Figure B2.4._LTU'!$D$36:$D$71</c:f>
              <c:numCache>
                <c:formatCode>#,##0.00</c:formatCode>
                <c:ptCount val="36"/>
                <c:pt idx="0">
                  <c:v>1.3543627156250773</c:v>
                </c:pt>
                <c:pt idx="1">
                  <c:v>1.050330823166812</c:v>
                </c:pt>
                <c:pt idx="2">
                  <c:v>0.92687608433059965</c:v>
                </c:pt>
                <c:pt idx="3">
                  <c:v>0.87447237218924256</c:v>
                </c:pt>
                <c:pt idx="4">
                  <c:v>0.86389188088234048</c:v>
                </c:pt>
                <c:pt idx="5">
                  <c:v>0.82491612935775394</c:v>
                </c:pt>
                <c:pt idx="6">
                  <c:v>0.8224002176969879</c:v>
                </c:pt>
                <c:pt idx="7">
                  <c:v>0.78117570753233878</c:v>
                </c:pt>
                <c:pt idx="8">
                  <c:v>0.74499497093074929</c:v>
                </c:pt>
                <c:pt idx="9">
                  <c:v>0.73821093995225595</c:v>
                </c:pt>
                <c:pt idx="10">
                  <c:v>0.73220526941202857</c:v>
                </c:pt>
                <c:pt idx="11">
                  <c:v>0.71302038479057495</c:v>
                </c:pt>
                <c:pt idx="12">
                  <c:v>0.67264003253024285</c:v>
                </c:pt>
                <c:pt idx="13">
                  <c:v>0.67224897836390984</c:v>
                </c:pt>
                <c:pt idx="14">
                  <c:v>0.62420124675205657</c:v>
                </c:pt>
                <c:pt idx="15">
                  <c:v>0.61661238575555111</c:v>
                </c:pt>
                <c:pt idx="16">
                  <c:v>0.61047609621321808</c:v>
                </c:pt>
                <c:pt idx="17">
                  <c:v>0.57958938100344615</c:v>
                </c:pt>
                <c:pt idx="18">
                  <c:v>0.5739902152496279</c:v>
                </c:pt>
                <c:pt idx="19">
                  <c:v>0.56580558482515708</c:v>
                </c:pt>
                <c:pt idx="20">
                  <c:v>0.56450450105015326</c:v>
                </c:pt>
                <c:pt idx="21">
                  <c:v>0.55644200630044782</c:v>
                </c:pt>
                <c:pt idx="22">
                  <c:v>0.53988990630860545</c:v>
                </c:pt>
                <c:pt idx="23">
                  <c:v>0.53786439205823922</c:v>
                </c:pt>
                <c:pt idx="24">
                  <c:v>0.52326255242007347</c:v>
                </c:pt>
                <c:pt idx="25">
                  <c:v>0.52180019409177358</c:v>
                </c:pt>
                <c:pt idx="26">
                  <c:v>0.4251236225034456</c:v>
                </c:pt>
                <c:pt idx="27">
                  <c:v>0.42353678882211571</c:v>
                </c:pt>
                <c:pt idx="28">
                  <c:v>0.41138371072065644</c:v>
                </c:pt>
                <c:pt idx="29">
                  <c:v>0.4009562262976808</c:v>
                </c:pt>
                <c:pt idx="30">
                  <c:v>0.39193251629848119</c:v>
                </c:pt>
                <c:pt idx="31">
                  <c:v>0.36026098237054011</c:v>
                </c:pt>
                <c:pt idx="32">
                  <c:v>0.28705807985764864</c:v>
                </c:pt>
                <c:pt idx="33">
                  <c:v>0.25032136168105901</c:v>
                </c:pt>
                <c:pt idx="34">
                  <c:v>0.20275650000000001</c:v>
                </c:pt>
                <c:pt idx="35">
                  <c:v>7.4307470993032768E-2</c:v>
                </c:pt>
              </c:numCache>
            </c:numRef>
          </c:val>
          <c:extLst xmlns:c16r2="http://schemas.microsoft.com/office/drawing/2015/06/chart">
            <c:ext xmlns:c16="http://schemas.microsoft.com/office/drawing/2014/chart" uri="{C3380CC4-5D6E-409C-BE32-E72D297353CC}">
              <c16:uniqueId val="{00000000-9893-4BEC-BCCC-CFF8DB26825A}"/>
            </c:ext>
          </c:extLst>
        </c:ser>
        <c:dLbls>
          <c:showLegendKey val="0"/>
          <c:showVal val="0"/>
          <c:showCatName val="0"/>
          <c:showSerName val="0"/>
          <c:showPercent val="0"/>
          <c:showBubbleSize val="0"/>
        </c:dLbls>
        <c:gapWidth val="300"/>
        <c:axId val="138198632"/>
        <c:axId val="138201768"/>
      </c:barChart>
      <c:lineChart>
        <c:grouping val="standard"/>
        <c:varyColors val="0"/>
        <c:ser>
          <c:idx val="2"/>
          <c:order val="0"/>
          <c:tx>
            <c:strRef>
              <c:f>'Figure B2.4._LTU'!$C$35</c:f>
              <c:strCache>
                <c:ptCount val="1"/>
                <c:pt idx="0">
                  <c:v>2005</c:v>
                </c:pt>
              </c:strCache>
            </c:strRef>
          </c:tx>
          <c:spPr>
            <a:ln w="6350" cap="rnd" cmpd="sng">
              <a:noFill/>
              <a:prstDash val="solid"/>
              <a:round/>
            </a:ln>
            <a:effectLst/>
          </c:spPr>
          <c:marker>
            <c:symbol val="triangle"/>
            <c:size val="11"/>
            <c:spPr>
              <a:solidFill>
                <a:schemeClr val="accent5"/>
              </a:solidFill>
              <a:ln>
                <a:noFill/>
              </a:ln>
            </c:spPr>
          </c:marker>
          <c:cat>
            <c:strRef>
              <c:f>'Figure B2.4._LTU'!$A$36:$A$71</c:f>
              <c:strCache>
                <c:ptCount val="36"/>
                <c:pt idx="0">
                  <c:v>Sweden</c:v>
                </c:pt>
                <c:pt idx="1">
                  <c:v>Iceland</c:v>
                </c:pt>
                <c:pt idx="2">
                  <c:v>Norway</c:v>
                </c:pt>
                <c:pt idx="3">
                  <c:v>Israel</c:v>
                </c:pt>
                <c:pt idx="4">
                  <c:v>Finland</c:v>
                </c:pt>
                <c:pt idx="5">
                  <c:v>Hungary</c:v>
                </c:pt>
                <c:pt idx="6">
                  <c:v>Latvia</c:v>
                </c:pt>
                <c:pt idx="7">
                  <c:v>Chile</c:v>
                </c:pt>
                <c:pt idx="8">
                  <c:v>France</c:v>
                </c:pt>
                <c:pt idx="9">
                  <c:v>Poland</c:v>
                </c:pt>
                <c:pt idx="10">
                  <c:v>Slovenia</c:v>
                </c:pt>
                <c:pt idx="11">
                  <c:v>Belgium</c:v>
                </c:pt>
                <c:pt idx="12">
                  <c:v>Brazil</c:v>
                </c:pt>
                <c:pt idx="13">
                  <c:v>Lithuania</c:v>
                </c:pt>
                <c:pt idx="14">
                  <c:v>EU23 average</c:v>
                </c:pt>
                <c:pt idx="15">
                  <c:v>OECD average</c:v>
                </c:pt>
                <c:pt idx="16">
                  <c:v>Portugal</c:v>
                </c:pt>
                <c:pt idx="17">
                  <c:v>Luxembourg</c:v>
                </c:pt>
                <c:pt idx="18">
                  <c:v>Slovak Republic</c:v>
                </c:pt>
                <c:pt idx="19">
                  <c:v>Spain</c:v>
                </c:pt>
                <c:pt idx="20">
                  <c:v>Germany</c:v>
                </c:pt>
                <c:pt idx="21">
                  <c:v>Korea</c:v>
                </c:pt>
                <c:pt idx="22">
                  <c:v>New Zealand</c:v>
                </c:pt>
                <c:pt idx="23">
                  <c:v>Italy</c:v>
                </c:pt>
                <c:pt idx="24">
                  <c:v>Austria</c:v>
                </c:pt>
                <c:pt idx="25">
                  <c:v>Czech Republic</c:v>
                </c:pt>
                <c:pt idx="26">
                  <c:v>Costa Rica</c:v>
                </c:pt>
                <c:pt idx="27">
                  <c:v>United States</c:v>
                </c:pt>
                <c:pt idx="28">
                  <c:v>United Kingdom</c:v>
                </c:pt>
                <c:pt idx="29">
                  <c:v>Switzerland</c:v>
                </c:pt>
                <c:pt idx="30">
                  <c:v>Netherlands</c:v>
                </c:pt>
                <c:pt idx="31">
                  <c:v>Colombia</c:v>
                </c:pt>
                <c:pt idx="32">
                  <c:v>Greece</c:v>
                </c:pt>
                <c:pt idx="33">
                  <c:v>Australia</c:v>
                </c:pt>
                <c:pt idx="34">
                  <c:v>Japan</c:v>
                </c:pt>
                <c:pt idx="35">
                  <c:v>Ireland</c:v>
                </c:pt>
              </c:strCache>
            </c:strRef>
          </c:cat>
          <c:val>
            <c:numRef>
              <c:f>'Figure B2.4._LTU'!$C$36:$C$71</c:f>
              <c:numCache>
                <c:formatCode>General</c:formatCode>
                <c:ptCount val="36"/>
                <c:pt idx="3" formatCode="#,##0.00">
                  <c:v>0.73389476501836914</c:v>
                </c:pt>
                <c:pt idx="4" formatCode="#,##0.00">
                  <c:v>0.69355397156747201</c:v>
                </c:pt>
                <c:pt idx="5" formatCode="#,##0.00">
                  <c:v>0.80247268878075639</c:v>
                </c:pt>
                <c:pt idx="6" formatCode="#,##0.00">
                  <c:v>0.60170429622285104</c:v>
                </c:pt>
                <c:pt idx="7" formatCode="#,##0.00">
                  <c:v>0.4746445217160869</c:v>
                </c:pt>
                <c:pt idx="8" formatCode="#,##0.00">
                  <c:v>0.67190450445773031</c:v>
                </c:pt>
                <c:pt idx="9" formatCode="#,##0.00">
                  <c:v>0.60951994410723009</c:v>
                </c:pt>
                <c:pt idx="10" formatCode="#,##0.00">
                  <c:v>0.57697436449830442</c:v>
                </c:pt>
                <c:pt idx="11" formatCode="#,##0.00">
                  <c:v>0.55130168453292494</c:v>
                </c:pt>
                <c:pt idx="12" formatCode="#,##0.00">
                  <c:v>0.36362924307423217</c:v>
                </c:pt>
                <c:pt idx="13" formatCode="#,##0.00">
                  <c:v>0.50756223690295998</c:v>
                </c:pt>
                <c:pt idx="14" formatCode="#,##0.00">
                  <c:v>0.57890728508832789</c:v>
                </c:pt>
                <c:pt idx="15" formatCode="#,##0.00">
                  <c:v>0.47499696648277684</c:v>
                </c:pt>
                <c:pt idx="18" formatCode="#,##0.00">
                  <c:v>0.48209425851695936</c:v>
                </c:pt>
                <c:pt idx="20" formatCode="#,##0.00">
                  <c:v>0.47002810464507788</c:v>
                </c:pt>
                <c:pt idx="21" formatCode="#,##0.00">
                  <c:v>0.1137102887777557</c:v>
                </c:pt>
                <c:pt idx="27" formatCode="#,##0.00">
                  <c:v>0.38223633793565898</c:v>
                </c:pt>
                <c:pt idx="29" formatCode="#,##0.00">
                  <c:v>0.20197390314869723</c:v>
                </c:pt>
                <c:pt idx="30" formatCode="#,##0.00">
                  <c:v>0.40086408173934085</c:v>
                </c:pt>
                <c:pt idx="33" formatCode="#,##0.00">
                  <c:v>7.2404204121808743E-2</c:v>
                </c:pt>
                <c:pt idx="34" formatCode="#,##0.00">
                  <c:v>0.20310123999999999</c:v>
                </c:pt>
              </c:numCache>
            </c:numRef>
          </c:val>
          <c:smooth val="0"/>
          <c:extLst xmlns:c16r2="http://schemas.microsoft.com/office/drawing/2015/06/chart">
            <c:ext xmlns:c16="http://schemas.microsoft.com/office/drawing/2014/chart" uri="{C3380CC4-5D6E-409C-BE32-E72D297353CC}">
              <c16:uniqueId val="{00000002-9893-4BEC-BCCC-CFF8DB26825A}"/>
            </c:ext>
          </c:extLst>
        </c:ser>
        <c:dLbls>
          <c:showLegendKey val="0"/>
          <c:showVal val="0"/>
          <c:showCatName val="0"/>
          <c:showSerName val="0"/>
          <c:showPercent val="0"/>
          <c:showBubbleSize val="0"/>
        </c:dLbls>
        <c:marker val="1"/>
        <c:smooth val="0"/>
        <c:axId val="138198632"/>
        <c:axId val="138201768"/>
      </c:lineChart>
      <c:catAx>
        <c:axId val="138198632"/>
        <c:scaling>
          <c:orientation val="minMax"/>
        </c:scaling>
        <c:delete val="0"/>
        <c:axPos val="b"/>
        <c:numFmt formatCode="General" sourceLinked="1"/>
        <c:majorTickMark val="none"/>
        <c:minorTickMark val="none"/>
        <c:tickLblPos val="low"/>
        <c:spPr>
          <a:noFill/>
          <a:ln w="9525">
            <a:solidFill>
              <a:srgbClr val="FFFFFF"/>
            </a:solidFill>
            <a:prstDash val="solid"/>
          </a:ln>
        </c:spPr>
        <c:txPr>
          <a:bodyPr rot="-5400000" vert="horz"/>
          <a:lstStyle/>
          <a:p>
            <a:pPr>
              <a:defRPr lang="en-US" sz="1100" b="0" i="0" u="none" baseline="0">
                <a:solidFill>
                  <a:srgbClr val="FFFFFF"/>
                </a:solidFill>
                <a:latin typeface="+mn-lt"/>
                <a:ea typeface="Arial"/>
                <a:cs typeface="Arial"/>
              </a:defRPr>
            </a:pPr>
            <a:endParaRPr lang="lv-LV"/>
          </a:p>
        </c:txPr>
        <c:crossAx val="138201768"/>
        <c:crosses val="autoZero"/>
        <c:auto val="1"/>
        <c:lblAlgn val="ctr"/>
        <c:lblOffset val="0"/>
        <c:tickLblSkip val="1"/>
        <c:noMultiLvlLbl val="0"/>
      </c:catAx>
      <c:valAx>
        <c:axId val="138201768"/>
        <c:scaling>
          <c:orientation val="minMax"/>
          <c:max val="1.4"/>
        </c:scaling>
        <c:delete val="0"/>
        <c:axPos val="l"/>
        <c:majorGridlines>
          <c:spPr>
            <a:ln w="9525" cmpd="sng">
              <a:solidFill>
                <a:schemeClr val="tx2">
                  <a:lumMod val="60000"/>
                  <a:lumOff val="40000"/>
                </a:schemeClr>
              </a:solidFill>
              <a:prstDash val="solid"/>
            </a:ln>
          </c:spPr>
        </c:majorGridlines>
        <c:title>
          <c:tx>
            <c:rich>
              <a:bodyPr rot="0" vert="horz"/>
              <a:lstStyle/>
              <a:p>
                <a:pPr>
                  <a:defRPr sz="1200" b="0">
                    <a:solidFill>
                      <a:srgbClr val="FFFFFF"/>
                    </a:solidFill>
                    <a:latin typeface="+mn-lt"/>
                  </a:defRPr>
                </a:pPr>
                <a:r>
                  <a:rPr lang="en-GB" sz="1200" b="0" dirty="0">
                    <a:solidFill>
                      <a:srgbClr val="FFFFFF"/>
                    </a:solidFill>
                    <a:latin typeface="+mn-lt"/>
                  </a:rPr>
                  <a:t>% of GDP</a:t>
                </a:r>
              </a:p>
            </c:rich>
          </c:tx>
          <c:layout>
            <c:manualLayout>
              <c:xMode val="edge"/>
              <c:yMode val="edge"/>
              <c:x val="1.022367571211486E-3"/>
              <c:y val="2.8124837103407677E-3"/>
            </c:manualLayout>
          </c:layout>
          <c:overlay val="0"/>
        </c:title>
        <c:numFmt formatCode="0.0" sourceLinked="0"/>
        <c:majorTickMark val="out"/>
        <c:minorTickMark val="none"/>
        <c:tickLblPos val="nextTo"/>
        <c:spPr>
          <a:noFill/>
          <a:ln w="9525">
            <a:solidFill>
              <a:srgbClr val="FFFFFF"/>
            </a:solidFill>
            <a:prstDash val="solid"/>
          </a:ln>
        </c:spPr>
        <c:txPr>
          <a:bodyPr rot="0" vert="horz"/>
          <a:lstStyle/>
          <a:p>
            <a:pPr>
              <a:defRPr lang="en-US" sz="1200" b="0" i="0" u="none" baseline="0">
                <a:solidFill>
                  <a:srgbClr val="FFFFFF"/>
                </a:solidFill>
                <a:latin typeface="Arial"/>
                <a:ea typeface="Arial"/>
                <a:cs typeface="Arial"/>
              </a:defRPr>
            </a:pPr>
            <a:endParaRPr lang="lv-LV"/>
          </a:p>
        </c:txPr>
        <c:crossAx val="138198632"/>
        <c:crosses val="autoZero"/>
        <c:crossBetween val="between"/>
      </c:valAx>
      <c:spPr>
        <a:noFill/>
        <a:ln w="9525">
          <a:solidFill>
            <a:srgbClr val="000000"/>
          </a:solidFill>
        </a:ln>
        <a:extLst>
          <a:ext uri="{909E8E84-426E-40DD-AFC4-6F175D3DCCD1}">
            <a14:hiddenFill xmlns:a14="http://schemas.microsoft.com/office/drawing/2010/main">
              <a:solidFill>
                <a:srgbClr val="FFFFFF"/>
              </a:solidFill>
            </a14:hiddenFill>
          </a:ext>
        </a:extLst>
      </c:spPr>
    </c:plotArea>
    <c:legend>
      <c:legendPos val="t"/>
      <c:legendEntry>
        <c:idx val="0"/>
        <c:txPr>
          <a:bodyPr rot="0" vert="horz"/>
          <a:lstStyle/>
          <a:p>
            <a:pPr>
              <a:defRPr lang="en-US" sz="1400" b="0" i="0" u="none" baseline="0">
                <a:solidFill>
                  <a:srgbClr val="FFFFFF"/>
                </a:solidFill>
                <a:latin typeface="+mn-lt"/>
                <a:ea typeface="Arial"/>
                <a:cs typeface="Arial"/>
              </a:defRPr>
            </a:pPr>
            <a:endParaRPr lang="lv-LV"/>
          </a:p>
        </c:txPr>
      </c:legendEntry>
      <c:legendEntry>
        <c:idx val="1"/>
        <c:txPr>
          <a:bodyPr rot="0" vert="horz"/>
          <a:lstStyle/>
          <a:p>
            <a:pPr>
              <a:defRPr lang="en-US" sz="1400" b="0" i="0" u="none" baseline="0">
                <a:solidFill>
                  <a:srgbClr val="FFFFFF"/>
                </a:solidFill>
                <a:latin typeface="+mn-lt"/>
                <a:ea typeface="Arial"/>
                <a:cs typeface="Arial"/>
              </a:defRPr>
            </a:pPr>
            <a:endParaRPr lang="lv-LV"/>
          </a:p>
        </c:txPr>
      </c:legendEntry>
      <c:layout>
        <c:manualLayout>
          <c:xMode val="edge"/>
          <c:yMode val="edge"/>
          <c:x val="0.15135335715993892"/>
          <c:y val="1.7743923055643266E-2"/>
          <c:w val="0.78809616728084819"/>
          <c:h val="4.7577698357033835E-2"/>
        </c:manualLayout>
      </c:layout>
      <c:overlay val="0"/>
      <c:spPr>
        <a:noFill/>
        <a:ln>
          <a:noFill/>
          <a:rou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solidFill>
                <a:srgbClr val="95C11F"/>
              </a:solidFill>
              <a:round/>
            </a14:hiddenLine>
          </a:ext>
        </a:extLst>
      </c:spPr>
      <c:txPr>
        <a:bodyPr rot="0" vert="horz"/>
        <a:lstStyle/>
        <a:p>
          <a:pPr>
            <a:defRPr lang="en-US" sz="1400" b="0" i="0" u="none" baseline="0">
              <a:solidFill>
                <a:srgbClr val="000000"/>
              </a:solidFill>
              <a:latin typeface="+mn-lt"/>
              <a:ea typeface="Arial Narrow"/>
              <a:cs typeface="Arial Narrow"/>
            </a:defRPr>
          </a:pPr>
          <a:endParaRPr lang="lv-LV"/>
        </a:p>
      </c:txPr>
    </c:legend>
    <c:plotVisOnly val="1"/>
    <c:dispBlanksAs val="gap"/>
    <c:showDLblsOverMax val="1"/>
  </c:chart>
  <c:spPr>
    <a:solidFill>
      <a:scrgbClr r="0" g="0" b="0">
        <a:alpha val="0"/>
      </a:scrgbClr>
    </a:solidFill>
    <a:ln w="9525">
      <a:noFill/>
      <a:prstDash val="solid"/>
      <a:round/>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250000000000002E-2"/>
          <c:y val="0.1088699668164335"/>
          <c:w val="0.91400000000000003"/>
          <c:h val="0.54806591636035618"/>
        </c:manualLayout>
      </c:layout>
      <c:lineChart>
        <c:grouping val="standard"/>
        <c:varyColors val="0"/>
        <c:ser>
          <c:idx val="0"/>
          <c:order val="0"/>
          <c:tx>
            <c:strRef>
              <c:f>'Figure B1.1._LTU'!$B$31</c:f>
              <c:strCache>
                <c:ptCount val="1"/>
                <c:pt idx="0">
                  <c:v>Age 16</c:v>
                </c:pt>
              </c:strCache>
            </c:strRef>
          </c:tx>
          <c:spPr>
            <a:ln>
              <a:noFill/>
            </a:ln>
          </c:spPr>
          <c:marker>
            <c:symbol val="square"/>
            <c:size val="7"/>
            <c:spPr>
              <a:solidFill>
                <a:schemeClr val="accent1"/>
              </a:solidFill>
            </c:spPr>
          </c:marker>
          <c:cat>
            <c:strRef>
              <c:f>'Figure B1.1._LTU'!$A$32:$A$72</c:f>
              <c:strCache>
                <c:ptCount val="41"/>
                <c:pt idx="0">
                  <c:v>Israel</c:v>
                </c:pt>
                <c:pt idx="1">
                  <c:v>Colombia</c:v>
                </c:pt>
                <c:pt idx="2">
                  <c:v>Mexico</c:v>
                </c:pt>
                <c:pt idx="3">
                  <c:v>Brazil</c:v>
                </c:pt>
                <c:pt idx="4">
                  <c:v>Turkey</c:v>
                </c:pt>
                <c:pt idx="5">
                  <c:v>Canada</c:v>
                </c:pt>
                <c:pt idx="6">
                  <c:v>Argentina</c:v>
                </c:pt>
                <c:pt idx="7">
                  <c:v>Greece</c:v>
                </c:pt>
                <c:pt idx="8">
                  <c:v>Chile</c:v>
                </c:pt>
                <c:pt idx="9">
                  <c:v>New Zealand</c:v>
                </c:pt>
                <c:pt idx="10">
                  <c:v>United States</c:v>
                </c:pt>
                <c:pt idx="11">
                  <c:v>Korea</c:v>
                </c:pt>
                <c:pt idx="12">
                  <c:v>United Kingdom</c:v>
                </c:pt>
                <c:pt idx="13">
                  <c:v>Luxembourg</c:v>
                </c:pt>
                <c:pt idx="14">
                  <c:v>Austria</c:v>
                </c:pt>
                <c:pt idx="15">
                  <c:v>OECD average</c:v>
                </c:pt>
                <c:pt idx="16">
                  <c:v>France</c:v>
                </c:pt>
                <c:pt idx="17">
                  <c:v>Hungary</c:v>
                </c:pt>
                <c:pt idx="18">
                  <c:v>Russian Federation</c:v>
                </c:pt>
                <c:pt idx="19">
                  <c:v>Germany</c:v>
                </c:pt>
                <c:pt idx="20">
                  <c:v>Spain</c:v>
                </c:pt>
                <c:pt idx="21">
                  <c:v>Italy</c:v>
                </c:pt>
                <c:pt idx="22">
                  <c:v>Australia</c:v>
                </c:pt>
                <c:pt idx="23">
                  <c:v>Iceland</c:v>
                </c:pt>
                <c:pt idx="24">
                  <c:v>Slovak Republic</c:v>
                </c:pt>
                <c:pt idx="25">
                  <c:v>Portugal</c:v>
                </c:pt>
                <c:pt idx="26">
                  <c:v>Switzerland</c:v>
                </c:pt>
                <c:pt idx="27">
                  <c:v>EU23 average</c:v>
                </c:pt>
                <c:pt idx="28">
                  <c:v>Ireland</c:v>
                </c:pt>
                <c:pt idx="29">
                  <c:v>Denmark</c:v>
                </c:pt>
                <c:pt idx="30">
                  <c:v>Netherlands</c:v>
                </c:pt>
                <c:pt idx="31">
                  <c:v>Czech Republic</c:v>
                </c:pt>
                <c:pt idx="32">
                  <c:v>Estonia</c:v>
                </c:pt>
                <c:pt idx="33">
                  <c:v>Belgium</c:v>
                </c:pt>
                <c:pt idx="34">
                  <c:v>Norway</c:v>
                </c:pt>
                <c:pt idx="35">
                  <c:v>Slovenia</c:v>
                </c:pt>
                <c:pt idx="36">
                  <c:v>Latvia</c:v>
                </c:pt>
                <c:pt idx="37">
                  <c:v>Lithuania</c:v>
                </c:pt>
                <c:pt idx="38">
                  <c:v>Poland</c:v>
                </c:pt>
                <c:pt idx="39">
                  <c:v>Sweden</c:v>
                </c:pt>
                <c:pt idx="40">
                  <c:v>Finland</c:v>
                </c:pt>
              </c:strCache>
            </c:strRef>
          </c:cat>
          <c:val>
            <c:numRef>
              <c:f>'Figure B1.1._LTU'!$B$32:$B$72</c:f>
              <c:numCache>
                <c:formatCode>#,##0.00</c:formatCode>
                <c:ptCount val="41"/>
                <c:pt idx="0">
                  <c:v>96.504163839827996</c:v>
                </c:pt>
                <c:pt idx="1">
                  <c:v>76.387476386897006</c:v>
                </c:pt>
                <c:pt idx="2">
                  <c:v>72.018327299725996</c:v>
                </c:pt>
                <c:pt idx="3">
                  <c:v>86.192045263557006</c:v>
                </c:pt>
                <c:pt idx="4">
                  <c:v>83.020910002592998</c:v>
                </c:pt>
                <c:pt idx="5">
                  <c:v>99.479653566452996</c:v>
                </c:pt>
                <c:pt idx="6">
                  <c:v>90.482745988504007</c:v>
                </c:pt>
                <c:pt idx="7">
                  <c:v>91.912501756523</c:v>
                </c:pt>
                <c:pt idx="8">
                  <c:v>93.569697872641001</c:v>
                </c:pt>
                <c:pt idx="9">
                  <c:v>98.443745082720994</c:v>
                </c:pt>
                <c:pt idx="10">
                  <c:v>97.723517766681994</c:v>
                </c:pt>
                <c:pt idx="11">
                  <c:v>95.908542749502999</c:v>
                </c:pt>
                <c:pt idx="12">
                  <c:v>99.827583879024999</c:v>
                </c:pt>
                <c:pt idx="13">
                  <c:v>90.147401086113007</c:v>
                </c:pt>
                <c:pt idx="14">
                  <c:v>89.352681373612</c:v>
                </c:pt>
                <c:pt idx="15">
                  <c:v>95.109802899074538</c:v>
                </c:pt>
                <c:pt idx="16">
                  <c:v>94.692118092089999</c:v>
                </c:pt>
                <c:pt idx="17">
                  <c:v>93.805458597923007</c:v>
                </c:pt>
                <c:pt idx="18">
                  <c:v>89.641784174522996</c:v>
                </c:pt>
                <c:pt idx="19">
                  <c:v>95.039034096360993</c:v>
                </c:pt>
                <c:pt idx="20">
                  <c:v>95.804317785378998</c:v>
                </c:pt>
                <c:pt idx="21">
                  <c:v>94.309365675232996</c:v>
                </c:pt>
                <c:pt idx="22">
                  <c:v>100</c:v>
                </c:pt>
                <c:pt idx="23">
                  <c:v>95.933239304183999</c:v>
                </c:pt>
                <c:pt idx="24">
                  <c:v>92.623126721269998</c:v>
                </c:pt>
                <c:pt idx="25">
                  <c:v>98.172383264816006</c:v>
                </c:pt>
                <c:pt idx="26">
                  <c:v>93.180428853568998</c:v>
                </c:pt>
                <c:pt idx="27">
                  <c:v>95.946164229307684</c:v>
                </c:pt>
                <c:pt idx="28">
                  <c:v>100</c:v>
                </c:pt>
                <c:pt idx="29">
                  <c:v>94.835107311114996</c:v>
                </c:pt>
                <c:pt idx="30">
                  <c:v>99.035394940225999</c:v>
                </c:pt>
                <c:pt idx="31">
                  <c:v>97.619525018936997</c:v>
                </c:pt>
                <c:pt idx="32">
                  <c:v>96.678589678079007</c:v>
                </c:pt>
                <c:pt idx="33">
                  <c:v>97.806667092815005</c:v>
                </c:pt>
                <c:pt idx="34">
                  <c:v>94.896587942726001</c:v>
                </c:pt>
                <c:pt idx="35">
                  <c:v>97.089088207781003</c:v>
                </c:pt>
                <c:pt idx="36">
                  <c:v>96.566622501295996</c:v>
                </c:pt>
                <c:pt idx="37">
                  <c:v>100</c:v>
                </c:pt>
                <c:pt idx="38">
                  <c:v>95.559607315460994</c:v>
                </c:pt>
                <c:pt idx="39">
                  <c:v>100</c:v>
                </c:pt>
                <c:pt idx="40">
                  <c:v>95.885202880022007</c:v>
                </c:pt>
              </c:numCache>
            </c:numRef>
          </c:val>
          <c:smooth val="0"/>
          <c:extLst xmlns:c16r2="http://schemas.microsoft.com/office/drawing/2015/06/chart">
            <c:ext xmlns:c16="http://schemas.microsoft.com/office/drawing/2014/chart" uri="{C3380CC4-5D6E-409C-BE32-E72D297353CC}">
              <c16:uniqueId val="{00000000-8403-4CA2-B348-5868B504BF7A}"/>
            </c:ext>
          </c:extLst>
        </c:ser>
        <c:ser>
          <c:idx val="2"/>
          <c:order val="1"/>
          <c:tx>
            <c:strRef>
              <c:f>'Figure B1.1._LTU'!$C$31</c:f>
              <c:strCache>
                <c:ptCount val="1"/>
                <c:pt idx="0">
                  <c:v>Age 17</c:v>
                </c:pt>
              </c:strCache>
            </c:strRef>
          </c:tx>
          <c:spPr>
            <a:ln>
              <a:noFill/>
            </a:ln>
          </c:spPr>
          <c:marker>
            <c:symbol val="circle"/>
            <c:size val="5"/>
            <c:spPr>
              <a:solidFill>
                <a:schemeClr val="accent5"/>
              </a:solidFill>
              <a:ln>
                <a:noFill/>
                <a:prstDash val="solid"/>
              </a:ln>
              <a:effectLst/>
            </c:spPr>
          </c:marker>
          <c:cat>
            <c:strRef>
              <c:f>'Figure B1.1._LTU'!$A$32:$A$72</c:f>
              <c:strCache>
                <c:ptCount val="41"/>
                <c:pt idx="0">
                  <c:v>Israel</c:v>
                </c:pt>
                <c:pt idx="1">
                  <c:v>Colombia</c:v>
                </c:pt>
                <c:pt idx="2">
                  <c:v>Mexico</c:v>
                </c:pt>
                <c:pt idx="3">
                  <c:v>Brazil</c:v>
                </c:pt>
                <c:pt idx="4">
                  <c:v>Turkey</c:v>
                </c:pt>
                <c:pt idx="5">
                  <c:v>Canada</c:v>
                </c:pt>
                <c:pt idx="6">
                  <c:v>Argentina</c:v>
                </c:pt>
                <c:pt idx="7">
                  <c:v>Greece</c:v>
                </c:pt>
                <c:pt idx="8">
                  <c:v>Chile</c:v>
                </c:pt>
                <c:pt idx="9">
                  <c:v>New Zealand</c:v>
                </c:pt>
                <c:pt idx="10">
                  <c:v>United States</c:v>
                </c:pt>
                <c:pt idx="11">
                  <c:v>Korea</c:v>
                </c:pt>
                <c:pt idx="12">
                  <c:v>United Kingdom</c:v>
                </c:pt>
                <c:pt idx="13">
                  <c:v>Luxembourg</c:v>
                </c:pt>
                <c:pt idx="14">
                  <c:v>Austria</c:v>
                </c:pt>
                <c:pt idx="15">
                  <c:v>OECD average</c:v>
                </c:pt>
                <c:pt idx="16">
                  <c:v>France</c:v>
                </c:pt>
                <c:pt idx="17">
                  <c:v>Hungary</c:v>
                </c:pt>
                <c:pt idx="18">
                  <c:v>Russian Federation</c:v>
                </c:pt>
                <c:pt idx="19">
                  <c:v>Germany</c:v>
                </c:pt>
                <c:pt idx="20">
                  <c:v>Spain</c:v>
                </c:pt>
                <c:pt idx="21">
                  <c:v>Italy</c:v>
                </c:pt>
                <c:pt idx="22">
                  <c:v>Australia</c:v>
                </c:pt>
                <c:pt idx="23">
                  <c:v>Iceland</c:v>
                </c:pt>
                <c:pt idx="24">
                  <c:v>Slovak Republic</c:v>
                </c:pt>
                <c:pt idx="25">
                  <c:v>Portugal</c:v>
                </c:pt>
                <c:pt idx="26">
                  <c:v>Switzerland</c:v>
                </c:pt>
                <c:pt idx="27">
                  <c:v>EU23 average</c:v>
                </c:pt>
                <c:pt idx="28">
                  <c:v>Ireland</c:v>
                </c:pt>
                <c:pt idx="29">
                  <c:v>Denmark</c:v>
                </c:pt>
                <c:pt idx="30">
                  <c:v>Netherlands</c:v>
                </c:pt>
                <c:pt idx="31">
                  <c:v>Czech Republic</c:v>
                </c:pt>
                <c:pt idx="32">
                  <c:v>Estonia</c:v>
                </c:pt>
                <c:pt idx="33">
                  <c:v>Belgium</c:v>
                </c:pt>
                <c:pt idx="34">
                  <c:v>Norway</c:v>
                </c:pt>
                <c:pt idx="35">
                  <c:v>Slovenia</c:v>
                </c:pt>
                <c:pt idx="36">
                  <c:v>Latvia</c:v>
                </c:pt>
                <c:pt idx="37">
                  <c:v>Lithuania</c:v>
                </c:pt>
                <c:pt idx="38">
                  <c:v>Poland</c:v>
                </c:pt>
                <c:pt idx="39">
                  <c:v>Sweden</c:v>
                </c:pt>
                <c:pt idx="40">
                  <c:v>Finland</c:v>
                </c:pt>
              </c:strCache>
            </c:strRef>
          </c:cat>
          <c:val>
            <c:numRef>
              <c:f>'Figure B1.1._LTU'!$C$32:$C$72</c:f>
              <c:numCache>
                <c:formatCode>#,##0.00</c:formatCode>
                <c:ptCount val="41"/>
                <c:pt idx="0">
                  <c:v>92.037530493526006</c:v>
                </c:pt>
                <c:pt idx="1">
                  <c:v>53.140505141532003</c:v>
                </c:pt>
                <c:pt idx="2">
                  <c:v>60.522154982734001</c:v>
                </c:pt>
                <c:pt idx="3">
                  <c:v>74.213182501888994</c:v>
                </c:pt>
                <c:pt idx="4">
                  <c:v>77.264647211213003</c:v>
                </c:pt>
                <c:pt idx="5">
                  <c:v>85.997895900586997</c:v>
                </c:pt>
                <c:pt idx="6">
                  <c:v>82.545141370704002</c:v>
                </c:pt>
                <c:pt idx="7">
                  <c:v>93.906662036994007</c:v>
                </c:pt>
                <c:pt idx="8">
                  <c:v>92.626092170964995</c:v>
                </c:pt>
                <c:pt idx="9">
                  <c:v>89.779884318734005</c:v>
                </c:pt>
                <c:pt idx="10">
                  <c:v>87.678191152672994</c:v>
                </c:pt>
                <c:pt idx="11">
                  <c:v>96.610578620420995</c:v>
                </c:pt>
                <c:pt idx="12">
                  <c:v>93.972556179997</c:v>
                </c:pt>
                <c:pt idx="13">
                  <c:v>82.498844553997998</c:v>
                </c:pt>
                <c:pt idx="14">
                  <c:v>86.831467321047995</c:v>
                </c:pt>
                <c:pt idx="15">
                  <c:v>91.705308448843553</c:v>
                </c:pt>
                <c:pt idx="16">
                  <c:v>91.484687548599993</c:v>
                </c:pt>
                <c:pt idx="17">
                  <c:v>88.493546974156999</c:v>
                </c:pt>
                <c:pt idx="18">
                  <c:v>91.535019848440996</c:v>
                </c:pt>
                <c:pt idx="19">
                  <c:v>91.996648818824994</c:v>
                </c:pt>
                <c:pt idx="20">
                  <c:v>89.612546684986995</c:v>
                </c:pt>
                <c:pt idx="21">
                  <c:v>91.723475237043999</c:v>
                </c:pt>
                <c:pt idx="22">
                  <c:v>97.468363129086995</c:v>
                </c:pt>
                <c:pt idx="23">
                  <c:v>88.643678160920004</c:v>
                </c:pt>
                <c:pt idx="24">
                  <c:v>88.818082596908994</c:v>
                </c:pt>
                <c:pt idx="25">
                  <c:v>98.301718144801001</c:v>
                </c:pt>
                <c:pt idx="26">
                  <c:v>91.284472508571</c:v>
                </c:pt>
                <c:pt idx="27">
                  <c:v>93.717093436963609</c:v>
                </c:pt>
                <c:pt idx="28">
                  <c:v>99.32061623909</c:v>
                </c:pt>
                <c:pt idx="29">
                  <c:v>90.685121307027003</c:v>
                </c:pt>
                <c:pt idx="30">
                  <c:v>97.222766959135001</c:v>
                </c:pt>
                <c:pt idx="31">
                  <c:v>95.524041414406994</c:v>
                </c:pt>
                <c:pt idx="32">
                  <c:v>94.439594972066999</c:v>
                </c:pt>
                <c:pt idx="33">
                  <c:v>96.970806114086002</c:v>
                </c:pt>
                <c:pt idx="34">
                  <c:v>93.004613878921006</c:v>
                </c:pt>
                <c:pt idx="35">
                  <c:v>96.221662468513998</c:v>
                </c:pt>
                <c:pt idx="36">
                  <c:v>98.039934053856001</c:v>
                </c:pt>
                <c:pt idx="37">
                  <c:v>98.627708670803003</c:v>
                </c:pt>
                <c:pt idx="38">
                  <c:v>95.760062474066004</c:v>
                </c:pt>
                <c:pt idx="39">
                  <c:v>98.944297953309999</c:v>
                </c:pt>
                <c:pt idx="40">
                  <c:v>96.096300326442005</c:v>
                </c:pt>
              </c:numCache>
            </c:numRef>
          </c:val>
          <c:smooth val="0"/>
          <c:extLst xmlns:c16r2="http://schemas.microsoft.com/office/drawing/2015/06/chart">
            <c:ext xmlns:c16="http://schemas.microsoft.com/office/drawing/2014/chart" uri="{C3380CC4-5D6E-409C-BE32-E72D297353CC}">
              <c16:uniqueId val="{00000001-8403-4CA2-B348-5868B504BF7A}"/>
            </c:ext>
          </c:extLst>
        </c:ser>
        <c:ser>
          <c:idx val="1"/>
          <c:order val="2"/>
          <c:tx>
            <c:strRef>
              <c:f>'Figure B1.1._LTU'!$D$31</c:f>
              <c:strCache>
                <c:ptCount val="1"/>
                <c:pt idx="0">
                  <c:v>Age 18</c:v>
                </c:pt>
              </c:strCache>
            </c:strRef>
          </c:tx>
          <c:spPr>
            <a:ln>
              <a:noFill/>
            </a:ln>
          </c:spPr>
          <c:marker>
            <c:symbol val="triangle"/>
            <c:size val="8"/>
            <c:spPr>
              <a:solidFill>
                <a:schemeClr val="accent2">
                  <a:lumMod val="75000"/>
                </a:schemeClr>
              </a:solidFill>
              <a:ln>
                <a:noFill/>
              </a:ln>
              <a:effectLst/>
            </c:spPr>
          </c:marker>
          <c:cat>
            <c:strRef>
              <c:f>'Figure B1.1._LTU'!$A$32:$A$72</c:f>
              <c:strCache>
                <c:ptCount val="41"/>
                <c:pt idx="0">
                  <c:v>Israel</c:v>
                </c:pt>
                <c:pt idx="1">
                  <c:v>Colombia</c:v>
                </c:pt>
                <c:pt idx="2">
                  <c:v>Mexico</c:v>
                </c:pt>
                <c:pt idx="3">
                  <c:v>Brazil</c:v>
                </c:pt>
                <c:pt idx="4">
                  <c:v>Turkey</c:v>
                </c:pt>
                <c:pt idx="5">
                  <c:v>Canada</c:v>
                </c:pt>
                <c:pt idx="6">
                  <c:v>Argentina</c:v>
                </c:pt>
                <c:pt idx="7">
                  <c:v>Greece</c:v>
                </c:pt>
                <c:pt idx="8">
                  <c:v>Chile</c:v>
                </c:pt>
                <c:pt idx="9">
                  <c:v>New Zealand</c:v>
                </c:pt>
                <c:pt idx="10">
                  <c:v>United States</c:v>
                </c:pt>
                <c:pt idx="11">
                  <c:v>Korea</c:v>
                </c:pt>
                <c:pt idx="12">
                  <c:v>United Kingdom</c:v>
                </c:pt>
                <c:pt idx="13">
                  <c:v>Luxembourg</c:v>
                </c:pt>
                <c:pt idx="14">
                  <c:v>Austria</c:v>
                </c:pt>
                <c:pt idx="15">
                  <c:v>OECD average</c:v>
                </c:pt>
                <c:pt idx="16">
                  <c:v>France</c:v>
                </c:pt>
                <c:pt idx="17">
                  <c:v>Hungary</c:v>
                </c:pt>
                <c:pt idx="18">
                  <c:v>Russian Federation</c:v>
                </c:pt>
                <c:pt idx="19">
                  <c:v>Germany</c:v>
                </c:pt>
                <c:pt idx="20">
                  <c:v>Spain</c:v>
                </c:pt>
                <c:pt idx="21">
                  <c:v>Italy</c:v>
                </c:pt>
                <c:pt idx="22">
                  <c:v>Australia</c:v>
                </c:pt>
                <c:pt idx="23">
                  <c:v>Iceland</c:v>
                </c:pt>
                <c:pt idx="24">
                  <c:v>Slovak Republic</c:v>
                </c:pt>
                <c:pt idx="25">
                  <c:v>Portugal</c:v>
                </c:pt>
                <c:pt idx="26">
                  <c:v>Switzerland</c:v>
                </c:pt>
                <c:pt idx="27">
                  <c:v>EU23 average</c:v>
                </c:pt>
                <c:pt idx="28">
                  <c:v>Ireland</c:v>
                </c:pt>
                <c:pt idx="29">
                  <c:v>Denmark</c:v>
                </c:pt>
                <c:pt idx="30">
                  <c:v>Netherlands</c:v>
                </c:pt>
                <c:pt idx="31">
                  <c:v>Czech Republic</c:v>
                </c:pt>
                <c:pt idx="32">
                  <c:v>Estonia</c:v>
                </c:pt>
                <c:pt idx="33">
                  <c:v>Belgium</c:v>
                </c:pt>
                <c:pt idx="34">
                  <c:v>Norway</c:v>
                </c:pt>
                <c:pt idx="35">
                  <c:v>Slovenia</c:v>
                </c:pt>
                <c:pt idx="36">
                  <c:v>Latvia</c:v>
                </c:pt>
                <c:pt idx="37">
                  <c:v>Lithuania</c:v>
                </c:pt>
                <c:pt idx="38">
                  <c:v>Poland</c:v>
                </c:pt>
                <c:pt idx="39">
                  <c:v>Sweden</c:v>
                </c:pt>
                <c:pt idx="40">
                  <c:v>Finland</c:v>
                </c:pt>
              </c:strCache>
            </c:strRef>
          </c:cat>
          <c:val>
            <c:numRef>
              <c:f>'Figure B1.1._LTU'!$D$32:$D$72</c:f>
              <c:numCache>
                <c:formatCode>#,##0.00</c:formatCode>
                <c:ptCount val="41"/>
                <c:pt idx="0">
                  <c:v>24.67334198599</c:v>
                </c:pt>
                <c:pt idx="1">
                  <c:v>42.461360208372</c:v>
                </c:pt>
                <c:pt idx="2">
                  <c:v>43.293374007753997</c:v>
                </c:pt>
                <c:pt idx="3">
                  <c:v>49.407055570338002</c:v>
                </c:pt>
                <c:pt idx="4">
                  <c:v>51.950976207126999</c:v>
                </c:pt>
                <c:pt idx="5">
                  <c:v>58.667198071218998</c:v>
                </c:pt>
                <c:pt idx="6">
                  <c:v>59.348497687003999</c:v>
                </c:pt>
                <c:pt idx="7">
                  <c:v>64.394691027536993</c:v>
                </c:pt>
                <c:pt idx="8">
                  <c:v>64.462145984906002</c:v>
                </c:pt>
                <c:pt idx="9">
                  <c:v>64.690513219595999</c:v>
                </c:pt>
                <c:pt idx="10">
                  <c:v>68.351207554865994</c:v>
                </c:pt>
                <c:pt idx="11">
                  <c:v>70.332877125425995</c:v>
                </c:pt>
                <c:pt idx="12">
                  <c:v>71.175317031546001</c:v>
                </c:pt>
                <c:pt idx="13">
                  <c:v>72.272182254197006</c:v>
                </c:pt>
                <c:pt idx="14">
                  <c:v>72.917454978628001</c:v>
                </c:pt>
                <c:pt idx="15">
                  <c:v>77.664503603142066</c:v>
                </c:pt>
                <c:pt idx="16">
                  <c:v>77.785726610804005</c:v>
                </c:pt>
                <c:pt idx="17">
                  <c:v>78.124634174893998</c:v>
                </c:pt>
                <c:pt idx="18">
                  <c:v>79.272726439668006</c:v>
                </c:pt>
                <c:pt idx="19">
                  <c:v>79.481023159697997</c:v>
                </c:pt>
                <c:pt idx="20">
                  <c:v>80.280334351345999</c:v>
                </c:pt>
                <c:pt idx="21">
                  <c:v>80.460689017533994</c:v>
                </c:pt>
                <c:pt idx="22">
                  <c:v>80.624095804532999</c:v>
                </c:pt>
                <c:pt idx="23">
                  <c:v>81.361280144242002</c:v>
                </c:pt>
                <c:pt idx="24">
                  <c:v>81.504509428806003</c:v>
                </c:pt>
                <c:pt idx="25">
                  <c:v>81.515357742389</c:v>
                </c:pt>
                <c:pt idx="26">
                  <c:v>83.736098147918995</c:v>
                </c:pt>
                <c:pt idx="27">
                  <c:v>84.163304104216692</c:v>
                </c:pt>
                <c:pt idx="28">
                  <c:v>85.420471559964994</c:v>
                </c:pt>
                <c:pt idx="29">
                  <c:v>85.670101643446998</c:v>
                </c:pt>
                <c:pt idx="30">
                  <c:v>88.401198702005999</c:v>
                </c:pt>
                <c:pt idx="31">
                  <c:v>89.446606139213003</c:v>
                </c:pt>
                <c:pt idx="32">
                  <c:v>89.496791624451006</c:v>
                </c:pt>
                <c:pt idx="33">
                  <c:v>90.103760944754001</c:v>
                </c:pt>
                <c:pt idx="34">
                  <c:v>90.358523459409994</c:v>
                </c:pt>
                <c:pt idx="35">
                  <c:v>92.817366682396994</c:v>
                </c:pt>
                <c:pt idx="36">
                  <c:v>93.203073807113</c:v>
                </c:pt>
                <c:pt idx="37">
                  <c:v>93.813044389235998</c:v>
                </c:pt>
                <c:pt idx="38">
                  <c:v>95.556950978622993</c:v>
                </c:pt>
                <c:pt idx="39">
                  <c:v>95.956726874135995</c:v>
                </c:pt>
                <c:pt idx="40">
                  <c:v>95.957981274264</c:v>
                </c:pt>
              </c:numCache>
            </c:numRef>
          </c:val>
          <c:smooth val="0"/>
          <c:extLst xmlns:c16r2="http://schemas.microsoft.com/office/drawing/2015/06/chart">
            <c:ext xmlns:c16="http://schemas.microsoft.com/office/drawing/2014/chart" uri="{C3380CC4-5D6E-409C-BE32-E72D297353CC}">
              <c16:uniqueId val="{00000002-8403-4CA2-B348-5868B504BF7A}"/>
            </c:ext>
          </c:extLst>
        </c:ser>
        <c:dLbls>
          <c:showLegendKey val="0"/>
          <c:showVal val="0"/>
          <c:showCatName val="0"/>
          <c:showSerName val="0"/>
          <c:showPercent val="0"/>
          <c:showBubbleSize val="0"/>
        </c:dLbls>
        <c:hiLowLines>
          <c:spPr>
            <a:ln>
              <a:solidFill>
                <a:schemeClr val="bg1"/>
              </a:solidFill>
            </a:ln>
          </c:spPr>
        </c:hiLowLines>
        <c:marker val="1"/>
        <c:smooth val="0"/>
        <c:axId val="138200592"/>
        <c:axId val="138201376"/>
      </c:lineChart>
      <c:catAx>
        <c:axId val="138200592"/>
        <c:scaling>
          <c:orientation val="minMax"/>
        </c:scaling>
        <c:delete val="0"/>
        <c:axPos val="b"/>
        <c:numFmt formatCode="General" sourceLinked="1"/>
        <c:majorTickMark val="out"/>
        <c:minorTickMark val="none"/>
        <c:tickLblPos val="nextTo"/>
        <c:spPr>
          <a:ln>
            <a:solidFill>
              <a:srgbClr val="FFFFFF"/>
            </a:solidFill>
          </a:ln>
        </c:spPr>
        <c:txPr>
          <a:bodyPr rot="-5400000" vert="horz"/>
          <a:lstStyle/>
          <a:p>
            <a:pPr>
              <a:defRPr lang="en-US" sz="1050" b="0" i="0" u="none" baseline="0">
                <a:solidFill>
                  <a:srgbClr val="FFFFFF"/>
                </a:solidFill>
                <a:latin typeface="+mn-lt"/>
                <a:ea typeface="Arial"/>
                <a:cs typeface="Arial"/>
              </a:defRPr>
            </a:pPr>
            <a:endParaRPr lang="lv-LV"/>
          </a:p>
        </c:txPr>
        <c:crossAx val="138201376"/>
        <c:crosses val="autoZero"/>
        <c:auto val="1"/>
        <c:lblAlgn val="ctr"/>
        <c:lblOffset val="100"/>
        <c:noMultiLvlLbl val="0"/>
      </c:catAx>
      <c:valAx>
        <c:axId val="138201376"/>
        <c:scaling>
          <c:orientation val="minMax"/>
          <c:max val="100"/>
          <c:min val="0"/>
        </c:scaling>
        <c:delete val="0"/>
        <c:axPos val="l"/>
        <c:majorGridlines>
          <c:spPr>
            <a:ln>
              <a:solidFill>
                <a:schemeClr val="tx2">
                  <a:lumMod val="60000"/>
                  <a:lumOff val="40000"/>
                </a:schemeClr>
              </a:solidFill>
            </a:ln>
          </c:spPr>
        </c:majorGridlines>
        <c:title>
          <c:tx>
            <c:rich>
              <a:bodyPr rot="0" vert="horz"/>
              <a:lstStyle/>
              <a:p>
                <a:pPr algn="ctr">
                  <a:defRPr sz="1200">
                    <a:solidFill>
                      <a:srgbClr val="FFFFFF"/>
                    </a:solidFill>
                    <a:latin typeface="Arial" panose="020B0604020202020204" pitchFamily="34" charset="0"/>
                  </a:defRPr>
                </a:pPr>
                <a:r>
                  <a:rPr lang="en-US" sz="1200" b="0" i="0" u="none" baseline="0">
                    <a:solidFill>
                      <a:srgbClr val="FFFFFF"/>
                    </a:solidFill>
                    <a:latin typeface="Arial" panose="020B0604020202020204" pitchFamily="34" charset="0"/>
                    <a:ea typeface="Arial"/>
                    <a:cs typeface="Arial"/>
                  </a:rPr>
                  <a:t>%</a:t>
                </a:r>
              </a:p>
            </c:rich>
          </c:tx>
          <c:layout>
            <c:manualLayout>
              <c:xMode val="edge"/>
              <c:yMode val="edge"/>
              <c:x val="2.4779159613481837E-2"/>
              <c:y val="1.7593621772409699E-2"/>
            </c:manualLayout>
          </c:layout>
          <c:overlay val="0"/>
          <c:spPr>
            <a:noFill/>
            <a:ln>
              <a:noFill/>
            </a:ln>
          </c:spPr>
        </c:title>
        <c:numFmt formatCode="#\ ##0" sourceLinked="0"/>
        <c:majorTickMark val="out"/>
        <c:minorTickMark val="none"/>
        <c:tickLblPos val="nextTo"/>
        <c:spPr>
          <a:ln>
            <a:solidFill>
              <a:srgbClr val="FFFFFF"/>
            </a:solidFill>
          </a:ln>
        </c:spPr>
        <c:txPr>
          <a:bodyPr rot="0" vert="horz"/>
          <a:lstStyle/>
          <a:p>
            <a:pPr>
              <a:defRPr lang="en-US" sz="1100" b="0" i="0" u="none" baseline="0">
                <a:solidFill>
                  <a:srgbClr val="FFFFFF"/>
                </a:solidFill>
                <a:latin typeface="+mn-lt"/>
                <a:ea typeface="Arial"/>
                <a:cs typeface="Arial"/>
              </a:defRPr>
            </a:pPr>
            <a:endParaRPr lang="lv-LV"/>
          </a:p>
        </c:txPr>
        <c:crossAx val="138200592"/>
        <c:crosses val="autoZero"/>
        <c:crossBetween val="between"/>
      </c:valAx>
      <c:spPr>
        <a:noFill/>
        <a:extLst>
          <a:ext uri="{909E8E84-426E-40DD-AFC4-6F175D3DCCD1}">
            <a14:hiddenFill xmlns:a14="http://schemas.microsoft.com/office/drawing/2010/main">
              <a:solidFill>
                <a:srgbClr val="F6F8FC"/>
              </a:solidFill>
            </a14:hiddenFill>
          </a:ext>
        </a:extLst>
      </c:spPr>
    </c:plotArea>
    <c:legend>
      <c:legendPos val="t"/>
      <c:legendEntry>
        <c:idx val="0"/>
        <c:txPr>
          <a:bodyPr rot="0" vert="horz"/>
          <a:lstStyle/>
          <a:p>
            <a:pPr>
              <a:defRPr lang="en-US" sz="1400" b="0" i="0" u="none" baseline="0">
                <a:solidFill>
                  <a:srgbClr val="FFFFFF"/>
                </a:solidFill>
                <a:latin typeface="+mn-lt"/>
                <a:ea typeface="Arial"/>
                <a:cs typeface="Arial"/>
              </a:defRPr>
            </a:pPr>
            <a:endParaRPr lang="lv-LV"/>
          </a:p>
        </c:txPr>
      </c:legendEntry>
      <c:legendEntry>
        <c:idx val="1"/>
        <c:txPr>
          <a:bodyPr rot="0" vert="horz"/>
          <a:lstStyle/>
          <a:p>
            <a:pPr>
              <a:defRPr lang="en-US" sz="1400" b="0" i="0" u="none" baseline="0">
                <a:solidFill>
                  <a:srgbClr val="FFFFFF"/>
                </a:solidFill>
                <a:latin typeface="+mn-lt"/>
                <a:ea typeface="Arial"/>
                <a:cs typeface="Arial"/>
              </a:defRPr>
            </a:pPr>
            <a:endParaRPr lang="lv-LV"/>
          </a:p>
        </c:txPr>
      </c:legendEntry>
      <c:legendEntry>
        <c:idx val="2"/>
        <c:txPr>
          <a:bodyPr rot="0" vert="horz"/>
          <a:lstStyle/>
          <a:p>
            <a:pPr>
              <a:defRPr lang="en-US" sz="1400" b="0" i="0" u="none" baseline="0">
                <a:solidFill>
                  <a:srgbClr val="FFFFFF"/>
                </a:solidFill>
                <a:latin typeface="+mn-lt"/>
                <a:ea typeface="Arial"/>
                <a:cs typeface="Arial"/>
              </a:defRPr>
            </a:pPr>
            <a:endParaRPr lang="lv-LV"/>
          </a:p>
        </c:txPr>
      </c:legendEntry>
      <c:layout>
        <c:manualLayout>
          <c:xMode val="edge"/>
          <c:yMode val="edge"/>
          <c:x val="6.5250000000000002E-2"/>
          <c:y val="1.575E-2"/>
          <c:w val="0.91400000000000003"/>
          <c:h val="5.8749999999999997E-2"/>
        </c:manualLayout>
      </c:layout>
      <c:overlay val="1"/>
      <c:spPr>
        <a:solidFill>
          <a:scrgbClr r="0" g="0" b="0">
            <a:alpha val="0"/>
          </a:scrgbClr>
        </a:solidFill>
        <a:ln>
          <a:noFill/>
          <a:round/>
        </a:ln>
        <a:effectLst/>
      </c:spPr>
      <c:txPr>
        <a:bodyPr rot="0" vert="horz"/>
        <a:lstStyle/>
        <a:p>
          <a:pPr>
            <a:defRPr lang="en-US" sz="1400" b="0" i="0" u="none" baseline="0">
              <a:solidFill>
                <a:srgbClr val="000000"/>
              </a:solidFill>
              <a:latin typeface="+mn-lt"/>
              <a:ea typeface="Arial"/>
              <a:cs typeface="Arial"/>
            </a:defRPr>
          </a:pPr>
          <a:endParaRPr lang="lv-LV"/>
        </a:p>
      </c:txPr>
    </c:legend>
    <c:plotVisOnly val="1"/>
    <c:dispBlanksAs val="gap"/>
    <c:showDLblsOverMax val="1"/>
  </c:chart>
  <c:spPr>
    <a:noFill/>
    <a:ln>
      <a:noFill/>
    </a:ln>
    <a:extLst>
      <a:ext uri="{909E8E84-426E-40DD-AFC4-6F175D3DCCD1}">
        <a14:hiddenFill xmlns:a14="http://schemas.microsoft.com/office/drawing/2010/main">
          <a:noFill/>
        </a14:hiddenFill>
      </a:ext>
    </a:extLst>
  </c:spPr>
  <c:txPr>
    <a:bodyPr rot="0" vert="horz"/>
    <a:lstStyle/>
    <a:p>
      <a:pPr>
        <a:defRPr lang="en-US" sz="1000" b="0" i="0" u="none" baseline="0">
          <a:solidFill>
            <a:srgbClr val="000000"/>
          </a:solidFill>
          <a:latin typeface="Calibri"/>
          <a:ea typeface="Calibri"/>
          <a:cs typeface="Calibri"/>
        </a:defRPr>
      </a:pPr>
      <a:endParaRPr lang="lv-LV"/>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711651624395785E-2"/>
          <c:y val="0.13268351962999372"/>
          <c:w val="0.91681162074270472"/>
          <c:h val="0.56787055256103713"/>
        </c:manualLayout>
      </c:layout>
      <c:barChart>
        <c:barDir val="col"/>
        <c:grouping val="stacked"/>
        <c:varyColors val="0"/>
        <c:ser>
          <c:idx val="1"/>
          <c:order val="0"/>
          <c:tx>
            <c:strRef>
              <c:f>'Figure B3.3._LTU'!$B$37</c:f>
              <c:strCache>
                <c:ptCount val="1"/>
                <c:pt idx="0">
                  <c:v>General programmes</c:v>
                </c:pt>
              </c:strCache>
            </c:strRef>
          </c:tx>
          <c:spPr>
            <a:solidFill>
              <a:schemeClr val="accent2"/>
            </a:solidFill>
            <a:ln w="6350" cmpd="sng">
              <a:solidFill>
                <a:srgbClr val="000000"/>
              </a:solidFill>
              <a:round/>
            </a:ln>
            <a:effectLst/>
          </c:spPr>
          <c:invertIfNegative val="0"/>
          <c:cat>
            <c:strRef>
              <c:f>'Figure B3.3._LTU'!$A$38:$A$71</c:f>
              <c:strCache>
                <c:ptCount val="34"/>
                <c:pt idx="0">
                  <c:v>Korea</c:v>
                </c:pt>
                <c:pt idx="1">
                  <c:v>Slovenia</c:v>
                </c:pt>
                <c:pt idx="2">
                  <c:v>Israel</c:v>
                </c:pt>
                <c:pt idx="3">
                  <c:v>Greece</c:v>
                </c:pt>
                <c:pt idx="4">
                  <c:v>Finland</c:v>
                </c:pt>
                <c:pt idx="5">
                  <c:v>Canada</c:v>
                </c:pt>
                <c:pt idx="6">
                  <c:v>New Zealand</c:v>
                </c:pt>
                <c:pt idx="7">
                  <c:v>Chile</c:v>
                </c:pt>
                <c:pt idx="8">
                  <c:v>Latvia</c:v>
                </c:pt>
                <c:pt idx="9">
                  <c:v>Netherlands</c:v>
                </c:pt>
                <c:pt idx="10">
                  <c:v>Poland</c:v>
                </c:pt>
                <c:pt idx="11">
                  <c:v>Lithuania</c:v>
                </c:pt>
                <c:pt idx="12">
                  <c:v>United States</c:v>
                </c:pt>
                <c:pt idx="13">
                  <c:v>Hungary</c:v>
                </c:pt>
                <c:pt idx="14">
                  <c:v>Denmark</c:v>
                </c:pt>
                <c:pt idx="15">
                  <c:v>EU23 Average</c:v>
                </c:pt>
                <c:pt idx="16">
                  <c:v>OECD Average</c:v>
                </c:pt>
                <c:pt idx="17">
                  <c:v>Austria</c:v>
                </c:pt>
                <c:pt idx="18">
                  <c:v>Norway</c:v>
                </c:pt>
                <c:pt idx="19">
                  <c:v>Italy</c:v>
                </c:pt>
                <c:pt idx="20">
                  <c:v>Germany</c:v>
                </c:pt>
                <c:pt idx="21">
                  <c:v>Sweden</c:v>
                </c:pt>
                <c:pt idx="22">
                  <c:v>Slovak Republic</c:v>
                </c:pt>
                <c:pt idx="23">
                  <c:v>Luxembourg</c:v>
                </c:pt>
                <c:pt idx="24">
                  <c:v>Czech Republic</c:v>
                </c:pt>
                <c:pt idx="25">
                  <c:v>United Kingdom</c:v>
                </c:pt>
                <c:pt idx="26">
                  <c:v>Spain</c:v>
                </c:pt>
                <c:pt idx="27">
                  <c:v>Portugal</c:v>
                </c:pt>
                <c:pt idx="28">
                  <c:v>Iceland</c:v>
                </c:pt>
                <c:pt idx="29">
                  <c:v>Turkey</c:v>
                </c:pt>
                <c:pt idx="30">
                  <c:v>Colombia</c:v>
                </c:pt>
                <c:pt idx="31">
                  <c:v>Brazil</c:v>
                </c:pt>
                <c:pt idx="32">
                  <c:v>Mexico</c:v>
                </c:pt>
                <c:pt idx="33">
                  <c:v>Costa Rica</c:v>
                </c:pt>
              </c:strCache>
            </c:strRef>
          </c:cat>
          <c:val>
            <c:numRef>
              <c:f>'Figure B3.3._LTU'!$B$38:$B$71</c:f>
              <c:numCache>
                <c:formatCode>#,##0.00</c:formatCode>
                <c:ptCount val="34"/>
                <c:pt idx="0">
                  <c:v>77.663303238550995</c:v>
                </c:pt>
                <c:pt idx="1">
                  <c:v>34.321384578919996</c:v>
                </c:pt>
                <c:pt idx="2">
                  <c:v>53.890127110618998</c:v>
                </c:pt>
                <c:pt idx="3">
                  <c:v>70.728879907698996</c:v>
                </c:pt>
                <c:pt idx="4">
                  <c:v>45.804334997523</c:v>
                </c:pt>
                <c:pt idx="5">
                  <c:v>81.686976388256994</c:v>
                </c:pt>
                <c:pt idx="6">
                  <c:v>#N/A</c:v>
                </c:pt>
                <c:pt idx="7">
                  <c:v>58.531110412234</c:v>
                </c:pt>
                <c:pt idx="8">
                  <c:v>63.000090612215999</c:v>
                </c:pt>
                <c:pt idx="9">
                  <c:v>41.774928535023001</c:v>
                </c:pt>
                <c:pt idx="10">
                  <c:v>45.000461664364003</c:v>
                </c:pt>
                <c:pt idx="11">
                  <c:v>71.162438064861007</c:v>
                </c:pt>
                <c:pt idx="12">
                  <c:v>#N/A</c:v>
                </c:pt>
                <c:pt idx="13">
                  <c:v>62.914567096017002</c:v>
                </c:pt>
                <c:pt idx="14">
                  <c:v>65.281543282542003</c:v>
                </c:pt>
                <c:pt idx="15">
                  <c:v>46.227529524515681</c:v>
                </c:pt>
                <c:pt idx="16">
                  <c:v>50.102861107219489</c:v>
                </c:pt>
                <c:pt idx="17">
                  <c:v>19.313650607083002</c:v>
                </c:pt>
                <c:pt idx="18">
                  <c:v>61.156874979530997</c:v>
                </c:pt>
                <c:pt idx="19">
                  <c:v>41.239952973808002</c:v>
                </c:pt>
                <c:pt idx="20">
                  <c:v>47.271779868585</c:v>
                </c:pt>
                <c:pt idx="21">
                  <c:v>50.896094206732002</c:v>
                </c:pt>
                <c:pt idx="22">
                  <c:v>26.314816266718999</c:v>
                </c:pt>
                <c:pt idx="23">
                  <c:v>33.404601449674999</c:v>
                </c:pt>
                <c:pt idx="24">
                  <c:v>24.676060437998999</c:v>
                </c:pt>
                <c:pt idx="25">
                  <c:v>34.120459599694001</c:v>
                </c:pt>
                <c:pt idx="26">
                  <c:v>54.811687213883999</c:v>
                </c:pt>
                <c:pt idx="27">
                  <c:v>46.285329602453999</c:v>
                </c:pt>
                <c:pt idx="28">
                  <c:v>56.507848248130003</c:v>
                </c:pt>
                <c:pt idx="29">
                  <c:v>32.605087172559998</c:v>
                </c:pt>
                <c:pt idx="30">
                  <c:v>52.247707073302003</c:v>
                </c:pt>
                <c:pt idx="31">
                  <c:v>53.792735124959002</c:v>
                </c:pt>
                <c:pt idx="32">
                  <c:v>36.538384375120003</c:v>
                </c:pt>
                <c:pt idx="33">
                  <c:v>26.229921172069002</c:v>
                </c:pt>
              </c:numCache>
            </c:numRef>
          </c:val>
          <c:extLst xmlns:c16r2="http://schemas.microsoft.com/office/drawing/2015/06/chart">
            <c:ext xmlns:c16="http://schemas.microsoft.com/office/drawing/2014/chart" uri="{C3380CC4-5D6E-409C-BE32-E72D297353CC}">
              <c16:uniqueId val="{00000000-C1A8-4613-954F-46FCB07652E4}"/>
            </c:ext>
          </c:extLst>
        </c:ser>
        <c:ser>
          <c:idx val="0"/>
          <c:order val="1"/>
          <c:tx>
            <c:strRef>
              <c:f>'Figure B3.3._LTU'!$C$37</c:f>
              <c:strCache>
                <c:ptCount val="1"/>
                <c:pt idx="0">
                  <c:v>Vocational programmes</c:v>
                </c:pt>
              </c:strCache>
            </c:strRef>
          </c:tx>
          <c:spPr>
            <a:solidFill>
              <a:schemeClr val="accent5"/>
            </a:solidFill>
            <a:ln w="6350" cmpd="sng">
              <a:solidFill>
                <a:srgbClr val="000000"/>
              </a:solidFill>
              <a:round/>
            </a:ln>
            <a:effectLst/>
          </c:spPr>
          <c:invertIfNegative val="0"/>
          <c:cat>
            <c:strRef>
              <c:f>'Figure B3.3._LTU'!$A$38:$A$71</c:f>
              <c:strCache>
                <c:ptCount val="34"/>
                <c:pt idx="0">
                  <c:v>Korea</c:v>
                </c:pt>
                <c:pt idx="1">
                  <c:v>Slovenia</c:v>
                </c:pt>
                <c:pt idx="2">
                  <c:v>Israel</c:v>
                </c:pt>
                <c:pt idx="3">
                  <c:v>Greece</c:v>
                </c:pt>
                <c:pt idx="4">
                  <c:v>Finland</c:v>
                </c:pt>
                <c:pt idx="5">
                  <c:v>Canada</c:v>
                </c:pt>
                <c:pt idx="6">
                  <c:v>New Zealand</c:v>
                </c:pt>
                <c:pt idx="7">
                  <c:v>Chile</c:v>
                </c:pt>
                <c:pt idx="8">
                  <c:v>Latvia</c:v>
                </c:pt>
                <c:pt idx="9">
                  <c:v>Netherlands</c:v>
                </c:pt>
                <c:pt idx="10">
                  <c:v>Poland</c:v>
                </c:pt>
                <c:pt idx="11">
                  <c:v>Lithuania</c:v>
                </c:pt>
                <c:pt idx="12">
                  <c:v>United States</c:v>
                </c:pt>
                <c:pt idx="13">
                  <c:v>Hungary</c:v>
                </c:pt>
                <c:pt idx="14">
                  <c:v>Denmark</c:v>
                </c:pt>
                <c:pt idx="15">
                  <c:v>EU23 Average</c:v>
                </c:pt>
                <c:pt idx="16">
                  <c:v>OECD Average</c:v>
                </c:pt>
                <c:pt idx="17">
                  <c:v>Austria</c:v>
                </c:pt>
                <c:pt idx="18">
                  <c:v>Norway</c:v>
                </c:pt>
                <c:pt idx="19">
                  <c:v>Italy</c:v>
                </c:pt>
                <c:pt idx="20">
                  <c:v>Germany</c:v>
                </c:pt>
                <c:pt idx="21">
                  <c:v>Sweden</c:v>
                </c:pt>
                <c:pt idx="22">
                  <c:v>Slovak Republic</c:v>
                </c:pt>
                <c:pt idx="23">
                  <c:v>Luxembourg</c:v>
                </c:pt>
                <c:pt idx="24">
                  <c:v>Czech Republic</c:v>
                </c:pt>
                <c:pt idx="25">
                  <c:v>United Kingdom</c:v>
                </c:pt>
                <c:pt idx="26">
                  <c:v>Spain</c:v>
                </c:pt>
                <c:pt idx="27">
                  <c:v>Portugal</c:v>
                </c:pt>
                <c:pt idx="28">
                  <c:v>Iceland</c:v>
                </c:pt>
                <c:pt idx="29">
                  <c:v>Turkey</c:v>
                </c:pt>
                <c:pt idx="30">
                  <c:v>Colombia</c:v>
                </c:pt>
                <c:pt idx="31">
                  <c:v>Brazil</c:v>
                </c:pt>
                <c:pt idx="32">
                  <c:v>Mexico</c:v>
                </c:pt>
                <c:pt idx="33">
                  <c:v>Costa Rica</c:v>
                </c:pt>
              </c:strCache>
            </c:strRef>
          </c:cat>
          <c:val>
            <c:numRef>
              <c:f>'Figure B3.3._LTU'!$C$38:$C$71</c:f>
              <c:numCache>
                <c:formatCode>#,##0.00</c:formatCode>
                <c:ptCount val="34"/>
                <c:pt idx="0">
                  <c:v>16.634291155339</c:v>
                </c:pt>
                <c:pt idx="1">
                  <c:v>58.738763803241</c:v>
                </c:pt>
                <c:pt idx="2">
                  <c:v>38.298950446921999</c:v>
                </c:pt>
                <c:pt idx="3">
                  <c:v>20.960501551198998</c:v>
                </c:pt>
                <c:pt idx="4">
                  <c:v>42.952878640453001</c:v>
                </c:pt>
                <c:pt idx="5">
                  <c:v>5.2160467166486004</c:v>
                </c:pt>
                <c:pt idx="6">
                  <c:v>#N/A</c:v>
                </c:pt>
                <c:pt idx="7">
                  <c:v>28.230309604077998</c:v>
                </c:pt>
                <c:pt idx="8">
                  <c:v>21.847675292773999</c:v>
                </c:pt>
                <c:pt idx="9">
                  <c:v>42.785649360690002</c:v>
                </c:pt>
                <c:pt idx="10">
                  <c:v>39.464762592184002</c:v>
                </c:pt>
                <c:pt idx="11">
                  <c:v>12.959977780761999</c:v>
                </c:pt>
                <c:pt idx="12">
                  <c:v>#N/A</c:v>
                </c:pt>
                <c:pt idx="13">
                  <c:v>19.43673035998</c:v>
                </c:pt>
                <c:pt idx="14">
                  <c:v>17.069084385265</c:v>
                </c:pt>
                <c:pt idx="15">
                  <c:v>35.135958636807736</c:v>
                </c:pt>
                <c:pt idx="16">
                  <c:v>31.131504053879059</c:v>
                </c:pt>
                <c:pt idx="17">
                  <c:v>61.244604266395001</c:v>
                </c:pt>
                <c:pt idx="18">
                  <c:v>19.005274952914998</c:v>
                </c:pt>
                <c:pt idx="19">
                  <c:v>38.885740748764</c:v>
                </c:pt>
                <c:pt idx="20">
                  <c:v>31.798662924887999</c:v>
                </c:pt>
                <c:pt idx="21">
                  <c:v>26.531231000878002</c:v>
                </c:pt>
                <c:pt idx="22">
                  <c:v>51.019970510420002</c:v>
                </c:pt>
                <c:pt idx="23">
                  <c:v>43.677280190673002</c:v>
                </c:pt>
                <c:pt idx="24">
                  <c:v>50.401136639844999</c:v>
                </c:pt>
                <c:pt idx="25">
                  <c:v>40.691586785212998</c:v>
                </c:pt>
                <c:pt idx="26">
                  <c:v>19.595630762275999</c:v>
                </c:pt>
                <c:pt idx="27">
                  <c:v>27.521346503446999</c:v>
                </c:pt>
                <c:pt idx="28">
                  <c:v>14.787829586600999</c:v>
                </c:pt>
                <c:pt idx="29">
                  <c:v>37.900371594596997</c:v>
                </c:pt>
                <c:pt idx="30">
                  <c:v>18.031621472106998</c:v>
                </c:pt>
                <c:pt idx="31">
                  <c:v>4.1977011955931003</c:v>
                </c:pt>
                <c:pt idx="32">
                  <c:v>20.273960469723001</c:v>
                </c:pt>
                <c:pt idx="33">
                  <c:v>7.3093482292365</c:v>
                </c:pt>
              </c:numCache>
            </c:numRef>
          </c:val>
          <c:extLst xmlns:c16r2="http://schemas.microsoft.com/office/drawing/2015/06/chart">
            <c:ext xmlns:c16="http://schemas.microsoft.com/office/drawing/2014/chart" uri="{C3380CC4-5D6E-409C-BE32-E72D297353CC}">
              <c16:uniqueId val="{00000001-C1A8-4613-954F-46FCB07652E4}"/>
            </c:ext>
          </c:extLst>
        </c:ser>
        <c:ser>
          <c:idx val="2"/>
          <c:order val="2"/>
          <c:tx>
            <c:strRef>
              <c:f>'Figure B3.3._LTU'!$D$37</c:f>
              <c:strCache>
                <c:ptCount val="1"/>
                <c:pt idx="0">
                  <c:v>All programmes</c:v>
                </c:pt>
              </c:strCache>
            </c:strRef>
          </c:tx>
          <c:spPr>
            <a:solidFill>
              <a:schemeClr val="accent1"/>
            </a:solidFill>
            <a:ln w="6350" cmpd="sng">
              <a:solidFill>
                <a:srgbClr val="000000"/>
              </a:solidFill>
              <a:round/>
            </a:ln>
            <a:effectLst/>
          </c:spPr>
          <c:invertIfNegative val="0"/>
          <c:cat>
            <c:strRef>
              <c:f>'Figure B3.3._LTU'!$A$38:$A$71</c:f>
              <c:strCache>
                <c:ptCount val="34"/>
                <c:pt idx="0">
                  <c:v>Korea</c:v>
                </c:pt>
                <c:pt idx="1">
                  <c:v>Slovenia</c:v>
                </c:pt>
                <c:pt idx="2">
                  <c:v>Israel</c:v>
                </c:pt>
                <c:pt idx="3">
                  <c:v>Greece</c:v>
                </c:pt>
                <c:pt idx="4">
                  <c:v>Finland</c:v>
                </c:pt>
                <c:pt idx="5">
                  <c:v>Canada</c:v>
                </c:pt>
                <c:pt idx="6">
                  <c:v>New Zealand</c:v>
                </c:pt>
                <c:pt idx="7">
                  <c:v>Chile</c:v>
                </c:pt>
                <c:pt idx="8">
                  <c:v>Latvia</c:v>
                </c:pt>
                <c:pt idx="9">
                  <c:v>Netherlands</c:v>
                </c:pt>
                <c:pt idx="10">
                  <c:v>Poland</c:v>
                </c:pt>
                <c:pt idx="11">
                  <c:v>Lithuania</c:v>
                </c:pt>
                <c:pt idx="12">
                  <c:v>United States</c:v>
                </c:pt>
                <c:pt idx="13">
                  <c:v>Hungary</c:v>
                </c:pt>
                <c:pt idx="14">
                  <c:v>Denmark</c:v>
                </c:pt>
                <c:pt idx="15">
                  <c:v>EU23 Average</c:v>
                </c:pt>
                <c:pt idx="16">
                  <c:v>OECD Average</c:v>
                </c:pt>
                <c:pt idx="17">
                  <c:v>Austria</c:v>
                </c:pt>
                <c:pt idx="18">
                  <c:v>Norway</c:v>
                </c:pt>
                <c:pt idx="19">
                  <c:v>Italy</c:v>
                </c:pt>
                <c:pt idx="20">
                  <c:v>Germany</c:v>
                </c:pt>
                <c:pt idx="21">
                  <c:v>Sweden</c:v>
                </c:pt>
                <c:pt idx="22">
                  <c:v>Slovak Republic</c:v>
                </c:pt>
                <c:pt idx="23">
                  <c:v>Luxembourg</c:v>
                </c:pt>
                <c:pt idx="24">
                  <c:v>Czech Republic</c:v>
                </c:pt>
                <c:pt idx="25">
                  <c:v>United Kingdom</c:v>
                </c:pt>
                <c:pt idx="26">
                  <c:v>Spain</c:v>
                </c:pt>
                <c:pt idx="27">
                  <c:v>Portugal</c:v>
                </c:pt>
                <c:pt idx="28">
                  <c:v>Iceland</c:v>
                </c:pt>
                <c:pt idx="29">
                  <c:v>Turkey</c:v>
                </c:pt>
                <c:pt idx="30">
                  <c:v>Colombia</c:v>
                </c:pt>
                <c:pt idx="31">
                  <c:v>Brazil</c:v>
                </c:pt>
                <c:pt idx="32">
                  <c:v>Mexico</c:v>
                </c:pt>
                <c:pt idx="33">
                  <c:v>Costa Rica</c:v>
                </c:pt>
              </c:strCache>
            </c:strRef>
          </c:cat>
          <c:val>
            <c:numRef>
              <c:f>'Figure B3.3._LTU'!$D$38:$D$71</c:f>
              <c:numCache>
                <c:formatCode>General</c:formatCode>
                <c:ptCount val="34"/>
                <c:pt idx="6" formatCode="#,##0.00">
                  <c:v>86.875199781006998</c:v>
                </c:pt>
                <c:pt idx="12" formatCode="#,##0.00">
                  <c:v>84.088368373880996</c:v>
                </c:pt>
                <c:pt idx="15" formatCode="#,##0.00">
                  <c:v>#N/A</c:v>
                </c:pt>
                <c:pt idx="16" formatCode="#,##0.00">
                  <c:v>#N/A</c:v>
                </c:pt>
              </c:numCache>
            </c:numRef>
          </c:val>
          <c:extLst xmlns:c16r2="http://schemas.microsoft.com/office/drawing/2015/06/chart">
            <c:ext xmlns:c16="http://schemas.microsoft.com/office/drawing/2014/chart" uri="{C3380CC4-5D6E-409C-BE32-E72D297353CC}">
              <c16:uniqueId val="{00000002-C1A8-4613-954F-46FCB07652E4}"/>
            </c:ext>
          </c:extLst>
        </c:ser>
        <c:dLbls>
          <c:showLegendKey val="0"/>
          <c:showVal val="0"/>
          <c:showCatName val="0"/>
          <c:showSerName val="0"/>
          <c:showPercent val="0"/>
          <c:showBubbleSize val="0"/>
        </c:dLbls>
        <c:gapWidth val="150"/>
        <c:overlap val="100"/>
        <c:axId val="137686376"/>
        <c:axId val="137689904"/>
      </c:barChart>
      <c:catAx>
        <c:axId val="137686376"/>
        <c:scaling>
          <c:orientation val="minMax"/>
        </c:scaling>
        <c:delete val="0"/>
        <c:axPos val="b"/>
        <c:numFmt formatCode="General" sourceLinked="1"/>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lang="en-US" sz="1100" b="0" i="0" u="none" baseline="0">
                <a:solidFill>
                  <a:srgbClr val="FFFFFF"/>
                </a:solidFill>
                <a:latin typeface="+mn-lt"/>
                <a:ea typeface="Arial"/>
                <a:cs typeface="Arial"/>
              </a:defRPr>
            </a:pPr>
            <a:endParaRPr lang="lv-LV"/>
          </a:p>
        </c:txPr>
        <c:crossAx val="137689904"/>
        <c:crosses val="autoZero"/>
        <c:auto val="1"/>
        <c:lblAlgn val="ctr"/>
        <c:lblOffset val="0"/>
        <c:tickLblSkip val="1"/>
        <c:noMultiLvlLbl val="0"/>
      </c:catAx>
      <c:valAx>
        <c:axId val="137689904"/>
        <c:scaling>
          <c:orientation val="minMax"/>
          <c:max val="100"/>
        </c:scaling>
        <c:delete val="0"/>
        <c:axPos val="l"/>
        <c:majorGridlines>
          <c:spPr>
            <a:ln w="9525" cmpd="sng">
              <a:solidFill>
                <a:schemeClr val="tx2">
                  <a:lumMod val="60000"/>
                  <a:lumOff val="40000"/>
                </a:schemeClr>
              </a:solidFill>
              <a:prstDash val="solid"/>
            </a:ln>
          </c:spPr>
        </c:majorGridlines>
        <c:title>
          <c:tx>
            <c:rich>
              <a:bodyPr rot="0" vert="horz"/>
              <a:lstStyle/>
              <a:p>
                <a:pPr algn="ctr">
                  <a:defRPr sz="1200" b="0" i="0">
                    <a:solidFill>
                      <a:srgbClr val="FFFFFF"/>
                    </a:solidFill>
                    <a:latin typeface="Arial" panose="020B0604020202020204" pitchFamily="34" charset="0"/>
                  </a:defRPr>
                </a:pPr>
                <a:r>
                  <a:rPr lang="en-US" sz="1200" b="0" i="0" u="none" baseline="0">
                    <a:solidFill>
                      <a:srgbClr val="FFFFFF"/>
                    </a:solidFill>
                    <a:latin typeface="Arial" panose="020B0604020202020204" pitchFamily="34" charset="0"/>
                  </a:rPr>
                  <a:t>%</a:t>
                </a:r>
              </a:p>
            </c:rich>
          </c:tx>
          <c:layout>
            <c:manualLayout>
              <c:xMode val="edge"/>
              <c:yMode val="edge"/>
              <c:x val="2.5843173733991892E-2"/>
              <c:y val="2.1595546782321711E-2"/>
            </c:manualLayout>
          </c:layout>
          <c:overlay val="0"/>
          <c:spPr>
            <a:noFill/>
            <a:ln>
              <a:noFill/>
            </a:ln>
          </c:spPr>
        </c:title>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lang="en-US" sz="1200" b="0" i="0" u="none" baseline="0">
                <a:solidFill>
                  <a:srgbClr val="FFFFFF"/>
                </a:solidFill>
                <a:latin typeface="Arial"/>
                <a:ea typeface="Arial"/>
                <a:cs typeface="Arial"/>
              </a:defRPr>
            </a:pPr>
            <a:endParaRPr lang="lv-LV"/>
          </a:p>
        </c:txPr>
        <c:crossAx val="137686376"/>
        <c:crosses val="autoZero"/>
        <c:crossBetween val="between"/>
      </c:valAx>
      <c:spPr>
        <a:noFill/>
        <a:ln w="9525">
          <a:solidFill>
            <a:srgbClr val="000000"/>
          </a:solidFill>
        </a:ln>
        <a:extLst>
          <a:ext uri="{909E8E84-426E-40DD-AFC4-6F175D3DCCD1}">
            <a14:hiddenFill xmlns:a14="http://schemas.microsoft.com/office/drawing/2010/main">
              <a:solidFill>
                <a:srgbClr val="FFFFFF"/>
              </a:solidFill>
            </a14:hiddenFill>
          </a:ext>
        </a:extLst>
      </c:spPr>
    </c:plotArea>
    <c:legend>
      <c:legendPos val="t"/>
      <c:legendEntry>
        <c:idx val="0"/>
        <c:txPr>
          <a:bodyPr rot="0" vert="horz"/>
          <a:lstStyle/>
          <a:p>
            <a:pPr>
              <a:defRPr lang="en-US" sz="1400" b="0" i="0" u="none" baseline="0">
                <a:solidFill>
                  <a:srgbClr val="FFFFFF"/>
                </a:solidFill>
                <a:latin typeface="+mj-lt"/>
                <a:ea typeface="Arial"/>
                <a:cs typeface="Arial"/>
              </a:defRPr>
            </a:pPr>
            <a:endParaRPr lang="lv-LV"/>
          </a:p>
        </c:txPr>
      </c:legendEntry>
      <c:legendEntry>
        <c:idx val="1"/>
        <c:txPr>
          <a:bodyPr rot="0" vert="horz"/>
          <a:lstStyle/>
          <a:p>
            <a:pPr>
              <a:defRPr lang="en-US" sz="1400" b="0" i="0" u="none" baseline="0">
                <a:solidFill>
                  <a:srgbClr val="FFFFFF"/>
                </a:solidFill>
                <a:latin typeface="+mj-lt"/>
                <a:ea typeface="Arial"/>
                <a:cs typeface="Arial"/>
              </a:defRPr>
            </a:pPr>
            <a:endParaRPr lang="lv-LV"/>
          </a:p>
        </c:txPr>
      </c:legendEntry>
      <c:legendEntry>
        <c:idx val="2"/>
        <c:txPr>
          <a:bodyPr rot="0" vert="horz"/>
          <a:lstStyle/>
          <a:p>
            <a:pPr>
              <a:defRPr lang="en-US" sz="1400" b="0" i="0" u="none" baseline="0">
                <a:solidFill>
                  <a:srgbClr val="FFFFFF"/>
                </a:solidFill>
                <a:latin typeface="+mj-lt"/>
                <a:ea typeface="Arial"/>
                <a:cs typeface="Arial"/>
              </a:defRPr>
            </a:pPr>
            <a:endParaRPr lang="lv-LV"/>
          </a:p>
        </c:txPr>
      </c:legendEntry>
      <c:layout>
        <c:manualLayout>
          <c:xMode val="edge"/>
          <c:yMode val="edge"/>
          <c:x val="5.1239621621351782E-2"/>
          <c:y val="1.1829282037095511E-2"/>
          <c:w val="0.93490624450774129"/>
          <c:h val="4.4359807639108163E-2"/>
        </c:manualLayout>
      </c:layout>
      <c:overlay val="1"/>
      <c:spPr>
        <a:solidFill>
          <a:scrgbClr r="0" g="0" b="0">
            <a:alpha val="0"/>
          </a:scrgbClr>
        </a:solidFill>
        <a:ln>
          <a:noFill/>
          <a:round/>
        </a:ln>
        <a:effectLst/>
        <a:extLst>
          <a:ext uri="{91240B29-F687-4F45-9708-019B960494DF}">
            <a14:hiddenLine xmlns:a14="http://schemas.microsoft.com/office/drawing/2010/main">
              <a:noFill/>
              <a:round/>
            </a14:hiddenLine>
          </a:ext>
        </a:extLst>
      </c:spPr>
      <c:txPr>
        <a:bodyPr rot="0" vert="horz"/>
        <a:lstStyle/>
        <a:p>
          <a:pPr>
            <a:defRPr lang="en-US" sz="1400" b="0" i="0" u="none" baseline="0">
              <a:solidFill>
                <a:srgbClr val="000000"/>
              </a:solidFill>
              <a:latin typeface="+mj-lt"/>
              <a:ea typeface="Arial Narrow"/>
              <a:cs typeface="Arial Narrow"/>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rot="0" vert="horz"/>
    <a:lstStyle/>
    <a:p>
      <a:pPr>
        <a:defRPr lang="en-US" u="none" baseline="0"/>
      </a:pPr>
      <a:endParaRPr lang="lv-LV"/>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793820207150945E-2"/>
          <c:y val="0.10998541848935547"/>
          <c:w val="0.93536684447915419"/>
          <c:h val="0.48580510769487145"/>
        </c:manualLayout>
      </c:layout>
      <c:barChart>
        <c:barDir val="col"/>
        <c:grouping val="clustered"/>
        <c:varyColors val="0"/>
        <c:ser>
          <c:idx val="1"/>
          <c:order val="0"/>
          <c:tx>
            <c:strRef>
              <c:f>'Employment, unemployment and in'!$C$9</c:f>
              <c:strCache>
                <c:ptCount val="1"/>
                <c:pt idx="0">
                  <c:v>  Vocational education</c:v>
                </c:pt>
              </c:strCache>
            </c:strRef>
          </c:tx>
          <c:spPr>
            <a:solidFill>
              <a:srgbClr val="FF8021"/>
            </a:solidFill>
            <a:ln>
              <a:noFill/>
            </a:ln>
          </c:spPr>
          <c:invertIfNegative val="0"/>
          <c:cat>
            <c:strRef>
              <c:f>'Employment, unemployment and in'!$A$24:$A$58</c:f>
              <c:strCache>
                <c:ptCount val="35"/>
                <c:pt idx="0">
                  <c:v>Iceland</c:v>
                </c:pt>
                <c:pt idx="1">
                  <c:v>Sweden</c:v>
                </c:pt>
                <c:pt idx="2">
                  <c:v>Switzerland</c:v>
                </c:pt>
                <c:pt idx="3">
                  <c:v>Austria</c:v>
                </c:pt>
                <c:pt idx="4">
                  <c:v>Norway</c:v>
                </c:pt>
                <c:pt idx="5">
                  <c:v>Germany</c:v>
                </c:pt>
                <c:pt idx="6">
                  <c:v>Canada</c:v>
                </c:pt>
                <c:pt idx="7">
                  <c:v>Russia</c:v>
                </c:pt>
                <c:pt idx="8">
                  <c:v>United Kingdom</c:v>
                </c:pt>
                <c:pt idx="9">
                  <c:v>Slovenia</c:v>
                </c:pt>
                <c:pt idx="10">
                  <c:v>Netherlands</c:v>
                </c:pt>
                <c:pt idx="11">
                  <c:v>Australia</c:v>
                </c:pt>
                <c:pt idx="12">
                  <c:v>Lithuania</c:v>
                </c:pt>
                <c:pt idx="13">
                  <c:v>Portugal</c:v>
                </c:pt>
                <c:pt idx="14">
                  <c:v>Denmark</c:v>
                </c:pt>
                <c:pt idx="15">
                  <c:v>Hungary</c:v>
                </c:pt>
                <c:pt idx="16">
                  <c:v>Estonia</c:v>
                </c:pt>
                <c:pt idx="17">
                  <c:v>Israel</c:v>
                </c:pt>
                <c:pt idx="18">
                  <c:v>Belgium</c:v>
                </c:pt>
                <c:pt idx="19">
                  <c:v>New Zealand</c:v>
                </c:pt>
                <c:pt idx="20">
                  <c:v>Latvia</c:v>
                </c:pt>
                <c:pt idx="21">
                  <c:v>OECD Average</c:v>
                </c:pt>
                <c:pt idx="22">
                  <c:v>EU 23 average</c:v>
                </c:pt>
                <c:pt idx="23">
                  <c:v>Slovak Republic</c:v>
                </c:pt>
                <c:pt idx="24">
                  <c:v>Poland</c:v>
                </c:pt>
                <c:pt idx="25">
                  <c:v>Chile</c:v>
                </c:pt>
                <c:pt idx="26">
                  <c:v>Finland</c:v>
                </c:pt>
                <c:pt idx="27">
                  <c:v>Ireland</c:v>
                </c:pt>
                <c:pt idx="28">
                  <c:v>France</c:v>
                </c:pt>
                <c:pt idx="29">
                  <c:v>Mexico</c:v>
                </c:pt>
                <c:pt idx="30">
                  <c:v>Spain</c:v>
                </c:pt>
                <c:pt idx="31">
                  <c:v>Turkey</c:v>
                </c:pt>
                <c:pt idx="32">
                  <c:v>Italy</c:v>
                </c:pt>
                <c:pt idx="33">
                  <c:v>Costa Rica</c:v>
                </c:pt>
                <c:pt idx="34">
                  <c:v>Greece</c:v>
                </c:pt>
              </c:strCache>
            </c:strRef>
          </c:cat>
          <c:val>
            <c:numRef>
              <c:f>'Employment, unemployment and in'!$C$24:$C$58</c:f>
              <c:numCache>
                <c:formatCode>#,##0.0_ ;\-#,##0.0\ </c:formatCode>
                <c:ptCount val="35"/>
                <c:pt idx="0">
                  <c:v>93.304389999999998</c:v>
                </c:pt>
                <c:pt idx="1">
                  <c:v>90.711410999999998</c:v>
                </c:pt>
                <c:pt idx="2">
                  <c:v>87.684157999999996</c:v>
                </c:pt>
                <c:pt idx="3">
                  <c:v>87.068352000000004</c:v>
                </c:pt>
                <c:pt idx="4">
                  <c:v>86.920981999999995</c:v>
                </c:pt>
                <c:pt idx="5">
                  <c:v>86.911568000000003</c:v>
                </c:pt>
                <c:pt idx="6">
                  <c:v>86.083495999999997</c:v>
                </c:pt>
                <c:pt idx="7">
                  <c:v>85.026572999999999</c:v>
                </c:pt>
                <c:pt idx="8">
                  <c:v>84.985809000000003</c:v>
                </c:pt>
                <c:pt idx="9">
                  <c:v>84.794182000000006</c:v>
                </c:pt>
                <c:pt idx="10">
                  <c:v>84.357544000000004</c:v>
                </c:pt>
                <c:pt idx="11">
                  <c:v>84.357383999999996</c:v>
                </c:pt>
                <c:pt idx="12">
                  <c:v>83.488129000000001</c:v>
                </c:pt>
                <c:pt idx="13">
                  <c:v>83.481955999999997</c:v>
                </c:pt>
                <c:pt idx="14">
                  <c:v>82.870529000000005</c:v>
                </c:pt>
                <c:pt idx="15">
                  <c:v>82.425262000000004</c:v>
                </c:pt>
                <c:pt idx="16">
                  <c:v>82.244827000000001</c:v>
                </c:pt>
                <c:pt idx="17">
                  <c:v>81.700278999999995</c:v>
                </c:pt>
                <c:pt idx="18">
                  <c:v>81.674355000000006</c:v>
                </c:pt>
                <c:pt idx="19">
                  <c:v>81.613510000000005</c:v>
                </c:pt>
                <c:pt idx="20">
                  <c:v>81.277366999999998</c:v>
                </c:pt>
                <c:pt idx="21">
                  <c:v>80.956874999999997</c:v>
                </c:pt>
                <c:pt idx="22">
                  <c:v>80.289807999999994</c:v>
                </c:pt>
                <c:pt idx="23">
                  <c:v>78.975448999999998</c:v>
                </c:pt>
                <c:pt idx="24">
                  <c:v>78.065460000000002</c:v>
                </c:pt>
                <c:pt idx="25">
                  <c:v>77.007216999999997</c:v>
                </c:pt>
                <c:pt idx="26">
                  <c:v>76.029961</c:v>
                </c:pt>
                <c:pt idx="27">
                  <c:v>75.596062000000003</c:v>
                </c:pt>
                <c:pt idx="28">
                  <c:v>75.236832000000007</c:v>
                </c:pt>
                <c:pt idx="29">
                  <c:v>75.176024999999996</c:v>
                </c:pt>
                <c:pt idx="30">
                  <c:v>74.235129999999998</c:v>
                </c:pt>
                <c:pt idx="31">
                  <c:v>69.729729000000006</c:v>
                </c:pt>
                <c:pt idx="32">
                  <c:v>68.567809999999994</c:v>
                </c:pt>
                <c:pt idx="33">
                  <c:v>66.280617000000007</c:v>
                </c:pt>
                <c:pt idx="34">
                  <c:v>63.092148000000002</c:v>
                </c:pt>
              </c:numCache>
            </c:numRef>
          </c:val>
        </c:ser>
        <c:dLbls>
          <c:showLegendKey val="0"/>
          <c:showVal val="0"/>
          <c:showCatName val="0"/>
          <c:showSerName val="0"/>
          <c:showPercent val="0"/>
          <c:showBubbleSize val="0"/>
        </c:dLbls>
        <c:gapWidth val="150"/>
        <c:axId val="137687160"/>
        <c:axId val="137687552"/>
      </c:barChart>
      <c:lineChart>
        <c:grouping val="standard"/>
        <c:varyColors val="0"/>
        <c:ser>
          <c:idx val="0"/>
          <c:order val="1"/>
          <c:tx>
            <c:strRef>
              <c:f>'Employment, unemployment and in'!$B$9</c:f>
              <c:strCache>
                <c:ptCount val="1"/>
                <c:pt idx="0">
                  <c:v>  General education</c:v>
                </c:pt>
              </c:strCache>
            </c:strRef>
          </c:tx>
          <c:spPr>
            <a:ln>
              <a:noFill/>
            </a:ln>
          </c:spPr>
          <c:marker>
            <c:symbol val="circle"/>
            <c:size val="7"/>
            <c:spPr>
              <a:solidFill>
                <a:schemeClr val="accent2"/>
              </a:solidFill>
              <a:ln>
                <a:solidFill>
                  <a:schemeClr val="tx1"/>
                </a:solidFill>
              </a:ln>
            </c:spPr>
          </c:marker>
          <c:cat>
            <c:strRef>
              <c:f>'Employment, unemployment and in'!$A$24:$A$58</c:f>
              <c:strCache>
                <c:ptCount val="35"/>
                <c:pt idx="0">
                  <c:v>Iceland</c:v>
                </c:pt>
                <c:pt idx="1">
                  <c:v>Sweden</c:v>
                </c:pt>
                <c:pt idx="2">
                  <c:v>Switzerland</c:v>
                </c:pt>
                <c:pt idx="3">
                  <c:v>Austria</c:v>
                </c:pt>
                <c:pt idx="4">
                  <c:v>Norway</c:v>
                </c:pt>
                <c:pt idx="5">
                  <c:v>Germany</c:v>
                </c:pt>
                <c:pt idx="6">
                  <c:v>Canada</c:v>
                </c:pt>
                <c:pt idx="7">
                  <c:v>Russia</c:v>
                </c:pt>
                <c:pt idx="8">
                  <c:v>United Kingdom</c:v>
                </c:pt>
                <c:pt idx="9">
                  <c:v>Slovenia</c:v>
                </c:pt>
                <c:pt idx="10">
                  <c:v>Netherlands</c:v>
                </c:pt>
                <c:pt idx="11">
                  <c:v>Australia</c:v>
                </c:pt>
                <c:pt idx="12">
                  <c:v>Lithuania</c:v>
                </c:pt>
                <c:pt idx="13">
                  <c:v>Portugal</c:v>
                </c:pt>
                <c:pt idx="14">
                  <c:v>Denmark</c:v>
                </c:pt>
                <c:pt idx="15">
                  <c:v>Hungary</c:v>
                </c:pt>
                <c:pt idx="16">
                  <c:v>Estonia</c:v>
                </c:pt>
                <c:pt idx="17">
                  <c:v>Israel</c:v>
                </c:pt>
                <c:pt idx="18">
                  <c:v>Belgium</c:v>
                </c:pt>
                <c:pt idx="19">
                  <c:v>New Zealand</c:v>
                </c:pt>
                <c:pt idx="20">
                  <c:v>Latvia</c:v>
                </c:pt>
                <c:pt idx="21">
                  <c:v>OECD Average</c:v>
                </c:pt>
                <c:pt idx="22">
                  <c:v>EU 23 average</c:v>
                </c:pt>
                <c:pt idx="23">
                  <c:v>Slovak Republic</c:v>
                </c:pt>
                <c:pt idx="24">
                  <c:v>Poland</c:v>
                </c:pt>
                <c:pt idx="25">
                  <c:v>Chile</c:v>
                </c:pt>
                <c:pt idx="26">
                  <c:v>Finland</c:v>
                </c:pt>
                <c:pt idx="27">
                  <c:v>Ireland</c:v>
                </c:pt>
                <c:pt idx="28">
                  <c:v>France</c:v>
                </c:pt>
                <c:pt idx="29">
                  <c:v>Mexico</c:v>
                </c:pt>
                <c:pt idx="30">
                  <c:v>Spain</c:v>
                </c:pt>
                <c:pt idx="31">
                  <c:v>Turkey</c:v>
                </c:pt>
                <c:pt idx="32">
                  <c:v>Italy</c:v>
                </c:pt>
                <c:pt idx="33">
                  <c:v>Costa Rica</c:v>
                </c:pt>
                <c:pt idx="34">
                  <c:v>Greece</c:v>
                </c:pt>
              </c:strCache>
            </c:strRef>
          </c:cat>
          <c:val>
            <c:numRef>
              <c:f>'Employment, unemployment and in'!$B$24:$B$58</c:f>
              <c:numCache>
                <c:formatCode>#,##0.0_ ;\-#,##0.0\ </c:formatCode>
                <c:ptCount val="35"/>
                <c:pt idx="0">
                  <c:v>78.931984</c:v>
                </c:pt>
                <c:pt idx="1">
                  <c:v>75.111266999999998</c:v>
                </c:pt>
                <c:pt idx="2">
                  <c:v>78.705414000000005</c:v>
                </c:pt>
                <c:pt idx="3">
                  <c:v>71.809287999999995</c:v>
                </c:pt>
                <c:pt idx="4">
                  <c:v>69.585251</c:v>
                </c:pt>
                <c:pt idx="5">
                  <c:v>57.138004000000002</c:v>
                </c:pt>
                <c:pt idx="6">
                  <c:v>74.372757000000007</c:v>
                </c:pt>
                <c:pt idx="7">
                  <c:v>75.759772999999996</c:v>
                </c:pt>
                <c:pt idx="8">
                  <c:v>82.197868</c:v>
                </c:pt>
                <c:pt idx="9">
                  <c:v>74.599791999999994</c:v>
                </c:pt>
                <c:pt idx="10">
                  <c:v>73.987206</c:v>
                </c:pt>
                <c:pt idx="11">
                  <c:v>73.880722000000006</c:v>
                </c:pt>
                <c:pt idx="12">
                  <c:v>74.854827999999998</c:v>
                </c:pt>
                <c:pt idx="13">
                  <c:v>80.660674999999998</c:v>
                </c:pt>
                <c:pt idx="14">
                  <c:v>66.066933000000006</c:v>
                </c:pt>
                <c:pt idx="15">
                  <c:v>75.010040000000004</c:v>
                </c:pt>
                <c:pt idx="16">
                  <c:v>81.238074999999995</c:v>
                </c:pt>
                <c:pt idx="17">
                  <c:v>70.069794000000002</c:v>
                </c:pt>
                <c:pt idx="18">
                  <c:v>67.184287999999995</c:v>
                </c:pt>
                <c:pt idx="19">
                  <c:v>78.343947999999997</c:v>
                </c:pt>
                <c:pt idx="20">
                  <c:v>78.177527999999995</c:v>
                </c:pt>
                <c:pt idx="21">
                  <c:v>71.054073000000002</c:v>
                </c:pt>
                <c:pt idx="22">
                  <c:v>70.730624000000006</c:v>
                </c:pt>
                <c:pt idx="23">
                  <c:v>62.186188000000001</c:v>
                </c:pt>
                <c:pt idx="24">
                  <c:v>73.442138999999997</c:v>
                </c:pt>
                <c:pt idx="25">
                  <c:v>66.462699999999998</c:v>
                </c:pt>
                <c:pt idx="26">
                  <c:v>66.666663999999997</c:v>
                </c:pt>
                <c:pt idx="27">
                  <c:v>70.895218</c:v>
                </c:pt>
                <c:pt idx="28">
                  <c:v>70.874427999999995</c:v>
                </c:pt>
                <c:pt idx="29">
                  <c:v>70.141159000000002</c:v>
                </c:pt>
                <c:pt idx="30">
                  <c:v>64.816742000000005</c:v>
                </c:pt>
                <c:pt idx="31">
                  <c:v>61.296534999999999</c:v>
                </c:pt>
                <c:pt idx="32">
                  <c:v>49.162678</c:v>
                </c:pt>
                <c:pt idx="33">
                  <c:v>71.960753999999994</c:v>
                </c:pt>
                <c:pt idx="34">
                  <c:v>56.142014000000003</c:v>
                </c:pt>
              </c:numCache>
            </c:numRef>
          </c:val>
          <c:smooth val="0"/>
        </c:ser>
        <c:dLbls>
          <c:showLegendKey val="0"/>
          <c:showVal val="0"/>
          <c:showCatName val="0"/>
          <c:showSerName val="0"/>
          <c:showPercent val="0"/>
          <c:showBubbleSize val="0"/>
        </c:dLbls>
        <c:marker val="1"/>
        <c:smooth val="0"/>
        <c:axId val="137687160"/>
        <c:axId val="137687552"/>
      </c:lineChart>
      <c:catAx>
        <c:axId val="137687160"/>
        <c:scaling>
          <c:orientation val="minMax"/>
        </c:scaling>
        <c:delete val="0"/>
        <c:axPos val="b"/>
        <c:numFmt formatCode="General" sourceLinked="0"/>
        <c:majorTickMark val="out"/>
        <c:minorTickMark val="none"/>
        <c:tickLblPos val="nextTo"/>
        <c:txPr>
          <a:bodyPr rot="-5400000" vert="horz"/>
          <a:lstStyle/>
          <a:p>
            <a:pPr>
              <a:defRPr sz="1100"/>
            </a:pPr>
            <a:endParaRPr lang="lv-LV"/>
          </a:p>
        </c:txPr>
        <c:crossAx val="137687552"/>
        <c:crosses val="autoZero"/>
        <c:auto val="1"/>
        <c:lblAlgn val="ctr"/>
        <c:lblOffset val="100"/>
        <c:noMultiLvlLbl val="0"/>
      </c:catAx>
      <c:valAx>
        <c:axId val="137687552"/>
        <c:scaling>
          <c:orientation val="minMax"/>
          <c:min val="40"/>
        </c:scaling>
        <c:delete val="0"/>
        <c:axPos val="l"/>
        <c:majorGridlines/>
        <c:title>
          <c:tx>
            <c:rich>
              <a:bodyPr rot="0" vert="horz"/>
              <a:lstStyle/>
              <a:p>
                <a:pPr>
                  <a:defRPr/>
                </a:pPr>
                <a:r>
                  <a:rPr lang="en-US"/>
                  <a:t>%</a:t>
                </a:r>
              </a:p>
            </c:rich>
          </c:tx>
          <c:layout>
            <c:manualLayout>
              <c:xMode val="edge"/>
              <c:yMode val="edge"/>
              <c:x val="2.2222222222222223E-2"/>
              <c:y val="3.0563210848643888E-2"/>
            </c:manualLayout>
          </c:layout>
          <c:overlay val="0"/>
        </c:title>
        <c:numFmt formatCode="General" sourceLinked="0"/>
        <c:majorTickMark val="out"/>
        <c:minorTickMark val="none"/>
        <c:tickLblPos val="nextTo"/>
        <c:crossAx val="137687160"/>
        <c:crosses val="autoZero"/>
        <c:crossBetween val="between"/>
      </c:valAx>
    </c:plotArea>
    <c:legend>
      <c:legendPos val="t"/>
      <c:overlay val="0"/>
      <c:txPr>
        <a:bodyPr/>
        <a:lstStyle/>
        <a:p>
          <a:pPr>
            <a:defRPr sz="1200"/>
          </a:pPr>
          <a:endParaRPr lang="lv-LV"/>
        </a:p>
      </c:txPr>
    </c:legend>
    <c:plotVisOnly val="1"/>
    <c:dispBlanksAs val="gap"/>
    <c:showDLblsOverMax val="0"/>
  </c:chart>
  <c:txPr>
    <a:bodyPr/>
    <a:lstStyle/>
    <a:p>
      <a:pPr>
        <a:defRPr>
          <a:solidFill>
            <a:schemeClr val="bg1"/>
          </a:solidFill>
        </a:defRPr>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565061093006012E-2"/>
          <c:y val="0.17044874599008458"/>
          <c:w val="0.93847065163353705"/>
          <c:h val="0.43523694954797315"/>
        </c:manualLayout>
      </c:layout>
      <c:barChart>
        <c:barDir val="col"/>
        <c:grouping val="clustered"/>
        <c:varyColors val="0"/>
        <c:ser>
          <c:idx val="0"/>
          <c:order val="0"/>
          <c:tx>
            <c:strRef>
              <c:f>'Table A1.2.'!$C$8</c:f>
              <c:strCache>
                <c:ptCount val="1"/>
                <c:pt idx="0">
                  <c:v>2017</c:v>
                </c:pt>
              </c:strCache>
            </c:strRef>
          </c:tx>
          <c:spPr>
            <a:solidFill>
              <a:schemeClr val="accent2"/>
            </a:solidFill>
          </c:spPr>
          <c:invertIfNegative val="0"/>
          <c:cat>
            <c:strRef>
              <c:f>'Table A1.2.'!$A$10:$A$57</c:f>
              <c:strCache>
                <c:ptCount val="48"/>
                <c:pt idx="0">
                  <c:v>Korea</c:v>
                </c:pt>
                <c:pt idx="1">
                  <c:v>Canada</c:v>
                </c:pt>
                <c:pt idx="2">
                  <c:v>Japan</c:v>
                </c:pt>
                <c:pt idx="3">
                  <c:v>Russian Federation</c:v>
                </c:pt>
                <c:pt idx="4">
                  <c:v>Lithuania</c:v>
                </c:pt>
                <c:pt idx="5">
                  <c:v>Ireland</c:v>
                </c:pt>
                <c:pt idx="6">
                  <c:v>Australia</c:v>
                </c:pt>
                <c:pt idx="7">
                  <c:v>United Kingdom</c:v>
                </c:pt>
                <c:pt idx="8">
                  <c:v>Luxembourg</c:v>
                </c:pt>
                <c:pt idx="9">
                  <c:v>Switzerland</c:v>
                </c:pt>
                <c:pt idx="10">
                  <c:v>Norway</c:v>
                </c:pt>
                <c:pt idx="11">
                  <c:v>Israel</c:v>
                </c:pt>
                <c:pt idx="12">
                  <c:v>United States</c:v>
                </c:pt>
                <c:pt idx="13">
                  <c:v>Iceland</c:v>
                </c:pt>
                <c:pt idx="14">
                  <c:v>Sweden</c:v>
                </c:pt>
                <c:pt idx="15">
                  <c:v>Netherlands</c:v>
                </c:pt>
                <c:pt idx="16">
                  <c:v>Denmark</c:v>
                </c:pt>
                <c:pt idx="17">
                  <c:v>Belgium</c:v>
                </c:pt>
                <c:pt idx="18">
                  <c:v>Slovenia</c:v>
                </c:pt>
                <c:pt idx="19">
                  <c:v>France</c:v>
                </c:pt>
                <c:pt idx="20">
                  <c:v>New Zealand</c:v>
                </c:pt>
                <c:pt idx="21">
                  <c:v>OECD average</c:v>
                </c:pt>
                <c:pt idx="22">
                  <c:v>Poland</c:v>
                </c:pt>
                <c:pt idx="23">
                  <c:v>Estonia</c:v>
                </c:pt>
                <c:pt idx="24">
                  <c:v>Spain</c:v>
                </c:pt>
                <c:pt idx="25">
                  <c:v>Greece</c:v>
                </c:pt>
                <c:pt idx="26">
                  <c:v>EU23 average</c:v>
                </c:pt>
                <c:pt idx="27">
                  <c:v>Latvia</c:v>
                </c:pt>
                <c:pt idx="28">
                  <c:v>Finland</c:v>
                </c:pt>
                <c:pt idx="29">
                  <c:v>Austria</c:v>
                </c:pt>
                <c:pt idx="30">
                  <c:v>Slovak Republic</c:v>
                </c:pt>
                <c:pt idx="31">
                  <c:v>Portugal</c:v>
                </c:pt>
                <c:pt idx="32">
                  <c:v>Czech Republic</c:v>
                </c:pt>
                <c:pt idx="33">
                  <c:v>Turkey</c:v>
                </c:pt>
                <c:pt idx="34">
                  <c:v>Germany</c:v>
                </c:pt>
                <c:pt idx="35">
                  <c:v>Hungary</c:v>
                </c:pt>
                <c:pt idx="36">
                  <c:v>Chile</c:v>
                </c:pt>
                <c:pt idx="37">
                  <c:v>Colombia</c:v>
                </c:pt>
                <c:pt idx="38">
                  <c:v>Costa Rica</c:v>
                </c:pt>
                <c:pt idx="39">
                  <c:v>Italy</c:v>
                </c:pt>
                <c:pt idx="40">
                  <c:v>Saudi Arabia</c:v>
                </c:pt>
                <c:pt idx="41">
                  <c:v>Mexico</c:v>
                </c:pt>
                <c:pt idx="42">
                  <c:v>Argentina</c:v>
                </c:pt>
                <c:pt idx="43">
                  <c:v>China</c:v>
                </c:pt>
                <c:pt idx="44">
                  <c:v>Brazil</c:v>
                </c:pt>
                <c:pt idx="45">
                  <c:v>Indonesia</c:v>
                </c:pt>
                <c:pt idx="46">
                  <c:v>India</c:v>
                </c:pt>
                <c:pt idx="47">
                  <c:v>South Africa</c:v>
                </c:pt>
              </c:strCache>
            </c:strRef>
          </c:cat>
          <c:val>
            <c:numRef>
              <c:f>'Table A1.2.'!$C$10:$C$57</c:f>
              <c:numCache>
                <c:formatCode>0</c:formatCode>
                <c:ptCount val="48"/>
                <c:pt idx="0">
                  <c:v>69.752067999999994</c:v>
                </c:pt>
                <c:pt idx="1">
                  <c:v>60.916767</c:v>
                </c:pt>
                <c:pt idx="2">
                  <c:v>60.426178</c:v>
                </c:pt>
                <c:pt idx="3">
                  <c:v>57.579059999999998</c:v>
                </c:pt>
                <c:pt idx="4">
                  <c:v>55.625957</c:v>
                </c:pt>
                <c:pt idx="5">
                  <c:v>53.473540999999997</c:v>
                </c:pt>
                <c:pt idx="6">
                  <c:v>51.989063000000002</c:v>
                </c:pt>
                <c:pt idx="7">
                  <c:v>51.624851</c:v>
                </c:pt>
                <c:pt idx="8">
                  <c:v>51.395587999999996</c:v>
                </c:pt>
                <c:pt idx="9">
                  <c:v>50.136665000000001</c:v>
                </c:pt>
                <c:pt idx="10">
                  <c:v>48.337029000000001</c:v>
                </c:pt>
                <c:pt idx="11">
                  <c:v>48.028300999999999</c:v>
                </c:pt>
                <c:pt idx="12">
                  <c:v>47.756999999999998</c:v>
                </c:pt>
                <c:pt idx="13">
                  <c:v>47.419262000000003</c:v>
                </c:pt>
                <c:pt idx="14">
                  <c:v>47.388306</c:v>
                </c:pt>
                <c:pt idx="15">
                  <c:v>46.594383000000001</c:v>
                </c:pt>
                <c:pt idx="16">
                  <c:v>46.570304999999998</c:v>
                </c:pt>
                <c:pt idx="17">
                  <c:v>45.725085999999997</c:v>
                </c:pt>
                <c:pt idx="18">
                  <c:v>44.57</c:v>
                </c:pt>
                <c:pt idx="19">
                  <c:v>44.344279999999998</c:v>
                </c:pt>
                <c:pt idx="20">
                  <c:v>44.158596000000003</c:v>
                </c:pt>
                <c:pt idx="21">
                  <c:v>44.064898305555552</c:v>
                </c:pt>
                <c:pt idx="22">
                  <c:v>43.526325</c:v>
                </c:pt>
                <c:pt idx="23">
                  <c:v>43.041156999999998</c:v>
                </c:pt>
                <c:pt idx="24">
                  <c:v>42.644691000000002</c:v>
                </c:pt>
                <c:pt idx="25">
                  <c:v>42.479965</c:v>
                </c:pt>
                <c:pt idx="26">
                  <c:v>42.321585086956532</c:v>
                </c:pt>
                <c:pt idx="27">
                  <c:v>41.608851999999999</c:v>
                </c:pt>
                <c:pt idx="28">
                  <c:v>41.253642999999997</c:v>
                </c:pt>
                <c:pt idx="29">
                  <c:v>40.324657000000002</c:v>
                </c:pt>
                <c:pt idx="30">
                  <c:v>35.065047999999997</c:v>
                </c:pt>
                <c:pt idx="31">
                  <c:v>34.031322000000003</c:v>
                </c:pt>
                <c:pt idx="32">
                  <c:v>33.821026000000003</c:v>
                </c:pt>
                <c:pt idx="33">
                  <c:v>31.588659</c:v>
                </c:pt>
                <c:pt idx="34">
                  <c:v>31.308737000000001</c:v>
                </c:pt>
                <c:pt idx="35">
                  <c:v>30.162258000000001</c:v>
                </c:pt>
                <c:pt idx="36">
                  <c:v>29.874573000000002</c:v>
                </c:pt>
                <c:pt idx="37">
                  <c:v>28.106580999999998</c:v>
                </c:pt>
                <c:pt idx="38">
                  <c:v>28.004107999999999</c:v>
                </c:pt>
                <c:pt idx="39">
                  <c:v>26.816479000000001</c:v>
                </c:pt>
                <c:pt idx="40">
                  <c:v>25.762744999999999</c:v>
                </c:pt>
                <c:pt idx="41">
                  <c:v>22.555720999999998</c:v>
                </c:pt>
                <c:pt idx="42">
                  <c:v>18.388876</c:v>
                </c:pt>
                <c:pt idx="43">
                  <c:v>17.948812</c:v>
                </c:pt>
                <c:pt idx="44">
                  <c:v>16.628219999999999</c:v>
                </c:pt>
                <c:pt idx="45">
                  <c:v>16.130027999999999</c:v>
                </c:pt>
                <c:pt idx="46">
                  <c:v>13.899584000000001</c:v>
                </c:pt>
                <c:pt idx="47">
                  <c:v>6.0091647999999998</c:v>
                </c:pt>
              </c:numCache>
            </c:numRef>
          </c:val>
        </c:ser>
        <c:dLbls>
          <c:showLegendKey val="0"/>
          <c:showVal val="0"/>
          <c:showCatName val="0"/>
          <c:showSerName val="0"/>
          <c:showPercent val="0"/>
          <c:showBubbleSize val="0"/>
        </c:dLbls>
        <c:gapWidth val="150"/>
        <c:axId val="137684024"/>
        <c:axId val="137688728"/>
      </c:barChart>
      <c:lineChart>
        <c:grouping val="standard"/>
        <c:varyColors val="0"/>
        <c:ser>
          <c:idx val="1"/>
          <c:order val="1"/>
          <c:tx>
            <c:strRef>
              <c:f>'Table A1.2.'!$B$8</c:f>
              <c:strCache>
                <c:ptCount val="1"/>
                <c:pt idx="0">
                  <c:v>2007</c:v>
                </c:pt>
              </c:strCache>
            </c:strRef>
          </c:tx>
          <c:spPr>
            <a:ln>
              <a:noFill/>
            </a:ln>
          </c:spPr>
          <c:marker>
            <c:symbol val="circle"/>
            <c:size val="7"/>
            <c:spPr>
              <a:solidFill>
                <a:schemeClr val="accent1"/>
              </a:solidFill>
              <a:ln>
                <a:solidFill>
                  <a:schemeClr val="tx1"/>
                </a:solidFill>
              </a:ln>
            </c:spPr>
          </c:marker>
          <c:cat>
            <c:strRef>
              <c:f>'Table A1.2.'!$A$10:$A$57</c:f>
              <c:strCache>
                <c:ptCount val="48"/>
                <c:pt idx="0">
                  <c:v>Korea</c:v>
                </c:pt>
                <c:pt idx="1">
                  <c:v>Canada</c:v>
                </c:pt>
                <c:pt idx="2">
                  <c:v>Japan</c:v>
                </c:pt>
                <c:pt idx="3">
                  <c:v>Russian Federation</c:v>
                </c:pt>
                <c:pt idx="4">
                  <c:v>Lithuania</c:v>
                </c:pt>
                <c:pt idx="5">
                  <c:v>Ireland</c:v>
                </c:pt>
                <c:pt idx="6">
                  <c:v>Australia</c:v>
                </c:pt>
                <c:pt idx="7">
                  <c:v>United Kingdom</c:v>
                </c:pt>
                <c:pt idx="8">
                  <c:v>Luxembourg</c:v>
                </c:pt>
                <c:pt idx="9">
                  <c:v>Switzerland</c:v>
                </c:pt>
                <c:pt idx="10">
                  <c:v>Norway</c:v>
                </c:pt>
                <c:pt idx="11">
                  <c:v>Israel</c:v>
                </c:pt>
                <c:pt idx="12">
                  <c:v>United States</c:v>
                </c:pt>
                <c:pt idx="13">
                  <c:v>Iceland</c:v>
                </c:pt>
                <c:pt idx="14">
                  <c:v>Sweden</c:v>
                </c:pt>
                <c:pt idx="15">
                  <c:v>Netherlands</c:v>
                </c:pt>
                <c:pt idx="16">
                  <c:v>Denmark</c:v>
                </c:pt>
                <c:pt idx="17">
                  <c:v>Belgium</c:v>
                </c:pt>
                <c:pt idx="18">
                  <c:v>Slovenia</c:v>
                </c:pt>
                <c:pt idx="19">
                  <c:v>France</c:v>
                </c:pt>
                <c:pt idx="20">
                  <c:v>New Zealand</c:v>
                </c:pt>
                <c:pt idx="21">
                  <c:v>OECD average</c:v>
                </c:pt>
                <c:pt idx="22">
                  <c:v>Poland</c:v>
                </c:pt>
                <c:pt idx="23">
                  <c:v>Estonia</c:v>
                </c:pt>
                <c:pt idx="24">
                  <c:v>Spain</c:v>
                </c:pt>
                <c:pt idx="25">
                  <c:v>Greece</c:v>
                </c:pt>
                <c:pt idx="26">
                  <c:v>EU23 average</c:v>
                </c:pt>
                <c:pt idx="27">
                  <c:v>Latvia</c:v>
                </c:pt>
                <c:pt idx="28">
                  <c:v>Finland</c:v>
                </c:pt>
                <c:pt idx="29">
                  <c:v>Austria</c:v>
                </c:pt>
                <c:pt idx="30">
                  <c:v>Slovak Republic</c:v>
                </c:pt>
                <c:pt idx="31">
                  <c:v>Portugal</c:v>
                </c:pt>
                <c:pt idx="32">
                  <c:v>Czech Republic</c:v>
                </c:pt>
                <c:pt idx="33">
                  <c:v>Turkey</c:v>
                </c:pt>
                <c:pt idx="34">
                  <c:v>Germany</c:v>
                </c:pt>
                <c:pt idx="35">
                  <c:v>Hungary</c:v>
                </c:pt>
                <c:pt idx="36">
                  <c:v>Chile</c:v>
                </c:pt>
                <c:pt idx="37">
                  <c:v>Colombia</c:v>
                </c:pt>
                <c:pt idx="38">
                  <c:v>Costa Rica</c:v>
                </c:pt>
                <c:pt idx="39">
                  <c:v>Italy</c:v>
                </c:pt>
                <c:pt idx="40">
                  <c:v>Saudi Arabia</c:v>
                </c:pt>
                <c:pt idx="41">
                  <c:v>Mexico</c:v>
                </c:pt>
                <c:pt idx="42">
                  <c:v>Argentina</c:v>
                </c:pt>
                <c:pt idx="43">
                  <c:v>China</c:v>
                </c:pt>
                <c:pt idx="44">
                  <c:v>Brazil</c:v>
                </c:pt>
                <c:pt idx="45">
                  <c:v>Indonesia</c:v>
                </c:pt>
                <c:pt idx="46">
                  <c:v>India</c:v>
                </c:pt>
                <c:pt idx="47">
                  <c:v>South Africa</c:v>
                </c:pt>
              </c:strCache>
            </c:strRef>
          </c:cat>
          <c:val>
            <c:numRef>
              <c:f>'Table A1.2.'!$B$10:$B$57</c:f>
              <c:numCache>
                <c:formatCode>0</c:formatCode>
                <c:ptCount val="48"/>
                <c:pt idx="0">
                  <c:v>55.490355999999998</c:v>
                </c:pt>
                <c:pt idx="1">
                  <c:v>55.674666999999999</c:v>
                </c:pt>
                <c:pt idx="2">
                  <c:v>53.696036999999997</c:v>
                </c:pt>
                <c:pt idx="4">
                  <c:v>38.886436000000003</c:v>
                </c:pt>
                <c:pt idx="5">
                  <c:v>44.087189000000002</c:v>
                </c:pt>
                <c:pt idx="6">
                  <c:v>40.728859</c:v>
                </c:pt>
                <c:pt idx="7">
                  <c:v>43.084269999999997</c:v>
                </c:pt>
                <c:pt idx="8">
                  <c:v>35.748882000000002</c:v>
                </c:pt>
                <c:pt idx="9">
                  <c:v>35.022647999999997</c:v>
                </c:pt>
                <c:pt idx="10">
                  <c:v>42.6511</c:v>
                </c:pt>
                <c:pt idx="11">
                  <c:v>41.547859000000003</c:v>
                </c:pt>
                <c:pt idx="12">
                  <c:v>40.386425000000003</c:v>
                </c:pt>
                <c:pt idx="13">
                  <c:v>32.848090999999997</c:v>
                </c:pt>
                <c:pt idx="14">
                  <c:v>39.951999999999998</c:v>
                </c:pt>
                <c:pt idx="15">
                  <c:v>36.696418999999999</c:v>
                </c:pt>
                <c:pt idx="16">
                  <c:v>36.185223000000001</c:v>
                </c:pt>
                <c:pt idx="17">
                  <c:v>41.339030999999999</c:v>
                </c:pt>
                <c:pt idx="18">
                  <c:v>30.07</c:v>
                </c:pt>
                <c:pt idx="19">
                  <c:v>41.444327999999999</c:v>
                </c:pt>
                <c:pt idx="21">
                  <c:v>34.18922526470589</c:v>
                </c:pt>
                <c:pt idx="22">
                  <c:v>30.047649</c:v>
                </c:pt>
                <c:pt idx="23">
                  <c:v>34.382347000000003</c:v>
                </c:pt>
                <c:pt idx="24">
                  <c:v>40.025246000000003</c:v>
                </c:pt>
                <c:pt idx="25">
                  <c:v>28.066544</c:v>
                </c:pt>
                <c:pt idx="26">
                  <c:v>31.908721173913044</c:v>
                </c:pt>
                <c:pt idx="27">
                  <c:v>25.688434999999998</c:v>
                </c:pt>
                <c:pt idx="28">
                  <c:v>39.297249000000001</c:v>
                </c:pt>
                <c:pt idx="29">
                  <c:v>31.065871999999999</c:v>
                </c:pt>
                <c:pt idx="30">
                  <c:v>17.470783000000001</c:v>
                </c:pt>
                <c:pt idx="31">
                  <c:v>21.415400999999999</c:v>
                </c:pt>
                <c:pt idx="32">
                  <c:v>15.472363</c:v>
                </c:pt>
                <c:pt idx="33">
                  <c:v>14.199503</c:v>
                </c:pt>
                <c:pt idx="34">
                  <c:v>22.62182</c:v>
                </c:pt>
                <c:pt idx="35">
                  <c:v>21.989632</c:v>
                </c:pt>
                <c:pt idx="38">
                  <c:v>25.451525</c:v>
                </c:pt>
                <c:pt idx="39">
                  <c:v>18.863468000000001</c:v>
                </c:pt>
                <c:pt idx="41">
                  <c:v>16.287527000000001</c:v>
                </c:pt>
                <c:pt idx="44">
                  <c:v>10.035432</c:v>
                </c:pt>
                <c:pt idx="45">
                  <c:v>8.3086014000000006</c:v>
                </c:pt>
              </c:numCache>
            </c:numRef>
          </c:val>
          <c:smooth val="0"/>
        </c:ser>
        <c:dLbls>
          <c:showLegendKey val="0"/>
          <c:showVal val="0"/>
          <c:showCatName val="0"/>
          <c:showSerName val="0"/>
          <c:showPercent val="0"/>
          <c:showBubbleSize val="0"/>
        </c:dLbls>
        <c:marker val="1"/>
        <c:smooth val="0"/>
        <c:axId val="137684024"/>
        <c:axId val="137688728"/>
      </c:lineChart>
      <c:catAx>
        <c:axId val="137684024"/>
        <c:scaling>
          <c:orientation val="minMax"/>
        </c:scaling>
        <c:delete val="0"/>
        <c:axPos val="b"/>
        <c:numFmt formatCode="General" sourceLinked="0"/>
        <c:majorTickMark val="out"/>
        <c:minorTickMark val="none"/>
        <c:tickLblPos val="nextTo"/>
        <c:txPr>
          <a:bodyPr rot="-5400000" vert="horz"/>
          <a:lstStyle/>
          <a:p>
            <a:pPr>
              <a:defRPr/>
            </a:pPr>
            <a:endParaRPr lang="lv-LV"/>
          </a:p>
        </c:txPr>
        <c:crossAx val="137688728"/>
        <c:crosses val="autoZero"/>
        <c:auto val="1"/>
        <c:lblAlgn val="ctr"/>
        <c:lblOffset val="100"/>
        <c:noMultiLvlLbl val="0"/>
      </c:catAx>
      <c:valAx>
        <c:axId val="137688728"/>
        <c:scaling>
          <c:orientation val="minMax"/>
        </c:scaling>
        <c:delete val="0"/>
        <c:axPos val="l"/>
        <c:majorGridlines/>
        <c:title>
          <c:tx>
            <c:rich>
              <a:bodyPr rot="0" vert="horz"/>
              <a:lstStyle/>
              <a:p>
                <a:pPr>
                  <a:defRPr/>
                </a:pPr>
                <a:r>
                  <a:rPr lang="en-GB" dirty="0" smtClean="0"/>
                  <a:t>%</a:t>
                </a:r>
                <a:endParaRPr lang="en-GB" dirty="0"/>
              </a:p>
            </c:rich>
          </c:tx>
          <c:layout>
            <c:manualLayout>
              <c:xMode val="edge"/>
              <c:yMode val="edge"/>
              <c:x val="5.717552887364208E-3"/>
              <c:y val="7.766112569262189E-3"/>
            </c:manualLayout>
          </c:layout>
          <c:overlay val="0"/>
        </c:title>
        <c:numFmt formatCode="0" sourceLinked="1"/>
        <c:majorTickMark val="out"/>
        <c:minorTickMark val="none"/>
        <c:tickLblPos val="nextTo"/>
        <c:crossAx val="137684024"/>
        <c:crosses val="autoZero"/>
        <c:crossBetween val="between"/>
      </c:valAx>
    </c:plotArea>
    <c:legend>
      <c:legendPos val="t"/>
      <c:overlay val="0"/>
    </c:legend>
    <c:plotVisOnly val="1"/>
    <c:dispBlanksAs val="gap"/>
    <c:showDLblsOverMax val="0"/>
  </c:chart>
  <c:txPr>
    <a:bodyPr/>
    <a:lstStyle/>
    <a:p>
      <a:pPr>
        <a:defRPr>
          <a:solidFill>
            <a:schemeClr val="bg1"/>
          </a:solidFill>
        </a:defRPr>
      </a:pPr>
      <a:endParaRPr lang="lv-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000000000000004E-2"/>
          <c:y val="0.14899999999999999"/>
          <c:w val="0.85624999999999996"/>
          <c:h val="0.77324999999999999"/>
        </c:manualLayout>
      </c:layout>
      <c:areaChart>
        <c:grouping val="stacked"/>
        <c:varyColors val="0"/>
        <c:ser>
          <c:idx val="0"/>
          <c:order val="0"/>
          <c:tx>
            <c:strRef>
              <c:f>'Figure B6.a._LTU'!$C$34</c:f>
              <c:strCache>
                <c:ptCount val="1"/>
                <c:pt idx="0">
                  <c:v>OECD</c:v>
                </c:pt>
              </c:strCache>
            </c:strRef>
          </c:tx>
          <c:spPr>
            <a:solidFill>
              <a:schemeClr val="accent3"/>
            </a:solidFill>
            <a:ln>
              <a:noFill/>
              <a:round/>
            </a:ln>
            <a:effectLst/>
          </c:spPr>
          <c:cat>
            <c:numRef>
              <c:f>'Figure B6.a._LTU'!$B$35:$B$53</c:f>
              <c:numCache>
                <c:formatCode>General</c:formatCode>
                <c:ptCount val="19"/>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numCache>
            </c:numRef>
          </c:cat>
          <c:val>
            <c:numRef>
              <c:f>'Figure B6.a._LTU'!$C$35:$C$53</c:f>
              <c:numCache>
                <c:formatCode>#,##0.00</c:formatCode>
                <c:ptCount val="19"/>
                <c:pt idx="0">
                  <c:v>1.45539</c:v>
                </c:pt>
                <c:pt idx="1">
                  <c:v>1.5175430000000001</c:v>
                </c:pt>
                <c:pt idx="2">
                  <c:v>1.558605</c:v>
                </c:pt>
                <c:pt idx="3">
                  <c:v>1.615891</c:v>
                </c:pt>
                <c:pt idx="4">
                  <c:v>1.8453329999999999</c:v>
                </c:pt>
                <c:pt idx="5">
                  <c:v>2.011841</c:v>
                </c:pt>
                <c:pt idx="6">
                  <c:v>2.0446339999999998</c:v>
                </c:pt>
                <c:pt idx="7">
                  <c:v>2.1228790000000002</c:v>
                </c:pt>
                <c:pt idx="8">
                  <c:v>2.147014</c:v>
                </c:pt>
                <c:pt idx="9">
                  <c:v>2.3202400000000001</c:v>
                </c:pt>
                <c:pt idx="10">
                  <c:v>2.3879762499999999</c:v>
                </c:pt>
                <c:pt idx="11">
                  <c:v>2.5402909999999999</c:v>
                </c:pt>
                <c:pt idx="12">
                  <c:v>2.7033450000000001</c:v>
                </c:pt>
                <c:pt idx="13">
                  <c:v>2.8495879999999998</c:v>
                </c:pt>
                <c:pt idx="14">
                  <c:v>2.905643</c:v>
                </c:pt>
                <c:pt idx="15">
                  <c:v>2.9661770499999998</c:v>
                </c:pt>
                <c:pt idx="16">
                  <c:v>3.0789453436240004</c:v>
                </c:pt>
                <c:pt idx="17">
                  <c:v>3.3048293742809998</c:v>
                </c:pt>
                <c:pt idx="18">
                  <c:v>3.5253877578753201</c:v>
                </c:pt>
              </c:numCache>
            </c:numRef>
          </c:val>
        </c:ser>
        <c:ser>
          <c:idx val="1"/>
          <c:order val="1"/>
          <c:tx>
            <c:strRef>
              <c:f>'Figure B6.a._LTU'!$D$34</c:f>
              <c:strCache>
                <c:ptCount val="1"/>
                <c:pt idx="0">
                  <c:v>Non-OECD</c:v>
                </c:pt>
              </c:strCache>
            </c:strRef>
          </c:tx>
          <c:spPr>
            <a:solidFill>
              <a:schemeClr val="accent1"/>
            </a:solidFill>
            <a:ln>
              <a:noFill/>
              <a:round/>
            </a:ln>
            <a:effectLst/>
          </c:spPr>
          <c:cat>
            <c:numRef>
              <c:f>'Figure B6.a._LTU'!$B$35:$B$53</c:f>
              <c:numCache>
                <c:formatCode>General</c:formatCode>
                <c:ptCount val="19"/>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numCache>
            </c:numRef>
          </c:cat>
          <c:val>
            <c:numRef>
              <c:f>'Figure B6.a._LTU'!$D$35:$D$53</c:f>
              <c:numCache>
                <c:formatCode>#,##0.00</c:formatCode>
                <c:ptCount val="19"/>
                <c:pt idx="0">
                  <c:v>0.48883199999999999</c:v>
                </c:pt>
                <c:pt idx="1">
                  <c:v>0.50820100000000001</c:v>
                </c:pt>
                <c:pt idx="2">
                  <c:v>0.51766699999999999</c:v>
                </c:pt>
                <c:pt idx="3">
                  <c:v>0.53076900000000005</c:v>
                </c:pt>
                <c:pt idx="4">
                  <c:v>0.56355200000000005</c:v>
                </c:pt>
                <c:pt idx="5">
                  <c:v>0.59302500000000002</c:v>
                </c:pt>
                <c:pt idx="6">
                  <c:v>0.60230399999999995</c:v>
                </c:pt>
                <c:pt idx="7">
                  <c:v>0.63822599999999996</c:v>
                </c:pt>
                <c:pt idx="8">
                  <c:v>0.65243300000000004</c:v>
                </c:pt>
                <c:pt idx="9">
                  <c:v>0.69213599999999997</c:v>
                </c:pt>
                <c:pt idx="10">
                  <c:v>0.817384</c:v>
                </c:pt>
                <c:pt idx="11">
                  <c:v>0.84319699999999997</c:v>
                </c:pt>
                <c:pt idx="12">
                  <c:v>0.91144199999999997</c:v>
                </c:pt>
                <c:pt idx="13">
                  <c:v>1.01004</c:v>
                </c:pt>
                <c:pt idx="14">
                  <c:v>1.0396529999999999</c:v>
                </c:pt>
                <c:pt idx="15">
                  <c:v>1.066689</c:v>
                </c:pt>
                <c:pt idx="16">
                  <c:v>1.305844</c:v>
                </c:pt>
                <c:pt idx="17">
                  <c:v>1.3994169999999999</c:v>
                </c:pt>
                <c:pt idx="18">
                  <c:v>1.4659979999999999</c:v>
                </c:pt>
              </c:numCache>
            </c:numRef>
          </c:val>
        </c:ser>
        <c:dLbls>
          <c:showLegendKey val="0"/>
          <c:showVal val="0"/>
          <c:showCatName val="0"/>
          <c:showSerName val="0"/>
          <c:showPercent val="0"/>
          <c:showBubbleSize val="0"/>
        </c:dLbls>
        <c:axId val="137685592"/>
        <c:axId val="137690296"/>
      </c:areaChart>
      <c:areaChart>
        <c:grouping val="percentStacked"/>
        <c:varyColors val="0"/>
        <c:ser>
          <c:idx val="2"/>
          <c:order val="2"/>
          <c:tx>
            <c:strRef>
              <c:f>'Figure B6.a._LTU'!$E$34</c:f>
              <c:strCache>
                <c:ptCount val="1"/>
                <c:pt idx="0">
                  <c:v>Total</c:v>
                </c:pt>
              </c:strCache>
            </c:strRef>
          </c:tx>
          <c:spPr>
            <a:noFill/>
            <a:ln w="25400">
              <a:noFill/>
            </a:ln>
          </c:spPr>
          <c:val>
            <c:numRef>
              <c:f>'Figure B6.a._LTU'!$E$35:$E$53</c:f>
              <c:numCache>
                <c:formatCode>General</c:formatCode>
                <c:ptCount val="19"/>
                <c:pt idx="0">
                  <c:v>1.9442219999999999</c:v>
                </c:pt>
                <c:pt idx="1">
                  <c:v>2.025744</c:v>
                </c:pt>
                <c:pt idx="2">
                  <c:v>2.0762719999999999</c:v>
                </c:pt>
                <c:pt idx="3">
                  <c:v>2.1466599999999998</c:v>
                </c:pt>
                <c:pt idx="4">
                  <c:v>2.4088849999999997</c:v>
                </c:pt>
                <c:pt idx="5">
                  <c:v>2.6048659999999999</c:v>
                </c:pt>
                <c:pt idx="6">
                  <c:v>2.6469379999999996</c:v>
                </c:pt>
                <c:pt idx="7">
                  <c:v>2.7611050000000001</c:v>
                </c:pt>
                <c:pt idx="8">
                  <c:v>2.7994469999999998</c:v>
                </c:pt>
                <c:pt idx="9">
                  <c:v>3.0123760000000002</c:v>
                </c:pt>
                <c:pt idx="10">
                  <c:v>3.20536025</c:v>
                </c:pt>
                <c:pt idx="11">
                  <c:v>3.3834879999999998</c:v>
                </c:pt>
                <c:pt idx="12">
                  <c:v>3.6147870000000002</c:v>
                </c:pt>
                <c:pt idx="13">
                  <c:v>3.8596279999999998</c:v>
                </c:pt>
                <c:pt idx="14">
                  <c:v>3.9452959999999999</c:v>
                </c:pt>
                <c:pt idx="15">
                  <c:v>4.03286605</c:v>
                </c:pt>
                <c:pt idx="16">
                  <c:v>4.384789343624</c:v>
                </c:pt>
                <c:pt idx="17">
                  <c:v>4.7042463742809995</c:v>
                </c:pt>
                <c:pt idx="18">
                  <c:v>4.99138575787532</c:v>
                </c:pt>
              </c:numCache>
            </c:numRef>
          </c:val>
        </c:ser>
        <c:dLbls>
          <c:showLegendKey val="0"/>
          <c:showVal val="0"/>
          <c:showCatName val="0"/>
          <c:showSerName val="0"/>
          <c:showPercent val="0"/>
          <c:showBubbleSize val="0"/>
        </c:dLbls>
        <c:axId val="137683632"/>
        <c:axId val="137685984"/>
      </c:areaChart>
      <c:catAx>
        <c:axId val="137685592"/>
        <c:scaling>
          <c:orientation val="minMax"/>
        </c:scaling>
        <c:delete val="0"/>
        <c:axPos val="b"/>
        <c:numFmt formatCode="General" sourceLinked="0"/>
        <c:majorTickMark val="none"/>
        <c:minorTickMark val="none"/>
        <c:tickLblPos val="low"/>
        <c:spPr>
          <a:noFill/>
          <a:ln w="9525">
            <a:solidFill>
              <a:srgbClr val="FFFFFF"/>
            </a:solidFill>
            <a:prstDash val="solid"/>
          </a:ln>
        </c:spPr>
        <c:txPr>
          <a:bodyPr rot="0" vert="horz"/>
          <a:lstStyle/>
          <a:p>
            <a:pPr>
              <a:defRPr lang="en-US" sz="1200" b="0" i="0" u="none" baseline="0">
                <a:solidFill>
                  <a:srgbClr val="FFFFFF"/>
                </a:solidFill>
                <a:latin typeface="Arial"/>
                <a:ea typeface="Arial"/>
                <a:cs typeface="Arial"/>
              </a:defRPr>
            </a:pPr>
            <a:endParaRPr lang="lv-LV"/>
          </a:p>
        </c:txPr>
        <c:crossAx val="137690296"/>
        <c:crosses val="autoZero"/>
        <c:auto val="1"/>
        <c:lblAlgn val="ctr"/>
        <c:lblOffset val="0"/>
        <c:tickLblSkip val="2"/>
        <c:noMultiLvlLbl val="0"/>
      </c:catAx>
      <c:valAx>
        <c:axId val="137690296"/>
        <c:scaling>
          <c:orientation val="minMax"/>
          <c:max val="5.5"/>
          <c:min val="0"/>
        </c:scaling>
        <c:delete val="0"/>
        <c:axPos val="l"/>
        <c:majorGridlines>
          <c:spPr>
            <a:ln w="9525" cmpd="sng">
              <a:solidFill>
                <a:schemeClr val="tx2">
                  <a:lumMod val="60000"/>
                  <a:lumOff val="40000"/>
                </a:schemeClr>
              </a:solidFill>
              <a:prstDash val="solid"/>
            </a:ln>
          </c:spPr>
        </c:majorGridlines>
        <c:title>
          <c:tx>
            <c:rich>
              <a:bodyPr rot="0" vert="horz"/>
              <a:lstStyle/>
              <a:p>
                <a:pPr>
                  <a:defRPr lang="en-US" sz="1200" b="0" u="none" baseline="0">
                    <a:solidFill>
                      <a:srgbClr val="FFFFFF"/>
                    </a:solidFill>
                    <a:latin typeface="Arial"/>
                    <a:ea typeface="Arial"/>
                    <a:cs typeface="Arial"/>
                  </a:defRPr>
                </a:pPr>
                <a:r>
                  <a:rPr lang="en-US" sz="1100" dirty="0">
                    <a:solidFill>
                      <a:srgbClr val="FFFFFF"/>
                    </a:solidFill>
                    <a:latin typeface="+mj-lt"/>
                  </a:rPr>
                  <a:t>Millions of mobile students</a:t>
                </a:r>
              </a:p>
            </c:rich>
          </c:tx>
          <c:layout>
            <c:manualLayout>
              <c:xMode val="edge"/>
              <c:yMode val="edge"/>
              <c:x val="2.9810717829845649E-4"/>
              <c:y val="3.0020361086788147E-3"/>
            </c:manualLayout>
          </c:layout>
          <c:overlay val="0"/>
          <c:spPr>
            <a:noFill/>
            <a:ln>
              <a:noFill/>
            </a:ln>
          </c:spPr>
        </c:title>
        <c:numFmt formatCode="0.0" sourceLinked="0"/>
        <c:majorTickMark val="in"/>
        <c:minorTickMark val="none"/>
        <c:tickLblPos val="nextTo"/>
        <c:spPr>
          <a:noFill/>
          <a:ln w="9525">
            <a:solidFill>
              <a:srgbClr val="FFFFFF"/>
            </a:solidFill>
            <a:prstDash val="solid"/>
          </a:ln>
        </c:spPr>
        <c:txPr>
          <a:bodyPr rot="0" vert="horz"/>
          <a:lstStyle/>
          <a:p>
            <a:pPr>
              <a:defRPr lang="en-US" sz="1200" b="0" i="0" u="none" baseline="0">
                <a:solidFill>
                  <a:srgbClr val="FFFFFF"/>
                </a:solidFill>
                <a:latin typeface="Arial"/>
                <a:ea typeface="Arial"/>
                <a:cs typeface="Arial"/>
              </a:defRPr>
            </a:pPr>
            <a:endParaRPr lang="lv-LV"/>
          </a:p>
        </c:txPr>
        <c:crossAx val="137685592"/>
        <c:crosses val="autoZero"/>
        <c:crossBetween val="midCat"/>
        <c:majorUnit val="0.5"/>
      </c:valAx>
      <c:catAx>
        <c:axId val="137683632"/>
        <c:scaling>
          <c:orientation val="minMax"/>
        </c:scaling>
        <c:delete val="1"/>
        <c:axPos val="b"/>
        <c:majorTickMark val="out"/>
        <c:minorTickMark val="none"/>
        <c:tickLblPos val="nextTo"/>
        <c:crossAx val="137685984"/>
        <c:crosses val="autoZero"/>
        <c:auto val="1"/>
        <c:lblAlgn val="ctr"/>
        <c:lblOffset val="100"/>
        <c:noMultiLvlLbl val="0"/>
      </c:catAx>
      <c:valAx>
        <c:axId val="137685984"/>
        <c:scaling>
          <c:orientation val="minMax"/>
        </c:scaling>
        <c:delete val="1"/>
        <c:axPos val="r"/>
        <c:numFmt formatCode="0%" sourceLinked="1"/>
        <c:majorTickMark val="out"/>
        <c:minorTickMark val="none"/>
        <c:tickLblPos val="nextTo"/>
        <c:crossAx val="137683632"/>
        <c:crosses val="max"/>
        <c:crossBetween val="midCat"/>
      </c:valAx>
      <c:spPr>
        <a:noFill/>
        <a:ln w="9525">
          <a:noFill/>
        </a:ln>
      </c:spPr>
    </c:plotArea>
    <c:legend>
      <c:legendPos val="t"/>
      <c:legendEntry>
        <c:idx val="0"/>
        <c:txPr>
          <a:bodyPr rot="0" vert="horz"/>
          <a:lstStyle/>
          <a:p>
            <a:pPr>
              <a:defRPr lang="en-US" sz="1200" b="0" i="0" u="none" baseline="0">
                <a:solidFill>
                  <a:srgbClr val="FFFFFF"/>
                </a:solidFill>
                <a:latin typeface="Arial"/>
                <a:ea typeface="Arial"/>
                <a:cs typeface="Arial"/>
              </a:defRPr>
            </a:pPr>
            <a:endParaRPr lang="lv-LV"/>
          </a:p>
        </c:txPr>
      </c:legendEntry>
      <c:legendEntry>
        <c:idx val="1"/>
        <c:txPr>
          <a:bodyPr rot="0" vert="horz"/>
          <a:lstStyle/>
          <a:p>
            <a:pPr>
              <a:defRPr lang="en-US" sz="1200" b="0" i="0" u="none" baseline="0">
                <a:solidFill>
                  <a:srgbClr val="FFFFFF"/>
                </a:solidFill>
                <a:latin typeface="Arial"/>
                <a:ea typeface="Arial"/>
                <a:cs typeface="Arial"/>
              </a:defRPr>
            </a:pPr>
            <a:endParaRPr lang="lv-LV"/>
          </a:p>
        </c:txPr>
      </c:legendEntry>
      <c:legendEntry>
        <c:idx val="2"/>
        <c:delete val="1"/>
      </c:legendEntry>
      <c:layout>
        <c:manualLayout>
          <c:xMode val="edge"/>
          <c:yMode val="edge"/>
          <c:x val="0.17649999999999999"/>
          <c:y val="1.7999999999999999E-2"/>
          <c:w val="0.67649999999999999"/>
          <c:h val="6.7750000000000005E-2"/>
        </c:manualLayout>
      </c:layout>
      <c:overlay val="1"/>
      <c:spPr>
        <a:solidFill>
          <a:scrgbClr r="0" g="0" b="0">
            <a:alpha val="0"/>
          </a:scrgbClr>
        </a:solidFill>
        <a:ln>
          <a:noFill/>
          <a:round/>
        </a:ln>
        <a:effectLst/>
      </c:spPr>
      <c:txPr>
        <a:bodyPr rot="0" vert="horz"/>
        <a:lstStyle/>
        <a:p>
          <a:pPr>
            <a:defRPr lang="en-US" sz="800" b="0" i="0" u="none" baseline="0">
              <a:solidFill>
                <a:srgbClr val="000000"/>
              </a:solidFill>
              <a:latin typeface="Arial"/>
              <a:ea typeface="Arial"/>
              <a:cs typeface="Arial"/>
            </a:defRPr>
          </a:pPr>
          <a:endParaRPr lang="lv-LV"/>
        </a:p>
      </c:txPr>
    </c:legend>
    <c:plotVisOnly val="1"/>
    <c:dispBlanksAs val="gap"/>
    <c:showDLblsOverMax val="1"/>
  </c:chart>
  <c:spPr>
    <a:noFill/>
    <a:ln w="9525">
      <a:noFill/>
      <a:prstDash val="solid"/>
      <a:round/>
    </a:ln>
    <a:effectLst/>
  </c:sp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2"/>
            </a:solidFill>
          </c:spPr>
          <c:invertIfNegative val="0"/>
          <c:cat>
            <c:strRef>
              <c:f>'Figure B6.3.'!$B$26:$B$64</c:f>
              <c:strCache>
                <c:ptCount val="39"/>
                <c:pt idx="0">
                  <c:v>Poland</c:v>
                </c:pt>
                <c:pt idx="1">
                  <c:v>Estonia</c:v>
                </c:pt>
                <c:pt idx="2">
                  <c:v>Latvia</c:v>
                </c:pt>
                <c:pt idx="3">
                  <c:v>Russian Federation</c:v>
                </c:pt>
                <c:pt idx="4">
                  <c:v>Turkey</c:v>
                </c:pt>
                <c:pt idx="5">
                  <c:v>Mexico</c:v>
                </c:pt>
                <c:pt idx="6">
                  <c:v>Chile</c:v>
                </c:pt>
                <c:pt idx="7">
                  <c:v>China</c:v>
                </c:pt>
                <c:pt idx="8">
                  <c:v>Lithuania</c:v>
                </c:pt>
                <c:pt idx="9">
                  <c:v>Ireland</c:v>
                </c:pt>
                <c:pt idx="10">
                  <c:v>Belgium</c:v>
                </c:pt>
                <c:pt idx="11">
                  <c:v>Portugal</c:v>
                </c:pt>
                <c:pt idx="12">
                  <c:v>Australia</c:v>
                </c:pt>
                <c:pt idx="13">
                  <c:v>New Zealand</c:v>
                </c:pt>
                <c:pt idx="14">
                  <c:v>Netherlands</c:v>
                </c:pt>
                <c:pt idx="15">
                  <c:v>India</c:v>
                </c:pt>
                <c:pt idx="16">
                  <c:v>Saudi Arabia</c:v>
                </c:pt>
                <c:pt idx="17">
                  <c:v>Hungary</c:v>
                </c:pt>
                <c:pt idx="18">
                  <c:v>Canada</c:v>
                </c:pt>
                <c:pt idx="19">
                  <c:v>Germany</c:v>
                </c:pt>
                <c:pt idx="20">
                  <c:v>Spain</c:v>
                </c:pt>
                <c:pt idx="21">
                  <c:v>United States</c:v>
                </c:pt>
                <c:pt idx="22">
                  <c:v>Norway</c:v>
                </c:pt>
                <c:pt idx="23">
                  <c:v>Denmark</c:v>
                </c:pt>
                <c:pt idx="24">
                  <c:v>Luxembourg</c:v>
                </c:pt>
                <c:pt idx="25">
                  <c:v>Italy</c:v>
                </c:pt>
                <c:pt idx="26">
                  <c:v>Korea</c:v>
                </c:pt>
                <c:pt idx="27">
                  <c:v>Sweden</c:v>
                </c:pt>
                <c:pt idx="28">
                  <c:v>Switzerland</c:v>
                </c:pt>
                <c:pt idx="29">
                  <c:v>France</c:v>
                </c:pt>
                <c:pt idx="30">
                  <c:v>Czech Republic</c:v>
                </c:pt>
                <c:pt idx="31">
                  <c:v>Finland</c:v>
                </c:pt>
                <c:pt idx="32">
                  <c:v>Japan</c:v>
                </c:pt>
                <c:pt idx="33">
                  <c:v>Slovenia</c:v>
                </c:pt>
                <c:pt idx="34">
                  <c:v>United Kingdom</c:v>
                </c:pt>
                <c:pt idx="35">
                  <c:v>Iceland</c:v>
                </c:pt>
                <c:pt idx="36">
                  <c:v>Israel</c:v>
                </c:pt>
                <c:pt idx="37">
                  <c:v>Austria</c:v>
                </c:pt>
                <c:pt idx="38">
                  <c:v>Slovak Republic</c:v>
                </c:pt>
              </c:strCache>
            </c:strRef>
          </c:cat>
          <c:val>
            <c:numRef>
              <c:f>'Figure B6.3.'!$D$26:$D$64</c:f>
              <c:numCache>
                <c:formatCode>#,##0.00</c:formatCode>
                <c:ptCount val="39"/>
                <c:pt idx="0">
                  <c:v>197.09758732444999</c:v>
                </c:pt>
                <c:pt idx="1">
                  <c:v>185.28784648188</c:v>
                </c:pt>
                <c:pt idx="2">
                  <c:v>184.45078459344001</c:v>
                </c:pt>
                <c:pt idx="3">
                  <c:v>180.42181723659999</c:v>
                </c:pt>
                <c:pt idx="4">
                  <c:v>161.62502068508999</c:v>
                </c:pt>
                <c:pt idx="5">
                  <c:v>157.78054862843001</c:v>
                </c:pt>
                <c:pt idx="6">
                  <c:v>152.21592802398999</c:v>
                </c:pt>
                <c:pt idx="7">
                  <c:v>142.64954520000001</c:v>
                </c:pt>
                <c:pt idx="8">
                  <c:v>140.45977011494</c:v>
                </c:pt>
                <c:pt idx="9">
                  <c:v>139.04828551435</c:v>
                </c:pt>
                <c:pt idx="10">
                  <c:v>136.62321400622</c:v>
                </c:pt>
                <c:pt idx="11">
                  <c:v>136.2698576439</c:v>
                </c:pt>
                <c:pt idx="12">
                  <c:v>134.27569756832</c:v>
                </c:pt>
                <c:pt idx="13">
                  <c:v>130.58946578229001</c:v>
                </c:pt>
                <c:pt idx="14">
                  <c:v>130.42658427977</c:v>
                </c:pt>
                <c:pt idx="15">
                  <c:v>130.0618844</c:v>
                </c:pt>
                <c:pt idx="16">
                  <c:v>128.50039430000001</c:v>
                </c:pt>
                <c:pt idx="17">
                  <c:v>126.3892915821</c:v>
                </c:pt>
                <c:pt idx="18">
                  <c:v>125.27968051625</c:v>
                </c:pt>
                <c:pt idx="19">
                  <c:v>124.39031833139001</c:v>
                </c:pt>
                <c:pt idx="20">
                  <c:v>124.13469530014</c:v>
                </c:pt>
                <c:pt idx="21">
                  <c:v>123.8377847136</c:v>
                </c:pt>
                <c:pt idx="22">
                  <c:v>117.82542776695</c:v>
                </c:pt>
                <c:pt idx="23">
                  <c:v>115.44776119402999</c:v>
                </c:pt>
                <c:pt idx="24">
                  <c:v>113.47222222222</c:v>
                </c:pt>
                <c:pt idx="25">
                  <c:v>111.65918739999999</c:v>
                </c:pt>
                <c:pt idx="26">
                  <c:v>111.43762604437001</c:v>
                </c:pt>
                <c:pt idx="27">
                  <c:v>110.18988088218001</c:v>
                </c:pt>
                <c:pt idx="28">
                  <c:v>110.11624453778001</c:v>
                </c:pt>
                <c:pt idx="29">
                  <c:v>107.30846443519999</c:v>
                </c:pt>
                <c:pt idx="30">
                  <c:v>106.66201604465</c:v>
                </c:pt>
                <c:pt idx="31">
                  <c:v>106.12104853836</c:v>
                </c:pt>
                <c:pt idx="32">
                  <c:v>105.6361052</c:v>
                </c:pt>
                <c:pt idx="33">
                  <c:v>104.36987904799</c:v>
                </c:pt>
                <c:pt idx="34">
                  <c:v>103.67368782293001</c:v>
                </c:pt>
                <c:pt idx="35">
                  <c:v>100.80064051241</c:v>
                </c:pt>
                <c:pt idx="36">
                  <c:v>100.70832524743</c:v>
                </c:pt>
                <c:pt idx="37">
                  <c:v>99.479543947479002</c:v>
                </c:pt>
                <c:pt idx="38">
                  <c:v>98.909947952470006</c:v>
                </c:pt>
              </c:numCache>
            </c:numRef>
          </c:val>
        </c:ser>
        <c:dLbls>
          <c:showLegendKey val="0"/>
          <c:showVal val="0"/>
          <c:showCatName val="0"/>
          <c:showSerName val="0"/>
          <c:showPercent val="0"/>
          <c:showBubbleSize val="0"/>
        </c:dLbls>
        <c:gapWidth val="150"/>
        <c:axId val="137683240"/>
        <c:axId val="137684808"/>
      </c:barChart>
      <c:catAx>
        <c:axId val="137683240"/>
        <c:scaling>
          <c:orientation val="minMax"/>
        </c:scaling>
        <c:delete val="0"/>
        <c:axPos val="b"/>
        <c:numFmt formatCode="General" sourceLinked="0"/>
        <c:majorTickMark val="out"/>
        <c:minorTickMark val="none"/>
        <c:tickLblPos val="nextTo"/>
        <c:txPr>
          <a:bodyPr rot="-5400000" vert="horz"/>
          <a:lstStyle/>
          <a:p>
            <a:pPr>
              <a:defRPr/>
            </a:pPr>
            <a:endParaRPr lang="lv-LV"/>
          </a:p>
        </c:txPr>
        <c:crossAx val="137684808"/>
        <c:crosses val="autoZero"/>
        <c:auto val="1"/>
        <c:lblAlgn val="ctr"/>
        <c:lblOffset val="100"/>
        <c:noMultiLvlLbl val="0"/>
      </c:catAx>
      <c:valAx>
        <c:axId val="137684808"/>
        <c:scaling>
          <c:orientation val="minMax"/>
          <c:max val="200"/>
        </c:scaling>
        <c:delete val="0"/>
        <c:axPos val="l"/>
        <c:majorGridlines/>
        <c:numFmt formatCode="#,##0" sourceLinked="0"/>
        <c:majorTickMark val="out"/>
        <c:minorTickMark val="none"/>
        <c:tickLblPos val="nextTo"/>
        <c:crossAx val="137683240"/>
        <c:crosses val="autoZero"/>
        <c:crossBetween val="between"/>
      </c:valAx>
    </c:plotArea>
    <c:plotVisOnly val="1"/>
    <c:dispBlanksAs val="gap"/>
    <c:showDLblsOverMax val="0"/>
  </c:chart>
  <c:txPr>
    <a:bodyPr/>
    <a:lstStyle/>
    <a:p>
      <a:pPr>
        <a:defRPr sz="1050">
          <a:solidFill>
            <a:schemeClr val="bg1"/>
          </a:solidFill>
        </a:defRPr>
      </a:pPr>
      <a:endParaRPr lang="lv-LV"/>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951629191751614E-2"/>
          <c:y val="5.1400554097404488E-2"/>
          <c:w val="0.9271278404739467"/>
          <c:h val="0.58460848643919505"/>
        </c:manualLayout>
      </c:layout>
      <c:barChart>
        <c:barDir val="col"/>
        <c:grouping val="clustered"/>
        <c:varyColors val="0"/>
        <c:ser>
          <c:idx val="0"/>
          <c:order val="0"/>
          <c:spPr>
            <a:solidFill>
              <a:schemeClr val="accent2"/>
            </a:solidFill>
          </c:spPr>
          <c:invertIfNegative val="0"/>
          <c:cat>
            <c:strRef>
              <c:f>'Figure B6.3.'!$B$70:$B$108</c:f>
              <c:strCache>
                <c:ptCount val="39"/>
                <c:pt idx="0">
                  <c:v>India</c:v>
                </c:pt>
                <c:pt idx="1">
                  <c:v>Italy</c:v>
                </c:pt>
                <c:pt idx="2">
                  <c:v>Saudi Arabia</c:v>
                </c:pt>
                <c:pt idx="3">
                  <c:v>Hungary</c:v>
                </c:pt>
                <c:pt idx="4">
                  <c:v>Spain</c:v>
                </c:pt>
                <c:pt idx="5">
                  <c:v>Netherlands</c:v>
                </c:pt>
                <c:pt idx="6">
                  <c:v>Finland</c:v>
                </c:pt>
                <c:pt idx="7">
                  <c:v>China</c:v>
                </c:pt>
                <c:pt idx="8">
                  <c:v>United Kingdom</c:v>
                </c:pt>
                <c:pt idx="9">
                  <c:v>France</c:v>
                </c:pt>
                <c:pt idx="10">
                  <c:v>Russian Federation</c:v>
                </c:pt>
                <c:pt idx="11">
                  <c:v>Portugal</c:v>
                </c:pt>
                <c:pt idx="12">
                  <c:v>Luxembourg</c:v>
                </c:pt>
                <c:pt idx="13">
                  <c:v>Austria</c:v>
                </c:pt>
                <c:pt idx="14">
                  <c:v>Mexico</c:v>
                </c:pt>
                <c:pt idx="15">
                  <c:v>Slovenia</c:v>
                </c:pt>
                <c:pt idx="16">
                  <c:v>Switzerland</c:v>
                </c:pt>
                <c:pt idx="17">
                  <c:v>Belgium</c:v>
                </c:pt>
                <c:pt idx="18">
                  <c:v>Australia</c:v>
                </c:pt>
                <c:pt idx="19">
                  <c:v>United States</c:v>
                </c:pt>
                <c:pt idx="20">
                  <c:v>Norway</c:v>
                </c:pt>
                <c:pt idx="21">
                  <c:v>Chile</c:v>
                </c:pt>
                <c:pt idx="22">
                  <c:v>Turkey</c:v>
                </c:pt>
                <c:pt idx="23">
                  <c:v>New Zealand</c:v>
                </c:pt>
                <c:pt idx="24">
                  <c:v>Denmark</c:v>
                </c:pt>
                <c:pt idx="25">
                  <c:v>Canada</c:v>
                </c:pt>
                <c:pt idx="26">
                  <c:v>Czech Republic</c:v>
                </c:pt>
                <c:pt idx="27">
                  <c:v>Japan</c:v>
                </c:pt>
                <c:pt idx="28">
                  <c:v>Poland</c:v>
                </c:pt>
                <c:pt idx="29">
                  <c:v>Germany</c:v>
                </c:pt>
                <c:pt idx="30">
                  <c:v>Slovak Republic</c:v>
                </c:pt>
                <c:pt idx="31">
                  <c:v>Sweden</c:v>
                </c:pt>
                <c:pt idx="32">
                  <c:v>Israel</c:v>
                </c:pt>
                <c:pt idx="33">
                  <c:v>Estonia</c:v>
                </c:pt>
                <c:pt idx="34">
                  <c:v>Iceland</c:v>
                </c:pt>
                <c:pt idx="35">
                  <c:v>Ireland</c:v>
                </c:pt>
                <c:pt idx="36">
                  <c:v>Korea</c:v>
                </c:pt>
                <c:pt idx="37">
                  <c:v>Lithuania</c:v>
                </c:pt>
                <c:pt idx="38">
                  <c:v>Latvia</c:v>
                </c:pt>
              </c:strCache>
            </c:strRef>
          </c:cat>
          <c:val>
            <c:numRef>
              <c:f>'Figure B6.3.'!$C$70:$C$108</c:f>
              <c:numCache>
                <c:formatCode>#,##0.00</c:formatCode>
                <c:ptCount val="39"/>
                <c:pt idx="0">
                  <c:v>178.31350770353046</c:v>
                </c:pt>
                <c:pt idx="1">
                  <c:v>136.23748602527272</c:v>
                </c:pt>
                <c:pt idx="2">
                  <c:v>135.88672969242953</c:v>
                </c:pt>
                <c:pt idx="3">
                  <c:v>130.06041460486438</c:v>
                </c:pt>
                <c:pt idx="4">
                  <c:v>127.8933138036665</c:v>
                </c:pt>
                <c:pt idx="5">
                  <c:v>124.99345962709006</c:v>
                </c:pt>
                <c:pt idx="6">
                  <c:v>124.92103577536757</c:v>
                </c:pt>
                <c:pt idx="7">
                  <c:v>121.59869940320411</c:v>
                </c:pt>
                <c:pt idx="8">
                  <c:v>121.56726977350847</c:v>
                </c:pt>
                <c:pt idx="9">
                  <c:v>120.26261054724364</c:v>
                </c:pt>
                <c:pt idx="10">
                  <c:v>118.81952800526481</c:v>
                </c:pt>
                <c:pt idx="11">
                  <c:v>118.59177035855247</c:v>
                </c:pt>
                <c:pt idx="12">
                  <c:v>117.82697263742936</c:v>
                </c:pt>
                <c:pt idx="13">
                  <c:v>116.24725056532606</c:v>
                </c:pt>
                <c:pt idx="14">
                  <c:v>115.57010347536125</c:v>
                </c:pt>
                <c:pt idx="15">
                  <c:v>114.03588789236807</c:v>
                </c:pt>
                <c:pt idx="16">
                  <c:v>113.3315998054629</c:v>
                </c:pt>
                <c:pt idx="17">
                  <c:v>112.24208695273541</c:v>
                </c:pt>
                <c:pt idx="18">
                  <c:v>111.37447565414791</c:v>
                </c:pt>
                <c:pt idx="19">
                  <c:v>109.63074617949111</c:v>
                </c:pt>
                <c:pt idx="20">
                  <c:v>105.0141138684577</c:v>
                </c:pt>
                <c:pt idx="21">
                  <c:v>104.48540252392144</c:v>
                </c:pt>
                <c:pt idx="22">
                  <c:v>104.06177119234236</c:v>
                </c:pt>
                <c:pt idx="23">
                  <c:v>103.02721069033538</c:v>
                </c:pt>
                <c:pt idx="24">
                  <c:v>102.08896306541739</c:v>
                </c:pt>
                <c:pt idx="25">
                  <c:v>101.26589990743514</c:v>
                </c:pt>
                <c:pt idx="26">
                  <c:v>100.49189070857015</c:v>
                </c:pt>
                <c:pt idx="27">
                  <c:v>100.18400450397732</c:v>
                </c:pt>
                <c:pt idx="28">
                  <c:v>99.910904732961626</c:v>
                </c:pt>
                <c:pt idx="29">
                  <c:v>98.092026972926917</c:v>
                </c:pt>
                <c:pt idx="30">
                  <c:v>97.013511157307377</c:v>
                </c:pt>
                <c:pt idx="31">
                  <c:v>96.982405078764799</c:v>
                </c:pt>
                <c:pt idx="32">
                  <c:v>96.645508982446842</c:v>
                </c:pt>
                <c:pt idx="33">
                  <c:v>94.585875353272527</c:v>
                </c:pt>
                <c:pt idx="34">
                  <c:v>92.268371145732715</c:v>
                </c:pt>
                <c:pt idx="35">
                  <c:v>89.744464975070144</c:v>
                </c:pt>
                <c:pt idx="36">
                  <c:v>89.702374192310543</c:v>
                </c:pt>
                <c:pt idx="37">
                  <c:v>88.852017693098233</c:v>
                </c:pt>
                <c:pt idx="38">
                  <c:v>86.363236258212694</c:v>
                </c:pt>
              </c:numCache>
            </c:numRef>
          </c:val>
        </c:ser>
        <c:dLbls>
          <c:showLegendKey val="0"/>
          <c:showVal val="0"/>
          <c:showCatName val="0"/>
          <c:showSerName val="0"/>
          <c:showPercent val="0"/>
          <c:showBubbleSize val="0"/>
        </c:dLbls>
        <c:gapWidth val="150"/>
        <c:axId val="137685200"/>
        <c:axId val="138202944"/>
      </c:barChart>
      <c:catAx>
        <c:axId val="137685200"/>
        <c:scaling>
          <c:orientation val="minMax"/>
        </c:scaling>
        <c:delete val="0"/>
        <c:axPos val="b"/>
        <c:numFmt formatCode="General" sourceLinked="0"/>
        <c:majorTickMark val="out"/>
        <c:minorTickMark val="none"/>
        <c:tickLblPos val="nextTo"/>
        <c:txPr>
          <a:bodyPr rot="-5400000" vert="horz"/>
          <a:lstStyle/>
          <a:p>
            <a:pPr>
              <a:defRPr/>
            </a:pPr>
            <a:endParaRPr lang="lv-LV"/>
          </a:p>
        </c:txPr>
        <c:crossAx val="138202944"/>
        <c:crosses val="autoZero"/>
        <c:auto val="1"/>
        <c:lblAlgn val="ctr"/>
        <c:lblOffset val="100"/>
        <c:noMultiLvlLbl val="0"/>
      </c:catAx>
      <c:valAx>
        <c:axId val="138202944"/>
        <c:scaling>
          <c:orientation val="minMax"/>
          <c:max val="200"/>
        </c:scaling>
        <c:delete val="0"/>
        <c:axPos val="l"/>
        <c:majorGridlines/>
        <c:numFmt formatCode="#,##0" sourceLinked="0"/>
        <c:majorTickMark val="out"/>
        <c:minorTickMark val="none"/>
        <c:tickLblPos val="nextTo"/>
        <c:crossAx val="137685200"/>
        <c:crosses val="autoZero"/>
        <c:crossBetween val="between"/>
      </c:valAx>
    </c:plotArea>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744672497655247E-2"/>
          <c:y val="0.17214490649011616"/>
          <c:w val="0.92140728946277839"/>
          <c:h val="0.50715770917502057"/>
        </c:manualLayout>
      </c:layout>
      <c:barChart>
        <c:barDir val="col"/>
        <c:grouping val="clustered"/>
        <c:varyColors val="0"/>
        <c:ser>
          <c:idx val="1"/>
          <c:order val="0"/>
          <c:tx>
            <c:strRef>
              <c:f>'Figure C4.1'!$C$30</c:f>
              <c:strCache>
                <c:ptCount val="1"/>
                <c:pt idx="0">
                  <c:v>Change in public expenditure on education</c:v>
                </c:pt>
              </c:strCache>
            </c:strRef>
          </c:tx>
          <c:spPr>
            <a:solidFill>
              <a:schemeClr val="accent1"/>
            </a:solidFill>
          </c:spPr>
          <c:invertIfNegative val="0"/>
          <c:cat>
            <c:strRef>
              <c:f>'Figure C4.1'!$A$31:$A$62</c:f>
              <c:strCache>
                <c:ptCount val="32"/>
                <c:pt idx="0">
                  <c:v>Slovak Republic</c:v>
                </c:pt>
                <c:pt idx="1">
                  <c:v>Chile</c:v>
                </c:pt>
                <c:pt idx="2">
                  <c:v>Turkey</c:v>
                </c:pt>
                <c:pt idx="3">
                  <c:v>Latvia</c:v>
                </c:pt>
                <c:pt idx="4">
                  <c:v>Israel</c:v>
                </c:pt>
                <c:pt idx="5">
                  <c:v>Mexico</c:v>
                </c:pt>
                <c:pt idx="6">
                  <c:v>Australia</c:v>
                </c:pt>
                <c:pt idx="7">
                  <c:v>Iceland</c:v>
                </c:pt>
                <c:pt idx="8">
                  <c:v>Norway</c:v>
                </c:pt>
                <c:pt idx="9">
                  <c:v>Poland</c:v>
                </c:pt>
                <c:pt idx="10">
                  <c:v>Brazil</c:v>
                </c:pt>
                <c:pt idx="11">
                  <c:v>Sweden</c:v>
                </c:pt>
                <c:pt idx="12">
                  <c:v>Belgium</c:v>
                </c:pt>
                <c:pt idx="13">
                  <c:v>OECD average</c:v>
                </c:pt>
                <c:pt idx="14">
                  <c:v>Switzerland</c:v>
                </c:pt>
                <c:pt idx="15">
                  <c:v>Estonia</c:v>
                </c:pt>
                <c:pt idx="16">
                  <c:v>United States</c:v>
                </c:pt>
                <c:pt idx="17">
                  <c:v>France</c:v>
                </c:pt>
                <c:pt idx="18">
                  <c:v>Netherlands</c:v>
                </c:pt>
                <c:pt idx="19">
                  <c:v>EU23 average</c:v>
                </c:pt>
                <c:pt idx="20">
                  <c:v>Hungary</c:v>
                </c:pt>
                <c:pt idx="21">
                  <c:v>Japan</c:v>
                </c:pt>
                <c:pt idx="22">
                  <c:v>Germany</c:v>
                </c:pt>
                <c:pt idx="23">
                  <c:v>Czech Republic</c:v>
                </c:pt>
                <c:pt idx="24">
                  <c:v>Canada</c:v>
                </c:pt>
                <c:pt idx="25">
                  <c:v>Finland</c:v>
                </c:pt>
                <c:pt idx="26">
                  <c:v>Italy</c:v>
                </c:pt>
                <c:pt idx="27">
                  <c:v>Portugal</c:v>
                </c:pt>
                <c:pt idx="28">
                  <c:v>Lithuania</c:v>
                </c:pt>
                <c:pt idx="29">
                  <c:v>Spain</c:v>
                </c:pt>
                <c:pt idx="30">
                  <c:v>Ireland</c:v>
                </c:pt>
                <c:pt idx="31">
                  <c:v>Slovenia</c:v>
                </c:pt>
              </c:strCache>
            </c:strRef>
          </c:cat>
          <c:val>
            <c:numRef>
              <c:f>'Figure C4.1'!$C$31:$C$62</c:f>
              <c:numCache>
                <c:formatCode>#,##0.00</c:formatCode>
                <c:ptCount val="32"/>
                <c:pt idx="0">
                  <c:v>130.55796898217</c:v>
                </c:pt>
                <c:pt idx="1">
                  <c:v>128.31932384747</c:v>
                </c:pt>
                <c:pt idx="2">
                  <c:v>126.59055895423</c:v>
                </c:pt>
                <c:pt idx="3">
                  <c:v>122.96553227264999</c:v>
                </c:pt>
                <c:pt idx="4">
                  <c:v>121.3026668163</c:v>
                </c:pt>
                <c:pt idx="5">
                  <c:v>117.16157502746</c:v>
                </c:pt>
                <c:pt idx="6">
                  <c:v>113.21126352963</c:v>
                </c:pt>
                <c:pt idx="7">
                  <c:v>111.42461392529999</c:v>
                </c:pt>
                <c:pt idx="8">
                  <c:v>110.26521432662</c:v>
                </c:pt>
                <c:pt idx="9">
                  <c:v>108.22728132632</c:v>
                </c:pt>
                <c:pt idx="10">
                  <c:v>106.88454028524001</c:v>
                </c:pt>
                <c:pt idx="11">
                  <c:v>106.84370445461001</c:v>
                </c:pt>
                <c:pt idx="12">
                  <c:v>104.72141399733999</c:v>
                </c:pt>
                <c:pt idx="13">
                  <c:v>104.53964611054852</c:v>
                </c:pt>
                <c:pt idx="14">
                  <c:v>104.45268875811</c:v>
                </c:pt>
                <c:pt idx="15">
                  <c:v>101.63251263856</c:v>
                </c:pt>
                <c:pt idx="16">
                  <c:v>101.38142287228</c:v>
                </c:pt>
                <c:pt idx="17">
                  <c:v>100.87404967227999</c:v>
                </c:pt>
                <c:pt idx="18">
                  <c:v>100.43163879461</c:v>
                </c:pt>
                <c:pt idx="19">
                  <c:v>100.23692480944999</c:v>
                </c:pt>
                <c:pt idx="20">
                  <c:v>99.840256855815994</c:v>
                </c:pt>
                <c:pt idx="21">
                  <c:v>97.649339252548003</c:v>
                </c:pt>
                <c:pt idx="22">
                  <c:v>97.411593963806993</c:v>
                </c:pt>
                <c:pt idx="23">
                  <c:v>95.663746842462999</c:v>
                </c:pt>
                <c:pt idx="24">
                  <c:v>95.626423325860003</c:v>
                </c:pt>
                <c:pt idx="25">
                  <c:v>95.580345241846004</c:v>
                </c:pt>
                <c:pt idx="26">
                  <c:v>93.515450342533001</c:v>
                </c:pt>
                <c:pt idx="27">
                  <c:v>91.703177566411995</c:v>
                </c:pt>
                <c:pt idx="28">
                  <c:v>90.960019551158993</c:v>
                </c:pt>
                <c:pt idx="29">
                  <c:v>90.714210339088993</c:v>
                </c:pt>
                <c:pt idx="30">
                  <c:v>89.302350619475007</c:v>
                </c:pt>
                <c:pt idx="31">
                  <c:v>83.31939310896</c:v>
                </c:pt>
              </c:numCache>
            </c:numRef>
          </c:val>
          <c:extLst xmlns:c16r2="http://schemas.microsoft.com/office/drawing/2015/06/chart">
            <c:ext xmlns:c16="http://schemas.microsoft.com/office/drawing/2014/chart" uri="{C3380CC4-5D6E-409C-BE32-E72D297353CC}">
              <c16:uniqueId val="{00000000-D616-46DD-877F-E3D57AECE7DD}"/>
            </c:ext>
          </c:extLst>
        </c:ser>
        <c:dLbls>
          <c:showLegendKey val="0"/>
          <c:showVal val="0"/>
          <c:showCatName val="0"/>
          <c:showSerName val="0"/>
          <c:showPercent val="0"/>
          <c:showBubbleSize val="0"/>
        </c:dLbls>
        <c:gapWidth val="150"/>
        <c:axId val="169025984"/>
        <c:axId val="169026768"/>
      </c:barChart>
      <c:catAx>
        <c:axId val="169025984"/>
        <c:scaling>
          <c:orientation val="minMax"/>
        </c:scaling>
        <c:delete val="0"/>
        <c:axPos val="b"/>
        <c:numFmt formatCode="General" sourceLinked="1"/>
        <c:majorTickMark val="out"/>
        <c:minorTickMark val="none"/>
        <c:tickLblPos val="low"/>
        <c:spPr>
          <a:ln>
            <a:solidFill>
              <a:srgbClr val="FFFFFF"/>
            </a:solidFill>
          </a:ln>
        </c:spPr>
        <c:txPr>
          <a:bodyPr rot="-5400000" vert="horz"/>
          <a:lstStyle/>
          <a:p>
            <a:pPr>
              <a:defRPr sz="1200" b="0" i="0" u="none" strike="noStrike" baseline="0">
                <a:solidFill>
                  <a:srgbClr val="FFFFFF"/>
                </a:solidFill>
                <a:latin typeface="+mn-lt"/>
                <a:ea typeface="Arial"/>
                <a:cs typeface="Arial"/>
              </a:defRPr>
            </a:pPr>
            <a:endParaRPr lang="lv-LV"/>
          </a:p>
        </c:txPr>
        <c:crossAx val="169026768"/>
        <c:crossesAt val="100"/>
        <c:auto val="1"/>
        <c:lblAlgn val="ctr"/>
        <c:lblOffset val="100"/>
        <c:noMultiLvlLbl val="0"/>
      </c:catAx>
      <c:valAx>
        <c:axId val="169026768"/>
        <c:scaling>
          <c:orientation val="minMax"/>
          <c:min val="80"/>
        </c:scaling>
        <c:delete val="0"/>
        <c:axPos val="l"/>
        <c:majorGridlines>
          <c:spPr>
            <a:ln>
              <a:solidFill>
                <a:schemeClr val="tx2">
                  <a:lumMod val="60000"/>
                  <a:lumOff val="40000"/>
                </a:schemeClr>
              </a:solidFill>
            </a:ln>
          </c:spPr>
        </c:majorGridlines>
        <c:title>
          <c:tx>
            <c:rich>
              <a:bodyPr rot="0" vert="horz"/>
              <a:lstStyle/>
              <a:p>
                <a:pPr algn="l">
                  <a:defRPr sz="1200">
                    <a:solidFill>
                      <a:srgbClr val="FFFFFF"/>
                    </a:solidFill>
                    <a:latin typeface="+mn-lt"/>
                  </a:defRPr>
                </a:pPr>
                <a:r>
                  <a:rPr lang="en-GB" sz="1200" dirty="0" smtClean="0">
                    <a:solidFill>
                      <a:srgbClr val="FFFFFF"/>
                    </a:solidFill>
                    <a:latin typeface="+mn-lt"/>
                  </a:rPr>
                  <a:t>Index</a:t>
                </a:r>
                <a:r>
                  <a:rPr lang="en-GB" sz="1200" baseline="0" dirty="0" smtClean="0">
                    <a:solidFill>
                      <a:srgbClr val="FFFFFF"/>
                    </a:solidFill>
                    <a:latin typeface="+mn-lt"/>
                  </a:rPr>
                  <a:t> of change</a:t>
                </a:r>
                <a:endParaRPr lang="en-GB" sz="1200" dirty="0" smtClean="0">
                  <a:solidFill>
                    <a:srgbClr val="FFFFFF"/>
                  </a:solidFill>
                  <a:latin typeface="+mn-lt"/>
                </a:endParaRPr>
              </a:p>
            </c:rich>
          </c:tx>
          <c:layout>
            <c:manualLayout>
              <c:xMode val="edge"/>
              <c:yMode val="edge"/>
              <c:x val="6.0256958266406778E-5"/>
              <c:y val="4.006874433646393E-2"/>
            </c:manualLayout>
          </c:layout>
          <c:overlay val="0"/>
        </c:title>
        <c:numFmt formatCode="#\ ##0" sourceLinked="0"/>
        <c:majorTickMark val="out"/>
        <c:minorTickMark val="none"/>
        <c:tickLblPos val="nextTo"/>
        <c:spPr>
          <a:ln>
            <a:solidFill>
              <a:srgbClr val="FFFFFF"/>
            </a:solidFill>
          </a:ln>
        </c:spPr>
        <c:txPr>
          <a:bodyPr rot="0" vert="horz"/>
          <a:lstStyle/>
          <a:p>
            <a:pPr>
              <a:defRPr sz="1200" b="0" i="0" u="none" strike="noStrike" baseline="0">
                <a:solidFill>
                  <a:srgbClr val="FFFFFF"/>
                </a:solidFill>
                <a:latin typeface="+mn-lt"/>
                <a:ea typeface="Arial"/>
                <a:cs typeface="Arial"/>
              </a:defRPr>
            </a:pPr>
            <a:endParaRPr lang="lv-LV"/>
          </a:p>
        </c:txPr>
        <c:crossAx val="169025984"/>
        <c:crossesAt val="1"/>
        <c:crossBetween val="between"/>
      </c:valAx>
      <c:spPr>
        <a:noFill/>
        <a:extLst>
          <a:ext uri="{909E8E84-426E-40DD-AFC4-6F175D3DCCD1}">
            <a14:hiddenFill xmlns:a14="http://schemas.microsoft.com/office/drawing/2010/main">
              <a:solidFill>
                <a:srgbClr val="F6F8FC"/>
              </a:solidFill>
            </a14:hiddenFill>
          </a:ext>
        </a:extLst>
      </c:spPr>
    </c:plotArea>
    <c:plotVisOnly val="1"/>
    <c:dispBlanksAs val="gap"/>
    <c:showDLblsOverMax val="0"/>
  </c:chart>
  <c:spPr>
    <a:noFill/>
    <a:extLst>
      <a:ext uri="{909E8E84-426E-40DD-AFC4-6F175D3DCCD1}">
        <a14:hiddenFill xmlns:a14="http://schemas.microsoft.com/office/drawing/2010/main">
          <a:noFill/>
        </a14:hiddenFill>
      </a:ext>
    </a:extLst>
  </c:spPr>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174263123306448E-2"/>
          <c:y val="0.15320572595672624"/>
          <c:w val="0.899384531662207"/>
          <c:h val="0.49897009863569664"/>
        </c:manualLayout>
      </c:layout>
      <c:lineChart>
        <c:grouping val="standard"/>
        <c:varyColors val="0"/>
        <c:ser>
          <c:idx val="0"/>
          <c:order val="0"/>
          <c:tx>
            <c:strRef>
              <c:f>'Figure 1._LTU'!$B$36</c:f>
              <c:strCache>
                <c:ptCount val="1"/>
                <c:pt idx="0">
                  <c:v>Gender</c:v>
                </c:pt>
              </c:strCache>
            </c:strRef>
          </c:tx>
          <c:spPr>
            <a:ln>
              <a:noFill/>
            </a:ln>
          </c:spPr>
          <c:marker>
            <c:symbol val="diamond"/>
            <c:size val="7"/>
            <c:spPr>
              <a:ln>
                <a:solidFill>
                  <a:schemeClr val="accent1"/>
                </a:solid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1._LTU'!$B$37:$B$79</c:f>
              <c:numCache>
                <c:formatCode>#,##0.00</c:formatCode>
                <c:ptCount val="43"/>
                <c:pt idx="0">
                  <c:v>0.98452496528625488</c:v>
                </c:pt>
                <c:pt idx="1">
                  <c:v>1.0189565420150757</c:v>
                </c:pt>
                <c:pt idx="2">
                  <c:v>0.98019033670425415</c:v>
                </c:pt>
                <c:pt idx="3">
                  <c:v>0.99362671375274658</c:v>
                </c:pt>
                <c:pt idx="4">
                  <c:v>1.050632119178772</c:v>
                </c:pt>
                <c:pt idx="5">
                  <c:v>0.9808308482170105</c:v>
                </c:pt>
                <c:pt idx="6">
                  <c:v>0.99217802286148071</c:v>
                </c:pt>
                <c:pt idx="7">
                  <c:v>1.041056752204895</c:v>
                </c:pt>
                <c:pt idx="8">
                  <c:v>0.98736381530761719</c:v>
                </c:pt>
                <c:pt idx="9">
                  <c:v>1.0006183385848999</c:v>
                </c:pt>
                <c:pt idx="10">
                  <c:v>1.020993709564209</c:v>
                </c:pt>
                <c:pt idx="11">
                  <c:v>1.0116864442825317</c:v>
                </c:pt>
                <c:pt idx="12">
                  <c:v>0.95512241125106812</c:v>
                </c:pt>
                <c:pt idx="13">
                  <c:v>0.9705958366394043</c:v>
                </c:pt>
                <c:pt idx="14">
                  <c:v>0.95061129331588745</c:v>
                </c:pt>
                <c:pt idx="15">
                  <c:v>1.0550988912582397</c:v>
                </c:pt>
                <c:pt idx="16">
                  <c:v>1.0295916795730591</c:v>
                </c:pt>
                <c:pt idx="17">
                  <c:v>1.0031335353851318</c:v>
                </c:pt>
                <c:pt idx="18">
                  <c:v>0.99228041845819226</c:v>
                </c:pt>
                <c:pt idx="19">
                  <c:v>0.92641639709472656</c:v>
                </c:pt>
                <c:pt idx="20">
                  <c:v>1.0024783611297607</c:v>
                </c:pt>
                <c:pt idx="21">
                  <c:v>0.96707206964492798</c:v>
                </c:pt>
                <c:pt idx="22">
                  <c:v>0.9886700328853395</c:v>
                </c:pt>
                <c:pt idx="23">
                  <c:v>0.93639677762985229</c:v>
                </c:pt>
                <c:pt idx="24">
                  <c:v>1.0014152526855469</c:v>
                </c:pt>
                <c:pt idx="25">
                  <c:v>1.0391674041748047</c:v>
                </c:pt>
                <c:pt idx="26">
                  <c:v>0.97193819284439087</c:v>
                </c:pt>
                <c:pt idx="27">
                  <c:v>0.97887110710144043</c:v>
                </c:pt>
                <c:pt idx="28">
                  <c:v>1.0093008279800415</c:v>
                </c:pt>
                <c:pt idx="29">
                  <c:v>1.0334423780441284</c:v>
                </c:pt>
                <c:pt idx="30">
                  <c:v>1.0102167129516602</c:v>
                </c:pt>
                <c:pt idx="31">
                  <c:v>0.97569006681442261</c:v>
                </c:pt>
                <c:pt idx="32">
                  <c:v>1.0348794460296631</c:v>
                </c:pt>
                <c:pt idx="33">
                  <c:v>0.98978221416473389</c:v>
                </c:pt>
                <c:pt idx="34">
                  <c:v>0.99551606178283691</c:v>
                </c:pt>
                <c:pt idx="35">
                  <c:v>0.76086169481277466</c:v>
                </c:pt>
                <c:pt idx="36">
                  <c:v>0.83071541786193848</c:v>
                </c:pt>
                <c:pt idx="37">
                  <c:v>0.89920997619628906</c:v>
                </c:pt>
                <c:pt idx="38">
                  <c:v>0.9517248272895813</c:v>
                </c:pt>
                <c:pt idx="39">
                  <c:v>0.84905356168746948</c:v>
                </c:pt>
                <c:pt idx="40">
                  <c:v>0.98010110855102539</c:v>
                </c:pt>
                <c:pt idx="41">
                  <c:v>1.0585179328918457</c:v>
                </c:pt>
                <c:pt idx="42">
                  <c:v>0.7895042896270752</c:v>
                </c:pt>
              </c:numCache>
            </c:numRef>
          </c:val>
          <c:smooth val="0"/>
        </c:ser>
        <c:ser>
          <c:idx val="1"/>
          <c:order val="1"/>
          <c:tx>
            <c:strRef>
              <c:f>'Figure 1._LTU'!$D$36</c:f>
              <c:strCache>
                <c:ptCount val="1"/>
                <c:pt idx="0">
                  <c:v>Location</c:v>
                </c:pt>
              </c:strCache>
            </c:strRef>
          </c:tx>
          <c:spPr>
            <a:ln>
              <a:noFill/>
            </a:ln>
          </c:spPr>
          <c:marker>
            <c:spPr>
              <a:solidFill>
                <a:schemeClr val="accent2"/>
              </a:solidFill>
              <a:ln>
                <a:no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1._LTU'!$D$37:$D$79</c:f>
              <c:numCache>
                <c:formatCode>#,##0.00</c:formatCode>
                <c:ptCount val="43"/>
                <c:pt idx="0">
                  <c:v>1.0093426704406738</c:v>
                </c:pt>
                <c:pt idx="1">
                  <c:v>0.94925796985626221</c:v>
                </c:pt>
                <c:pt idx="2">
                  <c:v>0.98484921455383301</c:v>
                </c:pt>
                <c:pt idx="3">
                  <c:v>1.0320180654525757</c:v>
                </c:pt>
                <c:pt idx="4">
                  <c:v>0.96547138690948486</c:v>
                </c:pt>
                <c:pt idx="6">
                  <c:v>0.90123683214187622</c:v>
                </c:pt>
                <c:pt idx="7">
                  <c:v>0.94126427173614502</c:v>
                </c:pt>
                <c:pt idx="8">
                  <c:v>0.87330269813537598</c:v>
                </c:pt>
                <c:pt idx="9">
                  <c:v>0.88223761320114136</c:v>
                </c:pt>
                <c:pt idx="10">
                  <c:v>0.91737490892410278</c:v>
                </c:pt>
                <c:pt idx="12">
                  <c:v>1.0033780336380005</c:v>
                </c:pt>
                <c:pt idx="13">
                  <c:v>0.89573854207992554</c:v>
                </c:pt>
                <c:pt idx="14">
                  <c:v>1.0914978981018066</c:v>
                </c:pt>
                <c:pt idx="16">
                  <c:v>0.88817399740219116</c:v>
                </c:pt>
                <c:pt idx="17">
                  <c:v>0.98386615514755249</c:v>
                </c:pt>
                <c:pt idx="18">
                  <c:v>0.86642823666334157</c:v>
                </c:pt>
                <c:pt idx="19">
                  <c:v>0.9325263500213623</c:v>
                </c:pt>
                <c:pt idx="20">
                  <c:v>0.83684206008911133</c:v>
                </c:pt>
                <c:pt idx="21">
                  <c:v>1.1843606233596802</c:v>
                </c:pt>
                <c:pt idx="22">
                  <c:v>0.84492239259904434</c:v>
                </c:pt>
                <c:pt idx="23">
                  <c:v>0.85848027467727661</c:v>
                </c:pt>
                <c:pt idx="24">
                  <c:v>0.79832601547241211</c:v>
                </c:pt>
                <c:pt idx="25">
                  <c:v>0.79586821794509888</c:v>
                </c:pt>
                <c:pt idx="26">
                  <c:v>1.2132230997085571</c:v>
                </c:pt>
                <c:pt idx="27">
                  <c:v>1.1578482389450073</c:v>
                </c:pt>
                <c:pt idx="29">
                  <c:v>0.75490212440490723</c:v>
                </c:pt>
                <c:pt idx="30">
                  <c:v>0.77597892284393311</c:v>
                </c:pt>
                <c:pt idx="32">
                  <c:v>0.72029250860214233</c:v>
                </c:pt>
                <c:pt idx="33">
                  <c:v>0.61803746223449707</c:v>
                </c:pt>
                <c:pt idx="34">
                  <c:v>0.60001760721206665</c:v>
                </c:pt>
                <c:pt idx="35">
                  <c:v>1.0597742795944214</c:v>
                </c:pt>
                <c:pt idx="36">
                  <c:v>0.68173408508300781</c:v>
                </c:pt>
                <c:pt idx="37">
                  <c:v>0.46770024299621582</c:v>
                </c:pt>
                <c:pt idx="38">
                  <c:v>0.30582085251808167</c:v>
                </c:pt>
                <c:pt idx="39">
                  <c:v>0.52173179388046265</c:v>
                </c:pt>
                <c:pt idx="40">
                  <c:v>0.20493021607398987</c:v>
                </c:pt>
                <c:pt idx="41">
                  <c:v>0.31337949633598328</c:v>
                </c:pt>
                <c:pt idx="42">
                  <c:v>0.36197137832641602</c:v>
                </c:pt>
              </c:numCache>
            </c:numRef>
          </c:val>
          <c:smooth val="0"/>
        </c:ser>
        <c:dLbls>
          <c:showLegendKey val="0"/>
          <c:showVal val="0"/>
          <c:showCatName val="0"/>
          <c:showSerName val="0"/>
          <c:showPercent val="0"/>
          <c:showBubbleSize val="0"/>
        </c:dLbls>
        <c:hiLowLines>
          <c:spPr>
            <a:ln>
              <a:solidFill>
                <a:schemeClr val="bg1"/>
              </a:solidFill>
            </a:ln>
          </c:spPr>
        </c:hiLowLines>
        <c:marker val="1"/>
        <c:smooth val="0"/>
        <c:axId val="136029712"/>
        <c:axId val="136030496"/>
      </c:lineChart>
      <c:catAx>
        <c:axId val="136029712"/>
        <c:scaling>
          <c:orientation val="minMax"/>
        </c:scaling>
        <c:delete val="0"/>
        <c:axPos val="b"/>
        <c:numFmt formatCode="General" sourceLinked="0"/>
        <c:majorTickMark val="out"/>
        <c:minorTickMark val="none"/>
        <c:tickLblPos val="nextTo"/>
        <c:spPr>
          <a:ln>
            <a:solidFill>
              <a:srgbClr val="FFFFFF"/>
            </a:solidFill>
          </a:ln>
        </c:spPr>
        <c:txPr>
          <a:bodyPr rot="-5400000" vert="horz"/>
          <a:lstStyle/>
          <a:p>
            <a:pPr>
              <a:defRPr sz="1050">
                <a:solidFill>
                  <a:srgbClr val="FFFFFF"/>
                </a:solidFill>
                <a:latin typeface="+mn-lt"/>
                <a:ea typeface="Arial"/>
                <a:cs typeface="Arial"/>
              </a:defRPr>
            </a:pPr>
            <a:endParaRPr lang="lv-LV"/>
          </a:p>
        </c:txPr>
        <c:crossAx val="136030496"/>
        <c:crosses val="autoZero"/>
        <c:auto val="1"/>
        <c:lblAlgn val="ctr"/>
        <c:lblOffset val="100"/>
        <c:noMultiLvlLbl val="0"/>
      </c:catAx>
      <c:valAx>
        <c:axId val="136030496"/>
        <c:scaling>
          <c:orientation val="minMax"/>
          <c:max val="1.3"/>
          <c:min val="1.0000000000000003E-4"/>
        </c:scaling>
        <c:delete val="0"/>
        <c:axPos val="l"/>
        <c:majorGridlines>
          <c:spPr>
            <a:ln>
              <a:solidFill>
                <a:schemeClr val="tx2">
                  <a:lumMod val="60000"/>
                  <a:lumOff val="40000"/>
                </a:schemeClr>
              </a:solidFill>
            </a:ln>
          </c:spPr>
        </c:majorGridlines>
        <c:title>
          <c:tx>
            <c:rich>
              <a:bodyPr rot="-5400000" vert="horz"/>
              <a:lstStyle/>
              <a:p>
                <a:pPr>
                  <a:defRPr sz="1200" b="0">
                    <a:solidFill>
                      <a:srgbClr val="FFFFFF"/>
                    </a:solidFill>
                    <a:latin typeface="+mj-lt"/>
                  </a:defRPr>
                </a:pPr>
                <a:r>
                  <a:rPr lang="en-GB" sz="1200" b="0">
                    <a:solidFill>
                      <a:srgbClr val="FFFFFF"/>
                    </a:solidFill>
                    <a:latin typeface="+mj-lt"/>
                  </a:rPr>
                  <a:t>Parity indices</a:t>
                </a:r>
              </a:p>
            </c:rich>
          </c:tx>
          <c:overlay val="0"/>
        </c:title>
        <c:numFmt formatCode="0.0" sourceLinked="0"/>
        <c:majorTickMark val="out"/>
        <c:minorTickMark val="none"/>
        <c:tickLblPos val="nextTo"/>
        <c:spPr>
          <a:ln>
            <a:solidFill>
              <a:srgbClr val="FFFFFF"/>
            </a:solidFill>
          </a:ln>
        </c:spPr>
        <c:txPr>
          <a:bodyPr/>
          <a:lstStyle/>
          <a:p>
            <a:pPr>
              <a:defRPr sz="1200">
                <a:solidFill>
                  <a:srgbClr val="FFFFFF"/>
                </a:solidFill>
                <a:latin typeface="Arial"/>
                <a:ea typeface="Arial"/>
                <a:cs typeface="Arial"/>
              </a:defRPr>
            </a:pPr>
            <a:endParaRPr lang="lv-LV"/>
          </a:p>
        </c:txPr>
        <c:crossAx val="136029712"/>
        <c:crosses val="autoZero"/>
        <c:crossBetween val="between"/>
      </c:valAx>
      <c:spPr>
        <a:noFill/>
        <a:ln>
          <a:solidFill>
            <a:schemeClr val="tx2">
              <a:lumMod val="60000"/>
              <a:lumOff val="40000"/>
            </a:schemeClr>
          </a:solidFill>
        </a:ln>
        <a:extLst/>
      </c:spPr>
    </c:plotArea>
    <c:legend>
      <c:legendPos val="t"/>
      <c:legendEntry>
        <c:idx val="0"/>
        <c:txPr>
          <a:bodyPr/>
          <a:lstStyle/>
          <a:p>
            <a:pPr>
              <a:defRPr sz="1300">
                <a:solidFill>
                  <a:srgbClr val="FFFFFF"/>
                </a:solidFill>
                <a:latin typeface="+mn-lt"/>
                <a:ea typeface="Arial"/>
                <a:cs typeface="Arial"/>
              </a:defRPr>
            </a:pPr>
            <a:endParaRPr lang="lv-LV"/>
          </a:p>
        </c:txPr>
      </c:legendEntry>
      <c:legendEntry>
        <c:idx val="1"/>
        <c:txPr>
          <a:bodyPr/>
          <a:lstStyle/>
          <a:p>
            <a:pPr>
              <a:defRPr sz="1300">
                <a:solidFill>
                  <a:srgbClr val="FFFFFF"/>
                </a:solidFill>
                <a:latin typeface="+mn-lt"/>
                <a:ea typeface="Arial"/>
                <a:cs typeface="Arial"/>
              </a:defRPr>
            </a:pPr>
            <a:endParaRPr lang="lv-LV"/>
          </a:p>
        </c:txPr>
      </c:legendEntry>
      <c:layout>
        <c:manualLayout>
          <c:xMode val="edge"/>
          <c:yMode val="edge"/>
          <c:x val="3.430186194001044E-2"/>
          <c:y val="2.0060962157443275E-2"/>
          <c:w val="0.94783748133446577"/>
          <c:h val="6.4448868503815537E-2"/>
        </c:manualLayout>
      </c:layout>
      <c:overlay val="0"/>
      <c:spPr>
        <a:noFill/>
        <a:ln>
          <a:noFill/>
          <a:round/>
        </a:ln>
        <a:effectLst/>
        <a:extLst>
          <a:ext uri="{909E8E84-426E-40DD-AFC4-6F175D3DCCD1}">
            <a14:hiddenFill xmlns:a14="http://schemas.microsoft.com/office/drawing/2010/main">
              <a:noFill/>
            </a14:hiddenFill>
          </a:ext>
          <a:ext uri="{91240B29-F687-4F45-9708-019B960494DF}">
            <a14:hiddenLine xmlns:a14="http://schemas.microsoft.com/office/drawing/2010/main">
              <a:noFill/>
              <a:round/>
            </a14:hiddenLine>
          </a:ext>
        </a:extLst>
      </c:spPr>
      <c:txPr>
        <a:bodyPr/>
        <a:lstStyle/>
        <a:p>
          <a:pPr>
            <a:defRPr sz="1300">
              <a:latin typeface="+mn-lt"/>
            </a:defRPr>
          </a:pPr>
          <a:endParaRPr lang="lv-LV"/>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09584810727246E-2"/>
          <c:y val="0.11367878555884522"/>
          <c:w val="0.92744920997478619"/>
          <c:h val="0.53157548055481996"/>
        </c:manualLayout>
      </c:layout>
      <c:barChart>
        <c:barDir val="col"/>
        <c:grouping val="clustered"/>
        <c:varyColors val="0"/>
        <c:ser>
          <c:idx val="0"/>
          <c:order val="0"/>
          <c:tx>
            <c:strRef>
              <c:f>'C6.1'!$B$38</c:f>
              <c:strCache>
                <c:ptCount val="1"/>
                <c:pt idx="0">
                  <c:v>Primary, secondary and post-secondary non-tertiary</c:v>
                </c:pt>
              </c:strCache>
            </c:strRef>
          </c:tx>
          <c:spPr>
            <a:solidFill>
              <a:schemeClr val="accent2"/>
            </a:solidFill>
            <a:ln>
              <a:noFill/>
            </a:ln>
            <a:effectLst/>
          </c:spPr>
          <c:invertIfNegative val="0"/>
          <c:cat>
            <c:strRef>
              <c:f>'C6.1'!$A$39:$A$71</c:f>
              <c:strCache>
                <c:ptCount val="33"/>
                <c:pt idx="0">
                  <c:v>Latvia</c:v>
                </c:pt>
                <c:pt idx="1">
                  <c:v>Japan</c:v>
                </c:pt>
                <c:pt idx="2">
                  <c:v>Norway</c:v>
                </c:pt>
                <c:pt idx="3">
                  <c:v>Finland</c:v>
                </c:pt>
                <c:pt idx="4">
                  <c:v>Netherlands</c:v>
                </c:pt>
                <c:pt idx="5">
                  <c:v>Korea</c:v>
                </c:pt>
                <c:pt idx="6">
                  <c:v>Turkey</c:v>
                </c:pt>
                <c:pt idx="7">
                  <c:v>Israel</c:v>
                </c:pt>
                <c:pt idx="8">
                  <c:v>Estonia</c:v>
                </c:pt>
                <c:pt idx="9">
                  <c:v>Australia</c:v>
                </c:pt>
                <c:pt idx="10">
                  <c:v>United States</c:v>
                </c:pt>
                <c:pt idx="11">
                  <c:v>France</c:v>
                </c:pt>
                <c:pt idx="12">
                  <c:v>OECD average</c:v>
                </c:pt>
                <c:pt idx="13">
                  <c:v>Slovenia</c:v>
                </c:pt>
                <c:pt idx="14">
                  <c:v>Ireland</c:v>
                </c:pt>
                <c:pt idx="15">
                  <c:v>Colombia</c:v>
                </c:pt>
                <c:pt idx="16">
                  <c:v>Russian Federation</c:v>
                </c:pt>
                <c:pt idx="17">
                  <c:v>Germany</c:v>
                </c:pt>
                <c:pt idx="18">
                  <c:v>Canada</c:v>
                </c:pt>
                <c:pt idx="19">
                  <c:v>Luxembourg</c:v>
                </c:pt>
                <c:pt idx="20">
                  <c:v>EU23 average</c:v>
                </c:pt>
                <c:pt idx="21">
                  <c:v>Lithuania</c:v>
                </c:pt>
                <c:pt idx="22">
                  <c:v>Sweden</c:v>
                </c:pt>
                <c:pt idx="23">
                  <c:v>Portugal</c:v>
                </c:pt>
                <c:pt idx="24">
                  <c:v>Iceland</c:v>
                </c:pt>
                <c:pt idx="25">
                  <c:v>Poland</c:v>
                </c:pt>
                <c:pt idx="26">
                  <c:v>Italy</c:v>
                </c:pt>
                <c:pt idx="27">
                  <c:v>Hungary</c:v>
                </c:pt>
                <c:pt idx="28">
                  <c:v>Austria</c:v>
                </c:pt>
                <c:pt idx="29">
                  <c:v>Belgium</c:v>
                </c:pt>
                <c:pt idx="30">
                  <c:v>Spain</c:v>
                </c:pt>
                <c:pt idx="31">
                  <c:v>United Kingdom</c:v>
                </c:pt>
                <c:pt idx="32">
                  <c:v>Greece</c:v>
                </c:pt>
              </c:strCache>
            </c:strRef>
          </c:cat>
          <c:val>
            <c:numRef>
              <c:f>'C6.1'!$B$39:$B$71</c:f>
              <c:numCache>
                <c:formatCode>#,##0.00</c:formatCode>
                <c:ptCount val="33"/>
                <c:pt idx="0">
                  <c:v>16.801683887734001</c:v>
                </c:pt>
                <c:pt idx="1">
                  <c:v>13.481582872925999</c:v>
                </c:pt>
                <c:pt idx="2">
                  <c:v>13.199498390116</c:v>
                </c:pt>
                <c:pt idx="3">
                  <c:v>10.601534440964</c:v>
                </c:pt>
                <c:pt idx="4">
                  <c:v>10.485690623</c:v>
                </c:pt>
                <c:pt idx="5">
                  <c:v>9.9431484758117001</c:v>
                </c:pt>
                <c:pt idx="6">
                  <c:v>9.8269622927588003</c:v>
                </c:pt>
                <c:pt idx="7">
                  <c:v>8.7647820818186002</c:v>
                </c:pt>
                <c:pt idx="8">
                  <c:v>8.3595182419684999</c:v>
                </c:pt>
                <c:pt idx="9">
                  <c:v>8.1225762721172998</c:v>
                </c:pt>
                <c:pt idx="10">
                  <c:v>8.0925159654506995</c:v>
                </c:pt>
                <c:pt idx="11">
                  <c:v>7.5817656293129003</c:v>
                </c:pt>
                <c:pt idx="12">
                  <c:v>7.3002126243310101</c:v>
                </c:pt>
                <c:pt idx="13">
                  <c:v>7.2643754579925996</c:v>
                </c:pt>
                <c:pt idx="14">
                  <c:v>7.2494832054930001</c:v>
                </c:pt>
                <c:pt idx="15">
                  <c:v>7.2040380192507998</c:v>
                </c:pt>
                <c:pt idx="16">
                  <c:v>7.0284590391822004</c:v>
                </c:pt>
                <c:pt idx="17">
                  <c:v>6.9610194609775</c:v>
                </c:pt>
                <c:pt idx="18">
                  <c:v>6.9289111913825003</c:v>
                </c:pt>
                <c:pt idx="19">
                  <c:v>6.9199671219566001</c:v>
                </c:pt>
                <c:pt idx="20">
                  <c:v>6.4153663954558295</c:v>
                </c:pt>
                <c:pt idx="21">
                  <c:v>6.3478769699367001</c:v>
                </c:pt>
                <c:pt idx="22">
                  <c:v>6.0229876105590003</c:v>
                </c:pt>
                <c:pt idx="23">
                  <c:v>5.3030364372946996</c:v>
                </c:pt>
                <c:pt idx="24">
                  <c:v>5.0388606541011001</c:v>
                </c:pt>
                <c:pt idx="25">
                  <c:v>4.9543635843854998</c:v>
                </c:pt>
                <c:pt idx="26">
                  <c:v>4.0958879053365003</c:v>
                </c:pt>
                <c:pt idx="27">
                  <c:v>3.5046782214138998</c:v>
                </c:pt>
                <c:pt idx="28">
                  <c:v>3.3324949096940002</c:v>
                </c:pt>
                <c:pt idx="29">
                  <c:v>2.9776051980079998</c:v>
                </c:pt>
                <c:pt idx="30">
                  <c:v>2.9773241844735998</c:v>
                </c:pt>
                <c:pt idx="31">
                  <c:v>2.3801373282156</c:v>
                </c:pt>
              </c:numCache>
            </c:numRef>
          </c:val>
          <c:extLst xmlns:c16r2="http://schemas.microsoft.com/office/drawing/2015/06/chart">
            <c:ext xmlns:c16="http://schemas.microsoft.com/office/drawing/2014/chart" uri="{C3380CC4-5D6E-409C-BE32-E72D297353CC}">
              <c16:uniqueId val="{00000000-065D-434D-942D-FA38F2AE6A44}"/>
            </c:ext>
          </c:extLst>
        </c:ser>
        <c:ser>
          <c:idx val="1"/>
          <c:order val="1"/>
          <c:tx>
            <c:strRef>
              <c:f>'C6.1'!$C$38</c:f>
              <c:strCache>
                <c:ptCount val="1"/>
                <c:pt idx="0">
                  <c:v>Tertiary</c:v>
                </c:pt>
              </c:strCache>
            </c:strRef>
          </c:tx>
          <c:spPr>
            <a:solidFill>
              <a:schemeClr val="accent5"/>
            </a:solidFill>
            <a:ln>
              <a:noFill/>
            </a:ln>
            <a:effectLst/>
          </c:spPr>
          <c:invertIfNegative val="0"/>
          <c:cat>
            <c:strRef>
              <c:f>'C6.1'!$A$39:$A$71</c:f>
              <c:strCache>
                <c:ptCount val="33"/>
                <c:pt idx="0">
                  <c:v>Latvia</c:v>
                </c:pt>
                <c:pt idx="1">
                  <c:v>Japan</c:v>
                </c:pt>
                <c:pt idx="2">
                  <c:v>Norway</c:v>
                </c:pt>
                <c:pt idx="3">
                  <c:v>Finland</c:v>
                </c:pt>
                <c:pt idx="4">
                  <c:v>Netherlands</c:v>
                </c:pt>
                <c:pt idx="5">
                  <c:v>Korea</c:v>
                </c:pt>
                <c:pt idx="6">
                  <c:v>Turkey</c:v>
                </c:pt>
                <c:pt idx="7">
                  <c:v>Israel</c:v>
                </c:pt>
                <c:pt idx="8">
                  <c:v>Estonia</c:v>
                </c:pt>
                <c:pt idx="9">
                  <c:v>Australia</c:v>
                </c:pt>
                <c:pt idx="10">
                  <c:v>United States</c:v>
                </c:pt>
                <c:pt idx="11">
                  <c:v>France</c:v>
                </c:pt>
                <c:pt idx="12">
                  <c:v>OECD average</c:v>
                </c:pt>
                <c:pt idx="13">
                  <c:v>Slovenia</c:v>
                </c:pt>
                <c:pt idx="14">
                  <c:v>Ireland</c:v>
                </c:pt>
                <c:pt idx="15">
                  <c:v>Colombia</c:v>
                </c:pt>
                <c:pt idx="16">
                  <c:v>Russian Federation</c:v>
                </c:pt>
                <c:pt idx="17">
                  <c:v>Germany</c:v>
                </c:pt>
                <c:pt idx="18">
                  <c:v>Canada</c:v>
                </c:pt>
                <c:pt idx="19">
                  <c:v>Luxembourg</c:v>
                </c:pt>
                <c:pt idx="20">
                  <c:v>EU23 average</c:v>
                </c:pt>
                <c:pt idx="21">
                  <c:v>Lithuania</c:v>
                </c:pt>
                <c:pt idx="22">
                  <c:v>Sweden</c:v>
                </c:pt>
                <c:pt idx="23">
                  <c:v>Portugal</c:v>
                </c:pt>
                <c:pt idx="24">
                  <c:v>Iceland</c:v>
                </c:pt>
                <c:pt idx="25">
                  <c:v>Poland</c:v>
                </c:pt>
                <c:pt idx="26">
                  <c:v>Italy</c:v>
                </c:pt>
                <c:pt idx="27">
                  <c:v>Hungary</c:v>
                </c:pt>
                <c:pt idx="28">
                  <c:v>Austria</c:v>
                </c:pt>
                <c:pt idx="29">
                  <c:v>Belgium</c:v>
                </c:pt>
                <c:pt idx="30">
                  <c:v>Spain</c:v>
                </c:pt>
                <c:pt idx="31">
                  <c:v>United Kingdom</c:v>
                </c:pt>
                <c:pt idx="32">
                  <c:v>Greece</c:v>
                </c:pt>
              </c:strCache>
            </c:strRef>
          </c:cat>
          <c:val>
            <c:numRef>
              <c:f>'C6.1'!$C$39:$C$71</c:f>
              <c:numCache>
                <c:formatCode>#,##0.00</c:formatCode>
                <c:ptCount val="33"/>
                <c:pt idx="0">
                  <c:v>30.680919181151999</c:v>
                </c:pt>
                <c:pt idx="1">
                  <c:v>12.934606808350001</c:v>
                </c:pt>
                <c:pt idx="2">
                  <c:v>9.2593783528568991</c:v>
                </c:pt>
                <c:pt idx="3">
                  <c:v>3.9545402680028001</c:v>
                </c:pt>
                <c:pt idx="4">
                  <c:v>10.94788459778</c:v>
                </c:pt>
                <c:pt idx="5">
                  <c:v>11.707253021358</c:v>
                </c:pt>
                <c:pt idx="6">
                  <c:v>22.114350877558</c:v>
                </c:pt>
                <c:pt idx="7">
                  <c:v>4.9670405921128999</c:v>
                </c:pt>
                <c:pt idx="8">
                  <c:v>11.679681332288</c:v>
                </c:pt>
                <c:pt idx="9">
                  <c:v>11.366401217405</c:v>
                </c:pt>
                <c:pt idx="10">
                  <c:v>10.018887819608</c:v>
                </c:pt>
                <c:pt idx="11">
                  <c:v>8.9244477331236993</c:v>
                </c:pt>
                <c:pt idx="12">
                  <c:v>12.493145796478</c:v>
                </c:pt>
                <c:pt idx="13">
                  <c:v>9.7120700469642998</c:v>
                </c:pt>
                <c:pt idx="14">
                  <c:v>5.600595949533</c:v>
                </c:pt>
                <c:pt idx="15">
                  <c:v>39.185094081163001</c:v>
                </c:pt>
                <c:pt idx="16">
                  <c:v>12.046438840764001</c:v>
                </c:pt>
                <c:pt idx="17">
                  <c:v>9.1152575874784993</c:v>
                </c:pt>
                <c:pt idx="18">
                  <c:v>7.0360765228408004</c:v>
                </c:pt>
                <c:pt idx="19">
                  <c:v>25.339185626290998</c:v>
                </c:pt>
                <c:pt idx="20">
                  <c:v>13.371681690252938</c:v>
                </c:pt>
                <c:pt idx="21">
                  <c:v>26.593477648726999</c:v>
                </c:pt>
                <c:pt idx="22">
                  <c:v>3.5608392749897</c:v>
                </c:pt>
                <c:pt idx="23">
                  <c:v>7.0838268021033999</c:v>
                </c:pt>
                <c:pt idx="24">
                  <c:v>5.4635990807123003</c:v>
                </c:pt>
                <c:pt idx="25">
                  <c:v>15.803482439885</c:v>
                </c:pt>
                <c:pt idx="26">
                  <c:v>9.8631869908913004</c:v>
                </c:pt>
                <c:pt idx="27">
                  <c:v>10.581905033797</c:v>
                </c:pt>
                <c:pt idx="28">
                  <c:v>8.2144855768046998</c:v>
                </c:pt>
                <c:pt idx="29">
                  <c:v>4.8048550070646998</c:v>
                </c:pt>
                <c:pt idx="30">
                  <c:v>11.709300156332</c:v>
                </c:pt>
                <c:pt idx="31">
                  <c:v>5.6501403571897004</c:v>
                </c:pt>
                <c:pt idx="32">
                  <c:v>47.613552194660997</c:v>
                </c:pt>
              </c:numCache>
            </c:numRef>
          </c:val>
          <c:extLst xmlns:c16r2="http://schemas.microsoft.com/office/drawing/2015/06/chart">
            <c:ext xmlns:c16="http://schemas.microsoft.com/office/drawing/2014/chart" uri="{C3380CC4-5D6E-409C-BE32-E72D297353CC}">
              <c16:uniqueId val="{00000001-065D-434D-942D-FA38F2AE6A44}"/>
            </c:ext>
          </c:extLst>
        </c:ser>
        <c:dLbls>
          <c:showLegendKey val="0"/>
          <c:showVal val="0"/>
          <c:showCatName val="0"/>
          <c:showSerName val="0"/>
          <c:showPercent val="0"/>
          <c:showBubbleSize val="0"/>
        </c:dLbls>
        <c:gapWidth val="219"/>
        <c:overlap val="-27"/>
        <c:axId val="169027552"/>
        <c:axId val="169025200"/>
      </c:barChart>
      <c:catAx>
        <c:axId val="16902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lv-LV"/>
          </a:p>
        </c:txPr>
        <c:crossAx val="169025200"/>
        <c:crosses val="autoZero"/>
        <c:auto val="1"/>
        <c:lblAlgn val="ctr"/>
        <c:lblOffset val="100"/>
        <c:noMultiLvlLbl val="0"/>
      </c:catAx>
      <c:valAx>
        <c:axId val="169025200"/>
        <c:scaling>
          <c:orientation val="minMax"/>
        </c:scaling>
        <c:delete val="0"/>
        <c:axPos val="l"/>
        <c:majorGridlines>
          <c:spPr>
            <a:ln w="9525" cap="flat" cmpd="sng" algn="ctr">
              <a:solidFill>
                <a:schemeClr val="tx2">
                  <a:lumMod val="60000"/>
                  <a:lumOff val="4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lv-LV"/>
          </a:p>
        </c:txPr>
        <c:crossAx val="169027552"/>
        <c:crosses val="autoZero"/>
        <c:crossBetween val="between"/>
      </c:valAx>
      <c:spPr>
        <a:noFill/>
        <a:ln>
          <a:noFill/>
        </a:ln>
        <a:effectLst/>
      </c:spPr>
    </c:plotArea>
    <c:legend>
      <c:legendPos val="b"/>
      <c:layout>
        <c:manualLayout>
          <c:xMode val="edge"/>
          <c:yMode val="edge"/>
          <c:x val="7.7104662570448845E-2"/>
          <c:y val="2.0856818963243189E-2"/>
          <c:w val="0.90408210293018287"/>
          <c:h val="9.31173524163455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lv-LV"/>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131504793946957E-2"/>
          <c:y val="0.10874862225974366"/>
          <c:w val="0.91402043138856592"/>
          <c:h val="0.55626046816283181"/>
        </c:manualLayout>
      </c:layout>
      <c:barChart>
        <c:barDir val="col"/>
        <c:grouping val="stacked"/>
        <c:varyColors val="0"/>
        <c:ser>
          <c:idx val="1"/>
          <c:order val="0"/>
          <c:tx>
            <c:strRef>
              <c:f>'Figure C3.2.a._LTU'!$B$32</c:f>
              <c:strCache>
                <c:ptCount val="1"/>
                <c:pt idx="0">
                  <c:v>Public expenditure</c:v>
                </c:pt>
              </c:strCache>
            </c:strRef>
          </c:tx>
          <c:spPr>
            <a:solidFill>
              <a:srgbClr val="9D9FE7"/>
            </a:solidFill>
          </c:spPr>
          <c:invertIfNegative val="0"/>
          <c:cat>
            <c:strRef>
              <c:f>'Figure C3.2.a._LTU'!$A$33:$A$70</c:f>
              <c:strCache>
                <c:ptCount val="38"/>
                <c:pt idx="0">
                  <c:v>Sweden</c:v>
                </c:pt>
                <c:pt idx="1">
                  <c:v>Norway</c:v>
                </c:pt>
                <c:pt idx="2">
                  <c:v>Finland</c:v>
                </c:pt>
                <c:pt idx="3">
                  <c:v>Latvia</c:v>
                </c:pt>
                <c:pt idx="4">
                  <c:v>Luxembourg</c:v>
                </c:pt>
                <c:pt idx="5">
                  <c:v>Belgium</c:v>
                </c:pt>
                <c:pt idx="6">
                  <c:v>Iceland</c:v>
                </c:pt>
                <c:pt idx="7">
                  <c:v>Lithuania</c:v>
                </c:pt>
                <c:pt idx="8">
                  <c:v>Austria</c:v>
                </c:pt>
                <c:pt idx="9">
                  <c:v>Russian Federation</c:v>
                </c:pt>
                <c:pt idx="10">
                  <c:v>Italy</c:v>
                </c:pt>
                <c:pt idx="11">
                  <c:v>Ireland</c:v>
                </c:pt>
                <c:pt idx="12">
                  <c:v>Greece</c:v>
                </c:pt>
                <c:pt idx="13">
                  <c:v>Estonia</c:v>
                </c:pt>
                <c:pt idx="14">
                  <c:v>Hungary</c:v>
                </c:pt>
                <c:pt idx="15">
                  <c:v>EU23 average</c:v>
                </c:pt>
                <c:pt idx="16">
                  <c:v>Japan</c:v>
                </c:pt>
                <c:pt idx="17">
                  <c:v>Czech Republic</c:v>
                </c:pt>
                <c:pt idx="18">
                  <c:v>Poland</c:v>
                </c:pt>
                <c:pt idx="19">
                  <c:v>United States</c:v>
                </c:pt>
                <c:pt idx="20">
                  <c:v>OECD average</c:v>
                </c:pt>
                <c:pt idx="21">
                  <c:v>France</c:v>
                </c:pt>
                <c:pt idx="22">
                  <c:v>Canada</c:v>
                </c:pt>
                <c:pt idx="23">
                  <c:v>Slovenia</c:v>
                </c:pt>
                <c:pt idx="24">
                  <c:v>Israel</c:v>
                </c:pt>
                <c:pt idx="25">
                  <c:v>Slovak Republic</c:v>
                </c:pt>
                <c:pt idx="26">
                  <c:v>Portugal</c:v>
                </c:pt>
                <c:pt idx="27">
                  <c:v>Netherlands</c:v>
                </c:pt>
                <c:pt idx="28">
                  <c:v>Korea</c:v>
                </c:pt>
                <c:pt idx="29">
                  <c:v>Germany</c:v>
                </c:pt>
                <c:pt idx="30">
                  <c:v>United Kingdom</c:v>
                </c:pt>
                <c:pt idx="31">
                  <c:v>Spain</c:v>
                </c:pt>
                <c:pt idx="32">
                  <c:v>Chile</c:v>
                </c:pt>
                <c:pt idx="33">
                  <c:v>New Zealand</c:v>
                </c:pt>
                <c:pt idx="34">
                  <c:v>Mexico</c:v>
                </c:pt>
                <c:pt idx="35">
                  <c:v>Australia</c:v>
                </c:pt>
                <c:pt idx="36">
                  <c:v>Turkey</c:v>
                </c:pt>
                <c:pt idx="37">
                  <c:v>Colombia</c:v>
                </c:pt>
              </c:strCache>
            </c:strRef>
          </c:cat>
          <c:val>
            <c:numRef>
              <c:f>'Figure C3.2.a._LTU'!$B$33:$B$70</c:f>
              <c:numCache>
                <c:formatCode>#,##0.00</c:formatCode>
                <c:ptCount val="38"/>
                <c:pt idx="0">
                  <c:v>100</c:v>
                </c:pt>
                <c:pt idx="1">
                  <c:v>99.487167230297004</c:v>
                </c:pt>
                <c:pt idx="2">
                  <c:v>99.180226967657006</c:v>
                </c:pt>
                <c:pt idx="3">
                  <c:v>97.780785424669162</c:v>
                </c:pt>
                <c:pt idx="4">
                  <c:v>97.413255988566007</c:v>
                </c:pt>
                <c:pt idx="5">
                  <c:v>96.712000545245999</c:v>
                </c:pt>
                <c:pt idx="6">
                  <c:v>96.233910449522554</c:v>
                </c:pt>
                <c:pt idx="7">
                  <c:v>95.45207544523943</c:v>
                </c:pt>
                <c:pt idx="8">
                  <c:v>95.397172918606003</c:v>
                </c:pt>
                <c:pt idx="9">
                  <c:v>95.053230203881682</c:v>
                </c:pt>
                <c:pt idx="10">
                  <c:v>94.73014270808639</c:v>
                </c:pt>
                <c:pt idx="11">
                  <c:v>94.727887661715997</c:v>
                </c:pt>
                <c:pt idx="12">
                  <c:v>93.201724895717149</c:v>
                </c:pt>
                <c:pt idx="13">
                  <c:v>93.019876304548902</c:v>
                </c:pt>
                <c:pt idx="14">
                  <c:v>92.817631549431994</c:v>
                </c:pt>
                <c:pt idx="15">
                  <c:v>92.742730225986818</c:v>
                </c:pt>
                <c:pt idx="16">
                  <c:v>92.312474011286994</c:v>
                </c:pt>
                <c:pt idx="17">
                  <c:v>91.590903473140003</c:v>
                </c:pt>
                <c:pt idx="18">
                  <c:v>91.568200867683018</c:v>
                </c:pt>
                <c:pt idx="19">
                  <c:v>91.260261399301996</c:v>
                </c:pt>
                <c:pt idx="20">
                  <c:v>91.131104223883042</c:v>
                </c:pt>
                <c:pt idx="21">
                  <c:v>90.805184115488672</c:v>
                </c:pt>
                <c:pt idx="22">
                  <c:v>90.443319657993996</c:v>
                </c:pt>
                <c:pt idx="23">
                  <c:v>90.319502705986778</c:v>
                </c:pt>
                <c:pt idx="24">
                  <c:v>89.570317724155004</c:v>
                </c:pt>
                <c:pt idx="25">
                  <c:v>89.259734530809069</c:v>
                </c:pt>
                <c:pt idx="26">
                  <c:v>88.637502963819202</c:v>
                </c:pt>
                <c:pt idx="27">
                  <c:v>87.513394357611688</c:v>
                </c:pt>
                <c:pt idx="28">
                  <c:v>87.108248505373993</c:v>
                </c:pt>
                <c:pt idx="29">
                  <c:v>87.026226538342996</c:v>
                </c:pt>
                <c:pt idx="30">
                  <c:v>86.754430858883566</c:v>
                </c:pt>
                <c:pt idx="31">
                  <c:v>86.432204150461004</c:v>
                </c:pt>
                <c:pt idx="32">
                  <c:v>83.207805507708002</c:v>
                </c:pt>
                <c:pt idx="33">
                  <c:v>83.206266568952003</c:v>
                </c:pt>
                <c:pt idx="34">
                  <c:v>83.059121212326005</c:v>
                </c:pt>
                <c:pt idx="35">
                  <c:v>81.152837255826</c:v>
                </c:pt>
                <c:pt idx="36">
                  <c:v>81.075749117569316</c:v>
                </c:pt>
                <c:pt idx="37">
                  <c:v>76.577411167846776</c:v>
                </c:pt>
              </c:numCache>
            </c:numRef>
          </c:val>
          <c:extLst xmlns:c16r2="http://schemas.microsoft.com/office/drawing/2015/06/chart">
            <c:ext xmlns:c16="http://schemas.microsoft.com/office/drawing/2014/chart" uri="{C3380CC4-5D6E-409C-BE32-E72D297353CC}">
              <c16:uniqueId val="{00000000-4808-4694-B723-AC7EC2787D1F}"/>
            </c:ext>
          </c:extLst>
        </c:ser>
        <c:ser>
          <c:idx val="0"/>
          <c:order val="1"/>
          <c:tx>
            <c:strRef>
              <c:f>'Figure C3.2.a._LTU'!$C$32</c:f>
              <c:strCache>
                <c:ptCount val="1"/>
                <c:pt idx="0">
                  <c:v>Household expenditure</c:v>
                </c:pt>
              </c:strCache>
            </c:strRef>
          </c:tx>
          <c:spPr>
            <a:solidFill>
              <a:schemeClr val="accent5"/>
            </a:solidFill>
          </c:spPr>
          <c:invertIfNegative val="0"/>
          <c:cat>
            <c:strRef>
              <c:f>'Figure C3.2.a._LTU'!$A$33:$A$70</c:f>
              <c:strCache>
                <c:ptCount val="38"/>
                <c:pt idx="0">
                  <c:v>Sweden</c:v>
                </c:pt>
                <c:pt idx="1">
                  <c:v>Norway</c:v>
                </c:pt>
                <c:pt idx="2">
                  <c:v>Finland</c:v>
                </c:pt>
                <c:pt idx="3">
                  <c:v>Latvia</c:v>
                </c:pt>
                <c:pt idx="4">
                  <c:v>Luxembourg</c:v>
                </c:pt>
                <c:pt idx="5">
                  <c:v>Belgium</c:v>
                </c:pt>
                <c:pt idx="6">
                  <c:v>Iceland</c:v>
                </c:pt>
                <c:pt idx="7">
                  <c:v>Lithuania</c:v>
                </c:pt>
                <c:pt idx="8">
                  <c:v>Austria</c:v>
                </c:pt>
                <c:pt idx="9">
                  <c:v>Russian Federation</c:v>
                </c:pt>
                <c:pt idx="10">
                  <c:v>Italy</c:v>
                </c:pt>
                <c:pt idx="11">
                  <c:v>Ireland</c:v>
                </c:pt>
                <c:pt idx="12">
                  <c:v>Greece</c:v>
                </c:pt>
                <c:pt idx="13">
                  <c:v>Estonia</c:v>
                </c:pt>
                <c:pt idx="14">
                  <c:v>Hungary</c:v>
                </c:pt>
                <c:pt idx="15">
                  <c:v>EU23 average</c:v>
                </c:pt>
                <c:pt idx="16">
                  <c:v>Japan</c:v>
                </c:pt>
                <c:pt idx="17">
                  <c:v>Czech Republic</c:v>
                </c:pt>
                <c:pt idx="18">
                  <c:v>Poland</c:v>
                </c:pt>
                <c:pt idx="19">
                  <c:v>United States</c:v>
                </c:pt>
                <c:pt idx="20">
                  <c:v>OECD average</c:v>
                </c:pt>
                <c:pt idx="21">
                  <c:v>France</c:v>
                </c:pt>
                <c:pt idx="22">
                  <c:v>Canada</c:v>
                </c:pt>
                <c:pt idx="23">
                  <c:v>Slovenia</c:v>
                </c:pt>
                <c:pt idx="24">
                  <c:v>Israel</c:v>
                </c:pt>
                <c:pt idx="25">
                  <c:v>Slovak Republic</c:v>
                </c:pt>
                <c:pt idx="26">
                  <c:v>Portugal</c:v>
                </c:pt>
                <c:pt idx="27">
                  <c:v>Netherlands</c:v>
                </c:pt>
                <c:pt idx="28">
                  <c:v>Korea</c:v>
                </c:pt>
                <c:pt idx="29">
                  <c:v>Germany</c:v>
                </c:pt>
                <c:pt idx="30">
                  <c:v>United Kingdom</c:v>
                </c:pt>
                <c:pt idx="31">
                  <c:v>Spain</c:v>
                </c:pt>
                <c:pt idx="32">
                  <c:v>Chile</c:v>
                </c:pt>
                <c:pt idx="33">
                  <c:v>New Zealand</c:v>
                </c:pt>
                <c:pt idx="34">
                  <c:v>Mexico</c:v>
                </c:pt>
                <c:pt idx="35">
                  <c:v>Australia</c:v>
                </c:pt>
                <c:pt idx="36">
                  <c:v>Turkey</c:v>
                </c:pt>
                <c:pt idx="37">
                  <c:v>Colombia</c:v>
                </c:pt>
              </c:strCache>
            </c:strRef>
          </c:cat>
          <c:val>
            <c:numRef>
              <c:f>'Figure C3.2.a._LTU'!$C$33:$C$70</c:f>
              <c:numCache>
                <c:formatCode>#,##0.00</c:formatCode>
                <c:ptCount val="38"/>
                <c:pt idx="1">
                  <c:v>0.51283276970288005</c:v>
                </c:pt>
                <c:pt idx="2">
                  <c:v>0.81977303234253995</c:v>
                </c:pt>
                <c:pt idx="3">
                  <c:v>2.0940713584153001</c:v>
                </c:pt>
                <c:pt idx="4">
                  <c:v>2.4095516926690999</c:v>
                </c:pt>
                <c:pt idx="5">
                  <c:v>3.2029811822081999</c:v>
                </c:pt>
                <c:pt idx="6">
                  <c:v>3.4998062074068002</c:v>
                </c:pt>
                <c:pt idx="7">
                  <c:v>2.5606725915019002</c:v>
                </c:pt>
                <c:pt idx="8">
                  <c:v>3.4294757262969999</c:v>
                </c:pt>
                <c:pt idx="9">
                  <c:v>3.879328150189</c:v>
                </c:pt>
                <c:pt idx="10">
                  <c:v>5.1538081045148001</c:v>
                </c:pt>
                <c:pt idx="11">
                  <c:v>5.2721123382839998</c:v>
                </c:pt>
                <c:pt idx="12">
                  <c:v>6.5078130025364</c:v>
                </c:pt>
                <c:pt idx="13">
                  <c:v>5.6687659020401</c:v>
                </c:pt>
                <c:pt idx="15">
                  <c:v>5.9857861550596754</c:v>
                </c:pt>
                <c:pt idx="16">
                  <c:v>5.39278994961</c:v>
                </c:pt>
                <c:pt idx="17">
                  <c:v>6.5352093354756002</c:v>
                </c:pt>
                <c:pt idx="18">
                  <c:v>7.9512912232856996</c:v>
                </c:pt>
                <c:pt idx="19">
                  <c:v>8.6445693077557006</c:v>
                </c:pt>
                <c:pt idx="20">
                  <c:v>7.4429192087501477</c:v>
                </c:pt>
                <c:pt idx="21">
                  <c:v>7.7568131619256997</c:v>
                </c:pt>
                <c:pt idx="22">
                  <c:v>4.1191411267518996</c:v>
                </c:pt>
                <c:pt idx="23">
                  <c:v>9.3161890321515006</c:v>
                </c:pt>
                <c:pt idx="24">
                  <c:v>7.4683326646415003</c:v>
                </c:pt>
                <c:pt idx="25">
                  <c:v>6.0308957324607002</c:v>
                </c:pt>
                <c:pt idx="26">
                  <c:v>11.362497036180001</c:v>
                </c:pt>
                <c:pt idx="27">
                  <c:v>4.5139410058173004</c:v>
                </c:pt>
                <c:pt idx="28">
                  <c:v>11.656938756508</c:v>
                </c:pt>
                <c:pt idx="30">
                  <c:v>10.606502702689999</c:v>
                </c:pt>
                <c:pt idx="31">
                  <c:v>12.537572785338</c:v>
                </c:pt>
                <c:pt idx="32">
                  <c:v>16.244943916170001</c:v>
                </c:pt>
                <c:pt idx="33">
                  <c:v>12.039612148991999</c:v>
                </c:pt>
                <c:pt idx="34">
                  <c:v>16.833358445576</c:v>
                </c:pt>
                <c:pt idx="35">
                  <c:v>16.809457859203</c:v>
                </c:pt>
                <c:pt idx="36">
                  <c:v>13.778775372803</c:v>
                </c:pt>
                <c:pt idx="37">
                  <c:v>23.312197498082</c:v>
                </c:pt>
              </c:numCache>
            </c:numRef>
          </c:val>
          <c:extLst xmlns:c16r2="http://schemas.microsoft.com/office/drawing/2015/06/chart">
            <c:ext xmlns:c16="http://schemas.microsoft.com/office/drawing/2014/chart" uri="{C3380CC4-5D6E-409C-BE32-E72D297353CC}">
              <c16:uniqueId val="{00000001-4808-4694-B723-AC7EC2787D1F}"/>
            </c:ext>
          </c:extLst>
        </c:ser>
        <c:ser>
          <c:idx val="2"/>
          <c:order val="2"/>
          <c:tx>
            <c:strRef>
              <c:f>'Figure C3.2.a._LTU'!$D$32</c:f>
              <c:strCache>
                <c:ptCount val="1"/>
                <c:pt idx="0">
                  <c:v>Expenditure from other private entities</c:v>
                </c:pt>
              </c:strCache>
            </c:strRef>
          </c:tx>
          <c:spPr>
            <a:solidFill>
              <a:schemeClr val="accent6"/>
            </a:solidFill>
          </c:spPr>
          <c:invertIfNegative val="0"/>
          <c:cat>
            <c:strRef>
              <c:f>'Figure C3.2.a._LTU'!$A$33:$A$70</c:f>
              <c:strCache>
                <c:ptCount val="38"/>
                <c:pt idx="0">
                  <c:v>Sweden</c:v>
                </c:pt>
                <c:pt idx="1">
                  <c:v>Norway</c:v>
                </c:pt>
                <c:pt idx="2">
                  <c:v>Finland</c:v>
                </c:pt>
                <c:pt idx="3">
                  <c:v>Latvia</c:v>
                </c:pt>
                <c:pt idx="4">
                  <c:v>Luxembourg</c:v>
                </c:pt>
                <c:pt idx="5">
                  <c:v>Belgium</c:v>
                </c:pt>
                <c:pt idx="6">
                  <c:v>Iceland</c:v>
                </c:pt>
                <c:pt idx="7">
                  <c:v>Lithuania</c:v>
                </c:pt>
                <c:pt idx="8">
                  <c:v>Austria</c:v>
                </c:pt>
                <c:pt idx="9">
                  <c:v>Russian Federation</c:v>
                </c:pt>
                <c:pt idx="10">
                  <c:v>Italy</c:v>
                </c:pt>
                <c:pt idx="11">
                  <c:v>Ireland</c:v>
                </c:pt>
                <c:pt idx="12">
                  <c:v>Greece</c:v>
                </c:pt>
                <c:pt idx="13">
                  <c:v>Estonia</c:v>
                </c:pt>
                <c:pt idx="14">
                  <c:v>Hungary</c:v>
                </c:pt>
                <c:pt idx="15">
                  <c:v>EU23 average</c:v>
                </c:pt>
                <c:pt idx="16">
                  <c:v>Japan</c:v>
                </c:pt>
                <c:pt idx="17">
                  <c:v>Czech Republic</c:v>
                </c:pt>
                <c:pt idx="18">
                  <c:v>Poland</c:v>
                </c:pt>
                <c:pt idx="19">
                  <c:v>United States</c:v>
                </c:pt>
                <c:pt idx="20">
                  <c:v>OECD average</c:v>
                </c:pt>
                <c:pt idx="21">
                  <c:v>France</c:v>
                </c:pt>
                <c:pt idx="22">
                  <c:v>Canada</c:v>
                </c:pt>
                <c:pt idx="23">
                  <c:v>Slovenia</c:v>
                </c:pt>
                <c:pt idx="24">
                  <c:v>Israel</c:v>
                </c:pt>
                <c:pt idx="25">
                  <c:v>Slovak Republic</c:v>
                </c:pt>
                <c:pt idx="26">
                  <c:v>Portugal</c:v>
                </c:pt>
                <c:pt idx="27">
                  <c:v>Netherlands</c:v>
                </c:pt>
                <c:pt idx="28">
                  <c:v>Korea</c:v>
                </c:pt>
                <c:pt idx="29">
                  <c:v>Germany</c:v>
                </c:pt>
                <c:pt idx="30">
                  <c:v>United Kingdom</c:v>
                </c:pt>
                <c:pt idx="31">
                  <c:v>Spain</c:v>
                </c:pt>
                <c:pt idx="32">
                  <c:v>Chile</c:v>
                </c:pt>
                <c:pt idx="33">
                  <c:v>New Zealand</c:v>
                </c:pt>
                <c:pt idx="34">
                  <c:v>Mexico</c:v>
                </c:pt>
                <c:pt idx="35">
                  <c:v>Australia</c:v>
                </c:pt>
                <c:pt idx="36">
                  <c:v>Turkey</c:v>
                </c:pt>
                <c:pt idx="37">
                  <c:v>Colombia</c:v>
                </c:pt>
              </c:strCache>
            </c:strRef>
          </c:cat>
          <c:val>
            <c:numRef>
              <c:f>'Figure C3.2.a._LTU'!$D$33:$D$70</c:f>
              <c:numCache>
                <c:formatCode>#,##0.00</c:formatCode>
                <c:ptCount val="38"/>
                <c:pt idx="1">
                  <c:v>#N/A</c:v>
                </c:pt>
                <c:pt idx="2">
                  <c:v>#N/A</c:v>
                </c:pt>
                <c:pt idx="3">
                  <c:v>0.12514321691538</c:v>
                </c:pt>
                <c:pt idx="4">
                  <c:v>0.177192318765</c:v>
                </c:pt>
                <c:pt idx="5">
                  <c:v>8.5018272545585999E-2</c:v>
                </c:pt>
                <c:pt idx="6">
                  <c:v>0.26628334307050999</c:v>
                </c:pt>
                <c:pt idx="7">
                  <c:v>1.987251963259</c:v>
                </c:pt>
                <c:pt idx="8">
                  <c:v>1.1733513550968</c:v>
                </c:pt>
                <c:pt idx="9">
                  <c:v>1.0674416459289999</c:v>
                </c:pt>
                <c:pt idx="10">
                  <c:v>0.11604918739927</c:v>
                </c:pt>
                <c:pt idx="12">
                  <c:v>0.29046210174614001</c:v>
                </c:pt>
                <c:pt idx="13">
                  <c:v>1.3113577934113001</c:v>
                </c:pt>
                <c:pt idx="15">
                  <c:v>1.431880898329448</c:v>
                </c:pt>
                <c:pt idx="16">
                  <c:v>2.2947360391033</c:v>
                </c:pt>
                <c:pt idx="17">
                  <c:v>1.8738871913840001</c:v>
                </c:pt>
                <c:pt idx="18">
                  <c:v>0.48050790903141999</c:v>
                </c:pt>
                <c:pt idx="19">
                  <c:v>9.5169292942337003E-2</c:v>
                </c:pt>
                <c:pt idx="20">
                  <c:v>1.6885273001499428</c:v>
                </c:pt>
                <c:pt idx="21">
                  <c:v>1.4380027225859999</c:v>
                </c:pt>
                <c:pt idx="22">
                  <c:v>5.4375392152539002</c:v>
                </c:pt>
                <c:pt idx="23">
                  <c:v>0.36430826186186999</c:v>
                </c:pt>
                <c:pt idx="24">
                  <c:v>2.9613496112035</c:v>
                </c:pt>
                <c:pt idx="25">
                  <c:v>4.7093697367298999</c:v>
                </c:pt>
                <c:pt idx="26">
                  <c:v>#N/A</c:v>
                </c:pt>
                <c:pt idx="27">
                  <c:v>7.9726646365702001</c:v>
                </c:pt>
                <c:pt idx="28">
                  <c:v>1.2348127381181999</c:v>
                </c:pt>
                <c:pt idx="30">
                  <c:v>2.6390664384267999</c:v>
                </c:pt>
                <c:pt idx="31">
                  <c:v>1.0302230642014001</c:v>
                </c:pt>
                <c:pt idx="32">
                  <c:v>0.54725057612302996</c:v>
                </c:pt>
                <c:pt idx="33">
                  <c:v>4.7541212820562997</c:v>
                </c:pt>
                <c:pt idx="34">
                  <c:v>0.10752034209824</c:v>
                </c:pt>
                <c:pt idx="35">
                  <c:v>2.0377048849708999</c:v>
                </c:pt>
                <c:pt idx="36">
                  <c:v>5.1454755096279996</c:v>
                </c:pt>
                <c:pt idx="37">
                  <c:v>0.11039133407097</c:v>
                </c:pt>
              </c:numCache>
            </c:numRef>
          </c:val>
          <c:extLst xmlns:c16r2="http://schemas.microsoft.com/office/drawing/2015/06/chart">
            <c:ext xmlns:c16="http://schemas.microsoft.com/office/drawing/2014/chart" uri="{C3380CC4-5D6E-409C-BE32-E72D297353CC}">
              <c16:uniqueId val="{00000002-4808-4694-B723-AC7EC2787D1F}"/>
            </c:ext>
          </c:extLst>
        </c:ser>
        <c:ser>
          <c:idx val="3"/>
          <c:order val="3"/>
          <c:tx>
            <c:strRef>
              <c:f>'Figure C3.2.a._LTU'!$E$32</c:f>
              <c:strCache>
                <c:ptCount val="1"/>
                <c:pt idx="0">
                  <c:v>All private sources</c:v>
                </c:pt>
              </c:strCache>
            </c:strRef>
          </c:tx>
          <c:spPr>
            <a:solidFill>
              <a:schemeClr val="accent2"/>
            </a:solidFill>
          </c:spPr>
          <c:invertIfNegative val="0"/>
          <c:cat>
            <c:strRef>
              <c:f>'Figure C3.2.a._LTU'!$A$33:$A$70</c:f>
              <c:strCache>
                <c:ptCount val="38"/>
                <c:pt idx="0">
                  <c:v>Sweden</c:v>
                </c:pt>
                <c:pt idx="1">
                  <c:v>Norway</c:v>
                </c:pt>
                <c:pt idx="2">
                  <c:v>Finland</c:v>
                </c:pt>
                <c:pt idx="3">
                  <c:v>Latvia</c:v>
                </c:pt>
                <c:pt idx="4">
                  <c:v>Luxembourg</c:v>
                </c:pt>
                <c:pt idx="5">
                  <c:v>Belgium</c:v>
                </c:pt>
                <c:pt idx="6">
                  <c:v>Iceland</c:v>
                </c:pt>
                <c:pt idx="7">
                  <c:v>Lithuania</c:v>
                </c:pt>
                <c:pt idx="8">
                  <c:v>Austria</c:v>
                </c:pt>
                <c:pt idx="9">
                  <c:v>Russian Federation</c:v>
                </c:pt>
                <c:pt idx="10">
                  <c:v>Italy</c:v>
                </c:pt>
                <c:pt idx="11">
                  <c:v>Ireland</c:v>
                </c:pt>
                <c:pt idx="12">
                  <c:v>Greece</c:v>
                </c:pt>
                <c:pt idx="13">
                  <c:v>Estonia</c:v>
                </c:pt>
                <c:pt idx="14">
                  <c:v>Hungary</c:v>
                </c:pt>
                <c:pt idx="15">
                  <c:v>EU23 average</c:v>
                </c:pt>
                <c:pt idx="16">
                  <c:v>Japan</c:v>
                </c:pt>
                <c:pt idx="17">
                  <c:v>Czech Republic</c:v>
                </c:pt>
                <c:pt idx="18">
                  <c:v>Poland</c:v>
                </c:pt>
                <c:pt idx="19">
                  <c:v>United States</c:v>
                </c:pt>
                <c:pt idx="20">
                  <c:v>OECD average</c:v>
                </c:pt>
                <c:pt idx="21">
                  <c:v>France</c:v>
                </c:pt>
                <c:pt idx="22">
                  <c:v>Canada</c:v>
                </c:pt>
                <c:pt idx="23">
                  <c:v>Slovenia</c:v>
                </c:pt>
                <c:pt idx="24">
                  <c:v>Israel</c:v>
                </c:pt>
                <c:pt idx="25">
                  <c:v>Slovak Republic</c:v>
                </c:pt>
                <c:pt idx="26">
                  <c:v>Portugal</c:v>
                </c:pt>
                <c:pt idx="27">
                  <c:v>Netherlands</c:v>
                </c:pt>
                <c:pt idx="28">
                  <c:v>Korea</c:v>
                </c:pt>
                <c:pt idx="29">
                  <c:v>Germany</c:v>
                </c:pt>
                <c:pt idx="30">
                  <c:v>United Kingdom</c:v>
                </c:pt>
                <c:pt idx="31">
                  <c:v>Spain</c:v>
                </c:pt>
                <c:pt idx="32">
                  <c:v>Chile</c:v>
                </c:pt>
                <c:pt idx="33">
                  <c:v>New Zealand</c:v>
                </c:pt>
                <c:pt idx="34">
                  <c:v>Mexico</c:v>
                </c:pt>
                <c:pt idx="35">
                  <c:v>Australia</c:v>
                </c:pt>
                <c:pt idx="36">
                  <c:v>Turkey</c:v>
                </c:pt>
                <c:pt idx="37">
                  <c:v>Colombia</c:v>
                </c:pt>
              </c:strCache>
            </c:strRef>
          </c:cat>
          <c:val>
            <c:numRef>
              <c:f>'Figure C3.2.a._LTU'!$E$33:$E$70</c:f>
              <c:numCache>
                <c:formatCode>General</c:formatCode>
                <c:ptCount val="38"/>
                <c:pt idx="11" formatCode="#,##0.00">
                  <c:v>5.2721123382839998</c:v>
                </c:pt>
                <c:pt idx="14" formatCode="#,##0.00">
                  <c:v>7.1823684505680001</c:v>
                </c:pt>
                <c:pt idx="29" formatCode="#,##0.00">
                  <c:v>12.973773461657</c:v>
                </c:pt>
              </c:numCache>
            </c:numRef>
          </c:val>
          <c:extLst xmlns:c16r2="http://schemas.microsoft.com/office/drawing/2015/06/chart">
            <c:ext xmlns:c16="http://schemas.microsoft.com/office/drawing/2014/chart" uri="{C3380CC4-5D6E-409C-BE32-E72D297353CC}">
              <c16:uniqueId val="{00000003-4808-4694-B723-AC7EC2787D1F}"/>
            </c:ext>
          </c:extLst>
        </c:ser>
        <c:dLbls>
          <c:showLegendKey val="0"/>
          <c:showVal val="0"/>
          <c:showCatName val="0"/>
          <c:showSerName val="0"/>
          <c:showPercent val="0"/>
          <c:showBubbleSize val="0"/>
        </c:dLbls>
        <c:gapWidth val="150"/>
        <c:overlap val="100"/>
        <c:axId val="169025592"/>
        <c:axId val="169027160"/>
      </c:barChart>
      <c:catAx>
        <c:axId val="169025592"/>
        <c:scaling>
          <c:orientation val="minMax"/>
        </c:scaling>
        <c:delete val="0"/>
        <c:axPos val="b"/>
        <c:title>
          <c:tx>
            <c:rich>
              <a:bodyPr/>
              <a:lstStyle/>
              <a:p>
                <a:pPr algn="r">
                  <a:defRPr sz="1200" b="1">
                    <a:solidFill>
                      <a:srgbClr val="FFFFFF"/>
                    </a:solidFill>
                    <a:latin typeface="Arial" panose="020B0604020202020204" pitchFamily="34" charset="0"/>
                  </a:defRPr>
                </a:pPr>
                <a:endParaRPr lang="en-GB" sz="1200">
                  <a:solidFill>
                    <a:srgbClr val="FFFFFF"/>
                  </a:solidFill>
                  <a:latin typeface="Arial" panose="020B0604020202020204" pitchFamily="34" charset="0"/>
                </a:endParaRPr>
              </a:p>
            </c:rich>
          </c:tx>
          <c:layout>
            <c:manualLayout>
              <c:xMode val="edge"/>
              <c:yMode val="edge"/>
              <c:x val="0.93700753150377125"/>
              <c:y val="0.93457777491591321"/>
            </c:manualLayout>
          </c:layout>
          <c:overlay val="0"/>
        </c:title>
        <c:numFmt formatCode="General" sourceLinked="1"/>
        <c:majorTickMark val="out"/>
        <c:minorTickMark val="none"/>
        <c:tickLblPos val="nextTo"/>
        <c:spPr>
          <a:ln>
            <a:solidFill>
              <a:srgbClr val="FFFFFF"/>
            </a:solidFill>
          </a:ln>
        </c:spPr>
        <c:txPr>
          <a:bodyPr rot="-5400000" vert="horz"/>
          <a:lstStyle/>
          <a:p>
            <a:pPr>
              <a:defRPr sz="1050" b="0" i="0" u="none" strike="noStrike" baseline="0">
                <a:solidFill>
                  <a:srgbClr val="FFFFFF"/>
                </a:solidFill>
                <a:latin typeface="+mn-lt"/>
                <a:ea typeface="Arial"/>
                <a:cs typeface="Arial"/>
              </a:defRPr>
            </a:pPr>
            <a:endParaRPr lang="lv-LV"/>
          </a:p>
        </c:txPr>
        <c:crossAx val="169027160"/>
        <c:crosses val="autoZero"/>
        <c:auto val="1"/>
        <c:lblAlgn val="ctr"/>
        <c:lblOffset val="100"/>
        <c:noMultiLvlLbl val="0"/>
      </c:catAx>
      <c:valAx>
        <c:axId val="169027160"/>
        <c:scaling>
          <c:orientation val="minMax"/>
          <c:max val="100"/>
          <c:min val="0"/>
        </c:scaling>
        <c:delete val="0"/>
        <c:axPos val="l"/>
        <c:majorGridlines>
          <c:spPr>
            <a:ln>
              <a:solidFill>
                <a:schemeClr val="tx2">
                  <a:lumMod val="60000"/>
                  <a:lumOff val="40000"/>
                </a:schemeClr>
              </a:solidFill>
            </a:ln>
          </c:spPr>
        </c:majorGridlines>
        <c:title>
          <c:tx>
            <c:rich>
              <a:bodyPr rot="0" vert="horz"/>
              <a:lstStyle/>
              <a:p>
                <a:pPr algn="l">
                  <a:defRPr sz="1200">
                    <a:solidFill>
                      <a:srgbClr val="FFFFFF"/>
                    </a:solidFill>
                    <a:latin typeface="+mn-lt"/>
                  </a:defRPr>
                </a:pPr>
                <a:r>
                  <a:rPr lang="en-GB" sz="1200">
                    <a:solidFill>
                      <a:srgbClr val="FFFFFF"/>
                    </a:solidFill>
                    <a:latin typeface="+mn-lt"/>
                  </a:rPr>
                  <a:t>%</a:t>
                </a:r>
              </a:p>
            </c:rich>
          </c:tx>
          <c:layout>
            <c:manualLayout>
              <c:xMode val="edge"/>
              <c:yMode val="edge"/>
              <c:x val="2.3974737270246807E-2"/>
              <c:y val="2.0007782179020658E-2"/>
            </c:manualLayout>
          </c:layout>
          <c:overlay val="0"/>
        </c:title>
        <c:numFmt formatCode="#\ ##0" sourceLinked="0"/>
        <c:majorTickMark val="out"/>
        <c:minorTickMark val="none"/>
        <c:tickLblPos val="nextTo"/>
        <c:spPr>
          <a:ln>
            <a:solidFill>
              <a:srgbClr val="FFFFFF"/>
            </a:solidFill>
          </a:ln>
        </c:spPr>
        <c:txPr>
          <a:bodyPr rot="0" vert="horz"/>
          <a:lstStyle/>
          <a:p>
            <a:pPr>
              <a:defRPr sz="1200" b="0" i="0" u="none" strike="noStrike" baseline="0">
                <a:solidFill>
                  <a:srgbClr val="FFFFFF"/>
                </a:solidFill>
                <a:latin typeface="+mn-lt"/>
                <a:ea typeface="Arial"/>
                <a:cs typeface="Arial"/>
              </a:defRPr>
            </a:pPr>
            <a:endParaRPr lang="lv-LV"/>
          </a:p>
        </c:txPr>
        <c:crossAx val="169025592"/>
        <c:crosses val="autoZero"/>
        <c:crossBetween val="between"/>
      </c:valAx>
      <c:spPr>
        <a:noFill/>
        <a:extLst/>
      </c:spPr>
    </c:plotArea>
    <c:legend>
      <c:legendPos val="t"/>
      <c:legendEntry>
        <c:idx val="0"/>
        <c:txPr>
          <a:bodyPr/>
          <a:lstStyle/>
          <a:p>
            <a:pPr>
              <a:defRPr sz="1200" b="0" i="0" u="none" strike="noStrike" baseline="0">
                <a:solidFill>
                  <a:srgbClr val="FFFFFF"/>
                </a:solidFill>
                <a:latin typeface="Arial"/>
                <a:ea typeface="Arial"/>
                <a:cs typeface="Arial"/>
              </a:defRPr>
            </a:pPr>
            <a:endParaRPr lang="lv-LV"/>
          </a:p>
        </c:txPr>
      </c:legendEntry>
      <c:legendEntry>
        <c:idx val="1"/>
        <c:txPr>
          <a:bodyPr/>
          <a:lstStyle/>
          <a:p>
            <a:pPr>
              <a:defRPr sz="1200" b="0" i="0" u="none" strike="noStrike" baseline="0">
                <a:solidFill>
                  <a:srgbClr val="FFFFFF"/>
                </a:solidFill>
                <a:latin typeface="Arial"/>
                <a:ea typeface="Arial"/>
                <a:cs typeface="Arial"/>
              </a:defRPr>
            </a:pPr>
            <a:endParaRPr lang="lv-LV"/>
          </a:p>
        </c:txPr>
      </c:legendEntry>
      <c:legendEntry>
        <c:idx val="2"/>
        <c:txPr>
          <a:bodyPr/>
          <a:lstStyle/>
          <a:p>
            <a:pPr>
              <a:defRPr sz="1200" b="0" i="0" u="none" strike="noStrike" baseline="0">
                <a:solidFill>
                  <a:srgbClr val="FFFFFF"/>
                </a:solidFill>
                <a:latin typeface="Arial"/>
                <a:ea typeface="Arial"/>
                <a:cs typeface="Arial"/>
              </a:defRPr>
            </a:pPr>
            <a:endParaRPr lang="lv-LV"/>
          </a:p>
        </c:txPr>
      </c:legendEntry>
      <c:legendEntry>
        <c:idx val="3"/>
        <c:txPr>
          <a:bodyPr/>
          <a:lstStyle/>
          <a:p>
            <a:pPr>
              <a:defRPr sz="1200" b="0" i="0" u="none" strike="noStrike" baseline="0">
                <a:solidFill>
                  <a:srgbClr val="FFFFFF"/>
                </a:solidFill>
                <a:latin typeface="Arial"/>
                <a:ea typeface="Arial"/>
                <a:cs typeface="Arial"/>
              </a:defRPr>
            </a:pPr>
            <a:endParaRPr lang="lv-LV"/>
          </a:p>
        </c:txPr>
      </c:legendEntry>
      <c:layout>
        <c:manualLayout>
          <c:xMode val="edge"/>
          <c:yMode val="edge"/>
          <c:x val="0.10115578024287321"/>
          <c:y val="1.6901755518475763E-4"/>
          <c:w val="0.89884421975712669"/>
          <c:h val="0.10867881451823942"/>
        </c:manualLayout>
      </c:layout>
      <c:overlay val="0"/>
      <c:spPr>
        <a:solidFill>
          <a:scrgbClr r="0" g="0" b="0">
            <a:alpha val="0"/>
          </a:scrgbClr>
        </a:solidFill>
        <a:ln>
          <a:noFill/>
        </a:ln>
        <a:effectLst/>
        <a:extLst>
          <a:ext uri="{91240B29-F687-4F45-9708-019B960494DF}">
            <a14:hiddenLine xmlns:a14="http://schemas.microsoft.com/office/drawing/2010/main">
              <a:noFill/>
            </a14:hiddenLine>
          </a:ext>
        </a:extLst>
      </c:spPr>
      <c:txPr>
        <a:bodyPr/>
        <a:lstStyle/>
        <a:p>
          <a:pPr>
            <a:defRPr sz="1200" b="0" i="0" u="none" strike="noStrike" baseline="0">
              <a:solidFill>
                <a:srgbClr val="000000"/>
              </a:solidFill>
              <a:latin typeface="+mn-lt"/>
              <a:ea typeface="Calibri"/>
              <a:cs typeface="Arial" panose="020B0604020202020204" pitchFamily="34" charset="0"/>
            </a:defRPr>
          </a:pPr>
          <a:endParaRPr lang="lv-LV"/>
        </a:p>
      </c:txPr>
    </c:legend>
    <c:plotVisOnly val="1"/>
    <c:dispBlanksAs val="gap"/>
    <c:showDLblsOverMax val="0"/>
  </c:chart>
  <c:spPr>
    <a:noFill/>
    <a:extLst>
      <a:ext uri="{909E8E84-426E-40DD-AFC4-6F175D3DCCD1}">
        <a14:hiddenFill xmlns:a14="http://schemas.microsoft.com/office/drawing/2010/main">
          <a:noFill/>
        </a14:hiddenFill>
      </a:ext>
    </a:extLst>
  </c:spPr>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131504793946957E-2"/>
          <c:y val="0.10978823590326969"/>
          <c:w val="0.91402043138856592"/>
          <c:h val="0.51320958917008863"/>
        </c:manualLayout>
      </c:layout>
      <c:barChart>
        <c:barDir val="col"/>
        <c:grouping val="stacked"/>
        <c:varyColors val="0"/>
        <c:ser>
          <c:idx val="1"/>
          <c:order val="0"/>
          <c:tx>
            <c:strRef>
              <c:f>'Figure C3.2.b._LTU'!$B$32</c:f>
              <c:strCache>
                <c:ptCount val="1"/>
                <c:pt idx="0">
                  <c:v>Public expenditure</c:v>
                </c:pt>
              </c:strCache>
            </c:strRef>
          </c:tx>
          <c:spPr>
            <a:solidFill>
              <a:srgbClr val="9D9FE7"/>
            </a:solidFill>
          </c:spPr>
          <c:invertIfNegative val="0"/>
          <c:cat>
            <c:strRef>
              <c:f>'Figure C3.2.b._LTU'!$A$33:$A$70</c:f>
              <c:strCache>
                <c:ptCount val="38"/>
                <c:pt idx="0">
                  <c:v>Finland</c:v>
                </c:pt>
                <c:pt idx="1">
                  <c:v>Norway</c:v>
                </c:pt>
                <c:pt idx="2">
                  <c:v>Luxembourg</c:v>
                </c:pt>
                <c:pt idx="3">
                  <c:v>Austria</c:v>
                </c:pt>
                <c:pt idx="4">
                  <c:v>Iceland</c:v>
                </c:pt>
                <c:pt idx="5">
                  <c:v>Sweden</c:v>
                </c:pt>
                <c:pt idx="6">
                  <c:v>Greece</c:v>
                </c:pt>
                <c:pt idx="7">
                  <c:v>Slovenia</c:v>
                </c:pt>
                <c:pt idx="8">
                  <c:v>Belgium</c:v>
                </c:pt>
                <c:pt idx="9">
                  <c:v>Germany</c:v>
                </c:pt>
                <c:pt idx="10">
                  <c:v>Poland</c:v>
                </c:pt>
                <c:pt idx="11">
                  <c:v>Slovak Republic</c:v>
                </c:pt>
                <c:pt idx="12">
                  <c:v>Czech Republic</c:v>
                </c:pt>
                <c:pt idx="13">
                  <c:v>France</c:v>
                </c:pt>
                <c:pt idx="14">
                  <c:v>EU23 average</c:v>
                </c:pt>
                <c:pt idx="15">
                  <c:v>Latvia</c:v>
                </c:pt>
                <c:pt idx="16">
                  <c:v>Estonia</c:v>
                </c:pt>
                <c:pt idx="17">
                  <c:v>Turkey</c:v>
                </c:pt>
                <c:pt idx="18">
                  <c:v>Lithuania</c:v>
                </c:pt>
                <c:pt idx="19">
                  <c:v>Ireland</c:v>
                </c:pt>
                <c:pt idx="20">
                  <c:v>Mexico</c:v>
                </c:pt>
                <c:pt idx="21">
                  <c:v>Netherlands</c:v>
                </c:pt>
                <c:pt idx="22">
                  <c:v>OECD average</c:v>
                </c:pt>
                <c:pt idx="23">
                  <c:v>Portugal</c:v>
                </c:pt>
                <c:pt idx="24">
                  <c:v>Spain</c:v>
                </c:pt>
                <c:pt idx="25">
                  <c:v>Russian Federation</c:v>
                </c:pt>
                <c:pt idx="26">
                  <c:v>Italy</c:v>
                </c:pt>
                <c:pt idx="27">
                  <c:v>Hungary</c:v>
                </c:pt>
                <c:pt idx="28">
                  <c:v>Israel</c:v>
                </c:pt>
                <c:pt idx="29">
                  <c:v>New Zealand</c:v>
                </c:pt>
                <c:pt idx="30">
                  <c:v>Canada</c:v>
                </c:pt>
                <c:pt idx="31">
                  <c:v>Australia</c:v>
                </c:pt>
                <c:pt idx="32">
                  <c:v>Korea</c:v>
                </c:pt>
                <c:pt idx="33">
                  <c:v>Colombia</c:v>
                </c:pt>
                <c:pt idx="34">
                  <c:v>United States</c:v>
                </c:pt>
                <c:pt idx="35">
                  <c:v>Chile</c:v>
                </c:pt>
                <c:pt idx="36">
                  <c:v>Japan</c:v>
                </c:pt>
                <c:pt idx="37">
                  <c:v>United Kingdom</c:v>
                </c:pt>
              </c:strCache>
            </c:strRef>
          </c:cat>
          <c:val>
            <c:numRef>
              <c:f>'Figure C3.2.b._LTU'!$B$33:$B$70</c:f>
              <c:numCache>
                <c:formatCode>#,##0.00</c:formatCode>
                <c:ptCount val="38"/>
                <c:pt idx="0">
                  <c:v>96.580215916234096</c:v>
                </c:pt>
                <c:pt idx="1">
                  <c:v>95.976064760737003</c:v>
                </c:pt>
                <c:pt idx="2">
                  <c:v>95.71360368593281</c:v>
                </c:pt>
                <c:pt idx="3">
                  <c:v>93.768807586517994</c:v>
                </c:pt>
                <c:pt idx="4">
                  <c:v>91.736066088859502</c:v>
                </c:pt>
                <c:pt idx="5">
                  <c:v>88.721338382301809</c:v>
                </c:pt>
                <c:pt idx="6">
                  <c:v>88.435209888140008</c:v>
                </c:pt>
                <c:pt idx="7">
                  <c:v>86.97359872469589</c:v>
                </c:pt>
                <c:pt idx="8">
                  <c:v>85.794087895804395</c:v>
                </c:pt>
                <c:pt idx="9">
                  <c:v>84.714199419536499</c:v>
                </c:pt>
                <c:pt idx="10">
                  <c:v>83.824488350785501</c:v>
                </c:pt>
                <c:pt idx="11">
                  <c:v>80.223765186792505</c:v>
                </c:pt>
                <c:pt idx="12">
                  <c:v>80.090538676342007</c:v>
                </c:pt>
                <c:pt idx="13">
                  <c:v>79.699940859712697</c:v>
                </c:pt>
                <c:pt idx="14">
                  <c:v>77.73607935280863</c:v>
                </c:pt>
                <c:pt idx="15">
                  <c:v>77.382907384777894</c:v>
                </c:pt>
                <c:pt idx="16">
                  <c:v>76.154069888228406</c:v>
                </c:pt>
                <c:pt idx="17">
                  <c:v>75.071563010281707</c:v>
                </c:pt>
                <c:pt idx="18">
                  <c:v>74.988524234326505</c:v>
                </c:pt>
                <c:pt idx="19">
                  <c:v>73.604302883337994</c:v>
                </c:pt>
                <c:pt idx="20">
                  <c:v>70.863745244776993</c:v>
                </c:pt>
                <c:pt idx="21">
                  <c:v>70.730388015943106</c:v>
                </c:pt>
                <c:pt idx="22">
                  <c:v>69.918234319777525</c:v>
                </c:pt>
                <c:pt idx="23">
                  <c:v>68.413528605018996</c:v>
                </c:pt>
                <c:pt idx="24">
                  <c:v>68.202273725933892</c:v>
                </c:pt>
                <c:pt idx="25">
                  <c:v>65.048042620312799</c:v>
                </c:pt>
                <c:pt idx="26">
                  <c:v>64.641701118294506</c:v>
                </c:pt>
                <c:pt idx="27">
                  <c:v>62.942626493165001</c:v>
                </c:pt>
                <c:pt idx="28">
                  <c:v>58.389458272328</c:v>
                </c:pt>
                <c:pt idx="29">
                  <c:v>51.590921088470999</c:v>
                </c:pt>
                <c:pt idx="30">
                  <c:v>49.384414834718129</c:v>
                </c:pt>
                <c:pt idx="31">
                  <c:v>37.820261661670997</c:v>
                </c:pt>
                <c:pt idx="32">
                  <c:v>36.133658199267998</c:v>
                </c:pt>
                <c:pt idx="33">
                  <c:v>36.113902230029609</c:v>
                </c:pt>
                <c:pt idx="34">
                  <c:v>35.204686462405</c:v>
                </c:pt>
                <c:pt idx="35">
                  <c:v>32.439365538925003</c:v>
                </c:pt>
                <c:pt idx="36">
                  <c:v>32.416015948205001</c:v>
                </c:pt>
                <c:pt idx="37">
                  <c:v>28.593628839967298</c:v>
                </c:pt>
              </c:numCache>
            </c:numRef>
          </c:val>
          <c:extLst xmlns:c16r2="http://schemas.microsoft.com/office/drawing/2015/06/chart">
            <c:ext xmlns:c16="http://schemas.microsoft.com/office/drawing/2014/chart" uri="{C3380CC4-5D6E-409C-BE32-E72D297353CC}">
              <c16:uniqueId val="{00000000-7F89-467B-B761-96F86DE3D9A8}"/>
            </c:ext>
          </c:extLst>
        </c:ser>
        <c:ser>
          <c:idx val="0"/>
          <c:order val="1"/>
          <c:tx>
            <c:strRef>
              <c:f>'Figure C3.2.b._LTU'!$C$32</c:f>
              <c:strCache>
                <c:ptCount val="1"/>
                <c:pt idx="0">
                  <c:v>Household expenditure</c:v>
                </c:pt>
              </c:strCache>
            </c:strRef>
          </c:tx>
          <c:spPr>
            <a:solidFill>
              <a:schemeClr val="accent5"/>
            </a:solidFill>
          </c:spPr>
          <c:invertIfNegative val="0"/>
          <c:cat>
            <c:strRef>
              <c:f>'Figure C3.2.b._LTU'!$A$33:$A$70</c:f>
              <c:strCache>
                <c:ptCount val="38"/>
                <c:pt idx="0">
                  <c:v>Finland</c:v>
                </c:pt>
                <c:pt idx="1">
                  <c:v>Norway</c:v>
                </c:pt>
                <c:pt idx="2">
                  <c:v>Luxembourg</c:v>
                </c:pt>
                <c:pt idx="3">
                  <c:v>Austria</c:v>
                </c:pt>
                <c:pt idx="4">
                  <c:v>Iceland</c:v>
                </c:pt>
                <c:pt idx="5">
                  <c:v>Sweden</c:v>
                </c:pt>
                <c:pt idx="6">
                  <c:v>Greece</c:v>
                </c:pt>
                <c:pt idx="7">
                  <c:v>Slovenia</c:v>
                </c:pt>
                <c:pt idx="8">
                  <c:v>Belgium</c:v>
                </c:pt>
                <c:pt idx="9">
                  <c:v>Germany</c:v>
                </c:pt>
                <c:pt idx="10">
                  <c:v>Poland</c:v>
                </c:pt>
                <c:pt idx="11">
                  <c:v>Slovak Republic</c:v>
                </c:pt>
                <c:pt idx="12">
                  <c:v>Czech Republic</c:v>
                </c:pt>
                <c:pt idx="13">
                  <c:v>France</c:v>
                </c:pt>
                <c:pt idx="14">
                  <c:v>EU23 average</c:v>
                </c:pt>
                <c:pt idx="15">
                  <c:v>Latvia</c:v>
                </c:pt>
                <c:pt idx="16">
                  <c:v>Estonia</c:v>
                </c:pt>
                <c:pt idx="17">
                  <c:v>Turkey</c:v>
                </c:pt>
                <c:pt idx="18">
                  <c:v>Lithuania</c:v>
                </c:pt>
                <c:pt idx="19">
                  <c:v>Ireland</c:v>
                </c:pt>
                <c:pt idx="20">
                  <c:v>Mexico</c:v>
                </c:pt>
                <c:pt idx="21">
                  <c:v>Netherlands</c:v>
                </c:pt>
                <c:pt idx="22">
                  <c:v>OECD average</c:v>
                </c:pt>
                <c:pt idx="23">
                  <c:v>Portugal</c:v>
                </c:pt>
                <c:pt idx="24">
                  <c:v>Spain</c:v>
                </c:pt>
                <c:pt idx="25">
                  <c:v>Russian Federation</c:v>
                </c:pt>
                <c:pt idx="26">
                  <c:v>Italy</c:v>
                </c:pt>
                <c:pt idx="27">
                  <c:v>Hungary</c:v>
                </c:pt>
                <c:pt idx="28">
                  <c:v>Israel</c:v>
                </c:pt>
                <c:pt idx="29">
                  <c:v>New Zealand</c:v>
                </c:pt>
                <c:pt idx="30">
                  <c:v>Canada</c:v>
                </c:pt>
                <c:pt idx="31">
                  <c:v>Australia</c:v>
                </c:pt>
                <c:pt idx="32">
                  <c:v>Korea</c:v>
                </c:pt>
                <c:pt idx="33">
                  <c:v>Colombia</c:v>
                </c:pt>
                <c:pt idx="34">
                  <c:v>United States</c:v>
                </c:pt>
                <c:pt idx="35">
                  <c:v>Chile</c:v>
                </c:pt>
                <c:pt idx="36">
                  <c:v>Japan</c:v>
                </c:pt>
                <c:pt idx="37">
                  <c:v>United Kingdom</c:v>
                </c:pt>
              </c:strCache>
            </c:strRef>
          </c:cat>
          <c:val>
            <c:numRef>
              <c:f>'Figure C3.2.b._LTU'!$C$33:$C$70</c:f>
              <c:numCache>
                <c:formatCode>#,##0.00</c:formatCode>
                <c:ptCount val="38"/>
                <c:pt idx="0">
                  <c:v>#N/A</c:v>
                </c:pt>
                <c:pt idx="1">
                  <c:v>3.8396127612947</c:v>
                </c:pt>
                <c:pt idx="2">
                  <c:v>2.4090941794408001</c:v>
                </c:pt>
                <c:pt idx="3">
                  <c:v>3.0856235191694998</c:v>
                </c:pt>
                <c:pt idx="4">
                  <c:v>7.6507557353809004</c:v>
                </c:pt>
                <c:pt idx="5">
                  <c:v>0.80640326042031996</c:v>
                </c:pt>
                <c:pt idx="6">
                  <c:v>11.554527184304</c:v>
                </c:pt>
                <c:pt idx="7">
                  <c:v>10.676667125817</c:v>
                </c:pt>
                <c:pt idx="8">
                  <c:v>8.5745665372096003</c:v>
                </c:pt>
                <c:pt idx="10">
                  <c:v>14.052120686332</c:v>
                </c:pt>
                <c:pt idx="11">
                  <c:v>10.462297501253</c:v>
                </c:pt>
                <c:pt idx="12">
                  <c:v>8.1469295220142008</c:v>
                </c:pt>
                <c:pt idx="13">
                  <c:v>10.705948267811999</c:v>
                </c:pt>
                <c:pt idx="14">
                  <c:v>14.765007319467907</c:v>
                </c:pt>
                <c:pt idx="15">
                  <c:v>21.496153909556998</c:v>
                </c:pt>
                <c:pt idx="16">
                  <c:v>6.4979709422307002</c:v>
                </c:pt>
                <c:pt idx="17">
                  <c:v>12.444933196608</c:v>
                </c:pt>
                <c:pt idx="18">
                  <c:v>18.053247552725999</c:v>
                </c:pt>
                <c:pt idx="19">
                  <c:v>21.538898439657</c:v>
                </c:pt>
                <c:pt idx="20">
                  <c:v>28.841191433511</c:v>
                </c:pt>
                <c:pt idx="21">
                  <c:v>16.130212914236999</c:v>
                </c:pt>
                <c:pt idx="22">
                  <c:v>21.476797619411705</c:v>
                </c:pt>
                <c:pt idx="23">
                  <c:v>26.067134234257999</c:v>
                </c:pt>
                <c:pt idx="24">
                  <c:v>28.791626959944999</c:v>
                </c:pt>
                <c:pt idx="25">
                  <c:v>23.310428101296999</c:v>
                </c:pt>
                <c:pt idx="26">
                  <c:v>28.242499581377</c:v>
                </c:pt>
                <c:pt idx="28">
                  <c:v>26.020497803807</c:v>
                </c:pt>
                <c:pt idx="29">
                  <c:v>33.772240166284</c:v>
                </c:pt>
                <c:pt idx="30">
                  <c:v>28.482386595188999</c:v>
                </c:pt>
                <c:pt idx="31">
                  <c:v>49.860911057762998</c:v>
                </c:pt>
                <c:pt idx="32">
                  <c:v>45.438786193966003</c:v>
                </c:pt>
                <c:pt idx="33">
                  <c:v>63.851283905195999</c:v>
                </c:pt>
                <c:pt idx="34">
                  <c:v>46.295686382573997</c:v>
                </c:pt>
                <c:pt idx="35">
                  <c:v>57.433369609076998</c:v>
                </c:pt>
                <c:pt idx="36">
                  <c:v>51.877006496362</c:v>
                </c:pt>
                <c:pt idx="37">
                  <c:v>48.008224071598001</c:v>
                </c:pt>
              </c:numCache>
            </c:numRef>
          </c:val>
          <c:extLst xmlns:c16r2="http://schemas.microsoft.com/office/drawing/2015/06/chart">
            <c:ext xmlns:c16="http://schemas.microsoft.com/office/drawing/2014/chart" uri="{C3380CC4-5D6E-409C-BE32-E72D297353CC}">
              <c16:uniqueId val="{00000001-7F89-467B-B761-96F86DE3D9A8}"/>
            </c:ext>
          </c:extLst>
        </c:ser>
        <c:ser>
          <c:idx val="2"/>
          <c:order val="2"/>
          <c:tx>
            <c:strRef>
              <c:f>'Figure C3.2.b._LTU'!$D$32</c:f>
              <c:strCache>
                <c:ptCount val="1"/>
                <c:pt idx="0">
                  <c:v>Expenditure from other private entities</c:v>
                </c:pt>
              </c:strCache>
            </c:strRef>
          </c:tx>
          <c:spPr>
            <a:solidFill>
              <a:schemeClr val="accent6"/>
            </a:solidFill>
          </c:spPr>
          <c:invertIfNegative val="0"/>
          <c:cat>
            <c:strRef>
              <c:f>'Figure C3.2.b._LTU'!$A$33:$A$70</c:f>
              <c:strCache>
                <c:ptCount val="38"/>
                <c:pt idx="0">
                  <c:v>Finland</c:v>
                </c:pt>
                <c:pt idx="1">
                  <c:v>Norway</c:v>
                </c:pt>
                <c:pt idx="2">
                  <c:v>Luxembourg</c:v>
                </c:pt>
                <c:pt idx="3">
                  <c:v>Austria</c:v>
                </c:pt>
                <c:pt idx="4">
                  <c:v>Iceland</c:v>
                </c:pt>
                <c:pt idx="5">
                  <c:v>Sweden</c:v>
                </c:pt>
                <c:pt idx="6">
                  <c:v>Greece</c:v>
                </c:pt>
                <c:pt idx="7">
                  <c:v>Slovenia</c:v>
                </c:pt>
                <c:pt idx="8">
                  <c:v>Belgium</c:v>
                </c:pt>
                <c:pt idx="9">
                  <c:v>Germany</c:v>
                </c:pt>
                <c:pt idx="10">
                  <c:v>Poland</c:v>
                </c:pt>
                <c:pt idx="11">
                  <c:v>Slovak Republic</c:v>
                </c:pt>
                <c:pt idx="12">
                  <c:v>Czech Republic</c:v>
                </c:pt>
                <c:pt idx="13">
                  <c:v>France</c:v>
                </c:pt>
                <c:pt idx="14">
                  <c:v>EU23 average</c:v>
                </c:pt>
                <c:pt idx="15">
                  <c:v>Latvia</c:v>
                </c:pt>
                <c:pt idx="16">
                  <c:v>Estonia</c:v>
                </c:pt>
                <c:pt idx="17">
                  <c:v>Turkey</c:v>
                </c:pt>
                <c:pt idx="18">
                  <c:v>Lithuania</c:v>
                </c:pt>
                <c:pt idx="19">
                  <c:v>Ireland</c:v>
                </c:pt>
                <c:pt idx="20">
                  <c:v>Mexico</c:v>
                </c:pt>
                <c:pt idx="21">
                  <c:v>Netherlands</c:v>
                </c:pt>
                <c:pt idx="22">
                  <c:v>OECD average</c:v>
                </c:pt>
                <c:pt idx="23">
                  <c:v>Portugal</c:v>
                </c:pt>
                <c:pt idx="24">
                  <c:v>Spain</c:v>
                </c:pt>
                <c:pt idx="25">
                  <c:v>Russian Federation</c:v>
                </c:pt>
                <c:pt idx="26">
                  <c:v>Italy</c:v>
                </c:pt>
                <c:pt idx="27">
                  <c:v>Hungary</c:v>
                </c:pt>
                <c:pt idx="28">
                  <c:v>Israel</c:v>
                </c:pt>
                <c:pt idx="29">
                  <c:v>New Zealand</c:v>
                </c:pt>
                <c:pt idx="30">
                  <c:v>Canada</c:v>
                </c:pt>
                <c:pt idx="31">
                  <c:v>Australia</c:v>
                </c:pt>
                <c:pt idx="32">
                  <c:v>Korea</c:v>
                </c:pt>
                <c:pt idx="33">
                  <c:v>Colombia</c:v>
                </c:pt>
                <c:pt idx="34">
                  <c:v>United States</c:v>
                </c:pt>
                <c:pt idx="35">
                  <c:v>Chile</c:v>
                </c:pt>
                <c:pt idx="36">
                  <c:v>Japan</c:v>
                </c:pt>
                <c:pt idx="37">
                  <c:v>United Kingdom</c:v>
                </c:pt>
              </c:strCache>
            </c:strRef>
          </c:cat>
          <c:val>
            <c:numRef>
              <c:f>'Figure C3.2.b._LTU'!$D$33:$D$70</c:f>
              <c:numCache>
                <c:formatCode>#,##0.00</c:formatCode>
                <c:ptCount val="38"/>
                <c:pt idx="0">
                  <c:v>3.4197840837661002</c:v>
                </c:pt>
                <c:pt idx="1">
                  <c:v>0.1843224779682</c:v>
                </c:pt>
                <c:pt idx="2">
                  <c:v>1.8773021346262999</c:v>
                </c:pt>
                <c:pt idx="3">
                  <c:v>3.1455688943126998</c:v>
                </c:pt>
                <c:pt idx="4">
                  <c:v>0.61317817575902001</c:v>
                </c:pt>
                <c:pt idx="5">
                  <c:v>10.472258357276999</c:v>
                </c:pt>
                <c:pt idx="7">
                  <c:v>2.3497341494873001</c:v>
                </c:pt>
                <c:pt idx="8">
                  <c:v>5.631345566986</c:v>
                </c:pt>
                <c:pt idx="10">
                  <c:v>2.1233909628825001</c:v>
                </c:pt>
                <c:pt idx="11">
                  <c:v>9.3139373119538007</c:v>
                </c:pt>
                <c:pt idx="12">
                  <c:v>11.762531801644</c:v>
                </c:pt>
                <c:pt idx="13">
                  <c:v>9.5941108724749</c:v>
                </c:pt>
                <c:pt idx="14">
                  <c:v>7.4817195175788216</c:v>
                </c:pt>
                <c:pt idx="15">
                  <c:v>1.1209387056658</c:v>
                </c:pt>
                <c:pt idx="16">
                  <c:v>17.347959169540999</c:v>
                </c:pt>
                <c:pt idx="17">
                  <c:v>12.483503793111</c:v>
                </c:pt>
                <c:pt idx="18">
                  <c:v>6.9582282129474997</c:v>
                </c:pt>
                <c:pt idx="19">
                  <c:v>4.8567986770048996</c:v>
                </c:pt>
                <c:pt idx="20">
                  <c:v>0.29506332171211003</c:v>
                </c:pt>
                <c:pt idx="21">
                  <c:v>13.13939906982</c:v>
                </c:pt>
                <c:pt idx="22">
                  <c:v>9.1344862029525142</c:v>
                </c:pt>
                <c:pt idx="23">
                  <c:v>5.5193371607224</c:v>
                </c:pt>
                <c:pt idx="24">
                  <c:v>3.0060993141210002</c:v>
                </c:pt>
                <c:pt idx="25">
                  <c:v>11.641529278389999</c:v>
                </c:pt>
                <c:pt idx="26">
                  <c:v>7.1157993003284004</c:v>
                </c:pt>
                <c:pt idx="28">
                  <c:v>15.590043923865</c:v>
                </c:pt>
                <c:pt idx="29">
                  <c:v>14.636838745243001</c:v>
                </c:pt>
                <c:pt idx="30">
                  <c:v>22.133198570091</c:v>
                </c:pt>
                <c:pt idx="31">
                  <c:v>12.318827280566</c:v>
                </c:pt>
                <c:pt idx="32">
                  <c:v>18.427555606763999</c:v>
                </c:pt>
                <c:pt idx="33">
                  <c:v>3.4813864773821999E-2</c:v>
                </c:pt>
                <c:pt idx="34">
                  <c:v>18.499627155020001</c:v>
                </c:pt>
                <c:pt idx="35">
                  <c:v>10.127264851998</c:v>
                </c:pt>
                <c:pt idx="36">
                  <c:v>15.706977555432999</c:v>
                </c:pt>
                <c:pt idx="37">
                  <c:v>23.398147088436001</c:v>
                </c:pt>
              </c:numCache>
            </c:numRef>
          </c:val>
          <c:extLst xmlns:c16r2="http://schemas.microsoft.com/office/drawing/2015/06/chart">
            <c:ext xmlns:c16="http://schemas.microsoft.com/office/drawing/2014/chart" uri="{C3380CC4-5D6E-409C-BE32-E72D297353CC}">
              <c16:uniqueId val="{00000002-7F89-467B-B761-96F86DE3D9A8}"/>
            </c:ext>
          </c:extLst>
        </c:ser>
        <c:ser>
          <c:idx val="3"/>
          <c:order val="3"/>
          <c:tx>
            <c:strRef>
              <c:f>'Figure C3.2.b._LTU'!$E$32</c:f>
              <c:strCache>
                <c:ptCount val="1"/>
                <c:pt idx="0">
                  <c:v>All private sources</c:v>
                </c:pt>
              </c:strCache>
            </c:strRef>
          </c:tx>
          <c:spPr>
            <a:solidFill>
              <a:schemeClr val="accent2"/>
            </a:solidFill>
          </c:spPr>
          <c:invertIfNegative val="0"/>
          <c:dPt>
            <c:idx val="9"/>
            <c:invertIfNegative val="0"/>
            <c:bubble3D val="0"/>
            <c:extLst xmlns:c16r2="http://schemas.microsoft.com/office/drawing/2015/06/chart">
              <c:ext xmlns:c16="http://schemas.microsoft.com/office/drawing/2014/chart" uri="{C3380CC4-5D6E-409C-BE32-E72D297353CC}">
                <c16:uniqueId val="{00000001-9BCF-4C38-8875-FA5B269B9316}"/>
              </c:ext>
            </c:extLst>
          </c:dPt>
          <c:dPt>
            <c:idx val="27"/>
            <c:invertIfNegative val="0"/>
            <c:bubble3D val="0"/>
            <c:extLst xmlns:c16r2="http://schemas.microsoft.com/office/drawing/2015/06/chart">
              <c:ext xmlns:c16="http://schemas.microsoft.com/office/drawing/2014/chart" uri="{C3380CC4-5D6E-409C-BE32-E72D297353CC}">
                <c16:uniqueId val="{00000003-9BCF-4C38-8875-FA5B269B9316}"/>
              </c:ext>
            </c:extLst>
          </c:dPt>
          <c:cat>
            <c:strRef>
              <c:f>'Figure C3.2.b._LTU'!$A$33:$A$70</c:f>
              <c:strCache>
                <c:ptCount val="38"/>
                <c:pt idx="0">
                  <c:v>Finland</c:v>
                </c:pt>
                <c:pt idx="1">
                  <c:v>Norway</c:v>
                </c:pt>
                <c:pt idx="2">
                  <c:v>Luxembourg</c:v>
                </c:pt>
                <c:pt idx="3">
                  <c:v>Austria</c:v>
                </c:pt>
                <c:pt idx="4">
                  <c:v>Iceland</c:v>
                </c:pt>
                <c:pt idx="5">
                  <c:v>Sweden</c:v>
                </c:pt>
                <c:pt idx="6">
                  <c:v>Greece</c:v>
                </c:pt>
                <c:pt idx="7">
                  <c:v>Slovenia</c:v>
                </c:pt>
                <c:pt idx="8">
                  <c:v>Belgium</c:v>
                </c:pt>
                <c:pt idx="9">
                  <c:v>Germany</c:v>
                </c:pt>
                <c:pt idx="10">
                  <c:v>Poland</c:v>
                </c:pt>
                <c:pt idx="11">
                  <c:v>Slovak Republic</c:v>
                </c:pt>
                <c:pt idx="12">
                  <c:v>Czech Republic</c:v>
                </c:pt>
                <c:pt idx="13">
                  <c:v>France</c:v>
                </c:pt>
                <c:pt idx="14">
                  <c:v>EU23 average</c:v>
                </c:pt>
                <c:pt idx="15">
                  <c:v>Latvia</c:v>
                </c:pt>
                <c:pt idx="16">
                  <c:v>Estonia</c:v>
                </c:pt>
                <c:pt idx="17">
                  <c:v>Turkey</c:v>
                </c:pt>
                <c:pt idx="18">
                  <c:v>Lithuania</c:v>
                </c:pt>
                <c:pt idx="19">
                  <c:v>Ireland</c:v>
                </c:pt>
                <c:pt idx="20">
                  <c:v>Mexico</c:v>
                </c:pt>
                <c:pt idx="21">
                  <c:v>Netherlands</c:v>
                </c:pt>
                <c:pt idx="22">
                  <c:v>OECD average</c:v>
                </c:pt>
                <c:pt idx="23">
                  <c:v>Portugal</c:v>
                </c:pt>
                <c:pt idx="24">
                  <c:v>Spain</c:v>
                </c:pt>
                <c:pt idx="25">
                  <c:v>Russian Federation</c:v>
                </c:pt>
                <c:pt idx="26">
                  <c:v>Italy</c:v>
                </c:pt>
                <c:pt idx="27">
                  <c:v>Hungary</c:v>
                </c:pt>
                <c:pt idx="28">
                  <c:v>Israel</c:v>
                </c:pt>
                <c:pt idx="29">
                  <c:v>New Zealand</c:v>
                </c:pt>
                <c:pt idx="30">
                  <c:v>Canada</c:v>
                </c:pt>
                <c:pt idx="31">
                  <c:v>Australia</c:v>
                </c:pt>
                <c:pt idx="32">
                  <c:v>Korea</c:v>
                </c:pt>
                <c:pt idx="33">
                  <c:v>Colombia</c:v>
                </c:pt>
                <c:pt idx="34">
                  <c:v>United States</c:v>
                </c:pt>
                <c:pt idx="35">
                  <c:v>Chile</c:v>
                </c:pt>
                <c:pt idx="36">
                  <c:v>Japan</c:v>
                </c:pt>
                <c:pt idx="37">
                  <c:v>United Kingdom</c:v>
                </c:pt>
              </c:strCache>
            </c:strRef>
          </c:cat>
          <c:val>
            <c:numRef>
              <c:f>'Figure C3.2.b._LTU'!$E$33:$E$70</c:f>
              <c:numCache>
                <c:formatCode>General</c:formatCode>
                <c:ptCount val="38"/>
                <c:pt idx="6" formatCode="#,##0.00">
                  <c:v>11.564790111860001</c:v>
                </c:pt>
                <c:pt idx="9" formatCode="#,##0.00">
                  <c:v>15.285800580464</c:v>
                </c:pt>
                <c:pt idx="27" formatCode="#,##0.00">
                  <c:v>37.057373506834999</c:v>
                </c:pt>
              </c:numCache>
            </c:numRef>
          </c:val>
          <c:extLst xmlns:c16r2="http://schemas.microsoft.com/office/drawing/2015/06/chart">
            <c:ext xmlns:c16="http://schemas.microsoft.com/office/drawing/2014/chart" uri="{C3380CC4-5D6E-409C-BE32-E72D297353CC}">
              <c16:uniqueId val="{00000003-7F89-467B-B761-96F86DE3D9A8}"/>
            </c:ext>
          </c:extLst>
        </c:ser>
        <c:dLbls>
          <c:showLegendKey val="0"/>
          <c:showVal val="0"/>
          <c:showCatName val="0"/>
          <c:showSerName val="0"/>
          <c:showPercent val="0"/>
          <c:showBubbleSize val="0"/>
        </c:dLbls>
        <c:gapWidth val="150"/>
        <c:overlap val="100"/>
        <c:axId val="169070888"/>
        <c:axId val="169068536"/>
      </c:barChart>
      <c:catAx>
        <c:axId val="169070888"/>
        <c:scaling>
          <c:orientation val="minMax"/>
        </c:scaling>
        <c:delete val="0"/>
        <c:axPos val="b"/>
        <c:title>
          <c:tx>
            <c:rich>
              <a:bodyPr/>
              <a:lstStyle/>
              <a:p>
                <a:pPr algn="r">
                  <a:defRPr sz="1200" b="1">
                    <a:solidFill>
                      <a:srgbClr val="FFFFFF"/>
                    </a:solidFill>
                    <a:latin typeface="Arial" panose="020B0604020202020204" pitchFamily="34" charset="0"/>
                  </a:defRPr>
                </a:pPr>
                <a:endParaRPr lang="en-GB" sz="1200">
                  <a:solidFill>
                    <a:srgbClr val="FFFFFF"/>
                  </a:solidFill>
                  <a:latin typeface="Arial" panose="020B0604020202020204" pitchFamily="34" charset="0"/>
                </a:endParaRPr>
              </a:p>
            </c:rich>
          </c:tx>
          <c:layout>
            <c:manualLayout>
              <c:xMode val="edge"/>
              <c:yMode val="edge"/>
              <c:x val="0.93700753150377125"/>
              <c:y val="0.93457777491591321"/>
            </c:manualLayout>
          </c:layout>
          <c:overlay val="0"/>
        </c:title>
        <c:numFmt formatCode="General" sourceLinked="1"/>
        <c:majorTickMark val="out"/>
        <c:minorTickMark val="none"/>
        <c:tickLblPos val="nextTo"/>
        <c:spPr>
          <a:ln>
            <a:solidFill>
              <a:srgbClr val="FFFFFF"/>
            </a:solidFill>
          </a:ln>
        </c:spPr>
        <c:txPr>
          <a:bodyPr rot="-5400000" vert="horz"/>
          <a:lstStyle/>
          <a:p>
            <a:pPr>
              <a:defRPr sz="1200" b="0" i="0" u="none" strike="noStrike" baseline="0">
                <a:solidFill>
                  <a:srgbClr val="FFFFFF"/>
                </a:solidFill>
                <a:latin typeface="+mn-lt"/>
                <a:ea typeface="Arial"/>
                <a:cs typeface="Arial"/>
              </a:defRPr>
            </a:pPr>
            <a:endParaRPr lang="lv-LV"/>
          </a:p>
        </c:txPr>
        <c:crossAx val="169068536"/>
        <c:crosses val="autoZero"/>
        <c:auto val="1"/>
        <c:lblAlgn val="ctr"/>
        <c:lblOffset val="100"/>
        <c:noMultiLvlLbl val="0"/>
      </c:catAx>
      <c:valAx>
        <c:axId val="169068536"/>
        <c:scaling>
          <c:orientation val="minMax"/>
          <c:max val="100"/>
          <c:min val="0"/>
        </c:scaling>
        <c:delete val="0"/>
        <c:axPos val="l"/>
        <c:majorGridlines>
          <c:spPr>
            <a:ln>
              <a:solidFill>
                <a:schemeClr val="tx2">
                  <a:lumMod val="60000"/>
                  <a:lumOff val="40000"/>
                </a:schemeClr>
              </a:solidFill>
            </a:ln>
          </c:spPr>
        </c:majorGridlines>
        <c:title>
          <c:tx>
            <c:rich>
              <a:bodyPr rot="0" vert="horz"/>
              <a:lstStyle/>
              <a:p>
                <a:pPr algn="l">
                  <a:defRPr sz="1200">
                    <a:solidFill>
                      <a:srgbClr val="FFFFFF"/>
                    </a:solidFill>
                    <a:latin typeface="Arial" panose="020B0604020202020204" pitchFamily="34" charset="0"/>
                  </a:defRPr>
                </a:pPr>
                <a:r>
                  <a:rPr lang="en-GB" sz="1200" dirty="0">
                    <a:solidFill>
                      <a:srgbClr val="FFFFFF"/>
                    </a:solidFill>
                    <a:latin typeface="Arial" panose="020B0604020202020204" pitchFamily="34" charset="0"/>
                  </a:rPr>
                  <a:t>%</a:t>
                </a:r>
              </a:p>
            </c:rich>
          </c:tx>
          <c:layout>
            <c:manualLayout>
              <c:xMode val="edge"/>
              <c:yMode val="edge"/>
              <c:x val="2.3974737270246807E-2"/>
              <c:y val="2.0007782179020658E-2"/>
            </c:manualLayout>
          </c:layout>
          <c:overlay val="0"/>
        </c:title>
        <c:numFmt formatCode="#\ ##0" sourceLinked="0"/>
        <c:majorTickMark val="out"/>
        <c:minorTickMark val="none"/>
        <c:tickLblPos val="nextTo"/>
        <c:spPr>
          <a:ln>
            <a:solidFill>
              <a:srgbClr val="FFFFFF"/>
            </a:solidFill>
          </a:ln>
        </c:spPr>
        <c:txPr>
          <a:bodyPr rot="0" vert="horz"/>
          <a:lstStyle/>
          <a:p>
            <a:pPr>
              <a:defRPr sz="1200" b="0" i="0" u="none" strike="noStrike" baseline="0">
                <a:solidFill>
                  <a:srgbClr val="FFFFFF"/>
                </a:solidFill>
                <a:latin typeface="+mn-lt"/>
                <a:ea typeface="Arial"/>
                <a:cs typeface="Arial"/>
              </a:defRPr>
            </a:pPr>
            <a:endParaRPr lang="lv-LV"/>
          </a:p>
        </c:txPr>
        <c:crossAx val="169070888"/>
        <c:crosses val="autoZero"/>
        <c:crossBetween val="between"/>
      </c:valAx>
      <c:spPr>
        <a:noFill/>
        <a:extLst>
          <a:ext uri="{909E8E84-426E-40DD-AFC4-6F175D3DCCD1}">
            <a14:hiddenFill xmlns:a14="http://schemas.microsoft.com/office/drawing/2010/main">
              <a:solidFill>
                <a:srgbClr val="F6F8FC"/>
              </a:solidFill>
            </a14:hiddenFill>
          </a:ext>
        </a:extLst>
      </c:spPr>
    </c:plotArea>
    <c:legend>
      <c:legendPos val="t"/>
      <c:legendEntry>
        <c:idx val="0"/>
        <c:txPr>
          <a:bodyPr/>
          <a:lstStyle/>
          <a:p>
            <a:pPr>
              <a:defRPr sz="1200" b="0" i="0" u="none" strike="noStrike" baseline="0">
                <a:solidFill>
                  <a:srgbClr val="FFFFFF"/>
                </a:solidFill>
                <a:latin typeface="Arial"/>
                <a:ea typeface="Arial"/>
                <a:cs typeface="Arial"/>
              </a:defRPr>
            </a:pPr>
            <a:endParaRPr lang="lv-LV"/>
          </a:p>
        </c:txPr>
      </c:legendEntry>
      <c:legendEntry>
        <c:idx val="1"/>
        <c:txPr>
          <a:bodyPr/>
          <a:lstStyle/>
          <a:p>
            <a:pPr>
              <a:defRPr sz="1200" b="0" i="0" u="none" strike="noStrike" baseline="0">
                <a:solidFill>
                  <a:srgbClr val="FFFFFF"/>
                </a:solidFill>
                <a:latin typeface="Arial"/>
                <a:ea typeface="Arial"/>
                <a:cs typeface="Arial"/>
              </a:defRPr>
            </a:pPr>
            <a:endParaRPr lang="lv-LV"/>
          </a:p>
        </c:txPr>
      </c:legendEntry>
      <c:legendEntry>
        <c:idx val="2"/>
        <c:txPr>
          <a:bodyPr/>
          <a:lstStyle/>
          <a:p>
            <a:pPr>
              <a:defRPr sz="1200" b="0" i="0" u="none" strike="noStrike" baseline="0">
                <a:solidFill>
                  <a:srgbClr val="FFFFFF"/>
                </a:solidFill>
                <a:latin typeface="Arial"/>
                <a:ea typeface="Arial"/>
                <a:cs typeface="Arial"/>
              </a:defRPr>
            </a:pPr>
            <a:endParaRPr lang="lv-LV"/>
          </a:p>
        </c:txPr>
      </c:legendEntry>
      <c:legendEntry>
        <c:idx val="3"/>
        <c:txPr>
          <a:bodyPr/>
          <a:lstStyle/>
          <a:p>
            <a:pPr>
              <a:defRPr sz="1200" b="0" i="0" u="none" strike="noStrike" baseline="0">
                <a:solidFill>
                  <a:srgbClr val="FFFFFF"/>
                </a:solidFill>
                <a:latin typeface="Arial"/>
                <a:ea typeface="Arial"/>
                <a:cs typeface="Arial"/>
              </a:defRPr>
            </a:pPr>
            <a:endParaRPr lang="lv-LV"/>
          </a:p>
        </c:txPr>
      </c:legendEntry>
      <c:layout>
        <c:manualLayout>
          <c:xMode val="edge"/>
          <c:yMode val="edge"/>
          <c:x val="4.9142138632430672E-2"/>
          <c:y val="2.3573490813648294E-2"/>
          <c:w val="0.94952585305964121"/>
          <c:h val="5.8526341554674573E-2"/>
        </c:manualLayout>
      </c:layout>
      <c:overlay val="0"/>
      <c:spPr>
        <a:solidFill>
          <a:scrgbClr r="0" g="0" b="0">
            <a:alpha val="0"/>
          </a:scrgbClr>
        </a:solidFill>
        <a:ln>
          <a:noFill/>
        </a:ln>
        <a:effectLst/>
        <a:extLst>
          <a:ext uri="{91240B29-F687-4F45-9708-019B960494DF}">
            <a14:hiddenLine xmlns:a14="http://schemas.microsoft.com/office/drawing/2010/main">
              <a:noFill/>
            </a14:hiddenLine>
          </a:ext>
        </a:extLst>
      </c:spPr>
      <c:txPr>
        <a:bodyPr/>
        <a:lstStyle/>
        <a:p>
          <a:pPr>
            <a:defRPr sz="1200" b="0" i="0" u="none" strike="noStrike" baseline="0">
              <a:solidFill>
                <a:srgbClr val="000000"/>
              </a:solidFill>
              <a:latin typeface="+mn-lt"/>
              <a:ea typeface="Calibri"/>
              <a:cs typeface="Arial" panose="020B0604020202020204" pitchFamily="34" charset="0"/>
            </a:defRPr>
          </a:pPr>
          <a:endParaRPr lang="lv-LV"/>
        </a:p>
      </c:txPr>
    </c:legend>
    <c:plotVisOnly val="1"/>
    <c:dispBlanksAs val="gap"/>
    <c:showDLblsOverMax val="0"/>
  </c:chart>
  <c:spPr>
    <a:noFill/>
    <a:extLst>
      <a:ext uri="{909E8E84-426E-40DD-AFC4-6F175D3DCCD1}">
        <a14:hiddenFill xmlns:a14="http://schemas.microsoft.com/office/drawing/2010/main">
          <a:noFill/>
        </a14:hiddenFill>
      </a:ext>
    </a:extLst>
  </c:spPr>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131504793946957E-2"/>
          <c:y val="0.11361191568498707"/>
          <c:w val="0.91402043138856592"/>
          <c:h val="0.50871756745301067"/>
        </c:manualLayout>
      </c:layout>
      <c:barChart>
        <c:barDir val="col"/>
        <c:grouping val="clustered"/>
        <c:varyColors val="0"/>
        <c:ser>
          <c:idx val="0"/>
          <c:order val="0"/>
          <c:tx>
            <c:strRef>
              <c:f>'Figure C3.3._LTU'!$B$32</c:f>
              <c:strCache>
                <c:ptCount val="1"/>
                <c:pt idx="0">
                  <c:v>Public sources</c:v>
                </c:pt>
              </c:strCache>
            </c:strRef>
          </c:tx>
          <c:spPr>
            <a:ln>
              <a:noFill/>
            </a:ln>
          </c:spPr>
          <c:invertIfNegative val="0"/>
          <c:cat>
            <c:strRef>
              <c:f>'Figure C3.3._LTU'!$A$33:$A$60</c:f>
              <c:strCache>
                <c:ptCount val="28"/>
                <c:pt idx="0">
                  <c:v>Spain</c:v>
                </c:pt>
                <c:pt idx="1">
                  <c:v>Ireland</c:v>
                </c:pt>
                <c:pt idx="2">
                  <c:v>Sweden</c:v>
                </c:pt>
                <c:pt idx="3">
                  <c:v>Canada</c:v>
                </c:pt>
                <c:pt idx="4">
                  <c:v>Australia</c:v>
                </c:pt>
                <c:pt idx="5">
                  <c:v>Germany</c:v>
                </c:pt>
                <c:pt idx="6">
                  <c:v>France</c:v>
                </c:pt>
                <c:pt idx="7">
                  <c:v>Italy</c:v>
                </c:pt>
                <c:pt idx="8">
                  <c:v>United States</c:v>
                </c:pt>
                <c:pt idx="9">
                  <c:v>Netherlands</c:v>
                </c:pt>
                <c:pt idx="10">
                  <c:v>Japan</c:v>
                </c:pt>
                <c:pt idx="11">
                  <c:v>Portugal</c:v>
                </c:pt>
                <c:pt idx="12">
                  <c:v>Norway</c:v>
                </c:pt>
                <c:pt idx="13">
                  <c:v>OECD average</c:v>
                </c:pt>
                <c:pt idx="14">
                  <c:v>EU23 average</c:v>
                </c:pt>
                <c:pt idx="15">
                  <c:v>Estonia</c:v>
                </c:pt>
                <c:pt idx="16">
                  <c:v>Mexico</c:v>
                </c:pt>
                <c:pt idx="17">
                  <c:v>Czech Republic</c:v>
                </c:pt>
                <c:pt idx="18">
                  <c:v>Iceland</c:v>
                </c:pt>
                <c:pt idx="19">
                  <c:v>Russian Federation</c:v>
                </c:pt>
                <c:pt idx="20">
                  <c:v>Israel</c:v>
                </c:pt>
                <c:pt idx="21">
                  <c:v>Slovenia</c:v>
                </c:pt>
                <c:pt idx="22">
                  <c:v>Finland</c:v>
                </c:pt>
                <c:pt idx="23">
                  <c:v>Chile</c:v>
                </c:pt>
                <c:pt idx="24">
                  <c:v>Lithuania</c:v>
                </c:pt>
                <c:pt idx="25">
                  <c:v>Slovak Republic</c:v>
                </c:pt>
                <c:pt idx="26">
                  <c:v>Latvia</c:v>
                </c:pt>
                <c:pt idx="27">
                  <c:v>Poland</c:v>
                </c:pt>
              </c:strCache>
            </c:strRef>
          </c:cat>
          <c:val>
            <c:numRef>
              <c:f>'Figure C3.3._LTU'!$B$33:$B$60</c:f>
              <c:numCache>
                <c:formatCode>#,##0.00</c:formatCode>
                <c:ptCount val="28"/>
                <c:pt idx="0">
                  <c:v>84.885040766372001</c:v>
                </c:pt>
                <c:pt idx="1">
                  <c:v>90.592067287622001</c:v>
                </c:pt>
                <c:pt idx="2">
                  <c:v>97.348151607223002</c:v>
                </c:pt>
                <c:pt idx="3">
                  <c:v>85.501022761488997</c:v>
                </c:pt>
                <c:pt idx="4">
                  <c:v>81.384837854205998</c:v>
                </c:pt>
                <c:pt idx="5">
                  <c:v>97.731711841828002</c:v>
                </c:pt>
                <c:pt idx="6">
                  <c:v>96.310888722374003</c:v>
                </c:pt>
                <c:pt idx="7">
                  <c:v>91.285127247934</c:v>
                </c:pt>
                <c:pt idx="8">
                  <c:v>88.044435134005994</c:v>
                </c:pt>
                <c:pt idx="9">
                  <c:v>96.407949629656997</c:v>
                </c:pt>
                <c:pt idx="10">
                  <c:v>94.366100659688001</c:v>
                </c:pt>
                <c:pt idx="11">
                  <c:v>84.251333610654996</c:v>
                </c:pt>
                <c:pt idx="12">
                  <c:v>99.974203023474999</c:v>
                </c:pt>
                <c:pt idx="13">
                  <c:v>99.74098530016461</c:v>
                </c:pt>
                <c:pt idx="14">
                  <c:v>99.059356535244305</c:v>
                </c:pt>
                <c:pt idx="15">
                  <c:v>94.068596732816999</c:v>
                </c:pt>
                <c:pt idx="16">
                  <c:v>101.40171954693</c:v>
                </c:pt>
                <c:pt idx="17">
                  <c:v>82.947174364500995</c:v>
                </c:pt>
                <c:pt idx="18">
                  <c:v>97.947994406212004</c:v>
                </c:pt>
                <c:pt idx="19">
                  <c:v>102.74886268381</c:v>
                </c:pt>
                <c:pt idx="20">
                  <c:v>107.67749961997001</c:v>
                </c:pt>
                <c:pt idx="21">
                  <c:v>98.40368650488</c:v>
                </c:pt>
                <c:pt idx="22">
                  <c:v>96.991672431685998</c:v>
                </c:pt>
                <c:pt idx="23">
                  <c:v>152.27711493423001</c:v>
                </c:pt>
                <c:pt idx="24">
                  <c:v>107.65015461148</c:v>
                </c:pt>
                <c:pt idx="25">
                  <c:v>112.17315992648</c:v>
                </c:pt>
                <c:pt idx="26">
                  <c:v>139.66512434129999</c:v>
                </c:pt>
                <c:pt idx="27">
                  <c:v>114.2378649371</c:v>
                </c:pt>
              </c:numCache>
            </c:numRef>
          </c:val>
          <c:extLst xmlns:c16r2="http://schemas.microsoft.com/office/drawing/2015/06/chart">
            <c:ext xmlns:c16="http://schemas.microsoft.com/office/drawing/2014/chart" uri="{C3380CC4-5D6E-409C-BE32-E72D297353CC}">
              <c16:uniqueId val="{00000000-49DF-4378-885E-76B7B4503568}"/>
            </c:ext>
          </c:extLst>
        </c:ser>
        <c:ser>
          <c:idx val="1"/>
          <c:order val="1"/>
          <c:tx>
            <c:strRef>
              <c:f>'Figure C3.3._LTU'!$C$32</c:f>
              <c:strCache>
                <c:ptCount val="1"/>
                <c:pt idx="0">
                  <c:v>Private sources</c:v>
                </c:pt>
              </c:strCache>
            </c:strRef>
          </c:tx>
          <c:spPr>
            <a:solidFill>
              <a:srgbClr val="9D9FE7"/>
            </a:solidFill>
            <a:ln>
              <a:noFill/>
            </a:ln>
          </c:spPr>
          <c:invertIfNegative val="0"/>
          <c:cat>
            <c:strRef>
              <c:f>'Figure C3.3._LTU'!$A$33:$A$60</c:f>
              <c:strCache>
                <c:ptCount val="28"/>
                <c:pt idx="0">
                  <c:v>Spain</c:v>
                </c:pt>
                <c:pt idx="1">
                  <c:v>Ireland</c:v>
                </c:pt>
                <c:pt idx="2">
                  <c:v>Sweden</c:v>
                </c:pt>
                <c:pt idx="3">
                  <c:v>Canada</c:v>
                </c:pt>
                <c:pt idx="4">
                  <c:v>Australia</c:v>
                </c:pt>
                <c:pt idx="5">
                  <c:v>Germany</c:v>
                </c:pt>
                <c:pt idx="6">
                  <c:v>France</c:v>
                </c:pt>
                <c:pt idx="7">
                  <c:v>Italy</c:v>
                </c:pt>
                <c:pt idx="8">
                  <c:v>United States</c:v>
                </c:pt>
                <c:pt idx="9">
                  <c:v>Netherlands</c:v>
                </c:pt>
                <c:pt idx="10">
                  <c:v>Japan</c:v>
                </c:pt>
                <c:pt idx="11">
                  <c:v>Portugal</c:v>
                </c:pt>
                <c:pt idx="12">
                  <c:v>Norway</c:v>
                </c:pt>
                <c:pt idx="13">
                  <c:v>OECD average</c:v>
                </c:pt>
                <c:pt idx="14">
                  <c:v>EU23 average</c:v>
                </c:pt>
                <c:pt idx="15">
                  <c:v>Estonia</c:v>
                </c:pt>
                <c:pt idx="16">
                  <c:v>Mexico</c:v>
                </c:pt>
                <c:pt idx="17">
                  <c:v>Czech Republic</c:v>
                </c:pt>
                <c:pt idx="18">
                  <c:v>Iceland</c:v>
                </c:pt>
                <c:pt idx="19">
                  <c:v>Russian Federation</c:v>
                </c:pt>
                <c:pt idx="20">
                  <c:v>Israel</c:v>
                </c:pt>
                <c:pt idx="21">
                  <c:v>Slovenia</c:v>
                </c:pt>
                <c:pt idx="22">
                  <c:v>Finland</c:v>
                </c:pt>
                <c:pt idx="23">
                  <c:v>Chile</c:v>
                </c:pt>
                <c:pt idx="24">
                  <c:v>Lithuania</c:v>
                </c:pt>
                <c:pt idx="25">
                  <c:v>Slovak Republic</c:v>
                </c:pt>
                <c:pt idx="26">
                  <c:v>Latvia</c:v>
                </c:pt>
                <c:pt idx="27">
                  <c:v>Poland</c:v>
                </c:pt>
              </c:strCache>
            </c:strRef>
          </c:cat>
          <c:val>
            <c:numRef>
              <c:f>'Figure C3.3._LTU'!$C$33:$C$60</c:f>
              <c:numCache>
                <c:formatCode>#,##0.00</c:formatCode>
                <c:ptCount val="28"/>
                <c:pt idx="0">
                  <c:v>145.99627266357001</c:v>
                </c:pt>
                <c:pt idx="1">
                  <c:v>140.76253427986001</c:v>
                </c:pt>
                <c:pt idx="2">
                  <c:v>125.36630005786</c:v>
                </c:pt>
                <c:pt idx="3">
                  <c:v>118.73257937379999</c:v>
                </c:pt>
                <c:pt idx="4">
                  <c:v>116.16061407591999</c:v>
                </c:pt>
                <c:pt idx="5">
                  <c:v>114.16374471716</c:v>
                </c:pt>
                <c:pt idx="6">
                  <c:v>113.75655478856</c:v>
                </c:pt>
                <c:pt idx="7">
                  <c:v>109.15456388795</c:v>
                </c:pt>
                <c:pt idx="8">
                  <c:v>107.9654412288</c:v>
                </c:pt>
                <c:pt idx="9">
                  <c:v>106.27146404936001</c:v>
                </c:pt>
                <c:pt idx="10">
                  <c:v>102.94799549858</c:v>
                </c:pt>
                <c:pt idx="11">
                  <c:v>101.86650282501</c:v>
                </c:pt>
                <c:pt idx="12">
                  <c:v>100.61926129786001</c:v>
                </c:pt>
                <c:pt idx="13">
                  <c:v>100.08144691855873</c:v>
                </c:pt>
                <c:pt idx="14">
                  <c:v>99.392911235035427</c:v>
                </c:pt>
                <c:pt idx="15">
                  <c:v>96.997812779040004</c:v>
                </c:pt>
                <c:pt idx="16">
                  <c:v>96.747292538276994</c:v>
                </c:pt>
                <c:pt idx="17">
                  <c:v>94.012265617264006</c:v>
                </c:pt>
                <c:pt idx="18">
                  <c:v>93.657959091118002</c:v>
                </c:pt>
                <c:pt idx="19">
                  <c:v>92.445141768092</c:v>
                </c:pt>
                <c:pt idx="20">
                  <c:v>90.904790869370999</c:v>
                </c:pt>
                <c:pt idx="21">
                  <c:v>85.020181833842997</c:v>
                </c:pt>
                <c:pt idx="22">
                  <c:v>84.310633154151006</c:v>
                </c:pt>
                <c:pt idx="23">
                  <c:v>84.013659229675</c:v>
                </c:pt>
                <c:pt idx="24">
                  <c:v>82.052035605376005</c:v>
                </c:pt>
                <c:pt idx="25">
                  <c:v>66.343428657030998</c:v>
                </c:pt>
                <c:pt idx="26">
                  <c:v>65.659439690379003</c:v>
                </c:pt>
                <c:pt idx="27">
                  <c:v>58.552845154152998</c:v>
                </c:pt>
              </c:numCache>
            </c:numRef>
          </c:val>
          <c:extLst xmlns:c16r2="http://schemas.microsoft.com/office/drawing/2015/06/chart">
            <c:ext xmlns:c16="http://schemas.microsoft.com/office/drawing/2014/chart" uri="{C3380CC4-5D6E-409C-BE32-E72D297353CC}">
              <c16:uniqueId val="{00000001-49DF-4378-885E-76B7B4503568}"/>
            </c:ext>
          </c:extLst>
        </c:ser>
        <c:dLbls>
          <c:showLegendKey val="0"/>
          <c:showVal val="0"/>
          <c:showCatName val="0"/>
          <c:showSerName val="0"/>
          <c:showPercent val="0"/>
          <c:showBubbleSize val="0"/>
        </c:dLbls>
        <c:gapWidth val="150"/>
        <c:axId val="169071280"/>
        <c:axId val="169067360"/>
      </c:barChart>
      <c:catAx>
        <c:axId val="169071280"/>
        <c:scaling>
          <c:orientation val="minMax"/>
        </c:scaling>
        <c:delete val="0"/>
        <c:axPos val="b"/>
        <c:title>
          <c:tx>
            <c:rich>
              <a:bodyPr/>
              <a:lstStyle/>
              <a:p>
                <a:pPr algn="r">
                  <a:defRPr sz="1200" b="1">
                    <a:solidFill>
                      <a:srgbClr val="FFFFFF"/>
                    </a:solidFill>
                    <a:latin typeface="Arial" panose="020B0604020202020204" pitchFamily="34" charset="0"/>
                  </a:defRPr>
                </a:pPr>
                <a:endParaRPr lang="en-GB" sz="1200">
                  <a:solidFill>
                    <a:srgbClr val="FFFFFF"/>
                  </a:solidFill>
                  <a:latin typeface="Arial" panose="020B0604020202020204" pitchFamily="34" charset="0"/>
                </a:endParaRPr>
              </a:p>
            </c:rich>
          </c:tx>
          <c:layout>
            <c:manualLayout>
              <c:xMode val="edge"/>
              <c:yMode val="edge"/>
              <c:x val="0.93700753150377125"/>
              <c:y val="0.93457777491591321"/>
            </c:manualLayout>
          </c:layout>
          <c:overlay val="0"/>
        </c:title>
        <c:numFmt formatCode="General" sourceLinked="1"/>
        <c:majorTickMark val="out"/>
        <c:minorTickMark val="none"/>
        <c:tickLblPos val="low"/>
        <c:spPr>
          <a:ln>
            <a:solidFill>
              <a:srgbClr val="FFFFFF"/>
            </a:solidFill>
          </a:ln>
        </c:spPr>
        <c:txPr>
          <a:bodyPr rot="-5400000" vert="horz"/>
          <a:lstStyle/>
          <a:p>
            <a:pPr>
              <a:defRPr sz="1200" b="0" i="0" u="none" strike="noStrike" baseline="0">
                <a:solidFill>
                  <a:srgbClr val="FFFFFF"/>
                </a:solidFill>
                <a:latin typeface="+mn-lt"/>
                <a:ea typeface="Arial"/>
                <a:cs typeface="Arial"/>
              </a:defRPr>
            </a:pPr>
            <a:endParaRPr lang="lv-LV"/>
          </a:p>
        </c:txPr>
        <c:crossAx val="169067360"/>
        <c:crossesAt val="100"/>
        <c:auto val="1"/>
        <c:lblAlgn val="ctr"/>
        <c:lblOffset val="100"/>
        <c:noMultiLvlLbl val="0"/>
      </c:catAx>
      <c:valAx>
        <c:axId val="169067360"/>
        <c:scaling>
          <c:orientation val="minMax"/>
          <c:max val="160"/>
          <c:min val="40"/>
        </c:scaling>
        <c:delete val="0"/>
        <c:axPos val="l"/>
        <c:majorGridlines>
          <c:spPr>
            <a:ln>
              <a:solidFill>
                <a:schemeClr val="tx2">
                  <a:lumMod val="60000"/>
                  <a:lumOff val="40000"/>
                </a:schemeClr>
              </a:solidFill>
            </a:ln>
          </c:spPr>
        </c:majorGridlines>
        <c:title>
          <c:tx>
            <c:rich>
              <a:bodyPr rot="0" vert="horz"/>
              <a:lstStyle/>
              <a:p>
                <a:pPr algn="l">
                  <a:defRPr sz="1200">
                    <a:solidFill>
                      <a:srgbClr val="FFFFFF"/>
                    </a:solidFill>
                    <a:latin typeface="+mn-lt"/>
                  </a:defRPr>
                </a:pPr>
                <a:r>
                  <a:rPr lang="en-GB" sz="1200" dirty="0">
                    <a:solidFill>
                      <a:srgbClr val="FFFFFF"/>
                    </a:solidFill>
                    <a:latin typeface="+mn-lt"/>
                  </a:rPr>
                  <a:t>Index of change</a:t>
                </a:r>
              </a:p>
            </c:rich>
          </c:tx>
          <c:layout>
            <c:manualLayout>
              <c:xMode val="edge"/>
              <c:yMode val="edge"/>
              <c:x val="7.2096509050783393E-4"/>
              <c:y val="2.9996667036995871E-3"/>
            </c:manualLayout>
          </c:layout>
          <c:overlay val="0"/>
        </c:title>
        <c:numFmt formatCode="#\ ##0" sourceLinked="0"/>
        <c:majorTickMark val="out"/>
        <c:minorTickMark val="none"/>
        <c:tickLblPos val="nextTo"/>
        <c:spPr>
          <a:ln>
            <a:solidFill>
              <a:srgbClr val="FFFFFF"/>
            </a:solidFill>
          </a:ln>
        </c:spPr>
        <c:txPr>
          <a:bodyPr rot="0" vert="horz"/>
          <a:lstStyle/>
          <a:p>
            <a:pPr>
              <a:defRPr sz="1200" b="0" i="0" u="none" strike="noStrike" baseline="0">
                <a:solidFill>
                  <a:srgbClr val="FFFFFF"/>
                </a:solidFill>
                <a:latin typeface="+mn-lt"/>
                <a:ea typeface="Arial"/>
                <a:cs typeface="Arial"/>
              </a:defRPr>
            </a:pPr>
            <a:endParaRPr lang="lv-LV"/>
          </a:p>
        </c:txPr>
        <c:crossAx val="169071280"/>
        <c:crosses val="autoZero"/>
        <c:crossBetween val="between"/>
      </c:valAx>
      <c:spPr>
        <a:noFill/>
        <a:extLst>
          <a:ext uri="{909E8E84-426E-40DD-AFC4-6F175D3DCCD1}">
            <a14:hiddenFill xmlns:a14="http://schemas.microsoft.com/office/drawing/2010/main">
              <a:solidFill>
                <a:srgbClr val="F6F8FC"/>
              </a:solidFill>
            </a14:hiddenFill>
          </a:ext>
        </a:extLst>
      </c:spPr>
    </c:plotArea>
    <c:legend>
      <c:legendPos val="t"/>
      <c:legendEntry>
        <c:idx val="0"/>
        <c:txPr>
          <a:bodyPr/>
          <a:lstStyle/>
          <a:p>
            <a:pPr>
              <a:defRPr sz="1400" b="0" i="0" u="none" strike="noStrike" baseline="0">
                <a:solidFill>
                  <a:srgbClr val="FFFFFF"/>
                </a:solidFill>
                <a:latin typeface="+mj-lt"/>
                <a:ea typeface="Arial"/>
                <a:cs typeface="Arial"/>
              </a:defRPr>
            </a:pPr>
            <a:endParaRPr lang="lv-LV"/>
          </a:p>
        </c:txPr>
      </c:legendEntry>
      <c:legendEntry>
        <c:idx val="1"/>
        <c:txPr>
          <a:bodyPr/>
          <a:lstStyle/>
          <a:p>
            <a:pPr>
              <a:defRPr sz="1400" b="0" i="0" u="none" strike="noStrike" baseline="0">
                <a:solidFill>
                  <a:srgbClr val="FFFFFF"/>
                </a:solidFill>
                <a:latin typeface="+mj-lt"/>
                <a:ea typeface="Arial"/>
                <a:cs typeface="Arial"/>
              </a:defRPr>
            </a:pPr>
            <a:endParaRPr lang="lv-LV"/>
          </a:p>
        </c:txPr>
      </c:legendEntry>
      <c:layout>
        <c:manualLayout>
          <c:xMode val="edge"/>
          <c:yMode val="edge"/>
          <c:x val="0.13403819067184622"/>
          <c:y val="2.3573490813648294E-2"/>
          <c:w val="0.85676650334520266"/>
          <c:h val="5.8526341554674573E-2"/>
        </c:manualLayout>
      </c:layout>
      <c:overlay val="0"/>
      <c:spPr>
        <a:solidFill>
          <a:scrgbClr r="0" g="0" b="0">
            <a:alpha val="0"/>
          </a:scrgbClr>
        </a:solidFill>
        <a:ln>
          <a:noFill/>
        </a:ln>
        <a:effectLst/>
        <a:extLst>
          <a:ext uri="{91240B29-F687-4F45-9708-019B960494DF}">
            <a14:hiddenLine xmlns:a14="http://schemas.microsoft.com/office/drawing/2010/main">
              <a:noFill/>
            </a14:hiddenLine>
          </a:ext>
        </a:extLst>
      </c:spPr>
      <c:txPr>
        <a:bodyPr/>
        <a:lstStyle/>
        <a:p>
          <a:pPr>
            <a:defRPr sz="1400" b="0" i="0" u="none" strike="noStrike" baseline="0">
              <a:solidFill>
                <a:srgbClr val="000000"/>
              </a:solidFill>
              <a:latin typeface="+mn-lt"/>
              <a:ea typeface="Calibri"/>
              <a:cs typeface="Arial" panose="020B0604020202020204" pitchFamily="34" charset="0"/>
            </a:defRPr>
          </a:pPr>
          <a:endParaRPr lang="lv-LV"/>
        </a:p>
      </c:txPr>
    </c:legend>
    <c:plotVisOnly val="1"/>
    <c:dispBlanksAs val="gap"/>
    <c:showDLblsOverMax val="0"/>
  </c:chart>
  <c:spPr>
    <a:noFill/>
    <a:extLst>
      <a:ext uri="{909E8E84-426E-40DD-AFC4-6F175D3DCCD1}">
        <a14:hiddenFill xmlns:a14="http://schemas.microsoft.com/office/drawing/2010/main">
          <a:noFill/>
        </a14:hiddenFill>
      </a:ext>
    </a:extLst>
  </c:spPr>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622496490288957E-2"/>
          <c:y val="8.5513142036350881E-2"/>
          <c:w val="0.9433775249077786"/>
          <c:h val="0.51351376966540319"/>
        </c:manualLayout>
      </c:layout>
      <c:barChart>
        <c:barDir val="col"/>
        <c:grouping val="clustered"/>
        <c:varyColors val="0"/>
        <c:ser>
          <c:idx val="0"/>
          <c:order val="3"/>
          <c:tx>
            <c:strRef>
              <c:f>'Figure D5.1 Slide 66'!$E$38</c:f>
              <c:strCache>
                <c:ptCount val="1"/>
              </c:strCache>
            </c:strRef>
          </c:tx>
          <c:spPr>
            <a:solidFill>
              <a:schemeClr val="accent5"/>
            </a:solidFill>
            <a:ln w="6350" cmpd="sng">
              <a:solidFill>
                <a:srgbClr val="000000"/>
              </a:solidFill>
              <a:round/>
            </a:ln>
            <a:effectLst/>
          </c:spPr>
          <c:invertIfNegative val="0"/>
          <c:cat>
            <c:strRef>
              <c:f>'Figure D5.1 Slide 66'!$A$39:$A$77</c:f>
              <c:strCache>
                <c:ptCount val="27"/>
                <c:pt idx="0">
                  <c:v>Norway</c:v>
                </c:pt>
                <c:pt idx="1">
                  <c:v>Sweden</c:v>
                </c:pt>
                <c:pt idx="2">
                  <c:v>Colombia</c:v>
                </c:pt>
                <c:pt idx="3">
                  <c:v>Korea</c:v>
                </c:pt>
                <c:pt idx="4">
                  <c:v>Finland</c:v>
                </c:pt>
                <c:pt idx="5">
                  <c:v>Portugal</c:v>
                </c:pt>
                <c:pt idx="6">
                  <c:v>Belgium</c:v>
                </c:pt>
                <c:pt idx="7">
                  <c:v>Switzerland</c:v>
                </c:pt>
                <c:pt idx="8">
                  <c:v>OECD average</c:v>
                </c:pt>
                <c:pt idx="9">
                  <c:v>France</c:v>
                </c:pt>
                <c:pt idx="10">
                  <c:v>United Kingdom</c:v>
                </c:pt>
                <c:pt idx="11">
                  <c:v>Poland</c:v>
                </c:pt>
                <c:pt idx="12">
                  <c:v>Ireland</c:v>
                </c:pt>
                <c:pt idx="13">
                  <c:v>EU23 average</c:v>
                </c:pt>
                <c:pt idx="14">
                  <c:v>Netherlands</c:v>
                </c:pt>
                <c:pt idx="15">
                  <c:v>Germany</c:v>
                </c:pt>
                <c:pt idx="16">
                  <c:v>United States</c:v>
                </c:pt>
                <c:pt idx="17">
                  <c:v>Slovak Republic</c:v>
                </c:pt>
                <c:pt idx="18">
                  <c:v>Estonia</c:v>
                </c:pt>
                <c:pt idx="19">
                  <c:v>Austria</c:v>
                </c:pt>
                <c:pt idx="20">
                  <c:v>Latvia</c:v>
                </c:pt>
                <c:pt idx="21">
                  <c:v>Czech Republic</c:v>
                </c:pt>
                <c:pt idx="22">
                  <c:v>Italy</c:v>
                </c:pt>
                <c:pt idx="23">
                  <c:v>Hungary</c:v>
                </c:pt>
                <c:pt idx="24">
                  <c:v>Lithuania</c:v>
                </c:pt>
                <c:pt idx="25">
                  <c:v>Slovenia</c:v>
                </c:pt>
                <c:pt idx="26">
                  <c:v>Russian Federation</c:v>
                </c:pt>
              </c:strCache>
            </c:strRef>
          </c:cat>
          <c:val>
            <c:numRef>
              <c:f>'Figure D5.1 Slide 66'!$E$39:$E$77</c:f>
              <c:numCache>
                <c:formatCode>General</c:formatCode>
                <c:ptCount val="27"/>
              </c:numCache>
            </c:numRef>
          </c:val>
          <c:extLst xmlns:c16r2="http://schemas.microsoft.com/office/drawing/2015/06/chart">
            <c:ext xmlns:c16="http://schemas.microsoft.com/office/drawing/2014/chart" uri="{C3380CC4-5D6E-409C-BE32-E72D297353CC}">
              <c16:uniqueId val="{00000000-FFF9-462A-B6E7-102BE50F41EE}"/>
            </c:ext>
          </c:extLst>
        </c:ser>
        <c:dLbls>
          <c:showLegendKey val="0"/>
          <c:showVal val="0"/>
          <c:showCatName val="0"/>
          <c:showSerName val="0"/>
          <c:showPercent val="0"/>
          <c:showBubbleSize val="0"/>
        </c:dLbls>
        <c:gapWidth val="150"/>
        <c:axId val="169073240"/>
        <c:axId val="169068928"/>
      </c:barChart>
      <c:lineChart>
        <c:grouping val="standard"/>
        <c:varyColors val="0"/>
        <c:ser>
          <c:idx val="3"/>
          <c:order val="0"/>
          <c:tx>
            <c:strRef>
              <c:f>'Figure D5.1 Slide 66'!$B$38</c:f>
              <c:strCache>
                <c:ptCount val="1"/>
                <c:pt idx="0">
                  <c:v>Pre-primary</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square"/>
            <c:size val="7"/>
            <c:spPr>
              <a:solidFill>
                <a:schemeClr val="accent2"/>
              </a:solidFill>
              <a:ln w="3175">
                <a:noFill/>
                <a:prstDash val="solid"/>
              </a:ln>
              <a:effectLst/>
              <a:extLst/>
            </c:spPr>
          </c:marker>
          <c:cat>
            <c:strRef>
              <c:f>'Figure D5.1 Slide 66'!$A$39:$A$77</c:f>
              <c:strCache>
                <c:ptCount val="27"/>
                <c:pt idx="0">
                  <c:v>Norway</c:v>
                </c:pt>
                <c:pt idx="1">
                  <c:v>Sweden</c:v>
                </c:pt>
                <c:pt idx="2">
                  <c:v>Colombia</c:v>
                </c:pt>
                <c:pt idx="3">
                  <c:v>Korea</c:v>
                </c:pt>
                <c:pt idx="4">
                  <c:v>Finland</c:v>
                </c:pt>
                <c:pt idx="5">
                  <c:v>Portugal</c:v>
                </c:pt>
                <c:pt idx="6">
                  <c:v>Belgium</c:v>
                </c:pt>
                <c:pt idx="7">
                  <c:v>Switzerland</c:v>
                </c:pt>
                <c:pt idx="8">
                  <c:v>OECD average</c:v>
                </c:pt>
                <c:pt idx="9">
                  <c:v>France</c:v>
                </c:pt>
                <c:pt idx="10">
                  <c:v>United Kingdom</c:v>
                </c:pt>
                <c:pt idx="11">
                  <c:v>Poland</c:v>
                </c:pt>
                <c:pt idx="12">
                  <c:v>Ireland</c:v>
                </c:pt>
                <c:pt idx="13">
                  <c:v>EU23 average</c:v>
                </c:pt>
                <c:pt idx="14">
                  <c:v>Netherlands</c:v>
                </c:pt>
                <c:pt idx="15">
                  <c:v>Germany</c:v>
                </c:pt>
                <c:pt idx="16">
                  <c:v>United States</c:v>
                </c:pt>
                <c:pt idx="17">
                  <c:v>Slovak Republic</c:v>
                </c:pt>
                <c:pt idx="18">
                  <c:v>Estonia</c:v>
                </c:pt>
                <c:pt idx="19">
                  <c:v>Austria</c:v>
                </c:pt>
                <c:pt idx="20">
                  <c:v>Latvia</c:v>
                </c:pt>
                <c:pt idx="21">
                  <c:v>Czech Republic</c:v>
                </c:pt>
                <c:pt idx="22">
                  <c:v>Italy</c:v>
                </c:pt>
                <c:pt idx="23">
                  <c:v>Hungary</c:v>
                </c:pt>
                <c:pt idx="24">
                  <c:v>Lithuania</c:v>
                </c:pt>
                <c:pt idx="25">
                  <c:v>Slovenia</c:v>
                </c:pt>
                <c:pt idx="26">
                  <c:v>Russian Federation</c:v>
                </c:pt>
              </c:strCache>
            </c:strRef>
          </c:cat>
          <c:val>
            <c:numRef>
              <c:f>'Figure D5.1 Slide 66'!$B$39:$B$77</c:f>
              <c:numCache>
                <c:formatCode>#,##0.00</c:formatCode>
                <c:ptCount val="27"/>
                <c:pt idx="0">
                  <c:v>92.465680000000006</c:v>
                </c:pt>
                <c:pt idx="1">
                  <c:v>95.390119999999996</c:v>
                </c:pt>
                <c:pt idx="2">
                  <c:v>96.564819999999997</c:v>
                </c:pt>
                <c:pt idx="3">
                  <c:v>98.919939999999997</c:v>
                </c:pt>
                <c:pt idx="4">
                  <c:v>97.321879999999993</c:v>
                </c:pt>
                <c:pt idx="5">
                  <c:v>99.099100000000007</c:v>
                </c:pt>
                <c:pt idx="6">
                  <c:v>96.640090000000001</c:v>
                </c:pt>
                <c:pt idx="7">
                  <c:v>97.217119999999994</c:v>
                </c:pt>
                <c:pt idx="8">
                  <c:v>96.709511935483889</c:v>
                </c:pt>
                <c:pt idx="9">
                  <c:v>89.239819999999995</c:v>
                </c:pt>
                <c:pt idx="10">
                  <c:v>98.00264</c:v>
                </c:pt>
                <c:pt idx="11">
                  <c:v>97.784660000000002</c:v>
                </c:pt>
                <c:pt idx="12">
                  <c:v>98.862639999999999</c:v>
                </c:pt>
                <c:pt idx="13">
                  <c:v>96.897961428571421</c:v>
                </c:pt>
                <c:pt idx="14">
                  <c:v>87.514560000000003</c:v>
                </c:pt>
                <c:pt idx="15">
                  <c:v>96.177999999999997</c:v>
                </c:pt>
                <c:pt idx="16">
                  <c:v>94.195179999999993</c:v>
                </c:pt>
                <c:pt idx="17">
                  <c:v>99.134969999999996</c:v>
                </c:pt>
                <c:pt idx="18">
                  <c:v>#N/A</c:v>
                </c:pt>
                <c:pt idx="19">
                  <c:v>98.556839999999994</c:v>
                </c:pt>
                <c:pt idx="20">
                  <c:v>99.594769999999997</c:v>
                </c:pt>
                <c:pt idx="21">
                  <c:v>99.550510000000003</c:v>
                </c:pt>
                <c:pt idx="22">
                  <c:v>98.883200000000002</c:v>
                </c:pt>
                <c:pt idx="23">
                  <c:v>99.569689999999994</c:v>
                </c:pt>
                <c:pt idx="24">
                  <c:v>99.234120000000004</c:v>
                </c:pt>
                <c:pt idx="25">
                  <c:v>97.237979999999993</c:v>
                </c:pt>
                <c:pt idx="26">
                  <c:v>#N/A</c:v>
                </c:pt>
              </c:numCache>
            </c:numRef>
          </c:val>
          <c:smooth val="0"/>
          <c:extLst xmlns:c16r2="http://schemas.microsoft.com/office/drawing/2015/06/chart">
            <c:ext xmlns:c16="http://schemas.microsoft.com/office/drawing/2014/chart" uri="{C3380CC4-5D6E-409C-BE32-E72D297353CC}">
              <c16:uniqueId val="{00000001-FFF9-462A-B6E7-102BE50F41EE}"/>
            </c:ext>
          </c:extLst>
        </c:ser>
        <c:ser>
          <c:idx val="2"/>
          <c:order val="1"/>
          <c:tx>
            <c:strRef>
              <c:f>'Figure D5.1 Slide 66'!$C$38</c:f>
              <c:strCache>
                <c:ptCount val="1"/>
                <c:pt idx="0">
                  <c:v>Primary</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circle"/>
            <c:size val="9"/>
            <c:spPr>
              <a:solidFill>
                <a:srgbClr val="FF8021"/>
              </a:solidFill>
              <a:ln w="3175">
                <a:noFill/>
                <a:prstDash val="solid"/>
              </a:ln>
              <a:effectLst/>
              <a:extLst/>
            </c:spPr>
          </c:marker>
          <c:cat>
            <c:strRef>
              <c:f>'Figure D5.1 Slide 66'!$A$39:$A$77</c:f>
              <c:strCache>
                <c:ptCount val="27"/>
                <c:pt idx="0">
                  <c:v>Norway</c:v>
                </c:pt>
                <c:pt idx="1">
                  <c:v>Sweden</c:v>
                </c:pt>
                <c:pt idx="2">
                  <c:v>Colombia</c:v>
                </c:pt>
                <c:pt idx="3">
                  <c:v>Korea</c:v>
                </c:pt>
                <c:pt idx="4">
                  <c:v>Finland</c:v>
                </c:pt>
                <c:pt idx="5">
                  <c:v>Portugal</c:v>
                </c:pt>
                <c:pt idx="6">
                  <c:v>Belgium</c:v>
                </c:pt>
                <c:pt idx="7">
                  <c:v>Switzerland</c:v>
                </c:pt>
                <c:pt idx="8">
                  <c:v>OECD average</c:v>
                </c:pt>
                <c:pt idx="9">
                  <c:v>France</c:v>
                </c:pt>
                <c:pt idx="10">
                  <c:v>United Kingdom</c:v>
                </c:pt>
                <c:pt idx="11">
                  <c:v>Poland</c:v>
                </c:pt>
                <c:pt idx="12">
                  <c:v>Ireland</c:v>
                </c:pt>
                <c:pt idx="13">
                  <c:v>EU23 average</c:v>
                </c:pt>
                <c:pt idx="14">
                  <c:v>Netherlands</c:v>
                </c:pt>
                <c:pt idx="15">
                  <c:v>Germany</c:v>
                </c:pt>
                <c:pt idx="16">
                  <c:v>United States</c:v>
                </c:pt>
                <c:pt idx="17">
                  <c:v>Slovak Republic</c:v>
                </c:pt>
                <c:pt idx="18">
                  <c:v>Estonia</c:v>
                </c:pt>
                <c:pt idx="19">
                  <c:v>Austria</c:v>
                </c:pt>
                <c:pt idx="20">
                  <c:v>Latvia</c:v>
                </c:pt>
                <c:pt idx="21">
                  <c:v>Czech Republic</c:v>
                </c:pt>
                <c:pt idx="22">
                  <c:v>Italy</c:v>
                </c:pt>
                <c:pt idx="23">
                  <c:v>Hungary</c:v>
                </c:pt>
                <c:pt idx="24">
                  <c:v>Lithuania</c:v>
                </c:pt>
                <c:pt idx="25">
                  <c:v>Slovenia</c:v>
                </c:pt>
                <c:pt idx="26">
                  <c:v>Russian Federation</c:v>
                </c:pt>
              </c:strCache>
            </c:strRef>
          </c:cat>
          <c:val>
            <c:numRef>
              <c:f>'Figure D5.1 Slide 66'!$C$39:$C$77</c:f>
              <c:numCache>
                <c:formatCode>#,##0.00</c:formatCode>
                <c:ptCount val="27"/>
                <c:pt idx="0">
                  <c:v>74.644189999999995</c:v>
                </c:pt>
                <c:pt idx="1">
                  <c:v>76.874679999999998</c:v>
                </c:pt>
                <c:pt idx="2">
                  <c:v>77.268519999999995</c:v>
                </c:pt>
                <c:pt idx="3">
                  <c:v>78.103970000000004</c:v>
                </c:pt>
                <c:pt idx="4">
                  <c:v>79.371020000000001</c:v>
                </c:pt>
                <c:pt idx="5">
                  <c:v>80.550389999999993</c:v>
                </c:pt>
                <c:pt idx="6">
                  <c:v>82.106899999999996</c:v>
                </c:pt>
                <c:pt idx="7">
                  <c:v>82.587909999999994</c:v>
                </c:pt>
                <c:pt idx="8">
                  <c:v>83.07544294117649</c:v>
                </c:pt>
                <c:pt idx="9">
                  <c:v>83.186400000000006</c:v>
                </c:pt>
                <c:pt idx="10">
                  <c:v>84.676569999999998</c:v>
                </c:pt>
                <c:pt idx="11">
                  <c:v>85.61506</c:v>
                </c:pt>
                <c:pt idx="12">
                  <c:v>86.328670000000002</c:v>
                </c:pt>
                <c:pt idx="13">
                  <c:v>86.469991363636368</c:v>
                </c:pt>
                <c:pt idx="14">
                  <c:v>86.690380000000005</c:v>
                </c:pt>
                <c:pt idx="15">
                  <c:v>87.077039999999997</c:v>
                </c:pt>
                <c:pt idx="16">
                  <c:v>87.095569999999995</c:v>
                </c:pt>
                <c:pt idx="17">
                  <c:v>89.797190000000001</c:v>
                </c:pt>
                <c:pt idx="18">
                  <c:v>90.560389999999998</c:v>
                </c:pt>
                <c:pt idx="19">
                  <c:v>91.658959999999993</c:v>
                </c:pt>
                <c:pt idx="20">
                  <c:v>92.805350000000004</c:v>
                </c:pt>
                <c:pt idx="21">
                  <c:v>94.374570000000006</c:v>
                </c:pt>
                <c:pt idx="22">
                  <c:v>95.875039999999998</c:v>
                </c:pt>
                <c:pt idx="23">
                  <c:v>96.601330000000004</c:v>
                </c:pt>
                <c:pt idx="24">
                  <c:v>97.106840000000005</c:v>
                </c:pt>
                <c:pt idx="25">
                  <c:v>97.299170000000004</c:v>
                </c:pt>
                <c:pt idx="26">
                  <c:v>98.879050000000007</c:v>
                </c:pt>
              </c:numCache>
            </c:numRef>
          </c:val>
          <c:smooth val="0"/>
          <c:extLst xmlns:c16r2="http://schemas.microsoft.com/office/drawing/2015/06/chart">
            <c:ext xmlns:c16="http://schemas.microsoft.com/office/drawing/2014/chart" uri="{C3380CC4-5D6E-409C-BE32-E72D297353CC}">
              <c16:uniqueId val="{00000002-FFF9-462A-B6E7-102BE50F41EE}"/>
            </c:ext>
          </c:extLst>
        </c:ser>
        <c:ser>
          <c:idx val="1"/>
          <c:order val="2"/>
          <c:tx>
            <c:strRef>
              <c:f>'Figure D5.1 Slide 66'!$D$38</c:f>
              <c:strCache>
                <c:ptCount val="1"/>
                <c:pt idx="0">
                  <c:v>All secondary</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diamond"/>
            <c:size val="10"/>
            <c:spPr>
              <a:solidFill>
                <a:schemeClr val="accent1"/>
              </a:solidFill>
              <a:ln w="3175">
                <a:noFill/>
                <a:prstDash val="solid"/>
              </a:ln>
              <a:effectLst/>
              <a:extLst/>
            </c:spPr>
          </c:marker>
          <c:cat>
            <c:strRef>
              <c:f>'Figure D5.1 Slide 66'!$A$39:$A$77</c:f>
              <c:strCache>
                <c:ptCount val="27"/>
                <c:pt idx="0">
                  <c:v>Norway</c:v>
                </c:pt>
                <c:pt idx="1">
                  <c:v>Sweden</c:v>
                </c:pt>
                <c:pt idx="2">
                  <c:v>Colombia</c:v>
                </c:pt>
                <c:pt idx="3">
                  <c:v>Korea</c:v>
                </c:pt>
                <c:pt idx="4">
                  <c:v>Finland</c:v>
                </c:pt>
                <c:pt idx="5">
                  <c:v>Portugal</c:v>
                </c:pt>
                <c:pt idx="6">
                  <c:v>Belgium</c:v>
                </c:pt>
                <c:pt idx="7">
                  <c:v>Switzerland</c:v>
                </c:pt>
                <c:pt idx="8">
                  <c:v>OECD average</c:v>
                </c:pt>
                <c:pt idx="9">
                  <c:v>France</c:v>
                </c:pt>
                <c:pt idx="10">
                  <c:v>United Kingdom</c:v>
                </c:pt>
                <c:pt idx="11">
                  <c:v>Poland</c:v>
                </c:pt>
                <c:pt idx="12">
                  <c:v>Ireland</c:v>
                </c:pt>
                <c:pt idx="13">
                  <c:v>EU23 average</c:v>
                </c:pt>
                <c:pt idx="14">
                  <c:v>Netherlands</c:v>
                </c:pt>
                <c:pt idx="15">
                  <c:v>Germany</c:v>
                </c:pt>
                <c:pt idx="16">
                  <c:v>United States</c:v>
                </c:pt>
                <c:pt idx="17">
                  <c:v>Slovak Republic</c:v>
                </c:pt>
                <c:pt idx="18">
                  <c:v>Estonia</c:v>
                </c:pt>
                <c:pt idx="19">
                  <c:v>Austria</c:v>
                </c:pt>
                <c:pt idx="20">
                  <c:v>Latvia</c:v>
                </c:pt>
                <c:pt idx="21">
                  <c:v>Czech Republic</c:v>
                </c:pt>
                <c:pt idx="22">
                  <c:v>Italy</c:v>
                </c:pt>
                <c:pt idx="23">
                  <c:v>Hungary</c:v>
                </c:pt>
                <c:pt idx="24">
                  <c:v>Lithuania</c:v>
                </c:pt>
                <c:pt idx="25">
                  <c:v>Slovenia</c:v>
                </c:pt>
                <c:pt idx="26">
                  <c:v>Russian Federation</c:v>
                </c:pt>
              </c:strCache>
            </c:strRef>
          </c:cat>
          <c:val>
            <c:numRef>
              <c:f>'Figure D5.1 Slide 66'!$D$39:$D$77</c:f>
              <c:numCache>
                <c:formatCode>#,##0.00</c:formatCode>
                <c:ptCount val="27"/>
                <c:pt idx="0">
                  <c:v>63.08428</c:v>
                </c:pt>
                <c:pt idx="1">
                  <c:v>64.227050000000006</c:v>
                </c:pt>
                <c:pt idx="2">
                  <c:v>51.340739999999997</c:v>
                </c:pt>
                <c:pt idx="3">
                  <c:v>59.485309999999998</c:v>
                </c:pt>
                <c:pt idx="4">
                  <c:v>66.571820000000002</c:v>
                </c:pt>
                <c:pt idx="5">
                  <c:v>70.272580000000005</c:v>
                </c:pt>
                <c:pt idx="6">
                  <c:v>63.007109999999997</c:v>
                </c:pt>
                <c:pt idx="7">
                  <c:v>49.250639999999997</c:v>
                </c:pt>
                <c:pt idx="8">
                  <c:v>64.000416250000001</c:v>
                </c:pt>
                <c:pt idx="9">
                  <c:v>59.321689999999997</c:v>
                </c:pt>
                <c:pt idx="10">
                  <c:v>62.475729999999999</c:v>
                </c:pt>
                <c:pt idx="11">
                  <c:v>69.350620000000006</c:v>
                </c:pt>
                <c:pt idx="12">
                  <c:v>70.214550000000003</c:v>
                </c:pt>
                <c:pt idx="13">
                  <c:v>67.066393636363642</c:v>
                </c:pt>
                <c:pt idx="14">
                  <c:v>52.55809</c:v>
                </c:pt>
                <c:pt idx="15">
                  <c:v>62.825449999999996</c:v>
                </c:pt>
                <c:pt idx="16">
                  <c:v>62.6616</c:v>
                </c:pt>
                <c:pt idx="17">
                  <c:v>74.628119999999996</c:v>
                </c:pt>
                <c:pt idx="18">
                  <c:v>76.100290000000001</c:v>
                </c:pt>
                <c:pt idx="19">
                  <c:v>65.358789999999999</c:v>
                </c:pt>
                <c:pt idx="20">
                  <c:v>82.615350000000007</c:v>
                </c:pt>
                <c:pt idx="21">
                  <c:v>69.804540000000003</c:v>
                </c:pt>
                <c:pt idx="22">
                  <c:v>68.610240000000005</c:v>
                </c:pt>
                <c:pt idx="23">
                  <c:v>70.285229999999999</c:v>
                </c:pt>
                <c:pt idx="24">
                  <c:v>81.500320000000002</c:v>
                </c:pt>
                <c:pt idx="25">
                  <c:v>74.014719999999997</c:v>
                </c:pt>
                <c:pt idx="26">
                  <c:v>82.660550000000001</c:v>
                </c:pt>
              </c:numCache>
            </c:numRef>
          </c:val>
          <c:smooth val="0"/>
          <c:extLst xmlns:c16r2="http://schemas.microsoft.com/office/drawing/2015/06/chart">
            <c:ext xmlns:c16="http://schemas.microsoft.com/office/drawing/2014/chart" uri="{C3380CC4-5D6E-409C-BE32-E72D297353CC}">
              <c16:uniqueId val="{00000003-FFF9-462A-B6E7-102BE50F41EE}"/>
            </c:ext>
          </c:extLst>
        </c:ser>
        <c:dLbls>
          <c:showLegendKey val="0"/>
          <c:showVal val="0"/>
          <c:showCatName val="0"/>
          <c:showSerName val="0"/>
          <c:showPercent val="0"/>
          <c:showBubbleSize val="0"/>
        </c:dLbls>
        <c:hiLowLines>
          <c:spPr>
            <a:ln>
              <a:solidFill>
                <a:schemeClr val="bg1"/>
              </a:solidFill>
            </a:ln>
          </c:spPr>
        </c:hiLowLines>
        <c:marker val="1"/>
        <c:smooth val="0"/>
        <c:axId val="169073240"/>
        <c:axId val="169068928"/>
      </c:lineChart>
      <c:catAx>
        <c:axId val="169073240"/>
        <c:scaling>
          <c:orientation val="minMax"/>
        </c:scaling>
        <c:delete val="0"/>
        <c:axPos val="b"/>
        <c:majorGridlines>
          <c:spPr>
            <a:ln>
              <a:noFill/>
            </a:ln>
          </c:spPr>
        </c:majorGridlines>
        <c:numFmt formatCode="General" sourceLinked="1"/>
        <c:majorTickMark val="in"/>
        <c:minorTickMark val="none"/>
        <c:tickLblPos val="low"/>
        <c:spPr>
          <a:noFill/>
          <a:ln w="9525">
            <a:solidFill>
              <a:srgbClr val="FFFFFF"/>
            </a:solidFill>
            <a:prstDash val="solid"/>
          </a:ln>
        </c:spPr>
        <c:txPr>
          <a:bodyPr rot="-5400000" vert="horz"/>
          <a:lstStyle/>
          <a:p>
            <a:pPr>
              <a:defRPr lang="en-US" sz="1200" b="0" i="0" u="none" baseline="0">
                <a:solidFill>
                  <a:srgbClr val="FFFFFF"/>
                </a:solidFill>
                <a:latin typeface="+mn-lt"/>
                <a:ea typeface="Arial"/>
                <a:cs typeface="Arial"/>
              </a:defRPr>
            </a:pPr>
            <a:endParaRPr lang="lv-LV"/>
          </a:p>
        </c:txPr>
        <c:crossAx val="169068928"/>
        <c:crosses val="autoZero"/>
        <c:auto val="1"/>
        <c:lblAlgn val="ctr"/>
        <c:lblOffset val="0"/>
        <c:tickLblSkip val="1"/>
        <c:noMultiLvlLbl val="0"/>
      </c:catAx>
      <c:valAx>
        <c:axId val="169068928"/>
        <c:scaling>
          <c:orientation val="minMax"/>
          <c:max val="100"/>
          <c:min val="0"/>
        </c:scaling>
        <c:delete val="0"/>
        <c:axPos val="l"/>
        <c:majorGridlines/>
        <c:numFmt formatCode="#\ ##0" sourceLinked="0"/>
        <c:majorTickMark val="in"/>
        <c:minorTickMark val="none"/>
        <c:tickLblPos val="nextTo"/>
        <c:spPr>
          <a:noFill/>
          <a:ln w="9525">
            <a:solidFill>
              <a:srgbClr val="FFFFFF"/>
            </a:solidFill>
            <a:prstDash val="solid"/>
          </a:ln>
        </c:spPr>
        <c:txPr>
          <a:bodyPr rot="-60000000" vert="horz"/>
          <a:lstStyle/>
          <a:p>
            <a:pPr>
              <a:defRPr lang="en-US" sz="1200" b="0" i="0" u="none" baseline="0">
                <a:solidFill>
                  <a:srgbClr val="FFFFFF"/>
                </a:solidFill>
                <a:latin typeface="+mn-lt"/>
                <a:ea typeface="Arial"/>
                <a:cs typeface="Arial"/>
              </a:defRPr>
            </a:pPr>
            <a:endParaRPr lang="lv-LV"/>
          </a:p>
        </c:txPr>
        <c:crossAx val="169073240"/>
        <c:crosses val="autoZero"/>
        <c:crossBetween val="between"/>
      </c:valAx>
      <c:spPr>
        <a:noFill/>
        <a:ln w="9525">
          <a:solidFill>
            <a:srgbClr val="000000"/>
          </a:solidFill>
        </a:ln>
        <a:extLst/>
      </c:spPr>
    </c:plotArea>
    <c:legend>
      <c:legendPos val="t"/>
      <c:legendEntry>
        <c:idx val="0"/>
        <c:delete val="1"/>
      </c:legendEntry>
      <c:legendEntry>
        <c:idx val="1"/>
        <c:txPr>
          <a:bodyPr rot="0" vert="horz"/>
          <a:lstStyle/>
          <a:p>
            <a:pPr>
              <a:defRPr lang="en-US" sz="1400" b="0" i="0" u="none" baseline="0">
                <a:solidFill>
                  <a:srgbClr val="FFFFFF"/>
                </a:solidFill>
                <a:latin typeface="+mn-lt"/>
                <a:ea typeface="Arial"/>
                <a:cs typeface="Arial"/>
              </a:defRPr>
            </a:pPr>
            <a:endParaRPr lang="lv-LV"/>
          </a:p>
        </c:txPr>
      </c:legendEntry>
      <c:legendEntry>
        <c:idx val="2"/>
        <c:txPr>
          <a:bodyPr rot="0" vert="horz"/>
          <a:lstStyle/>
          <a:p>
            <a:pPr>
              <a:defRPr lang="en-US" sz="1400" b="0" i="0" u="none" baseline="0">
                <a:solidFill>
                  <a:srgbClr val="FFFFFF"/>
                </a:solidFill>
                <a:latin typeface="+mn-lt"/>
                <a:ea typeface="Arial"/>
                <a:cs typeface="Arial"/>
              </a:defRPr>
            </a:pPr>
            <a:endParaRPr lang="lv-LV"/>
          </a:p>
        </c:txPr>
      </c:legendEntry>
      <c:legendEntry>
        <c:idx val="3"/>
        <c:txPr>
          <a:bodyPr rot="0" vert="horz"/>
          <a:lstStyle/>
          <a:p>
            <a:pPr>
              <a:defRPr lang="en-US" sz="1400" b="0" i="0" u="none" baseline="0">
                <a:solidFill>
                  <a:srgbClr val="FFFFFF"/>
                </a:solidFill>
                <a:latin typeface="+mn-lt"/>
                <a:ea typeface="Arial"/>
                <a:cs typeface="Arial"/>
              </a:defRPr>
            </a:pPr>
            <a:endParaRPr lang="lv-LV"/>
          </a:p>
        </c:txPr>
      </c:legendEntry>
      <c:layout>
        <c:manualLayout>
          <c:xMode val="edge"/>
          <c:yMode val="edge"/>
          <c:x val="0.10278186078112851"/>
          <c:y val="1.1829282037095511E-2"/>
          <c:w val="0.88059018338312978"/>
          <c:h val="4.4359807639108163E-2"/>
        </c:manualLayout>
      </c:layout>
      <c:overlay val="1"/>
      <c:spPr>
        <a:solidFill>
          <a:scrgbClr r="0" g="0" b="0">
            <a:alpha val="0"/>
          </a:scrgbClr>
        </a:solidFill>
        <a:ln>
          <a:noFill/>
        </a:ln>
      </c:spPr>
      <c:txPr>
        <a:bodyPr rot="0" vert="horz"/>
        <a:lstStyle/>
        <a:p>
          <a:pPr>
            <a:defRPr lang="en-US" sz="1400" b="0" i="0" u="none" baseline="0">
              <a:solidFill>
                <a:srgbClr val="000000"/>
              </a:solidFill>
              <a:latin typeface="+mn-lt"/>
              <a:ea typeface="Arial Narrow"/>
              <a:cs typeface="Arial Narrow"/>
            </a:defRPr>
          </a:pPr>
          <a:endParaRPr lang="lv-LV"/>
        </a:p>
      </c:txPr>
    </c:legend>
    <c:plotVisOnly val="1"/>
    <c:dispBlanksAs val="gap"/>
    <c:showDLblsOverMax val="1"/>
  </c:chart>
  <c:spPr>
    <a:solidFill>
      <a:scrgbClr r="0" g="0" b="0">
        <a:alpha val="0"/>
      </a:scrgbClr>
    </a:solidFill>
    <a:ln w="9525">
      <a:noFill/>
      <a:prstDash val="solid"/>
      <a:round/>
    </a:ln>
    <a:effectLst/>
  </c:sp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2"/>
          <c:order val="0"/>
          <c:tx>
            <c:strRef>
              <c:f>'Table D5.1.'!$D$6</c:f>
              <c:strCache>
                <c:ptCount val="1"/>
                <c:pt idx="0">
                  <c:v>&gt;= 50 years</c:v>
                </c:pt>
              </c:strCache>
            </c:strRef>
          </c:tx>
          <c:invertIfNegative val="0"/>
          <c:cat>
            <c:strRef>
              <c:f>'Table D5.1.'!$A$30:$A$66</c:f>
              <c:strCache>
                <c:ptCount val="37"/>
                <c:pt idx="0">
                  <c:v>Italy</c:v>
                </c:pt>
                <c:pt idx="1">
                  <c:v>Lithuania</c:v>
                </c:pt>
                <c:pt idx="2">
                  <c:v>Estonia</c:v>
                </c:pt>
                <c:pt idx="3">
                  <c:v>Latvia</c:v>
                </c:pt>
                <c:pt idx="4">
                  <c:v>Austria</c:v>
                </c:pt>
                <c:pt idx="5">
                  <c:v>Germany</c:v>
                </c:pt>
                <c:pt idx="6">
                  <c:v>Czech Republic</c:v>
                </c:pt>
                <c:pt idx="7">
                  <c:v>Greece</c:v>
                </c:pt>
                <c:pt idx="8">
                  <c:v>New Zealand</c:v>
                </c:pt>
                <c:pt idx="9">
                  <c:v>Netherlands</c:v>
                </c:pt>
                <c:pt idx="10">
                  <c:v>Hungary</c:v>
                </c:pt>
                <c:pt idx="11">
                  <c:v>Sweden</c:v>
                </c:pt>
                <c:pt idx="12">
                  <c:v>Slovenia</c:v>
                </c:pt>
                <c:pt idx="13">
                  <c:v>Portugal</c:v>
                </c:pt>
                <c:pt idx="14">
                  <c:v>Colombia</c:v>
                </c:pt>
                <c:pt idx="15">
                  <c:v>EU23 average</c:v>
                </c:pt>
                <c:pt idx="16">
                  <c:v>Slovak Republic</c:v>
                </c:pt>
                <c:pt idx="17">
                  <c:v>Switzerland</c:v>
                </c:pt>
                <c:pt idx="18">
                  <c:v>Finland</c:v>
                </c:pt>
                <c:pt idx="19">
                  <c:v>Spain</c:v>
                </c:pt>
                <c:pt idx="20">
                  <c:v>OECD average</c:v>
                </c:pt>
                <c:pt idx="21">
                  <c:v>Norway</c:v>
                </c:pt>
                <c:pt idx="22">
                  <c:v>Japan</c:v>
                </c:pt>
                <c:pt idx="23">
                  <c:v>Poland</c:v>
                </c:pt>
                <c:pt idx="24">
                  <c:v>United States</c:v>
                </c:pt>
                <c:pt idx="25">
                  <c:v>Belgium</c:v>
                </c:pt>
                <c:pt idx="26">
                  <c:v>Costa Rica</c:v>
                </c:pt>
                <c:pt idx="27">
                  <c:v>France</c:v>
                </c:pt>
                <c:pt idx="28">
                  <c:v>Chile</c:v>
                </c:pt>
                <c:pt idx="29">
                  <c:v>Israel</c:v>
                </c:pt>
                <c:pt idx="30">
                  <c:v>Canada</c:v>
                </c:pt>
                <c:pt idx="31">
                  <c:v>Korea</c:v>
                </c:pt>
                <c:pt idx="32">
                  <c:v>Luxembourg</c:v>
                </c:pt>
                <c:pt idx="33">
                  <c:v>Ireland</c:v>
                </c:pt>
                <c:pt idx="34">
                  <c:v>Brazil</c:v>
                </c:pt>
                <c:pt idx="35">
                  <c:v>United Kingdom</c:v>
                </c:pt>
                <c:pt idx="36">
                  <c:v>Turkey</c:v>
                </c:pt>
              </c:strCache>
            </c:strRef>
          </c:cat>
          <c:val>
            <c:numRef>
              <c:f>'Table D5.1.'!$D$30:$D$66</c:f>
              <c:numCache>
                <c:formatCode>0</c:formatCode>
                <c:ptCount val="37"/>
                <c:pt idx="0">
                  <c:v>58.092959999999998</c:v>
                </c:pt>
                <c:pt idx="1">
                  <c:v>48.324100000000001</c:v>
                </c:pt>
                <c:pt idx="2">
                  <c:v>47.82846</c:v>
                </c:pt>
                <c:pt idx="3">
                  <c:v>45.870019999999997</c:v>
                </c:pt>
                <c:pt idx="4">
                  <c:v>44.694859999999998</c:v>
                </c:pt>
                <c:pt idx="5">
                  <c:v>43.28463</c:v>
                </c:pt>
                <c:pt idx="6">
                  <c:v>42.848419999999997</c:v>
                </c:pt>
                <c:pt idx="7">
                  <c:v>42.516669999999998</c:v>
                </c:pt>
                <c:pt idx="8">
                  <c:v>40.355789999999999</c:v>
                </c:pt>
                <c:pt idx="9">
                  <c:v>40.29524</c:v>
                </c:pt>
                <c:pt idx="10">
                  <c:v>39.184480000000001</c:v>
                </c:pt>
                <c:pt idx="11">
                  <c:v>38.747459999999997</c:v>
                </c:pt>
                <c:pt idx="12">
                  <c:v>38.304250000000003</c:v>
                </c:pt>
                <c:pt idx="13">
                  <c:v>38.224159999999998</c:v>
                </c:pt>
                <c:pt idx="14">
                  <c:v>38.102200000000003</c:v>
                </c:pt>
                <c:pt idx="15">
                  <c:v>37.551609545454546</c:v>
                </c:pt>
                <c:pt idx="16">
                  <c:v>37.154060000000001</c:v>
                </c:pt>
                <c:pt idx="17">
                  <c:v>36.415550000000003</c:v>
                </c:pt>
                <c:pt idx="18">
                  <c:v>36.362960000000001</c:v>
                </c:pt>
                <c:pt idx="19">
                  <c:v>35.321849999999998</c:v>
                </c:pt>
                <c:pt idx="20" formatCode="#,##0">
                  <c:v>34.753509375</c:v>
                </c:pt>
                <c:pt idx="21">
                  <c:v>33.086829999999999</c:v>
                </c:pt>
                <c:pt idx="22">
                  <c:v>32.665999999999997</c:v>
                </c:pt>
                <c:pt idx="23">
                  <c:v>30.66703</c:v>
                </c:pt>
                <c:pt idx="24">
                  <c:v>29.981680000000001</c:v>
                </c:pt>
                <c:pt idx="25">
                  <c:v>28.160209999999999</c:v>
                </c:pt>
                <c:pt idx="26">
                  <c:v>27.751080000000002</c:v>
                </c:pt>
                <c:pt idx="27">
                  <c:v>27.37256</c:v>
                </c:pt>
                <c:pt idx="28">
                  <c:v>26.831769999999999</c:v>
                </c:pt>
                <c:pt idx="29">
                  <c:v>26.348420000000001</c:v>
                </c:pt>
                <c:pt idx="30">
                  <c:v>26.202670000000001</c:v>
                </c:pt>
                <c:pt idx="31">
                  <c:v>23.450099999999999</c:v>
                </c:pt>
                <c:pt idx="32">
                  <c:v>22.302309999999999</c:v>
                </c:pt>
                <c:pt idx="33">
                  <c:v>21.73236</c:v>
                </c:pt>
                <c:pt idx="34">
                  <c:v>19.90896</c:v>
                </c:pt>
                <c:pt idx="35">
                  <c:v>18.846360000000001</c:v>
                </c:pt>
                <c:pt idx="36">
                  <c:v>10.63808</c:v>
                </c:pt>
              </c:numCache>
            </c:numRef>
          </c:val>
        </c:ser>
        <c:ser>
          <c:idx val="1"/>
          <c:order val="1"/>
          <c:tx>
            <c:strRef>
              <c:f>'Table D5.1.'!$C$6</c:f>
              <c:strCache>
                <c:ptCount val="1"/>
                <c:pt idx="0">
                  <c:v>30-49 years</c:v>
                </c:pt>
              </c:strCache>
            </c:strRef>
          </c:tx>
          <c:invertIfNegative val="0"/>
          <c:cat>
            <c:strRef>
              <c:f>'Table D5.1.'!$A$30:$A$66</c:f>
              <c:strCache>
                <c:ptCount val="37"/>
                <c:pt idx="0">
                  <c:v>Italy</c:v>
                </c:pt>
                <c:pt idx="1">
                  <c:v>Lithuania</c:v>
                </c:pt>
                <c:pt idx="2">
                  <c:v>Estonia</c:v>
                </c:pt>
                <c:pt idx="3">
                  <c:v>Latvia</c:v>
                </c:pt>
                <c:pt idx="4">
                  <c:v>Austria</c:v>
                </c:pt>
                <c:pt idx="5">
                  <c:v>Germany</c:v>
                </c:pt>
                <c:pt idx="6">
                  <c:v>Czech Republic</c:v>
                </c:pt>
                <c:pt idx="7">
                  <c:v>Greece</c:v>
                </c:pt>
                <c:pt idx="8">
                  <c:v>New Zealand</c:v>
                </c:pt>
                <c:pt idx="9">
                  <c:v>Netherlands</c:v>
                </c:pt>
                <c:pt idx="10">
                  <c:v>Hungary</c:v>
                </c:pt>
                <c:pt idx="11">
                  <c:v>Sweden</c:v>
                </c:pt>
                <c:pt idx="12">
                  <c:v>Slovenia</c:v>
                </c:pt>
                <c:pt idx="13">
                  <c:v>Portugal</c:v>
                </c:pt>
                <c:pt idx="14">
                  <c:v>Colombia</c:v>
                </c:pt>
                <c:pt idx="15">
                  <c:v>EU23 average</c:v>
                </c:pt>
                <c:pt idx="16">
                  <c:v>Slovak Republic</c:v>
                </c:pt>
                <c:pt idx="17">
                  <c:v>Switzerland</c:v>
                </c:pt>
                <c:pt idx="18">
                  <c:v>Finland</c:v>
                </c:pt>
                <c:pt idx="19">
                  <c:v>Spain</c:v>
                </c:pt>
                <c:pt idx="20">
                  <c:v>OECD average</c:v>
                </c:pt>
                <c:pt idx="21">
                  <c:v>Norway</c:v>
                </c:pt>
                <c:pt idx="22">
                  <c:v>Japan</c:v>
                </c:pt>
                <c:pt idx="23">
                  <c:v>Poland</c:v>
                </c:pt>
                <c:pt idx="24">
                  <c:v>United States</c:v>
                </c:pt>
                <c:pt idx="25">
                  <c:v>Belgium</c:v>
                </c:pt>
                <c:pt idx="26">
                  <c:v>Costa Rica</c:v>
                </c:pt>
                <c:pt idx="27">
                  <c:v>France</c:v>
                </c:pt>
                <c:pt idx="28">
                  <c:v>Chile</c:v>
                </c:pt>
                <c:pt idx="29">
                  <c:v>Israel</c:v>
                </c:pt>
                <c:pt idx="30">
                  <c:v>Canada</c:v>
                </c:pt>
                <c:pt idx="31">
                  <c:v>Korea</c:v>
                </c:pt>
                <c:pt idx="32">
                  <c:v>Luxembourg</c:v>
                </c:pt>
                <c:pt idx="33">
                  <c:v>Ireland</c:v>
                </c:pt>
                <c:pt idx="34">
                  <c:v>Brazil</c:v>
                </c:pt>
                <c:pt idx="35">
                  <c:v>United Kingdom</c:v>
                </c:pt>
                <c:pt idx="36">
                  <c:v>Turkey</c:v>
                </c:pt>
              </c:strCache>
            </c:strRef>
          </c:cat>
          <c:val>
            <c:numRef>
              <c:f>'Table D5.1.'!$C$30:$C$66</c:f>
              <c:numCache>
                <c:formatCode>0</c:formatCode>
                <c:ptCount val="37"/>
                <c:pt idx="0">
                  <c:v>40.682409999999997</c:v>
                </c:pt>
                <c:pt idx="1">
                  <c:v>47.242629999999998</c:v>
                </c:pt>
                <c:pt idx="2">
                  <c:v>43.188160000000003</c:v>
                </c:pt>
                <c:pt idx="3">
                  <c:v>46.742440000000002</c:v>
                </c:pt>
                <c:pt idx="4">
                  <c:v>44.956740000000003</c:v>
                </c:pt>
                <c:pt idx="5">
                  <c:v>49.756570000000004</c:v>
                </c:pt>
                <c:pt idx="6">
                  <c:v>50.475900000000003</c:v>
                </c:pt>
                <c:pt idx="7">
                  <c:v>52.652920000000002</c:v>
                </c:pt>
                <c:pt idx="8">
                  <c:v>47.990479999999998</c:v>
                </c:pt>
                <c:pt idx="9">
                  <c:v>45.574719999999999</c:v>
                </c:pt>
                <c:pt idx="10">
                  <c:v>55.557070000000003</c:v>
                </c:pt>
                <c:pt idx="11">
                  <c:v>53.910159999999998</c:v>
                </c:pt>
                <c:pt idx="12">
                  <c:v>56.806730000000002</c:v>
                </c:pt>
                <c:pt idx="13">
                  <c:v>60.623060000000002</c:v>
                </c:pt>
                <c:pt idx="14">
                  <c:v>55.04513</c:v>
                </c:pt>
                <c:pt idx="15">
                  <c:v>53.677037272727269</c:v>
                </c:pt>
                <c:pt idx="16">
                  <c:v>54.742019999999997</c:v>
                </c:pt>
                <c:pt idx="17">
                  <c:v>51.762369999999997</c:v>
                </c:pt>
                <c:pt idx="18">
                  <c:v>57.015529999999998</c:v>
                </c:pt>
                <c:pt idx="19">
                  <c:v>59.181379999999997</c:v>
                </c:pt>
                <c:pt idx="20" formatCode="#,##0">
                  <c:v>54.503073437499985</c:v>
                </c:pt>
                <c:pt idx="21">
                  <c:v>52.854599999999998</c:v>
                </c:pt>
                <c:pt idx="22">
                  <c:v>52.207970000000003</c:v>
                </c:pt>
                <c:pt idx="23">
                  <c:v>62.044330000000002</c:v>
                </c:pt>
                <c:pt idx="24">
                  <c:v>54.888159999999999</c:v>
                </c:pt>
                <c:pt idx="25">
                  <c:v>54.903239999999997</c:v>
                </c:pt>
                <c:pt idx="26">
                  <c:v>65.375640000000004</c:v>
                </c:pt>
                <c:pt idx="27">
                  <c:v>62.275410000000001</c:v>
                </c:pt>
                <c:pt idx="28">
                  <c:v>51.720170000000003</c:v>
                </c:pt>
                <c:pt idx="29">
                  <c:v>61.974040000000002</c:v>
                </c:pt>
                <c:pt idx="30">
                  <c:v>62.729750000000003</c:v>
                </c:pt>
                <c:pt idx="31">
                  <c:v>62.143210000000003</c:v>
                </c:pt>
                <c:pt idx="32">
                  <c:v>61.679020000000001</c:v>
                </c:pt>
                <c:pt idx="33">
                  <c:v>65.272450000000006</c:v>
                </c:pt>
                <c:pt idx="34">
                  <c:v>66.002080000000007</c:v>
                </c:pt>
                <c:pt idx="35">
                  <c:v>55.611930000000001</c:v>
                </c:pt>
                <c:pt idx="36">
                  <c:v>64.932779999999994</c:v>
                </c:pt>
              </c:numCache>
            </c:numRef>
          </c:val>
        </c:ser>
        <c:ser>
          <c:idx val="0"/>
          <c:order val="2"/>
          <c:tx>
            <c:strRef>
              <c:f>'Table D5.1.'!$B$6</c:f>
              <c:strCache>
                <c:ptCount val="1"/>
                <c:pt idx="0">
                  <c:v>&lt; 30 years</c:v>
                </c:pt>
              </c:strCache>
            </c:strRef>
          </c:tx>
          <c:invertIfNegative val="0"/>
          <c:cat>
            <c:strRef>
              <c:f>'Table D5.1.'!$A$30:$A$66</c:f>
              <c:strCache>
                <c:ptCount val="37"/>
                <c:pt idx="0">
                  <c:v>Italy</c:v>
                </c:pt>
                <c:pt idx="1">
                  <c:v>Lithuania</c:v>
                </c:pt>
                <c:pt idx="2">
                  <c:v>Estonia</c:v>
                </c:pt>
                <c:pt idx="3">
                  <c:v>Latvia</c:v>
                </c:pt>
                <c:pt idx="4">
                  <c:v>Austria</c:v>
                </c:pt>
                <c:pt idx="5">
                  <c:v>Germany</c:v>
                </c:pt>
                <c:pt idx="6">
                  <c:v>Czech Republic</c:v>
                </c:pt>
                <c:pt idx="7">
                  <c:v>Greece</c:v>
                </c:pt>
                <c:pt idx="8">
                  <c:v>New Zealand</c:v>
                </c:pt>
                <c:pt idx="9">
                  <c:v>Netherlands</c:v>
                </c:pt>
                <c:pt idx="10">
                  <c:v>Hungary</c:v>
                </c:pt>
                <c:pt idx="11">
                  <c:v>Sweden</c:v>
                </c:pt>
                <c:pt idx="12">
                  <c:v>Slovenia</c:v>
                </c:pt>
                <c:pt idx="13">
                  <c:v>Portugal</c:v>
                </c:pt>
                <c:pt idx="14">
                  <c:v>Colombia</c:v>
                </c:pt>
                <c:pt idx="15">
                  <c:v>EU23 average</c:v>
                </c:pt>
                <c:pt idx="16">
                  <c:v>Slovak Republic</c:v>
                </c:pt>
                <c:pt idx="17">
                  <c:v>Switzerland</c:v>
                </c:pt>
                <c:pt idx="18">
                  <c:v>Finland</c:v>
                </c:pt>
                <c:pt idx="19">
                  <c:v>Spain</c:v>
                </c:pt>
                <c:pt idx="20">
                  <c:v>OECD average</c:v>
                </c:pt>
                <c:pt idx="21">
                  <c:v>Norway</c:v>
                </c:pt>
                <c:pt idx="22">
                  <c:v>Japan</c:v>
                </c:pt>
                <c:pt idx="23">
                  <c:v>Poland</c:v>
                </c:pt>
                <c:pt idx="24">
                  <c:v>United States</c:v>
                </c:pt>
                <c:pt idx="25">
                  <c:v>Belgium</c:v>
                </c:pt>
                <c:pt idx="26">
                  <c:v>Costa Rica</c:v>
                </c:pt>
                <c:pt idx="27">
                  <c:v>France</c:v>
                </c:pt>
                <c:pt idx="28">
                  <c:v>Chile</c:v>
                </c:pt>
                <c:pt idx="29">
                  <c:v>Israel</c:v>
                </c:pt>
                <c:pt idx="30">
                  <c:v>Canada</c:v>
                </c:pt>
                <c:pt idx="31">
                  <c:v>Korea</c:v>
                </c:pt>
                <c:pt idx="32">
                  <c:v>Luxembourg</c:v>
                </c:pt>
                <c:pt idx="33">
                  <c:v>Ireland</c:v>
                </c:pt>
                <c:pt idx="34">
                  <c:v>Brazil</c:v>
                </c:pt>
                <c:pt idx="35">
                  <c:v>United Kingdom</c:v>
                </c:pt>
                <c:pt idx="36">
                  <c:v>Turkey</c:v>
                </c:pt>
              </c:strCache>
            </c:strRef>
          </c:cat>
          <c:val>
            <c:numRef>
              <c:f>'Table D5.1.'!$B$30:$B$66</c:f>
              <c:numCache>
                <c:formatCode>0</c:formatCode>
                <c:ptCount val="37"/>
                <c:pt idx="0">
                  <c:v>1.2246319999999999</c:v>
                </c:pt>
                <c:pt idx="1">
                  <c:v>4.4332690000000001</c:v>
                </c:pt>
                <c:pt idx="2">
                  <c:v>8.9833789999999993</c:v>
                </c:pt>
                <c:pt idx="3">
                  <c:v>7.3875460000000004</c:v>
                </c:pt>
                <c:pt idx="4">
                  <c:v>10.3484</c:v>
                </c:pt>
                <c:pt idx="5">
                  <c:v>6.9588000000000001</c:v>
                </c:pt>
                <c:pt idx="6">
                  <c:v>6.6756799999999998</c:v>
                </c:pt>
                <c:pt idx="7">
                  <c:v>4.8304109999999998</c:v>
                </c:pt>
                <c:pt idx="8">
                  <c:v>11.653729999999999</c:v>
                </c:pt>
                <c:pt idx="9">
                  <c:v>14.130039999999999</c:v>
                </c:pt>
                <c:pt idx="10">
                  <c:v>5.2584499999999998</c:v>
                </c:pt>
                <c:pt idx="11">
                  <c:v>7.3423819999999997</c:v>
                </c:pt>
                <c:pt idx="12">
                  <c:v>4.8890190000000002</c:v>
                </c:pt>
                <c:pt idx="13">
                  <c:v>1.152782</c:v>
                </c:pt>
                <c:pt idx="14">
                  <c:v>6.8526619999999996</c:v>
                </c:pt>
                <c:pt idx="15">
                  <c:v>8.771353999999997</c:v>
                </c:pt>
                <c:pt idx="16">
                  <c:v>8.1039200000000005</c:v>
                </c:pt>
                <c:pt idx="17">
                  <c:v>11.82208</c:v>
                </c:pt>
                <c:pt idx="18">
                  <c:v>6.6215099999999998</c:v>
                </c:pt>
                <c:pt idx="19">
                  <c:v>5.4967680000000003</c:v>
                </c:pt>
                <c:pt idx="20" formatCode="#,##0">
                  <c:v>10.743418687499998</c:v>
                </c:pt>
                <c:pt idx="21">
                  <c:v>14.058579999999999</c:v>
                </c:pt>
                <c:pt idx="22">
                  <c:v>15.12603</c:v>
                </c:pt>
                <c:pt idx="23">
                  <c:v>7.28864</c:v>
                </c:pt>
                <c:pt idx="24">
                  <c:v>15.13016</c:v>
                </c:pt>
                <c:pt idx="25">
                  <c:v>16.93656</c:v>
                </c:pt>
                <c:pt idx="26">
                  <c:v>6.8732800000000003</c:v>
                </c:pt>
                <c:pt idx="27">
                  <c:v>10.35202</c:v>
                </c:pt>
                <c:pt idx="28">
                  <c:v>21.448070000000001</c:v>
                </c:pt>
                <c:pt idx="29">
                  <c:v>11.67754</c:v>
                </c:pt>
                <c:pt idx="30">
                  <c:v>11.06758</c:v>
                </c:pt>
                <c:pt idx="31">
                  <c:v>14.406700000000001</c:v>
                </c:pt>
                <c:pt idx="32">
                  <c:v>16.01868</c:v>
                </c:pt>
                <c:pt idx="33">
                  <c:v>12.995189999999999</c:v>
                </c:pt>
                <c:pt idx="34">
                  <c:v>14.08896</c:v>
                </c:pt>
                <c:pt idx="35">
                  <c:v>25.541709999999998</c:v>
                </c:pt>
                <c:pt idx="36">
                  <c:v>24.42914</c:v>
                </c:pt>
              </c:numCache>
            </c:numRef>
          </c:val>
        </c:ser>
        <c:dLbls>
          <c:showLegendKey val="0"/>
          <c:showVal val="0"/>
          <c:showCatName val="0"/>
          <c:showSerName val="0"/>
          <c:showPercent val="0"/>
          <c:showBubbleSize val="0"/>
        </c:dLbls>
        <c:gapWidth val="150"/>
        <c:overlap val="100"/>
        <c:axId val="169067752"/>
        <c:axId val="169071672"/>
      </c:barChart>
      <c:catAx>
        <c:axId val="169067752"/>
        <c:scaling>
          <c:orientation val="minMax"/>
        </c:scaling>
        <c:delete val="0"/>
        <c:axPos val="b"/>
        <c:numFmt formatCode="General" sourceLinked="0"/>
        <c:majorTickMark val="out"/>
        <c:minorTickMark val="none"/>
        <c:tickLblPos val="nextTo"/>
        <c:crossAx val="169071672"/>
        <c:crosses val="autoZero"/>
        <c:auto val="1"/>
        <c:lblAlgn val="ctr"/>
        <c:lblOffset val="100"/>
        <c:noMultiLvlLbl val="0"/>
      </c:catAx>
      <c:valAx>
        <c:axId val="169071672"/>
        <c:scaling>
          <c:orientation val="minMax"/>
          <c:max val="100"/>
        </c:scaling>
        <c:delete val="0"/>
        <c:axPos val="l"/>
        <c:majorGridlines/>
        <c:numFmt formatCode="0" sourceLinked="1"/>
        <c:majorTickMark val="out"/>
        <c:minorTickMark val="none"/>
        <c:tickLblPos val="nextTo"/>
        <c:crossAx val="169067752"/>
        <c:crosses val="autoZero"/>
        <c:crossBetween val="between"/>
      </c:valAx>
    </c:plotArea>
    <c:legend>
      <c:legendPos val="t"/>
      <c:overlay val="0"/>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6.2893435569305864E-2"/>
          <c:y val="0.10667745711245354"/>
          <c:w val="0.93492036666359102"/>
          <c:h val="0.49315636861833678"/>
        </c:manualLayout>
      </c:layout>
      <c:barChart>
        <c:barDir val="col"/>
        <c:grouping val="clustered"/>
        <c:varyColors val="0"/>
        <c:ser>
          <c:idx val="0"/>
          <c:order val="0"/>
          <c:tx>
            <c:strRef>
              <c:f>'Figure D2.1 (2) Slide 58'!$B$35</c:f>
              <c:strCache>
                <c:ptCount val="1"/>
                <c:pt idx="0">
                  <c:v>Public institutions</c:v>
                </c:pt>
              </c:strCache>
            </c:strRef>
          </c:tx>
          <c:spPr>
            <a:solidFill>
              <a:schemeClr val="accent2"/>
            </a:solidFill>
            <a:ln w="25400">
              <a:noFill/>
            </a:ln>
            <a:effectLst/>
          </c:spPr>
          <c:invertIfNegative val="0"/>
          <c:cat>
            <c:strRef>
              <c:f>'Figure D2.1 (2) Slide 58'!$A$36:$A$73</c:f>
              <c:strCache>
                <c:ptCount val="38"/>
                <c:pt idx="0">
                  <c:v>Chile</c:v>
                </c:pt>
                <c:pt idx="1">
                  <c:v>Israel</c:v>
                </c:pt>
                <c:pt idx="2">
                  <c:v>Japan</c:v>
                </c:pt>
                <c:pt idx="3">
                  <c:v>United Kingdom</c:v>
                </c:pt>
                <c:pt idx="4">
                  <c:v>Ireland</c:v>
                </c:pt>
                <c:pt idx="5">
                  <c:v>Colombia</c:v>
                </c:pt>
                <c:pt idx="6">
                  <c:v>Brazil</c:v>
                </c:pt>
                <c:pt idx="7">
                  <c:v>Mexico</c:v>
                </c:pt>
                <c:pt idx="8">
                  <c:v>Australia</c:v>
                </c:pt>
                <c:pt idx="9">
                  <c:v>Netherlands</c:v>
                </c:pt>
                <c:pt idx="10">
                  <c:v>Korea</c:v>
                </c:pt>
                <c:pt idx="11">
                  <c:v>France</c:v>
                </c:pt>
                <c:pt idx="12">
                  <c:v>Denmark</c:v>
                </c:pt>
                <c:pt idx="13">
                  <c:v>Hungary</c:v>
                </c:pt>
                <c:pt idx="14">
                  <c:v>Turkey</c:v>
                </c:pt>
                <c:pt idx="15">
                  <c:v>OECD average</c:v>
                </c:pt>
                <c:pt idx="16">
                  <c:v>Portugal</c:v>
                </c:pt>
                <c:pt idx="17">
                  <c:v>United States</c:v>
                </c:pt>
                <c:pt idx="18">
                  <c:v>Czech Republic</c:v>
                </c:pt>
                <c:pt idx="19">
                  <c:v>Spain</c:v>
                </c:pt>
                <c:pt idx="20">
                  <c:v>Germany</c:v>
                </c:pt>
                <c:pt idx="21">
                  <c:v>EU23 average</c:v>
                </c:pt>
                <c:pt idx="22">
                  <c:v>Russian Federation</c:v>
                </c:pt>
                <c:pt idx="23">
                  <c:v>Slovenia</c:v>
                </c:pt>
                <c:pt idx="24">
                  <c:v>Finland</c:v>
                </c:pt>
                <c:pt idx="25">
                  <c:v>Poland</c:v>
                </c:pt>
                <c:pt idx="26">
                  <c:v>Sweden</c:v>
                </c:pt>
                <c:pt idx="27">
                  <c:v>Switzerland</c:v>
                </c:pt>
                <c:pt idx="28">
                  <c:v>Italy</c:v>
                </c:pt>
                <c:pt idx="29">
                  <c:v>Estonia</c:v>
                </c:pt>
                <c:pt idx="30">
                  <c:v>Belgium (Fr.)</c:v>
                </c:pt>
                <c:pt idx="31">
                  <c:v>Iceland</c:v>
                </c:pt>
                <c:pt idx="32">
                  <c:v>Austria</c:v>
                </c:pt>
                <c:pt idx="33">
                  <c:v>Slovak Republic</c:v>
                </c:pt>
                <c:pt idx="34">
                  <c:v>Greece</c:v>
                </c:pt>
                <c:pt idx="35">
                  <c:v>Latvia</c:v>
                </c:pt>
                <c:pt idx="36">
                  <c:v>Lithuania</c:v>
                </c:pt>
                <c:pt idx="37">
                  <c:v>Costa Rica</c:v>
                </c:pt>
              </c:strCache>
            </c:strRef>
          </c:cat>
          <c:val>
            <c:numRef>
              <c:f>'Figure D2.1 (2) Slide 58'!$B$36:$B$73</c:f>
              <c:numCache>
                <c:formatCode>#,##0.00</c:formatCode>
                <c:ptCount val="38"/>
                <c:pt idx="0">
                  <c:v>27.999739999999999</c:v>
                </c:pt>
                <c:pt idx="1">
                  <c:v>27.390940000000001</c:v>
                </c:pt>
                <c:pt idx="2">
                  <c:v>27.246189999999999</c:v>
                </c:pt>
                <c:pt idx="3">
                  <c:v>27.067419999999998</c:v>
                </c:pt>
                <c:pt idx="4">
                  <c:v>24.901260000000001</c:v>
                </c:pt>
                <c:pt idx="5">
                  <c:v>24.89892</c:v>
                </c:pt>
                <c:pt idx="6">
                  <c:v>24.379529999999999</c:v>
                </c:pt>
                <c:pt idx="7">
                  <c:v>23.776710000000001</c:v>
                </c:pt>
                <c:pt idx="8">
                  <c:v>23.4041</c:v>
                </c:pt>
                <c:pt idx="9">
                  <c:v>23.3</c:v>
                </c:pt>
                <c:pt idx="10">
                  <c:v>23.103719999999999</c:v>
                </c:pt>
                <c:pt idx="11">
                  <c:v>23.003150000000002</c:v>
                </c:pt>
                <c:pt idx="12">
                  <c:v>21.763190000000002</c:v>
                </c:pt>
                <c:pt idx="13">
                  <c:v>21.333570000000002</c:v>
                </c:pt>
                <c:pt idx="14">
                  <c:v>21.271609999999999</c:v>
                </c:pt>
                <c:pt idx="15">
                  <c:v>21.253878749999995</c:v>
                </c:pt>
                <c:pt idx="16">
                  <c:v>21.20233</c:v>
                </c:pt>
                <c:pt idx="17">
                  <c:v>21.2</c:v>
                </c:pt>
                <c:pt idx="18">
                  <c:v>21.18939</c:v>
                </c:pt>
                <c:pt idx="19">
                  <c:v>20.82891</c:v>
                </c:pt>
                <c:pt idx="20">
                  <c:v>20.759799999999998</c:v>
                </c:pt>
                <c:pt idx="21">
                  <c:v>20.295859090909087</c:v>
                </c:pt>
                <c:pt idx="22">
                  <c:v>19.687190000000001</c:v>
                </c:pt>
                <c:pt idx="23">
                  <c:v>19.62181</c:v>
                </c:pt>
                <c:pt idx="24">
                  <c:v>19.570329999999998</c:v>
                </c:pt>
                <c:pt idx="25">
                  <c:v>19.249649999999999</c:v>
                </c:pt>
                <c:pt idx="26">
                  <c:v>19.246949999999998</c:v>
                </c:pt>
                <c:pt idx="27">
                  <c:v>19.229759999999999</c:v>
                </c:pt>
                <c:pt idx="28">
                  <c:v>19.207509999999999</c:v>
                </c:pt>
                <c:pt idx="29">
                  <c:v>19.126010000000001</c:v>
                </c:pt>
                <c:pt idx="30">
                  <c:v>19</c:v>
                </c:pt>
                <c:pt idx="31">
                  <c:v>18.992450000000002</c:v>
                </c:pt>
                <c:pt idx="32">
                  <c:v>18.271789999999999</c:v>
                </c:pt>
                <c:pt idx="33">
                  <c:v>18.055350000000001</c:v>
                </c:pt>
                <c:pt idx="34">
                  <c:v>17.144010000000002</c:v>
                </c:pt>
                <c:pt idx="35">
                  <c:v>16.357749999999999</c:v>
                </c:pt>
                <c:pt idx="36">
                  <c:v>16.308720000000001</c:v>
                </c:pt>
                <c:pt idx="37">
                  <c:v>15.327819999999999</c:v>
                </c:pt>
              </c:numCache>
            </c:numRef>
          </c:val>
          <c:extLst xmlns:c16r2="http://schemas.microsoft.com/office/drawing/2015/06/chart">
            <c:ext xmlns:c16="http://schemas.microsoft.com/office/drawing/2014/chart" uri="{C3380CC4-5D6E-409C-BE32-E72D297353CC}">
              <c16:uniqueId val="{00000000-44F8-4CA8-AA5C-AFED87D80AE0}"/>
            </c:ext>
          </c:extLst>
        </c:ser>
        <c:dLbls>
          <c:showLegendKey val="0"/>
          <c:showVal val="0"/>
          <c:showCatName val="0"/>
          <c:showSerName val="0"/>
          <c:showPercent val="0"/>
          <c:showBubbleSize val="0"/>
        </c:dLbls>
        <c:gapWidth val="150"/>
        <c:axId val="169072064"/>
        <c:axId val="169066576"/>
      </c:barChart>
      <c:catAx>
        <c:axId val="169072064"/>
        <c:scaling>
          <c:orientation val="minMax"/>
        </c:scaling>
        <c:delete val="0"/>
        <c:axPos val="b"/>
        <c:numFmt formatCode="General" sourceLinked="1"/>
        <c:majorTickMark val="in"/>
        <c:minorTickMark val="none"/>
        <c:tickLblPos val="low"/>
        <c:spPr>
          <a:noFill/>
          <a:ln w="9525">
            <a:solidFill>
              <a:srgbClr val="FFFFFF"/>
            </a:solidFill>
            <a:prstDash val="solid"/>
          </a:ln>
        </c:spPr>
        <c:txPr>
          <a:bodyPr rot="-5400000" vert="horz"/>
          <a:lstStyle/>
          <a:p>
            <a:pPr>
              <a:defRPr lang="en-US" sz="1200" b="0" i="0" u="none" baseline="0">
                <a:solidFill>
                  <a:srgbClr val="FFFFFF"/>
                </a:solidFill>
                <a:latin typeface="+mn-lt"/>
                <a:ea typeface="Arial"/>
                <a:cs typeface="Arial"/>
              </a:defRPr>
            </a:pPr>
            <a:endParaRPr lang="lv-LV"/>
          </a:p>
        </c:txPr>
        <c:crossAx val="169066576"/>
        <c:crosses val="autoZero"/>
        <c:auto val="1"/>
        <c:lblAlgn val="ctr"/>
        <c:lblOffset val="0"/>
        <c:tickLblSkip val="1"/>
        <c:noMultiLvlLbl val="0"/>
      </c:catAx>
      <c:valAx>
        <c:axId val="169066576"/>
        <c:scaling>
          <c:orientation val="minMax"/>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c:spPr>
        <c:txPr>
          <a:bodyPr rot="-60000000" vert="horz"/>
          <a:lstStyle/>
          <a:p>
            <a:pPr>
              <a:defRPr lang="en-US" sz="1200" b="0" i="0" u="none" baseline="0">
                <a:solidFill>
                  <a:srgbClr val="FFFFFF"/>
                </a:solidFill>
                <a:latin typeface="+mn-lt"/>
                <a:ea typeface="Arial"/>
                <a:cs typeface="Arial"/>
              </a:defRPr>
            </a:pPr>
            <a:endParaRPr lang="lv-LV"/>
          </a:p>
        </c:txPr>
        <c:crossAx val="169072064"/>
        <c:crosses val="autoZero"/>
        <c:crossBetween val="between"/>
      </c:valAx>
      <c:spPr>
        <a:noFill/>
        <a:ln w="9525">
          <a:solidFill>
            <a:srgbClr val="000000"/>
          </a:solidFill>
        </a:ln>
        <a:extLst>
          <a:ext uri="{909E8E84-426E-40DD-AFC4-6F175D3DCCD1}">
            <a14:hiddenFill xmlns:a14="http://schemas.microsoft.com/office/drawing/2010/main">
              <a:solidFill>
                <a:srgbClr val="FFFFFF"/>
              </a:solidFill>
            </a14:hiddenFill>
          </a:ext>
        </a:extLst>
      </c:spPr>
    </c:plotArea>
    <c:plotVisOnly val="1"/>
    <c:dispBlanksAs val="gap"/>
    <c:showDLblsOverMax val="1"/>
  </c:chart>
  <c:spPr>
    <a:solidFill>
      <a:scrgbClr r="0" g="0" b="0">
        <a:alpha val="0"/>
      </a:scrgbClr>
    </a:solidFill>
    <a:ln w="9525">
      <a:noFill/>
      <a:prstDash val="solid"/>
      <a:round/>
    </a:ln>
    <a:effectLst/>
  </c:sp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6021267979595278E-2"/>
          <c:y val="0.17923122385308737"/>
          <c:w val="0.89066373458098691"/>
          <c:h val="0.39506744241532366"/>
        </c:manualLayout>
      </c:layout>
      <c:barChart>
        <c:barDir val="col"/>
        <c:grouping val="clustered"/>
        <c:varyColors val="0"/>
        <c:ser>
          <c:idx val="0"/>
          <c:order val="0"/>
          <c:tx>
            <c:strRef>
              <c:f>'Figure D3.5 Slide 70'!$B$35</c:f>
              <c:strCache>
                <c:ptCount val="1"/>
                <c:pt idx="0">
                  <c:v>Actual salaries of school heads</c:v>
                </c:pt>
              </c:strCache>
            </c:strRef>
          </c:tx>
          <c:spPr>
            <a:solidFill>
              <a:schemeClr val="accent3">
                <a:lumMod val="60000"/>
                <a:lumOff val="40000"/>
              </a:schemeClr>
            </a:solidFill>
            <a:ln w="6350" cmpd="sng">
              <a:solidFill>
                <a:srgbClr val="000000"/>
              </a:solidFill>
              <a:round/>
            </a:ln>
            <a:effectLst/>
          </c:spPr>
          <c:invertIfNegative val="0"/>
          <c:cat>
            <c:strRef>
              <c:f>'Figure D3.5 Slide 70'!$A$36:$A$64</c:f>
              <c:strCache>
                <c:ptCount val="29"/>
                <c:pt idx="0">
                  <c:v>Luxembourg</c:v>
                </c:pt>
                <c:pt idx="1">
                  <c:v>England (UK)</c:v>
                </c:pt>
                <c:pt idx="2">
                  <c:v>Australia</c:v>
                </c:pt>
                <c:pt idx="3">
                  <c:v>United States</c:v>
                </c:pt>
                <c:pt idx="4">
                  <c:v>Netherlands</c:v>
                </c:pt>
                <c:pt idx="5">
                  <c:v>Austria</c:v>
                </c:pt>
                <c:pt idx="6">
                  <c:v>French comm. (Belgium)</c:v>
                </c:pt>
                <c:pt idx="7">
                  <c:v>Flemish comm. (Belgium)</c:v>
                </c:pt>
                <c:pt idx="8">
                  <c:v>Denmark</c:v>
                </c:pt>
                <c:pt idx="9">
                  <c:v>Italy</c:v>
                </c:pt>
                <c:pt idx="10">
                  <c:v>Finland</c:v>
                </c:pt>
                <c:pt idx="11">
                  <c:v>France</c:v>
                </c:pt>
                <c:pt idx="12">
                  <c:v>New Zealand</c:v>
                </c:pt>
                <c:pt idx="13">
                  <c:v>Israel</c:v>
                </c:pt>
                <c:pt idx="14">
                  <c:v>Scotland (UK)</c:v>
                </c:pt>
                <c:pt idx="15">
                  <c:v>Average</c:v>
                </c:pt>
                <c:pt idx="16">
                  <c:v>Norway</c:v>
                </c:pt>
                <c:pt idx="17">
                  <c:v>Portugal</c:v>
                </c:pt>
                <c:pt idx="18">
                  <c:v>Sweden</c:v>
                </c:pt>
                <c:pt idx="19">
                  <c:v>Iceland</c:v>
                </c:pt>
                <c:pt idx="20">
                  <c:v>Slovenia</c:v>
                </c:pt>
                <c:pt idx="21">
                  <c:v>Poland</c:v>
                </c:pt>
                <c:pt idx="22">
                  <c:v>Chile</c:v>
                </c:pt>
                <c:pt idx="23">
                  <c:v>Czech Republic</c:v>
                </c:pt>
                <c:pt idx="24">
                  <c:v>Greece</c:v>
                </c:pt>
                <c:pt idx="25">
                  <c:v>Estonia</c:v>
                </c:pt>
                <c:pt idx="26">
                  <c:v>Turkey</c:v>
                </c:pt>
                <c:pt idx="27">
                  <c:v>Slovak Republic</c:v>
                </c:pt>
                <c:pt idx="28">
                  <c:v>Latvia</c:v>
                </c:pt>
              </c:strCache>
            </c:strRef>
          </c:cat>
          <c:val>
            <c:numRef>
              <c:f>'Figure D3.5 Slide 70'!$B$36:$B$64</c:f>
              <c:numCache>
                <c:formatCode>#,##0.00</c:formatCode>
                <c:ptCount val="29"/>
                <c:pt idx="0">
                  <c:v>131143.99006097959</c:v>
                </c:pt>
                <c:pt idx="1">
                  <c:v>110441.9204946111</c:v>
                </c:pt>
                <c:pt idx="2">
                  <c:v>99364.126491884439</c:v>
                </c:pt>
                <c:pt idx="3">
                  <c:v>94775</c:v>
                </c:pt>
                <c:pt idx="4">
                  <c:v>92837.015206331038</c:v>
                </c:pt>
                <c:pt idx="5">
                  <c:v>87432.170191421828</c:v>
                </c:pt>
                <c:pt idx="6">
                  <c:v>74926.734474300887</c:v>
                </c:pt>
                <c:pt idx="7">
                  <c:v>74846.236403912975</c:v>
                </c:pt>
                <c:pt idx="8">
                  <c:v>74627.623705726844</c:v>
                </c:pt>
                <c:pt idx="9">
                  <c:v>72478.306429871926</c:v>
                </c:pt>
                <c:pt idx="10">
                  <c:v>71567.464392529757</c:v>
                </c:pt>
                <c:pt idx="11">
                  <c:v>68517.054897694819</c:v>
                </c:pt>
                <c:pt idx="12">
                  <c:v>67435.180696968338</c:v>
                </c:pt>
                <c:pt idx="13">
                  <c:v>66412.59065385272</c:v>
                </c:pt>
                <c:pt idx="14">
                  <c:v>64538.696439610692</c:v>
                </c:pt>
                <c:pt idx="15">
                  <c:v>64423.316331638474</c:v>
                </c:pt>
                <c:pt idx="16">
                  <c:v>64420.875789456593</c:v>
                </c:pt>
                <c:pt idx="17">
                  <c:v>63006.349901467052</c:v>
                </c:pt>
                <c:pt idx="18">
                  <c:v>60096.526464301271</c:v>
                </c:pt>
                <c:pt idx="19">
                  <c:v>56884.916264034589</c:v>
                </c:pt>
                <c:pt idx="20">
                  <c:v>50269.209143826534</c:v>
                </c:pt>
                <c:pt idx="21">
                  <c:v>42416.666666666672</c:v>
                </c:pt>
                <c:pt idx="22">
                  <c:v>41666.139037753608</c:v>
                </c:pt>
                <c:pt idx="23">
                  <c:v>37888.440464372099</c:v>
                </c:pt>
                <c:pt idx="24">
                  <c:v>36484.146349508148</c:v>
                </c:pt>
                <c:pt idx="25">
                  <c:v>29420.724785449802</c:v>
                </c:pt>
                <c:pt idx="26">
                  <c:v>27757.21041457984</c:v>
                </c:pt>
                <c:pt idx="27">
                  <c:v>23315.715680378351</c:v>
                </c:pt>
                <c:pt idx="28">
                  <c:v>18881.825784385786</c:v>
                </c:pt>
              </c:numCache>
            </c:numRef>
          </c:val>
          <c:extLst xmlns:c16r2="http://schemas.microsoft.com/office/drawing/2015/06/chart">
            <c:ext xmlns:c16="http://schemas.microsoft.com/office/drawing/2014/chart" uri="{C3380CC4-5D6E-409C-BE32-E72D297353CC}">
              <c16:uniqueId val="{00000000-4F6D-4F29-B6EA-EE9BBCF7AA7F}"/>
            </c:ext>
          </c:extLst>
        </c:ser>
        <c:ser>
          <c:idx val="4"/>
          <c:order val="1"/>
          <c:tx>
            <c:strRef>
              <c:f>'Figure D3.5 Slide 70'!$C$35</c:f>
              <c:strCache>
                <c:ptCount val="1"/>
                <c:pt idx="0">
                  <c:v>Actual salaries of teachers</c:v>
                </c:pt>
              </c:strCache>
            </c:strRef>
          </c:tx>
          <c:spPr>
            <a:solidFill>
              <a:schemeClr val="accent1"/>
            </a:solidFill>
            <a:ln w="6350" cmpd="sng">
              <a:solidFill>
                <a:srgbClr val="000000"/>
              </a:solidFill>
              <a:round/>
            </a:ln>
            <a:effectLst/>
          </c:spPr>
          <c:invertIfNegative val="0"/>
          <c:cat>
            <c:strRef>
              <c:f>'Figure D3.5 Slide 70'!$A$36:$A$64</c:f>
              <c:strCache>
                <c:ptCount val="29"/>
                <c:pt idx="0">
                  <c:v>Luxembourg</c:v>
                </c:pt>
                <c:pt idx="1">
                  <c:v>England (UK)</c:v>
                </c:pt>
                <c:pt idx="2">
                  <c:v>Australia</c:v>
                </c:pt>
                <c:pt idx="3">
                  <c:v>United States</c:v>
                </c:pt>
                <c:pt idx="4">
                  <c:v>Netherlands</c:v>
                </c:pt>
                <c:pt idx="5">
                  <c:v>Austria</c:v>
                </c:pt>
                <c:pt idx="6">
                  <c:v>French comm. (Belgium)</c:v>
                </c:pt>
                <c:pt idx="7">
                  <c:v>Flemish comm. (Belgium)</c:v>
                </c:pt>
                <c:pt idx="8">
                  <c:v>Denmark</c:v>
                </c:pt>
                <c:pt idx="9">
                  <c:v>Italy</c:v>
                </c:pt>
                <c:pt idx="10">
                  <c:v>Finland</c:v>
                </c:pt>
                <c:pt idx="11">
                  <c:v>France</c:v>
                </c:pt>
                <c:pt idx="12">
                  <c:v>New Zealand</c:v>
                </c:pt>
                <c:pt idx="13">
                  <c:v>Israel</c:v>
                </c:pt>
                <c:pt idx="14">
                  <c:v>Scotland (UK)</c:v>
                </c:pt>
                <c:pt idx="15">
                  <c:v>Average</c:v>
                </c:pt>
                <c:pt idx="16">
                  <c:v>Norway</c:v>
                </c:pt>
                <c:pt idx="17">
                  <c:v>Portugal</c:v>
                </c:pt>
                <c:pt idx="18">
                  <c:v>Sweden</c:v>
                </c:pt>
                <c:pt idx="19">
                  <c:v>Iceland</c:v>
                </c:pt>
                <c:pt idx="20">
                  <c:v>Slovenia</c:v>
                </c:pt>
                <c:pt idx="21">
                  <c:v>Poland</c:v>
                </c:pt>
                <c:pt idx="22">
                  <c:v>Chile</c:v>
                </c:pt>
                <c:pt idx="23">
                  <c:v>Czech Republic</c:v>
                </c:pt>
                <c:pt idx="24">
                  <c:v>Greece</c:v>
                </c:pt>
                <c:pt idx="25">
                  <c:v>Estonia</c:v>
                </c:pt>
                <c:pt idx="26">
                  <c:v>Turkey</c:v>
                </c:pt>
                <c:pt idx="27">
                  <c:v>Slovak Republic</c:v>
                </c:pt>
                <c:pt idx="28">
                  <c:v>Latvia</c:v>
                </c:pt>
              </c:strCache>
            </c:strRef>
          </c:cat>
          <c:val>
            <c:numRef>
              <c:f>'Figure D3.5 Slide 70'!$C$36:$C$64</c:f>
              <c:numCache>
                <c:formatCode>#,##0.00</c:formatCode>
                <c:ptCount val="29"/>
                <c:pt idx="0">
                  <c:v>108673.09099323</c:v>
                </c:pt>
                <c:pt idx="1">
                  <c:v>45343.053188858255</c:v>
                </c:pt>
                <c:pt idx="2">
                  <c:v>55312.716837924178</c:v>
                </c:pt>
                <c:pt idx="3">
                  <c:v>54000</c:v>
                </c:pt>
                <c:pt idx="4">
                  <c:v>66617.096539037608</c:v>
                </c:pt>
                <c:pt idx="5">
                  <c:v>66328.86609088078</c:v>
                </c:pt>
                <c:pt idx="6">
                  <c:v>47664.427016304558</c:v>
                </c:pt>
                <c:pt idx="7">
                  <c:v>50089.601811094391</c:v>
                </c:pt>
                <c:pt idx="8">
                  <c:v>53702.731460739677</c:v>
                </c:pt>
                <c:pt idx="9">
                  <c:v>34567.765721603697</c:v>
                </c:pt>
                <c:pt idx="10">
                  <c:v>49860.165512534011</c:v>
                </c:pt>
                <c:pt idx="11">
                  <c:v>44294.482559436612</c:v>
                </c:pt>
                <c:pt idx="12">
                  <c:v>43397.468537033965</c:v>
                </c:pt>
                <c:pt idx="13">
                  <c:v>39896.742345603467</c:v>
                </c:pt>
                <c:pt idx="14">
                  <c:v>41669.69552939861</c:v>
                </c:pt>
                <c:pt idx="15">
                  <c:v>43202.28960177616</c:v>
                </c:pt>
                <c:pt idx="16">
                  <c:v>49752.7584302182</c:v>
                </c:pt>
                <c:pt idx="17">
                  <c:v>42770.107528154389</c:v>
                </c:pt>
                <c:pt idx="18">
                  <c:v>44016.391731000898</c:v>
                </c:pt>
                <c:pt idx="19">
                  <c:v>39571.567207068743</c:v>
                </c:pt>
                <c:pt idx="20">
                  <c:v>36864.086705472793</c:v>
                </c:pt>
                <c:pt idx="21">
                  <c:v>31567.409766454355</c:v>
                </c:pt>
                <c:pt idx="22">
                  <c:v>28901.2433593319</c:v>
                </c:pt>
                <c:pt idx="23">
                  <c:v>23966.475116668928</c:v>
                </c:pt>
                <c:pt idx="24">
                  <c:v>26697.490257072557</c:v>
                </c:pt>
                <c:pt idx="25">
                  <c:v>23583.803575630234</c:v>
                </c:pt>
                <c:pt idx="26">
                  <c:v>22142.913032709974</c:v>
                </c:pt>
                <c:pt idx="27">
                  <c:v>23315.715680378351</c:v>
                </c:pt>
                <c:pt idx="28">
                  <c:v>15096.242315891286</c:v>
                </c:pt>
              </c:numCache>
            </c:numRef>
          </c:val>
          <c:extLst xmlns:c16r2="http://schemas.microsoft.com/office/drawing/2015/06/chart">
            <c:ext xmlns:c16="http://schemas.microsoft.com/office/drawing/2014/chart" uri="{C3380CC4-5D6E-409C-BE32-E72D297353CC}">
              <c16:uniqueId val="{00000001-4F6D-4F29-B6EA-EE9BBCF7AA7F}"/>
            </c:ext>
          </c:extLst>
        </c:ser>
        <c:dLbls>
          <c:showLegendKey val="0"/>
          <c:showVal val="0"/>
          <c:showCatName val="0"/>
          <c:showSerName val="0"/>
          <c:showPercent val="0"/>
          <c:showBubbleSize val="0"/>
        </c:dLbls>
        <c:gapWidth val="150"/>
        <c:axId val="169066968"/>
        <c:axId val="169072848"/>
      </c:barChart>
      <c:catAx>
        <c:axId val="169066968"/>
        <c:scaling>
          <c:orientation val="minMax"/>
        </c:scaling>
        <c:delete val="0"/>
        <c:axPos val="b"/>
        <c:numFmt formatCode="General" sourceLinked="0"/>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100" b="0" i="0">
                <a:solidFill>
                  <a:srgbClr val="FFFFFF"/>
                </a:solidFill>
                <a:latin typeface="+mn-lt"/>
                <a:ea typeface="Arial"/>
                <a:cs typeface="Arial"/>
              </a:defRPr>
            </a:pPr>
            <a:endParaRPr lang="lv-LV"/>
          </a:p>
        </c:txPr>
        <c:crossAx val="169072848"/>
        <c:crosses val="autoZero"/>
        <c:auto val="1"/>
        <c:lblAlgn val="ctr"/>
        <c:lblOffset val="0"/>
        <c:tickLblSkip val="1"/>
        <c:noMultiLvlLbl val="0"/>
      </c:catAx>
      <c:valAx>
        <c:axId val="169072848"/>
        <c:scaling>
          <c:orientation val="minMax"/>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400" b="0" i="0">
                <a:solidFill>
                  <a:srgbClr val="FFFFFF"/>
                </a:solidFill>
                <a:latin typeface="+mn-lt"/>
                <a:ea typeface="Arial"/>
                <a:cs typeface="Arial"/>
              </a:defRPr>
            </a:pPr>
            <a:endParaRPr lang="lv-LV"/>
          </a:p>
        </c:txPr>
        <c:crossAx val="169066968"/>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legend>
      <c:legendPos val="t"/>
      <c:legendEntry>
        <c:idx val="0"/>
        <c:txPr>
          <a:bodyPr/>
          <a:lstStyle/>
          <a:p>
            <a:pPr>
              <a:defRPr sz="1400" b="0" i="0">
                <a:solidFill>
                  <a:srgbClr val="FFFFFF"/>
                </a:solidFill>
                <a:latin typeface="+mn-lt"/>
                <a:ea typeface="Arial"/>
                <a:cs typeface="Arial"/>
              </a:defRPr>
            </a:pPr>
            <a:endParaRPr lang="lv-LV"/>
          </a:p>
        </c:txPr>
      </c:legendEntry>
      <c:legendEntry>
        <c:idx val="1"/>
        <c:txPr>
          <a:bodyPr/>
          <a:lstStyle/>
          <a:p>
            <a:pPr>
              <a:defRPr sz="1400" b="0" i="0">
                <a:solidFill>
                  <a:srgbClr val="FFFFFF"/>
                </a:solidFill>
                <a:latin typeface="+mn-lt"/>
                <a:ea typeface="Arial"/>
                <a:cs typeface="Arial"/>
              </a:defRPr>
            </a:pPr>
            <a:endParaRPr lang="lv-LV"/>
          </a:p>
        </c:txPr>
      </c:legendEntry>
      <c:layout>
        <c:manualLayout>
          <c:xMode val="edge"/>
          <c:yMode val="edge"/>
          <c:x val="0.10933625077439607"/>
          <c:y val="9.6421435869602848E-2"/>
          <c:w val="0.89066374861322617"/>
          <c:h val="6.4573331770854017E-2"/>
        </c:manualLayout>
      </c:layout>
      <c:overlay val="1"/>
      <c:spPr>
        <a:noFill/>
        <a:ln>
          <a:noFill/>
          <a:round/>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a:noFill/>
              <a:round/>
            </a14:hiddenLine>
          </a:ext>
        </a:extLst>
      </c:spPr>
      <c:txPr>
        <a:bodyPr/>
        <a:lstStyle/>
        <a:p>
          <a:pPr>
            <a:defRPr sz="1400" b="0" i="0">
              <a:solidFill>
                <a:srgbClr val="000000"/>
              </a:solidFill>
              <a:latin typeface="+mn-lt"/>
              <a:ea typeface="Arial Narrow"/>
              <a:cs typeface="Arial Narrow"/>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'Table D3.2a.'!$AJ$17</c:f>
              <c:strCache>
                <c:ptCount val="1"/>
                <c:pt idx="0">
                  <c:v>Latvia</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'Table D3.2a.'!$AK$16:$AN$16</c:f>
              <c:strCache>
                <c:ptCount val="4"/>
                <c:pt idx="0">
                  <c:v>Pre-primary</c:v>
                </c:pt>
                <c:pt idx="1">
                  <c:v>Primary</c:v>
                </c:pt>
                <c:pt idx="2">
                  <c:v>Lower secondary, general programmes</c:v>
                </c:pt>
                <c:pt idx="3">
                  <c:v>Upper secondary, general programmes</c:v>
                </c:pt>
              </c:strCache>
            </c:strRef>
          </c:cat>
          <c:val>
            <c:numRef>
              <c:f>'Table D3.2a.'!$AK$17:$AN$17</c:f>
              <c:numCache>
                <c:formatCode>0.00</c:formatCode>
                <c:ptCount val="4"/>
                <c:pt idx="0">
                  <c:v>0.86680140300551178</c:v>
                </c:pt>
                <c:pt idx="1">
                  <c:v>0.87503368151643468</c:v>
                </c:pt>
                <c:pt idx="2">
                  <c:v>1.0488350119979717</c:v>
                </c:pt>
                <c:pt idx="3">
                  <c:v>1.2158021171491331</c:v>
                </c:pt>
              </c:numCache>
            </c:numRef>
          </c:val>
        </c:ser>
        <c:ser>
          <c:idx val="1"/>
          <c:order val="1"/>
          <c:tx>
            <c:strRef>
              <c:f>'Table D3.2a.'!$AJ$18</c:f>
              <c:strCache>
                <c:ptCount val="1"/>
                <c:pt idx="0">
                  <c:v>EU23 average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'Table D3.2a.'!$AK$16:$AN$16</c:f>
              <c:strCache>
                <c:ptCount val="4"/>
                <c:pt idx="0">
                  <c:v>Pre-primary</c:v>
                </c:pt>
                <c:pt idx="1">
                  <c:v>Primary</c:v>
                </c:pt>
                <c:pt idx="2">
                  <c:v>Lower secondary, general programmes</c:v>
                </c:pt>
                <c:pt idx="3">
                  <c:v>Upper secondary, general programmes</c:v>
                </c:pt>
              </c:strCache>
            </c:strRef>
          </c:cat>
          <c:val>
            <c:numRef>
              <c:f>'Table D3.2a.'!$AK$18:$AN$18</c:f>
              <c:numCache>
                <c:formatCode>0.00</c:formatCode>
                <c:ptCount val="4"/>
                <c:pt idx="0">
                  <c:v>0.80161106299997831</c:v>
                </c:pt>
                <c:pt idx="1">
                  <c:v>0.82393952147337213</c:v>
                </c:pt>
                <c:pt idx="2">
                  <c:v>0.85718561577858088</c:v>
                </c:pt>
                <c:pt idx="3">
                  <c:v>0.8787899352550308</c:v>
                </c:pt>
              </c:numCache>
            </c:numRef>
          </c:val>
        </c:ser>
        <c:dLbls>
          <c:showLegendKey val="0"/>
          <c:showVal val="0"/>
          <c:showCatName val="0"/>
          <c:showSerName val="0"/>
          <c:showPercent val="0"/>
          <c:showBubbleSize val="0"/>
        </c:dLbls>
        <c:gapWidth val="150"/>
        <c:axId val="169070496"/>
        <c:axId val="169070104"/>
      </c:barChart>
      <c:catAx>
        <c:axId val="169070496"/>
        <c:scaling>
          <c:orientation val="minMax"/>
        </c:scaling>
        <c:delete val="0"/>
        <c:axPos val="b"/>
        <c:numFmt formatCode="General" sourceLinked="0"/>
        <c:majorTickMark val="out"/>
        <c:minorTickMark val="none"/>
        <c:tickLblPos val="nextTo"/>
        <c:crossAx val="169070104"/>
        <c:crosses val="autoZero"/>
        <c:auto val="1"/>
        <c:lblAlgn val="ctr"/>
        <c:lblOffset val="100"/>
        <c:noMultiLvlLbl val="0"/>
      </c:catAx>
      <c:valAx>
        <c:axId val="169070104"/>
        <c:scaling>
          <c:orientation val="minMax"/>
        </c:scaling>
        <c:delete val="0"/>
        <c:axPos val="l"/>
        <c:majorGridlines/>
        <c:numFmt formatCode="0.00" sourceLinked="1"/>
        <c:majorTickMark val="out"/>
        <c:minorTickMark val="none"/>
        <c:tickLblPos val="nextTo"/>
        <c:crossAx val="169070496"/>
        <c:crosses val="autoZero"/>
        <c:crossBetween val="between"/>
      </c:valAx>
    </c:plotArea>
    <c:legend>
      <c:legendPos val="t"/>
      <c:overlay val="0"/>
      <c:txPr>
        <a:bodyPr/>
        <a:lstStyle/>
        <a:p>
          <a:pPr>
            <a:defRPr sz="1200"/>
          </a:pPr>
          <a:endParaRPr lang="lv-LV"/>
        </a:p>
      </c:txPr>
    </c:legend>
    <c:plotVisOnly val="1"/>
    <c:dispBlanksAs val="gap"/>
    <c:showDLblsOverMax val="0"/>
  </c:chart>
  <c:txPr>
    <a:bodyPr/>
    <a:lstStyle/>
    <a:p>
      <a:pPr>
        <a:defRPr sz="1100">
          <a:solidFill>
            <a:schemeClr val="bg1"/>
          </a:solidFill>
        </a:defRPr>
      </a:pPr>
      <a:endParaRPr lang="lv-LV"/>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7628750867083862E-2"/>
          <c:y val="0.11246906081473643"/>
          <c:w val="0.88433382137628058"/>
          <c:h val="0.32344912410151494"/>
        </c:manualLayout>
      </c:layout>
      <c:barChart>
        <c:barDir val="col"/>
        <c:grouping val="stacked"/>
        <c:varyColors val="0"/>
        <c:ser>
          <c:idx val="5"/>
          <c:order val="0"/>
          <c:tx>
            <c:strRef>
              <c:f>'Figure D6.1 Slide 72'!$B$41</c:f>
              <c:strCache>
                <c:ptCount val="1"/>
                <c:pt idx="0">
                  <c:v>School</c:v>
                </c:pt>
              </c:strCache>
            </c:strRef>
          </c:tx>
          <c:spPr>
            <a:solidFill>
              <a:schemeClr val="accent1"/>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72'!$B$42:$B$81</c:f>
              <c:numCache>
                <c:formatCode>#,##0.00</c:formatCode>
                <c:ptCount val="40"/>
                <c:pt idx="0">
                  <c:v>91.666666666666671</c:v>
                </c:pt>
                <c:pt idx="1">
                  <c:v>67.708333333333343</c:v>
                </c:pt>
                <c:pt idx="2">
                  <c:v>64.583333333333343</c:v>
                </c:pt>
                <c:pt idx="3">
                  <c:v>63.541666666666671</c:v>
                </c:pt>
                <c:pt idx="4">
                  <c:v>62.5</c:v>
                </c:pt>
                <c:pt idx="5">
                  <c:v>60.416666666666671</c:v>
                </c:pt>
                <c:pt idx="6">
                  <c:v>58.333333333333336</c:v>
                </c:pt>
                <c:pt idx="7">
                  <c:v>52.083333333333336</c:v>
                </c:pt>
                <c:pt idx="8">
                  <c:v>52.083333333333336</c:v>
                </c:pt>
                <c:pt idx="9">
                  <c:v>50</c:v>
                </c:pt>
                <c:pt idx="10">
                  <c:v>47.916666666666671</c:v>
                </c:pt>
                <c:pt idx="11">
                  <c:v>47.916666666666671</c:v>
                </c:pt>
                <c:pt idx="12">
                  <c:v>45.833333333333336</c:v>
                </c:pt>
                <c:pt idx="13">
                  <c:v>45.833333333333336</c:v>
                </c:pt>
                <c:pt idx="14">
                  <c:v>43.75</c:v>
                </c:pt>
                <c:pt idx="15">
                  <c:v>41.666666666666671</c:v>
                </c:pt>
                <c:pt idx="16">
                  <c:v>37.97743055555555</c:v>
                </c:pt>
                <c:pt idx="17">
                  <c:v>35.416666666666671</c:v>
                </c:pt>
                <c:pt idx="18">
                  <c:v>33.727477477477478</c:v>
                </c:pt>
                <c:pt idx="19">
                  <c:v>30.208333333333336</c:v>
                </c:pt>
                <c:pt idx="20">
                  <c:v>29.166666666666668</c:v>
                </c:pt>
                <c:pt idx="21">
                  <c:v>29.166666666666668</c:v>
                </c:pt>
                <c:pt idx="22">
                  <c:v>27.083333333333336</c:v>
                </c:pt>
                <c:pt idx="23">
                  <c:v>22.916666666666668</c:v>
                </c:pt>
                <c:pt idx="24">
                  <c:v>20.833333333333336</c:v>
                </c:pt>
                <c:pt idx="25">
                  <c:v>18.75</c:v>
                </c:pt>
                <c:pt idx="26">
                  <c:v>16.666666666666668</c:v>
                </c:pt>
                <c:pt idx="27">
                  <c:v>16.666666666666668</c:v>
                </c:pt>
                <c:pt idx="28">
                  <c:v>16.666666666666668</c:v>
                </c:pt>
                <c:pt idx="29">
                  <c:v>15.625</c:v>
                </c:pt>
                <c:pt idx="30">
                  <c:v>14.583333333333336</c:v>
                </c:pt>
                <c:pt idx="31">
                  <c:v>14.583333333333334</c:v>
                </c:pt>
                <c:pt idx="32">
                  <c:v>14.583333333333334</c:v>
                </c:pt>
                <c:pt idx="33">
                  <c:v>14.583333333333334</c:v>
                </c:pt>
                <c:pt idx="34">
                  <c:v>10.416666666666668</c:v>
                </c:pt>
                <c:pt idx="35">
                  <c:v>10.416666666666668</c:v>
                </c:pt>
                <c:pt idx="36">
                  <c:v>8.3333333333333339</c:v>
                </c:pt>
                <c:pt idx="37">
                  <c:v>8.3333333333333339</c:v>
                </c:pt>
                <c:pt idx="38">
                  <c:v>8.3000000000000007</c:v>
                </c:pt>
                <c:pt idx="39">
                  <c:v>0</c:v>
                </c:pt>
              </c:numCache>
            </c:numRef>
          </c:val>
          <c:extLst xmlns:c16r2="http://schemas.microsoft.com/office/drawing/2015/06/chart">
            <c:ext xmlns:c16="http://schemas.microsoft.com/office/drawing/2014/chart" uri="{C3380CC4-5D6E-409C-BE32-E72D297353CC}">
              <c16:uniqueId val="{00000000-1431-42A8-955E-B4056EA5DEF0}"/>
            </c:ext>
          </c:extLst>
        </c:ser>
        <c:ser>
          <c:idx val="4"/>
          <c:order val="1"/>
          <c:tx>
            <c:strRef>
              <c:f>'Figure D6.1 Slide 72'!$C$41</c:f>
              <c:strCache>
                <c:ptCount val="1"/>
                <c:pt idx="0">
                  <c:v>Local</c:v>
                </c:pt>
              </c:strCache>
            </c:strRef>
          </c:tx>
          <c:spPr>
            <a:solidFill>
              <a:schemeClr val="accent2"/>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72'!$C$42:$C$81</c:f>
              <c:numCache>
                <c:formatCode>#,##0.00</c:formatCode>
                <c:ptCount val="40"/>
                <c:pt idx="0">
                  <c:v>0</c:v>
                </c:pt>
                <c:pt idx="1">
                  <c:v>26.041666666666668</c:v>
                </c:pt>
                <c:pt idx="2">
                  <c:v>6.25</c:v>
                </c:pt>
                <c:pt idx="3">
                  <c:v>18.75</c:v>
                </c:pt>
                <c:pt idx="4">
                  <c:v>0</c:v>
                </c:pt>
                <c:pt idx="5">
                  <c:v>31.25</c:v>
                </c:pt>
                <c:pt idx="6">
                  <c:v>12.5</c:v>
                </c:pt>
                <c:pt idx="8">
                  <c:v>0</c:v>
                </c:pt>
                <c:pt idx="9">
                  <c:v>0</c:v>
                </c:pt>
                <c:pt idx="10">
                  <c:v>43.75</c:v>
                </c:pt>
                <c:pt idx="11">
                  <c:v>31.25</c:v>
                </c:pt>
                <c:pt idx="12">
                  <c:v>0</c:v>
                </c:pt>
                <c:pt idx="13">
                  <c:v>0</c:v>
                </c:pt>
                <c:pt idx="14">
                  <c:v>8.3333333333333339</c:v>
                </c:pt>
                <c:pt idx="15">
                  <c:v>27.083333333333336</c:v>
                </c:pt>
                <c:pt idx="16">
                  <c:v>8.6805555555555554</c:v>
                </c:pt>
                <c:pt idx="17">
                  <c:v>35.416666666666671</c:v>
                </c:pt>
                <c:pt idx="18">
                  <c:v>13.260135135135137</c:v>
                </c:pt>
                <c:pt idx="19">
                  <c:v>0</c:v>
                </c:pt>
                <c:pt idx="20">
                  <c:v>0</c:v>
                </c:pt>
                <c:pt idx="21">
                  <c:v>21.875</c:v>
                </c:pt>
                <c:pt idx="22">
                  <c:v>0</c:v>
                </c:pt>
                <c:pt idx="23">
                  <c:v>10.416666666666668</c:v>
                </c:pt>
                <c:pt idx="24">
                  <c:v>20.833333333333336</c:v>
                </c:pt>
                <c:pt idx="25">
                  <c:v>8.3333333333333339</c:v>
                </c:pt>
                <c:pt idx="26">
                  <c:v>0</c:v>
                </c:pt>
                <c:pt idx="27">
                  <c:v>0</c:v>
                </c:pt>
                <c:pt idx="28">
                  <c:v>0</c:v>
                </c:pt>
                <c:pt idx="29">
                  <c:v>71.875</c:v>
                </c:pt>
                <c:pt idx="30">
                  <c:v>52.083333333333336</c:v>
                </c:pt>
                <c:pt idx="31">
                  <c:v>8.3333333333333339</c:v>
                </c:pt>
                <c:pt idx="32">
                  <c:v>0</c:v>
                </c:pt>
                <c:pt idx="33">
                  <c:v>29.166666666666668</c:v>
                </c:pt>
                <c:pt idx="34">
                  <c:v>0</c:v>
                </c:pt>
                <c:pt idx="35">
                  <c:v>0</c:v>
                </c:pt>
                <c:pt idx="36">
                  <c:v>29.166666666666668</c:v>
                </c:pt>
                <c:pt idx="37">
                  <c:v>8.3333333333333339</c:v>
                </c:pt>
                <c:pt idx="38">
                  <c:v>0</c:v>
                </c:pt>
                <c:pt idx="39">
                  <c:v>0</c:v>
                </c:pt>
              </c:numCache>
            </c:numRef>
          </c:val>
          <c:extLst xmlns:c16r2="http://schemas.microsoft.com/office/drawing/2015/06/chart">
            <c:ext xmlns:c16="http://schemas.microsoft.com/office/drawing/2014/chart" uri="{C3380CC4-5D6E-409C-BE32-E72D297353CC}">
              <c16:uniqueId val="{00000001-1431-42A8-955E-B4056EA5DEF0}"/>
            </c:ext>
          </c:extLst>
        </c:ser>
        <c:ser>
          <c:idx val="1"/>
          <c:order val="2"/>
          <c:tx>
            <c:strRef>
              <c:f>'Figure D6.1 Slide 72'!$D$41</c:f>
              <c:strCache>
                <c:ptCount val="1"/>
                <c:pt idx="0">
                  <c:v>Regional or Sub-regional</c:v>
                </c:pt>
              </c:strCache>
            </c:strRef>
          </c:tx>
          <c:spPr>
            <a:solidFill>
              <a:schemeClr val="accent3"/>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72'!$D$42:$D$81</c:f>
              <c:numCache>
                <c:formatCode>#,##0.00</c:formatCode>
                <c:ptCount val="40"/>
                <c:pt idx="0">
                  <c:v>0</c:v>
                </c:pt>
                <c:pt idx="1">
                  <c:v>4.166666666666667</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4.6440972222222223</c:v>
                </c:pt>
                <c:pt idx="17">
                  <c:v>0</c:v>
                </c:pt>
                <c:pt idx="18">
                  <c:v>5.0394144144144146</c:v>
                </c:pt>
                <c:pt idx="19">
                  <c:v>11.458333333333334</c:v>
                </c:pt>
                <c:pt idx="20">
                  <c:v>18.75</c:v>
                </c:pt>
                <c:pt idx="21">
                  <c:v>0</c:v>
                </c:pt>
                <c:pt idx="22">
                  <c:v>0</c:v>
                </c:pt>
                <c:pt idx="23">
                  <c:v>20.833333333333332</c:v>
                </c:pt>
                <c:pt idx="24">
                  <c:v>33.333333333333336</c:v>
                </c:pt>
                <c:pt idx="25">
                  <c:v>4.166666666666667</c:v>
                </c:pt>
                <c:pt idx="26">
                  <c:v>20.833333333333336</c:v>
                </c:pt>
                <c:pt idx="27">
                  <c:v>0</c:v>
                </c:pt>
                <c:pt idx="28">
                  <c:v>0</c:v>
                </c:pt>
                <c:pt idx="29">
                  <c:v>0</c:v>
                </c:pt>
                <c:pt idx="30">
                  <c:v>0</c:v>
                </c:pt>
                <c:pt idx="31">
                  <c:v>14.583333333333334</c:v>
                </c:pt>
                <c:pt idx="32">
                  <c:v>0</c:v>
                </c:pt>
                <c:pt idx="33">
                  <c:v>0</c:v>
                </c:pt>
                <c:pt idx="34">
                  <c:v>26.041666666666668</c:v>
                </c:pt>
                <c:pt idx="35">
                  <c:v>21.875</c:v>
                </c:pt>
                <c:pt idx="36">
                  <c:v>0</c:v>
                </c:pt>
                <c:pt idx="37">
                  <c:v>8.3333333333333339</c:v>
                </c:pt>
                <c:pt idx="38">
                  <c:v>18.8</c:v>
                </c:pt>
                <c:pt idx="39">
                  <c:v>0</c:v>
                </c:pt>
              </c:numCache>
            </c:numRef>
          </c:val>
          <c:extLst xmlns:c16r2="http://schemas.microsoft.com/office/drawing/2015/06/chart">
            <c:ext xmlns:c16="http://schemas.microsoft.com/office/drawing/2014/chart" uri="{C3380CC4-5D6E-409C-BE32-E72D297353CC}">
              <c16:uniqueId val="{00000002-1431-42A8-955E-B4056EA5DEF0}"/>
            </c:ext>
          </c:extLst>
        </c:ser>
        <c:ser>
          <c:idx val="0"/>
          <c:order val="3"/>
          <c:tx>
            <c:strRef>
              <c:f>'Figure D6.1 Slide 72'!$E$41</c:f>
              <c:strCache>
                <c:ptCount val="1"/>
                <c:pt idx="0">
                  <c:v>Central or State</c:v>
                </c:pt>
              </c:strCache>
            </c:strRef>
          </c:tx>
          <c:spPr>
            <a:solidFill>
              <a:schemeClr val="accent4"/>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72'!$E$42:$E$81</c:f>
              <c:numCache>
                <c:formatCode>#,##0.00</c:formatCode>
                <c:ptCount val="40"/>
                <c:pt idx="0">
                  <c:v>0</c:v>
                </c:pt>
                <c:pt idx="1">
                  <c:v>2.0833333333333335</c:v>
                </c:pt>
                <c:pt idx="2">
                  <c:v>0</c:v>
                </c:pt>
                <c:pt idx="3">
                  <c:v>17.708333333333336</c:v>
                </c:pt>
                <c:pt idx="4">
                  <c:v>37.5</c:v>
                </c:pt>
                <c:pt idx="5">
                  <c:v>8.3333333333333339</c:v>
                </c:pt>
                <c:pt idx="6">
                  <c:v>0</c:v>
                </c:pt>
                <c:pt idx="7">
                  <c:v>47.916666666666671</c:v>
                </c:pt>
                <c:pt idx="8">
                  <c:v>20.833333333333336</c:v>
                </c:pt>
                <c:pt idx="9">
                  <c:v>41.666666666666671</c:v>
                </c:pt>
                <c:pt idx="10">
                  <c:v>0</c:v>
                </c:pt>
                <c:pt idx="11">
                  <c:v>8.3333333333333339</c:v>
                </c:pt>
                <c:pt idx="12">
                  <c:v>54.166666666666671</c:v>
                </c:pt>
                <c:pt idx="13">
                  <c:v>41.666666666666671</c:v>
                </c:pt>
                <c:pt idx="14">
                  <c:v>47.916666666666671</c:v>
                </c:pt>
                <c:pt idx="15">
                  <c:v>29.166666666666668</c:v>
                </c:pt>
                <c:pt idx="16">
                  <c:v>33.11631944444445</c:v>
                </c:pt>
                <c:pt idx="17">
                  <c:v>20.833333333333336</c:v>
                </c:pt>
                <c:pt idx="18">
                  <c:v>34.206081081081088</c:v>
                </c:pt>
                <c:pt idx="19">
                  <c:v>52.083333333333336</c:v>
                </c:pt>
                <c:pt idx="20">
                  <c:v>2.0833333333333335</c:v>
                </c:pt>
                <c:pt idx="21">
                  <c:v>20.833333333333336</c:v>
                </c:pt>
                <c:pt idx="22">
                  <c:v>41.666666666666671</c:v>
                </c:pt>
                <c:pt idx="23">
                  <c:v>41.666666666666671</c:v>
                </c:pt>
                <c:pt idx="24">
                  <c:v>12.5</c:v>
                </c:pt>
                <c:pt idx="25">
                  <c:v>68.75</c:v>
                </c:pt>
                <c:pt idx="26">
                  <c:v>62.5</c:v>
                </c:pt>
                <c:pt idx="27">
                  <c:v>83.333333333333343</c:v>
                </c:pt>
                <c:pt idx="28">
                  <c:v>83.333333333333343</c:v>
                </c:pt>
                <c:pt idx="29">
                  <c:v>8.3333333333333339</c:v>
                </c:pt>
                <c:pt idx="30">
                  <c:v>33.333333333333336</c:v>
                </c:pt>
                <c:pt idx="31">
                  <c:v>29.166666666666668</c:v>
                </c:pt>
                <c:pt idx="32">
                  <c:v>77.083333333333343</c:v>
                </c:pt>
                <c:pt idx="33">
                  <c:v>25</c:v>
                </c:pt>
                <c:pt idx="34">
                  <c:v>55.208333333333343</c:v>
                </c:pt>
                <c:pt idx="35">
                  <c:v>55.208333333333336</c:v>
                </c:pt>
                <c:pt idx="36">
                  <c:v>47.916666666666671</c:v>
                </c:pt>
                <c:pt idx="37">
                  <c:v>52.083333333333336</c:v>
                </c:pt>
                <c:pt idx="38">
                  <c:v>72.900000000000006</c:v>
                </c:pt>
                <c:pt idx="39">
                  <c:v>0</c:v>
                </c:pt>
              </c:numCache>
            </c:numRef>
          </c:val>
          <c:extLst xmlns:c16r2="http://schemas.microsoft.com/office/drawing/2015/06/chart">
            <c:ext xmlns:c16="http://schemas.microsoft.com/office/drawing/2014/chart" uri="{C3380CC4-5D6E-409C-BE32-E72D297353CC}">
              <c16:uniqueId val="{00000003-1431-42A8-955E-B4056EA5DEF0}"/>
            </c:ext>
          </c:extLst>
        </c:ser>
        <c:ser>
          <c:idx val="2"/>
          <c:order val="4"/>
          <c:tx>
            <c:strRef>
              <c:f>'Figure D6.1 Slide 72'!$F$41</c:f>
              <c:strCache>
                <c:ptCount val="1"/>
                <c:pt idx="0">
                  <c:v>Multiple levels</c:v>
                </c:pt>
              </c:strCache>
            </c:strRef>
          </c:tx>
          <c:spPr>
            <a:solidFill>
              <a:schemeClr val="accent5"/>
            </a:solidFill>
            <a:ln w="6350" cmpd="sng">
              <a:solidFill>
                <a:srgbClr val="000000"/>
              </a:solidFill>
              <a:round/>
            </a:ln>
            <a:effectLst/>
          </c:spPr>
          <c:invertIfNegative val="0"/>
          <c:cat>
            <c:strRef>
              <c:f>'Figure D6.1 Slide 72'!$A$42:$A$81</c:f>
              <c:strCache>
                <c:ptCount val="40"/>
                <c:pt idx="0">
                  <c:v>Netherlands</c:v>
                </c:pt>
                <c:pt idx="1">
                  <c:v>Czech Republic</c:v>
                </c:pt>
                <c:pt idx="2">
                  <c:v>England (UK)</c:v>
                </c:pt>
                <c:pt idx="3">
                  <c:v>Latvia</c:v>
                </c:pt>
                <c:pt idx="4">
                  <c:v>Flemish comm. (Belgium)</c:v>
                </c:pt>
                <c:pt idx="5">
                  <c:v>Iceland</c:v>
                </c:pt>
                <c:pt idx="6">
                  <c:v>Estonia</c:v>
                </c:pt>
                <c:pt idx="7">
                  <c:v>Australia</c:v>
                </c:pt>
                <c:pt idx="8">
                  <c:v>New Zealand</c:v>
                </c:pt>
                <c:pt idx="9">
                  <c:v>Slovenia</c:v>
                </c:pt>
                <c:pt idx="10">
                  <c:v>Scotland (UK)</c:v>
                </c:pt>
                <c:pt idx="11">
                  <c:v>Chile</c:v>
                </c:pt>
                <c:pt idx="12">
                  <c:v>Austria</c:v>
                </c:pt>
                <c:pt idx="13">
                  <c:v>Ireland</c:v>
                </c:pt>
                <c:pt idx="14">
                  <c:v>Slovak Republic</c:v>
                </c:pt>
                <c:pt idx="15">
                  <c:v>Lithuania</c:v>
                </c:pt>
                <c:pt idx="16">
                  <c:v>EU23 average</c:v>
                </c:pt>
                <c:pt idx="17">
                  <c:v>Sweden</c:v>
                </c:pt>
                <c:pt idx="18">
                  <c:v>OECD average</c:v>
                </c:pt>
                <c:pt idx="19">
                  <c:v>Italy</c:v>
                </c:pt>
                <c:pt idx="20">
                  <c:v>Hungary</c:v>
                </c:pt>
                <c:pt idx="21">
                  <c:v>Denmark</c:v>
                </c:pt>
                <c:pt idx="22">
                  <c:v>French comm. (Belgium)</c:v>
                </c:pt>
                <c:pt idx="23">
                  <c:v>Russian Federation</c:v>
                </c:pt>
                <c:pt idx="24">
                  <c:v>Japan</c:v>
                </c:pt>
                <c:pt idx="25">
                  <c:v>Israel</c:v>
                </c:pt>
                <c:pt idx="26">
                  <c:v>Germany</c:v>
                </c:pt>
                <c:pt idx="27">
                  <c:v>Luxembourg</c:v>
                </c:pt>
                <c:pt idx="28">
                  <c:v>Mexico</c:v>
                </c:pt>
                <c:pt idx="29">
                  <c:v>United States</c:v>
                </c:pt>
                <c:pt idx="30">
                  <c:v>Canada</c:v>
                </c:pt>
                <c:pt idx="31">
                  <c:v>Korea</c:v>
                </c:pt>
                <c:pt idx="32">
                  <c:v>Portugal</c:v>
                </c:pt>
                <c:pt idx="33">
                  <c:v>Norway</c:v>
                </c:pt>
                <c:pt idx="34">
                  <c:v>France</c:v>
                </c:pt>
                <c:pt idx="35">
                  <c:v>Spain</c:v>
                </c:pt>
                <c:pt idx="36">
                  <c:v>Switzerland</c:v>
                </c:pt>
                <c:pt idx="37">
                  <c:v>Greece</c:v>
                </c:pt>
                <c:pt idx="38">
                  <c:v>Turkey </c:v>
                </c:pt>
                <c:pt idx="39">
                  <c:v>Finland</c:v>
                </c:pt>
              </c:strCache>
            </c:strRef>
          </c:cat>
          <c:val>
            <c:numRef>
              <c:f>'Figure D6.1 Slide 72'!$F$42:$F$81</c:f>
              <c:numCache>
                <c:formatCode>#,##0.00</c:formatCode>
                <c:ptCount val="40"/>
                <c:pt idx="0">
                  <c:v>8.3333333333333339</c:v>
                </c:pt>
                <c:pt idx="1">
                  <c:v>0</c:v>
                </c:pt>
                <c:pt idx="2">
                  <c:v>29.166666666666671</c:v>
                </c:pt>
                <c:pt idx="3">
                  <c:v>0</c:v>
                </c:pt>
                <c:pt idx="4">
                  <c:v>0</c:v>
                </c:pt>
                <c:pt idx="5">
                  <c:v>0</c:v>
                </c:pt>
                <c:pt idx="6">
                  <c:v>29.166666666666668</c:v>
                </c:pt>
                <c:pt idx="7">
                  <c:v>0</c:v>
                </c:pt>
                <c:pt idx="8">
                  <c:v>27.083333333333336</c:v>
                </c:pt>
                <c:pt idx="9">
                  <c:v>8.3333333333333339</c:v>
                </c:pt>
                <c:pt idx="10">
                  <c:v>8.3333333333333339</c:v>
                </c:pt>
                <c:pt idx="11">
                  <c:v>12.5</c:v>
                </c:pt>
                <c:pt idx="12">
                  <c:v>0</c:v>
                </c:pt>
                <c:pt idx="13">
                  <c:v>12.5</c:v>
                </c:pt>
                <c:pt idx="14">
                  <c:v>0</c:v>
                </c:pt>
                <c:pt idx="15">
                  <c:v>2.0833333333333335</c:v>
                </c:pt>
                <c:pt idx="16">
                  <c:v>15.58159722222222</c:v>
                </c:pt>
                <c:pt idx="17">
                  <c:v>8.3333333333333339</c:v>
                </c:pt>
                <c:pt idx="18">
                  <c:v>13.766891891891889</c:v>
                </c:pt>
                <c:pt idx="19">
                  <c:v>6.25</c:v>
                </c:pt>
                <c:pt idx="20">
                  <c:v>50</c:v>
                </c:pt>
                <c:pt idx="21">
                  <c:v>28.125</c:v>
                </c:pt>
                <c:pt idx="22">
                  <c:v>31.25</c:v>
                </c:pt>
                <c:pt idx="23">
                  <c:v>4.166666666666667</c:v>
                </c:pt>
                <c:pt idx="24">
                  <c:v>12.5</c:v>
                </c:pt>
                <c:pt idx="25">
                  <c:v>0</c:v>
                </c:pt>
                <c:pt idx="26">
                  <c:v>0</c:v>
                </c:pt>
                <c:pt idx="27">
                  <c:v>0</c:v>
                </c:pt>
                <c:pt idx="28">
                  <c:v>0</c:v>
                </c:pt>
                <c:pt idx="29">
                  <c:v>4.166666666666667</c:v>
                </c:pt>
                <c:pt idx="30">
                  <c:v>0</c:v>
                </c:pt>
                <c:pt idx="31">
                  <c:v>33.333333333333336</c:v>
                </c:pt>
                <c:pt idx="32">
                  <c:v>8.3333333333333339</c:v>
                </c:pt>
                <c:pt idx="33">
                  <c:v>31.25</c:v>
                </c:pt>
                <c:pt idx="34">
                  <c:v>8.3333333333333339</c:v>
                </c:pt>
                <c:pt idx="35">
                  <c:v>12.5</c:v>
                </c:pt>
                <c:pt idx="36">
                  <c:v>14.583333333333334</c:v>
                </c:pt>
                <c:pt idx="37">
                  <c:v>22.916666666666668</c:v>
                </c:pt>
                <c:pt idx="38">
                  <c:v>0</c:v>
                </c:pt>
                <c:pt idx="39">
                  <c:v>100</c:v>
                </c:pt>
              </c:numCache>
            </c:numRef>
          </c:val>
          <c:extLst xmlns:c16r2="http://schemas.microsoft.com/office/drawing/2015/06/chart">
            <c:ext xmlns:c16="http://schemas.microsoft.com/office/drawing/2014/chart" uri="{C3380CC4-5D6E-409C-BE32-E72D297353CC}">
              <c16:uniqueId val="{00000004-1431-42A8-955E-B4056EA5DEF0}"/>
            </c:ext>
          </c:extLst>
        </c:ser>
        <c:dLbls>
          <c:showLegendKey val="0"/>
          <c:showVal val="0"/>
          <c:showCatName val="0"/>
          <c:showSerName val="0"/>
          <c:showPercent val="0"/>
          <c:showBubbleSize val="0"/>
        </c:dLbls>
        <c:gapWidth val="150"/>
        <c:overlap val="100"/>
        <c:axId val="169502304"/>
        <c:axId val="169505832"/>
      </c:barChart>
      <c:catAx>
        <c:axId val="169502304"/>
        <c:scaling>
          <c:orientation val="minMax"/>
        </c:scaling>
        <c:delete val="0"/>
        <c:axPos val="b"/>
        <c:numFmt formatCode="General" sourceLinked="1"/>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200" b="0" i="0" u="none" strike="noStrike" baseline="0">
                <a:solidFill>
                  <a:srgbClr val="FFFFFF"/>
                </a:solidFill>
                <a:latin typeface="+mn-lt"/>
                <a:ea typeface="Arial"/>
                <a:cs typeface="Arial"/>
              </a:defRPr>
            </a:pPr>
            <a:endParaRPr lang="lv-LV"/>
          </a:p>
        </c:txPr>
        <c:crossAx val="169505832"/>
        <c:crosses val="autoZero"/>
        <c:auto val="1"/>
        <c:lblAlgn val="ctr"/>
        <c:lblOffset val="0"/>
        <c:tickLblSkip val="1"/>
        <c:tickMarkSkip val="1"/>
        <c:noMultiLvlLbl val="0"/>
      </c:catAx>
      <c:valAx>
        <c:axId val="169505832"/>
        <c:scaling>
          <c:orientation val="minMax"/>
          <c:max val="100"/>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u="none" strike="noStrike" baseline="0">
                <a:solidFill>
                  <a:srgbClr val="FFFFFF"/>
                </a:solidFill>
                <a:latin typeface="+mn-lt"/>
                <a:ea typeface="Arial Narrow"/>
                <a:cs typeface="Arial Narrow"/>
              </a:defRPr>
            </a:pPr>
            <a:endParaRPr lang="lv-LV"/>
          </a:p>
        </c:txPr>
        <c:crossAx val="169502304"/>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legend>
      <c:legendPos val="t"/>
      <c:legendEntry>
        <c:idx val="0"/>
        <c:txPr>
          <a:bodyPr/>
          <a:lstStyle/>
          <a:p>
            <a:pPr>
              <a:defRPr sz="1400" b="0" i="0" u="none" strike="noStrike" baseline="0">
                <a:solidFill>
                  <a:srgbClr val="FFFFFF"/>
                </a:solidFill>
                <a:latin typeface="+mn-lt"/>
                <a:ea typeface="Arial"/>
                <a:cs typeface="Arial"/>
              </a:defRPr>
            </a:pPr>
            <a:endParaRPr lang="lv-LV"/>
          </a:p>
        </c:txPr>
      </c:legendEntry>
      <c:legendEntry>
        <c:idx val="1"/>
        <c:txPr>
          <a:bodyPr/>
          <a:lstStyle/>
          <a:p>
            <a:pPr>
              <a:defRPr sz="1400" b="0" i="0" u="none" strike="noStrike" baseline="0">
                <a:solidFill>
                  <a:srgbClr val="FFFFFF"/>
                </a:solidFill>
                <a:latin typeface="+mn-lt"/>
                <a:ea typeface="Arial"/>
                <a:cs typeface="Arial"/>
              </a:defRPr>
            </a:pPr>
            <a:endParaRPr lang="lv-LV"/>
          </a:p>
        </c:txPr>
      </c:legendEntry>
      <c:legendEntry>
        <c:idx val="2"/>
        <c:txPr>
          <a:bodyPr/>
          <a:lstStyle/>
          <a:p>
            <a:pPr>
              <a:defRPr sz="1400" b="0" i="0" u="none" strike="noStrike" baseline="0">
                <a:solidFill>
                  <a:srgbClr val="FFFFFF"/>
                </a:solidFill>
                <a:latin typeface="+mn-lt"/>
                <a:ea typeface="Arial"/>
                <a:cs typeface="Arial"/>
              </a:defRPr>
            </a:pPr>
            <a:endParaRPr lang="lv-LV"/>
          </a:p>
        </c:txPr>
      </c:legendEntry>
      <c:legendEntry>
        <c:idx val="3"/>
        <c:txPr>
          <a:bodyPr/>
          <a:lstStyle/>
          <a:p>
            <a:pPr>
              <a:defRPr sz="1400" b="0" i="0" u="none" strike="noStrike" baseline="0">
                <a:solidFill>
                  <a:srgbClr val="FFFFFF"/>
                </a:solidFill>
                <a:latin typeface="+mn-lt"/>
                <a:ea typeface="Arial"/>
                <a:cs typeface="Arial"/>
              </a:defRPr>
            </a:pPr>
            <a:endParaRPr lang="lv-LV"/>
          </a:p>
        </c:txPr>
      </c:legendEntry>
      <c:legendEntry>
        <c:idx val="4"/>
        <c:txPr>
          <a:bodyPr/>
          <a:lstStyle/>
          <a:p>
            <a:pPr>
              <a:defRPr sz="1400" b="0" i="0" u="none" strike="noStrike" baseline="0">
                <a:solidFill>
                  <a:srgbClr val="FFFFFF"/>
                </a:solidFill>
                <a:latin typeface="+mn-lt"/>
                <a:ea typeface="Arial"/>
                <a:cs typeface="Arial"/>
              </a:defRPr>
            </a:pPr>
            <a:endParaRPr lang="lv-LV"/>
          </a:p>
        </c:txPr>
      </c:legendEntry>
      <c:layout>
        <c:manualLayout>
          <c:xMode val="edge"/>
          <c:yMode val="edge"/>
          <c:x val="5.8430245626411324E-2"/>
          <c:y val="1.8233618233618232E-2"/>
          <c:w val="0.91572158178281515"/>
          <c:h val="5.4700854700854701E-2"/>
        </c:manualLayout>
      </c:layout>
      <c:overlay val="1"/>
      <c:spPr>
        <a:solidFill>
          <a:scrgbClr r="0" g="0" b="0">
            <a:alpha val="0"/>
          </a:scrgbClr>
        </a:solidFill>
        <a:ln w="25400">
          <a:noFill/>
        </a:ln>
      </c:spPr>
      <c:txPr>
        <a:bodyPr/>
        <a:lstStyle/>
        <a:p>
          <a:pPr>
            <a:defRPr sz="1400" b="0" i="0" u="none" strike="noStrike" baseline="0">
              <a:solidFill>
                <a:srgbClr val="000000"/>
              </a:solidFill>
              <a:latin typeface="+mn-lt"/>
              <a:ea typeface="Arial Narrow"/>
              <a:cs typeface="Arial Narrow"/>
            </a:defRPr>
          </a:pPr>
          <a:endParaRPr lang="lv-LV"/>
        </a:p>
      </c:txPr>
    </c:legend>
    <c:plotVisOnly val="1"/>
    <c:dispBlanksAs val="gap"/>
    <c:showDLblsOverMax val="1"/>
  </c:chart>
  <c:spPr>
    <a:noFill/>
    <a:ln w="9525">
      <a:noFill/>
    </a:ln>
    <a:extLst>
      <a:ext uri="{909E8E84-426E-40DD-AFC4-6F175D3DCCD1}">
        <a14:hiddenFill xmlns:a14="http://schemas.microsoft.com/office/drawing/2010/main">
          <a:solidFill>
            <a:srgbClr val="FFFFFF"/>
          </a:solidFill>
        </a14:hiddenFill>
      </a:ext>
    </a:extLst>
  </c:spPr>
  <c:txPr>
    <a:bodyPr/>
    <a:lstStyle/>
    <a:p>
      <a:pPr>
        <a:defRPr sz="1475" b="0" i="0" u="none" strike="noStrike" baseline="0">
          <a:solidFill>
            <a:srgbClr val="000000"/>
          </a:solidFill>
          <a:latin typeface="Arial"/>
          <a:ea typeface="Arial"/>
          <a:cs typeface="Arial"/>
        </a:defRPr>
      </a:pPr>
      <a:endParaRPr lang="lv-LV"/>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174263123306448E-2"/>
          <c:y val="0.15320572595672624"/>
          <c:w val="0.899384531662207"/>
          <c:h val="0.49897009863569664"/>
        </c:manualLayout>
      </c:layout>
      <c:lineChart>
        <c:grouping val="standard"/>
        <c:varyColors val="0"/>
        <c:ser>
          <c:idx val="0"/>
          <c:order val="0"/>
          <c:tx>
            <c:strRef>
              <c:f>'Figure 1._LTU'!$B$36</c:f>
              <c:strCache>
                <c:ptCount val="1"/>
                <c:pt idx="0">
                  <c:v>Gender</c:v>
                </c:pt>
              </c:strCache>
            </c:strRef>
          </c:tx>
          <c:spPr>
            <a:ln>
              <a:noFill/>
            </a:ln>
          </c:spPr>
          <c:marker>
            <c:symbol val="diamond"/>
            <c:size val="7"/>
            <c:spPr>
              <a:ln>
                <a:solidFill>
                  <a:schemeClr val="accent1"/>
                </a:solid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1._LTU'!$B$37:$B$79</c:f>
              <c:numCache>
                <c:formatCode>#,##0.00</c:formatCode>
                <c:ptCount val="43"/>
                <c:pt idx="0">
                  <c:v>0.98452496528625488</c:v>
                </c:pt>
                <c:pt idx="1">
                  <c:v>1.0189565420150757</c:v>
                </c:pt>
                <c:pt idx="2">
                  <c:v>0.98019033670425415</c:v>
                </c:pt>
                <c:pt idx="3">
                  <c:v>0.99362671375274658</c:v>
                </c:pt>
                <c:pt idx="4">
                  <c:v>1.050632119178772</c:v>
                </c:pt>
                <c:pt idx="5">
                  <c:v>0.9808308482170105</c:v>
                </c:pt>
                <c:pt idx="6">
                  <c:v>0.99217802286148071</c:v>
                </c:pt>
                <c:pt idx="7">
                  <c:v>1.041056752204895</c:v>
                </c:pt>
                <c:pt idx="8">
                  <c:v>0.98736381530761719</c:v>
                </c:pt>
                <c:pt idx="9">
                  <c:v>1.0006183385848999</c:v>
                </c:pt>
                <c:pt idx="10">
                  <c:v>1.020993709564209</c:v>
                </c:pt>
                <c:pt idx="11">
                  <c:v>1.0116864442825317</c:v>
                </c:pt>
                <c:pt idx="12">
                  <c:v>0.95512241125106812</c:v>
                </c:pt>
                <c:pt idx="13">
                  <c:v>0.9705958366394043</c:v>
                </c:pt>
                <c:pt idx="14">
                  <c:v>0.95061129331588745</c:v>
                </c:pt>
                <c:pt idx="15">
                  <c:v>1.0550988912582397</c:v>
                </c:pt>
                <c:pt idx="16">
                  <c:v>1.0295916795730591</c:v>
                </c:pt>
                <c:pt idx="17">
                  <c:v>1.0031335353851318</c:v>
                </c:pt>
                <c:pt idx="18">
                  <c:v>0.99228041845819226</c:v>
                </c:pt>
                <c:pt idx="19">
                  <c:v>0.92641639709472656</c:v>
                </c:pt>
                <c:pt idx="20">
                  <c:v>1.0024783611297607</c:v>
                </c:pt>
                <c:pt idx="21">
                  <c:v>0.96707206964492798</c:v>
                </c:pt>
                <c:pt idx="22">
                  <c:v>0.9886700328853395</c:v>
                </c:pt>
                <c:pt idx="23">
                  <c:v>0.93639677762985229</c:v>
                </c:pt>
                <c:pt idx="24">
                  <c:v>1.0014152526855469</c:v>
                </c:pt>
                <c:pt idx="25">
                  <c:v>1.0391674041748047</c:v>
                </c:pt>
                <c:pt idx="26">
                  <c:v>0.97193819284439087</c:v>
                </c:pt>
                <c:pt idx="27">
                  <c:v>0.97887110710144043</c:v>
                </c:pt>
                <c:pt idx="28">
                  <c:v>1.0093008279800415</c:v>
                </c:pt>
                <c:pt idx="29">
                  <c:v>1.0334423780441284</c:v>
                </c:pt>
                <c:pt idx="30">
                  <c:v>1.0102167129516602</c:v>
                </c:pt>
                <c:pt idx="31">
                  <c:v>0.97569006681442261</c:v>
                </c:pt>
                <c:pt idx="32">
                  <c:v>1.0348794460296631</c:v>
                </c:pt>
                <c:pt idx="33">
                  <c:v>0.98978221416473389</c:v>
                </c:pt>
                <c:pt idx="34">
                  <c:v>0.99551606178283691</c:v>
                </c:pt>
                <c:pt idx="35">
                  <c:v>0.76086169481277466</c:v>
                </c:pt>
                <c:pt idx="36">
                  <c:v>0.83071541786193848</c:v>
                </c:pt>
                <c:pt idx="37">
                  <c:v>0.89920997619628906</c:v>
                </c:pt>
                <c:pt idx="38">
                  <c:v>0.9517248272895813</c:v>
                </c:pt>
                <c:pt idx="39">
                  <c:v>0.84905356168746948</c:v>
                </c:pt>
                <c:pt idx="40">
                  <c:v>0.98010110855102539</c:v>
                </c:pt>
                <c:pt idx="41">
                  <c:v>1.0585179328918457</c:v>
                </c:pt>
                <c:pt idx="42">
                  <c:v>0.7895042896270752</c:v>
                </c:pt>
              </c:numCache>
            </c:numRef>
          </c:val>
          <c:smooth val="0"/>
        </c:ser>
        <c:ser>
          <c:idx val="1"/>
          <c:order val="1"/>
          <c:tx>
            <c:strRef>
              <c:f>'Figure 1._LTU'!$D$36</c:f>
              <c:strCache>
                <c:ptCount val="1"/>
                <c:pt idx="0">
                  <c:v>Location</c:v>
                </c:pt>
              </c:strCache>
            </c:strRef>
          </c:tx>
          <c:spPr>
            <a:ln>
              <a:noFill/>
            </a:ln>
          </c:spPr>
          <c:marker>
            <c:spPr>
              <a:solidFill>
                <a:schemeClr val="accent2"/>
              </a:solidFill>
              <a:ln>
                <a:no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1._LTU'!$D$37:$D$79</c:f>
              <c:numCache>
                <c:formatCode>#,##0.00</c:formatCode>
                <c:ptCount val="43"/>
                <c:pt idx="0">
                  <c:v>1.0093426704406738</c:v>
                </c:pt>
                <c:pt idx="1">
                  <c:v>0.94925796985626221</c:v>
                </c:pt>
                <c:pt idx="2">
                  <c:v>0.98484921455383301</c:v>
                </c:pt>
                <c:pt idx="3">
                  <c:v>1.0320180654525757</c:v>
                </c:pt>
                <c:pt idx="4">
                  <c:v>0.96547138690948486</c:v>
                </c:pt>
                <c:pt idx="6">
                  <c:v>0.90123683214187622</c:v>
                </c:pt>
                <c:pt idx="7">
                  <c:v>0.94126427173614502</c:v>
                </c:pt>
                <c:pt idx="8">
                  <c:v>0.87330269813537598</c:v>
                </c:pt>
                <c:pt idx="9">
                  <c:v>0.88223761320114136</c:v>
                </c:pt>
                <c:pt idx="10">
                  <c:v>0.91737490892410278</c:v>
                </c:pt>
                <c:pt idx="12">
                  <c:v>1.0033780336380005</c:v>
                </c:pt>
                <c:pt idx="13">
                  <c:v>0.89573854207992554</c:v>
                </c:pt>
                <c:pt idx="14">
                  <c:v>1.0914978981018066</c:v>
                </c:pt>
                <c:pt idx="16">
                  <c:v>0.88817399740219116</c:v>
                </c:pt>
                <c:pt idx="17">
                  <c:v>0.98386615514755249</c:v>
                </c:pt>
                <c:pt idx="18">
                  <c:v>0.86642823666334157</c:v>
                </c:pt>
                <c:pt idx="19">
                  <c:v>0.9325263500213623</c:v>
                </c:pt>
                <c:pt idx="20">
                  <c:v>0.83684206008911133</c:v>
                </c:pt>
                <c:pt idx="21">
                  <c:v>1.1843606233596802</c:v>
                </c:pt>
                <c:pt idx="22">
                  <c:v>0.84492239259904434</c:v>
                </c:pt>
                <c:pt idx="23">
                  <c:v>0.85848027467727661</c:v>
                </c:pt>
                <c:pt idx="24">
                  <c:v>0.79832601547241211</c:v>
                </c:pt>
                <c:pt idx="25">
                  <c:v>0.79586821794509888</c:v>
                </c:pt>
                <c:pt idx="26">
                  <c:v>1.2132230997085571</c:v>
                </c:pt>
                <c:pt idx="27">
                  <c:v>1.1578482389450073</c:v>
                </c:pt>
                <c:pt idx="29">
                  <c:v>0.75490212440490723</c:v>
                </c:pt>
                <c:pt idx="30">
                  <c:v>0.77597892284393311</c:v>
                </c:pt>
                <c:pt idx="32">
                  <c:v>0.72029250860214233</c:v>
                </c:pt>
                <c:pt idx="33">
                  <c:v>0.61803746223449707</c:v>
                </c:pt>
                <c:pt idx="34">
                  <c:v>0.60001760721206665</c:v>
                </c:pt>
                <c:pt idx="35">
                  <c:v>1.0597742795944214</c:v>
                </c:pt>
                <c:pt idx="36">
                  <c:v>0.68173408508300781</c:v>
                </c:pt>
                <c:pt idx="37">
                  <c:v>0.46770024299621582</c:v>
                </c:pt>
                <c:pt idx="38">
                  <c:v>0.30582085251808167</c:v>
                </c:pt>
                <c:pt idx="39">
                  <c:v>0.52173179388046265</c:v>
                </c:pt>
                <c:pt idx="40">
                  <c:v>0.20493021607398987</c:v>
                </c:pt>
                <c:pt idx="41">
                  <c:v>0.31337949633598328</c:v>
                </c:pt>
                <c:pt idx="42">
                  <c:v>0.36197137832641602</c:v>
                </c:pt>
              </c:numCache>
            </c:numRef>
          </c:val>
          <c:smooth val="0"/>
        </c:ser>
        <c:ser>
          <c:idx val="2"/>
          <c:order val="2"/>
          <c:tx>
            <c:strRef>
              <c:f>'Figure 1._LTU'!$C$36</c:f>
              <c:strCache>
                <c:ptCount val="1"/>
                <c:pt idx="0">
                  <c:v>ESCS</c:v>
                </c:pt>
              </c:strCache>
            </c:strRef>
          </c:tx>
          <c:spPr>
            <a:ln w="28575">
              <a:noFill/>
            </a:ln>
          </c:spPr>
          <c:marker>
            <c:symbol val="square"/>
            <c:size val="7"/>
            <c:spPr>
              <a:solidFill>
                <a:schemeClr val="accent4"/>
              </a:solidFill>
              <a:ln>
                <a:solidFill>
                  <a:srgbClr val="C00000"/>
                </a:solidFill>
              </a:ln>
            </c:spPr>
          </c:marker>
          <c:cat>
            <c:strRef>
              <c:f>'Figure 1._LTU'!$A$37:$A$79</c:f>
              <c:strCache>
                <c:ptCount val="43"/>
                <c:pt idx="0">
                  <c:v>Denmark</c:v>
                </c:pt>
                <c:pt idx="1">
                  <c:v>Estonia</c:v>
                </c:pt>
                <c:pt idx="2">
                  <c:v>Ireland</c:v>
                </c:pt>
                <c:pt idx="3">
                  <c:v>Switzerland</c:v>
                </c:pt>
                <c:pt idx="4">
                  <c:v>Finland</c:v>
                </c:pt>
                <c:pt idx="5">
                  <c:v>Japan</c:v>
                </c:pt>
                <c:pt idx="6">
                  <c:v>Canada</c:v>
                </c:pt>
                <c:pt idx="7">
                  <c:v>Norway</c:v>
                </c:pt>
                <c:pt idx="8">
                  <c:v>Russian Federation</c:v>
                </c:pt>
                <c:pt idx="9">
                  <c:v>Slovenia</c:v>
                </c:pt>
                <c:pt idx="10">
                  <c:v>Iceland</c:v>
                </c:pt>
                <c:pt idx="11">
                  <c:v>Netherlands</c:v>
                </c:pt>
                <c:pt idx="12">
                  <c:v>Spain</c:v>
                </c:pt>
                <c:pt idx="13">
                  <c:v>Poland</c:v>
                </c:pt>
                <c:pt idx="14">
                  <c:v>Germany</c:v>
                </c:pt>
                <c:pt idx="15">
                  <c:v>Korea</c:v>
                </c:pt>
                <c:pt idx="16">
                  <c:v>Sweden</c:v>
                </c:pt>
                <c:pt idx="17">
                  <c:v>Israel</c:v>
                </c:pt>
                <c:pt idx="18">
                  <c:v>EU23  average</c:v>
                </c:pt>
                <c:pt idx="19">
                  <c:v>Austria</c:v>
                </c:pt>
                <c:pt idx="20">
                  <c:v>Australia</c:v>
                </c:pt>
                <c:pt idx="21">
                  <c:v>United Kingdom</c:v>
                </c:pt>
                <c:pt idx="22">
                  <c:v>OECD average</c:v>
                </c:pt>
                <c:pt idx="23">
                  <c:v>Italy</c:v>
                </c:pt>
                <c:pt idx="24">
                  <c:v>New Zealand</c:v>
                </c:pt>
                <c:pt idx="25">
                  <c:v>Latvia</c:v>
                </c:pt>
                <c:pt idx="26">
                  <c:v>Belgium</c:v>
                </c:pt>
                <c:pt idx="27">
                  <c:v>United States</c:v>
                </c:pt>
                <c:pt idx="28">
                  <c:v>France</c:v>
                </c:pt>
                <c:pt idx="29">
                  <c:v>Lithuania</c:v>
                </c:pt>
                <c:pt idx="30">
                  <c:v>Czech Republic</c:v>
                </c:pt>
                <c:pt idx="31">
                  <c:v>Luxembourg</c:v>
                </c:pt>
                <c:pt idx="32">
                  <c:v>Greece</c:v>
                </c:pt>
                <c:pt idx="33">
                  <c:v>Portugal</c:v>
                </c:pt>
                <c:pt idx="34">
                  <c:v>Slovak Republic</c:v>
                </c:pt>
                <c:pt idx="35">
                  <c:v>Costa Rica</c:v>
                </c:pt>
                <c:pt idx="36">
                  <c:v>Colombia</c:v>
                </c:pt>
                <c:pt idx="37">
                  <c:v>Mexico</c:v>
                </c:pt>
                <c:pt idx="38">
                  <c:v>Turkey</c:v>
                </c:pt>
                <c:pt idx="39">
                  <c:v>Chile</c:v>
                </c:pt>
                <c:pt idx="40">
                  <c:v>Hungary</c:v>
                </c:pt>
                <c:pt idx="41">
                  <c:v>Indonesia</c:v>
                </c:pt>
                <c:pt idx="42">
                  <c:v>Brazil</c:v>
                </c:pt>
              </c:strCache>
            </c:strRef>
          </c:cat>
          <c:val>
            <c:numRef>
              <c:f>'Figure 1._LTU'!$C$37:$C$79</c:f>
              <c:numCache>
                <c:formatCode>#,##0.00</c:formatCode>
                <c:ptCount val="43"/>
                <c:pt idx="0">
                  <c:v>0.81759601831436157</c:v>
                </c:pt>
                <c:pt idx="1">
                  <c:v>0.84188878536224365</c:v>
                </c:pt>
                <c:pt idx="2">
                  <c:v>0.77805429697036743</c:v>
                </c:pt>
                <c:pt idx="3">
                  <c:v>0.77500605583190918</c:v>
                </c:pt>
                <c:pt idx="4">
                  <c:v>0.81175738573074341</c:v>
                </c:pt>
                <c:pt idx="5">
                  <c:v>0.83451110124588013</c:v>
                </c:pt>
                <c:pt idx="6">
                  <c:v>0.82466763257980347</c:v>
                </c:pt>
                <c:pt idx="7">
                  <c:v>0.79932862520217896</c:v>
                </c:pt>
                <c:pt idx="8">
                  <c:v>0.83608639240264893</c:v>
                </c:pt>
                <c:pt idx="9">
                  <c:v>0.80412203073501587</c:v>
                </c:pt>
                <c:pt idx="10">
                  <c:v>0.78002309799194336</c:v>
                </c:pt>
                <c:pt idx="11">
                  <c:v>0.7745593786239624</c:v>
                </c:pt>
                <c:pt idx="12">
                  <c:v>0.68089354038238525</c:v>
                </c:pt>
                <c:pt idx="13">
                  <c:v>0.76216036081314087</c:v>
                </c:pt>
                <c:pt idx="14">
                  <c:v>0.75514614582061768</c:v>
                </c:pt>
                <c:pt idx="15">
                  <c:v>0.78525108098983765</c:v>
                </c:pt>
                <c:pt idx="16">
                  <c:v>0.7273067831993103</c:v>
                </c:pt>
                <c:pt idx="17">
                  <c:v>0.60267013311386108</c:v>
                </c:pt>
                <c:pt idx="18">
                  <c:v>0.70998830380647082</c:v>
                </c:pt>
                <c:pt idx="19">
                  <c:v>0.69728714227676392</c:v>
                </c:pt>
                <c:pt idx="20">
                  <c:v>0.70889109373092651</c:v>
                </c:pt>
                <c:pt idx="21">
                  <c:v>0.75150942802429199</c:v>
                </c:pt>
                <c:pt idx="22">
                  <c:v>0.69906578792466056</c:v>
                </c:pt>
                <c:pt idx="23">
                  <c:v>0.71647953987121582</c:v>
                </c:pt>
                <c:pt idx="24">
                  <c:v>0.70334208011627197</c:v>
                </c:pt>
                <c:pt idx="25">
                  <c:v>0.73996460437774658</c:v>
                </c:pt>
                <c:pt idx="26">
                  <c:v>0.68822133541107178</c:v>
                </c:pt>
                <c:pt idx="27">
                  <c:v>0.61739355325698853</c:v>
                </c:pt>
                <c:pt idx="28">
                  <c:v>0.6216578483581543</c:v>
                </c:pt>
                <c:pt idx="29">
                  <c:v>0.68296635150909424</c:v>
                </c:pt>
                <c:pt idx="30">
                  <c:v>0.63717496395111084</c:v>
                </c:pt>
                <c:pt idx="31">
                  <c:v>0.60661232471466064</c:v>
                </c:pt>
                <c:pt idx="32">
                  <c:v>0.60008460283279419</c:v>
                </c:pt>
                <c:pt idx="33">
                  <c:v>0.67143315076828003</c:v>
                </c:pt>
                <c:pt idx="34">
                  <c:v>0.6054917573928833</c:v>
                </c:pt>
                <c:pt idx="35">
                  <c:v>0.36263638734817505</c:v>
                </c:pt>
                <c:pt idx="36">
                  <c:v>0.33111685514450073</c:v>
                </c:pt>
                <c:pt idx="37">
                  <c:v>0.47663253545761108</c:v>
                </c:pt>
                <c:pt idx="38">
                  <c:v>0.54462277889251709</c:v>
                </c:pt>
                <c:pt idx="39">
                  <c:v>0.38429760932922363</c:v>
                </c:pt>
                <c:pt idx="40">
                  <c:v>0.55736321210861206</c:v>
                </c:pt>
                <c:pt idx="41">
                  <c:v>0.28781807422637939</c:v>
                </c:pt>
                <c:pt idx="42">
                  <c:v>0.26837396621704102</c:v>
                </c:pt>
              </c:numCache>
            </c:numRef>
          </c:val>
          <c:smooth val="0"/>
        </c:ser>
        <c:dLbls>
          <c:showLegendKey val="0"/>
          <c:showVal val="0"/>
          <c:showCatName val="0"/>
          <c:showSerName val="0"/>
          <c:showPercent val="0"/>
          <c:showBubbleSize val="0"/>
        </c:dLbls>
        <c:hiLowLines>
          <c:spPr>
            <a:ln>
              <a:solidFill>
                <a:schemeClr val="bg1"/>
              </a:solidFill>
            </a:ln>
          </c:spPr>
        </c:hiLowLines>
        <c:marker val="1"/>
        <c:smooth val="0"/>
        <c:axId val="136033240"/>
        <c:axId val="136033632"/>
      </c:lineChart>
      <c:catAx>
        <c:axId val="136033240"/>
        <c:scaling>
          <c:orientation val="minMax"/>
        </c:scaling>
        <c:delete val="0"/>
        <c:axPos val="b"/>
        <c:numFmt formatCode="General" sourceLinked="0"/>
        <c:majorTickMark val="out"/>
        <c:minorTickMark val="none"/>
        <c:tickLblPos val="nextTo"/>
        <c:spPr>
          <a:ln>
            <a:solidFill>
              <a:srgbClr val="FFFFFF"/>
            </a:solidFill>
          </a:ln>
        </c:spPr>
        <c:txPr>
          <a:bodyPr rot="-5400000" vert="horz"/>
          <a:lstStyle/>
          <a:p>
            <a:pPr>
              <a:defRPr sz="1050">
                <a:solidFill>
                  <a:srgbClr val="FFFFFF"/>
                </a:solidFill>
                <a:latin typeface="+mn-lt"/>
                <a:ea typeface="Arial"/>
                <a:cs typeface="Arial"/>
              </a:defRPr>
            </a:pPr>
            <a:endParaRPr lang="lv-LV"/>
          </a:p>
        </c:txPr>
        <c:crossAx val="136033632"/>
        <c:crosses val="autoZero"/>
        <c:auto val="1"/>
        <c:lblAlgn val="ctr"/>
        <c:lblOffset val="100"/>
        <c:noMultiLvlLbl val="0"/>
      </c:catAx>
      <c:valAx>
        <c:axId val="136033632"/>
        <c:scaling>
          <c:orientation val="minMax"/>
          <c:max val="1.3"/>
          <c:min val="1.0000000000000003E-4"/>
        </c:scaling>
        <c:delete val="0"/>
        <c:axPos val="l"/>
        <c:majorGridlines>
          <c:spPr>
            <a:ln>
              <a:solidFill>
                <a:schemeClr val="tx2">
                  <a:lumMod val="60000"/>
                  <a:lumOff val="40000"/>
                </a:schemeClr>
              </a:solidFill>
            </a:ln>
          </c:spPr>
        </c:majorGridlines>
        <c:title>
          <c:tx>
            <c:rich>
              <a:bodyPr rot="-5400000" vert="horz"/>
              <a:lstStyle/>
              <a:p>
                <a:pPr>
                  <a:defRPr sz="1200" b="0">
                    <a:solidFill>
                      <a:srgbClr val="FFFFFF"/>
                    </a:solidFill>
                    <a:latin typeface="+mj-lt"/>
                  </a:defRPr>
                </a:pPr>
                <a:r>
                  <a:rPr lang="en-GB" sz="1200" b="0">
                    <a:solidFill>
                      <a:srgbClr val="FFFFFF"/>
                    </a:solidFill>
                    <a:latin typeface="+mj-lt"/>
                  </a:rPr>
                  <a:t>Parity indices</a:t>
                </a:r>
              </a:p>
            </c:rich>
          </c:tx>
          <c:overlay val="0"/>
        </c:title>
        <c:numFmt formatCode="0.0" sourceLinked="0"/>
        <c:majorTickMark val="out"/>
        <c:minorTickMark val="none"/>
        <c:tickLblPos val="nextTo"/>
        <c:spPr>
          <a:ln>
            <a:solidFill>
              <a:srgbClr val="FFFFFF"/>
            </a:solidFill>
          </a:ln>
        </c:spPr>
        <c:txPr>
          <a:bodyPr/>
          <a:lstStyle/>
          <a:p>
            <a:pPr>
              <a:defRPr sz="1200">
                <a:solidFill>
                  <a:srgbClr val="FFFFFF"/>
                </a:solidFill>
                <a:latin typeface="Arial"/>
                <a:ea typeface="Arial"/>
                <a:cs typeface="Arial"/>
              </a:defRPr>
            </a:pPr>
            <a:endParaRPr lang="lv-LV"/>
          </a:p>
        </c:txPr>
        <c:crossAx val="136033240"/>
        <c:crosses val="autoZero"/>
        <c:crossBetween val="between"/>
      </c:valAx>
      <c:spPr>
        <a:noFill/>
        <a:ln>
          <a:solidFill>
            <a:schemeClr val="tx2">
              <a:lumMod val="60000"/>
              <a:lumOff val="40000"/>
            </a:schemeClr>
          </a:solidFill>
        </a:ln>
        <a:extLst/>
      </c:spPr>
    </c:plotArea>
    <c:legend>
      <c:legendPos val="t"/>
      <c:legendEntry>
        <c:idx val="0"/>
        <c:txPr>
          <a:bodyPr/>
          <a:lstStyle/>
          <a:p>
            <a:pPr>
              <a:defRPr sz="1300">
                <a:solidFill>
                  <a:srgbClr val="FFFFFF"/>
                </a:solidFill>
                <a:latin typeface="+mn-lt"/>
                <a:ea typeface="Arial"/>
                <a:cs typeface="Arial"/>
              </a:defRPr>
            </a:pPr>
            <a:endParaRPr lang="lv-LV"/>
          </a:p>
        </c:txPr>
      </c:legendEntry>
      <c:legendEntry>
        <c:idx val="1"/>
        <c:txPr>
          <a:bodyPr/>
          <a:lstStyle/>
          <a:p>
            <a:pPr>
              <a:defRPr sz="1300">
                <a:solidFill>
                  <a:srgbClr val="FFFFFF"/>
                </a:solidFill>
                <a:latin typeface="+mn-lt"/>
                <a:ea typeface="Arial"/>
                <a:cs typeface="Arial"/>
              </a:defRPr>
            </a:pPr>
            <a:endParaRPr lang="lv-LV"/>
          </a:p>
        </c:txPr>
      </c:legendEntry>
      <c:legendEntry>
        <c:idx val="2"/>
        <c:txPr>
          <a:bodyPr/>
          <a:lstStyle/>
          <a:p>
            <a:pPr>
              <a:defRPr sz="1300">
                <a:solidFill>
                  <a:srgbClr val="FFFFFF"/>
                </a:solidFill>
                <a:latin typeface="+mn-lt"/>
                <a:ea typeface="Arial"/>
                <a:cs typeface="Arial"/>
              </a:defRPr>
            </a:pPr>
            <a:endParaRPr lang="lv-LV"/>
          </a:p>
        </c:txPr>
      </c:legendEntry>
      <c:layout>
        <c:manualLayout>
          <c:xMode val="edge"/>
          <c:yMode val="edge"/>
          <c:x val="3.430186194001044E-2"/>
          <c:y val="2.0060962157443275E-2"/>
          <c:w val="0.94783748133446577"/>
          <c:h val="6.4448868503815537E-2"/>
        </c:manualLayout>
      </c:layout>
      <c:overlay val="0"/>
      <c:spPr>
        <a:noFill/>
        <a:ln>
          <a:noFill/>
          <a:round/>
        </a:ln>
        <a:effectLst/>
        <a:extLst>
          <a:ext uri="{909E8E84-426E-40DD-AFC4-6F175D3DCCD1}">
            <a14:hiddenFill xmlns:a14="http://schemas.microsoft.com/office/drawing/2010/main">
              <a:noFill/>
            </a14:hiddenFill>
          </a:ext>
          <a:ext uri="{91240B29-F687-4F45-9708-019B960494DF}">
            <a14:hiddenLine xmlns:a14="http://schemas.microsoft.com/office/drawing/2010/main">
              <a:noFill/>
              <a:round/>
            </a14:hiddenLine>
          </a:ext>
        </a:extLst>
      </c:spPr>
      <c:txPr>
        <a:bodyPr/>
        <a:lstStyle/>
        <a:p>
          <a:pPr>
            <a:defRPr sz="1300">
              <a:latin typeface="+mn-lt"/>
            </a:defRPr>
          </a:pPr>
          <a:endParaRPr lang="lv-LV"/>
        </a:p>
      </c:tx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712569446169386E-2"/>
          <c:y val="7.4188821807975827E-2"/>
          <c:w val="0.88193232155128876"/>
          <c:h val="0.789846913458914"/>
        </c:manualLayout>
      </c:layout>
      <c:scatterChart>
        <c:scatterStyle val="lineMarker"/>
        <c:varyColors val="0"/>
        <c:ser>
          <c:idx val="8"/>
          <c:order val="0"/>
          <c:spPr>
            <a:ln w="28575">
              <a:noFill/>
            </a:ln>
          </c:spPr>
          <c:marker>
            <c:symbol val="diamond"/>
            <c:size val="5"/>
            <c:spPr>
              <a:solidFill>
                <a:schemeClr val="accent6"/>
              </a:solidFill>
              <a:ln>
                <a:noFill/>
                <a:prstDash val="solid"/>
              </a:ln>
            </c:spPr>
          </c:marker>
          <c:dLbls>
            <c:dLbl>
              <c:idx val="0"/>
              <c:layout>
                <c:manualLayout>
                  <c:x val="-7.5346313928332187E-2"/>
                  <c:y val="3.4187874765078605E-2"/>
                </c:manualLayout>
              </c:layout>
              <c:tx>
                <c:rich>
                  <a:bodyPr/>
                  <a:lstStyle/>
                  <a:p>
                    <a:r>
                      <a:rPr lang="en-US"/>
                      <a:t>Poland</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051A-480D-9E3A-965518CB1E9E}"/>
                </c:ext>
                <c:ext xmlns:c15="http://schemas.microsoft.com/office/drawing/2012/chart" uri="{CE6537A1-D6FC-4f65-9D91-7224C49458BB}"/>
              </c:extLst>
            </c:dLbl>
            <c:dLbl>
              <c:idx val="1"/>
              <c:layout>
                <c:manualLayout>
                  <c:x val="-2.4788470478847049E-2"/>
                  <c:y val="3.4187874765078605E-2"/>
                </c:manualLayout>
              </c:layout>
              <c:tx>
                <c:rich>
                  <a:bodyPr/>
                  <a:lstStyle/>
                  <a:p>
                    <a:r>
                      <a:rPr lang="en-US"/>
                      <a:t>Turkey</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51A-480D-9E3A-965518CB1E9E}"/>
                </c:ext>
                <c:ext xmlns:c15="http://schemas.microsoft.com/office/drawing/2012/chart" uri="{CE6537A1-D6FC-4f65-9D91-7224C49458BB}"/>
              </c:extLst>
            </c:dLbl>
            <c:dLbl>
              <c:idx val="2"/>
              <c:layout>
                <c:manualLayout>
                  <c:x val="-6.9474662947466306E-2"/>
                  <c:y val="-9.805345322795922E-3"/>
                </c:manualLayout>
              </c:layout>
              <c:tx>
                <c:rich>
                  <a:bodyPr/>
                  <a:lstStyle/>
                  <a:p>
                    <a:r>
                      <a:rPr lang="en-US"/>
                      <a:t>Korea</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51A-480D-9E3A-965518CB1E9E}"/>
                </c:ext>
                <c:ext xmlns:c15="http://schemas.microsoft.com/office/drawing/2012/chart" uri="{CE6537A1-D6FC-4f65-9D91-7224C49458BB}"/>
              </c:extLst>
            </c:dLbl>
            <c:dLbl>
              <c:idx val="3"/>
              <c:layout>
                <c:manualLayout>
                  <c:x val="-8.4388656438865645E-2"/>
                  <c:y val="-6.4212514698824977E-3"/>
                </c:manualLayout>
              </c:layout>
              <c:tx>
                <c:rich>
                  <a:bodyPr/>
                  <a:lstStyle/>
                  <a:p>
                    <a:r>
                      <a:rPr lang="en-US"/>
                      <a:t>Estonia</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51A-480D-9E3A-965518CB1E9E}"/>
                </c:ext>
                <c:ext xmlns:c15="http://schemas.microsoft.com/office/drawing/2012/chart" uri="{CE6537A1-D6FC-4f65-9D91-7224C49458BB}"/>
              </c:extLst>
            </c:dLbl>
            <c:dLbl>
              <c:idx val="4"/>
              <c:layout>
                <c:manualLayout>
                  <c:x val="-7.6122806824879111E-2"/>
                  <c:y val="1.7267405500511479E-2"/>
                </c:manualLayout>
              </c:layout>
              <c:tx>
                <c:rich>
                  <a:bodyPr/>
                  <a:lstStyle/>
                  <a:p>
                    <a:r>
                      <a:rPr lang="en-US"/>
                      <a:t>Austria</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51A-480D-9E3A-965518CB1E9E}"/>
                </c:ext>
                <c:ext xmlns:c15="http://schemas.microsoft.com/office/drawing/2012/chart" uri="{CE6537A1-D6FC-4f65-9D91-7224C49458BB}"/>
              </c:extLst>
            </c:dLbl>
            <c:dLbl>
              <c:idx val="5"/>
              <c:layout>
                <c:manualLayout>
                  <c:x val="-5.8902909102889332E-2"/>
                  <c:y val="3.080378091216518E-2"/>
                </c:manualLayout>
              </c:layout>
              <c:tx>
                <c:rich>
                  <a:bodyPr/>
                  <a:lstStyle/>
                  <a:p>
                    <a:r>
                      <a:rPr lang="en-US" dirty="0" smtClean="0"/>
                      <a:t>Japan</a:t>
                    </a:r>
                    <a:endParaRPr lang="en-US" dirty="0"/>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51A-480D-9E3A-965518CB1E9E}"/>
                </c:ext>
                <c:ext xmlns:c15="http://schemas.microsoft.com/office/drawing/2012/chart" uri="{CE6537A1-D6FC-4f65-9D91-7224C49458BB}"/>
              </c:extLst>
            </c:dLbl>
            <c:dLbl>
              <c:idx val="6"/>
              <c:layout>
                <c:manualLayout>
                  <c:x val="1.6280579990262722E-2"/>
                  <c:y val="0.14586297191122163"/>
                </c:manualLayout>
              </c:layout>
              <c:tx>
                <c:rich>
                  <a:bodyPr/>
                  <a:lstStyle/>
                  <a:p>
                    <a:r>
                      <a:rPr lang="en-US"/>
                      <a:t>Lithuania</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51A-480D-9E3A-965518CB1E9E}"/>
                </c:ext>
                <c:ext xmlns:c15="http://schemas.microsoft.com/office/drawing/2012/chart" uri="{CE6537A1-D6FC-4f65-9D91-7224C49458BB}"/>
              </c:extLst>
            </c:dLbl>
            <c:dLbl>
              <c:idx val="7"/>
              <c:layout>
                <c:manualLayout>
                  <c:x val="-0.19710839492343793"/>
                  <c:y val="-0.10794406705728525"/>
                </c:manualLayout>
              </c:layout>
              <c:tx>
                <c:rich>
                  <a:bodyPr/>
                  <a:lstStyle/>
                  <a:p>
                    <a:r>
                      <a:rPr lang="en-US"/>
                      <a:t>Czech Republic</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051A-480D-9E3A-965518CB1E9E}"/>
                </c:ext>
                <c:ext xmlns:c15="http://schemas.microsoft.com/office/drawing/2012/chart" uri="{CE6537A1-D6FC-4f65-9D91-7224C49458BB}"/>
              </c:extLst>
            </c:dLbl>
            <c:dLbl>
              <c:idx val="8"/>
              <c:layout>
                <c:manualLayout>
                  <c:x val="-2.8191538819153848E-2"/>
                  <c:y val="0.1695516288816156"/>
                </c:manualLayout>
              </c:layout>
              <c:tx>
                <c:rich>
                  <a:bodyPr/>
                  <a:lstStyle/>
                  <a:p>
                    <a:r>
                      <a:rPr lang="en-US"/>
                      <a:t>Iceland</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051A-480D-9E3A-965518CB1E9E}"/>
                </c:ext>
                <c:ext xmlns:c15="http://schemas.microsoft.com/office/drawing/2012/chart" uri="{CE6537A1-D6FC-4f65-9D91-7224C49458BB}"/>
              </c:extLst>
            </c:dLbl>
            <c:dLbl>
              <c:idx val="9"/>
              <c:layout>
                <c:manualLayout>
                  <c:x val="-0.10908414690841466"/>
                  <c:y val="-0.12148044246893895"/>
                </c:manualLayout>
              </c:layout>
              <c:tx>
                <c:rich>
                  <a:bodyPr/>
                  <a:lstStyle/>
                  <a:p>
                    <a:r>
                      <a:rPr lang="en-US"/>
                      <a:t>Portugal</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051A-480D-9E3A-965518CB1E9E}"/>
                </c:ext>
                <c:ext xmlns:c15="http://schemas.microsoft.com/office/drawing/2012/chart" uri="{CE6537A1-D6FC-4f65-9D91-7224C49458BB}"/>
              </c:extLst>
            </c:dLbl>
            <c:dLbl>
              <c:idx val="10"/>
              <c:layout>
                <c:manualLayout>
                  <c:x val="-0.14343564794986396"/>
                  <c:y val="-0.18577822567429408"/>
                </c:manualLayout>
              </c:layout>
              <c:tx>
                <c:rich>
                  <a:bodyPr/>
                  <a:lstStyle/>
                  <a:p>
                    <a:r>
                      <a:rPr lang="en-US"/>
                      <a:t>Slovak Republic</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051A-480D-9E3A-965518CB1E9E}"/>
                </c:ext>
                <c:ext xmlns:c15="http://schemas.microsoft.com/office/drawing/2012/chart" uri="{CE6537A1-D6FC-4f65-9D91-7224C49458BB}"/>
              </c:extLst>
            </c:dLbl>
            <c:dLbl>
              <c:idx val="11"/>
              <c:layout>
                <c:manualLayout>
                  <c:x val="7.8805170274217809E-2"/>
                  <c:y val="0.19324028585200959"/>
                </c:manualLayout>
              </c:layout>
              <c:tx>
                <c:rich>
                  <a:bodyPr/>
                  <a:lstStyle/>
                  <a:p>
                    <a:r>
                      <a:rPr lang="en-US"/>
                      <a:t>Hungary</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051A-480D-9E3A-965518CB1E9E}"/>
                </c:ext>
                <c:ext xmlns:c15="http://schemas.microsoft.com/office/drawing/2012/chart" uri="{CE6537A1-D6FC-4f65-9D91-7224C49458BB}"/>
              </c:extLst>
            </c:dLbl>
            <c:dLbl>
              <c:idx val="12"/>
              <c:layout>
                <c:manualLayout>
                  <c:x val="8.4909344490934374E-2"/>
                  <c:y val="0.12894250264665449"/>
                </c:manualLayout>
              </c:layout>
              <c:tx>
                <c:rich>
                  <a:bodyPr/>
                  <a:lstStyle/>
                  <a:p>
                    <a:r>
                      <a:rPr lang="en-US"/>
                      <a:t>Norway</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051A-480D-9E3A-965518CB1E9E}"/>
                </c:ext>
                <c:ext xmlns:c15="http://schemas.microsoft.com/office/drawing/2012/chart" uri="{CE6537A1-D6FC-4f65-9D91-7224C49458BB}"/>
              </c:extLst>
            </c:dLbl>
            <c:dLbl>
              <c:idx val="13"/>
              <c:layout>
                <c:manualLayout>
                  <c:x val="6.4779099265311502E-2"/>
                  <c:y val="5.7876531735472581E-2"/>
                </c:manualLayout>
              </c:layout>
              <c:tx>
                <c:rich>
                  <a:bodyPr/>
                  <a:lstStyle/>
                  <a:p>
                    <a:r>
                      <a:rPr lang="en-US"/>
                      <a:t>France</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051A-480D-9E3A-965518CB1E9E}"/>
                </c:ext>
                <c:ext xmlns:c15="http://schemas.microsoft.com/office/drawing/2012/chart" uri="{CE6537A1-D6FC-4f65-9D91-7224C49458BB}"/>
              </c:extLst>
            </c:dLbl>
            <c:dLbl>
              <c:idx val="14"/>
              <c:layout>
                <c:manualLayout>
                  <c:x val="-3.6238922017592989E-2"/>
                  <c:y val="-3.3494002293189898E-2"/>
                </c:manualLayout>
              </c:layout>
              <c:tx>
                <c:rich>
                  <a:bodyPr/>
                  <a:lstStyle/>
                  <a:p>
                    <a:r>
                      <a:rPr lang="en-US"/>
                      <a:t>Israel</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051A-480D-9E3A-965518CB1E9E}"/>
                </c:ext>
                <c:ext xmlns:c15="http://schemas.microsoft.com/office/drawing/2012/chart" uri="{CE6537A1-D6FC-4f65-9D91-7224C49458BB}"/>
              </c:extLst>
            </c:dLbl>
            <c:dLbl>
              <c:idx val="15"/>
              <c:layout>
                <c:manualLayout>
                  <c:x val="-4.0158139228412347E-2"/>
                  <c:y val="-3.349400229318996E-2"/>
                </c:manualLayout>
              </c:layout>
              <c:tx>
                <c:rich>
                  <a:bodyPr/>
                  <a:lstStyle/>
                  <a:p>
                    <a:r>
                      <a:rPr lang="en-US"/>
                      <a:t>Spain</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051A-480D-9E3A-965518CB1E9E}"/>
                </c:ext>
                <c:ext xmlns:c15="http://schemas.microsoft.com/office/drawing/2012/chart" uri="{CE6537A1-D6FC-4f65-9D91-7224C49458BB}"/>
              </c:extLst>
            </c:dLbl>
            <c:dLbl>
              <c:idx val="16"/>
              <c:layout>
                <c:manualLayout>
                  <c:x val="-3.0690724328914955E-4"/>
                  <c:y val="3.4693623594435271E-4"/>
                </c:manualLayout>
              </c:layout>
              <c:tx>
                <c:rich>
                  <a:bodyPr/>
                  <a:lstStyle/>
                  <a:p>
                    <a:r>
                      <a:rPr lang="en-US"/>
                      <a:t>Germany</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0-051A-480D-9E3A-965518CB1E9E}"/>
                </c:ext>
                <c:ext xmlns:c15="http://schemas.microsoft.com/office/drawing/2012/chart" uri="{CE6537A1-D6FC-4f65-9D91-7224C49458BB}"/>
              </c:extLst>
            </c:dLbl>
            <c:dLbl>
              <c:idx val="17"/>
              <c:layout>
                <c:manualLayout>
                  <c:x val="-2.7894002789400278E-3"/>
                  <c:y val="-1.6573533028622772E-2"/>
                </c:manualLayout>
              </c:layout>
              <c:tx>
                <c:rich>
                  <a:bodyPr/>
                  <a:lstStyle/>
                  <a:p>
                    <a:r>
                      <a:rPr lang="en-US"/>
                      <a:t>Netherlands</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1-051A-480D-9E3A-965518CB1E9E}"/>
                </c:ext>
                <c:ext xmlns:c15="http://schemas.microsoft.com/office/drawing/2012/chart" uri="{CE6537A1-D6FC-4f65-9D91-7224C49458BB}"/>
              </c:extLst>
            </c:dLbl>
            <c:dLbl>
              <c:idx val="18"/>
              <c:layout>
                <c:manualLayout>
                  <c:x val="-2.2268346163842492E-3"/>
                  <c:y val="1.0499217794684627E-2"/>
                </c:manualLayout>
              </c:layout>
              <c:tx>
                <c:rich>
                  <a:bodyPr/>
                  <a:lstStyle/>
                  <a:p>
                    <a:r>
                      <a:rPr lang="en-US"/>
                      <a:t>Switzerland</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2-051A-480D-9E3A-965518CB1E9E}"/>
                </c:ext>
                <c:ext xmlns:c15="http://schemas.microsoft.com/office/drawing/2012/chart" uri="{CE6537A1-D6FC-4f65-9D91-7224C49458BB}"/>
              </c:extLst>
            </c:dLbl>
            <c:dLbl>
              <c:idx val="19"/>
              <c:layout>
                <c:manualLayout>
                  <c:x val="2.3281608627441647E-5"/>
                  <c:y val="3.4693623594435271E-4"/>
                </c:manualLayout>
              </c:layout>
              <c:tx>
                <c:rich>
                  <a:bodyPr/>
                  <a:lstStyle/>
                  <a:p>
                    <a:r>
                      <a:rPr lang="en-US"/>
                      <a:t>Scotland (UK)</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3-051A-480D-9E3A-965518CB1E9E}"/>
                </c:ext>
                <c:ext xmlns:c15="http://schemas.microsoft.com/office/drawing/2012/chart" uri="{CE6537A1-D6FC-4f65-9D91-7224C49458BB}"/>
              </c:extLst>
            </c:dLbl>
            <c:dLbl>
              <c:idx val="20"/>
              <c:layout>
                <c:manualLayout>
                  <c:x val="-4.3422396468223903E-3"/>
                  <c:y val="-3.0374240810519789E-3"/>
                </c:manualLayout>
              </c:layout>
              <c:tx>
                <c:rich>
                  <a:bodyPr/>
                  <a:lstStyle/>
                  <a:p>
                    <a:r>
                      <a:rPr lang="en-US" dirty="0"/>
                      <a:t>United </a:t>
                    </a:r>
                    <a:r>
                      <a:rPr lang="en-US" dirty="0" smtClean="0"/>
                      <a:t>States</a:t>
                    </a:r>
                    <a:endParaRPr lang="en-US" dirty="0"/>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4-051A-480D-9E3A-965518CB1E9E}"/>
                </c:ext>
                <c:ext xmlns:c15="http://schemas.microsoft.com/office/drawing/2012/chart" uri="{CE6537A1-D6FC-4f65-9D91-7224C49458BB}"/>
              </c:extLst>
            </c:dLbl>
            <c:dLbl>
              <c:idx val="21"/>
              <c:layout>
                <c:manualLayout>
                  <c:x val="-1.2036298809929093E-2"/>
                  <c:y val="-3.0109908440276473E-2"/>
                </c:manualLayout>
              </c:layout>
              <c:tx>
                <c:rich>
                  <a:bodyPr/>
                  <a:lstStyle/>
                  <a:p>
                    <a:r>
                      <a:rPr lang="en-US"/>
                      <a:t>Latvia</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5-051A-480D-9E3A-965518CB1E9E}"/>
                </c:ext>
                <c:ext xmlns:c15="http://schemas.microsoft.com/office/drawing/2012/chart" uri="{CE6537A1-D6FC-4f65-9D91-7224C49458BB}"/>
              </c:extLst>
            </c:dLbl>
            <c:dLbl>
              <c:idx val="22"/>
              <c:layout>
                <c:manualLayout>
                  <c:x val="-6.648143877412813E-3"/>
                  <c:y val="-6.4212514698824353E-3"/>
                </c:manualLayout>
              </c:layout>
              <c:tx>
                <c:rich>
                  <a:bodyPr/>
                  <a:lstStyle/>
                  <a:p>
                    <a:r>
                      <a:rPr lang="en-US"/>
                      <a:t>Chile</a:t>
                    </a:r>
                  </a:p>
                </c:rich>
              </c:tx>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6-051A-480D-9E3A-965518CB1E9E}"/>
                </c:ext>
                <c:ext xmlns:c15="http://schemas.microsoft.com/office/drawing/2012/chart" uri="{CE6537A1-D6FC-4f65-9D91-7224C49458BB}"/>
              </c:extLst>
            </c:dLbl>
            <c:dLbl>
              <c:idx val="23"/>
              <c:tx>
                <c:rich>
                  <a:bodyPr/>
                  <a:lstStyle/>
                  <a:p>
                    <a:r>
                      <a:rPr lang="en-US"/>
                      <a:t>Colombia</a:t>
                    </a:r>
                  </a:p>
                </c:rich>
              </c:tx>
              <c:dLblPos val="b"/>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7-051A-480D-9E3A-965518CB1E9E}"/>
                </c:ext>
                <c:ext xmlns:c15="http://schemas.microsoft.com/office/drawing/2012/chart" uri="{CE6537A1-D6FC-4f65-9D91-7224C49458BB}"/>
              </c:extLst>
            </c:dLbl>
            <c:spPr>
              <a:noFill/>
              <a:ln>
                <a:noFill/>
              </a:ln>
              <a:effectLst/>
            </c:spPr>
            <c:txPr>
              <a:bodyPr wrap="square" lIns="38100" tIns="19050" rIns="38100" bIns="19050" anchor="ctr">
                <a:spAutoFit/>
              </a:bodyPr>
              <a:lstStyle/>
              <a:p>
                <a:pPr>
                  <a:defRPr>
                    <a:solidFill>
                      <a:schemeClr val="bg1"/>
                    </a:solidFill>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xVal>
            <c:numRef>
              <c:f>'Figure D4.4 Slide 60'!$B$35:$B$58</c:f>
              <c:numCache>
                <c:formatCode>General</c:formatCode>
                <c:ptCount val="24"/>
                <c:pt idx="0">
                  <c:v>477.90000000000003</c:v>
                </c:pt>
                <c:pt idx="1">
                  <c:v>503.99999999999994</c:v>
                </c:pt>
                <c:pt idx="2">
                  <c:v>533.2314601752048</c:v>
                </c:pt>
                <c:pt idx="3">
                  <c:v>602</c:v>
                </c:pt>
                <c:pt idx="4">
                  <c:v>606.6</c:v>
                </c:pt>
                <c:pt idx="5">
                  <c:v>609.910571</c:v>
                </c:pt>
                <c:pt idx="6">
                  <c:v>612</c:v>
                </c:pt>
                <c:pt idx="7">
                  <c:v>617.1</c:v>
                </c:pt>
                <c:pt idx="8">
                  <c:v>623.88</c:v>
                </c:pt>
                <c:pt idx="9">
                  <c:v>616</c:v>
                </c:pt>
                <c:pt idx="10">
                  <c:v>652.05000000000007</c:v>
                </c:pt>
                <c:pt idx="11">
                  <c:v>655.20000000000005</c:v>
                </c:pt>
                <c:pt idx="12">
                  <c:v>663.1</c:v>
                </c:pt>
                <c:pt idx="13">
                  <c:v>684</c:v>
                </c:pt>
                <c:pt idx="14">
                  <c:v>698.87170663429129</c:v>
                </c:pt>
                <c:pt idx="15">
                  <c:v>712.8</c:v>
                </c:pt>
                <c:pt idx="16">
                  <c:v>747.40942004589363</c:v>
                </c:pt>
                <c:pt idx="17">
                  <c:v>750</c:v>
                </c:pt>
                <c:pt idx="18">
                  <c:v>760</c:v>
                </c:pt>
                <c:pt idx="19">
                  <c:v>855</c:v>
                </c:pt>
                <c:pt idx="20">
                  <c:v>966.36311999999998</c:v>
                </c:pt>
                <c:pt idx="21">
                  <c:v>1020</c:v>
                </c:pt>
                <c:pt idx="22">
                  <c:v>1063.5552077238151</c:v>
                </c:pt>
                <c:pt idx="23">
                  <c:v>1200</c:v>
                </c:pt>
              </c:numCache>
            </c:numRef>
          </c:xVal>
          <c:yVal>
            <c:numRef>
              <c:f>'Figure D4.4 Slide 60'!$C$35:$C$58</c:f>
              <c:numCache>
                <c:formatCode>#,##0.00</c:formatCode>
                <c:ptCount val="24"/>
                <c:pt idx="0">
                  <c:v>0.32290540540540541</c:v>
                </c:pt>
                <c:pt idx="1">
                  <c:v>0.3165829145728643</c:v>
                </c:pt>
                <c:pt idx="2">
                  <c:v>0.35081017116789792</c:v>
                </c:pt>
                <c:pt idx="3">
                  <c:v>0.39090909090909093</c:v>
                </c:pt>
                <c:pt idx="4">
                  <c:v>0.34155405405405409</c:v>
                </c:pt>
                <c:pt idx="5">
                  <c:v>0.32390364896441848</c:v>
                </c:pt>
                <c:pt idx="6">
                  <c:v>0.38636363636363635</c:v>
                </c:pt>
                <c:pt idx="7">
                  <c:v>0.3955769230769231</c:v>
                </c:pt>
                <c:pt idx="8">
                  <c:v>0.35447727272727275</c:v>
                </c:pt>
                <c:pt idx="9">
                  <c:v>0.42249657064471879</c:v>
                </c:pt>
                <c:pt idx="10">
                  <c:v>0.41598086124401917</c:v>
                </c:pt>
                <c:pt idx="11">
                  <c:v>0.39375000000000004</c:v>
                </c:pt>
                <c:pt idx="12">
                  <c:v>0.39294814814814816</c:v>
                </c:pt>
                <c:pt idx="13">
                  <c:v>0.42563783447417547</c:v>
                </c:pt>
                <c:pt idx="14">
                  <c:v>0.5916562423604641</c:v>
                </c:pt>
                <c:pt idx="15">
                  <c:v>0.50021052631578944</c:v>
                </c:pt>
                <c:pt idx="16">
                  <c:v>0.41953938818180952</c:v>
                </c:pt>
                <c:pt idx="17">
                  <c:v>0.45207956600361665</c:v>
                </c:pt>
                <c:pt idx="18">
                  <c:v>0.35480859010270777</c:v>
                </c:pt>
                <c:pt idx="19">
                  <c:v>0.62637362637362637</c:v>
                </c:pt>
                <c:pt idx="20">
                  <c:v>0.47567963081283959</c:v>
                </c:pt>
                <c:pt idx="21">
                  <c:v>0.57954545454545459</c:v>
                </c:pt>
                <c:pt idx="22">
                  <c:v>0.5419665754809494</c:v>
                </c:pt>
                <c:pt idx="23">
                  <c:v>0.75</c:v>
                </c:pt>
              </c:numCache>
            </c:numRef>
          </c:yVal>
          <c:smooth val="0"/>
          <c:extLst xmlns:c16r2="http://schemas.microsoft.com/office/drawing/2015/06/chart">
            <c:ext xmlns:c16="http://schemas.microsoft.com/office/drawing/2014/chart" uri="{C3380CC4-5D6E-409C-BE32-E72D297353CC}">
              <c16:uniqueId val="{00000018-051A-480D-9E3A-965518CB1E9E}"/>
            </c:ext>
          </c:extLst>
        </c:ser>
        <c:dLbls>
          <c:showLegendKey val="0"/>
          <c:showVal val="0"/>
          <c:showCatName val="0"/>
          <c:showSerName val="0"/>
          <c:showPercent val="0"/>
          <c:showBubbleSize val="0"/>
        </c:dLbls>
        <c:axId val="169501912"/>
        <c:axId val="169508184"/>
      </c:scatterChart>
      <c:valAx>
        <c:axId val="169501912"/>
        <c:scaling>
          <c:orientation val="minMax"/>
          <c:max val="1300"/>
          <c:min val="400"/>
        </c:scaling>
        <c:delete val="0"/>
        <c:axPos val="b"/>
        <c:majorGridlines>
          <c:spPr>
            <a:ln w="9525" cmpd="sng">
              <a:solidFill>
                <a:schemeClr val="tx2">
                  <a:lumMod val="60000"/>
                  <a:lumOff val="40000"/>
                </a:schemeClr>
              </a:solidFill>
              <a:prstDash val="solid"/>
            </a:ln>
          </c:spPr>
        </c:majorGridlines>
        <c:numFmt formatCode="General" sourceLinked="0"/>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FFFFFF"/>
                </a:solidFill>
                <a:latin typeface="Arial"/>
                <a:ea typeface="Arial"/>
                <a:cs typeface="Arial"/>
              </a:defRPr>
            </a:pPr>
            <a:endParaRPr lang="lv-LV"/>
          </a:p>
        </c:txPr>
        <c:crossAx val="169508184"/>
        <c:crosses val="autoZero"/>
        <c:crossBetween val="midCat"/>
      </c:valAx>
      <c:valAx>
        <c:axId val="169508184"/>
        <c:scaling>
          <c:orientation val="minMax"/>
          <c:max val="0.8"/>
          <c:min val="0.2"/>
        </c:scaling>
        <c:delete val="0"/>
        <c:axPos val="l"/>
        <c:majorGridlines>
          <c:spPr>
            <a:ln w="9525" cmpd="sng">
              <a:solidFill>
                <a:schemeClr val="tx2">
                  <a:lumMod val="60000"/>
                  <a:lumOff val="40000"/>
                </a:schemeClr>
              </a:solidFill>
              <a:prstDash val="solid"/>
            </a:ln>
          </c:spPr>
        </c:majorGridlines>
        <c:numFmt formatCode="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FFFFFF"/>
                </a:solidFill>
                <a:latin typeface="Arial"/>
                <a:ea typeface="Arial"/>
                <a:cs typeface="Arial"/>
              </a:defRPr>
            </a:pPr>
            <a:endParaRPr lang="lv-LV"/>
          </a:p>
        </c:txPr>
        <c:crossAx val="169501912"/>
        <c:crosses val="autoZero"/>
        <c:crossBetween val="midCat"/>
      </c:valAx>
      <c:spPr>
        <a:noFill/>
        <a:ln w="9525">
          <a:solidFill>
            <a:srgbClr val="000000"/>
          </a:solidFill>
        </a:ln>
        <a:extLst>
          <a:ext uri="{909E8E84-426E-40DD-AFC4-6F175D3DCCD1}">
            <a14:hiddenFill xmlns:a14="http://schemas.microsoft.com/office/drawing/2010/main">
              <a:solidFill>
                <a:srgbClr val="F4FFFF"/>
              </a:solidFill>
            </a14:hiddenFill>
          </a:ext>
        </a:extLst>
      </c:spPr>
    </c:plotArea>
    <c:plotVisOnly val="1"/>
    <c:dispBlanksAs val="gap"/>
    <c:showDLblsOverMax val="0"/>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8.7445796086387494E-3"/>
          <c:y val="0.16110923328544646"/>
          <c:w val="0.98906927548920154"/>
          <c:h val="0.83297612569600565"/>
        </c:manualLayout>
      </c:layout>
      <c:barChart>
        <c:barDir val="col"/>
        <c:grouping val="clustered"/>
        <c:varyColors val="0"/>
        <c:ser>
          <c:idx val="3"/>
          <c:order val="0"/>
          <c:tx>
            <c:strRef>
              <c:f>'Figure B7.2.'!$B$38</c:f>
              <c:strCache>
                <c:ptCount val="1"/>
                <c:pt idx="0">
                  <c:v>Population</c:v>
                </c:pt>
              </c:strCache>
            </c:strRef>
          </c:tx>
          <c:spPr>
            <a:solidFill>
              <a:schemeClr val="accent3"/>
            </a:solidFill>
            <a:ln w="6350" cmpd="sng">
              <a:solidFill>
                <a:srgbClr val="000000"/>
              </a:solidFill>
              <a:round/>
            </a:ln>
            <a:effectLst/>
          </c:spPr>
          <c:invertIfNegative val="0"/>
          <c:cat>
            <c:strRef>
              <c:f>'Figure B7.2.'!$A$39:$A$48</c:f>
              <c:strCache>
                <c:ptCount val="10"/>
                <c:pt idx="0">
                  <c:v>Switzerland</c:v>
                </c:pt>
                <c:pt idx="1">
                  <c:v>Israel</c:v>
                </c:pt>
                <c:pt idx="2">
                  <c:v>Sweden</c:v>
                </c:pt>
                <c:pt idx="3">
                  <c:v>Netherlands</c:v>
                </c:pt>
                <c:pt idx="4">
                  <c:v>Norway</c:v>
                </c:pt>
                <c:pt idx="5">
                  <c:v>Greece</c:v>
                </c:pt>
                <c:pt idx="6">
                  <c:v>Latvia</c:v>
                </c:pt>
                <c:pt idx="7">
                  <c:v>Estonia</c:v>
                </c:pt>
                <c:pt idx="8">
                  <c:v>Slovenia</c:v>
                </c:pt>
                <c:pt idx="9">
                  <c:v>Finland</c:v>
                </c:pt>
              </c:strCache>
            </c:strRef>
          </c:cat>
          <c:val>
            <c:numRef>
              <c:f>'Figure B7.2.'!$B$39:$B$48</c:f>
              <c:numCache>
                <c:formatCode>#,##0.00</c:formatCode>
                <c:ptCount val="10"/>
                <c:pt idx="0">
                  <c:v>27.324451446533203</c:v>
                </c:pt>
                <c:pt idx="1">
                  <c:v>22.219766616821289</c:v>
                </c:pt>
                <c:pt idx="2">
                  <c:v>22.398752212524414</c:v>
                </c:pt>
                <c:pt idx="3">
                  <c:v>17.938398361206055</c:v>
                </c:pt>
                <c:pt idx="4">
                  <c:v>15.269414901733398</c:v>
                </c:pt>
                <c:pt idx="5">
                  <c:v>19.342302322387695</c:v>
                </c:pt>
                <c:pt idx="6">
                  <c:v>23.723594665527344</c:v>
                </c:pt>
                <c:pt idx="7">
                  <c:v>9.2804946899414062</c:v>
                </c:pt>
                <c:pt idx="8">
                  <c:v>5.9786891937255859</c:v>
                </c:pt>
                <c:pt idx="9">
                  <c:v>5.7004365921020508</c:v>
                </c:pt>
              </c:numCache>
            </c:numRef>
          </c:val>
          <c:extLst xmlns:c16r2="http://schemas.microsoft.com/office/drawing/2015/06/chart">
            <c:ext xmlns:c16="http://schemas.microsoft.com/office/drawing/2014/chart" uri="{C3380CC4-5D6E-409C-BE32-E72D297353CC}">
              <c16:uniqueId val="{00000000-2BD9-480A-BDE8-D41F238ED387}"/>
            </c:ext>
          </c:extLst>
        </c:ser>
        <c:dLbls>
          <c:showLegendKey val="0"/>
          <c:showVal val="0"/>
          <c:showCatName val="0"/>
          <c:showSerName val="0"/>
          <c:showPercent val="0"/>
          <c:showBubbleSize val="0"/>
        </c:dLbls>
        <c:gapWidth val="150"/>
        <c:axId val="169502696"/>
        <c:axId val="169506616"/>
      </c:barChart>
      <c:scatterChart>
        <c:scatterStyle val="lineMarker"/>
        <c:varyColors val="0"/>
        <c:ser>
          <c:idx val="0"/>
          <c:order val="1"/>
          <c:tx>
            <c:strRef>
              <c:f>'Figure B7.2.'!$C$38</c:f>
              <c:strCache>
                <c:ptCount val="1"/>
                <c:pt idx="0">
                  <c:v>New entrants</c:v>
                </c:pt>
              </c:strCache>
            </c:strRef>
          </c:tx>
          <c:spPr>
            <a:ln w="28575">
              <a:noFill/>
            </a:ln>
          </c:spPr>
          <c:marker>
            <c:symbol val="dash"/>
            <c:size val="27"/>
            <c:spPr>
              <a:solidFill>
                <a:schemeClr val="accent1"/>
              </a:solidFill>
              <a:ln>
                <a:solidFill>
                  <a:schemeClr val="tx1"/>
                </a:solidFill>
                <a:prstDash val="solid"/>
              </a:ln>
            </c:spPr>
          </c:marker>
          <c:dPt>
            <c:idx val="0"/>
            <c:bubble3D val="0"/>
            <c:extLst xmlns:c16r2="http://schemas.microsoft.com/office/drawing/2015/06/chart">
              <c:ext xmlns:c16="http://schemas.microsoft.com/office/drawing/2014/chart" uri="{C3380CC4-5D6E-409C-BE32-E72D297353CC}">
                <c16:uniqueId val="{00000001-2BD9-480A-BDE8-D41F238ED387}"/>
              </c:ext>
            </c:extLst>
          </c:dPt>
          <c:dPt>
            <c:idx val="1"/>
            <c:bubble3D val="0"/>
            <c:extLst xmlns:c16r2="http://schemas.microsoft.com/office/drawing/2015/06/chart">
              <c:ext xmlns:c16="http://schemas.microsoft.com/office/drawing/2014/chart" uri="{C3380CC4-5D6E-409C-BE32-E72D297353CC}">
                <c16:uniqueId val="{00000002-2BD9-480A-BDE8-D41F238ED387}"/>
              </c:ext>
            </c:extLst>
          </c:dPt>
          <c:dPt>
            <c:idx val="2"/>
            <c:bubble3D val="0"/>
            <c:extLst xmlns:c16r2="http://schemas.microsoft.com/office/drawing/2015/06/chart">
              <c:ext xmlns:c16="http://schemas.microsoft.com/office/drawing/2014/chart" uri="{C3380CC4-5D6E-409C-BE32-E72D297353CC}">
                <c16:uniqueId val="{00000003-2BD9-480A-BDE8-D41F238ED387}"/>
              </c:ext>
            </c:extLst>
          </c:dPt>
          <c:dPt>
            <c:idx val="3"/>
            <c:bubble3D val="0"/>
            <c:extLst xmlns:c16r2="http://schemas.microsoft.com/office/drawing/2015/06/chart">
              <c:ext xmlns:c16="http://schemas.microsoft.com/office/drawing/2014/chart" uri="{C3380CC4-5D6E-409C-BE32-E72D297353CC}">
                <c16:uniqueId val="{00000004-2BD9-480A-BDE8-D41F238ED387}"/>
              </c:ext>
            </c:extLst>
          </c:dPt>
          <c:dPt>
            <c:idx val="4"/>
            <c:bubble3D val="0"/>
            <c:extLst xmlns:c16r2="http://schemas.microsoft.com/office/drawing/2015/06/chart">
              <c:ext xmlns:c16="http://schemas.microsoft.com/office/drawing/2014/chart" uri="{C3380CC4-5D6E-409C-BE32-E72D297353CC}">
                <c16:uniqueId val="{00000005-2BD9-480A-BDE8-D41F238ED387}"/>
              </c:ext>
            </c:extLst>
          </c:dPt>
          <c:dPt>
            <c:idx val="5"/>
            <c:bubble3D val="0"/>
            <c:extLst xmlns:c16r2="http://schemas.microsoft.com/office/drawing/2015/06/chart">
              <c:ext xmlns:c16="http://schemas.microsoft.com/office/drawing/2014/chart" uri="{C3380CC4-5D6E-409C-BE32-E72D297353CC}">
                <c16:uniqueId val="{00000006-2BD9-480A-BDE8-D41F238ED387}"/>
              </c:ext>
            </c:extLst>
          </c:dPt>
          <c:dPt>
            <c:idx val="14"/>
            <c:bubble3D val="0"/>
            <c:extLst xmlns:c16r2="http://schemas.microsoft.com/office/drawing/2015/06/chart">
              <c:ext xmlns:c16="http://schemas.microsoft.com/office/drawing/2014/chart" uri="{C3380CC4-5D6E-409C-BE32-E72D297353CC}">
                <c16:uniqueId val="{00000007-2BD9-480A-BDE8-D41F238ED387}"/>
              </c:ext>
            </c:extLst>
          </c:dPt>
          <c:dPt>
            <c:idx val="15"/>
            <c:bubble3D val="0"/>
            <c:extLst xmlns:c16r2="http://schemas.microsoft.com/office/drawing/2015/06/chart">
              <c:ext xmlns:c16="http://schemas.microsoft.com/office/drawing/2014/chart" uri="{C3380CC4-5D6E-409C-BE32-E72D297353CC}">
                <c16:uniqueId val="{00000008-2BD9-480A-BDE8-D41F238ED387}"/>
              </c:ext>
            </c:extLst>
          </c:dPt>
          <c:dPt>
            <c:idx val="16"/>
            <c:bubble3D val="0"/>
            <c:extLst xmlns:c16r2="http://schemas.microsoft.com/office/drawing/2015/06/chart">
              <c:ext xmlns:c16="http://schemas.microsoft.com/office/drawing/2014/chart" uri="{C3380CC4-5D6E-409C-BE32-E72D297353CC}">
                <c16:uniqueId val="{00000009-2BD9-480A-BDE8-D41F238ED387}"/>
              </c:ext>
            </c:extLst>
          </c:dPt>
          <c:dPt>
            <c:idx val="17"/>
            <c:bubble3D val="0"/>
            <c:extLst xmlns:c16r2="http://schemas.microsoft.com/office/drawing/2015/06/chart">
              <c:ext xmlns:c16="http://schemas.microsoft.com/office/drawing/2014/chart" uri="{C3380CC4-5D6E-409C-BE32-E72D297353CC}">
                <c16:uniqueId val="{0000000A-2BD9-480A-BDE8-D41F238ED387}"/>
              </c:ext>
            </c:extLst>
          </c:dPt>
          <c:dPt>
            <c:idx val="18"/>
            <c:bubble3D val="0"/>
            <c:extLst xmlns:c16r2="http://schemas.microsoft.com/office/drawing/2015/06/chart">
              <c:ext xmlns:c16="http://schemas.microsoft.com/office/drawing/2014/chart" uri="{C3380CC4-5D6E-409C-BE32-E72D297353CC}">
                <c16:uniqueId val="{0000000B-2BD9-480A-BDE8-D41F238ED387}"/>
              </c:ext>
            </c:extLst>
          </c:dPt>
          <c:dPt>
            <c:idx val="19"/>
            <c:bubble3D val="0"/>
            <c:extLst xmlns:c16r2="http://schemas.microsoft.com/office/drawing/2015/06/chart">
              <c:ext xmlns:c16="http://schemas.microsoft.com/office/drawing/2014/chart" uri="{C3380CC4-5D6E-409C-BE32-E72D297353CC}">
                <c16:uniqueId val="{0000000C-2BD9-480A-BDE8-D41F238ED387}"/>
              </c:ext>
            </c:extLst>
          </c:dPt>
          <c:dPt>
            <c:idx val="20"/>
            <c:bubble3D val="0"/>
            <c:extLst xmlns:c16r2="http://schemas.microsoft.com/office/drawing/2015/06/chart">
              <c:ext xmlns:c16="http://schemas.microsoft.com/office/drawing/2014/chart" uri="{C3380CC4-5D6E-409C-BE32-E72D297353CC}">
                <c16:uniqueId val="{0000000D-2BD9-480A-BDE8-D41F238ED387}"/>
              </c:ext>
            </c:extLst>
          </c:dPt>
          <c:dPt>
            <c:idx val="21"/>
            <c:bubble3D val="0"/>
            <c:extLst xmlns:c16r2="http://schemas.microsoft.com/office/drawing/2015/06/chart">
              <c:ext xmlns:c16="http://schemas.microsoft.com/office/drawing/2014/chart" uri="{C3380CC4-5D6E-409C-BE32-E72D297353CC}">
                <c16:uniqueId val="{0000000E-2BD9-480A-BDE8-D41F238ED387}"/>
              </c:ext>
            </c:extLst>
          </c:dPt>
          <c:dPt>
            <c:idx val="22"/>
            <c:bubble3D val="0"/>
            <c:extLst xmlns:c16r2="http://schemas.microsoft.com/office/drawing/2015/06/chart">
              <c:ext xmlns:c16="http://schemas.microsoft.com/office/drawing/2014/chart" uri="{C3380CC4-5D6E-409C-BE32-E72D297353CC}">
                <c16:uniqueId val="{0000000F-2BD9-480A-BDE8-D41F238ED387}"/>
              </c:ext>
            </c:extLst>
          </c:dPt>
          <c:dPt>
            <c:idx val="23"/>
            <c:bubble3D val="0"/>
            <c:extLst xmlns:c16r2="http://schemas.microsoft.com/office/drawing/2015/06/chart">
              <c:ext xmlns:c16="http://schemas.microsoft.com/office/drawing/2014/chart" uri="{C3380CC4-5D6E-409C-BE32-E72D297353CC}">
                <c16:uniqueId val="{00000010-2BD9-480A-BDE8-D41F238ED387}"/>
              </c:ext>
            </c:extLst>
          </c:dPt>
          <c:dPt>
            <c:idx val="24"/>
            <c:bubble3D val="0"/>
            <c:extLst xmlns:c16r2="http://schemas.microsoft.com/office/drawing/2015/06/chart">
              <c:ext xmlns:c16="http://schemas.microsoft.com/office/drawing/2014/chart" uri="{C3380CC4-5D6E-409C-BE32-E72D297353CC}">
                <c16:uniqueId val="{00000011-2BD9-480A-BDE8-D41F238ED387}"/>
              </c:ext>
            </c:extLst>
          </c:dPt>
          <c:dPt>
            <c:idx val="25"/>
            <c:bubble3D val="0"/>
            <c:extLst xmlns:c16r2="http://schemas.microsoft.com/office/drawing/2015/06/chart">
              <c:ext xmlns:c16="http://schemas.microsoft.com/office/drawing/2014/chart" uri="{C3380CC4-5D6E-409C-BE32-E72D297353CC}">
                <c16:uniqueId val="{00000012-2BD9-480A-BDE8-D41F238ED387}"/>
              </c:ext>
            </c:extLst>
          </c:dPt>
          <c:dPt>
            <c:idx val="26"/>
            <c:bubble3D val="0"/>
            <c:extLst xmlns:c16r2="http://schemas.microsoft.com/office/drawing/2015/06/chart">
              <c:ext xmlns:c16="http://schemas.microsoft.com/office/drawing/2014/chart" uri="{C3380CC4-5D6E-409C-BE32-E72D297353CC}">
                <c16:uniqueId val="{00000013-2BD9-480A-BDE8-D41F238ED387}"/>
              </c:ext>
            </c:extLst>
          </c:dPt>
          <c:dPt>
            <c:idx val="27"/>
            <c:bubble3D val="0"/>
            <c:extLst xmlns:c16r2="http://schemas.microsoft.com/office/drawing/2015/06/chart">
              <c:ext xmlns:c16="http://schemas.microsoft.com/office/drawing/2014/chart" uri="{C3380CC4-5D6E-409C-BE32-E72D297353CC}">
                <c16:uniqueId val="{00000014-2BD9-480A-BDE8-D41F238ED387}"/>
              </c:ext>
            </c:extLst>
          </c:dPt>
          <c:dPt>
            <c:idx val="28"/>
            <c:bubble3D val="0"/>
            <c:extLst xmlns:c16r2="http://schemas.microsoft.com/office/drawing/2015/06/chart">
              <c:ext xmlns:c16="http://schemas.microsoft.com/office/drawing/2014/chart" uri="{C3380CC4-5D6E-409C-BE32-E72D297353CC}">
                <c16:uniqueId val="{00000015-2BD9-480A-BDE8-D41F238ED387}"/>
              </c:ext>
            </c:extLst>
          </c:dPt>
          <c:dPt>
            <c:idx val="29"/>
            <c:bubble3D val="0"/>
            <c:extLst xmlns:c16r2="http://schemas.microsoft.com/office/drawing/2015/06/chart">
              <c:ext xmlns:c16="http://schemas.microsoft.com/office/drawing/2014/chart" uri="{C3380CC4-5D6E-409C-BE32-E72D297353CC}">
                <c16:uniqueId val="{00000016-2BD9-480A-BDE8-D41F238ED387}"/>
              </c:ext>
            </c:extLst>
          </c:dPt>
          <c:xVal>
            <c:strRef>
              <c:f>'Figure B7.2.'!$A$39:$A$48</c:f>
              <c:strCache>
                <c:ptCount val="10"/>
                <c:pt idx="0">
                  <c:v>Switzerland</c:v>
                </c:pt>
                <c:pt idx="1">
                  <c:v>Israel</c:v>
                </c:pt>
                <c:pt idx="2">
                  <c:v>Sweden</c:v>
                </c:pt>
                <c:pt idx="3">
                  <c:v>Netherlands</c:v>
                </c:pt>
                <c:pt idx="4">
                  <c:v>Norway</c:v>
                </c:pt>
                <c:pt idx="5">
                  <c:v>Greece</c:v>
                </c:pt>
                <c:pt idx="6">
                  <c:v>Latvia</c:v>
                </c:pt>
                <c:pt idx="7">
                  <c:v>Estonia</c:v>
                </c:pt>
                <c:pt idx="8">
                  <c:v>Slovenia</c:v>
                </c:pt>
                <c:pt idx="9">
                  <c:v>Finland</c:v>
                </c:pt>
              </c:strCache>
            </c:strRef>
          </c:xVal>
          <c:yVal>
            <c:numRef>
              <c:f>'Figure B7.2.'!$C$39:$C$48</c:f>
              <c:numCache>
                <c:formatCode>#,##0.00</c:formatCode>
                <c:ptCount val="10"/>
                <c:pt idx="0">
                  <c:v>20.929346084594727</c:v>
                </c:pt>
                <c:pt idx="1">
                  <c:v>20.05485725402832</c:v>
                </c:pt>
                <c:pt idx="2">
                  <c:v>17.992403030395508</c:v>
                </c:pt>
                <c:pt idx="3">
                  <c:v>12.999839782714844</c:v>
                </c:pt>
                <c:pt idx="4">
                  <c:v>9.7302322387695313</c:v>
                </c:pt>
                <c:pt idx="5">
                  <c:v>9.4563684463500977</c:v>
                </c:pt>
                <c:pt idx="6">
                  <c:v>8.8235292434692383</c:v>
                </c:pt>
                <c:pt idx="7">
                  <c:v>4.7689352035522461</c:v>
                </c:pt>
                <c:pt idx="8">
                  <c:v>4.6977472305297852</c:v>
                </c:pt>
                <c:pt idx="9">
                  <c:v>2.5137193202972412</c:v>
                </c:pt>
              </c:numCache>
            </c:numRef>
          </c:yVal>
          <c:smooth val="0"/>
          <c:extLst xmlns:c16r2="http://schemas.microsoft.com/office/drawing/2015/06/chart">
            <c:ext xmlns:c16="http://schemas.microsoft.com/office/drawing/2014/chart" uri="{C3380CC4-5D6E-409C-BE32-E72D297353CC}">
              <c16:uniqueId val="{00000017-2BD9-480A-BDE8-D41F238ED387}"/>
            </c:ext>
          </c:extLst>
        </c:ser>
        <c:dLbls>
          <c:showLegendKey val="0"/>
          <c:showVal val="0"/>
          <c:showCatName val="0"/>
          <c:showSerName val="0"/>
          <c:showPercent val="0"/>
          <c:showBubbleSize val="0"/>
        </c:dLbls>
        <c:axId val="169502696"/>
        <c:axId val="169506616"/>
      </c:scatterChart>
      <c:catAx>
        <c:axId val="169502696"/>
        <c:scaling>
          <c:orientation val="minMax"/>
        </c:scaling>
        <c:delete val="0"/>
        <c:axPos val="b"/>
        <c:numFmt formatCode="General" sourceLinked="1"/>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200" b="0" i="0">
                <a:solidFill>
                  <a:srgbClr val="FFFFFF"/>
                </a:solidFill>
                <a:latin typeface="+mn-lt"/>
                <a:ea typeface="Arial"/>
                <a:cs typeface="Arial"/>
              </a:defRPr>
            </a:pPr>
            <a:endParaRPr lang="lv-LV"/>
          </a:p>
        </c:txPr>
        <c:crossAx val="169506616"/>
        <c:crosses val="autoZero"/>
        <c:auto val="1"/>
        <c:lblAlgn val="ctr"/>
        <c:lblOffset val="0"/>
        <c:tickLblSkip val="1"/>
        <c:noMultiLvlLbl val="0"/>
      </c:catAx>
      <c:valAx>
        <c:axId val="169506616"/>
        <c:scaling>
          <c:orientation val="minMax"/>
          <c:max val="30"/>
        </c:scaling>
        <c:delete val="0"/>
        <c:axPos val="l"/>
        <c:majorGridlines>
          <c:spPr>
            <a:ln w="9525" cmpd="sng">
              <a:solidFill>
                <a:schemeClr val="tx2">
                  <a:lumMod val="60000"/>
                  <a:lumOff val="40000"/>
                </a:schemeClr>
              </a:solidFill>
              <a:prstDash val="solid"/>
            </a:ln>
          </c:spPr>
        </c:majorGridlines>
        <c:title>
          <c:tx>
            <c:rich>
              <a:bodyPr rot="0" vert="horz"/>
              <a:lstStyle/>
              <a:p>
                <a:pPr>
                  <a:defRPr sz="1200" b="0" i="0">
                    <a:solidFill>
                      <a:srgbClr val="FFFFFF"/>
                    </a:solidFill>
                    <a:latin typeface="+mn-lt"/>
                  </a:defRPr>
                </a:pPr>
                <a:r>
                  <a:rPr lang="en-US" sz="1200" b="0" i="0" dirty="0">
                    <a:solidFill>
                      <a:srgbClr val="FFFFFF"/>
                    </a:solidFill>
                    <a:latin typeface="+mn-lt"/>
                  </a:rPr>
                  <a:t>%</a:t>
                </a:r>
              </a:p>
            </c:rich>
          </c:tx>
          <c:layout>
            <c:manualLayout>
              <c:xMode val="edge"/>
              <c:yMode val="edge"/>
              <c:x val="1.5874883958279587E-2"/>
              <c:y val="9.7073468929992524E-2"/>
            </c:manualLayout>
          </c:layout>
          <c:overlay val="0"/>
        </c:title>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solidFill>
                  <a:schemeClr val="bg1"/>
                </a:solidFill>
              </a14:hiddenFill>
            </a:ext>
          </a:extLst>
        </c:spPr>
        <c:txPr>
          <a:bodyPr rot="-60000000" vert="horz"/>
          <a:lstStyle/>
          <a:p>
            <a:pPr>
              <a:defRPr sz="1200" b="0" i="0">
                <a:solidFill>
                  <a:srgbClr val="FFFFFF"/>
                </a:solidFill>
                <a:latin typeface="+mn-lt"/>
                <a:ea typeface="Arial"/>
                <a:cs typeface="Arial"/>
              </a:defRPr>
            </a:pPr>
            <a:endParaRPr lang="lv-LV"/>
          </a:p>
        </c:txPr>
        <c:crossAx val="169502696"/>
        <c:crosses val="autoZero"/>
        <c:crossBetween val="between"/>
      </c:valAx>
      <c:spPr>
        <a:noFill/>
        <a:ln w="9525">
          <a:solidFill>
            <a:srgbClr val="000000"/>
          </a:solidFill>
        </a:ln>
        <a:extLst>
          <a:ext uri="{909E8E84-426E-40DD-AFC4-6F175D3DCCD1}">
            <a14:hiddenFill xmlns:a14="http://schemas.microsoft.com/office/drawing/2010/main">
              <a:solidFill>
                <a:srgbClr val="FFFFFF"/>
              </a:solidFill>
            </a14:hiddenFill>
          </a:ext>
        </a:extLst>
      </c:spPr>
    </c:plotArea>
    <c:legend>
      <c:legendPos val="r"/>
      <c:legendEntry>
        <c:idx val="0"/>
        <c:txPr>
          <a:bodyPr/>
          <a:lstStyle/>
          <a:p>
            <a:pPr>
              <a:defRPr sz="1400" b="0" i="0">
                <a:solidFill>
                  <a:srgbClr val="FFFFFF"/>
                </a:solidFill>
                <a:latin typeface="+mn-lt"/>
                <a:ea typeface="Arial"/>
                <a:cs typeface="Arial"/>
              </a:defRPr>
            </a:pPr>
            <a:endParaRPr lang="lv-LV"/>
          </a:p>
        </c:txPr>
      </c:legendEntry>
      <c:legendEntry>
        <c:idx val="1"/>
        <c:txPr>
          <a:bodyPr/>
          <a:lstStyle/>
          <a:p>
            <a:pPr>
              <a:defRPr sz="1400" b="0" i="0">
                <a:solidFill>
                  <a:srgbClr val="FFFFFF"/>
                </a:solidFill>
                <a:latin typeface="+mn-lt"/>
                <a:ea typeface="Arial"/>
                <a:cs typeface="Arial"/>
              </a:defRPr>
            </a:pPr>
            <a:endParaRPr lang="lv-LV"/>
          </a:p>
        </c:txPr>
      </c:legendEntry>
      <c:layout>
        <c:manualLayout>
          <c:xMode val="edge"/>
          <c:yMode val="edge"/>
          <c:x val="4.3260192728468927E-2"/>
          <c:y val="7.3088196972883407E-2"/>
          <c:w val="0.95455366236937134"/>
          <c:h val="4.4359807639108163E-2"/>
        </c:manualLayout>
      </c:layout>
      <c:overlay val="1"/>
      <c:spPr>
        <a:solidFill>
          <a:scrgbClr r="0" g="0" b="0">
            <a:alpha val="0"/>
          </a:scrgbClr>
        </a:solidFill>
        <a:ln>
          <a:noFill/>
          <a:round/>
        </a:ln>
        <a:effectLst/>
        <a:extLst>
          <a:ext uri="{91240B29-F687-4F45-9708-019B960494DF}">
            <a14:hiddenLine xmlns:a14="http://schemas.microsoft.com/office/drawing/2010/main">
              <a:noFill/>
              <a:round/>
            </a14:hiddenLine>
          </a:ext>
        </a:extLst>
      </c:spPr>
      <c:txPr>
        <a:bodyPr/>
        <a:lstStyle/>
        <a:p>
          <a:pPr>
            <a:defRPr sz="1400" b="0" i="0">
              <a:solidFill>
                <a:srgbClr val="000000"/>
              </a:solidFill>
              <a:latin typeface="+mn-lt"/>
              <a:ea typeface="Arial Narrow"/>
              <a:cs typeface="Arial Narrow"/>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800">
          <a:latin typeface="Arial Narrow" panose="020B0606020202030204" pitchFamily="34" charset="0"/>
        </a:defRPr>
      </a:pPr>
      <a:endParaRPr lang="lv-LV"/>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102526580905969E-2"/>
          <c:y val="7.3002947013259711E-2"/>
          <c:w val="0.94853882859216287"/>
          <c:h val="0.47584286316791552"/>
        </c:manualLayout>
      </c:layout>
      <c:lineChart>
        <c:grouping val="standard"/>
        <c:varyColors val="0"/>
        <c:ser>
          <c:idx val="2"/>
          <c:order val="0"/>
          <c:tx>
            <c:strRef>
              <c:f>'Figure A2.5._LTU'!$B$28</c:f>
              <c:strCache>
                <c:ptCount val="1"/>
                <c:pt idx="0">
                  <c:v>Foreign born</c:v>
                </c:pt>
              </c:strCache>
            </c:strRef>
          </c:tx>
          <c:spPr>
            <a:ln w="25400">
              <a:noFill/>
            </a:ln>
            <a:effectLst/>
          </c:spPr>
          <c:marker>
            <c:symbol val="circle"/>
            <c:size val="5"/>
            <c:spPr>
              <a:solidFill>
                <a:schemeClr val="accent4"/>
              </a:solidFill>
              <a:ln w="6350" cap="flat" cmpd="sng" algn="ctr">
                <a:noFill/>
                <a:prstDash val="solid"/>
                <a:round/>
              </a:ln>
              <a:effectLst/>
            </c:spPr>
          </c:marker>
          <c:cat>
            <c:strRef>
              <c:f>'Figure A2.5._LTU'!$A$29:$A$59</c:f>
              <c:strCache>
                <c:ptCount val="31"/>
                <c:pt idx="0">
                  <c:v>Greece (7%)</c:v>
                </c:pt>
                <c:pt idx="1">
                  <c:v>Italy (12%)</c:v>
                </c:pt>
                <c:pt idx="2">
                  <c:v>Spain (17%)</c:v>
                </c:pt>
                <c:pt idx="3">
                  <c:v>Costa Rica (8%)</c:v>
                </c:pt>
                <c:pt idx="4">
                  <c:v>Belgium (14%)</c:v>
                </c:pt>
                <c:pt idx="5">
                  <c:v>Germany (16%)</c:v>
                </c:pt>
                <c:pt idx="6">
                  <c:v>Austria (19%)</c:v>
                </c:pt>
                <c:pt idx="7">
                  <c:v>Slovenia (5%)</c:v>
                </c:pt>
                <c:pt idx="8">
                  <c:v>Mexico (1%)</c:v>
                </c:pt>
                <c:pt idx="9">
                  <c:v>Latvia (2%)</c:v>
                </c:pt>
                <c:pt idx="10">
                  <c:v>EU23 average (10%)</c:v>
                </c:pt>
                <c:pt idx="11">
                  <c:v>United States (11%)</c:v>
                </c:pt>
                <c:pt idx="12">
                  <c:v>Portugal (7%)</c:v>
                </c:pt>
                <c:pt idx="13">
                  <c:v>OECD average (11%)</c:v>
                </c:pt>
                <c:pt idx="14">
                  <c:v>Chile (4%)</c:v>
                </c:pt>
                <c:pt idx="15">
                  <c:v>France (8%)</c:v>
                </c:pt>
                <c:pt idx="16">
                  <c:v>Netherlands (10%)</c:v>
                </c:pt>
                <c:pt idx="17">
                  <c:v>Denmark (12%)</c:v>
                </c:pt>
                <c:pt idx="18">
                  <c:v>Switzerland (23%)</c:v>
                </c:pt>
                <c:pt idx="19">
                  <c:v>Ireland (19%)</c:v>
                </c:pt>
                <c:pt idx="20">
                  <c:v>Sweden (18%)</c:v>
                </c:pt>
                <c:pt idx="21">
                  <c:v>Canada (21%)</c:v>
                </c:pt>
                <c:pt idx="22">
                  <c:v>Estonia (3%)</c:v>
                </c:pt>
                <c:pt idx="23">
                  <c:v>Czech Republic (3%)</c:v>
                </c:pt>
                <c:pt idx="24">
                  <c:v>Australia (25%)</c:v>
                </c:pt>
                <c:pt idx="25">
                  <c:v>Poland (1%)</c:v>
                </c:pt>
                <c:pt idx="26">
                  <c:v>Hungary (2%)</c:v>
                </c:pt>
                <c:pt idx="27">
                  <c:v>Israel (10%)</c:v>
                </c:pt>
                <c:pt idx="28">
                  <c:v>Luxembourg (38%)</c:v>
                </c:pt>
                <c:pt idx="29">
                  <c:v>Lithuania (2%)</c:v>
                </c:pt>
                <c:pt idx="30">
                  <c:v>New Zealand (27%)</c:v>
                </c:pt>
              </c:strCache>
            </c:strRef>
          </c:cat>
          <c:val>
            <c:numRef>
              <c:f>'Figure A2.5._LTU'!$B$29:$B$59</c:f>
              <c:numCache>
                <c:formatCode>#,##0.00</c:formatCode>
                <c:ptCount val="31"/>
                <c:pt idx="0">
                  <c:v>35.982925000000002</c:v>
                </c:pt>
                <c:pt idx="1">
                  <c:v>34.335155</c:v>
                </c:pt>
                <c:pt idx="2">
                  <c:v>30.425415000000001</c:v>
                </c:pt>
                <c:pt idx="3">
                  <c:v>26.946058000000001</c:v>
                </c:pt>
                <c:pt idx="4">
                  <c:v>24.226547</c:v>
                </c:pt>
                <c:pt idx="5">
                  <c:v>24.073494</c:v>
                </c:pt>
                <c:pt idx="6">
                  <c:v>23.936975</c:v>
                </c:pt>
                <c:pt idx="7">
                  <c:v>23.750489999999999</c:v>
                </c:pt>
                <c:pt idx="8">
                  <c:v>21.358256999999998</c:v>
                </c:pt>
                <c:pt idx="9">
                  <c:v>19.821961999999999</c:v>
                </c:pt>
                <c:pt idx="10">
                  <c:v>19.347986150000001</c:v>
                </c:pt>
                <c:pt idx="11">
                  <c:v>18.687407</c:v>
                </c:pt>
                <c:pt idx="12">
                  <c:v>18.508392000000001</c:v>
                </c:pt>
                <c:pt idx="13">
                  <c:v>18.109172871428573</c:v>
                </c:pt>
                <c:pt idx="14">
                  <c:v>17.782692000000001</c:v>
                </c:pt>
                <c:pt idx="15">
                  <c:v>17.176545999999998</c:v>
                </c:pt>
                <c:pt idx="16">
                  <c:v>17.120387999999998</c:v>
                </c:pt>
                <c:pt idx="17">
                  <c:v>16.555164000000001</c:v>
                </c:pt>
                <c:pt idx="18">
                  <c:v>14.759202999999999</c:v>
                </c:pt>
                <c:pt idx="19">
                  <c:v>14.474271</c:v>
                </c:pt>
                <c:pt idx="20">
                  <c:v>13.187519999999999</c:v>
                </c:pt>
                <c:pt idx="21">
                  <c:v>13.104414999999999</c:v>
                </c:pt>
                <c:pt idx="22">
                  <c:v>13.075718</c:v>
                </c:pt>
                <c:pt idx="23">
                  <c:v>12.816345999999999</c:v>
                </c:pt>
                <c:pt idx="24">
                  <c:v>12.5</c:v>
                </c:pt>
                <c:pt idx="25">
                  <c:v>12.5</c:v>
                </c:pt>
                <c:pt idx="26">
                  <c:v>12.333716000000001</c:v>
                </c:pt>
                <c:pt idx="27">
                  <c:v>12.271444000000001</c:v>
                </c:pt>
                <c:pt idx="28">
                  <c:v>11.389953999999999</c:v>
                </c:pt>
                <c:pt idx="29">
                  <c:v>11.268744999999999</c:v>
                </c:pt>
                <c:pt idx="30">
                  <c:v>9.6336993999999994</c:v>
                </c:pt>
              </c:numCache>
            </c:numRef>
          </c:val>
          <c:smooth val="0"/>
          <c:extLst xmlns:c16r2="http://schemas.microsoft.com/office/drawing/2015/06/chart">
            <c:ext xmlns:c16="http://schemas.microsoft.com/office/drawing/2014/chart" uri="{C3380CC4-5D6E-409C-BE32-E72D297353CC}">
              <c16:uniqueId val="{00000000-5C1F-46E5-ABD8-2A169BDB2709}"/>
            </c:ext>
          </c:extLst>
        </c:ser>
        <c:ser>
          <c:idx val="0"/>
          <c:order val="1"/>
          <c:tx>
            <c:strRef>
              <c:f>'Figure A2.5._LTU'!$C$28</c:f>
              <c:strCache>
                <c:ptCount val="1"/>
                <c:pt idx="0">
                  <c:v>Native born</c:v>
                </c:pt>
              </c:strCache>
            </c:strRef>
          </c:tx>
          <c:spPr>
            <a:ln w="25400">
              <a:noFill/>
            </a:ln>
            <a:effectLst/>
          </c:spPr>
          <c:marker>
            <c:symbol val="circle"/>
            <c:size val="5"/>
            <c:spPr>
              <a:solidFill>
                <a:schemeClr val="accent2"/>
              </a:solidFill>
              <a:ln w="6350" cap="flat" cmpd="sng" algn="ctr">
                <a:noFill/>
                <a:prstDash val="solid"/>
                <a:round/>
              </a:ln>
              <a:effectLst/>
            </c:spPr>
          </c:marker>
          <c:cat>
            <c:strRef>
              <c:f>'Figure A2.5._LTU'!$A$29:$A$59</c:f>
              <c:strCache>
                <c:ptCount val="31"/>
                <c:pt idx="0">
                  <c:v>Greece (7%)</c:v>
                </c:pt>
                <c:pt idx="1">
                  <c:v>Italy (12%)</c:v>
                </c:pt>
                <c:pt idx="2">
                  <c:v>Spain (17%)</c:v>
                </c:pt>
                <c:pt idx="3">
                  <c:v>Costa Rica (8%)</c:v>
                </c:pt>
                <c:pt idx="4">
                  <c:v>Belgium (14%)</c:v>
                </c:pt>
                <c:pt idx="5">
                  <c:v>Germany (16%)</c:v>
                </c:pt>
                <c:pt idx="6">
                  <c:v>Austria (19%)</c:v>
                </c:pt>
                <c:pt idx="7">
                  <c:v>Slovenia (5%)</c:v>
                </c:pt>
                <c:pt idx="8">
                  <c:v>Mexico (1%)</c:v>
                </c:pt>
                <c:pt idx="9">
                  <c:v>Latvia (2%)</c:v>
                </c:pt>
                <c:pt idx="10">
                  <c:v>EU23 average (10%)</c:v>
                </c:pt>
                <c:pt idx="11">
                  <c:v>United States (11%)</c:v>
                </c:pt>
                <c:pt idx="12">
                  <c:v>Portugal (7%)</c:v>
                </c:pt>
                <c:pt idx="13">
                  <c:v>OECD average (11%)</c:v>
                </c:pt>
                <c:pt idx="14">
                  <c:v>Chile (4%)</c:v>
                </c:pt>
                <c:pt idx="15">
                  <c:v>France (8%)</c:v>
                </c:pt>
                <c:pt idx="16">
                  <c:v>Netherlands (10%)</c:v>
                </c:pt>
                <c:pt idx="17">
                  <c:v>Denmark (12%)</c:v>
                </c:pt>
                <c:pt idx="18">
                  <c:v>Switzerland (23%)</c:v>
                </c:pt>
                <c:pt idx="19">
                  <c:v>Ireland (19%)</c:v>
                </c:pt>
                <c:pt idx="20">
                  <c:v>Sweden (18%)</c:v>
                </c:pt>
                <c:pt idx="21">
                  <c:v>Canada (21%)</c:v>
                </c:pt>
                <c:pt idx="22">
                  <c:v>Estonia (3%)</c:v>
                </c:pt>
                <c:pt idx="23">
                  <c:v>Czech Republic (3%)</c:v>
                </c:pt>
                <c:pt idx="24">
                  <c:v>Australia (25%)</c:v>
                </c:pt>
                <c:pt idx="25">
                  <c:v>Poland (1%)</c:v>
                </c:pt>
                <c:pt idx="26">
                  <c:v>Hungary (2%)</c:v>
                </c:pt>
                <c:pt idx="27">
                  <c:v>Israel (10%)</c:v>
                </c:pt>
                <c:pt idx="28">
                  <c:v>Luxembourg (38%)</c:v>
                </c:pt>
                <c:pt idx="29">
                  <c:v>Lithuania (2%)</c:v>
                </c:pt>
                <c:pt idx="30">
                  <c:v>New Zealand (27%)</c:v>
                </c:pt>
              </c:strCache>
            </c:strRef>
          </c:cat>
          <c:val>
            <c:numRef>
              <c:f>'Figure A2.5._LTU'!$C$29:$C$59</c:f>
              <c:numCache>
                <c:formatCode>#,##0.00</c:formatCode>
                <c:ptCount val="31"/>
                <c:pt idx="0">
                  <c:v>21.826568999999999</c:v>
                </c:pt>
                <c:pt idx="1">
                  <c:v>23.820843</c:v>
                </c:pt>
                <c:pt idx="2">
                  <c:v>17.731905000000001</c:v>
                </c:pt>
                <c:pt idx="3">
                  <c:v>20.952946000000001</c:v>
                </c:pt>
                <c:pt idx="4">
                  <c:v>11.408982</c:v>
                </c:pt>
                <c:pt idx="5">
                  <c:v>6.6259851000000003</c:v>
                </c:pt>
                <c:pt idx="6">
                  <c:v>7.7324900999999997</c:v>
                </c:pt>
                <c:pt idx="7">
                  <c:v>9.9196881999999995</c:v>
                </c:pt>
                <c:pt idx="8">
                  <c:v>21.197320999999999</c:v>
                </c:pt>
                <c:pt idx="9">
                  <c:v>13.759719</c:v>
                </c:pt>
                <c:pt idx="10">
                  <c:v>12.330304166666668</c:v>
                </c:pt>
                <c:pt idx="11">
                  <c:v>12.621593000000001</c:v>
                </c:pt>
                <c:pt idx="12">
                  <c:v>11.972771</c:v>
                </c:pt>
                <c:pt idx="13">
                  <c:v>12.607001165517239</c:v>
                </c:pt>
                <c:pt idx="14">
                  <c:v>17.961859</c:v>
                </c:pt>
                <c:pt idx="15">
                  <c:v>13.991629</c:v>
                </c:pt>
                <c:pt idx="16">
                  <c:v>6.4401783999999997</c:v>
                </c:pt>
                <c:pt idx="17">
                  <c:v>11.11477</c:v>
                </c:pt>
                <c:pt idx="18">
                  <c:v>6.5381093000000003</c:v>
                </c:pt>
                <c:pt idx="19">
                  <c:v>12.850498999999999</c:v>
                </c:pt>
                <c:pt idx="20">
                  <c:v>6.8954972999999997</c:v>
                </c:pt>
                <c:pt idx="21">
                  <c:v>11.682764000000001</c:v>
                </c:pt>
                <c:pt idx="22">
                  <c:v>11.715643999999999</c:v>
                </c:pt>
                <c:pt idx="23">
                  <c:v>10.854583</c:v>
                </c:pt>
                <c:pt idx="24">
                  <c:v>10.992274</c:v>
                </c:pt>
                <c:pt idx="25">
                  <c:v>13.257034000000001</c:v>
                </c:pt>
                <c:pt idx="26">
                  <c:v>14.046277999999999</c:v>
                </c:pt>
                <c:pt idx="27">
                  <c:v>13.714619000000001</c:v>
                </c:pt>
                <c:pt idx="28">
                  <c:v>5.5013503999999998</c:v>
                </c:pt>
                <c:pt idx="29">
                  <c:v>11.219858</c:v>
                </c:pt>
                <c:pt idx="30">
                  <c:v>11.958107</c:v>
                </c:pt>
              </c:numCache>
            </c:numRef>
          </c:val>
          <c:smooth val="0"/>
          <c:extLst xmlns:c16r2="http://schemas.microsoft.com/office/drawing/2015/06/chart">
            <c:ext xmlns:c16="http://schemas.microsoft.com/office/drawing/2014/chart" uri="{C3380CC4-5D6E-409C-BE32-E72D297353CC}">
              <c16:uniqueId val="{00000001-5C1F-46E5-ABD8-2A169BDB2709}"/>
            </c:ext>
          </c:extLst>
        </c:ser>
        <c:dLbls>
          <c:showLegendKey val="0"/>
          <c:showVal val="0"/>
          <c:showCatName val="0"/>
          <c:showSerName val="0"/>
          <c:showPercent val="0"/>
          <c:showBubbleSize val="0"/>
        </c:dLbls>
        <c:hiLowLines>
          <c:spPr>
            <a:ln w="6350">
              <a:solidFill>
                <a:schemeClr val="bg1"/>
              </a:solidFill>
            </a:ln>
          </c:spPr>
        </c:hiLowLines>
        <c:marker val="1"/>
        <c:smooth val="0"/>
        <c:axId val="169500736"/>
        <c:axId val="169503872"/>
      </c:lineChart>
      <c:catAx>
        <c:axId val="169500736"/>
        <c:scaling>
          <c:orientation val="minMax"/>
        </c:scaling>
        <c:delete val="0"/>
        <c:axPos val="b"/>
        <c:majorGridlines>
          <c:spPr>
            <a:ln w="9525" cmpd="sng">
              <a:noFill/>
              <a:prstDash val="solid"/>
            </a:ln>
          </c:spPr>
        </c:majorGridlines>
        <c:numFmt formatCode="General" sourceLinked="0"/>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200" b="0" i="0">
                <a:solidFill>
                  <a:srgbClr val="FFFFFF"/>
                </a:solidFill>
                <a:latin typeface="+mn-lt"/>
                <a:ea typeface="Arial"/>
                <a:cs typeface="Arial"/>
              </a:defRPr>
            </a:pPr>
            <a:endParaRPr lang="lv-LV"/>
          </a:p>
        </c:txPr>
        <c:crossAx val="169503872"/>
        <c:crosses val="autoZero"/>
        <c:auto val="1"/>
        <c:lblAlgn val="ctr"/>
        <c:lblOffset val="0"/>
        <c:tickLblSkip val="1"/>
        <c:noMultiLvlLbl val="0"/>
      </c:catAx>
      <c:valAx>
        <c:axId val="169503872"/>
        <c:scaling>
          <c:orientation val="minMax"/>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c:spPr>
        <c:txPr>
          <a:bodyPr rot="-60000000" vert="horz"/>
          <a:lstStyle/>
          <a:p>
            <a:pPr>
              <a:defRPr lang="en-US" sz="1200" b="0" i="0" u="none" baseline="0">
                <a:solidFill>
                  <a:srgbClr val="FFFFFF"/>
                </a:solidFill>
                <a:latin typeface="+mn-lt"/>
                <a:ea typeface="Arial"/>
                <a:cs typeface="Arial"/>
              </a:defRPr>
            </a:pPr>
            <a:endParaRPr lang="lv-LV"/>
          </a:p>
        </c:txPr>
        <c:crossAx val="169500736"/>
        <c:crosses val="autoZero"/>
        <c:crossBetween val="between"/>
      </c:valAx>
      <c:spPr>
        <a:noFill/>
        <a:ln w="9525">
          <a:solidFill>
            <a:srgbClr val="000000"/>
          </a:solidFill>
        </a:ln>
      </c:spPr>
    </c:plotArea>
    <c:legend>
      <c:legendPos val="t"/>
      <c:legendEntry>
        <c:idx val="0"/>
        <c:txPr>
          <a:bodyPr/>
          <a:lstStyle/>
          <a:p>
            <a:pPr>
              <a:defRPr sz="1200" b="0" i="0">
                <a:solidFill>
                  <a:srgbClr val="FFFFFF"/>
                </a:solidFill>
                <a:latin typeface="+mn-lt"/>
                <a:ea typeface="Arial"/>
                <a:cs typeface="Arial"/>
              </a:defRPr>
            </a:pPr>
            <a:endParaRPr lang="lv-LV"/>
          </a:p>
        </c:txPr>
      </c:legendEntry>
      <c:legendEntry>
        <c:idx val="1"/>
        <c:txPr>
          <a:bodyPr/>
          <a:lstStyle/>
          <a:p>
            <a:pPr>
              <a:defRPr sz="1200" b="0" i="0">
                <a:solidFill>
                  <a:srgbClr val="FFFFFF"/>
                </a:solidFill>
                <a:latin typeface="+mn-lt"/>
                <a:ea typeface="Arial"/>
                <a:cs typeface="Arial"/>
              </a:defRPr>
            </a:pPr>
            <a:endParaRPr lang="lv-LV"/>
          </a:p>
        </c:txPr>
      </c:legendEntry>
      <c:layout>
        <c:manualLayout>
          <c:xMode val="edge"/>
          <c:yMode val="edge"/>
          <c:x val="4.010248016750715E-2"/>
          <c:y val="1.4817904579111713E-2"/>
          <c:w val="0.94853888348226134"/>
          <c:h val="5.5567142171668922E-2"/>
        </c:manualLayout>
      </c:layout>
      <c:overlay val="1"/>
      <c:spPr>
        <a:solidFill>
          <a:scrgbClr r="0" g="0" b="0">
            <a:alpha val="0"/>
          </a:scrgbClr>
        </a:solidFill>
        <a:ln>
          <a:noFill/>
          <a:round/>
        </a:ln>
        <a:effectLst/>
        <a:extLst>
          <a:ext uri="{91240B29-F687-4F45-9708-019B960494DF}">
            <a14:hiddenLine xmlns:a14="http://schemas.microsoft.com/office/drawing/2010/main">
              <a:noFill/>
              <a:round/>
            </a14:hiddenLine>
          </a:ext>
        </a:extLst>
      </c:spPr>
      <c:txPr>
        <a:bodyPr/>
        <a:lstStyle/>
        <a:p>
          <a:pPr>
            <a:defRPr sz="750" b="0" i="0">
              <a:solidFill>
                <a:srgbClr val="000000"/>
              </a:solidFill>
              <a:latin typeface="+mn-lt"/>
              <a:ea typeface="Arial Narrow"/>
              <a:cs typeface="Arial Narrow"/>
            </a:defRPr>
          </a:pPr>
          <a:endParaRPr lang="lv-LV"/>
        </a:p>
      </c:txPr>
    </c:legend>
    <c:plotVisOnly val="1"/>
    <c:dispBlanksAs val="gap"/>
    <c:showDLblsOverMax val="1"/>
  </c:chart>
  <c:spPr>
    <a:solidFill>
      <a:scrgbClr r="0" g="0" b="0">
        <a:alpha val="0"/>
      </a:scrgbClr>
    </a:solidFill>
    <a:ln w="9525">
      <a:noFill/>
      <a:prstDash val="solid"/>
      <a:round/>
    </a:ln>
    <a:effectLst/>
    <a:extLst/>
  </c:spPr>
  <c:txPr>
    <a:bodyPr rot="0" vert="horz"/>
    <a:lstStyle/>
    <a:p>
      <a:pPr>
        <a:defRPr lang="en-US" u="none" baseline="0"/>
      </a:pPr>
      <a:endParaRPr lang="lv-LV"/>
    </a:p>
  </c:txPr>
  <c:externalData r:id="rId1">
    <c:autoUpdate val="0"/>
  </c:externalData>
  <c:userShapes r:id="rId2"/>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028971697009221E-2"/>
          <c:y val="0.16980735684450018"/>
          <c:w val="0.9260221453210068"/>
          <c:h val="0.45580006644864629"/>
        </c:manualLayout>
      </c:layout>
      <c:barChart>
        <c:barDir val="col"/>
        <c:grouping val="stacked"/>
        <c:varyColors val="0"/>
        <c:ser>
          <c:idx val="0"/>
          <c:order val="0"/>
          <c:tx>
            <c:strRef>
              <c:f>'Figure A1.4._LTU'!$B$26</c:f>
              <c:strCache>
                <c:ptCount val="1"/>
                <c:pt idx="0">
                  <c:v>Tertiary</c:v>
                </c:pt>
              </c:strCache>
            </c:strRef>
          </c:tx>
          <c:spPr>
            <a:solidFill>
              <a:schemeClr val="accent5"/>
            </a:solidFill>
            <a:ln w="6350" cmpd="sng">
              <a:solidFill>
                <a:srgbClr val="000000"/>
              </a:solidFill>
              <a:round/>
            </a:ln>
            <a:effectLst/>
          </c:spPr>
          <c:invertIfNegative val="0"/>
          <c:cat>
            <c:strRef>
              <c:f>'Figure A1.4._LTU'!$A$27:$A$58</c:f>
              <c:strCache>
                <c:ptCount val="32"/>
                <c:pt idx="0">
                  <c:v>Canada (28%)</c:v>
                </c:pt>
                <c:pt idx="1">
                  <c:v>Israel (25%)</c:v>
                </c:pt>
                <c:pt idx="2">
                  <c:v>Australia (34%)</c:v>
                </c:pt>
                <c:pt idx="3">
                  <c:v>Ireland (22%)</c:v>
                </c:pt>
                <c:pt idx="4">
                  <c:v>Poland (1%)</c:v>
                </c:pt>
                <c:pt idx="5">
                  <c:v>New Zealand (33%)</c:v>
                </c:pt>
                <c:pt idx="6">
                  <c:v>Mexico (0%)</c:v>
                </c:pt>
                <c:pt idx="7">
                  <c:v>Denmark (14%)</c:v>
                </c:pt>
                <c:pt idx="8">
                  <c:v>Sweden (24%)</c:v>
                </c:pt>
                <c:pt idx="9">
                  <c:v>Switzerland (36%)</c:v>
                </c:pt>
                <c:pt idx="10">
                  <c:v>Estonia (12%)</c:v>
                </c:pt>
                <c:pt idx="11">
                  <c:v>United States (19%)</c:v>
                </c:pt>
                <c:pt idx="12">
                  <c:v>Luxembourg (57%)</c:v>
                </c:pt>
                <c:pt idx="13">
                  <c:v>OECD average (17%)</c:v>
                </c:pt>
                <c:pt idx="14">
                  <c:v>Lithuania (5%)</c:v>
                </c:pt>
                <c:pt idx="15">
                  <c:v>Belgium (21%)</c:v>
                </c:pt>
                <c:pt idx="16">
                  <c:v>EU23 average (15%)</c:v>
                </c:pt>
                <c:pt idx="17">
                  <c:v>Latvia (11%)</c:v>
                </c:pt>
                <c:pt idx="18">
                  <c:v>Portugal (10%)</c:v>
                </c:pt>
                <c:pt idx="19">
                  <c:v>Czech Republic (4%)</c:v>
                </c:pt>
                <c:pt idx="20">
                  <c:v>Chile (3%)</c:v>
                </c:pt>
                <c:pt idx="21">
                  <c:v>France (15%)</c:v>
                </c:pt>
                <c:pt idx="22">
                  <c:v>Austria (24%)</c:v>
                </c:pt>
                <c:pt idx="23">
                  <c:v>Netherlands (15%)</c:v>
                </c:pt>
                <c:pt idx="24">
                  <c:v>Hungary (2%)</c:v>
                </c:pt>
                <c:pt idx="25">
                  <c:v>Slovak Republic (1%)</c:v>
                </c:pt>
                <c:pt idx="26">
                  <c:v>Spain (16%)</c:v>
                </c:pt>
                <c:pt idx="27">
                  <c:v>Germany (21%)</c:v>
                </c:pt>
                <c:pt idx="28">
                  <c:v>Slovenia (12%)</c:v>
                </c:pt>
                <c:pt idx="29">
                  <c:v>Greece (9%)</c:v>
                </c:pt>
                <c:pt idx="30">
                  <c:v>Italy (14%)</c:v>
                </c:pt>
                <c:pt idx="31">
                  <c:v>Costa Rica (11%)</c:v>
                </c:pt>
              </c:strCache>
            </c:strRef>
          </c:cat>
          <c:val>
            <c:numRef>
              <c:f>'Figure A1.4._LTU'!$B$27:$B$58</c:f>
              <c:numCache>
                <c:formatCode>#,##0.00</c:formatCode>
                <c:ptCount val="32"/>
                <c:pt idx="0">
                  <c:v>66.762383</c:v>
                </c:pt>
                <c:pt idx="1">
                  <c:v>58.286526000000002</c:v>
                </c:pt>
                <c:pt idx="2">
                  <c:v>56.668456999999997</c:v>
                </c:pt>
                <c:pt idx="3">
                  <c:v>55.463191999999999</c:v>
                </c:pt>
                <c:pt idx="4">
                  <c:v>54.464286999999999</c:v>
                </c:pt>
                <c:pt idx="5">
                  <c:v>49.854706</c:v>
                </c:pt>
                <c:pt idx="6">
                  <c:v>45.754455999999998</c:v>
                </c:pt>
                <c:pt idx="7">
                  <c:v>44.262501</c:v>
                </c:pt>
                <c:pt idx="8">
                  <c:v>43.539822000000001</c:v>
                </c:pt>
                <c:pt idx="9">
                  <c:v>41.389792999999997</c:v>
                </c:pt>
                <c:pt idx="10">
                  <c:v>40.933487</c:v>
                </c:pt>
                <c:pt idx="11">
                  <c:v>40.249656999999999</c:v>
                </c:pt>
                <c:pt idx="12">
                  <c:v>37.602195999999999</c:v>
                </c:pt>
                <c:pt idx="13">
                  <c:v>37.54659613793104</c:v>
                </c:pt>
                <c:pt idx="14">
                  <c:v>36.633049</c:v>
                </c:pt>
                <c:pt idx="15">
                  <c:v>34.239311000000001</c:v>
                </c:pt>
                <c:pt idx="16">
                  <c:v>33.259615238095236</c:v>
                </c:pt>
                <c:pt idx="17">
                  <c:v>32.900993</c:v>
                </c:pt>
                <c:pt idx="18">
                  <c:v>32.732250000000001</c:v>
                </c:pt>
                <c:pt idx="19">
                  <c:v>32.182845999999998</c:v>
                </c:pt>
                <c:pt idx="20">
                  <c:v>31.433389999999999</c:v>
                </c:pt>
                <c:pt idx="21">
                  <c:v>30.871155000000002</c:v>
                </c:pt>
                <c:pt idx="22">
                  <c:v>30.852050999999999</c:v>
                </c:pt>
                <c:pt idx="23">
                  <c:v>30.204322999999999</c:v>
                </c:pt>
                <c:pt idx="24">
                  <c:v>30.058209999999999</c:v>
                </c:pt>
                <c:pt idx="25">
                  <c:v>28.779790999999999</c:v>
                </c:pt>
                <c:pt idx="26">
                  <c:v>27.075275000000001</c:v>
                </c:pt>
                <c:pt idx="27">
                  <c:v>24.747714999999999</c:v>
                </c:pt>
                <c:pt idx="28">
                  <c:v>19.273796000000001</c:v>
                </c:pt>
                <c:pt idx="29">
                  <c:v>17.977132999999998</c:v>
                </c:pt>
                <c:pt idx="30">
                  <c:v>13.658537000000001</c:v>
                </c:pt>
                <c:pt idx="31">
                  <c:v>12.943052</c:v>
                </c:pt>
              </c:numCache>
            </c:numRef>
          </c:val>
          <c:extLst xmlns:c16r2="http://schemas.microsoft.com/office/drawing/2015/06/chart">
            <c:ext xmlns:c16="http://schemas.microsoft.com/office/drawing/2014/chart" uri="{C3380CC4-5D6E-409C-BE32-E72D297353CC}">
              <c16:uniqueId val="{00000000-B607-428E-814D-8A1D2A5378DF}"/>
            </c:ext>
          </c:extLst>
        </c:ser>
        <c:ser>
          <c:idx val="2"/>
          <c:order val="1"/>
          <c:tx>
            <c:strRef>
              <c:f>'Figure A1.4._LTU'!$C$26</c:f>
              <c:strCache>
                <c:ptCount val="1"/>
                <c:pt idx="0">
                  <c:v>Upper secondary or post-secondary non-tertiary</c:v>
                </c:pt>
              </c:strCache>
            </c:strRef>
          </c:tx>
          <c:spPr>
            <a:solidFill>
              <a:schemeClr val="accent2"/>
            </a:solidFill>
            <a:ln w="6350" cap="rnd" cmpd="sng" algn="ctr">
              <a:solidFill>
                <a:srgbClr val="000000"/>
              </a:solidFill>
              <a:prstDash val="solid"/>
              <a:round/>
            </a:ln>
            <a:effectLst/>
            <a:extLst/>
          </c:spPr>
          <c:invertIfNegative val="0"/>
          <c:cat>
            <c:strRef>
              <c:f>'Figure A1.4._LTU'!$A$27:$A$58</c:f>
              <c:strCache>
                <c:ptCount val="32"/>
                <c:pt idx="0">
                  <c:v>Canada (28%)</c:v>
                </c:pt>
                <c:pt idx="1">
                  <c:v>Israel (25%)</c:v>
                </c:pt>
                <c:pt idx="2">
                  <c:v>Australia (34%)</c:v>
                </c:pt>
                <c:pt idx="3">
                  <c:v>Ireland (22%)</c:v>
                </c:pt>
                <c:pt idx="4">
                  <c:v>Poland (1%)</c:v>
                </c:pt>
                <c:pt idx="5">
                  <c:v>New Zealand (33%)</c:v>
                </c:pt>
                <c:pt idx="6">
                  <c:v>Mexico (0%)</c:v>
                </c:pt>
                <c:pt idx="7">
                  <c:v>Denmark (14%)</c:v>
                </c:pt>
                <c:pt idx="8">
                  <c:v>Sweden (24%)</c:v>
                </c:pt>
                <c:pt idx="9">
                  <c:v>Switzerland (36%)</c:v>
                </c:pt>
                <c:pt idx="10">
                  <c:v>Estonia (12%)</c:v>
                </c:pt>
                <c:pt idx="11">
                  <c:v>United States (19%)</c:v>
                </c:pt>
                <c:pt idx="12">
                  <c:v>Luxembourg (57%)</c:v>
                </c:pt>
                <c:pt idx="13">
                  <c:v>OECD average (17%)</c:v>
                </c:pt>
                <c:pt idx="14">
                  <c:v>Lithuania (5%)</c:v>
                </c:pt>
                <c:pt idx="15">
                  <c:v>Belgium (21%)</c:v>
                </c:pt>
                <c:pt idx="16">
                  <c:v>EU23 average (15%)</c:v>
                </c:pt>
                <c:pt idx="17">
                  <c:v>Latvia (11%)</c:v>
                </c:pt>
                <c:pt idx="18">
                  <c:v>Portugal (10%)</c:v>
                </c:pt>
                <c:pt idx="19">
                  <c:v>Czech Republic (4%)</c:v>
                </c:pt>
                <c:pt idx="20">
                  <c:v>Chile (3%)</c:v>
                </c:pt>
                <c:pt idx="21">
                  <c:v>France (15%)</c:v>
                </c:pt>
                <c:pt idx="22">
                  <c:v>Austria (24%)</c:v>
                </c:pt>
                <c:pt idx="23">
                  <c:v>Netherlands (15%)</c:v>
                </c:pt>
                <c:pt idx="24">
                  <c:v>Hungary (2%)</c:v>
                </c:pt>
                <c:pt idx="25">
                  <c:v>Slovak Republic (1%)</c:v>
                </c:pt>
                <c:pt idx="26">
                  <c:v>Spain (16%)</c:v>
                </c:pt>
                <c:pt idx="27">
                  <c:v>Germany (21%)</c:v>
                </c:pt>
                <c:pt idx="28">
                  <c:v>Slovenia (12%)</c:v>
                </c:pt>
                <c:pt idx="29">
                  <c:v>Greece (9%)</c:v>
                </c:pt>
                <c:pt idx="30">
                  <c:v>Italy (14%)</c:v>
                </c:pt>
                <c:pt idx="31">
                  <c:v>Costa Rica (11%)</c:v>
                </c:pt>
              </c:strCache>
            </c:strRef>
          </c:cat>
          <c:val>
            <c:numRef>
              <c:f>'Figure A1.4._LTU'!$C$27:$C$58</c:f>
              <c:numCache>
                <c:formatCode>#,##0.00</c:formatCode>
                <c:ptCount val="32"/>
                <c:pt idx="0">
                  <c:v>25.699928</c:v>
                </c:pt>
                <c:pt idx="1">
                  <c:v>31.105920999999999</c:v>
                </c:pt>
                <c:pt idx="2">
                  <c:v>29.294039000000001</c:v>
                </c:pt>
                <c:pt idx="3">
                  <c:v>35.143036000000002</c:v>
                </c:pt>
                <c:pt idx="4">
                  <c:v>41.071429999999999</c:v>
                </c:pt>
                <c:pt idx="5">
                  <c:v>39.292484000000002</c:v>
                </c:pt>
                <c:pt idx="6">
                  <c:v>27.3447</c:v>
                </c:pt>
                <c:pt idx="7">
                  <c:v>34.533698999999999</c:v>
                </c:pt>
                <c:pt idx="8">
                  <c:v>25.0259</c:v>
                </c:pt>
                <c:pt idx="9">
                  <c:v>34.331080999999998</c:v>
                </c:pt>
                <c:pt idx="10">
                  <c:v>50.436146000000001</c:v>
                </c:pt>
                <c:pt idx="11">
                  <c:v>36.264847000000003</c:v>
                </c:pt>
                <c:pt idx="12">
                  <c:v>41.685665</c:v>
                </c:pt>
                <c:pt idx="13">
                  <c:v>40.951135103448273</c:v>
                </c:pt>
                <c:pt idx="14">
                  <c:v>60.139789999999998</c:v>
                </c:pt>
                <c:pt idx="15">
                  <c:v>32.135471000000003</c:v>
                </c:pt>
                <c:pt idx="16">
                  <c:v>43.61030352380952</c:v>
                </c:pt>
                <c:pt idx="17">
                  <c:v>59.446922000000001</c:v>
                </c:pt>
                <c:pt idx="18">
                  <c:v>35.429755999999998</c:v>
                </c:pt>
                <c:pt idx="19">
                  <c:v>54.970965999999997</c:v>
                </c:pt>
                <c:pt idx="20">
                  <c:v>48.433543999999998</c:v>
                </c:pt>
                <c:pt idx="21">
                  <c:v>31.216546999999998</c:v>
                </c:pt>
                <c:pt idx="22">
                  <c:v>42.582348000000003</c:v>
                </c:pt>
                <c:pt idx="23">
                  <c:v>41.360675999999998</c:v>
                </c:pt>
                <c:pt idx="24">
                  <c:v>55.138500000000001</c:v>
                </c:pt>
                <c:pt idx="25">
                  <c:v>61.387371000000002</c:v>
                </c:pt>
                <c:pt idx="26">
                  <c:v>32.424441999999999</c:v>
                </c:pt>
                <c:pt idx="27">
                  <c:v>43.267539999999997</c:v>
                </c:pt>
                <c:pt idx="28">
                  <c:v>57.712440000000001</c:v>
                </c:pt>
                <c:pt idx="29">
                  <c:v>43.061915999999997</c:v>
                </c:pt>
                <c:pt idx="30">
                  <c:v>37.645812999999997</c:v>
                </c:pt>
                <c:pt idx="31">
                  <c:v>17.396595000000001</c:v>
                </c:pt>
              </c:numCache>
            </c:numRef>
          </c:val>
          <c:extLst xmlns:c16r2="http://schemas.microsoft.com/office/drawing/2015/06/chart">
            <c:ext xmlns:c16="http://schemas.microsoft.com/office/drawing/2014/chart" uri="{C3380CC4-5D6E-409C-BE32-E72D297353CC}">
              <c16:uniqueId val="{00000001-B607-428E-814D-8A1D2A5378DF}"/>
            </c:ext>
          </c:extLst>
        </c:ser>
        <c:ser>
          <c:idx val="4"/>
          <c:order val="2"/>
          <c:tx>
            <c:strRef>
              <c:f>'Figure A1.4._LTU'!$D$26</c:f>
              <c:strCache>
                <c:ptCount val="1"/>
                <c:pt idx="0">
                  <c:v>Below upper secondary</c:v>
                </c:pt>
              </c:strCache>
            </c:strRef>
          </c:tx>
          <c:spPr>
            <a:solidFill>
              <a:schemeClr val="accent6"/>
            </a:solidFill>
            <a:ln w="6350" cap="rnd" cmpd="sng" algn="ctr">
              <a:solidFill>
                <a:srgbClr val="000000"/>
              </a:solidFill>
              <a:prstDash val="solid"/>
              <a:round/>
            </a:ln>
            <a:effectLst/>
            <a:extLst/>
          </c:spPr>
          <c:invertIfNegative val="0"/>
          <c:cat>
            <c:strRef>
              <c:f>'Figure A1.4._LTU'!$A$27:$A$58</c:f>
              <c:strCache>
                <c:ptCount val="32"/>
                <c:pt idx="0">
                  <c:v>Canada (28%)</c:v>
                </c:pt>
                <c:pt idx="1">
                  <c:v>Israel (25%)</c:v>
                </c:pt>
                <c:pt idx="2">
                  <c:v>Australia (34%)</c:v>
                </c:pt>
                <c:pt idx="3">
                  <c:v>Ireland (22%)</c:v>
                </c:pt>
                <c:pt idx="4">
                  <c:v>Poland (1%)</c:v>
                </c:pt>
                <c:pt idx="5">
                  <c:v>New Zealand (33%)</c:v>
                </c:pt>
                <c:pt idx="6">
                  <c:v>Mexico (0%)</c:v>
                </c:pt>
                <c:pt idx="7">
                  <c:v>Denmark (14%)</c:v>
                </c:pt>
                <c:pt idx="8">
                  <c:v>Sweden (24%)</c:v>
                </c:pt>
                <c:pt idx="9">
                  <c:v>Switzerland (36%)</c:v>
                </c:pt>
                <c:pt idx="10">
                  <c:v>Estonia (12%)</c:v>
                </c:pt>
                <c:pt idx="11">
                  <c:v>United States (19%)</c:v>
                </c:pt>
                <c:pt idx="12">
                  <c:v>Luxembourg (57%)</c:v>
                </c:pt>
                <c:pt idx="13">
                  <c:v>OECD average (17%)</c:v>
                </c:pt>
                <c:pt idx="14">
                  <c:v>Lithuania (5%)</c:v>
                </c:pt>
                <c:pt idx="15">
                  <c:v>Belgium (21%)</c:v>
                </c:pt>
                <c:pt idx="16">
                  <c:v>EU23 average (15%)</c:v>
                </c:pt>
                <c:pt idx="17">
                  <c:v>Latvia (11%)</c:v>
                </c:pt>
                <c:pt idx="18">
                  <c:v>Portugal (10%)</c:v>
                </c:pt>
                <c:pt idx="19">
                  <c:v>Czech Republic (4%)</c:v>
                </c:pt>
                <c:pt idx="20">
                  <c:v>Chile (3%)</c:v>
                </c:pt>
                <c:pt idx="21">
                  <c:v>France (15%)</c:v>
                </c:pt>
                <c:pt idx="22">
                  <c:v>Austria (24%)</c:v>
                </c:pt>
                <c:pt idx="23">
                  <c:v>Netherlands (15%)</c:v>
                </c:pt>
                <c:pt idx="24">
                  <c:v>Hungary (2%)</c:v>
                </c:pt>
                <c:pt idx="25">
                  <c:v>Slovak Republic (1%)</c:v>
                </c:pt>
                <c:pt idx="26">
                  <c:v>Spain (16%)</c:v>
                </c:pt>
                <c:pt idx="27">
                  <c:v>Germany (21%)</c:v>
                </c:pt>
                <c:pt idx="28">
                  <c:v>Slovenia (12%)</c:v>
                </c:pt>
                <c:pt idx="29">
                  <c:v>Greece (9%)</c:v>
                </c:pt>
                <c:pt idx="30">
                  <c:v>Italy (14%)</c:v>
                </c:pt>
                <c:pt idx="31">
                  <c:v>Costa Rica (11%)</c:v>
                </c:pt>
              </c:strCache>
            </c:strRef>
          </c:cat>
          <c:val>
            <c:numRef>
              <c:f>'Figure A1.4._LTU'!$D$27:$D$58</c:f>
              <c:numCache>
                <c:formatCode>General</c:formatCode>
                <c:ptCount val="32"/>
                <c:pt idx="0">
                  <c:v>7.5376883000000001</c:v>
                </c:pt>
                <c:pt idx="1">
                  <c:v>10.607552999999999</c:v>
                </c:pt>
                <c:pt idx="2">
                  <c:v>14.037504999999999</c:v>
                </c:pt>
                <c:pt idx="3">
                  <c:v>9.3937711999999998</c:v>
                </c:pt>
                <c:pt idx="4">
                  <c:v>4.4642859000000001</c:v>
                </c:pt>
                <c:pt idx="5">
                  <c:v>10.852811000000001</c:v>
                </c:pt>
                <c:pt idx="6">
                  <c:v>26.900845</c:v>
                </c:pt>
                <c:pt idx="7">
                  <c:v>21.203800000000001</c:v>
                </c:pt>
                <c:pt idx="8">
                  <c:v>31.434280000000001</c:v>
                </c:pt>
                <c:pt idx="9">
                  <c:v>24.279125000000001</c:v>
                </c:pt>
                <c:pt idx="10">
                  <c:v>8.6303692000000005</c:v>
                </c:pt>
                <c:pt idx="11">
                  <c:v>23.485498</c:v>
                </c:pt>
                <c:pt idx="12">
                  <c:v>20.712135</c:v>
                </c:pt>
                <c:pt idx="13">
                  <c:v>21.502269286206896</c:v>
                </c:pt>
                <c:pt idx="14">
                  <c:v>3.2271619</c:v>
                </c:pt>
                <c:pt idx="15">
                  <c:v>33.625216999999999</c:v>
                </c:pt>
                <c:pt idx="16">
                  <c:v>23.130081714285708</c:v>
                </c:pt>
                <c:pt idx="17">
                  <c:v>7.6520858</c:v>
                </c:pt>
                <c:pt idx="18">
                  <c:v>31.837996</c:v>
                </c:pt>
                <c:pt idx="19">
                  <c:v>12.846189000000001</c:v>
                </c:pt>
                <c:pt idx="20">
                  <c:v>20.133068000000002</c:v>
                </c:pt>
                <c:pt idx="21">
                  <c:v>37.912300000000002</c:v>
                </c:pt>
                <c:pt idx="22">
                  <c:v>26.565598999999999</c:v>
                </c:pt>
                <c:pt idx="23">
                  <c:v>28.435001</c:v>
                </c:pt>
                <c:pt idx="24">
                  <c:v>14.803292000000001</c:v>
                </c:pt>
                <c:pt idx="25">
                  <c:v>9.8328389999999999</c:v>
                </c:pt>
                <c:pt idx="26">
                  <c:v>40.500281999999999</c:v>
                </c:pt>
                <c:pt idx="27">
                  <c:v>31.984745</c:v>
                </c:pt>
                <c:pt idx="28">
                  <c:v>23.013762</c:v>
                </c:pt>
                <c:pt idx="29">
                  <c:v>38.960953000000003</c:v>
                </c:pt>
                <c:pt idx="30">
                  <c:v>48.695652000000003</c:v>
                </c:pt>
                <c:pt idx="31">
                  <c:v>69.660354999999996</c:v>
                </c:pt>
              </c:numCache>
            </c:numRef>
          </c:val>
          <c:extLst xmlns:c16r2="http://schemas.microsoft.com/office/drawing/2015/06/chart">
            <c:ext xmlns:c16="http://schemas.microsoft.com/office/drawing/2014/chart" uri="{C3380CC4-5D6E-409C-BE32-E72D297353CC}">
              <c16:uniqueId val="{00000002-B607-428E-814D-8A1D2A5378DF}"/>
            </c:ext>
          </c:extLst>
        </c:ser>
        <c:dLbls>
          <c:showLegendKey val="0"/>
          <c:showVal val="0"/>
          <c:showCatName val="0"/>
          <c:showSerName val="0"/>
          <c:showPercent val="0"/>
          <c:showBubbleSize val="0"/>
        </c:dLbls>
        <c:gapWidth val="150"/>
        <c:overlap val="100"/>
        <c:axId val="169506224"/>
        <c:axId val="169503088"/>
      </c:barChart>
      <c:catAx>
        <c:axId val="169506224"/>
        <c:scaling>
          <c:orientation val="minMax"/>
        </c:scaling>
        <c:delete val="0"/>
        <c:axPos val="b"/>
        <c:majorGridlines>
          <c:spPr>
            <a:ln w="9525" cmpd="sng">
              <a:no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5400000" vert="horz"/>
          <a:lstStyle/>
          <a:p>
            <a:pPr>
              <a:defRPr/>
            </a:pPr>
            <a:endParaRPr lang="lv-LV"/>
          </a:p>
        </c:txPr>
        <c:crossAx val="169503088"/>
        <c:crosses val="autoZero"/>
        <c:auto val="1"/>
        <c:lblAlgn val="ctr"/>
        <c:lblOffset val="0"/>
        <c:tickLblSkip val="1"/>
        <c:noMultiLvlLbl val="0"/>
      </c:catAx>
      <c:valAx>
        <c:axId val="169503088"/>
        <c:scaling>
          <c:orientation val="minMax"/>
          <c:max val="100"/>
        </c:scaling>
        <c:delete val="0"/>
        <c:axPos val="l"/>
        <c:majorGridlines>
          <c:spPr>
            <a:ln w="9525" cmpd="sng">
              <a:solidFill>
                <a:schemeClr val="tx2">
                  <a:lumMod val="60000"/>
                  <a:lumOff val="40000"/>
                </a:schemeClr>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lv-LV"/>
          </a:p>
        </c:txPr>
        <c:crossAx val="169506224"/>
        <c:crosses val="autoZero"/>
        <c:crossBetween val="between"/>
      </c:valAx>
      <c:spPr>
        <a:noFill/>
      </c:spPr>
    </c:plotArea>
    <c:legend>
      <c:legendPos val="r"/>
      <c:layout>
        <c:manualLayout>
          <c:xMode val="edge"/>
          <c:yMode val="edge"/>
          <c:x val="7.501191016440735E-2"/>
          <c:y val="1.5574222821754859E-2"/>
          <c:w val="0.90636727745881351"/>
          <c:h val="0.12459378257403887"/>
        </c:manualLayout>
      </c:layout>
      <c:overlay val="1"/>
      <c:spPr>
        <a:noFill/>
        <a:ln>
          <a:noFill/>
          <a:round/>
        </a:ln>
        <a:effectLst/>
        <a:extLst>
          <a:ext uri="{91240B29-F687-4F45-9708-019B960494DF}">
            <a14:hiddenLine xmlns:a14="http://schemas.microsoft.com/office/drawing/2010/main">
              <a:noFill/>
              <a:round/>
            </a14:hiddenLine>
          </a:ext>
        </a:extLst>
      </c:spPr>
    </c:legend>
    <c:plotVisOnly val="1"/>
    <c:dispBlanksAs val="gap"/>
    <c:showDLblsOverMax val="1"/>
  </c:chart>
  <c:spPr>
    <a:noFill/>
    <a:ln w="9525" cap="flat" cmpd="sng" algn="ctr">
      <a:solidFill>
        <a:schemeClr val="bg1"/>
      </a:solidFill>
      <a:prstDash val="solid"/>
      <a:round/>
    </a:ln>
    <a:effectLst/>
    <a:extLst/>
  </c:spPr>
  <c:txPr>
    <a:bodyPr/>
    <a:lstStyle/>
    <a:p>
      <a:pPr>
        <a:defRPr sz="1000">
          <a:solidFill>
            <a:schemeClr val="bg1"/>
          </a:solidFill>
        </a:defRPr>
      </a:pPr>
      <a:endParaRPr lang="lv-LV"/>
    </a:p>
  </c:txPr>
  <c:externalData r:id="rId1">
    <c:autoUpdate val="0"/>
  </c:externalData>
  <c:userShapes r:id="rId2"/>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09572768475146E-2"/>
          <c:y val="0.22475981387792784"/>
          <c:w val="0.92250486647421293"/>
          <c:h val="0.51499649064795849"/>
        </c:manualLayout>
      </c:layout>
      <c:lineChart>
        <c:grouping val="standard"/>
        <c:varyColors val="0"/>
        <c:ser>
          <c:idx val="0"/>
          <c:order val="0"/>
          <c:tx>
            <c:strRef>
              <c:f>'Figure A4.4._LTU'!$B$29</c:f>
              <c:strCache>
                <c:ptCount val="1"/>
                <c:pt idx="0">
                  <c:v>Tertiary</c:v>
                </c:pt>
              </c:strCache>
            </c:strRef>
          </c:tx>
          <c:spPr>
            <a:ln w="25400">
              <a:noFill/>
            </a:ln>
            <a:effectLst/>
          </c:spPr>
          <c:marker>
            <c:symbol val="triangle"/>
            <c:size val="5"/>
            <c:spPr>
              <a:solidFill>
                <a:schemeClr val="accent5"/>
              </a:solidFill>
              <a:ln w="6350" cap="flat" cmpd="sng" algn="ctr">
                <a:noFill/>
                <a:prstDash val="solid"/>
                <a:round/>
              </a:ln>
              <a:effectLst/>
            </c:spPr>
          </c:marker>
          <c:cat>
            <c:strRef>
              <c:f>'Figure A4.4._LTU'!$A$30:$A$50</c:f>
              <c:strCache>
                <c:ptCount val="21"/>
                <c:pt idx="0">
                  <c:v>Colombia</c:v>
                </c:pt>
                <c:pt idx="1">
                  <c:v>Chile</c:v>
                </c:pt>
                <c:pt idx="2">
                  <c:v>Belgium</c:v>
                </c:pt>
                <c:pt idx="3">
                  <c:v>United States</c:v>
                </c:pt>
                <c:pt idx="4">
                  <c:v>Slovenia</c:v>
                </c:pt>
                <c:pt idx="5">
                  <c:v>Germany</c:v>
                </c:pt>
                <c:pt idx="6">
                  <c:v>France</c:v>
                </c:pt>
                <c:pt idx="7">
                  <c:v>Luxembourg</c:v>
                </c:pt>
                <c:pt idx="8">
                  <c:v>Switzerland</c:v>
                </c:pt>
                <c:pt idx="9">
                  <c:v>Costa Rica</c:v>
                </c:pt>
                <c:pt idx="10">
                  <c:v>Ireland</c:v>
                </c:pt>
                <c:pt idx="11">
                  <c:v>Norway</c:v>
                </c:pt>
                <c:pt idx="12">
                  <c:v>Sweden</c:v>
                </c:pt>
                <c:pt idx="13">
                  <c:v>Israel</c:v>
                </c:pt>
                <c:pt idx="14">
                  <c:v>Latvia</c:v>
                </c:pt>
                <c:pt idx="15">
                  <c:v>Austria</c:v>
                </c:pt>
                <c:pt idx="16">
                  <c:v>New Zealand</c:v>
                </c:pt>
                <c:pt idx="17">
                  <c:v>Estonia</c:v>
                </c:pt>
                <c:pt idx="18">
                  <c:v>Finland</c:v>
                </c:pt>
                <c:pt idx="19">
                  <c:v>Spain</c:v>
                </c:pt>
                <c:pt idx="20">
                  <c:v>Italy</c:v>
                </c:pt>
              </c:strCache>
            </c:strRef>
          </c:cat>
          <c:val>
            <c:numRef>
              <c:f>'Figure A4.4._LTU'!$B$30:$B$50</c:f>
              <c:numCache>
                <c:formatCode>#,##0.00</c:formatCode>
                <c:ptCount val="21"/>
                <c:pt idx="0">
                  <c:v>225.77965</c:v>
                </c:pt>
                <c:pt idx="1">
                  <c:v>132.71953999999999</c:v>
                </c:pt>
                <c:pt idx="2">
                  <c:v>108.43998999999999</c:v>
                </c:pt>
                <c:pt idx="3">
                  <c:v>107.07653000000001</c:v>
                </c:pt>
                <c:pt idx="4">
                  <c:v>105.30685</c:v>
                </c:pt>
                <c:pt idx="5">
                  <c:v>102.49329</c:v>
                </c:pt>
                <c:pt idx="6">
                  <c:v>101.09566</c:v>
                </c:pt>
                <c:pt idx="7">
                  <c:v>100.86781000000001</c:v>
                </c:pt>
                <c:pt idx="8">
                  <c:v>99.217651000000004</c:v>
                </c:pt>
                <c:pt idx="9">
                  <c:v>94.267448000000002</c:v>
                </c:pt>
                <c:pt idx="10">
                  <c:v>92.660042000000004</c:v>
                </c:pt>
                <c:pt idx="11">
                  <c:v>91.308898999999997</c:v>
                </c:pt>
                <c:pt idx="12">
                  <c:v>91.181113999999994</c:v>
                </c:pt>
                <c:pt idx="13">
                  <c:v>91.026527000000002</c:v>
                </c:pt>
                <c:pt idx="14">
                  <c:v>86.401572999999999</c:v>
                </c:pt>
                <c:pt idx="15">
                  <c:v>81.781341999999995</c:v>
                </c:pt>
                <c:pt idx="16">
                  <c:v>80.738892000000007</c:v>
                </c:pt>
                <c:pt idx="17">
                  <c:v>78.826057000000006</c:v>
                </c:pt>
                <c:pt idx="18">
                  <c:v>75.834166999999994</c:v>
                </c:pt>
                <c:pt idx="19">
                  <c:v>74.145888999999997</c:v>
                </c:pt>
                <c:pt idx="20">
                  <c:v>67.864188999999996</c:v>
                </c:pt>
              </c:numCache>
            </c:numRef>
          </c:val>
          <c:smooth val="0"/>
          <c:extLst xmlns:c16r2="http://schemas.microsoft.com/office/drawing/2015/06/chart">
            <c:ext xmlns:c16="http://schemas.microsoft.com/office/drawing/2014/chart" uri="{C3380CC4-5D6E-409C-BE32-E72D297353CC}">
              <c16:uniqueId val="{00000000-FEB7-48E4-8A64-D601D5CD4F74}"/>
            </c:ext>
          </c:extLst>
        </c:ser>
        <c:ser>
          <c:idx val="2"/>
          <c:order val="1"/>
          <c:tx>
            <c:strRef>
              <c:f>'Figure A4.4._LTU'!$C$29</c:f>
              <c:strCache>
                <c:ptCount val="1"/>
                <c:pt idx="0">
                  <c:v>Upper secondary or post-secondary non-tertiary</c:v>
                </c:pt>
              </c:strCache>
            </c:strRef>
          </c:tx>
          <c:spPr>
            <a:ln w="25400">
              <a:noFill/>
            </a:ln>
            <a:effectLst/>
          </c:spPr>
          <c:marker>
            <c:symbol val="diamond"/>
            <c:size val="6"/>
            <c:spPr>
              <a:solidFill>
                <a:schemeClr val="accent2"/>
              </a:solidFill>
              <a:ln w="6350" cap="flat" cmpd="sng" algn="ctr">
                <a:noFill/>
                <a:prstDash val="solid"/>
                <a:round/>
              </a:ln>
              <a:effectLst/>
            </c:spPr>
          </c:marker>
          <c:cat>
            <c:strRef>
              <c:f>'Figure A4.4._LTU'!$A$30:$A$50</c:f>
              <c:strCache>
                <c:ptCount val="21"/>
                <c:pt idx="0">
                  <c:v>Colombia</c:v>
                </c:pt>
                <c:pt idx="1">
                  <c:v>Chile</c:v>
                </c:pt>
                <c:pt idx="2">
                  <c:v>Belgium</c:v>
                </c:pt>
                <c:pt idx="3">
                  <c:v>United States</c:v>
                </c:pt>
                <c:pt idx="4">
                  <c:v>Slovenia</c:v>
                </c:pt>
                <c:pt idx="5">
                  <c:v>Germany</c:v>
                </c:pt>
                <c:pt idx="6">
                  <c:v>France</c:v>
                </c:pt>
                <c:pt idx="7">
                  <c:v>Luxembourg</c:v>
                </c:pt>
                <c:pt idx="8">
                  <c:v>Switzerland</c:v>
                </c:pt>
                <c:pt idx="9">
                  <c:v>Costa Rica</c:v>
                </c:pt>
                <c:pt idx="10">
                  <c:v>Ireland</c:v>
                </c:pt>
                <c:pt idx="11">
                  <c:v>Norway</c:v>
                </c:pt>
                <c:pt idx="12">
                  <c:v>Sweden</c:v>
                </c:pt>
                <c:pt idx="13">
                  <c:v>Israel</c:v>
                </c:pt>
                <c:pt idx="14">
                  <c:v>Latvia</c:v>
                </c:pt>
                <c:pt idx="15">
                  <c:v>Austria</c:v>
                </c:pt>
                <c:pt idx="16">
                  <c:v>New Zealand</c:v>
                </c:pt>
                <c:pt idx="17">
                  <c:v>Estonia</c:v>
                </c:pt>
                <c:pt idx="18">
                  <c:v>Finland</c:v>
                </c:pt>
                <c:pt idx="19">
                  <c:v>Spain</c:v>
                </c:pt>
                <c:pt idx="20">
                  <c:v>Italy</c:v>
                </c:pt>
              </c:strCache>
            </c:strRef>
          </c:cat>
          <c:val>
            <c:numRef>
              <c:f>'Figure A4.4._LTU'!$C$30:$C$50</c:f>
              <c:numCache>
                <c:formatCode>#,##0.00</c:formatCode>
                <c:ptCount val="21"/>
                <c:pt idx="0">
                  <c:v>125.04585</c:v>
                </c:pt>
                <c:pt idx="1">
                  <c:v>66.276893999999999</c:v>
                </c:pt>
                <c:pt idx="2">
                  <c:v>81.772743000000006</c:v>
                </c:pt>
                <c:pt idx="3">
                  <c:v>86.324027999999998</c:v>
                </c:pt>
                <c:pt idx="4">
                  <c:v>87.558150999999995</c:v>
                </c:pt>
                <c:pt idx="5">
                  <c:v>101.53979</c:v>
                </c:pt>
                <c:pt idx="6">
                  <c:v>102.31058</c:v>
                </c:pt>
                <c:pt idx="7">
                  <c:v>75.466399999999993</c:v>
                </c:pt>
                <c:pt idx="8">
                  <c:v>89.191574000000003</c:v>
                </c:pt>
                <c:pt idx="9">
                  <c:v>82.307945000000004</c:v>
                </c:pt>
                <c:pt idx="10">
                  <c:v>85.063689999999994</c:v>
                </c:pt>
                <c:pt idx="11">
                  <c:v>84.680533999999994</c:v>
                </c:pt>
                <c:pt idx="12">
                  <c:v>80.810187999999997</c:v>
                </c:pt>
                <c:pt idx="13">
                  <c:v>88.609549999999999</c:v>
                </c:pt>
                <c:pt idx="14">
                  <c:v>91.607246000000004</c:v>
                </c:pt>
                <c:pt idx="15">
                  <c:v>77.353859</c:v>
                </c:pt>
                <c:pt idx="16">
                  <c:v>80.21566</c:v>
                </c:pt>
                <c:pt idx="17">
                  <c:v>74.128394999999998</c:v>
                </c:pt>
                <c:pt idx="18">
                  <c:v>82.964011999999997</c:v>
                </c:pt>
                <c:pt idx="19">
                  <c:v>63.066817999999998</c:v>
                </c:pt>
                <c:pt idx="20">
                  <c:v>69.408484999999999</c:v>
                </c:pt>
              </c:numCache>
            </c:numRef>
          </c:val>
          <c:smooth val="0"/>
          <c:extLst xmlns:c16r2="http://schemas.microsoft.com/office/drawing/2015/06/chart">
            <c:ext xmlns:c16="http://schemas.microsoft.com/office/drawing/2014/chart" uri="{C3380CC4-5D6E-409C-BE32-E72D297353CC}">
              <c16:uniqueId val="{00000001-FEB7-48E4-8A64-D601D5CD4F74}"/>
            </c:ext>
          </c:extLst>
        </c:ser>
        <c:ser>
          <c:idx val="1"/>
          <c:order val="2"/>
          <c:tx>
            <c:strRef>
              <c:f>'Figure A4.4._LTU'!$D$29</c:f>
              <c:strCache>
                <c:ptCount val="1"/>
                <c:pt idx="0">
                  <c:v>Below upper secondary</c:v>
                </c:pt>
              </c:strCache>
            </c:strRef>
          </c:tx>
          <c:spPr>
            <a:ln w="25400">
              <a:noFill/>
            </a:ln>
            <a:effectLst/>
          </c:spPr>
          <c:marker>
            <c:symbol val="circle"/>
            <c:size val="6"/>
            <c:spPr>
              <a:solidFill>
                <a:schemeClr val="accent6"/>
              </a:solidFill>
              <a:ln w="6350" cap="flat" cmpd="sng" algn="ctr">
                <a:noFill/>
                <a:prstDash val="solid"/>
                <a:round/>
              </a:ln>
              <a:effectLst/>
            </c:spPr>
          </c:marker>
          <c:cat>
            <c:strRef>
              <c:f>'Figure A4.4._LTU'!$A$30:$A$50</c:f>
              <c:strCache>
                <c:ptCount val="21"/>
                <c:pt idx="0">
                  <c:v>Colombia</c:v>
                </c:pt>
                <c:pt idx="1">
                  <c:v>Chile</c:v>
                </c:pt>
                <c:pt idx="2">
                  <c:v>Belgium</c:v>
                </c:pt>
                <c:pt idx="3">
                  <c:v>United States</c:v>
                </c:pt>
                <c:pt idx="4">
                  <c:v>Slovenia</c:v>
                </c:pt>
                <c:pt idx="5">
                  <c:v>Germany</c:v>
                </c:pt>
                <c:pt idx="6">
                  <c:v>France</c:v>
                </c:pt>
                <c:pt idx="7">
                  <c:v>Luxembourg</c:v>
                </c:pt>
                <c:pt idx="8">
                  <c:v>Switzerland</c:v>
                </c:pt>
                <c:pt idx="9">
                  <c:v>Costa Rica</c:v>
                </c:pt>
                <c:pt idx="10">
                  <c:v>Ireland</c:v>
                </c:pt>
                <c:pt idx="11">
                  <c:v>Norway</c:v>
                </c:pt>
                <c:pt idx="12">
                  <c:v>Sweden</c:v>
                </c:pt>
                <c:pt idx="13">
                  <c:v>Israel</c:v>
                </c:pt>
                <c:pt idx="14">
                  <c:v>Latvia</c:v>
                </c:pt>
                <c:pt idx="15">
                  <c:v>Austria</c:v>
                </c:pt>
                <c:pt idx="16">
                  <c:v>New Zealand</c:v>
                </c:pt>
                <c:pt idx="17">
                  <c:v>Estonia</c:v>
                </c:pt>
                <c:pt idx="18">
                  <c:v>Finland</c:v>
                </c:pt>
                <c:pt idx="19">
                  <c:v>Spain</c:v>
                </c:pt>
                <c:pt idx="20">
                  <c:v>Italy</c:v>
                </c:pt>
              </c:strCache>
            </c:strRef>
          </c:cat>
          <c:val>
            <c:numRef>
              <c:f>'Figure A4.4._LTU'!$D$30:$D$50</c:f>
              <c:numCache>
                <c:formatCode>#,##0.00</c:formatCode>
                <c:ptCount val="21"/>
                <c:pt idx="0">
                  <c:v>100.58965000000001</c:v>
                </c:pt>
                <c:pt idx="1">
                  <c:v>88.080719000000002</c:v>
                </c:pt>
                <c:pt idx="2">
                  <c:v>87.354804999999999</c:v>
                </c:pt>
                <c:pt idx="3">
                  <c:v>90.713218999999995</c:v>
                </c:pt>
                <c:pt idx="4">
                  <c:v>92.222862000000006</c:v>
                </c:pt>
                <c:pt idx="5">
                  <c:v>118.11027</c:v>
                </c:pt>
                <c:pt idx="6">
                  <c:v>88.004683999999997</c:v>
                </c:pt>
                <c:pt idx="7">
                  <c:v>82.161818999999994</c:v>
                </c:pt>
                <c:pt idx="8">
                  <c:v>105.90985999999999</c:v>
                </c:pt>
                <c:pt idx="9">
                  <c:v>90.246857000000006</c:v>
                </c:pt>
                <c:pt idx="10">
                  <c:v>84.961760999999996</c:v>
                </c:pt>
                <c:pt idx="11">
                  <c:v>81.487312000000003</c:v>
                </c:pt>
                <c:pt idx="12">
                  <c:v>75.742714000000007</c:v>
                </c:pt>
                <c:pt idx="13">
                  <c:v>95.275718999999995</c:v>
                </c:pt>
                <c:pt idx="14">
                  <c:v>93.33287</c:v>
                </c:pt>
                <c:pt idx="15">
                  <c:v>83.562920000000005</c:v>
                </c:pt>
                <c:pt idx="16">
                  <c:v>73.493401000000006</c:v>
                </c:pt>
                <c:pt idx="17">
                  <c:v>74.173858999999993</c:v>
                </c:pt>
                <c:pt idx="18">
                  <c:v>95.896979999999999</c:v>
                </c:pt>
                <c:pt idx="19">
                  <c:v>71.947059999999993</c:v>
                </c:pt>
                <c:pt idx="20">
                  <c:v>82.128997999999996</c:v>
                </c:pt>
              </c:numCache>
            </c:numRef>
          </c:val>
          <c:smooth val="0"/>
          <c:extLst xmlns:c16r2="http://schemas.microsoft.com/office/drawing/2015/06/chart">
            <c:ext xmlns:c16="http://schemas.microsoft.com/office/drawing/2014/chart" uri="{C3380CC4-5D6E-409C-BE32-E72D297353CC}">
              <c16:uniqueId val="{00000002-FEB7-48E4-8A64-D601D5CD4F74}"/>
            </c:ext>
          </c:extLst>
        </c:ser>
        <c:dLbls>
          <c:showLegendKey val="0"/>
          <c:showVal val="0"/>
          <c:showCatName val="0"/>
          <c:showSerName val="0"/>
          <c:showPercent val="0"/>
          <c:showBubbleSize val="0"/>
        </c:dLbls>
        <c:hiLowLines>
          <c:spPr>
            <a:ln w="6350">
              <a:solidFill>
                <a:schemeClr val="bg1"/>
              </a:solidFill>
            </a:ln>
          </c:spPr>
        </c:hiLowLines>
        <c:marker val="1"/>
        <c:smooth val="0"/>
        <c:axId val="169505048"/>
        <c:axId val="169501520"/>
      </c:lineChart>
      <c:catAx>
        <c:axId val="169505048"/>
        <c:scaling>
          <c:orientation val="minMax"/>
        </c:scaling>
        <c:delete val="0"/>
        <c:axPos val="b"/>
        <c:numFmt formatCode="General" sourceLinked="0"/>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100" b="0" i="0">
                <a:solidFill>
                  <a:srgbClr val="FFFFFF"/>
                </a:solidFill>
                <a:latin typeface="+mn-lt"/>
                <a:ea typeface="Arial"/>
                <a:cs typeface="Arial"/>
              </a:defRPr>
            </a:pPr>
            <a:endParaRPr lang="lv-LV"/>
          </a:p>
        </c:txPr>
        <c:crossAx val="169501520"/>
        <c:crosses val="autoZero"/>
        <c:auto val="1"/>
        <c:lblAlgn val="ctr"/>
        <c:lblOffset val="0"/>
        <c:tickLblSkip val="1"/>
        <c:noMultiLvlLbl val="0"/>
      </c:catAx>
      <c:valAx>
        <c:axId val="169501520"/>
        <c:scaling>
          <c:orientation val="minMax"/>
          <c:max val="140"/>
          <c:min val="40"/>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FFFFFF"/>
                </a:solidFill>
                <a:latin typeface="+mn-lt"/>
                <a:ea typeface="Arial"/>
                <a:cs typeface="Arial"/>
              </a:defRPr>
            </a:pPr>
            <a:endParaRPr lang="lv-LV"/>
          </a:p>
        </c:txPr>
        <c:crossAx val="169505048"/>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legend>
      <c:legendPos val="t"/>
      <c:legendEntry>
        <c:idx val="0"/>
        <c:txPr>
          <a:bodyPr/>
          <a:lstStyle/>
          <a:p>
            <a:pPr>
              <a:defRPr sz="1400" b="0" i="0">
                <a:solidFill>
                  <a:srgbClr val="FFFFFF"/>
                </a:solidFill>
                <a:latin typeface="Arial"/>
                <a:ea typeface="Arial"/>
                <a:cs typeface="Arial"/>
              </a:defRPr>
            </a:pPr>
            <a:endParaRPr lang="lv-LV"/>
          </a:p>
        </c:txPr>
      </c:legendEntry>
      <c:legendEntry>
        <c:idx val="1"/>
        <c:txPr>
          <a:bodyPr/>
          <a:lstStyle/>
          <a:p>
            <a:pPr>
              <a:defRPr sz="1400" b="0" i="0">
                <a:solidFill>
                  <a:srgbClr val="FFFFFF"/>
                </a:solidFill>
                <a:latin typeface="Arial"/>
                <a:ea typeface="Arial"/>
                <a:cs typeface="Arial"/>
              </a:defRPr>
            </a:pPr>
            <a:endParaRPr lang="lv-LV"/>
          </a:p>
        </c:txPr>
      </c:legendEntry>
      <c:legendEntry>
        <c:idx val="2"/>
        <c:txPr>
          <a:bodyPr/>
          <a:lstStyle/>
          <a:p>
            <a:pPr>
              <a:defRPr sz="1400" b="0" i="0">
                <a:solidFill>
                  <a:srgbClr val="FFFFFF"/>
                </a:solidFill>
                <a:latin typeface="Arial"/>
                <a:ea typeface="Arial"/>
                <a:cs typeface="Arial"/>
              </a:defRPr>
            </a:pPr>
            <a:endParaRPr lang="lv-LV"/>
          </a:p>
        </c:txPr>
      </c:legendEntry>
      <c:layout>
        <c:manualLayout>
          <c:xMode val="edge"/>
          <c:yMode val="edge"/>
          <c:x val="5.7719222346292981E-2"/>
          <c:y val="3.6250662114877492E-2"/>
          <c:w val="0.93250749916675924"/>
          <c:h val="0.16053864650874317"/>
        </c:manualLayout>
      </c:layout>
      <c:overlay val="1"/>
      <c:spPr>
        <a:solidFill>
          <a:scrgbClr r="0" g="0" b="0">
            <a:alpha val="0"/>
          </a:scrgbClr>
        </a:solidFill>
        <a:ln>
          <a:noFill/>
          <a:round/>
        </a:ln>
        <a:effectLst/>
        <a:extLst>
          <a:ext uri="{91240B29-F687-4F45-9708-019B960494DF}">
            <a14:hiddenLine xmlns:a14="http://schemas.microsoft.com/office/drawing/2010/main">
              <a:noFill/>
              <a:round/>
            </a14:hiddenLine>
          </a:ext>
        </a:extLst>
      </c:spPr>
      <c:txPr>
        <a:bodyPr/>
        <a:lstStyle/>
        <a:p>
          <a:pPr>
            <a:defRPr sz="1400" b="0" i="0">
              <a:solidFill>
                <a:srgbClr val="000000"/>
              </a:solidFill>
              <a:latin typeface="Arial Narrow"/>
              <a:ea typeface="Arial Narrow"/>
              <a:cs typeface="Arial Narrow"/>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250000000000002E-2"/>
          <c:y val="0.10875"/>
          <c:w val="0.91400000000000003"/>
          <c:h val="0.49766271362160391"/>
        </c:manualLayout>
      </c:layout>
      <c:barChart>
        <c:barDir val="col"/>
        <c:grouping val="clustered"/>
        <c:varyColors val="0"/>
        <c:ser>
          <c:idx val="0"/>
          <c:order val="0"/>
          <c:tx>
            <c:strRef>
              <c:f>'Figure B1.2(2)'!$B$30</c:f>
              <c:strCache>
                <c:ptCount val="1"/>
                <c:pt idx="0">
                  <c:v>Upper secondary</c:v>
                </c:pt>
              </c:strCache>
            </c:strRef>
          </c:tx>
          <c:spPr>
            <a:solidFill>
              <a:schemeClr val="accent2"/>
            </a:solidFill>
            <a:ln>
              <a:noFill/>
            </a:ln>
          </c:spPr>
          <c:invertIfNegative val="0"/>
          <c:cat>
            <c:strRef>
              <c:f>'Figure B1.2(2)'!$A$31:$A$63</c:f>
              <c:strCache>
                <c:ptCount val="33"/>
                <c:pt idx="0">
                  <c:v>Lithuania</c:v>
                </c:pt>
                <c:pt idx="1">
                  <c:v>Mexico</c:v>
                </c:pt>
                <c:pt idx="2">
                  <c:v>Israel</c:v>
                </c:pt>
                <c:pt idx="3">
                  <c:v>Slovenia</c:v>
                </c:pt>
                <c:pt idx="4">
                  <c:v>Poland</c:v>
                </c:pt>
                <c:pt idx="5">
                  <c:v>Latvia</c:v>
                </c:pt>
                <c:pt idx="6">
                  <c:v>Italy</c:v>
                </c:pt>
                <c:pt idx="7">
                  <c:v>Greece</c:v>
                </c:pt>
                <c:pt idx="8">
                  <c:v>Estonia</c:v>
                </c:pt>
                <c:pt idx="9">
                  <c:v>Germany</c:v>
                </c:pt>
                <c:pt idx="10">
                  <c:v>EU23 average </c:v>
                </c:pt>
                <c:pt idx="11">
                  <c:v>Hungary</c:v>
                </c:pt>
                <c:pt idx="12">
                  <c:v>OECD average</c:v>
                </c:pt>
                <c:pt idx="13">
                  <c:v>Austria</c:v>
                </c:pt>
                <c:pt idx="14">
                  <c:v>France</c:v>
                </c:pt>
                <c:pt idx="15">
                  <c:v>Spain</c:v>
                </c:pt>
                <c:pt idx="16">
                  <c:v>Costa Rica</c:v>
                </c:pt>
                <c:pt idx="17">
                  <c:v>Belgium</c:v>
                </c:pt>
                <c:pt idx="18">
                  <c:v>Denmark</c:v>
                </c:pt>
                <c:pt idx="19">
                  <c:v>Colombia</c:v>
                </c:pt>
                <c:pt idx="20">
                  <c:v>Argentina</c:v>
                </c:pt>
                <c:pt idx="21">
                  <c:v>Czech Republic</c:v>
                </c:pt>
                <c:pt idx="22">
                  <c:v>Chile</c:v>
                </c:pt>
                <c:pt idx="23">
                  <c:v>Switzerland</c:v>
                </c:pt>
                <c:pt idx="24">
                  <c:v>Finland</c:v>
                </c:pt>
                <c:pt idx="25">
                  <c:v>Saudi Arabia</c:v>
                </c:pt>
                <c:pt idx="26">
                  <c:v>Slovak Republic</c:v>
                </c:pt>
                <c:pt idx="27">
                  <c:v>Korea</c:v>
                </c:pt>
                <c:pt idx="28">
                  <c:v>Ireland</c:v>
                </c:pt>
                <c:pt idx="29">
                  <c:v>Luxembourg</c:v>
                </c:pt>
                <c:pt idx="30">
                  <c:v>India</c:v>
                </c:pt>
                <c:pt idx="31">
                  <c:v>Russian Federation</c:v>
                </c:pt>
                <c:pt idx="32">
                  <c:v>Turkey</c:v>
                </c:pt>
              </c:strCache>
            </c:strRef>
          </c:cat>
          <c:val>
            <c:numRef>
              <c:f>'Figure B1.2(2)'!$B$31:$B$63</c:f>
              <c:numCache>
                <c:formatCode>#,##0.00</c:formatCode>
                <c:ptCount val="33"/>
                <c:pt idx="0">
                  <c:v>72.995202193283006</c:v>
                </c:pt>
                <c:pt idx="1">
                  <c:v>71.807778439792003</c:v>
                </c:pt>
                <c:pt idx="2">
                  <c:v>71.622916267484001</c:v>
                </c:pt>
                <c:pt idx="3">
                  <c:v>68.454935622318004</c:v>
                </c:pt>
                <c:pt idx="4">
                  <c:v>68.276019999236993</c:v>
                </c:pt>
                <c:pt idx="5">
                  <c:v>67.090620031797002</c:v>
                </c:pt>
                <c:pt idx="6">
                  <c:v>66.547650091267997</c:v>
                </c:pt>
                <c:pt idx="7">
                  <c:v>64.515616307716996</c:v>
                </c:pt>
                <c:pt idx="8">
                  <c:v>62.246278755074002</c:v>
                </c:pt>
                <c:pt idx="9">
                  <c:v>61.857664816327997</c:v>
                </c:pt>
                <c:pt idx="10">
                  <c:v>61.517633298166785</c:v>
                </c:pt>
                <c:pt idx="11">
                  <c:v>61.123745819398003</c:v>
                </c:pt>
                <c:pt idx="12">
                  <c:v>60.976164162458836</c:v>
                </c:pt>
                <c:pt idx="13">
                  <c:v>60.607895121390001</c:v>
                </c:pt>
                <c:pt idx="14">
                  <c:v>60.603723874243002</c:v>
                </c:pt>
                <c:pt idx="15">
                  <c:v>59.778091986242998</c:v>
                </c:pt>
                <c:pt idx="16">
                  <c:v>59.702970297029999</c:v>
                </c:pt>
                <c:pt idx="17">
                  <c:v>59.662603269975001</c:v>
                </c:pt>
                <c:pt idx="18">
                  <c:v>59.211045364892001</c:v>
                </c:pt>
                <c:pt idx="19">
                  <c:v>59.092362799028002</c:v>
                </c:pt>
                <c:pt idx="20">
                  <c:v>59.07178365787</c:v>
                </c:pt>
                <c:pt idx="21">
                  <c:v>58.467388125183</c:v>
                </c:pt>
                <c:pt idx="22">
                  <c:v>57.893701755248998</c:v>
                </c:pt>
                <c:pt idx="23">
                  <c:v>57.492748952626002</c:v>
                </c:pt>
                <c:pt idx="24">
                  <c:v>55.419847328244003</c:v>
                </c:pt>
                <c:pt idx="25">
                  <c:v>55.228465875947997</c:v>
                </c:pt>
                <c:pt idx="26">
                  <c:v>54.722334819619</c:v>
                </c:pt>
                <c:pt idx="27">
                  <c:v>54.285714285714</c:v>
                </c:pt>
                <c:pt idx="28">
                  <c:v>53.676470588234999</c:v>
                </c:pt>
                <c:pt idx="29">
                  <c:v>53.577898550725003</c:v>
                </c:pt>
                <c:pt idx="30">
                  <c:v>53.519465032888</c:v>
                </c:pt>
                <c:pt idx="31">
                  <c:v>50.834559383086003</c:v>
                </c:pt>
                <c:pt idx="32">
                  <c:v>42.466211695437003</c:v>
                </c:pt>
              </c:numCache>
            </c:numRef>
          </c:val>
          <c:extLst xmlns:c16r2="http://schemas.microsoft.com/office/drawing/2015/06/chart">
            <c:ext xmlns:c16="http://schemas.microsoft.com/office/drawing/2014/chart" uri="{C3380CC4-5D6E-409C-BE32-E72D297353CC}">
              <c16:uniqueId val="{00000000-AAF9-47FE-A5BB-764F6CCD7CC0}"/>
            </c:ext>
          </c:extLst>
        </c:ser>
        <c:dLbls>
          <c:showLegendKey val="0"/>
          <c:showVal val="0"/>
          <c:showCatName val="0"/>
          <c:showSerName val="0"/>
          <c:showPercent val="0"/>
          <c:showBubbleSize val="0"/>
        </c:dLbls>
        <c:gapWidth val="50"/>
        <c:axId val="136034416"/>
        <c:axId val="136030888"/>
      </c:barChart>
      <c:catAx>
        <c:axId val="136034416"/>
        <c:scaling>
          <c:orientation val="minMax"/>
        </c:scaling>
        <c:delete val="0"/>
        <c:axPos val="b"/>
        <c:numFmt formatCode="General" sourceLinked="0"/>
        <c:majorTickMark val="in"/>
        <c:minorTickMark val="none"/>
        <c:tickLblPos val="low"/>
        <c:spPr>
          <a:ln>
            <a:solidFill>
              <a:srgbClr val="FFFFFF"/>
            </a:solidFill>
          </a:ln>
        </c:spPr>
        <c:txPr>
          <a:bodyPr rot="-5400000" vert="horz"/>
          <a:lstStyle/>
          <a:p>
            <a:pPr>
              <a:defRPr lang="en-US" sz="1200" b="0" i="0" u="none" baseline="0">
                <a:solidFill>
                  <a:srgbClr val="FFFFFF"/>
                </a:solidFill>
                <a:latin typeface="+mn-lt"/>
                <a:ea typeface="Arial"/>
                <a:cs typeface="Arial"/>
              </a:defRPr>
            </a:pPr>
            <a:endParaRPr lang="lv-LV"/>
          </a:p>
        </c:txPr>
        <c:crossAx val="136030888"/>
        <c:crosses val="autoZero"/>
        <c:auto val="0"/>
        <c:lblAlgn val="ctr"/>
        <c:lblOffset val="100"/>
        <c:tickLblSkip val="1"/>
        <c:noMultiLvlLbl val="0"/>
      </c:catAx>
      <c:valAx>
        <c:axId val="136030888"/>
        <c:scaling>
          <c:orientation val="minMax"/>
        </c:scaling>
        <c:delete val="0"/>
        <c:axPos val="l"/>
        <c:majorGridlines>
          <c:spPr>
            <a:ln>
              <a:solidFill>
                <a:schemeClr val="tx2">
                  <a:lumMod val="60000"/>
                  <a:lumOff val="40000"/>
                </a:schemeClr>
              </a:solidFill>
            </a:ln>
          </c:spPr>
        </c:majorGridlines>
        <c:title>
          <c:tx>
            <c:rich>
              <a:bodyPr rot="0" vert="horz"/>
              <a:lstStyle/>
              <a:p>
                <a:pPr algn="ctr">
                  <a:defRPr sz="1200">
                    <a:solidFill>
                      <a:srgbClr val="FFFFFF"/>
                    </a:solidFill>
                    <a:latin typeface="Arial" panose="020B0604020202020204" pitchFamily="34" charset="0"/>
                  </a:defRPr>
                </a:pPr>
                <a:r>
                  <a:rPr lang="en-US" sz="1200" b="0" i="0" u="none" baseline="0" dirty="0">
                    <a:solidFill>
                      <a:srgbClr val="FFFFFF"/>
                    </a:solidFill>
                    <a:latin typeface="Arial" panose="020B0604020202020204" pitchFamily="34" charset="0"/>
                    <a:ea typeface="Arial"/>
                    <a:cs typeface="Arial"/>
                  </a:rPr>
                  <a:t>%</a:t>
                </a:r>
              </a:p>
            </c:rich>
          </c:tx>
          <c:layout>
            <c:manualLayout>
              <c:xMode val="edge"/>
              <c:yMode val="edge"/>
              <c:x val="2.5409135331479177E-2"/>
              <c:y val="1.981296443628433E-2"/>
            </c:manualLayout>
          </c:layout>
          <c:overlay val="0"/>
          <c:spPr>
            <a:noFill/>
            <a:ln>
              <a:noFill/>
            </a:ln>
          </c:spPr>
        </c:title>
        <c:numFmt formatCode="#\ ##0" sourceLinked="0"/>
        <c:majorTickMark val="out"/>
        <c:minorTickMark val="none"/>
        <c:tickLblPos val="nextTo"/>
        <c:spPr>
          <a:ln>
            <a:solidFill>
              <a:srgbClr val="FFFFFF"/>
            </a:solidFill>
          </a:ln>
        </c:spPr>
        <c:txPr>
          <a:bodyPr rot="0" vert="horz"/>
          <a:lstStyle/>
          <a:p>
            <a:pPr>
              <a:defRPr lang="en-US" sz="1200" b="0" i="0" u="none" baseline="0">
                <a:solidFill>
                  <a:srgbClr val="FFFFFF"/>
                </a:solidFill>
                <a:latin typeface="+mn-lt"/>
                <a:ea typeface="Arial"/>
                <a:cs typeface="Arial"/>
              </a:defRPr>
            </a:pPr>
            <a:endParaRPr lang="lv-LV"/>
          </a:p>
        </c:txPr>
        <c:crossAx val="136034416"/>
        <c:crosses val="autoZero"/>
        <c:crossBetween val="between"/>
      </c:valAx>
      <c:spPr>
        <a:noFill/>
        <a:extLst>
          <a:ext uri="{909E8E84-426E-40DD-AFC4-6F175D3DCCD1}">
            <a14:hiddenFill xmlns:a14="http://schemas.microsoft.com/office/drawing/2010/main">
              <a:solidFill>
                <a:srgbClr val="F6F8FC"/>
              </a:solidFill>
            </a14:hiddenFill>
          </a:ext>
        </a:extLst>
      </c:spPr>
    </c:plotArea>
    <c:plotVisOnly val="1"/>
    <c:dispBlanksAs val="gap"/>
    <c:showDLblsOverMax val="1"/>
  </c:chart>
  <c:spPr>
    <a:solidFill>
      <a:scrgbClr r="0" g="0" b="0">
        <a:alpha val="0"/>
      </a:scrgbClr>
    </a:solidFill>
    <a:ln>
      <a:noFill/>
    </a:ln>
  </c:spPr>
  <c:txPr>
    <a:bodyPr rot="0" vert="horz"/>
    <a:lstStyle/>
    <a:p>
      <a:pPr>
        <a:defRPr lang="en-US" sz="1000" b="0" i="0" u="none" baseline="0">
          <a:solidFill>
            <a:srgbClr val="000000"/>
          </a:solidFill>
          <a:latin typeface="Calibri"/>
          <a:ea typeface="Calibri"/>
          <a:cs typeface="Calibri"/>
        </a:defRPr>
      </a:pPr>
      <a:endParaRPr lang="lv-LV"/>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5.9407155656610859E-2"/>
          <c:y val="7.9036483648578043E-2"/>
          <c:w val="0.91604372375981846"/>
          <c:h val="0.56024007703744916"/>
        </c:manualLayout>
      </c:layout>
      <c:lineChart>
        <c:grouping val="standard"/>
        <c:varyColors val="0"/>
        <c:ser>
          <c:idx val="1"/>
          <c:order val="0"/>
          <c:tx>
            <c:strRef>
              <c:f>'Figure A1.1._LTU'!$B$27</c:f>
              <c:strCache>
                <c:ptCount val="1"/>
                <c:pt idx="0">
                  <c:v>Men</c:v>
                </c:pt>
              </c:strCache>
            </c:strRef>
          </c:tx>
          <c:spPr>
            <a:ln w="6350" cmpd="sng">
              <a:noFill/>
              <a:round/>
            </a:ln>
            <a:effectLst/>
          </c:spPr>
          <c:marker>
            <c:symbol val="circle"/>
            <c:size val="7"/>
            <c:spPr>
              <a:solidFill>
                <a:schemeClr val="accent1"/>
              </a:solidFill>
              <a:ln>
                <a:noFill/>
              </a:ln>
            </c:spPr>
          </c:marker>
          <c:cat>
            <c:strRef>
              <c:f>'Figure A1.1._LTU'!$A$28:$A$74</c:f>
              <c:strCache>
                <c:ptCount val="47"/>
                <c:pt idx="0">
                  <c:v>China</c:v>
                </c:pt>
                <c:pt idx="1">
                  <c:v>India</c:v>
                </c:pt>
                <c:pt idx="2">
                  <c:v>Costa Rica</c:v>
                </c:pt>
                <c:pt idx="3">
                  <c:v>Mexico</c:v>
                </c:pt>
                <c:pt idx="4">
                  <c:v>Indonesia</c:v>
                </c:pt>
                <c:pt idx="5">
                  <c:v>Turkey</c:v>
                </c:pt>
                <c:pt idx="6">
                  <c:v>Brazil</c:v>
                </c:pt>
                <c:pt idx="7">
                  <c:v>Spain</c:v>
                </c:pt>
                <c:pt idx="8">
                  <c:v>Portugal</c:v>
                </c:pt>
                <c:pt idx="9">
                  <c:v>Argentina</c:v>
                </c:pt>
                <c:pt idx="10">
                  <c:v>Colombia</c:v>
                </c:pt>
                <c:pt idx="11">
                  <c:v>Saudi Arabia</c:v>
                </c:pt>
                <c:pt idx="12">
                  <c:v>Italy</c:v>
                </c:pt>
                <c:pt idx="13">
                  <c:v>Iceland</c:v>
                </c:pt>
                <c:pt idx="14">
                  <c:v>Norway</c:v>
                </c:pt>
                <c:pt idx="15">
                  <c:v>South Africa</c:v>
                </c:pt>
                <c:pt idx="16">
                  <c:v>Denmark</c:v>
                </c:pt>
                <c:pt idx="17">
                  <c:v>Latvia</c:v>
                </c:pt>
                <c:pt idx="18">
                  <c:v>Sweden</c:v>
                </c:pt>
                <c:pt idx="19">
                  <c:v>Belgium</c:v>
                </c:pt>
                <c:pt idx="20">
                  <c:v>Chile</c:v>
                </c:pt>
                <c:pt idx="21">
                  <c:v>OECD average</c:v>
                </c:pt>
                <c:pt idx="22">
                  <c:v>Greece</c:v>
                </c:pt>
                <c:pt idx="23">
                  <c:v>EU23 average</c:v>
                </c:pt>
                <c:pt idx="24">
                  <c:v>Estonia</c:v>
                </c:pt>
                <c:pt idx="25">
                  <c:v>New Zealand</c:v>
                </c:pt>
                <c:pt idx="26">
                  <c:v>Netherlands</c:v>
                </c:pt>
                <c:pt idx="27">
                  <c:v>France</c:v>
                </c:pt>
                <c:pt idx="28">
                  <c:v>Luxembourg</c:v>
                </c:pt>
                <c:pt idx="29">
                  <c:v>Hungary</c:v>
                </c:pt>
                <c:pt idx="30">
                  <c:v>Germany</c:v>
                </c:pt>
                <c:pt idx="31">
                  <c:v>United Kingdom</c:v>
                </c:pt>
                <c:pt idx="32">
                  <c:v>Australia</c:v>
                </c:pt>
                <c:pt idx="33">
                  <c:v>Austria</c:v>
                </c:pt>
                <c:pt idx="34">
                  <c:v>Finland</c:v>
                </c:pt>
                <c:pt idx="35">
                  <c:v>Ireland</c:v>
                </c:pt>
                <c:pt idx="36">
                  <c:v>Lithuania</c:v>
                </c:pt>
                <c:pt idx="37">
                  <c:v>Israel</c:v>
                </c:pt>
                <c:pt idx="38">
                  <c:v>United States</c:v>
                </c:pt>
                <c:pt idx="39">
                  <c:v>Switzerland</c:v>
                </c:pt>
                <c:pt idx="40">
                  <c:v>Slovak Republic</c:v>
                </c:pt>
                <c:pt idx="41">
                  <c:v>Canada</c:v>
                </c:pt>
                <c:pt idx="42">
                  <c:v>Russian Federation</c:v>
                </c:pt>
                <c:pt idx="43">
                  <c:v>Slovenia</c:v>
                </c:pt>
                <c:pt idx="44">
                  <c:v>Poland</c:v>
                </c:pt>
                <c:pt idx="45">
                  <c:v>Czech Republic</c:v>
                </c:pt>
                <c:pt idx="46">
                  <c:v>Korea</c:v>
                </c:pt>
              </c:strCache>
            </c:strRef>
          </c:cat>
          <c:val>
            <c:numRef>
              <c:f>'Figure A1.1._LTU'!$B$28:$B$74</c:f>
              <c:numCache>
                <c:formatCode>#,##0.00</c:formatCode>
                <c:ptCount val="47"/>
                <c:pt idx="0">
                  <c:v>62.735802</c:v>
                </c:pt>
                <c:pt idx="1">
                  <c:v>58.037379999999999</c:v>
                </c:pt>
                <c:pt idx="2">
                  <c:v>54.205737999999997</c:v>
                </c:pt>
                <c:pt idx="3">
                  <c:v>52.269928</c:v>
                </c:pt>
                <c:pt idx="4">
                  <c:v>48.274211999999999</c:v>
                </c:pt>
                <c:pt idx="5">
                  <c:v>41.631183999999998</c:v>
                </c:pt>
                <c:pt idx="6">
                  <c:v>41.428561999999999</c:v>
                </c:pt>
                <c:pt idx="7">
                  <c:v>39.364342000000001</c:v>
                </c:pt>
                <c:pt idx="8">
                  <c:v>37.685462999999999</c:v>
                </c:pt>
                <c:pt idx="9">
                  <c:v>34.489586000000003</c:v>
                </c:pt>
                <c:pt idx="10">
                  <c:v>33.256186999999997</c:v>
                </c:pt>
                <c:pt idx="11">
                  <c:v>32.332748000000002</c:v>
                </c:pt>
                <c:pt idx="12">
                  <c:v>28.677343</c:v>
                </c:pt>
                <c:pt idx="13">
                  <c:v>23.661992999999999</c:v>
                </c:pt>
                <c:pt idx="14">
                  <c:v>21.482683000000002</c:v>
                </c:pt>
                <c:pt idx="15">
                  <c:v>21.354783999999999</c:v>
                </c:pt>
                <c:pt idx="16">
                  <c:v>20.588646000000001</c:v>
                </c:pt>
                <c:pt idx="17">
                  <c:v>19.379946</c:v>
                </c:pt>
                <c:pt idx="18">
                  <c:v>19.018370000000001</c:v>
                </c:pt>
                <c:pt idx="19">
                  <c:v>17.862117999999999</c:v>
                </c:pt>
                <c:pt idx="20">
                  <c:v>17.238834000000001</c:v>
                </c:pt>
                <c:pt idx="21">
                  <c:v>16.896994888571431</c:v>
                </c:pt>
                <c:pt idx="22">
                  <c:v>16.675412999999999</c:v>
                </c:pt>
                <c:pt idx="23">
                  <c:v>16.129472060869567</c:v>
                </c:pt>
                <c:pt idx="24">
                  <c:v>15.993366999999999</c:v>
                </c:pt>
                <c:pt idx="25">
                  <c:v>15.973072</c:v>
                </c:pt>
                <c:pt idx="26">
                  <c:v>15.689622999999999</c:v>
                </c:pt>
                <c:pt idx="27">
                  <c:v>15.239902000000001</c:v>
                </c:pt>
                <c:pt idx="28">
                  <c:v>13.868085000000001</c:v>
                </c:pt>
                <c:pt idx="29">
                  <c:v>13.756679999999999</c:v>
                </c:pt>
                <c:pt idx="30">
                  <c:v>13.688473999999999</c:v>
                </c:pt>
                <c:pt idx="31">
                  <c:v>12.689692000000001</c:v>
                </c:pt>
                <c:pt idx="32">
                  <c:v>11.957769000000001</c:v>
                </c:pt>
                <c:pt idx="33">
                  <c:v>11.907933</c:v>
                </c:pt>
                <c:pt idx="34">
                  <c:v>11.363636</c:v>
                </c:pt>
                <c:pt idx="35">
                  <c:v>10.104479</c:v>
                </c:pt>
                <c:pt idx="36">
                  <c:v>9.3477411000000004</c:v>
                </c:pt>
                <c:pt idx="37">
                  <c:v>9.1695127000000003</c:v>
                </c:pt>
                <c:pt idx="38">
                  <c:v>8.7435826999999993</c:v>
                </c:pt>
                <c:pt idx="39">
                  <c:v>8.3601904000000005</c:v>
                </c:pt>
                <c:pt idx="40">
                  <c:v>8.3537072999999999</c:v>
                </c:pt>
                <c:pt idx="41">
                  <c:v>8.2357692999999994</c:v>
                </c:pt>
                <c:pt idx="42">
                  <c:v>7.4280362000000002</c:v>
                </c:pt>
                <c:pt idx="43">
                  <c:v>7.42</c:v>
                </c:pt>
                <c:pt idx="44">
                  <c:v>6.7790398999999999</c:v>
                </c:pt>
                <c:pt idx="45">
                  <c:v>5.5238570999999999</c:v>
                </c:pt>
                <c:pt idx="46">
                  <c:v>1.6924456000000001</c:v>
                </c:pt>
              </c:numCache>
            </c:numRef>
          </c:val>
          <c:smooth val="0"/>
          <c:extLst xmlns:c16r2="http://schemas.microsoft.com/office/drawing/2015/06/chart">
            <c:ext xmlns:c16="http://schemas.microsoft.com/office/drawing/2014/chart" uri="{C3380CC4-5D6E-409C-BE32-E72D297353CC}">
              <c16:uniqueId val="{00000000-5B83-4520-B055-AF9FE3D4C586}"/>
            </c:ext>
          </c:extLst>
        </c:ser>
        <c:ser>
          <c:idx val="0"/>
          <c:order val="1"/>
          <c:tx>
            <c:strRef>
              <c:f>'Figure A1.1._LTU'!$C$27</c:f>
              <c:strCache>
                <c:ptCount val="1"/>
                <c:pt idx="0">
                  <c:v>Women</c:v>
                </c:pt>
              </c:strCache>
            </c:strRef>
          </c:tx>
          <c:spPr>
            <a:ln w="25400">
              <a:noFill/>
            </a:ln>
            <a:effectLst/>
          </c:spPr>
          <c:marker>
            <c:symbol val="circle"/>
            <c:size val="7"/>
            <c:spPr>
              <a:solidFill>
                <a:srgbClr val="FF8021"/>
              </a:solidFill>
              <a:ln w="6350" cap="flat" cmpd="sng" algn="ctr">
                <a:noFill/>
                <a:prstDash val="solid"/>
                <a:round/>
              </a:ln>
              <a:effectLst/>
            </c:spPr>
          </c:marker>
          <c:cat>
            <c:strRef>
              <c:f>'Figure A1.1._LTU'!$A$28:$A$74</c:f>
              <c:strCache>
                <c:ptCount val="47"/>
                <c:pt idx="0">
                  <c:v>China</c:v>
                </c:pt>
                <c:pt idx="1">
                  <c:v>India</c:v>
                </c:pt>
                <c:pt idx="2">
                  <c:v>Costa Rica</c:v>
                </c:pt>
                <c:pt idx="3">
                  <c:v>Mexico</c:v>
                </c:pt>
                <c:pt idx="4">
                  <c:v>Indonesia</c:v>
                </c:pt>
                <c:pt idx="5">
                  <c:v>Turkey</c:v>
                </c:pt>
                <c:pt idx="6">
                  <c:v>Brazil</c:v>
                </c:pt>
                <c:pt idx="7">
                  <c:v>Spain</c:v>
                </c:pt>
                <c:pt idx="8">
                  <c:v>Portugal</c:v>
                </c:pt>
                <c:pt idx="9">
                  <c:v>Argentina</c:v>
                </c:pt>
                <c:pt idx="10">
                  <c:v>Colombia</c:v>
                </c:pt>
                <c:pt idx="11">
                  <c:v>Saudi Arabia</c:v>
                </c:pt>
                <c:pt idx="12">
                  <c:v>Italy</c:v>
                </c:pt>
                <c:pt idx="13">
                  <c:v>Iceland</c:v>
                </c:pt>
                <c:pt idx="14">
                  <c:v>Norway</c:v>
                </c:pt>
                <c:pt idx="15">
                  <c:v>South Africa</c:v>
                </c:pt>
                <c:pt idx="16">
                  <c:v>Denmark</c:v>
                </c:pt>
                <c:pt idx="17">
                  <c:v>Latvia</c:v>
                </c:pt>
                <c:pt idx="18">
                  <c:v>Sweden</c:v>
                </c:pt>
                <c:pt idx="19">
                  <c:v>Belgium</c:v>
                </c:pt>
                <c:pt idx="20">
                  <c:v>Chile</c:v>
                </c:pt>
                <c:pt idx="21">
                  <c:v>OECD average</c:v>
                </c:pt>
                <c:pt idx="22">
                  <c:v>Greece</c:v>
                </c:pt>
                <c:pt idx="23">
                  <c:v>EU23 average</c:v>
                </c:pt>
                <c:pt idx="24">
                  <c:v>Estonia</c:v>
                </c:pt>
                <c:pt idx="25">
                  <c:v>New Zealand</c:v>
                </c:pt>
                <c:pt idx="26">
                  <c:v>Netherlands</c:v>
                </c:pt>
                <c:pt idx="27">
                  <c:v>France</c:v>
                </c:pt>
                <c:pt idx="28">
                  <c:v>Luxembourg</c:v>
                </c:pt>
                <c:pt idx="29">
                  <c:v>Hungary</c:v>
                </c:pt>
                <c:pt idx="30">
                  <c:v>Germany</c:v>
                </c:pt>
                <c:pt idx="31">
                  <c:v>United Kingdom</c:v>
                </c:pt>
                <c:pt idx="32">
                  <c:v>Australia</c:v>
                </c:pt>
                <c:pt idx="33">
                  <c:v>Austria</c:v>
                </c:pt>
                <c:pt idx="34">
                  <c:v>Finland</c:v>
                </c:pt>
                <c:pt idx="35">
                  <c:v>Ireland</c:v>
                </c:pt>
                <c:pt idx="36">
                  <c:v>Lithuania</c:v>
                </c:pt>
                <c:pt idx="37">
                  <c:v>Israel</c:v>
                </c:pt>
                <c:pt idx="38">
                  <c:v>United States</c:v>
                </c:pt>
                <c:pt idx="39">
                  <c:v>Switzerland</c:v>
                </c:pt>
                <c:pt idx="40">
                  <c:v>Slovak Republic</c:v>
                </c:pt>
                <c:pt idx="41">
                  <c:v>Canada</c:v>
                </c:pt>
                <c:pt idx="42">
                  <c:v>Russian Federation</c:v>
                </c:pt>
                <c:pt idx="43">
                  <c:v>Slovenia</c:v>
                </c:pt>
                <c:pt idx="44">
                  <c:v>Poland</c:v>
                </c:pt>
                <c:pt idx="45">
                  <c:v>Czech Republic</c:v>
                </c:pt>
                <c:pt idx="46">
                  <c:v>Korea</c:v>
                </c:pt>
              </c:strCache>
            </c:strRef>
          </c:cat>
          <c:val>
            <c:numRef>
              <c:f>'Figure A1.1._LTU'!$C$28:$C$74</c:f>
              <c:numCache>
                <c:formatCode>#,##0.00</c:formatCode>
                <c:ptCount val="47"/>
                <c:pt idx="0">
                  <c:v>65.912666000000002</c:v>
                </c:pt>
                <c:pt idx="1">
                  <c:v>69.913985999999994</c:v>
                </c:pt>
                <c:pt idx="2">
                  <c:v>45.068725999999998</c:v>
                </c:pt>
                <c:pt idx="3">
                  <c:v>51.571162999999999</c:v>
                </c:pt>
                <c:pt idx="4">
                  <c:v>51.210937999999999</c:v>
                </c:pt>
                <c:pt idx="5">
                  <c:v>47.472487999999998</c:v>
                </c:pt>
                <c:pt idx="6">
                  <c:v>31.769773000000001</c:v>
                </c:pt>
                <c:pt idx="7">
                  <c:v>28.233682999999999</c:v>
                </c:pt>
                <c:pt idx="8">
                  <c:v>23.365116</c:v>
                </c:pt>
                <c:pt idx="9">
                  <c:v>25.169267999999999</c:v>
                </c:pt>
                <c:pt idx="10">
                  <c:v>26.80875</c:v>
                </c:pt>
                <c:pt idx="11">
                  <c:v>29.440109</c:v>
                </c:pt>
                <c:pt idx="12">
                  <c:v>21.646988</c:v>
                </c:pt>
                <c:pt idx="13">
                  <c:v>14.505300999999999</c:v>
                </c:pt>
                <c:pt idx="14">
                  <c:v>16.988636</c:v>
                </c:pt>
                <c:pt idx="15">
                  <c:v>15.367243999999999</c:v>
                </c:pt>
                <c:pt idx="16">
                  <c:v>12.777267</c:v>
                </c:pt>
                <c:pt idx="17">
                  <c:v>9.5983991999999994</c:v>
                </c:pt>
                <c:pt idx="18">
                  <c:v>14.787865</c:v>
                </c:pt>
                <c:pt idx="19">
                  <c:v>15.314788</c:v>
                </c:pt>
                <c:pt idx="20">
                  <c:v>16.334523999999998</c:v>
                </c:pt>
                <c:pt idx="21">
                  <c:v>13.503741705714287</c:v>
                </c:pt>
                <c:pt idx="22">
                  <c:v>11.921618</c:v>
                </c:pt>
                <c:pt idx="23">
                  <c:v>11.936220934782611</c:v>
                </c:pt>
                <c:pt idx="24">
                  <c:v>9.2838811999999997</c:v>
                </c:pt>
                <c:pt idx="25">
                  <c:v>14.071856</c:v>
                </c:pt>
                <c:pt idx="26">
                  <c:v>10.958245</c:v>
                </c:pt>
                <c:pt idx="27">
                  <c:v>12.504709999999999</c:v>
                </c:pt>
                <c:pt idx="28">
                  <c:v>11.619638</c:v>
                </c:pt>
                <c:pt idx="29">
                  <c:v>14.169915</c:v>
                </c:pt>
                <c:pt idx="30">
                  <c:v>12.525468999999999</c:v>
                </c:pt>
                <c:pt idx="31">
                  <c:v>12.250712999999999</c:v>
                </c:pt>
                <c:pt idx="32">
                  <c:v>9.1978063999999993</c:v>
                </c:pt>
                <c:pt idx="33">
                  <c:v>11.064916999999999</c:v>
                </c:pt>
                <c:pt idx="34">
                  <c:v>8.0838327000000003</c:v>
                </c:pt>
                <c:pt idx="35">
                  <c:v>6.1282921000000004</c:v>
                </c:pt>
                <c:pt idx="36">
                  <c:v>4.8262725</c:v>
                </c:pt>
                <c:pt idx="37">
                  <c:v>6.0572844000000003</c:v>
                </c:pt>
                <c:pt idx="38">
                  <c:v>6.9945735999999998</c:v>
                </c:pt>
                <c:pt idx="39">
                  <c:v>7.8235868999999996</c:v>
                </c:pt>
                <c:pt idx="40">
                  <c:v>9.0604762999999995</c:v>
                </c:pt>
                <c:pt idx="41">
                  <c:v>4.8458151999999997</c:v>
                </c:pt>
                <c:pt idx="42">
                  <c:v>4.8004398000000004</c:v>
                </c:pt>
                <c:pt idx="43">
                  <c:v>3.81</c:v>
                </c:pt>
                <c:pt idx="44">
                  <c:v>4.1411042</c:v>
                </c:pt>
                <c:pt idx="45">
                  <c:v>6.4598912999999998</c:v>
                </c:pt>
                <c:pt idx="46">
                  <c:v>2.2348436999999999</c:v>
                </c:pt>
              </c:numCache>
            </c:numRef>
          </c:val>
          <c:smooth val="0"/>
          <c:extLst xmlns:c16r2="http://schemas.microsoft.com/office/drawing/2015/06/chart">
            <c:ext xmlns:c16="http://schemas.microsoft.com/office/drawing/2014/chart" uri="{C3380CC4-5D6E-409C-BE32-E72D297353CC}">
              <c16:uniqueId val="{00000001-5B83-4520-B055-AF9FE3D4C586}"/>
            </c:ext>
          </c:extLst>
        </c:ser>
        <c:dLbls>
          <c:showLegendKey val="0"/>
          <c:showVal val="0"/>
          <c:showCatName val="0"/>
          <c:showSerName val="0"/>
          <c:showPercent val="0"/>
          <c:showBubbleSize val="0"/>
        </c:dLbls>
        <c:hiLowLines>
          <c:spPr>
            <a:ln>
              <a:solidFill>
                <a:schemeClr val="bg1"/>
              </a:solidFill>
            </a:ln>
          </c:spPr>
        </c:hiLowLines>
        <c:marker val="1"/>
        <c:smooth val="0"/>
        <c:axId val="137471776"/>
        <c:axId val="137471384"/>
      </c:lineChart>
      <c:catAx>
        <c:axId val="137471776"/>
        <c:scaling>
          <c:orientation val="minMax"/>
        </c:scaling>
        <c:delete val="0"/>
        <c:axPos val="b"/>
        <c:majorGridlines>
          <c:spPr>
            <a:ln w="9525" cmpd="sng">
              <a:noFill/>
              <a:prstDash val="solid"/>
            </a:ln>
          </c:spPr>
        </c:majorGridlines>
        <c:numFmt formatCode="General" sourceLinked="1"/>
        <c:majorTickMark val="in"/>
        <c:minorTickMark val="none"/>
        <c:tickLblPos val="low"/>
        <c:spPr>
          <a:noFill/>
          <a:ln w="9525">
            <a:solidFill>
              <a:srgbClr val="FFFFFF"/>
            </a:solidFill>
            <a:prstDash val="solid"/>
          </a:ln>
          <a:extLst/>
        </c:spPr>
        <c:txPr>
          <a:bodyPr rot="-5400000" vert="horz"/>
          <a:lstStyle/>
          <a:p>
            <a:pPr>
              <a:defRPr sz="1100" b="0" i="0">
                <a:solidFill>
                  <a:srgbClr val="FFFFFF"/>
                </a:solidFill>
                <a:latin typeface="+mn-lt"/>
                <a:ea typeface="Arial"/>
                <a:cs typeface="Arial"/>
              </a:defRPr>
            </a:pPr>
            <a:endParaRPr lang="lv-LV"/>
          </a:p>
        </c:txPr>
        <c:crossAx val="137471384"/>
        <c:crosses val="autoZero"/>
        <c:auto val="1"/>
        <c:lblAlgn val="ctr"/>
        <c:lblOffset val="0"/>
        <c:tickLblSkip val="1"/>
        <c:noMultiLvlLbl val="0"/>
      </c:catAx>
      <c:valAx>
        <c:axId val="137471384"/>
        <c:scaling>
          <c:orientation val="minMax"/>
          <c:max val="70"/>
        </c:scaling>
        <c:delete val="0"/>
        <c:axPos val="l"/>
        <c:majorGridlines>
          <c:spPr>
            <a:ln w="9525" cmpd="sng">
              <a:solidFill>
                <a:schemeClr val="tx2">
                  <a:lumMod val="60000"/>
                  <a:lumOff val="40000"/>
                </a:schemeClr>
              </a:solidFill>
              <a:prstDash val="solid"/>
            </a:ln>
          </c:spPr>
        </c:majorGridlines>
        <c:title>
          <c:tx>
            <c:rich>
              <a:bodyPr rot="0" vert="horz"/>
              <a:lstStyle/>
              <a:p>
                <a:pPr>
                  <a:defRPr sz="1200" b="0" i="0">
                    <a:solidFill>
                      <a:srgbClr val="FFFFFF"/>
                    </a:solidFill>
                    <a:latin typeface="Arial" panose="020B0604020202020204" pitchFamily="34" charset="0"/>
                  </a:defRPr>
                </a:pPr>
                <a:r>
                  <a:rPr lang="en-US" sz="1200" b="0" i="0" dirty="0">
                    <a:solidFill>
                      <a:srgbClr val="FFFFFF"/>
                    </a:solidFill>
                    <a:latin typeface="Arial" panose="020B0604020202020204" pitchFamily="34" charset="0"/>
                  </a:rPr>
                  <a:t>%</a:t>
                </a:r>
              </a:p>
            </c:rich>
          </c:tx>
          <c:layout>
            <c:manualLayout>
              <c:xMode val="edge"/>
              <c:yMode val="edge"/>
              <c:x val="1.8348596860235867E-2"/>
              <c:y val="3.1184002198807836E-3"/>
            </c:manualLayout>
          </c:layout>
          <c:overlay val="0"/>
        </c:title>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FFFFFF"/>
                </a:solidFill>
                <a:latin typeface="+mn-lt"/>
                <a:ea typeface="Arial"/>
                <a:cs typeface="Arial"/>
              </a:defRPr>
            </a:pPr>
            <a:endParaRPr lang="lv-LV"/>
          </a:p>
        </c:txPr>
        <c:crossAx val="137471776"/>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legend>
      <c:legendPos val="r"/>
      <c:legendEntry>
        <c:idx val="0"/>
        <c:txPr>
          <a:bodyPr/>
          <a:lstStyle/>
          <a:p>
            <a:pPr>
              <a:defRPr sz="1400" b="0" i="0">
                <a:solidFill>
                  <a:srgbClr val="FFFFFF"/>
                </a:solidFill>
                <a:latin typeface="+mn-lt"/>
                <a:ea typeface="Arial"/>
                <a:cs typeface="Arial"/>
              </a:defRPr>
            </a:pPr>
            <a:endParaRPr lang="lv-LV"/>
          </a:p>
        </c:txPr>
      </c:legendEntry>
      <c:legendEntry>
        <c:idx val="1"/>
        <c:txPr>
          <a:bodyPr/>
          <a:lstStyle/>
          <a:p>
            <a:pPr>
              <a:defRPr sz="1400" b="0" i="0">
                <a:solidFill>
                  <a:srgbClr val="FFFFFF"/>
                </a:solidFill>
                <a:latin typeface="+mn-lt"/>
                <a:ea typeface="Arial"/>
                <a:cs typeface="Arial"/>
              </a:defRPr>
            </a:pPr>
            <a:endParaRPr lang="lv-LV"/>
          </a:p>
        </c:txPr>
      </c:legendEntry>
      <c:layout>
        <c:manualLayout>
          <c:xMode val="edge"/>
          <c:yMode val="edge"/>
          <c:x val="5.9407111363698861E-2"/>
          <c:y val="1.4309693888042419E-2"/>
          <c:w val="0.91604365083002581"/>
          <c:h val="5.3661352080159076E-2"/>
        </c:manualLayout>
      </c:layout>
      <c:overlay val="1"/>
      <c:spPr>
        <a:solidFill>
          <a:scrgbClr r="0" g="0" b="0">
            <a:alpha val="0"/>
          </a:scrgbClr>
        </a:solidFill>
        <a:ln>
          <a:noFill/>
          <a:round/>
        </a:ln>
        <a:effectLst/>
        <a:extLst>
          <a:ext uri="{91240B29-F687-4F45-9708-019B960494DF}">
            <a14:hiddenLine xmlns:a14="http://schemas.microsoft.com/office/drawing/2010/main">
              <a:noFill/>
              <a:round/>
            </a14:hiddenLine>
          </a:ext>
        </a:extLst>
      </c:spPr>
      <c:txPr>
        <a:bodyPr/>
        <a:lstStyle/>
        <a:p>
          <a:pPr>
            <a:defRPr sz="1400" b="0" i="0">
              <a:solidFill>
                <a:srgbClr val="000000"/>
              </a:solidFill>
              <a:latin typeface="+mn-lt"/>
              <a:ea typeface="Arial Narrow"/>
              <a:cs typeface="Arial Narrow"/>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09572768475146E-2"/>
          <c:y val="0.11233743907338364"/>
          <c:w val="0.92250486647421293"/>
          <c:h val="0.54975934743427668"/>
        </c:manualLayout>
      </c:layout>
      <c:barChart>
        <c:barDir val="col"/>
        <c:grouping val="clustered"/>
        <c:varyColors val="0"/>
        <c:ser>
          <c:idx val="0"/>
          <c:order val="0"/>
          <c:tx>
            <c:strRef>
              <c:f>'Figure A4.1._LTU '!$B$29</c:f>
              <c:strCache>
                <c:ptCount val="1"/>
                <c:pt idx="0">
                  <c:v>2016</c:v>
                </c:pt>
              </c:strCache>
            </c:strRef>
          </c:tx>
          <c:spPr>
            <a:solidFill>
              <a:schemeClr val="accent2"/>
            </a:solidFill>
            <a:ln w="6350" cmpd="sng">
              <a:solidFill>
                <a:srgbClr val="000000"/>
              </a:solidFill>
              <a:round/>
            </a:ln>
            <a:effectLst/>
          </c:spPr>
          <c:invertIfNegative val="0"/>
          <c:cat>
            <c:strRef>
              <c:f>'Figure A4.1._LTU '!$A$30:$A$67</c:f>
              <c:strCache>
                <c:ptCount val="38"/>
                <c:pt idx="0">
                  <c:v>Costa Rica</c:v>
                </c:pt>
                <c:pt idx="1">
                  <c:v>Slovenia</c:v>
                </c:pt>
                <c:pt idx="2">
                  <c:v>Sweden</c:v>
                </c:pt>
                <c:pt idx="3">
                  <c:v>Turkey</c:v>
                </c:pt>
                <c:pt idx="4">
                  <c:v>Belgium</c:v>
                </c:pt>
                <c:pt idx="5">
                  <c:v>Spain</c:v>
                </c:pt>
                <c:pt idx="6">
                  <c:v>Luxembourg</c:v>
                </c:pt>
                <c:pt idx="7">
                  <c:v>Latvia</c:v>
                </c:pt>
                <c:pt idx="8">
                  <c:v>Colombia</c:v>
                </c:pt>
                <c:pt idx="9">
                  <c:v>Switzerland</c:v>
                </c:pt>
                <c:pt idx="10">
                  <c:v>United Kingdom</c:v>
                </c:pt>
                <c:pt idx="11">
                  <c:v>New Zealand</c:v>
                </c:pt>
                <c:pt idx="12">
                  <c:v>Netherlands</c:v>
                </c:pt>
                <c:pt idx="13">
                  <c:v>Finland</c:v>
                </c:pt>
                <c:pt idx="14">
                  <c:v>Australia</c:v>
                </c:pt>
                <c:pt idx="15">
                  <c:v>Austria</c:v>
                </c:pt>
                <c:pt idx="16">
                  <c:v>Denmark</c:v>
                </c:pt>
                <c:pt idx="17">
                  <c:v>Lithuania</c:v>
                </c:pt>
                <c:pt idx="18">
                  <c:v>Germany</c:v>
                </c:pt>
                <c:pt idx="19">
                  <c:v>Norway</c:v>
                </c:pt>
                <c:pt idx="20">
                  <c:v>OECD average</c:v>
                </c:pt>
                <c:pt idx="21">
                  <c:v>Greece</c:v>
                </c:pt>
                <c:pt idx="22">
                  <c:v>Canada</c:v>
                </c:pt>
                <c:pt idx="23">
                  <c:v>Korea</c:v>
                </c:pt>
                <c:pt idx="24">
                  <c:v>France</c:v>
                </c:pt>
                <c:pt idx="25">
                  <c:v>Portugal</c:v>
                </c:pt>
                <c:pt idx="26">
                  <c:v>Poland</c:v>
                </c:pt>
                <c:pt idx="27">
                  <c:v>Ireland</c:v>
                </c:pt>
                <c:pt idx="28">
                  <c:v>Italy</c:v>
                </c:pt>
                <c:pt idx="29">
                  <c:v>United States</c:v>
                </c:pt>
                <c:pt idx="30">
                  <c:v>Czech Republic</c:v>
                </c:pt>
                <c:pt idx="31">
                  <c:v>Estonia</c:v>
                </c:pt>
                <c:pt idx="32">
                  <c:v>Slovak Republic</c:v>
                </c:pt>
                <c:pt idx="33">
                  <c:v>Hungary</c:v>
                </c:pt>
                <c:pt idx="34">
                  <c:v>Mexico</c:v>
                </c:pt>
                <c:pt idx="35">
                  <c:v>Israel</c:v>
                </c:pt>
                <c:pt idx="36">
                  <c:v>Brazil</c:v>
                </c:pt>
                <c:pt idx="37">
                  <c:v>Chile</c:v>
                </c:pt>
              </c:strCache>
            </c:strRef>
          </c:cat>
          <c:val>
            <c:numRef>
              <c:f>'Figure A4.1._LTU '!$B$30:$B$67</c:f>
              <c:numCache>
                <c:formatCode>#,##0.00</c:formatCode>
                <c:ptCount val="38"/>
                <c:pt idx="0">
                  <c:v>92.64555</c:v>
                </c:pt>
                <c:pt idx="1">
                  <c:v>82.910839999999993</c:v>
                </c:pt>
                <c:pt idx="2">
                  <c:v>81.564130000000006</c:v>
                </c:pt>
                <c:pt idx="3">
                  <c:v>81.52628</c:v>
                </c:pt>
                <c:pt idx="4">
                  <c:v>81.521609999999995</c:v>
                </c:pt>
                <c:pt idx="5">
                  <c:v>81.399510000000006</c:v>
                </c:pt>
                <c:pt idx="6">
                  <c:v>81.367410000000007</c:v>
                </c:pt>
                <c:pt idx="7">
                  <c:v>80.385429999999999</c:v>
                </c:pt>
                <c:pt idx="8">
                  <c:v>78.563329999999993</c:v>
                </c:pt>
                <c:pt idx="9">
                  <c:v>78.364230000000006</c:v>
                </c:pt>
                <c:pt idx="10">
                  <c:v>77.656459999999996</c:v>
                </c:pt>
                <c:pt idx="11">
                  <c:v>77.308760000000007</c:v>
                </c:pt>
                <c:pt idx="12">
                  <c:v>76.876530000000002</c:v>
                </c:pt>
                <c:pt idx="13">
                  <c:v>76.620180000000005</c:v>
                </c:pt>
                <c:pt idx="14">
                  <c:v>76.445229999999995</c:v>
                </c:pt>
                <c:pt idx="15">
                  <c:v>75.707160000000002</c:v>
                </c:pt>
                <c:pt idx="16">
                  <c:v>75.577799999999996</c:v>
                </c:pt>
                <c:pt idx="17">
                  <c:v>75.46163</c:v>
                </c:pt>
                <c:pt idx="18">
                  <c:v>74.441860000000005</c:v>
                </c:pt>
                <c:pt idx="19">
                  <c:v>74.282550000000001</c:v>
                </c:pt>
                <c:pt idx="20">
                  <c:v>74.182299705882386</c:v>
                </c:pt>
                <c:pt idx="21">
                  <c:v>73.814220000000006</c:v>
                </c:pt>
                <c:pt idx="22">
                  <c:v>72.487110000000001</c:v>
                </c:pt>
                <c:pt idx="23">
                  <c:v>71.869590000000002</c:v>
                </c:pt>
                <c:pt idx="24">
                  <c:v>71.789940000000001</c:v>
                </c:pt>
                <c:pt idx="25">
                  <c:v>71.48948</c:v>
                </c:pt>
                <c:pt idx="26">
                  <c:v>70.863799999999998</c:v>
                </c:pt>
                <c:pt idx="27">
                  <c:v>70.721729999999994</c:v>
                </c:pt>
                <c:pt idx="28">
                  <c:v>70.189350000000005</c:v>
                </c:pt>
                <c:pt idx="29">
                  <c:v>70.109120000000004</c:v>
                </c:pt>
                <c:pt idx="30">
                  <c:v>69.324939999999998</c:v>
                </c:pt>
                <c:pt idx="31">
                  <c:v>68.905879999999996</c:v>
                </c:pt>
                <c:pt idx="32">
                  <c:v>67.896900000000002</c:v>
                </c:pt>
                <c:pt idx="33">
                  <c:v>66.870249999999999</c:v>
                </c:pt>
                <c:pt idx="34">
                  <c:v>66.484129999999993</c:v>
                </c:pt>
                <c:pt idx="35">
                  <c:v>65.412000000000006</c:v>
                </c:pt>
                <c:pt idx="36">
                  <c:v>65.320689999999999</c:v>
                </c:pt>
                <c:pt idx="37">
                  <c:v>64.552149999999997</c:v>
                </c:pt>
              </c:numCache>
            </c:numRef>
          </c:val>
          <c:extLst xmlns:c16r2="http://schemas.microsoft.com/office/drawing/2015/06/chart">
            <c:ext xmlns:c16="http://schemas.microsoft.com/office/drawing/2014/chart" uri="{C3380CC4-5D6E-409C-BE32-E72D297353CC}">
              <c16:uniqueId val="{00000000-F88A-42DF-A1D5-DD70A3223CBF}"/>
            </c:ext>
          </c:extLst>
        </c:ser>
        <c:dLbls>
          <c:showLegendKey val="0"/>
          <c:showVal val="0"/>
          <c:showCatName val="0"/>
          <c:showSerName val="0"/>
          <c:showPercent val="0"/>
          <c:showBubbleSize val="0"/>
        </c:dLbls>
        <c:gapWidth val="150"/>
        <c:axId val="137472560"/>
        <c:axId val="137469424"/>
      </c:barChart>
      <c:catAx>
        <c:axId val="137472560"/>
        <c:scaling>
          <c:orientation val="minMax"/>
        </c:scaling>
        <c:delete val="0"/>
        <c:axPos val="b"/>
        <c:numFmt formatCode="General" sourceLinked="0"/>
        <c:majorTickMark val="in"/>
        <c:minorTickMark val="none"/>
        <c:tickLblPos val="low"/>
        <c:spPr>
          <a:noFill/>
          <a:ln w="9525">
            <a:solidFill>
              <a:srgbClr val="FFFFFF"/>
            </a:solidFill>
            <a:prstDash val="solid"/>
          </a:ln>
          <a:extLst>
            <a:ext uri="{909E8E84-426E-40DD-AFC4-6F175D3DCCD1}">
              <a14:hiddenFill xmlns:a14="http://schemas.microsoft.com/office/drawing/2010/main">
                <a:noFill/>
              </a14:hiddenFill>
            </a:ext>
          </a:extLst>
        </c:spPr>
        <c:txPr>
          <a:bodyPr rot="-5400000" vert="horz"/>
          <a:lstStyle/>
          <a:p>
            <a:pPr>
              <a:defRPr sz="1200" b="0" i="0">
                <a:solidFill>
                  <a:srgbClr val="FFFFFF"/>
                </a:solidFill>
                <a:latin typeface="+mn-lt"/>
                <a:ea typeface="Arial"/>
                <a:cs typeface="Arial"/>
              </a:defRPr>
            </a:pPr>
            <a:endParaRPr lang="lv-LV"/>
          </a:p>
        </c:txPr>
        <c:crossAx val="137469424"/>
        <c:crosses val="autoZero"/>
        <c:auto val="1"/>
        <c:lblAlgn val="ctr"/>
        <c:lblOffset val="0"/>
        <c:tickLblSkip val="1"/>
        <c:noMultiLvlLbl val="0"/>
      </c:catAx>
      <c:valAx>
        <c:axId val="137469424"/>
        <c:scaling>
          <c:orientation val="minMax"/>
          <c:max val="100"/>
          <c:min val="40"/>
        </c:scaling>
        <c:delete val="0"/>
        <c:axPos val="l"/>
        <c:majorGridlines>
          <c:spPr>
            <a:ln w="9525" cmpd="sng">
              <a:solidFill>
                <a:schemeClr val="tx2">
                  <a:lumMod val="60000"/>
                  <a:lumOff val="40000"/>
                </a:schemeClr>
              </a:solidFill>
              <a:prstDash val="solid"/>
            </a:ln>
          </c:spPr>
        </c:majorGridlines>
        <c:numFmt formatCode="#\ ##0" sourceLinked="0"/>
        <c:majorTickMark val="in"/>
        <c:minorTickMark val="none"/>
        <c:tickLblPos val="nextTo"/>
        <c:spPr>
          <a:noFill/>
          <a:ln w="9525">
            <a:solidFill>
              <a:srgbClr val="FFFFFF"/>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FFFFFF"/>
                </a:solidFill>
                <a:latin typeface="+mn-lt"/>
                <a:ea typeface="Arial"/>
                <a:cs typeface="Arial"/>
              </a:defRPr>
            </a:pPr>
            <a:endParaRPr lang="lv-LV"/>
          </a:p>
        </c:txPr>
        <c:crossAx val="137472560"/>
        <c:crosses val="autoZero"/>
        <c:crossBetween val="between"/>
      </c:valAx>
      <c:spPr>
        <a:noFill/>
        <a:ln w="9525">
          <a:solidFill>
            <a:srgbClr val="000000"/>
          </a:solidFill>
        </a:ln>
        <a:extLst>
          <a:ext uri="{909E8E84-426E-40DD-AFC4-6F175D3DCCD1}">
            <a14:hiddenFill xmlns:a14="http://schemas.microsoft.com/office/drawing/2010/main">
              <a:solidFill>
                <a:srgbClr val="F4FFFF"/>
              </a:solidFill>
            </a14:hiddenFill>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028971697009221E-2"/>
          <c:y val="0.17649425745545952"/>
          <c:w val="0.9260221453210068"/>
          <c:h val="0.44452886160761301"/>
        </c:manualLayout>
      </c:layout>
      <c:barChart>
        <c:barDir val="col"/>
        <c:grouping val="stacked"/>
        <c:varyColors val="0"/>
        <c:ser>
          <c:idx val="0"/>
          <c:order val="2"/>
          <c:tx>
            <c:strRef>
              <c:f>'Figure A1.3.'!$E$36</c:f>
              <c:strCache>
                <c:ptCount val="1"/>
                <c:pt idx="0">
                  <c:v>Native-born adults</c:v>
                </c:pt>
              </c:strCache>
            </c:strRef>
          </c:tx>
          <c:spPr>
            <a:solidFill>
              <a:schemeClr val="accent2"/>
            </a:solidFill>
            <a:ln w="6350" cmpd="sng">
              <a:noFill/>
              <a:round/>
            </a:ln>
            <a:effectLst/>
          </c:spPr>
          <c:invertIfNegative val="0"/>
          <c:cat>
            <c:strRef>
              <c:f>'Figure A1.3.'!$D$37:$D$78</c:f>
              <c:strCache>
                <c:ptCount val="26"/>
                <c:pt idx="0">
                  <c:v>Canada (28%) </c:v>
                </c:pt>
                <c:pt idx="1">
                  <c:v>Israel (25%) </c:v>
                </c:pt>
                <c:pt idx="2">
                  <c:v>United States (19%) </c:v>
                </c:pt>
                <c:pt idx="3">
                  <c:v>Switzerland (36%) </c:v>
                </c:pt>
                <c:pt idx="4">
                  <c:v>Ireland (22%) </c:v>
                </c:pt>
                <c:pt idx="5">
                  <c:v>Belgium (21%) </c:v>
                </c:pt>
                <c:pt idx="6">
                  <c:v>Sweden (24%) </c:v>
                </c:pt>
                <c:pt idx="7">
                  <c:v>Lithuania (5%) </c:v>
                </c:pt>
                <c:pt idx="8">
                  <c:v>Estonia (12%) </c:v>
                </c:pt>
                <c:pt idx="9">
                  <c:v>Denmark (14%) </c:v>
                </c:pt>
                <c:pt idx="10">
                  <c:v>Spain (16%) </c:v>
                </c:pt>
                <c:pt idx="11">
                  <c:v>Slovenia (12%) </c:v>
                </c:pt>
                <c:pt idx="12">
                  <c:v>France (15%) </c:v>
                </c:pt>
                <c:pt idx="13">
                  <c:v>OECD average (17%) </c:v>
                </c:pt>
                <c:pt idx="14">
                  <c:v>Latvia (11%) </c:v>
                </c:pt>
                <c:pt idx="15">
                  <c:v>Austria (24%) </c:v>
                </c:pt>
                <c:pt idx="16">
                  <c:v>EU22 average (15%) </c:v>
                </c:pt>
                <c:pt idx="17">
                  <c:v>Greece (9%) </c:v>
                </c:pt>
                <c:pt idx="18">
                  <c:v>New Zealand (33%) </c:v>
                </c:pt>
                <c:pt idx="19">
                  <c:v>Germany (21%) </c:v>
                </c:pt>
                <c:pt idx="20">
                  <c:v>Luxembourg (57%) </c:v>
                </c:pt>
                <c:pt idx="21">
                  <c:v>Hungary (2%) </c:v>
                </c:pt>
                <c:pt idx="22">
                  <c:v>Portugal (10%) </c:v>
                </c:pt>
                <c:pt idx="23">
                  <c:v>Slovak Republic (1%) </c:v>
                </c:pt>
                <c:pt idx="24">
                  <c:v>Chile1 (3%) </c:v>
                </c:pt>
                <c:pt idx="25">
                  <c:v>Italy (14%) </c:v>
                </c:pt>
              </c:strCache>
            </c:strRef>
          </c:cat>
          <c:val>
            <c:numRef>
              <c:f>'Figure A1.3.'!$E$37:$E$62</c:f>
              <c:numCache>
                <c:formatCode>_(* #,##0_);_(* \(#,##0\);_(* "-"??_);_(@_)</c:formatCode>
                <c:ptCount val="26"/>
                <c:pt idx="0">
                  <c:v>52.731152000000002</c:v>
                </c:pt>
                <c:pt idx="1">
                  <c:v>48.470309999999998</c:v>
                </c:pt>
                <c:pt idx="2">
                  <c:v>47.775298999999997</c:v>
                </c:pt>
                <c:pt idx="3">
                  <c:v>43.320228999999998</c:v>
                </c:pt>
                <c:pt idx="4">
                  <c:v>42.869644000000001</c:v>
                </c:pt>
                <c:pt idx="5">
                  <c:v>41.866996999999998</c:v>
                </c:pt>
                <c:pt idx="6">
                  <c:v>41.437320999999997</c:v>
                </c:pt>
                <c:pt idx="7">
                  <c:v>40.474952999999999</c:v>
                </c:pt>
                <c:pt idx="8">
                  <c:v>39.489586000000003</c:v>
                </c:pt>
                <c:pt idx="9">
                  <c:v>38.440227999999998</c:v>
                </c:pt>
                <c:pt idx="10">
                  <c:v>38.162421999999999</c:v>
                </c:pt>
                <c:pt idx="11">
                  <c:v>36.697505999999997</c:v>
                </c:pt>
                <c:pt idx="12">
                  <c:v>35.974949000000002</c:v>
                </c:pt>
                <c:pt idx="13">
                  <c:v>34.082693999999996</c:v>
                </c:pt>
                <c:pt idx="14">
                  <c:v>34.005428000000002</c:v>
                </c:pt>
                <c:pt idx="15">
                  <c:v>32.868758999999997</c:v>
                </c:pt>
                <c:pt idx="16">
                  <c:v>32.582326999999999</c:v>
                </c:pt>
                <c:pt idx="17">
                  <c:v>32.309520999999997</c:v>
                </c:pt>
                <c:pt idx="18">
                  <c:v>31.630367</c:v>
                </c:pt>
                <c:pt idx="19">
                  <c:v>29.591045000000001</c:v>
                </c:pt>
                <c:pt idx="20">
                  <c:v>26.496464</c:v>
                </c:pt>
                <c:pt idx="21">
                  <c:v>23.928930000000001</c:v>
                </c:pt>
                <c:pt idx="22">
                  <c:v>23.105457000000001</c:v>
                </c:pt>
                <c:pt idx="23">
                  <c:v>23.048238999999999</c:v>
                </c:pt>
                <c:pt idx="24">
                  <c:v>22.166992</c:v>
                </c:pt>
                <c:pt idx="25">
                  <c:v>19.547588000000001</c:v>
                </c:pt>
              </c:numCache>
            </c:numRef>
          </c:val>
        </c:ser>
        <c:dLbls>
          <c:showLegendKey val="0"/>
          <c:showVal val="0"/>
          <c:showCatName val="0"/>
          <c:showSerName val="0"/>
          <c:showPercent val="0"/>
          <c:showBubbleSize val="0"/>
        </c:dLbls>
        <c:gapWidth val="150"/>
        <c:overlap val="100"/>
        <c:axId val="137470208"/>
        <c:axId val="137470600"/>
      </c:barChart>
      <c:lineChart>
        <c:grouping val="standard"/>
        <c:varyColors val="0"/>
        <c:ser>
          <c:idx val="2"/>
          <c:order val="0"/>
          <c:tx>
            <c:strRef>
              <c:f>'Figure A1.3.'!$F$36</c:f>
              <c:strCache>
                <c:ptCount val="1"/>
                <c:pt idx="0">
                  <c:v>Arrived in the country by the age of 15</c:v>
                </c:pt>
              </c:strCache>
            </c:strRef>
          </c:tx>
          <c:spPr>
            <a:solidFill>
              <a:srgbClr val="CCCCCC"/>
            </a:solidFill>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diamond"/>
            <c:size val="7"/>
            <c:spPr>
              <a:solidFill>
                <a:schemeClr val="accent4"/>
              </a:solidFill>
              <a:ln w="3175">
                <a:noFill/>
                <a:prstDash val="solid"/>
              </a:ln>
              <a:effectLst/>
              <a:extLst/>
            </c:spPr>
          </c:marker>
          <c:cat>
            <c:strRef>
              <c:f>'Figure A1.3.'!$D$37:$D$78</c:f>
              <c:strCache>
                <c:ptCount val="26"/>
                <c:pt idx="0">
                  <c:v>Canada (28%) </c:v>
                </c:pt>
                <c:pt idx="1">
                  <c:v>Israel (25%) </c:v>
                </c:pt>
                <c:pt idx="2">
                  <c:v>United States (19%) </c:v>
                </c:pt>
                <c:pt idx="3">
                  <c:v>Switzerland (36%) </c:v>
                </c:pt>
                <c:pt idx="4">
                  <c:v>Ireland (22%) </c:v>
                </c:pt>
                <c:pt idx="5">
                  <c:v>Belgium (21%) </c:v>
                </c:pt>
                <c:pt idx="6">
                  <c:v>Sweden (24%) </c:v>
                </c:pt>
                <c:pt idx="7">
                  <c:v>Lithuania (5%) </c:v>
                </c:pt>
                <c:pt idx="8">
                  <c:v>Estonia (12%) </c:v>
                </c:pt>
                <c:pt idx="9">
                  <c:v>Denmark (14%) </c:v>
                </c:pt>
                <c:pt idx="10">
                  <c:v>Spain (16%) </c:v>
                </c:pt>
                <c:pt idx="11">
                  <c:v>Slovenia (12%) </c:v>
                </c:pt>
                <c:pt idx="12">
                  <c:v>France (15%) </c:v>
                </c:pt>
                <c:pt idx="13">
                  <c:v>OECD average (17%) </c:v>
                </c:pt>
                <c:pt idx="14">
                  <c:v>Latvia (11%) </c:v>
                </c:pt>
                <c:pt idx="15">
                  <c:v>Austria (24%) </c:v>
                </c:pt>
                <c:pt idx="16">
                  <c:v>EU22 average (15%) </c:v>
                </c:pt>
                <c:pt idx="17">
                  <c:v>Greece (9%) </c:v>
                </c:pt>
                <c:pt idx="18">
                  <c:v>New Zealand (33%) </c:v>
                </c:pt>
                <c:pt idx="19">
                  <c:v>Germany (21%) </c:v>
                </c:pt>
                <c:pt idx="20">
                  <c:v>Luxembourg (57%) </c:v>
                </c:pt>
                <c:pt idx="21">
                  <c:v>Hungary (2%) </c:v>
                </c:pt>
                <c:pt idx="22">
                  <c:v>Portugal (10%) </c:v>
                </c:pt>
                <c:pt idx="23">
                  <c:v>Slovak Republic (1%) </c:v>
                </c:pt>
                <c:pt idx="24">
                  <c:v>Chile1 (3%) </c:v>
                </c:pt>
                <c:pt idx="25">
                  <c:v>Italy (14%) </c:v>
                </c:pt>
              </c:strCache>
            </c:strRef>
          </c:cat>
          <c:val>
            <c:numRef>
              <c:f>'Figure A1.3.'!$F$37:$F$62</c:f>
              <c:numCache>
                <c:formatCode>_(* #,##0_);_(* \(#,##0\);_(* "-"??_);_(@_)</c:formatCode>
                <c:ptCount val="26"/>
                <c:pt idx="0">
                  <c:v>64.907875000000004</c:v>
                </c:pt>
                <c:pt idx="1">
                  <c:v>51.358181000000002</c:v>
                </c:pt>
                <c:pt idx="2">
                  <c:v>38.939388000000001</c:v>
                </c:pt>
                <c:pt idx="3">
                  <c:v>32.844878999999999</c:v>
                </c:pt>
                <c:pt idx="4">
                  <c:v>48.941856000000001</c:v>
                </c:pt>
                <c:pt idx="5">
                  <c:v>31.001783</c:v>
                </c:pt>
                <c:pt idx="6">
                  <c:v>39.296092999999999</c:v>
                </c:pt>
                <c:pt idx="7">
                  <c:v>54.222610000000003</c:v>
                </c:pt>
                <c:pt idx="8">
                  <c:v>29.358468999999999</c:v>
                </c:pt>
                <c:pt idx="9">
                  <c:v>28.791841999999999</c:v>
                </c:pt>
                <c:pt idx="10">
                  <c:v>30.585291000000002</c:v>
                </c:pt>
                <c:pt idx="11">
                  <c:v>30.981788999999999</c:v>
                </c:pt>
                <c:pt idx="12">
                  <c:v>28.224777</c:v>
                </c:pt>
                <c:pt idx="13">
                  <c:v>33.764707000000001</c:v>
                </c:pt>
                <c:pt idx="14">
                  <c:v>34.288631000000002</c:v>
                </c:pt>
                <c:pt idx="15">
                  <c:v>19.956568000000001</c:v>
                </c:pt>
                <c:pt idx="16">
                  <c:v>29.99474</c:v>
                </c:pt>
                <c:pt idx="17">
                  <c:v>17.843350999999998</c:v>
                </c:pt>
                <c:pt idx="18">
                  <c:v>45.521884999999997</c:v>
                </c:pt>
                <c:pt idx="19">
                  <c:v>19.369271999999999</c:v>
                </c:pt>
                <c:pt idx="20">
                  <c:v>25.482741999999998</c:v>
                </c:pt>
                <c:pt idx="21">
                  <c:v>36.601886999999998</c:v>
                </c:pt>
                <c:pt idx="22">
                  <c:v>35.305294000000004</c:v>
                </c:pt>
                <c:pt idx="23">
                  <c:v>41.012301999999998</c:v>
                </c:pt>
                <c:pt idx="24">
                  <c:v>33.105476000000003</c:v>
                </c:pt>
                <c:pt idx="25">
                  <c:v>12.868632</c:v>
                </c:pt>
              </c:numCache>
            </c:numRef>
          </c:val>
          <c:smooth val="0"/>
        </c:ser>
        <c:ser>
          <c:idx val="4"/>
          <c:order val="1"/>
          <c:tx>
            <c:strRef>
              <c:f>'Figure A1.3.'!$G$36</c:f>
              <c:strCache>
                <c:ptCount val="1"/>
                <c:pt idx="0">
                  <c:v>Arrived in the country at 16 or older</c:v>
                </c:pt>
              </c:strCache>
            </c:strRef>
          </c:tx>
          <c:spPr>
            <a:solidFill>
              <a:srgbClr val="A7B9E3"/>
            </a:solidFill>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triangle"/>
            <c:size val="7"/>
            <c:spPr>
              <a:solidFill>
                <a:srgbClr val="FFFF00"/>
              </a:solidFill>
              <a:ln w="3175">
                <a:noFill/>
                <a:prstDash val="solid"/>
              </a:ln>
              <a:effectLst/>
              <a:extLst/>
            </c:spPr>
          </c:marker>
          <c:cat>
            <c:strRef>
              <c:f>'Figure A1.3.'!$D$37:$D$78</c:f>
              <c:strCache>
                <c:ptCount val="26"/>
                <c:pt idx="0">
                  <c:v>Canada (28%) </c:v>
                </c:pt>
                <c:pt idx="1">
                  <c:v>Israel (25%) </c:v>
                </c:pt>
                <c:pt idx="2">
                  <c:v>United States (19%) </c:v>
                </c:pt>
                <c:pt idx="3">
                  <c:v>Switzerland (36%) </c:v>
                </c:pt>
                <c:pt idx="4">
                  <c:v>Ireland (22%) </c:v>
                </c:pt>
                <c:pt idx="5">
                  <c:v>Belgium (21%) </c:v>
                </c:pt>
                <c:pt idx="6">
                  <c:v>Sweden (24%) </c:v>
                </c:pt>
                <c:pt idx="7">
                  <c:v>Lithuania (5%) </c:v>
                </c:pt>
                <c:pt idx="8">
                  <c:v>Estonia (12%) </c:v>
                </c:pt>
                <c:pt idx="9">
                  <c:v>Denmark (14%) </c:v>
                </c:pt>
                <c:pt idx="10">
                  <c:v>Spain (16%) </c:v>
                </c:pt>
                <c:pt idx="11">
                  <c:v>Slovenia (12%) </c:v>
                </c:pt>
                <c:pt idx="12">
                  <c:v>France (15%) </c:v>
                </c:pt>
                <c:pt idx="13">
                  <c:v>OECD average (17%) </c:v>
                </c:pt>
                <c:pt idx="14">
                  <c:v>Latvia (11%) </c:v>
                </c:pt>
                <c:pt idx="15">
                  <c:v>Austria (24%) </c:v>
                </c:pt>
                <c:pt idx="16">
                  <c:v>EU22 average (15%) </c:v>
                </c:pt>
                <c:pt idx="17">
                  <c:v>Greece (9%) </c:v>
                </c:pt>
                <c:pt idx="18">
                  <c:v>New Zealand (33%) </c:v>
                </c:pt>
                <c:pt idx="19">
                  <c:v>Germany (21%) </c:v>
                </c:pt>
                <c:pt idx="20">
                  <c:v>Luxembourg (57%) </c:v>
                </c:pt>
                <c:pt idx="21">
                  <c:v>Hungary (2%) </c:v>
                </c:pt>
                <c:pt idx="22">
                  <c:v>Portugal (10%) </c:v>
                </c:pt>
                <c:pt idx="23">
                  <c:v>Slovak Republic (1%) </c:v>
                </c:pt>
                <c:pt idx="24">
                  <c:v>Chile1 (3%) </c:v>
                </c:pt>
                <c:pt idx="25">
                  <c:v>Italy (14%) </c:v>
                </c:pt>
              </c:strCache>
            </c:strRef>
          </c:cat>
          <c:val>
            <c:numRef>
              <c:f>'Figure A1.3.'!$G$37:$G$62</c:f>
              <c:numCache>
                <c:formatCode>_(* #,##0_);_(* \(#,##0\);_(* "-"??_);_(@_)</c:formatCode>
                <c:ptCount val="26"/>
                <c:pt idx="0">
                  <c:v>66.911949000000007</c:v>
                </c:pt>
                <c:pt idx="1">
                  <c:v>63.412543999999997</c:v>
                </c:pt>
                <c:pt idx="2">
                  <c:v>40.650275999999998</c:v>
                </c:pt>
                <c:pt idx="3">
                  <c:v>42.732903</c:v>
                </c:pt>
                <c:pt idx="4">
                  <c:v>56.616821000000002</c:v>
                </c:pt>
                <c:pt idx="5">
                  <c:v>35.109886000000003</c:v>
                </c:pt>
                <c:pt idx="6">
                  <c:v>44.441124000000002</c:v>
                </c:pt>
                <c:pt idx="7">
                  <c:v>34.974049000000001</c:v>
                </c:pt>
                <c:pt idx="8">
                  <c:v>49.991135</c:v>
                </c:pt>
                <c:pt idx="9">
                  <c:v>45.582264000000002</c:v>
                </c:pt>
                <c:pt idx="10">
                  <c:v>26.573920999999999</c:v>
                </c:pt>
                <c:pt idx="11">
                  <c:v>15.77317</c:v>
                </c:pt>
                <c:pt idx="12">
                  <c:v>32.039496999999997</c:v>
                </c:pt>
                <c:pt idx="13">
                  <c:v>36.802943999999997</c:v>
                </c:pt>
                <c:pt idx="14">
                  <c:v>32.007927000000002</c:v>
                </c:pt>
                <c:pt idx="15">
                  <c:v>32.831783000000001</c:v>
                </c:pt>
                <c:pt idx="16">
                  <c:v>32.372959000000002</c:v>
                </c:pt>
                <c:pt idx="17">
                  <c:v>18.009523000000002</c:v>
                </c:pt>
                <c:pt idx="18">
                  <c:v>51.303111999999999</c:v>
                </c:pt>
                <c:pt idx="19">
                  <c:v>26.557541000000001</c:v>
                </c:pt>
                <c:pt idx="20">
                  <c:v>39.903903999999997</c:v>
                </c:pt>
                <c:pt idx="21">
                  <c:v>28.956261000000001</c:v>
                </c:pt>
                <c:pt idx="22">
                  <c:v>30.013100000000001</c:v>
                </c:pt>
                <c:pt idx="23">
                  <c:v>21.975977</c:v>
                </c:pt>
                <c:pt idx="24">
                  <c:v>31.116617000000002</c:v>
                </c:pt>
                <c:pt idx="25">
                  <c:v>13.956466000000001</c:v>
                </c:pt>
              </c:numCache>
            </c:numRef>
          </c:val>
          <c:smooth val="0"/>
        </c:ser>
        <c:dLbls>
          <c:showLegendKey val="0"/>
          <c:showVal val="0"/>
          <c:showCatName val="0"/>
          <c:showSerName val="0"/>
          <c:showPercent val="0"/>
          <c:showBubbleSize val="0"/>
        </c:dLbls>
        <c:marker val="1"/>
        <c:smooth val="0"/>
        <c:axId val="137470208"/>
        <c:axId val="137470600"/>
      </c:lineChart>
      <c:catAx>
        <c:axId val="137470208"/>
        <c:scaling>
          <c:orientation val="minMax"/>
        </c:scaling>
        <c:delete val="0"/>
        <c:axPos val="b"/>
        <c:majorGridlines>
          <c:spPr>
            <a:ln w="9525" cmpd="sng">
              <a:no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5400000" vert="horz"/>
          <a:lstStyle/>
          <a:p>
            <a:pPr>
              <a:defRPr/>
            </a:pPr>
            <a:endParaRPr lang="lv-LV"/>
          </a:p>
        </c:txPr>
        <c:crossAx val="137470600"/>
        <c:crosses val="autoZero"/>
        <c:auto val="1"/>
        <c:lblAlgn val="ctr"/>
        <c:lblOffset val="0"/>
        <c:tickLblSkip val="1"/>
        <c:noMultiLvlLbl val="0"/>
      </c:catAx>
      <c:valAx>
        <c:axId val="137470600"/>
        <c:scaling>
          <c:orientation val="minMax"/>
          <c:max val="80"/>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lv-LV"/>
          </a:p>
        </c:txPr>
        <c:crossAx val="137470208"/>
        <c:crosses val="autoZero"/>
        <c:crossBetween val="between"/>
      </c:valAx>
      <c:spPr>
        <a:noFill/>
        <a:ln w="9525">
          <a:solidFill>
            <a:schemeClr val="bg1"/>
          </a:solidFill>
        </a:ln>
      </c:spPr>
    </c:plotArea>
    <c:legend>
      <c:legendPos val="r"/>
      <c:layout>
        <c:manualLayout>
          <c:xMode val="edge"/>
          <c:yMode val="edge"/>
          <c:x val="5.8963330220665092E-2"/>
          <c:y val="4.2829112759825864E-2"/>
          <c:w val="0.90405339459956036"/>
          <c:h val="0.10099392973204981"/>
        </c:manualLayout>
      </c:layout>
      <c:overlay val="1"/>
      <c:spPr>
        <a:noFill/>
        <a:ln>
          <a:noFill/>
          <a:round/>
        </a:ln>
        <a:effectLst/>
        <a:extLst>
          <a:ext uri="{91240B29-F687-4F45-9708-019B960494DF}">
            <a14:hiddenLine xmlns:a14="http://schemas.microsoft.com/office/drawing/2010/main">
              <a:noFill/>
              <a:round/>
            </a14:hiddenLine>
          </a:ext>
        </a:extLst>
      </c:sp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100">
          <a:solidFill>
            <a:schemeClr val="bg1"/>
          </a:solidFill>
        </a:defRPr>
      </a:pPr>
      <a:endParaRPr lang="lv-LV"/>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143526898083569E-2"/>
          <c:y val="0.14697377612533158"/>
          <c:w val="0.94819331358665682"/>
          <c:h val="0.49203132680843675"/>
        </c:manualLayout>
      </c:layout>
      <c:barChart>
        <c:barDir val="col"/>
        <c:grouping val="clustered"/>
        <c:varyColors val="0"/>
        <c:ser>
          <c:idx val="1"/>
          <c:order val="0"/>
          <c:tx>
            <c:strRef>
              <c:f>'Figure A3.4._LTU'!$B$25</c:f>
              <c:strCache>
                <c:ptCount val="1"/>
                <c:pt idx="0">
                  <c:v>Native-born adults</c:v>
                </c:pt>
              </c:strCache>
            </c:strRef>
          </c:tx>
          <c:spPr>
            <a:solidFill>
              <a:schemeClr val="accent2"/>
            </a:solidFill>
            <a:ln w="25400">
              <a:noFill/>
            </a:ln>
            <a:effectLst/>
          </c:spPr>
          <c:invertIfNegative val="0"/>
          <c:cat>
            <c:strRef>
              <c:f>'Figure A3.4._LTU'!$A$26:$A$49</c:f>
              <c:strCache>
                <c:ptCount val="24"/>
                <c:pt idx="0">
                  <c:v>Sweden (24%)</c:v>
                </c:pt>
                <c:pt idx="1">
                  <c:v>Switzerland (36%)</c:v>
                </c:pt>
                <c:pt idx="2">
                  <c:v>New Zealand (33%)</c:v>
                </c:pt>
                <c:pt idx="3">
                  <c:v>Germany (21%)</c:v>
                </c:pt>
                <c:pt idx="4">
                  <c:v>Luxembourg (57%)</c:v>
                </c:pt>
                <c:pt idx="5">
                  <c:v>Austria (24%)</c:v>
                </c:pt>
                <c:pt idx="6">
                  <c:v>Latvia (11%)</c:v>
                </c:pt>
                <c:pt idx="7">
                  <c:v>Slovenia (12%)</c:v>
                </c:pt>
                <c:pt idx="8">
                  <c:v>Israel (25%)</c:v>
                </c:pt>
                <c:pt idx="9">
                  <c:v>Denmark (14%)</c:v>
                </c:pt>
                <c:pt idx="10">
                  <c:v>Portugal (10%)</c:v>
                </c:pt>
                <c:pt idx="11">
                  <c:v>Belgium (21%)</c:v>
                </c:pt>
                <c:pt idx="12">
                  <c:v>Estonia (12%)</c:v>
                </c:pt>
                <c:pt idx="13">
                  <c:v>France (15%)</c:v>
                </c:pt>
                <c:pt idx="14">
                  <c:v>Ireland (22%)</c:v>
                </c:pt>
                <c:pt idx="15">
                  <c:v>OECD average (17%)</c:v>
                </c:pt>
                <c:pt idx="16">
                  <c:v>Hungary (2%)</c:v>
                </c:pt>
                <c:pt idx="17">
                  <c:v>Chile1 (3%)</c:v>
                </c:pt>
                <c:pt idx="18">
                  <c:v>Canada (28%)</c:v>
                </c:pt>
                <c:pt idx="19">
                  <c:v>United States (19%)</c:v>
                </c:pt>
                <c:pt idx="20">
                  <c:v>Spain (16%)</c:v>
                </c:pt>
                <c:pt idx="21">
                  <c:v>Slovak Republic (1%)</c:v>
                </c:pt>
                <c:pt idx="22">
                  <c:v>Italy (14%)</c:v>
                </c:pt>
                <c:pt idx="23">
                  <c:v>Greece (9%)</c:v>
                </c:pt>
              </c:strCache>
            </c:strRef>
          </c:cat>
          <c:val>
            <c:numRef>
              <c:f>'Figure A3.4._LTU'!$B$26:$B$49</c:f>
              <c:numCache>
                <c:formatCode>#,##0.00</c:formatCode>
                <c:ptCount val="24"/>
                <c:pt idx="0">
                  <c:v>92.764938000000001</c:v>
                </c:pt>
                <c:pt idx="1">
                  <c:v>91.679435999999995</c:v>
                </c:pt>
                <c:pt idx="2">
                  <c:v>90.891204999999999</c:v>
                </c:pt>
                <c:pt idx="3">
                  <c:v>90.820671000000004</c:v>
                </c:pt>
                <c:pt idx="4">
                  <c:v>88.962470999999994</c:v>
                </c:pt>
                <c:pt idx="5">
                  <c:v>88.877105999999998</c:v>
                </c:pt>
                <c:pt idx="6">
                  <c:v>88.873230000000007</c:v>
                </c:pt>
                <c:pt idx="7">
                  <c:v>87.958160000000007</c:v>
                </c:pt>
                <c:pt idx="8">
                  <c:v>87.896996000000001</c:v>
                </c:pt>
                <c:pt idx="9">
                  <c:v>87.721596000000005</c:v>
                </c:pt>
                <c:pt idx="10">
                  <c:v>87.337020999999993</c:v>
                </c:pt>
                <c:pt idx="11">
                  <c:v>87.234024000000005</c:v>
                </c:pt>
                <c:pt idx="12">
                  <c:v>87.081871000000007</c:v>
                </c:pt>
                <c:pt idx="13">
                  <c:v>86.976044000000002</c:v>
                </c:pt>
                <c:pt idx="14">
                  <c:v>86.617431999999994</c:v>
                </c:pt>
                <c:pt idx="15">
                  <c:v>86.515146034482754</c:v>
                </c:pt>
                <c:pt idx="16">
                  <c:v>85.192406000000005</c:v>
                </c:pt>
                <c:pt idx="17">
                  <c:v>84.309005999999997</c:v>
                </c:pt>
                <c:pt idx="18">
                  <c:v>83.922309999999996</c:v>
                </c:pt>
                <c:pt idx="19">
                  <c:v>82.632782000000006</c:v>
                </c:pt>
                <c:pt idx="20">
                  <c:v>82.257728999999998</c:v>
                </c:pt>
                <c:pt idx="21">
                  <c:v>82.039185000000003</c:v>
                </c:pt>
                <c:pt idx="22">
                  <c:v>81.859534999999994</c:v>
                </c:pt>
                <c:pt idx="23">
                  <c:v>72.693580999999995</c:v>
                </c:pt>
              </c:numCache>
            </c:numRef>
          </c:val>
          <c:extLst xmlns:c16r2="http://schemas.microsoft.com/office/drawing/2015/06/chart">
            <c:ext xmlns:c16="http://schemas.microsoft.com/office/drawing/2014/chart" uri="{C3380CC4-5D6E-409C-BE32-E72D297353CC}">
              <c16:uniqueId val="{00000000-4FEB-4FBA-B54A-E6BA3CE3B780}"/>
            </c:ext>
          </c:extLst>
        </c:ser>
        <c:dLbls>
          <c:showLegendKey val="0"/>
          <c:showVal val="0"/>
          <c:showCatName val="0"/>
          <c:showSerName val="0"/>
          <c:showPercent val="0"/>
          <c:showBubbleSize val="0"/>
        </c:dLbls>
        <c:gapWidth val="150"/>
        <c:axId val="138202552"/>
        <c:axId val="138205688"/>
      </c:barChart>
      <c:lineChart>
        <c:grouping val="standard"/>
        <c:varyColors val="0"/>
        <c:ser>
          <c:idx val="2"/>
          <c:order val="1"/>
          <c:tx>
            <c:strRef>
              <c:f>'Figure A3.4._LTU'!$D$25</c:f>
              <c:strCache>
                <c:ptCount val="1"/>
                <c:pt idx="0">
                  <c:v>Arrived in the country by the age of 15</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diamond"/>
            <c:size val="8"/>
            <c:spPr>
              <a:solidFill>
                <a:srgbClr val="FF0000"/>
              </a:solidFill>
              <a:ln w="3175">
                <a:noFill/>
                <a:prstDash val="solid"/>
              </a:ln>
              <a:effectLst/>
              <a:extLst/>
            </c:spPr>
          </c:marker>
          <c:cat>
            <c:strRef>
              <c:f>'Figure A3.4._LTU'!$A$26:$A$49</c:f>
              <c:strCache>
                <c:ptCount val="24"/>
                <c:pt idx="0">
                  <c:v>Sweden (24%)</c:v>
                </c:pt>
                <c:pt idx="1">
                  <c:v>Switzerland (36%)</c:v>
                </c:pt>
                <c:pt idx="2">
                  <c:v>New Zealand (33%)</c:v>
                </c:pt>
                <c:pt idx="3">
                  <c:v>Germany (21%)</c:v>
                </c:pt>
                <c:pt idx="4">
                  <c:v>Luxembourg (57%)</c:v>
                </c:pt>
                <c:pt idx="5">
                  <c:v>Austria (24%)</c:v>
                </c:pt>
                <c:pt idx="6">
                  <c:v>Latvia (11%)</c:v>
                </c:pt>
                <c:pt idx="7">
                  <c:v>Slovenia (12%)</c:v>
                </c:pt>
                <c:pt idx="8">
                  <c:v>Israel (25%)</c:v>
                </c:pt>
                <c:pt idx="9">
                  <c:v>Denmark (14%)</c:v>
                </c:pt>
                <c:pt idx="10">
                  <c:v>Portugal (10%)</c:v>
                </c:pt>
                <c:pt idx="11">
                  <c:v>Belgium (21%)</c:v>
                </c:pt>
                <c:pt idx="12">
                  <c:v>Estonia (12%)</c:v>
                </c:pt>
                <c:pt idx="13">
                  <c:v>France (15%)</c:v>
                </c:pt>
                <c:pt idx="14">
                  <c:v>Ireland (22%)</c:v>
                </c:pt>
                <c:pt idx="15">
                  <c:v>OECD average (17%)</c:v>
                </c:pt>
                <c:pt idx="16">
                  <c:v>Hungary (2%)</c:v>
                </c:pt>
                <c:pt idx="17">
                  <c:v>Chile1 (3%)</c:v>
                </c:pt>
                <c:pt idx="18">
                  <c:v>Canada (28%)</c:v>
                </c:pt>
                <c:pt idx="19">
                  <c:v>United States (19%)</c:v>
                </c:pt>
                <c:pt idx="20">
                  <c:v>Spain (16%)</c:v>
                </c:pt>
                <c:pt idx="21">
                  <c:v>Slovak Republic (1%)</c:v>
                </c:pt>
                <c:pt idx="22">
                  <c:v>Italy (14%)</c:v>
                </c:pt>
                <c:pt idx="23">
                  <c:v>Greece (9%)</c:v>
                </c:pt>
              </c:strCache>
            </c:strRef>
          </c:cat>
          <c:val>
            <c:numRef>
              <c:f>'Figure A3.4._LTU'!$D$26:$D$49</c:f>
              <c:numCache>
                <c:formatCode>General</c:formatCode>
                <c:ptCount val="24"/>
                <c:pt idx="0">
                  <c:v>91.124465999999998</c:v>
                </c:pt>
                <c:pt idx="1">
                  <c:v>88.245116999999993</c:v>
                </c:pt>
                <c:pt idx="2">
                  <c:v>89.792900000000003</c:v>
                </c:pt>
                <c:pt idx="3">
                  <c:v>89.778617999999994</c:v>
                </c:pt>
                <c:pt idx="4">
                  <c:v>79.636673000000002</c:v>
                </c:pt>
                <c:pt idx="5">
                  <c:v>87.215407999999996</c:v>
                </c:pt>
                <c:pt idx="6">
                  <c:v>84.157882999999998</c:v>
                </c:pt>
                <c:pt idx="7">
                  <c:v>86.182236000000003</c:v>
                </c:pt>
                <c:pt idx="8">
                  <c:v>88.383979999999994</c:v>
                </c:pt>
                <c:pt idx="9">
                  <c:v>76.904021999999998</c:v>
                </c:pt>
                <c:pt idx="10">
                  <c:v>91.881339999999994</c:v>
                </c:pt>
                <c:pt idx="11">
                  <c:v>83.231612999999996</c:v>
                </c:pt>
                <c:pt idx="12">
                  <c:v>73.450371000000004</c:v>
                </c:pt>
                <c:pt idx="13">
                  <c:v>78.393660999999994</c:v>
                </c:pt>
                <c:pt idx="14">
                  <c:v>83.876823000000002</c:v>
                </c:pt>
                <c:pt idx="15">
                  <c:v>83.699024043478261</c:v>
                </c:pt>
                <c:pt idx="16">
                  <c:v>75.423728999999994</c:v>
                </c:pt>
                <c:pt idx="17">
                  <c:v>89.951194999999998</c:v>
                </c:pt>
                <c:pt idx="18">
                  <c:v>85.032257000000001</c:v>
                </c:pt>
                <c:pt idx="19">
                  <c:v>82.467681999999996</c:v>
                </c:pt>
                <c:pt idx="20">
                  <c:v>78.200157000000004</c:v>
                </c:pt>
                <c:pt idx="21">
                  <c:v>82.628922000000003</c:v>
                </c:pt>
                <c:pt idx="22">
                  <c:v>87.5</c:v>
                </c:pt>
                <c:pt idx="23">
                  <c:v>71.618499999999997</c:v>
                </c:pt>
              </c:numCache>
            </c:numRef>
          </c:val>
          <c:smooth val="0"/>
          <c:extLst xmlns:c16r2="http://schemas.microsoft.com/office/drawing/2015/06/chart">
            <c:ext xmlns:c16="http://schemas.microsoft.com/office/drawing/2014/chart" uri="{C3380CC4-5D6E-409C-BE32-E72D297353CC}">
              <c16:uniqueId val="{00000001-4FEB-4FBA-B54A-E6BA3CE3B780}"/>
            </c:ext>
          </c:extLst>
        </c:ser>
        <c:ser>
          <c:idx val="4"/>
          <c:order val="2"/>
          <c:tx>
            <c:strRef>
              <c:f>'Figure A3.4._LTU'!$E$25</c:f>
              <c:strCache>
                <c:ptCount val="1"/>
                <c:pt idx="0">
                  <c:v>Arrived in the country at 16 or older</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triangle"/>
            <c:size val="9"/>
            <c:spPr>
              <a:solidFill>
                <a:schemeClr val="accent6"/>
              </a:solidFill>
              <a:ln w="3175">
                <a:noFill/>
                <a:prstDash val="solid"/>
              </a:ln>
              <a:effectLst/>
              <a:extLst/>
            </c:spPr>
          </c:marker>
          <c:cat>
            <c:strRef>
              <c:f>'Figure A3.4._LTU'!$A$26:$A$49</c:f>
              <c:strCache>
                <c:ptCount val="24"/>
                <c:pt idx="0">
                  <c:v>Sweden (24%)</c:v>
                </c:pt>
                <c:pt idx="1">
                  <c:v>Switzerland (36%)</c:v>
                </c:pt>
                <c:pt idx="2">
                  <c:v>New Zealand (33%)</c:v>
                </c:pt>
                <c:pt idx="3">
                  <c:v>Germany (21%)</c:v>
                </c:pt>
                <c:pt idx="4">
                  <c:v>Luxembourg (57%)</c:v>
                </c:pt>
                <c:pt idx="5">
                  <c:v>Austria (24%)</c:v>
                </c:pt>
                <c:pt idx="6">
                  <c:v>Latvia (11%)</c:v>
                </c:pt>
                <c:pt idx="7">
                  <c:v>Slovenia (12%)</c:v>
                </c:pt>
                <c:pt idx="8">
                  <c:v>Israel (25%)</c:v>
                </c:pt>
                <c:pt idx="9">
                  <c:v>Denmark (14%)</c:v>
                </c:pt>
                <c:pt idx="10">
                  <c:v>Portugal (10%)</c:v>
                </c:pt>
                <c:pt idx="11">
                  <c:v>Belgium (21%)</c:v>
                </c:pt>
                <c:pt idx="12">
                  <c:v>Estonia (12%)</c:v>
                </c:pt>
                <c:pt idx="13">
                  <c:v>France (15%)</c:v>
                </c:pt>
                <c:pt idx="14">
                  <c:v>Ireland (22%)</c:v>
                </c:pt>
                <c:pt idx="15">
                  <c:v>OECD average (17%)</c:v>
                </c:pt>
                <c:pt idx="16">
                  <c:v>Hungary (2%)</c:v>
                </c:pt>
                <c:pt idx="17">
                  <c:v>Chile1 (3%)</c:v>
                </c:pt>
                <c:pt idx="18">
                  <c:v>Canada (28%)</c:v>
                </c:pt>
                <c:pt idx="19">
                  <c:v>United States (19%)</c:v>
                </c:pt>
                <c:pt idx="20">
                  <c:v>Spain (16%)</c:v>
                </c:pt>
                <c:pt idx="21">
                  <c:v>Slovak Republic (1%)</c:v>
                </c:pt>
                <c:pt idx="22">
                  <c:v>Italy (14%)</c:v>
                </c:pt>
                <c:pt idx="23">
                  <c:v>Greece (9%)</c:v>
                </c:pt>
              </c:strCache>
            </c:strRef>
          </c:cat>
          <c:val>
            <c:numRef>
              <c:f>'Figure A3.4._LTU'!$E$26:$E$49</c:f>
              <c:numCache>
                <c:formatCode>#,##0.00</c:formatCode>
                <c:ptCount val="24"/>
                <c:pt idx="0">
                  <c:v>76.980721000000003</c:v>
                </c:pt>
                <c:pt idx="1">
                  <c:v>81.070556999999994</c:v>
                </c:pt>
                <c:pt idx="2">
                  <c:v>85.252464000000003</c:v>
                </c:pt>
                <c:pt idx="3">
                  <c:v>75.868720999999994</c:v>
                </c:pt>
                <c:pt idx="4">
                  <c:v>85.549239999999998</c:v>
                </c:pt>
                <c:pt idx="5">
                  <c:v>77.015129000000002</c:v>
                </c:pt>
                <c:pt idx="6">
                  <c:v>69.998901000000004</c:v>
                </c:pt>
                <c:pt idx="7">
                  <c:v>77.924346999999997</c:v>
                </c:pt>
                <c:pt idx="8">
                  <c:v>83.704147000000006</c:v>
                </c:pt>
                <c:pt idx="9">
                  <c:v>74.522498999999996</c:v>
                </c:pt>
                <c:pt idx="10">
                  <c:v>73.047852000000006</c:v>
                </c:pt>
                <c:pt idx="11">
                  <c:v>74.134147999999996</c:v>
                </c:pt>
                <c:pt idx="12">
                  <c:v>76.585341999999997</c:v>
                </c:pt>
                <c:pt idx="13">
                  <c:v>70.906052000000003</c:v>
                </c:pt>
                <c:pt idx="14">
                  <c:v>79.620109999999997</c:v>
                </c:pt>
                <c:pt idx="15">
                  <c:v>76.616688083333315</c:v>
                </c:pt>
                <c:pt idx="16">
                  <c:v>82.947395</c:v>
                </c:pt>
                <c:pt idx="17">
                  <c:v>86.717758000000003</c:v>
                </c:pt>
                <c:pt idx="18">
                  <c:v>78.763748000000007</c:v>
                </c:pt>
                <c:pt idx="19">
                  <c:v>76.084632999999997</c:v>
                </c:pt>
                <c:pt idx="20">
                  <c:v>70.314194000000001</c:v>
                </c:pt>
                <c:pt idx="21">
                  <c:v>82.353508000000005</c:v>
                </c:pt>
                <c:pt idx="22">
                  <c:v>67.522934000000006</c:v>
                </c:pt>
                <c:pt idx="23">
                  <c:v>52.405479</c:v>
                </c:pt>
              </c:numCache>
            </c:numRef>
          </c:val>
          <c:smooth val="0"/>
          <c:extLst xmlns:c16r2="http://schemas.microsoft.com/office/drawing/2015/06/chart">
            <c:ext xmlns:c16="http://schemas.microsoft.com/office/drawing/2014/chart" uri="{C3380CC4-5D6E-409C-BE32-E72D297353CC}">
              <c16:uniqueId val="{00000002-4FEB-4FBA-B54A-E6BA3CE3B780}"/>
            </c:ext>
          </c:extLst>
        </c:ser>
        <c:dLbls>
          <c:showLegendKey val="0"/>
          <c:showVal val="0"/>
          <c:showCatName val="0"/>
          <c:showSerName val="0"/>
          <c:showPercent val="0"/>
          <c:showBubbleSize val="0"/>
        </c:dLbls>
        <c:marker val="1"/>
        <c:smooth val="0"/>
        <c:axId val="138202552"/>
        <c:axId val="138205688"/>
      </c:lineChart>
      <c:catAx>
        <c:axId val="138202552"/>
        <c:scaling>
          <c:orientation val="minMax"/>
        </c:scaling>
        <c:delete val="0"/>
        <c:axPos val="b"/>
        <c:numFmt formatCode="General" sourceLinked="1"/>
        <c:majorTickMark val="none"/>
        <c:minorTickMark val="none"/>
        <c:tickLblPos val="low"/>
        <c:spPr>
          <a:noFill/>
          <a:ln w="9525">
            <a:solidFill>
              <a:srgbClr val="000000"/>
            </a:solidFill>
            <a:prstDash val="solid"/>
          </a:ln>
        </c:spPr>
        <c:txPr>
          <a:bodyPr rot="-5400000" vert="horz"/>
          <a:lstStyle/>
          <a:p>
            <a:pPr>
              <a:defRPr lang="en-US" sz="1000" b="0" i="0" u="none" baseline="0">
                <a:solidFill>
                  <a:schemeClr val="bg1"/>
                </a:solidFill>
                <a:latin typeface="+mn-lt"/>
                <a:ea typeface="Arial"/>
                <a:cs typeface="Arial"/>
              </a:defRPr>
            </a:pPr>
            <a:endParaRPr lang="lv-LV"/>
          </a:p>
        </c:txPr>
        <c:crossAx val="138205688"/>
        <c:crosses val="autoZero"/>
        <c:auto val="1"/>
        <c:lblAlgn val="ctr"/>
        <c:lblOffset val="0"/>
        <c:tickLblSkip val="1"/>
        <c:noMultiLvlLbl val="0"/>
      </c:catAx>
      <c:valAx>
        <c:axId val="138205688"/>
        <c:scaling>
          <c:orientation val="minMax"/>
          <c:max val="100"/>
          <c:min val="50"/>
        </c:scaling>
        <c:delete val="0"/>
        <c:axPos val="l"/>
        <c:majorGridlines>
          <c:spPr>
            <a:ln w="9525" cmpd="sng">
              <a:solidFill>
                <a:schemeClr val="tx2">
                  <a:lumMod val="60000"/>
                  <a:lumOff val="40000"/>
                </a:schemeClr>
              </a:solidFill>
              <a:prstDash val="solid"/>
            </a:ln>
          </c:spPr>
        </c:majorGridlines>
        <c:numFmt formatCode="General" sourceLinked="0"/>
        <c:majorTickMark val="in"/>
        <c:minorTickMark val="none"/>
        <c:tickLblPos val="nextTo"/>
        <c:spPr>
          <a:noFill/>
          <a:ln w="9525">
            <a:solidFill>
              <a:srgbClr val="000000"/>
            </a:solidFill>
            <a:prstDash val="solid"/>
          </a:ln>
        </c:spPr>
        <c:txPr>
          <a:bodyPr rot="-60000000" vert="horz"/>
          <a:lstStyle/>
          <a:p>
            <a:pPr>
              <a:defRPr lang="en-US" sz="1050" b="0" i="0" u="none" baseline="0">
                <a:solidFill>
                  <a:schemeClr val="bg1"/>
                </a:solidFill>
                <a:latin typeface="+mn-lt"/>
                <a:ea typeface="Arial"/>
                <a:cs typeface="Arial"/>
              </a:defRPr>
            </a:pPr>
            <a:endParaRPr lang="lv-LV"/>
          </a:p>
        </c:txPr>
        <c:crossAx val="138202552"/>
        <c:crosses val="autoZero"/>
        <c:crossBetween val="between"/>
        <c:majorUnit val="5"/>
      </c:valAx>
      <c:spPr>
        <a:noFill/>
        <a:ln w="9525">
          <a:noFill/>
        </a:ln>
      </c:spPr>
    </c:plotArea>
    <c:legend>
      <c:legendPos val="t"/>
      <c:layout>
        <c:manualLayout>
          <c:xMode val="edge"/>
          <c:yMode val="edge"/>
          <c:x val="4.013289954600148E-2"/>
          <c:y val="7.2350154904148145E-2"/>
          <c:w val="0.93425004618559881"/>
          <c:h val="4.3668122270742356E-2"/>
        </c:manualLayout>
      </c:layout>
      <c:overlay val="1"/>
      <c:spPr>
        <a:noFill/>
        <a:ln>
          <a:noFill/>
          <a:round/>
        </a:ln>
        <a:effectLst/>
        <a:extLst/>
      </c:spPr>
      <c:txPr>
        <a:bodyPr rot="0" vert="horz"/>
        <a:lstStyle/>
        <a:p>
          <a:pPr>
            <a:defRPr lang="en-US" sz="1000" b="0" i="0" u="none" baseline="0">
              <a:solidFill>
                <a:schemeClr val="bg1"/>
              </a:solidFill>
              <a:latin typeface="+mn-lt"/>
              <a:ea typeface="Arial"/>
              <a:cs typeface="Arial"/>
            </a:defRPr>
          </a:pPr>
          <a:endParaRPr lang="lv-LV"/>
        </a:p>
      </c:txPr>
    </c:legend>
    <c:plotVisOnly val="1"/>
    <c:dispBlanksAs val="gap"/>
    <c:showDLblsOverMax val="1"/>
  </c:chart>
  <c:spPr>
    <a:noFill/>
    <a:ln w="9525">
      <a:noFill/>
      <a:prstDash val="solid"/>
      <a:round/>
    </a:ln>
    <a:effectLst/>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2"/>
            </a:solidFill>
          </c:spPr>
          <c:invertIfNegative val="0"/>
          <c:cat>
            <c:strRef>
              <c:f>'Table X1.3.'!$A$30:$A$69</c:f>
              <c:strCache>
                <c:ptCount val="40"/>
                <c:pt idx="0">
                  <c:v>Estonia</c:v>
                </c:pt>
                <c:pt idx="1">
                  <c:v>Finland</c:v>
                </c:pt>
                <c:pt idx="2">
                  <c:v>Hungary</c:v>
                </c:pt>
                <c:pt idx="3">
                  <c:v>Latvia</c:v>
                </c:pt>
                <c:pt idx="4">
                  <c:v>Lithuania</c:v>
                </c:pt>
                <c:pt idx="5">
                  <c:v>Poland</c:v>
                </c:pt>
                <c:pt idx="6">
                  <c:v>Russian Federation</c:v>
                </c:pt>
                <c:pt idx="7">
                  <c:v>Sweden</c:v>
                </c:pt>
                <c:pt idx="8">
                  <c:v>Austria</c:v>
                </c:pt>
                <c:pt idx="9">
                  <c:v>Belgium</c:v>
                </c:pt>
                <c:pt idx="10">
                  <c:v>Brazil</c:v>
                </c:pt>
                <c:pt idx="11">
                  <c:v>Canada</c:v>
                </c:pt>
                <c:pt idx="12">
                  <c:v>Chile</c:v>
                </c:pt>
                <c:pt idx="13">
                  <c:v>China</c:v>
                </c:pt>
                <c:pt idx="14">
                  <c:v>Czech Republic</c:v>
                </c:pt>
                <c:pt idx="15">
                  <c:v>Denmark</c:v>
                </c:pt>
                <c:pt idx="16">
                  <c:v>France</c:v>
                </c:pt>
                <c:pt idx="17">
                  <c:v>Germany</c:v>
                </c:pt>
                <c:pt idx="18">
                  <c:v>Greece</c:v>
                </c:pt>
                <c:pt idx="19">
                  <c:v>Iceland</c:v>
                </c:pt>
                <c:pt idx="20">
                  <c:v>India</c:v>
                </c:pt>
                <c:pt idx="21">
                  <c:v>Israel</c:v>
                </c:pt>
                <c:pt idx="22">
                  <c:v>Italy</c:v>
                </c:pt>
                <c:pt idx="23">
                  <c:v>Japan</c:v>
                </c:pt>
                <c:pt idx="24">
                  <c:v>Korea</c:v>
                </c:pt>
                <c:pt idx="25">
                  <c:v>Luxembourg</c:v>
                </c:pt>
                <c:pt idx="26">
                  <c:v>Mexico</c:v>
                </c:pt>
                <c:pt idx="27">
                  <c:v>Netherlands</c:v>
                </c:pt>
                <c:pt idx="28">
                  <c:v>Norway</c:v>
                </c:pt>
                <c:pt idx="29">
                  <c:v>Portugal</c:v>
                </c:pt>
                <c:pt idx="30">
                  <c:v>Slovak Republic</c:v>
                </c:pt>
                <c:pt idx="31">
                  <c:v>Slovenia</c:v>
                </c:pt>
                <c:pt idx="32">
                  <c:v>Spain</c:v>
                </c:pt>
                <c:pt idx="33">
                  <c:v>Switzerland</c:v>
                </c:pt>
                <c:pt idx="34">
                  <c:v>Turkey</c:v>
                </c:pt>
                <c:pt idx="35">
                  <c:v>United States</c:v>
                </c:pt>
                <c:pt idx="36">
                  <c:v>Australia</c:v>
                </c:pt>
                <c:pt idx="37">
                  <c:v>Ireland</c:v>
                </c:pt>
                <c:pt idx="38">
                  <c:v>New Zealand</c:v>
                </c:pt>
                <c:pt idx="39">
                  <c:v>United Kingdom</c:v>
                </c:pt>
              </c:strCache>
            </c:strRef>
          </c:cat>
          <c:val>
            <c:numRef>
              <c:f>'Table X1.3.'!$B$30:$B$69</c:f>
              <c:numCache>
                <c:formatCode>General</c:formatCode>
                <c:ptCount val="40"/>
                <c:pt idx="0">
                  <c:v>7</c:v>
                </c:pt>
                <c:pt idx="1">
                  <c:v>7</c:v>
                </c:pt>
                <c:pt idx="2">
                  <c:v>7</c:v>
                </c:pt>
                <c:pt idx="3">
                  <c:v>7</c:v>
                </c:pt>
                <c:pt idx="4">
                  <c:v>7</c:v>
                </c:pt>
                <c:pt idx="5">
                  <c:v>7</c:v>
                </c:pt>
                <c:pt idx="6">
                  <c:v>7</c:v>
                </c:pt>
                <c:pt idx="7">
                  <c:v>7</c:v>
                </c:pt>
                <c:pt idx="8">
                  <c:v>6</c:v>
                </c:pt>
                <c:pt idx="9">
                  <c:v>6</c:v>
                </c:pt>
                <c:pt idx="10">
                  <c:v>6</c:v>
                </c:pt>
                <c:pt idx="11">
                  <c:v>6</c:v>
                </c:pt>
                <c:pt idx="12">
                  <c:v>6</c:v>
                </c:pt>
                <c:pt idx="13">
                  <c:v>6</c:v>
                </c:pt>
                <c:pt idx="14">
                  <c:v>6</c:v>
                </c:pt>
                <c:pt idx="15">
                  <c:v>6</c:v>
                </c:pt>
                <c:pt idx="16">
                  <c:v>6</c:v>
                </c:pt>
                <c:pt idx="17">
                  <c:v>6</c:v>
                </c:pt>
                <c:pt idx="18">
                  <c:v>6</c:v>
                </c:pt>
                <c:pt idx="19">
                  <c:v>6</c:v>
                </c:pt>
                <c:pt idx="20">
                  <c:v>6</c:v>
                </c:pt>
                <c:pt idx="21">
                  <c:v>6</c:v>
                </c:pt>
                <c:pt idx="22">
                  <c:v>6</c:v>
                </c:pt>
                <c:pt idx="23">
                  <c:v>6</c:v>
                </c:pt>
                <c:pt idx="24">
                  <c:v>6</c:v>
                </c:pt>
                <c:pt idx="25">
                  <c:v>6</c:v>
                </c:pt>
                <c:pt idx="26">
                  <c:v>6</c:v>
                </c:pt>
                <c:pt idx="27">
                  <c:v>6</c:v>
                </c:pt>
                <c:pt idx="28">
                  <c:v>6</c:v>
                </c:pt>
                <c:pt idx="29">
                  <c:v>6</c:v>
                </c:pt>
                <c:pt idx="30">
                  <c:v>6</c:v>
                </c:pt>
                <c:pt idx="31">
                  <c:v>6</c:v>
                </c:pt>
                <c:pt idx="32">
                  <c:v>6</c:v>
                </c:pt>
                <c:pt idx="33">
                  <c:v>6</c:v>
                </c:pt>
                <c:pt idx="34">
                  <c:v>6</c:v>
                </c:pt>
                <c:pt idx="35">
                  <c:v>6</c:v>
                </c:pt>
                <c:pt idx="36">
                  <c:v>5</c:v>
                </c:pt>
                <c:pt idx="37">
                  <c:v>5</c:v>
                </c:pt>
                <c:pt idx="38">
                  <c:v>5</c:v>
                </c:pt>
                <c:pt idx="39">
                  <c:v>5</c:v>
                </c:pt>
              </c:numCache>
            </c:numRef>
          </c:val>
        </c:ser>
        <c:dLbls>
          <c:showLegendKey val="0"/>
          <c:showVal val="0"/>
          <c:showCatName val="0"/>
          <c:showSerName val="0"/>
          <c:showPercent val="0"/>
          <c:showBubbleSize val="0"/>
        </c:dLbls>
        <c:gapWidth val="150"/>
        <c:axId val="138203728"/>
        <c:axId val="138203336"/>
      </c:barChart>
      <c:catAx>
        <c:axId val="138203728"/>
        <c:scaling>
          <c:orientation val="minMax"/>
        </c:scaling>
        <c:delete val="0"/>
        <c:axPos val="b"/>
        <c:numFmt formatCode="General" sourceLinked="0"/>
        <c:majorTickMark val="out"/>
        <c:minorTickMark val="none"/>
        <c:tickLblPos val="nextTo"/>
        <c:crossAx val="138203336"/>
        <c:crosses val="autoZero"/>
        <c:auto val="1"/>
        <c:lblAlgn val="ctr"/>
        <c:lblOffset val="100"/>
        <c:noMultiLvlLbl val="0"/>
      </c:catAx>
      <c:valAx>
        <c:axId val="138203336"/>
        <c:scaling>
          <c:orientation val="minMax"/>
          <c:max val="7"/>
        </c:scaling>
        <c:delete val="0"/>
        <c:axPos val="l"/>
        <c:majorGridlines/>
        <c:numFmt formatCode="General" sourceLinked="1"/>
        <c:majorTickMark val="out"/>
        <c:minorTickMark val="none"/>
        <c:tickLblPos val="nextTo"/>
        <c:crossAx val="138203728"/>
        <c:crosses val="autoZero"/>
        <c:crossBetween val="between"/>
      </c:valAx>
    </c:plotArea>
    <c:plotVisOnly val="1"/>
    <c:dispBlanksAs val="gap"/>
    <c:showDLblsOverMax val="0"/>
  </c:chart>
  <c:txPr>
    <a:bodyPr/>
    <a:lstStyle/>
    <a:p>
      <a:pPr>
        <a:defRPr>
          <a:solidFill>
            <a:schemeClr val="bg1"/>
          </a:solidFill>
        </a:defRPr>
      </a:pPr>
      <a:endParaRPr lang="lv-LV"/>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67AD28-C6D7-4CF7-B87B-917E1719658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GB"/>
        </a:p>
      </dgm:t>
    </dgm:pt>
    <dgm:pt modelId="{6A699712-96A3-442A-8AC6-E7BC09DDD12C}">
      <dgm:prSet phldrT="[Text]" custT="1"/>
      <dgm:spPr>
        <a:solidFill>
          <a:schemeClr val="accent1">
            <a:lumMod val="50000"/>
          </a:schemeClr>
        </a:solidFill>
      </dgm:spPr>
      <dgm:t>
        <a:bodyPr/>
        <a:lstStyle/>
        <a:p>
          <a:r>
            <a:rPr lang="en-GB" sz="1600" b="1" dirty="0" smtClean="0"/>
            <a:t>Chapter A – The output of educational institutions and the impact of learning</a:t>
          </a:r>
          <a:endParaRPr lang="en-GB" sz="1600" b="1" dirty="0"/>
        </a:p>
      </dgm:t>
    </dgm:pt>
    <dgm:pt modelId="{B44CD7D6-B854-430D-8D39-4EB078450850}" type="parTrans" cxnId="{71C9444F-56AE-4E57-ADD1-D0D02EAD49AF}">
      <dgm:prSet/>
      <dgm:spPr/>
      <dgm:t>
        <a:bodyPr/>
        <a:lstStyle/>
        <a:p>
          <a:endParaRPr lang="en-GB" sz="1600"/>
        </a:p>
      </dgm:t>
    </dgm:pt>
    <dgm:pt modelId="{17CB5424-DF3B-4DC2-99A5-EBA4B2CEA703}" type="sibTrans" cxnId="{71C9444F-56AE-4E57-ADD1-D0D02EAD49AF}">
      <dgm:prSet/>
      <dgm:spPr/>
      <dgm:t>
        <a:bodyPr/>
        <a:lstStyle/>
        <a:p>
          <a:endParaRPr lang="en-GB" sz="1600"/>
        </a:p>
      </dgm:t>
    </dgm:pt>
    <dgm:pt modelId="{C472A0FE-9EAF-4F19-88AD-D56E9048A3F4}">
      <dgm:prSet phldrT="[Text]" custT="1"/>
      <dgm:spPr/>
      <dgm:t>
        <a:bodyPr/>
        <a:lstStyle/>
        <a:p>
          <a:r>
            <a:rPr lang="en-GB" sz="1200" i="1" dirty="0" smtClean="0">
              <a:solidFill>
                <a:schemeClr val="bg1"/>
              </a:solidFill>
            </a:rPr>
            <a:t>Attainment rates, labour market outcomes of education (earnings, unemployment), social outcomes of education, educational mobility, adult education, NEETs, financial returns to education</a:t>
          </a:r>
          <a:endParaRPr lang="en-GB" sz="1200" i="1" dirty="0">
            <a:solidFill>
              <a:schemeClr val="bg1"/>
            </a:solidFill>
          </a:endParaRPr>
        </a:p>
      </dgm:t>
    </dgm:pt>
    <dgm:pt modelId="{FC853644-45B8-4989-B7FE-2A8694FFE179}" type="parTrans" cxnId="{E6A2DA5D-499E-4217-BFBC-8C61901DF5E4}">
      <dgm:prSet/>
      <dgm:spPr/>
      <dgm:t>
        <a:bodyPr/>
        <a:lstStyle/>
        <a:p>
          <a:endParaRPr lang="en-GB" sz="1600"/>
        </a:p>
      </dgm:t>
    </dgm:pt>
    <dgm:pt modelId="{9210CF4B-9A25-4E55-A8FB-F1FE97141047}" type="sibTrans" cxnId="{E6A2DA5D-499E-4217-BFBC-8C61901DF5E4}">
      <dgm:prSet/>
      <dgm:spPr/>
      <dgm:t>
        <a:bodyPr/>
        <a:lstStyle/>
        <a:p>
          <a:endParaRPr lang="en-GB" sz="1600"/>
        </a:p>
      </dgm:t>
    </dgm:pt>
    <dgm:pt modelId="{CC97990B-6B13-421F-8179-EFC6D3AA5F74}">
      <dgm:prSet phldrT="[Text]" custT="1"/>
      <dgm:spPr>
        <a:solidFill>
          <a:schemeClr val="accent6">
            <a:lumMod val="50000"/>
          </a:schemeClr>
        </a:solidFill>
      </dgm:spPr>
      <dgm:t>
        <a:bodyPr/>
        <a:lstStyle/>
        <a:p>
          <a:r>
            <a:rPr lang="en-GB" sz="1600" b="1" dirty="0" smtClean="0"/>
            <a:t>Chapter B – Access to education, participation and progression</a:t>
          </a:r>
          <a:endParaRPr lang="en-GB" sz="1600" b="1" dirty="0"/>
        </a:p>
      </dgm:t>
    </dgm:pt>
    <dgm:pt modelId="{F5322FCC-15CE-4A7F-96D4-A9F172DD115A}" type="parTrans" cxnId="{E6D2190D-950B-4165-B47F-81129195F92C}">
      <dgm:prSet/>
      <dgm:spPr/>
      <dgm:t>
        <a:bodyPr/>
        <a:lstStyle/>
        <a:p>
          <a:endParaRPr lang="en-GB" sz="1600"/>
        </a:p>
      </dgm:t>
    </dgm:pt>
    <dgm:pt modelId="{B73117E1-5622-42F0-BA2D-73CF91F16F1C}" type="sibTrans" cxnId="{E6D2190D-950B-4165-B47F-81129195F92C}">
      <dgm:prSet/>
      <dgm:spPr/>
      <dgm:t>
        <a:bodyPr/>
        <a:lstStyle/>
        <a:p>
          <a:endParaRPr lang="en-GB" sz="1600"/>
        </a:p>
      </dgm:t>
    </dgm:pt>
    <dgm:pt modelId="{19CA0AD2-04AC-43B7-9730-68E3813FA727}">
      <dgm:prSet phldrT="[Text]" custT="1"/>
      <dgm:spPr/>
      <dgm:t>
        <a:bodyPr/>
        <a:lstStyle/>
        <a:p>
          <a:r>
            <a:rPr lang="en-GB" sz="1200" i="1" dirty="0" smtClean="0">
              <a:solidFill>
                <a:schemeClr val="bg1"/>
              </a:solidFill>
            </a:rPr>
            <a:t>Enrolment rates, early childhood education, international student mobility, entrance and graduation rates</a:t>
          </a:r>
          <a:endParaRPr lang="en-GB" sz="1200" i="1" dirty="0">
            <a:solidFill>
              <a:schemeClr val="bg1"/>
            </a:solidFill>
          </a:endParaRPr>
        </a:p>
      </dgm:t>
    </dgm:pt>
    <dgm:pt modelId="{4690E143-66EC-4B5F-941B-0A16874EF296}" type="parTrans" cxnId="{B9B2B863-0C00-4D73-A2C8-35A1BCC61C55}">
      <dgm:prSet/>
      <dgm:spPr/>
      <dgm:t>
        <a:bodyPr/>
        <a:lstStyle/>
        <a:p>
          <a:endParaRPr lang="en-GB" sz="1600"/>
        </a:p>
      </dgm:t>
    </dgm:pt>
    <dgm:pt modelId="{4480100C-A3DB-449D-AEAB-E72FE69D6A42}" type="sibTrans" cxnId="{B9B2B863-0C00-4D73-A2C8-35A1BCC61C55}">
      <dgm:prSet/>
      <dgm:spPr/>
      <dgm:t>
        <a:bodyPr/>
        <a:lstStyle/>
        <a:p>
          <a:endParaRPr lang="en-GB" sz="1600"/>
        </a:p>
      </dgm:t>
    </dgm:pt>
    <dgm:pt modelId="{EC94609D-AE37-4BAA-A929-8BE0A2D27928}">
      <dgm:prSet phldrT="[Text]" custT="1"/>
      <dgm:spPr>
        <a:solidFill>
          <a:schemeClr val="accent1">
            <a:lumMod val="75000"/>
          </a:schemeClr>
        </a:solidFill>
      </dgm:spPr>
      <dgm:t>
        <a:bodyPr/>
        <a:lstStyle/>
        <a:p>
          <a:r>
            <a:rPr lang="en-GB" sz="1600" b="1" dirty="0" smtClean="0"/>
            <a:t>Chapter C – Financial resources invested in education</a:t>
          </a:r>
          <a:endParaRPr lang="en-GB" sz="1600" b="1" dirty="0"/>
        </a:p>
      </dgm:t>
    </dgm:pt>
    <dgm:pt modelId="{7306BB8B-5D8F-41EE-9A7E-A5A7425A4AEB}" type="parTrans" cxnId="{22435961-20F7-4BEC-BC93-58B2FF9EC0A5}">
      <dgm:prSet/>
      <dgm:spPr/>
      <dgm:t>
        <a:bodyPr/>
        <a:lstStyle/>
        <a:p>
          <a:endParaRPr lang="en-GB" sz="1600"/>
        </a:p>
      </dgm:t>
    </dgm:pt>
    <dgm:pt modelId="{FD0233D3-8119-48B4-868A-A200D913655B}" type="sibTrans" cxnId="{22435961-20F7-4BEC-BC93-58B2FF9EC0A5}">
      <dgm:prSet/>
      <dgm:spPr/>
      <dgm:t>
        <a:bodyPr/>
        <a:lstStyle/>
        <a:p>
          <a:endParaRPr lang="en-GB" sz="1600"/>
        </a:p>
      </dgm:t>
    </dgm:pt>
    <dgm:pt modelId="{370FC5C5-90A7-4E66-B52A-FDF032EA8B84}">
      <dgm:prSet phldrT="[Text]" custT="1"/>
      <dgm:spPr>
        <a:solidFill>
          <a:srgbClr val="95C11F"/>
        </a:solidFill>
      </dgm:spPr>
      <dgm:t>
        <a:bodyPr/>
        <a:lstStyle/>
        <a:p>
          <a:r>
            <a:rPr lang="en-GB" sz="1600" b="1" dirty="0" smtClean="0"/>
            <a:t>Chapter D – Teachers, the learning environment and the organisation of schools</a:t>
          </a:r>
          <a:endParaRPr lang="en-GB" sz="1600" b="1" dirty="0"/>
        </a:p>
      </dgm:t>
    </dgm:pt>
    <dgm:pt modelId="{9DCB230C-CEB6-42CD-BCF6-4C7CE4AE5C55}" type="parTrans" cxnId="{D23761CA-2CFF-4BCD-9B6F-A7A8B175E96E}">
      <dgm:prSet/>
      <dgm:spPr/>
      <dgm:t>
        <a:bodyPr/>
        <a:lstStyle/>
        <a:p>
          <a:endParaRPr lang="en-GB" sz="1600"/>
        </a:p>
      </dgm:t>
    </dgm:pt>
    <dgm:pt modelId="{727F0AB9-70A4-4360-8E70-413955CB0808}" type="sibTrans" cxnId="{D23761CA-2CFF-4BCD-9B6F-A7A8B175E96E}">
      <dgm:prSet/>
      <dgm:spPr/>
      <dgm:t>
        <a:bodyPr/>
        <a:lstStyle/>
        <a:p>
          <a:endParaRPr lang="en-GB" sz="1600"/>
        </a:p>
      </dgm:t>
    </dgm:pt>
    <dgm:pt modelId="{26399F5F-A88A-431C-94D9-32E37C755064}">
      <dgm:prSet phldrT="[Text]" custT="1"/>
      <dgm:spPr/>
      <dgm:t>
        <a:bodyPr/>
        <a:lstStyle/>
        <a:p>
          <a:r>
            <a:rPr lang="en-GB" sz="1200" i="1" dirty="0" smtClean="0">
              <a:solidFill>
                <a:schemeClr val="bg1"/>
              </a:solidFill>
            </a:rPr>
            <a:t>Expenditure per students, expenditure as a share of GDP, share of private expenditure, decentralization of public expenditure, capital vs. current expenditure</a:t>
          </a:r>
          <a:endParaRPr lang="en-GB" sz="1200" i="1" dirty="0">
            <a:solidFill>
              <a:schemeClr val="bg1"/>
            </a:solidFill>
          </a:endParaRPr>
        </a:p>
      </dgm:t>
    </dgm:pt>
    <dgm:pt modelId="{3DE44BE9-7489-48C5-A315-610E30EC1D82}" type="parTrans" cxnId="{1F5728C2-33C3-42A5-AD7A-9360B502648F}">
      <dgm:prSet/>
      <dgm:spPr/>
      <dgm:t>
        <a:bodyPr/>
        <a:lstStyle/>
        <a:p>
          <a:endParaRPr lang="en-GB" sz="1600"/>
        </a:p>
      </dgm:t>
    </dgm:pt>
    <dgm:pt modelId="{CD3789B2-A2D0-4F4B-AFBA-29364B9620FF}" type="sibTrans" cxnId="{1F5728C2-33C3-42A5-AD7A-9360B502648F}">
      <dgm:prSet/>
      <dgm:spPr/>
      <dgm:t>
        <a:bodyPr/>
        <a:lstStyle/>
        <a:p>
          <a:endParaRPr lang="en-GB" sz="1600"/>
        </a:p>
      </dgm:t>
    </dgm:pt>
    <dgm:pt modelId="{DFDE5A0C-EF27-41F7-A99B-D8EBD63ADDBF}">
      <dgm:prSet phldrT="[Text]" custT="1"/>
      <dgm:spPr/>
      <dgm:t>
        <a:bodyPr/>
        <a:lstStyle/>
        <a:p>
          <a:r>
            <a:rPr lang="en-GB" sz="1200" i="1" dirty="0" smtClean="0">
              <a:solidFill>
                <a:schemeClr val="bg1"/>
              </a:solidFill>
            </a:rPr>
            <a:t>Instruction time, teaching time, class sizes, student-teacher ratio, teachers’ salaries, teachers’ age and gender, school autonomy</a:t>
          </a:r>
          <a:endParaRPr lang="en-GB" sz="1200" i="1" dirty="0">
            <a:solidFill>
              <a:schemeClr val="bg1"/>
            </a:solidFill>
          </a:endParaRPr>
        </a:p>
      </dgm:t>
    </dgm:pt>
    <dgm:pt modelId="{75E0C0F7-CC1C-4DB3-91E1-E3A0C8F4D727}" type="parTrans" cxnId="{A0070202-B6BD-49E7-A33D-4C952939563B}">
      <dgm:prSet/>
      <dgm:spPr/>
      <dgm:t>
        <a:bodyPr/>
        <a:lstStyle/>
        <a:p>
          <a:endParaRPr lang="en-GB" sz="1600"/>
        </a:p>
      </dgm:t>
    </dgm:pt>
    <dgm:pt modelId="{136E0B57-9B01-46A6-B6D5-EF6AF70A10B9}" type="sibTrans" cxnId="{A0070202-B6BD-49E7-A33D-4C952939563B}">
      <dgm:prSet/>
      <dgm:spPr/>
      <dgm:t>
        <a:bodyPr/>
        <a:lstStyle/>
        <a:p>
          <a:endParaRPr lang="en-GB" sz="1600"/>
        </a:p>
      </dgm:t>
    </dgm:pt>
    <dgm:pt modelId="{582B02EC-77B7-40E2-973F-BC1F9C23B33A}">
      <dgm:prSet phldrT="[Text]" custT="1"/>
      <dgm:spPr>
        <a:solidFill>
          <a:schemeClr val="tx1">
            <a:lumMod val="50000"/>
            <a:lumOff val="50000"/>
          </a:schemeClr>
        </a:solidFill>
      </dgm:spPr>
      <dgm:t>
        <a:bodyPr/>
        <a:lstStyle/>
        <a:p>
          <a:r>
            <a:rPr lang="en-GB" sz="1600" b="1" i="1" dirty="0" smtClean="0"/>
            <a:t>The Education Sustainable Development Goal (SDG4)</a:t>
          </a:r>
          <a:endParaRPr lang="en-GB" sz="1600" b="1" i="1" dirty="0"/>
        </a:p>
      </dgm:t>
    </dgm:pt>
    <dgm:pt modelId="{2F3C7D42-99B2-49E7-BA14-3055219A8C47}" type="parTrans" cxnId="{EC026C90-57C5-4B0D-BF4F-FA0CD2116AFC}">
      <dgm:prSet/>
      <dgm:spPr/>
      <dgm:t>
        <a:bodyPr/>
        <a:lstStyle/>
        <a:p>
          <a:endParaRPr lang="en-GB"/>
        </a:p>
      </dgm:t>
    </dgm:pt>
    <dgm:pt modelId="{16195066-F480-411D-A400-60B8DF62837F}" type="sibTrans" cxnId="{EC026C90-57C5-4B0D-BF4F-FA0CD2116AFC}">
      <dgm:prSet/>
      <dgm:spPr/>
      <dgm:t>
        <a:bodyPr/>
        <a:lstStyle/>
        <a:p>
          <a:endParaRPr lang="en-GB"/>
        </a:p>
      </dgm:t>
    </dgm:pt>
    <dgm:pt modelId="{9A288F52-AE3F-4A06-9033-3B674921F9A5}" type="pres">
      <dgm:prSet presAssocID="{8167AD28-C6D7-4CF7-B87B-917E17196589}" presName="linear" presStyleCnt="0">
        <dgm:presLayoutVars>
          <dgm:animLvl val="lvl"/>
          <dgm:resizeHandles val="exact"/>
        </dgm:presLayoutVars>
      </dgm:prSet>
      <dgm:spPr/>
      <dgm:t>
        <a:bodyPr/>
        <a:lstStyle/>
        <a:p>
          <a:endParaRPr lang="en-CA"/>
        </a:p>
      </dgm:t>
    </dgm:pt>
    <dgm:pt modelId="{6A4C1270-0DD9-44E7-8D7A-A0176A00845F}" type="pres">
      <dgm:prSet presAssocID="{582B02EC-77B7-40E2-973F-BC1F9C23B33A}" presName="parentText" presStyleLbl="node1" presStyleIdx="0" presStyleCnt="5" custScaleY="75549">
        <dgm:presLayoutVars>
          <dgm:chMax val="0"/>
          <dgm:bulletEnabled val="1"/>
        </dgm:presLayoutVars>
      </dgm:prSet>
      <dgm:spPr/>
      <dgm:t>
        <a:bodyPr/>
        <a:lstStyle/>
        <a:p>
          <a:endParaRPr lang="en-GB"/>
        </a:p>
      </dgm:t>
    </dgm:pt>
    <dgm:pt modelId="{D2A34E04-9294-40BE-BD6C-849AFD9A62A0}" type="pres">
      <dgm:prSet presAssocID="{16195066-F480-411D-A400-60B8DF62837F}" presName="spacer" presStyleCnt="0"/>
      <dgm:spPr/>
    </dgm:pt>
    <dgm:pt modelId="{C9C7C8D1-3B90-4CBC-A7B7-999FEE86FF43}" type="pres">
      <dgm:prSet presAssocID="{6A699712-96A3-442A-8AC6-E7BC09DDD12C}" presName="parentText" presStyleLbl="node1" presStyleIdx="1" presStyleCnt="5" custScaleY="75549">
        <dgm:presLayoutVars>
          <dgm:chMax val="0"/>
          <dgm:bulletEnabled val="1"/>
        </dgm:presLayoutVars>
      </dgm:prSet>
      <dgm:spPr/>
      <dgm:t>
        <a:bodyPr/>
        <a:lstStyle/>
        <a:p>
          <a:endParaRPr lang="en-GB"/>
        </a:p>
      </dgm:t>
    </dgm:pt>
    <dgm:pt modelId="{43B29946-9D9C-4016-B913-BC88157D5FA2}" type="pres">
      <dgm:prSet presAssocID="{6A699712-96A3-442A-8AC6-E7BC09DDD12C}" presName="childText" presStyleLbl="revTx" presStyleIdx="0" presStyleCnt="4" custScaleY="105402">
        <dgm:presLayoutVars>
          <dgm:bulletEnabled val="1"/>
        </dgm:presLayoutVars>
      </dgm:prSet>
      <dgm:spPr/>
      <dgm:t>
        <a:bodyPr/>
        <a:lstStyle/>
        <a:p>
          <a:endParaRPr lang="en-GB"/>
        </a:p>
      </dgm:t>
    </dgm:pt>
    <dgm:pt modelId="{DF6DFAA0-BCBA-4F51-8746-817A251631C4}" type="pres">
      <dgm:prSet presAssocID="{CC97990B-6B13-421F-8179-EFC6D3AA5F74}" presName="parentText" presStyleLbl="node1" presStyleIdx="2" presStyleCnt="5" custScaleY="72944">
        <dgm:presLayoutVars>
          <dgm:chMax val="0"/>
          <dgm:bulletEnabled val="1"/>
        </dgm:presLayoutVars>
      </dgm:prSet>
      <dgm:spPr/>
      <dgm:t>
        <a:bodyPr/>
        <a:lstStyle/>
        <a:p>
          <a:endParaRPr lang="en-CA"/>
        </a:p>
      </dgm:t>
    </dgm:pt>
    <dgm:pt modelId="{C4AB33D2-3549-4817-A01C-04E6EB180206}" type="pres">
      <dgm:prSet presAssocID="{CC97990B-6B13-421F-8179-EFC6D3AA5F74}" presName="childText" presStyleLbl="revTx" presStyleIdx="1" presStyleCnt="4" custScaleY="105402">
        <dgm:presLayoutVars>
          <dgm:bulletEnabled val="1"/>
        </dgm:presLayoutVars>
      </dgm:prSet>
      <dgm:spPr/>
      <dgm:t>
        <a:bodyPr/>
        <a:lstStyle/>
        <a:p>
          <a:endParaRPr lang="en-GB"/>
        </a:p>
      </dgm:t>
    </dgm:pt>
    <dgm:pt modelId="{F5F1133B-678F-4783-8E48-78E104F99EF3}" type="pres">
      <dgm:prSet presAssocID="{EC94609D-AE37-4BAA-A929-8BE0A2D27928}" presName="parentText" presStyleLbl="node1" presStyleIdx="3" presStyleCnt="5" custScaleY="72944">
        <dgm:presLayoutVars>
          <dgm:chMax val="0"/>
          <dgm:bulletEnabled val="1"/>
        </dgm:presLayoutVars>
      </dgm:prSet>
      <dgm:spPr/>
      <dgm:t>
        <a:bodyPr/>
        <a:lstStyle/>
        <a:p>
          <a:endParaRPr lang="en-GB"/>
        </a:p>
      </dgm:t>
    </dgm:pt>
    <dgm:pt modelId="{112BD27D-26B0-440C-B560-D53C8634FE97}" type="pres">
      <dgm:prSet presAssocID="{EC94609D-AE37-4BAA-A929-8BE0A2D27928}" presName="childText" presStyleLbl="revTx" presStyleIdx="2" presStyleCnt="4" custScaleY="105402">
        <dgm:presLayoutVars>
          <dgm:bulletEnabled val="1"/>
        </dgm:presLayoutVars>
      </dgm:prSet>
      <dgm:spPr/>
      <dgm:t>
        <a:bodyPr/>
        <a:lstStyle/>
        <a:p>
          <a:endParaRPr lang="en-GB"/>
        </a:p>
      </dgm:t>
    </dgm:pt>
    <dgm:pt modelId="{897121CF-482B-485B-B1CE-E48C1379CBAA}" type="pres">
      <dgm:prSet presAssocID="{370FC5C5-90A7-4E66-B52A-FDF032EA8B84}" presName="parentText" presStyleLbl="node1" presStyleIdx="4" presStyleCnt="5" custScaleY="68238">
        <dgm:presLayoutVars>
          <dgm:chMax val="0"/>
          <dgm:bulletEnabled val="1"/>
        </dgm:presLayoutVars>
      </dgm:prSet>
      <dgm:spPr/>
      <dgm:t>
        <a:bodyPr/>
        <a:lstStyle/>
        <a:p>
          <a:endParaRPr lang="en-GB"/>
        </a:p>
      </dgm:t>
    </dgm:pt>
    <dgm:pt modelId="{9152F32C-5D6E-4927-B1C9-BF8A05363FBD}" type="pres">
      <dgm:prSet presAssocID="{370FC5C5-90A7-4E66-B52A-FDF032EA8B84}" presName="childText" presStyleLbl="revTx" presStyleIdx="3" presStyleCnt="4" custScaleY="115942">
        <dgm:presLayoutVars>
          <dgm:bulletEnabled val="1"/>
        </dgm:presLayoutVars>
      </dgm:prSet>
      <dgm:spPr/>
      <dgm:t>
        <a:bodyPr/>
        <a:lstStyle/>
        <a:p>
          <a:endParaRPr lang="en-GB"/>
        </a:p>
      </dgm:t>
    </dgm:pt>
  </dgm:ptLst>
  <dgm:cxnLst>
    <dgm:cxn modelId="{B874F7AA-87D4-4193-88A6-E0E1C1FF35A6}" type="presOf" srcId="{DFDE5A0C-EF27-41F7-A99B-D8EBD63ADDBF}" destId="{9152F32C-5D6E-4927-B1C9-BF8A05363FBD}" srcOrd="0" destOrd="0" presId="urn:microsoft.com/office/officeart/2005/8/layout/vList2"/>
    <dgm:cxn modelId="{22435961-20F7-4BEC-BC93-58B2FF9EC0A5}" srcId="{8167AD28-C6D7-4CF7-B87B-917E17196589}" destId="{EC94609D-AE37-4BAA-A929-8BE0A2D27928}" srcOrd="3" destOrd="0" parTransId="{7306BB8B-5D8F-41EE-9A7E-A5A7425A4AEB}" sibTransId="{FD0233D3-8119-48B4-868A-A200D913655B}"/>
    <dgm:cxn modelId="{2DD0B3C0-E1E5-4D0E-B9D8-EDE4D8594D0B}" type="presOf" srcId="{26399F5F-A88A-431C-94D9-32E37C755064}" destId="{112BD27D-26B0-440C-B560-D53C8634FE97}" srcOrd="0" destOrd="0" presId="urn:microsoft.com/office/officeart/2005/8/layout/vList2"/>
    <dgm:cxn modelId="{D23761CA-2CFF-4BCD-9B6F-A7A8B175E96E}" srcId="{8167AD28-C6D7-4CF7-B87B-917E17196589}" destId="{370FC5C5-90A7-4E66-B52A-FDF032EA8B84}" srcOrd="4" destOrd="0" parTransId="{9DCB230C-CEB6-42CD-BCF6-4C7CE4AE5C55}" sibTransId="{727F0AB9-70A4-4360-8E70-413955CB0808}"/>
    <dgm:cxn modelId="{12D53894-3102-4389-A0C7-C385C4BD0ED0}" type="presOf" srcId="{582B02EC-77B7-40E2-973F-BC1F9C23B33A}" destId="{6A4C1270-0DD9-44E7-8D7A-A0176A00845F}" srcOrd="0" destOrd="0" presId="urn:microsoft.com/office/officeart/2005/8/layout/vList2"/>
    <dgm:cxn modelId="{E6A2DA5D-499E-4217-BFBC-8C61901DF5E4}" srcId="{6A699712-96A3-442A-8AC6-E7BC09DDD12C}" destId="{C472A0FE-9EAF-4F19-88AD-D56E9048A3F4}" srcOrd="0" destOrd="0" parTransId="{FC853644-45B8-4989-B7FE-2A8694FFE179}" sibTransId="{9210CF4B-9A25-4E55-A8FB-F1FE97141047}"/>
    <dgm:cxn modelId="{DC54074B-8E1A-4A89-846E-264F6042B22D}" type="presOf" srcId="{C472A0FE-9EAF-4F19-88AD-D56E9048A3F4}" destId="{43B29946-9D9C-4016-B913-BC88157D5FA2}" srcOrd="0" destOrd="0" presId="urn:microsoft.com/office/officeart/2005/8/layout/vList2"/>
    <dgm:cxn modelId="{71C9444F-56AE-4E57-ADD1-D0D02EAD49AF}" srcId="{8167AD28-C6D7-4CF7-B87B-917E17196589}" destId="{6A699712-96A3-442A-8AC6-E7BC09DDD12C}" srcOrd="1" destOrd="0" parTransId="{B44CD7D6-B854-430D-8D39-4EB078450850}" sibTransId="{17CB5424-DF3B-4DC2-99A5-EBA4B2CEA703}"/>
    <dgm:cxn modelId="{82A96D82-EB15-483F-B080-F9526C44FA3F}" type="presOf" srcId="{6A699712-96A3-442A-8AC6-E7BC09DDD12C}" destId="{C9C7C8D1-3B90-4CBC-A7B7-999FEE86FF43}" srcOrd="0" destOrd="0" presId="urn:microsoft.com/office/officeart/2005/8/layout/vList2"/>
    <dgm:cxn modelId="{EC85EBAA-8168-4D85-8553-891827116529}" type="presOf" srcId="{370FC5C5-90A7-4E66-B52A-FDF032EA8B84}" destId="{897121CF-482B-485B-B1CE-E48C1379CBAA}" srcOrd="0" destOrd="0" presId="urn:microsoft.com/office/officeart/2005/8/layout/vList2"/>
    <dgm:cxn modelId="{61DC79CC-FD44-47A7-BCD5-35691109658C}" type="presOf" srcId="{EC94609D-AE37-4BAA-A929-8BE0A2D27928}" destId="{F5F1133B-678F-4783-8E48-78E104F99EF3}" srcOrd="0" destOrd="0" presId="urn:microsoft.com/office/officeart/2005/8/layout/vList2"/>
    <dgm:cxn modelId="{EC026C90-57C5-4B0D-BF4F-FA0CD2116AFC}" srcId="{8167AD28-C6D7-4CF7-B87B-917E17196589}" destId="{582B02EC-77B7-40E2-973F-BC1F9C23B33A}" srcOrd="0" destOrd="0" parTransId="{2F3C7D42-99B2-49E7-BA14-3055219A8C47}" sibTransId="{16195066-F480-411D-A400-60B8DF62837F}"/>
    <dgm:cxn modelId="{81CF1DF8-427B-4C9D-828D-8D767A3C7A66}" type="presOf" srcId="{19CA0AD2-04AC-43B7-9730-68E3813FA727}" destId="{C4AB33D2-3549-4817-A01C-04E6EB180206}" srcOrd="0" destOrd="0" presId="urn:microsoft.com/office/officeart/2005/8/layout/vList2"/>
    <dgm:cxn modelId="{9049C525-249B-470E-BA68-40165FC7F4DB}" type="presOf" srcId="{CC97990B-6B13-421F-8179-EFC6D3AA5F74}" destId="{DF6DFAA0-BCBA-4F51-8746-817A251631C4}" srcOrd="0" destOrd="0" presId="urn:microsoft.com/office/officeart/2005/8/layout/vList2"/>
    <dgm:cxn modelId="{A0070202-B6BD-49E7-A33D-4C952939563B}" srcId="{370FC5C5-90A7-4E66-B52A-FDF032EA8B84}" destId="{DFDE5A0C-EF27-41F7-A99B-D8EBD63ADDBF}" srcOrd="0" destOrd="0" parTransId="{75E0C0F7-CC1C-4DB3-91E1-E3A0C8F4D727}" sibTransId="{136E0B57-9B01-46A6-B6D5-EF6AF70A10B9}"/>
    <dgm:cxn modelId="{B9B2B863-0C00-4D73-A2C8-35A1BCC61C55}" srcId="{CC97990B-6B13-421F-8179-EFC6D3AA5F74}" destId="{19CA0AD2-04AC-43B7-9730-68E3813FA727}" srcOrd="0" destOrd="0" parTransId="{4690E143-66EC-4B5F-941B-0A16874EF296}" sibTransId="{4480100C-A3DB-449D-AEAB-E72FE69D6A42}"/>
    <dgm:cxn modelId="{E6D2190D-950B-4165-B47F-81129195F92C}" srcId="{8167AD28-C6D7-4CF7-B87B-917E17196589}" destId="{CC97990B-6B13-421F-8179-EFC6D3AA5F74}" srcOrd="2" destOrd="0" parTransId="{F5322FCC-15CE-4A7F-96D4-A9F172DD115A}" sibTransId="{B73117E1-5622-42F0-BA2D-73CF91F16F1C}"/>
    <dgm:cxn modelId="{1F5728C2-33C3-42A5-AD7A-9360B502648F}" srcId="{EC94609D-AE37-4BAA-A929-8BE0A2D27928}" destId="{26399F5F-A88A-431C-94D9-32E37C755064}" srcOrd="0" destOrd="0" parTransId="{3DE44BE9-7489-48C5-A315-610E30EC1D82}" sibTransId="{CD3789B2-A2D0-4F4B-AFBA-29364B9620FF}"/>
    <dgm:cxn modelId="{0828630F-CCA4-429F-848A-31DDDA8784A2}" type="presOf" srcId="{8167AD28-C6D7-4CF7-B87B-917E17196589}" destId="{9A288F52-AE3F-4A06-9033-3B674921F9A5}" srcOrd="0" destOrd="0" presId="urn:microsoft.com/office/officeart/2005/8/layout/vList2"/>
    <dgm:cxn modelId="{86502165-DCBA-4C8F-B850-8A7143968DBB}" type="presParOf" srcId="{9A288F52-AE3F-4A06-9033-3B674921F9A5}" destId="{6A4C1270-0DD9-44E7-8D7A-A0176A00845F}" srcOrd="0" destOrd="0" presId="urn:microsoft.com/office/officeart/2005/8/layout/vList2"/>
    <dgm:cxn modelId="{757EADCC-798F-43F1-85BA-FEF45CB9BE64}" type="presParOf" srcId="{9A288F52-AE3F-4A06-9033-3B674921F9A5}" destId="{D2A34E04-9294-40BE-BD6C-849AFD9A62A0}" srcOrd="1" destOrd="0" presId="urn:microsoft.com/office/officeart/2005/8/layout/vList2"/>
    <dgm:cxn modelId="{32A6083B-B02B-4475-AE55-E29B95467530}" type="presParOf" srcId="{9A288F52-AE3F-4A06-9033-3B674921F9A5}" destId="{C9C7C8D1-3B90-4CBC-A7B7-999FEE86FF43}" srcOrd="2" destOrd="0" presId="urn:microsoft.com/office/officeart/2005/8/layout/vList2"/>
    <dgm:cxn modelId="{97CFBB19-A620-4668-BB16-141A875DBA42}" type="presParOf" srcId="{9A288F52-AE3F-4A06-9033-3B674921F9A5}" destId="{43B29946-9D9C-4016-B913-BC88157D5FA2}" srcOrd="3" destOrd="0" presId="urn:microsoft.com/office/officeart/2005/8/layout/vList2"/>
    <dgm:cxn modelId="{DB0A7CF9-DB3F-4DB7-B3BF-C1CA2364F956}" type="presParOf" srcId="{9A288F52-AE3F-4A06-9033-3B674921F9A5}" destId="{DF6DFAA0-BCBA-4F51-8746-817A251631C4}" srcOrd="4" destOrd="0" presId="urn:microsoft.com/office/officeart/2005/8/layout/vList2"/>
    <dgm:cxn modelId="{60958A4C-185B-4A2A-B024-8FCAA0357B0B}" type="presParOf" srcId="{9A288F52-AE3F-4A06-9033-3B674921F9A5}" destId="{C4AB33D2-3549-4817-A01C-04E6EB180206}" srcOrd="5" destOrd="0" presId="urn:microsoft.com/office/officeart/2005/8/layout/vList2"/>
    <dgm:cxn modelId="{72F8ABAF-BA64-4447-A9C3-40BD76510F55}" type="presParOf" srcId="{9A288F52-AE3F-4A06-9033-3B674921F9A5}" destId="{F5F1133B-678F-4783-8E48-78E104F99EF3}" srcOrd="6" destOrd="0" presId="urn:microsoft.com/office/officeart/2005/8/layout/vList2"/>
    <dgm:cxn modelId="{297A3BD0-06AB-4267-9C6E-E03F2DA99B43}" type="presParOf" srcId="{9A288F52-AE3F-4A06-9033-3B674921F9A5}" destId="{112BD27D-26B0-440C-B560-D53C8634FE97}" srcOrd="7" destOrd="0" presId="urn:microsoft.com/office/officeart/2005/8/layout/vList2"/>
    <dgm:cxn modelId="{094465E3-F90F-46C7-8D95-FE7967AA2DD8}" type="presParOf" srcId="{9A288F52-AE3F-4A06-9033-3B674921F9A5}" destId="{897121CF-482B-485B-B1CE-E48C1379CBAA}" srcOrd="8" destOrd="0" presId="urn:microsoft.com/office/officeart/2005/8/layout/vList2"/>
    <dgm:cxn modelId="{5C23F97D-4A0C-48C4-862E-FB3A21D939C5}" type="presParOf" srcId="{9A288F52-AE3F-4A06-9033-3B674921F9A5}" destId="{9152F32C-5D6E-4927-B1C9-BF8A05363FBD}"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738EF9-653A-4650-B58E-A04FCC6BB7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C92C7D-0EEB-409A-B6BD-C5E99BE13FE4}">
      <dgm:prSet phldrT="[Text]"/>
      <dgm:spPr/>
      <dgm:t>
        <a:bodyPr/>
        <a:lstStyle/>
        <a:p>
          <a:r>
            <a:rPr lang="en-US" b="1" dirty="0" smtClean="0"/>
            <a:t>Equity</a:t>
          </a:r>
          <a:endParaRPr lang="en-US" b="1" dirty="0"/>
        </a:p>
      </dgm:t>
    </dgm:pt>
    <dgm:pt modelId="{3F6F0F2C-5453-4569-B753-2E651AEA0675}" type="parTrans" cxnId="{78A7C044-A8CF-4A6C-98B4-7E61A55295E3}">
      <dgm:prSet/>
      <dgm:spPr/>
      <dgm:t>
        <a:bodyPr/>
        <a:lstStyle/>
        <a:p>
          <a:endParaRPr lang="en-US"/>
        </a:p>
      </dgm:t>
    </dgm:pt>
    <dgm:pt modelId="{B4188981-FB8D-46FC-A38D-9E94E72F75C2}" type="sibTrans" cxnId="{78A7C044-A8CF-4A6C-98B4-7E61A55295E3}">
      <dgm:prSet/>
      <dgm:spPr/>
      <dgm:t>
        <a:bodyPr/>
        <a:lstStyle/>
        <a:p>
          <a:endParaRPr lang="en-US"/>
        </a:p>
      </dgm:t>
    </dgm:pt>
    <dgm:pt modelId="{860BBE16-8421-4CC7-AFF4-CA8F67A0EE10}">
      <dgm:prSet phldrT="[Text]"/>
      <dgm:spPr/>
      <dgm:t>
        <a:bodyPr/>
        <a:lstStyle/>
        <a:p>
          <a:r>
            <a:rPr lang="en-US" b="1" dirty="0" smtClean="0"/>
            <a:t>Early childhood education and care (</a:t>
          </a:r>
          <a:r>
            <a:rPr lang="en-US" b="1" dirty="0" err="1" smtClean="0"/>
            <a:t>ECEC</a:t>
          </a:r>
          <a:r>
            <a:rPr lang="en-US" b="1" dirty="0" smtClean="0"/>
            <a:t>)</a:t>
          </a:r>
          <a:endParaRPr lang="en-US" b="1" dirty="0"/>
        </a:p>
      </dgm:t>
    </dgm:pt>
    <dgm:pt modelId="{A3C87F0B-BB61-44E8-AEE4-02244D576FEC}" type="parTrans" cxnId="{2E870872-84C4-49BD-8990-22407BEF318A}">
      <dgm:prSet/>
      <dgm:spPr/>
      <dgm:t>
        <a:bodyPr/>
        <a:lstStyle/>
        <a:p>
          <a:endParaRPr lang="en-US"/>
        </a:p>
      </dgm:t>
    </dgm:pt>
    <dgm:pt modelId="{823C2E8B-E9C5-4AF0-9415-2E5B29C2BD16}" type="sibTrans" cxnId="{2E870872-84C4-49BD-8990-22407BEF318A}">
      <dgm:prSet/>
      <dgm:spPr/>
      <dgm:t>
        <a:bodyPr/>
        <a:lstStyle/>
        <a:p>
          <a:endParaRPr lang="en-US"/>
        </a:p>
      </dgm:t>
    </dgm:pt>
    <dgm:pt modelId="{A387ADD2-E2BD-440D-BFFD-107F4E9CADB9}">
      <dgm:prSet phldrT="[Text]"/>
      <dgm:spPr/>
      <dgm:t>
        <a:bodyPr/>
        <a:lstStyle/>
        <a:p>
          <a:r>
            <a:rPr lang="en-US" b="1" dirty="0" smtClean="0"/>
            <a:t>General and vocational secondary education</a:t>
          </a:r>
        </a:p>
      </dgm:t>
    </dgm:pt>
    <dgm:pt modelId="{79013692-CB34-4F86-B6E9-AEBDBAD3B086}" type="parTrans" cxnId="{4ED63743-D98E-4138-B086-2B5FCBF3D7BE}">
      <dgm:prSet/>
      <dgm:spPr/>
      <dgm:t>
        <a:bodyPr/>
        <a:lstStyle/>
        <a:p>
          <a:endParaRPr lang="en-US"/>
        </a:p>
      </dgm:t>
    </dgm:pt>
    <dgm:pt modelId="{2AB05FBE-1B23-48D0-BB58-1DF168A54E6D}" type="sibTrans" cxnId="{4ED63743-D98E-4138-B086-2B5FCBF3D7BE}">
      <dgm:prSet/>
      <dgm:spPr/>
      <dgm:t>
        <a:bodyPr/>
        <a:lstStyle/>
        <a:p>
          <a:endParaRPr lang="en-US"/>
        </a:p>
      </dgm:t>
    </dgm:pt>
    <dgm:pt modelId="{F6812F0E-3D5A-4CF0-90BF-B10F9626B610}">
      <dgm:prSet phldrT="[Text]"/>
      <dgm:spPr/>
      <dgm:t>
        <a:bodyPr/>
        <a:lstStyle/>
        <a:p>
          <a:r>
            <a:rPr lang="en-US" b="1" dirty="0" smtClean="0"/>
            <a:t>Tertiary education</a:t>
          </a:r>
          <a:endParaRPr lang="en-US" b="1" dirty="0"/>
        </a:p>
      </dgm:t>
    </dgm:pt>
    <dgm:pt modelId="{F9697970-760E-4E8A-84CD-75E4692B25D6}" type="parTrans" cxnId="{9E9D656D-093F-4DBC-B02A-66761A6AACCC}">
      <dgm:prSet/>
      <dgm:spPr/>
      <dgm:t>
        <a:bodyPr/>
        <a:lstStyle/>
        <a:p>
          <a:endParaRPr lang="en-US"/>
        </a:p>
      </dgm:t>
    </dgm:pt>
    <dgm:pt modelId="{1D14AE00-1B86-424D-BD78-E74CF4B37D3C}" type="sibTrans" cxnId="{9E9D656D-093F-4DBC-B02A-66761A6AACCC}">
      <dgm:prSet/>
      <dgm:spPr/>
      <dgm:t>
        <a:bodyPr/>
        <a:lstStyle/>
        <a:p>
          <a:endParaRPr lang="en-US"/>
        </a:p>
      </dgm:t>
    </dgm:pt>
    <dgm:pt modelId="{3CC24870-339B-450F-9172-D96EF9C7FB4D}">
      <dgm:prSet phldrT="[Text]"/>
      <dgm:spPr/>
      <dgm:t>
        <a:bodyPr/>
        <a:lstStyle/>
        <a:p>
          <a:r>
            <a:rPr lang="en-US" b="1" dirty="0" smtClean="0"/>
            <a:t>Finance</a:t>
          </a:r>
          <a:endParaRPr lang="en-US" b="1" dirty="0"/>
        </a:p>
      </dgm:t>
    </dgm:pt>
    <dgm:pt modelId="{71F091B1-509D-4F09-9B4E-50F50A161F32}" type="parTrans" cxnId="{D6A6D397-04AD-4572-AAA2-B67FE86DD856}">
      <dgm:prSet/>
      <dgm:spPr/>
      <dgm:t>
        <a:bodyPr/>
        <a:lstStyle/>
        <a:p>
          <a:endParaRPr lang="en-US"/>
        </a:p>
      </dgm:t>
    </dgm:pt>
    <dgm:pt modelId="{DA1171D8-4838-4A21-A361-5305FB67BFBA}" type="sibTrans" cxnId="{D6A6D397-04AD-4572-AAA2-B67FE86DD856}">
      <dgm:prSet/>
      <dgm:spPr/>
      <dgm:t>
        <a:bodyPr/>
        <a:lstStyle/>
        <a:p>
          <a:endParaRPr lang="en-US"/>
        </a:p>
      </dgm:t>
    </dgm:pt>
    <dgm:pt modelId="{FB2BD058-43B7-4FB8-AFB8-A000532320A6}">
      <dgm:prSet phldrT="[Text]"/>
      <dgm:spPr/>
      <dgm:t>
        <a:bodyPr/>
        <a:lstStyle/>
        <a:p>
          <a:r>
            <a:rPr lang="en-US" b="1" dirty="0" smtClean="0"/>
            <a:t>Teachers</a:t>
          </a:r>
          <a:endParaRPr lang="en-US" b="1" dirty="0"/>
        </a:p>
      </dgm:t>
    </dgm:pt>
    <dgm:pt modelId="{FABE592C-D98A-4320-A468-58A9DFA4CB1C}" type="parTrans" cxnId="{E1841D77-300F-43BF-BF84-50CBBEF77A34}">
      <dgm:prSet/>
      <dgm:spPr/>
      <dgm:t>
        <a:bodyPr/>
        <a:lstStyle/>
        <a:p>
          <a:endParaRPr lang="en-US"/>
        </a:p>
      </dgm:t>
    </dgm:pt>
    <dgm:pt modelId="{C2E47CFA-CCD3-4D01-8FB8-A49841ED6A5C}" type="sibTrans" cxnId="{E1841D77-300F-43BF-BF84-50CBBEF77A34}">
      <dgm:prSet/>
      <dgm:spPr/>
      <dgm:t>
        <a:bodyPr/>
        <a:lstStyle/>
        <a:p>
          <a:endParaRPr lang="en-US"/>
        </a:p>
      </dgm:t>
    </dgm:pt>
    <dgm:pt modelId="{C746443F-F922-4DF1-86F9-E20102A952F5}" type="pres">
      <dgm:prSet presAssocID="{C3738EF9-653A-4650-B58E-A04FCC6BB7C4}" presName="linear" presStyleCnt="0">
        <dgm:presLayoutVars>
          <dgm:animLvl val="lvl"/>
          <dgm:resizeHandles val="exact"/>
        </dgm:presLayoutVars>
      </dgm:prSet>
      <dgm:spPr/>
      <dgm:t>
        <a:bodyPr/>
        <a:lstStyle/>
        <a:p>
          <a:endParaRPr lang="en-US"/>
        </a:p>
      </dgm:t>
    </dgm:pt>
    <dgm:pt modelId="{E0CB6283-B10E-45E5-8459-B0C234C217FE}" type="pres">
      <dgm:prSet presAssocID="{12C92C7D-0EEB-409A-B6BD-C5E99BE13FE4}" presName="parentText" presStyleLbl="node1" presStyleIdx="0" presStyleCnt="6">
        <dgm:presLayoutVars>
          <dgm:chMax val="0"/>
          <dgm:bulletEnabled val="1"/>
        </dgm:presLayoutVars>
      </dgm:prSet>
      <dgm:spPr/>
      <dgm:t>
        <a:bodyPr/>
        <a:lstStyle/>
        <a:p>
          <a:endParaRPr lang="en-US"/>
        </a:p>
      </dgm:t>
    </dgm:pt>
    <dgm:pt modelId="{C06F5A77-1D41-4989-B167-13145AC25724}" type="pres">
      <dgm:prSet presAssocID="{B4188981-FB8D-46FC-A38D-9E94E72F75C2}" presName="spacer" presStyleCnt="0"/>
      <dgm:spPr/>
    </dgm:pt>
    <dgm:pt modelId="{96064AF3-A950-4D4B-8D49-4BADE84CD158}" type="pres">
      <dgm:prSet presAssocID="{860BBE16-8421-4CC7-AFF4-CA8F67A0EE10}" presName="parentText" presStyleLbl="node1" presStyleIdx="1" presStyleCnt="6">
        <dgm:presLayoutVars>
          <dgm:chMax val="0"/>
          <dgm:bulletEnabled val="1"/>
        </dgm:presLayoutVars>
      </dgm:prSet>
      <dgm:spPr/>
      <dgm:t>
        <a:bodyPr/>
        <a:lstStyle/>
        <a:p>
          <a:endParaRPr lang="en-US"/>
        </a:p>
      </dgm:t>
    </dgm:pt>
    <dgm:pt modelId="{1679C1DF-CE6D-4C45-BBD4-72DE449AB217}" type="pres">
      <dgm:prSet presAssocID="{823C2E8B-E9C5-4AF0-9415-2E5B29C2BD16}" presName="spacer" presStyleCnt="0"/>
      <dgm:spPr/>
    </dgm:pt>
    <dgm:pt modelId="{ECEE4253-BA5F-41FB-AF39-90616F3CD218}" type="pres">
      <dgm:prSet presAssocID="{A387ADD2-E2BD-440D-BFFD-107F4E9CADB9}" presName="parentText" presStyleLbl="node1" presStyleIdx="2" presStyleCnt="6">
        <dgm:presLayoutVars>
          <dgm:chMax val="0"/>
          <dgm:bulletEnabled val="1"/>
        </dgm:presLayoutVars>
      </dgm:prSet>
      <dgm:spPr/>
      <dgm:t>
        <a:bodyPr/>
        <a:lstStyle/>
        <a:p>
          <a:endParaRPr lang="en-US"/>
        </a:p>
      </dgm:t>
    </dgm:pt>
    <dgm:pt modelId="{8B41E460-75BD-4EE8-8117-FF1834BA83C3}" type="pres">
      <dgm:prSet presAssocID="{2AB05FBE-1B23-48D0-BB58-1DF168A54E6D}" presName="spacer" presStyleCnt="0"/>
      <dgm:spPr/>
    </dgm:pt>
    <dgm:pt modelId="{2E1B9E84-2149-4F40-A1F8-52F22DC8035C}" type="pres">
      <dgm:prSet presAssocID="{F6812F0E-3D5A-4CF0-90BF-B10F9626B610}" presName="parentText" presStyleLbl="node1" presStyleIdx="3" presStyleCnt="6">
        <dgm:presLayoutVars>
          <dgm:chMax val="0"/>
          <dgm:bulletEnabled val="1"/>
        </dgm:presLayoutVars>
      </dgm:prSet>
      <dgm:spPr/>
      <dgm:t>
        <a:bodyPr/>
        <a:lstStyle/>
        <a:p>
          <a:endParaRPr lang="en-US"/>
        </a:p>
      </dgm:t>
    </dgm:pt>
    <dgm:pt modelId="{2FD27D2C-9B34-48DC-A91F-1BD214722FCC}" type="pres">
      <dgm:prSet presAssocID="{1D14AE00-1B86-424D-BD78-E74CF4B37D3C}" presName="spacer" presStyleCnt="0"/>
      <dgm:spPr/>
    </dgm:pt>
    <dgm:pt modelId="{8E927F9A-CF9C-4BEA-827D-839C02E5C7A8}" type="pres">
      <dgm:prSet presAssocID="{3CC24870-339B-450F-9172-D96EF9C7FB4D}" presName="parentText" presStyleLbl="node1" presStyleIdx="4" presStyleCnt="6">
        <dgm:presLayoutVars>
          <dgm:chMax val="0"/>
          <dgm:bulletEnabled val="1"/>
        </dgm:presLayoutVars>
      </dgm:prSet>
      <dgm:spPr/>
      <dgm:t>
        <a:bodyPr/>
        <a:lstStyle/>
        <a:p>
          <a:endParaRPr lang="en-US"/>
        </a:p>
      </dgm:t>
    </dgm:pt>
    <dgm:pt modelId="{BAB76DE4-A321-4674-AAC7-EA9F9F4B18F4}" type="pres">
      <dgm:prSet presAssocID="{DA1171D8-4838-4A21-A361-5305FB67BFBA}" presName="spacer" presStyleCnt="0"/>
      <dgm:spPr/>
    </dgm:pt>
    <dgm:pt modelId="{75D6CCB8-0E30-4DB8-9340-98D368B6FBF8}" type="pres">
      <dgm:prSet presAssocID="{FB2BD058-43B7-4FB8-AFB8-A000532320A6}" presName="parentText" presStyleLbl="node1" presStyleIdx="5" presStyleCnt="6">
        <dgm:presLayoutVars>
          <dgm:chMax val="0"/>
          <dgm:bulletEnabled val="1"/>
        </dgm:presLayoutVars>
      </dgm:prSet>
      <dgm:spPr/>
      <dgm:t>
        <a:bodyPr/>
        <a:lstStyle/>
        <a:p>
          <a:endParaRPr lang="en-US"/>
        </a:p>
      </dgm:t>
    </dgm:pt>
  </dgm:ptLst>
  <dgm:cxnLst>
    <dgm:cxn modelId="{EDE098A5-C57E-4A28-B39C-58A24B0A0478}" type="presOf" srcId="{860BBE16-8421-4CC7-AFF4-CA8F67A0EE10}" destId="{96064AF3-A950-4D4B-8D49-4BADE84CD158}" srcOrd="0" destOrd="0" presId="urn:microsoft.com/office/officeart/2005/8/layout/vList2"/>
    <dgm:cxn modelId="{E1841D77-300F-43BF-BF84-50CBBEF77A34}" srcId="{C3738EF9-653A-4650-B58E-A04FCC6BB7C4}" destId="{FB2BD058-43B7-4FB8-AFB8-A000532320A6}" srcOrd="5" destOrd="0" parTransId="{FABE592C-D98A-4320-A468-58A9DFA4CB1C}" sibTransId="{C2E47CFA-CCD3-4D01-8FB8-A49841ED6A5C}"/>
    <dgm:cxn modelId="{06F5AE6C-CFBE-4512-A833-04E6D829074E}" type="presOf" srcId="{FB2BD058-43B7-4FB8-AFB8-A000532320A6}" destId="{75D6CCB8-0E30-4DB8-9340-98D368B6FBF8}" srcOrd="0" destOrd="0" presId="urn:microsoft.com/office/officeart/2005/8/layout/vList2"/>
    <dgm:cxn modelId="{4ED63743-D98E-4138-B086-2B5FCBF3D7BE}" srcId="{C3738EF9-653A-4650-B58E-A04FCC6BB7C4}" destId="{A387ADD2-E2BD-440D-BFFD-107F4E9CADB9}" srcOrd="2" destOrd="0" parTransId="{79013692-CB34-4F86-B6E9-AEBDBAD3B086}" sibTransId="{2AB05FBE-1B23-48D0-BB58-1DF168A54E6D}"/>
    <dgm:cxn modelId="{CFD3E416-AEF4-42B3-B177-07DD1EA2361C}" type="presOf" srcId="{3CC24870-339B-450F-9172-D96EF9C7FB4D}" destId="{8E927F9A-CF9C-4BEA-827D-839C02E5C7A8}" srcOrd="0" destOrd="0" presId="urn:microsoft.com/office/officeart/2005/8/layout/vList2"/>
    <dgm:cxn modelId="{A60CFD40-2B63-4818-A9B5-87F8B77D533C}" type="presOf" srcId="{A387ADD2-E2BD-440D-BFFD-107F4E9CADB9}" destId="{ECEE4253-BA5F-41FB-AF39-90616F3CD218}" srcOrd="0" destOrd="0" presId="urn:microsoft.com/office/officeart/2005/8/layout/vList2"/>
    <dgm:cxn modelId="{D6A6D397-04AD-4572-AAA2-B67FE86DD856}" srcId="{C3738EF9-653A-4650-B58E-A04FCC6BB7C4}" destId="{3CC24870-339B-450F-9172-D96EF9C7FB4D}" srcOrd="4" destOrd="0" parTransId="{71F091B1-509D-4F09-9B4E-50F50A161F32}" sibTransId="{DA1171D8-4838-4A21-A361-5305FB67BFBA}"/>
    <dgm:cxn modelId="{555C43EE-6490-4664-BFF0-D615A2FB58F9}" type="presOf" srcId="{C3738EF9-653A-4650-B58E-A04FCC6BB7C4}" destId="{C746443F-F922-4DF1-86F9-E20102A952F5}" srcOrd="0" destOrd="0" presId="urn:microsoft.com/office/officeart/2005/8/layout/vList2"/>
    <dgm:cxn modelId="{2E870872-84C4-49BD-8990-22407BEF318A}" srcId="{C3738EF9-653A-4650-B58E-A04FCC6BB7C4}" destId="{860BBE16-8421-4CC7-AFF4-CA8F67A0EE10}" srcOrd="1" destOrd="0" parTransId="{A3C87F0B-BB61-44E8-AEE4-02244D576FEC}" sibTransId="{823C2E8B-E9C5-4AF0-9415-2E5B29C2BD16}"/>
    <dgm:cxn modelId="{9E9D656D-093F-4DBC-B02A-66761A6AACCC}" srcId="{C3738EF9-653A-4650-B58E-A04FCC6BB7C4}" destId="{F6812F0E-3D5A-4CF0-90BF-B10F9626B610}" srcOrd="3" destOrd="0" parTransId="{F9697970-760E-4E8A-84CD-75E4692B25D6}" sibTransId="{1D14AE00-1B86-424D-BD78-E74CF4B37D3C}"/>
    <dgm:cxn modelId="{B40FDEAE-A23C-48EA-9690-813315D2C434}" type="presOf" srcId="{F6812F0E-3D5A-4CF0-90BF-B10F9626B610}" destId="{2E1B9E84-2149-4F40-A1F8-52F22DC8035C}" srcOrd="0" destOrd="0" presId="urn:microsoft.com/office/officeart/2005/8/layout/vList2"/>
    <dgm:cxn modelId="{CEB37D1E-D79D-4140-82D8-0D296864127B}" type="presOf" srcId="{12C92C7D-0EEB-409A-B6BD-C5E99BE13FE4}" destId="{E0CB6283-B10E-45E5-8459-B0C234C217FE}" srcOrd="0" destOrd="0" presId="urn:microsoft.com/office/officeart/2005/8/layout/vList2"/>
    <dgm:cxn modelId="{78A7C044-A8CF-4A6C-98B4-7E61A55295E3}" srcId="{C3738EF9-653A-4650-B58E-A04FCC6BB7C4}" destId="{12C92C7D-0EEB-409A-B6BD-C5E99BE13FE4}" srcOrd="0" destOrd="0" parTransId="{3F6F0F2C-5453-4569-B753-2E651AEA0675}" sibTransId="{B4188981-FB8D-46FC-A38D-9E94E72F75C2}"/>
    <dgm:cxn modelId="{8DF44E58-9F8C-4B8B-A6C8-FAA1ECAA8536}" type="presParOf" srcId="{C746443F-F922-4DF1-86F9-E20102A952F5}" destId="{E0CB6283-B10E-45E5-8459-B0C234C217FE}" srcOrd="0" destOrd="0" presId="urn:microsoft.com/office/officeart/2005/8/layout/vList2"/>
    <dgm:cxn modelId="{95143B40-1488-4D53-A4C0-913243D08F7C}" type="presParOf" srcId="{C746443F-F922-4DF1-86F9-E20102A952F5}" destId="{C06F5A77-1D41-4989-B167-13145AC25724}" srcOrd="1" destOrd="0" presId="urn:microsoft.com/office/officeart/2005/8/layout/vList2"/>
    <dgm:cxn modelId="{789F44D9-9C04-465D-A63D-781B7A9E1D69}" type="presParOf" srcId="{C746443F-F922-4DF1-86F9-E20102A952F5}" destId="{96064AF3-A950-4D4B-8D49-4BADE84CD158}" srcOrd="2" destOrd="0" presId="urn:microsoft.com/office/officeart/2005/8/layout/vList2"/>
    <dgm:cxn modelId="{CCC1BCFE-DD10-4E88-AAE1-C92E9872B3A2}" type="presParOf" srcId="{C746443F-F922-4DF1-86F9-E20102A952F5}" destId="{1679C1DF-CE6D-4C45-BBD4-72DE449AB217}" srcOrd="3" destOrd="0" presId="urn:microsoft.com/office/officeart/2005/8/layout/vList2"/>
    <dgm:cxn modelId="{E1A9A06D-4CF8-43D7-8833-AA855F8BB790}" type="presParOf" srcId="{C746443F-F922-4DF1-86F9-E20102A952F5}" destId="{ECEE4253-BA5F-41FB-AF39-90616F3CD218}" srcOrd="4" destOrd="0" presId="urn:microsoft.com/office/officeart/2005/8/layout/vList2"/>
    <dgm:cxn modelId="{0F443455-726F-4133-BE58-F36A967DDB44}" type="presParOf" srcId="{C746443F-F922-4DF1-86F9-E20102A952F5}" destId="{8B41E460-75BD-4EE8-8117-FF1834BA83C3}" srcOrd="5" destOrd="0" presId="urn:microsoft.com/office/officeart/2005/8/layout/vList2"/>
    <dgm:cxn modelId="{DA7EA3C4-20DB-4B03-A6C4-67B1AA1AF363}" type="presParOf" srcId="{C746443F-F922-4DF1-86F9-E20102A952F5}" destId="{2E1B9E84-2149-4F40-A1F8-52F22DC8035C}" srcOrd="6" destOrd="0" presId="urn:microsoft.com/office/officeart/2005/8/layout/vList2"/>
    <dgm:cxn modelId="{12C503E7-F706-416C-8D60-41E1A818A7ED}" type="presParOf" srcId="{C746443F-F922-4DF1-86F9-E20102A952F5}" destId="{2FD27D2C-9B34-48DC-A91F-1BD214722FCC}" srcOrd="7" destOrd="0" presId="urn:microsoft.com/office/officeart/2005/8/layout/vList2"/>
    <dgm:cxn modelId="{BC0A6030-B0FC-42EC-9A44-8E12E93EC9EA}" type="presParOf" srcId="{C746443F-F922-4DF1-86F9-E20102A952F5}" destId="{8E927F9A-CF9C-4BEA-827D-839C02E5C7A8}" srcOrd="8" destOrd="0" presId="urn:microsoft.com/office/officeart/2005/8/layout/vList2"/>
    <dgm:cxn modelId="{DCFD68F1-E40D-4D7E-9B1C-1FDE82E2F572}" type="presParOf" srcId="{C746443F-F922-4DF1-86F9-E20102A952F5}" destId="{BAB76DE4-A321-4674-AAC7-EA9F9F4B18F4}" srcOrd="9" destOrd="0" presId="urn:microsoft.com/office/officeart/2005/8/layout/vList2"/>
    <dgm:cxn modelId="{2AD7D589-0A0D-4DFF-B72C-A7BD125E88DC}" type="presParOf" srcId="{C746443F-F922-4DF1-86F9-E20102A952F5}" destId="{75D6CCB8-0E30-4DB8-9340-98D368B6FBF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0.00775</cdr:x>
      <cdr:y>0.05225</cdr:y>
    </cdr:from>
    <cdr:to>
      <cdr:x>0.297</cdr:x>
      <cdr:y>0.1015</cdr:y>
    </cdr:to>
    <cdr:sp macro="" textlink="">
      <cdr:nvSpPr>
        <cdr:cNvPr id="3" name="TextBox 2"/>
        <cdr:cNvSpPr txBox="1"/>
      </cdr:nvSpPr>
      <cdr:spPr>
        <a:xfrm xmlns:a="http://schemas.openxmlformats.org/drawingml/2006/main">
          <a:off x="47625" y="161925"/>
          <a:ext cx="1933575" cy="16192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a:lnSpc>
              <a:spcPts val="1100"/>
            </a:lnSpc>
          </a:pPr>
          <a:endParaRPr lang="en-US" sz="1100" dirty="0"/>
        </a:p>
      </cdr:txBody>
    </cdr:sp>
  </cdr:relSizeAnchor>
  <cdr:relSizeAnchor xmlns:cdr="http://schemas.openxmlformats.org/drawingml/2006/chartDrawing">
    <cdr:from>
      <cdr:x>0.005</cdr:x>
      <cdr:y>0.02925</cdr:y>
    </cdr:from>
    <cdr:to>
      <cdr:x>0.153</cdr:x>
      <cdr:y>0.12075</cdr:y>
    </cdr:to>
    <cdr:sp macro="" textlink="">
      <cdr:nvSpPr>
        <cdr:cNvPr id="5" name="TextBox 1"/>
        <cdr:cNvSpPr txBox="1"/>
      </cdr:nvSpPr>
      <cdr:spPr>
        <a:xfrm xmlns:a="http://schemas.openxmlformats.org/drawingml/2006/main">
          <a:off x="28575" y="85725"/>
          <a:ext cx="990600" cy="29527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0.00775</cdr:x>
      <cdr:y>0.05225</cdr:y>
    </cdr:from>
    <cdr:to>
      <cdr:x>0.297</cdr:x>
      <cdr:y>0.1015</cdr:y>
    </cdr:to>
    <cdr:sp macro="" textlink="">
      <cdr:nvSpPr>
        <cdr:cNvPr id="2" name="TextBox 2"/>
        <cdr:cNvSpPr txBox="1"/>
      </cdr:nvSpPr>
      <cdr:spPr>
        <a:xfrm xmlns:a="http://schemas.openxmlformats.org/drawingml/2006/main">
          <a:off x="47625" y="161925"/>
          <a:ext cx="1933575" cy="16192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a:lnSpc>
              <a:spcPts val="1100"/>
            </a:lnSpc>
          </a:pPr>
          <a:endParaRPr lang="en-US" sz="1100" dirty="0"/>
        </a:p>
      </cdr:txBody>
    </cdr:sp>
  </cdr:relSizeAnchor>
  <cdr:relSizeAnchor xmlns:cdr="http://schemas.openxmlformats.org/drawingml/2006/chartDrawing">
    <cdr:from>
      <cdr:x>0.005</cdr:x>
      <cdr:y>0.02925</cdr:y>
    </cdr:from>
    <cdr:to>
      <cdr:x>0.153</cdr:x>
      <cdr:y>0.12075</cdr:y>
    </cdr:to>
    <cdr:sp macro="" textlink="">
      <cdr:nvSpPr>
        <cdr:cNvPr id="4" name="TextBox 1"/>
        <cdr:cNvSpPr txBox="1"/>
      </cdr:nvSpPr>
      <cdr:spPr>
        <a:xfrm xmlns:a="http://schemas.openxmlformats.org/drawingml/2006/main">
          <a:off x="28575" y="85725"/>
          <a:ext cx="990600" cy="29527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userShapes>
</file>

<file path=ppt/drawings/drawing10.xml><?xml version="1.0" encoding="utf-8"?>
<c:userShapes xmlns:c="http://schemas.openxmlformats.org/drawingml/2006/chart">
  <cdr:relSizeAnchor xmlns:cdr="http://schemas.openxmlformats.org/drawingml/2006/chartDrawing">
    <cdr:from>
      <cdr:x>0.00502</cdr:x>
      <cdr:y>0.0293</cdr:y>
    </cdr:from>
    <cdr:to>
      <cdr:x>0.15318</cdr:x>
      <cdr:y>0.12104</cdr:y>
    </cdr:to>
    <cdr:sp macro="" textlink="">
      <cdr:nvSpPr>
        <cdr:cNvPr id="5" name="TextBox 1"/>
        <cdr:cNvSpPr txBox="1"/>
      </cdr:nvSpPr>
      <cdr:spPr>
        <a:xfrm xmlns:a="http://schemas.openxmlformats.org/drawingml/2006/main">
          <a:off x="40033" y="112399"/>
          <a:ext cx="1181547" cy="3519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a:p>
      </cdr:txBody>
    </cdr:sp>
  </cdr:relSizeAnchor>
  <cdr:relSizeAnchor xmlns:cdr="http://schemas.openxmlformats.org/drawingml/2006/chartDrawing">
    <cdr:from>
      <cdr:x>0</cdr:x>
      <cdr:y>0.69711</cdr:y>
    </cdr:from>
    <cdr:to>
      <cdr:x>0.96106</cdr:x>
      <cdr:y>1</cdr:y>
    </cdr:to>
    <cdr:sp macro="" textlink="">
      <cdr:nvSpPr>
        <cdr:cNvPr id="9" name="Footnote"/>
        <cdr:cNvSpPr txBox="1"/>
      </cdr:nvSpPr>
      <cdr:spPr>
        <a:xfrm xmlns:a="http://schemas.openxmlformats.org/drawingml/2006/main">
          <a:off x="0" y="3435445"/>
          <a:ext cx="8649604" cy="14926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endParaRPr lang="en-US" sz="800">
            <a:solidFill>
              <a:schemeClr val="tx1"/>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0.00502</cdr:x>
      <cdr:y>0.0293</cdr:y>
    </cdr:from>
    <cdr:to>
      <cdr:x>0.15318</cdr:x>
      <cdr:y>0.12104</cdr:y>
    </cdr:to>
    <cdr:sp macro="" textlink="">
      <cdr:nvSpPr>
        <cdr:cNvPr id="5" name="TextBox 1"/>
        <cdr:cNvSpPr txBox="1"/>
      </cdr:nvSpPr>
      <cdr:spPr>
        <a:xfrm xmlns:a="http://schemas.openxmlformats.org/drawingml/2006/main">
          <a:off x="40033" y="112399"/>
          <a:ext cx="1181547" cy="3519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a:p>
      </cdr:txBody>
    </cdr:sp>
  </cdr:relSizeAnchor>
  <cdr:relSizeAnchor xmlns:cdr="http://schemas.openxmlformats.org/drawingml/2006/chartDrawing">
    <cdr:from>
      <cdr:x>0</cdr:x>
      <cdr:y>0.69711</cdr:y>
    </cdr:from>
    <cdr:to>
      <cdr:x>0.96106</cdr:x>
      <cdr:y>1</cdr:y>
    </cdr:to>
    <cdr:sp macro="" textlink="">
      <cdr:nvSpPr>
        <cdr:cNvPr id="9" name="Footnote"/>
        <cdr:cNvSpPr txBox="1"/>
      </cdr:nvSpPr>
      <cdr:spPr>
        <a:xfrm xmlns:a="http://schemas.openxmlformats.org/drawingml/2006/main">
          <a:off x="0" y="3435445"/>
          <a:ext cx="8649604" cy="14926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endParaRPr lang="en-US" sz="800">
            <a:solidFill>
              <a:schemeClr val="tx1"/>
            </a:solidFill>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0.05785</cdr:x>
      <cdr:y>0.3416</cdr:y>
    </cdr:from>
    <cdr:to>
      <cdr:x>1</cdr:x>
      <cdr:y>0.3416</cdr:y>
    </cdr:to>
    <cdr:cxnSp macro="">
      <cdr:nvCxnSpPr>
        <cdr:cNvPr id="3" name="Straight Connector 2"/>
        <cdr:cNvCxnSpPr/>
      </cdr:nvCxnSpPr>
      <cdr:spPr>
        <a:xfrm xmlns:a="http://schemas.openxmlformats.org/drawingml/2006/main">
          <a:off x="504045" y="1297554"/>
          <a:ext cx="8208923" cy="0"/>
        </a:xfrm>
        <a:prstGeom xmlns:a="http://schemas.openxmlformats.org/drawingml/2006/main" prst="line">
          <a:avLst/>
        </a:prstGeom>
        <a:ln xmlns:a="http://schemas.openxmlformats.org/drawingml/2006/main" w="22225">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3.xml><?xml version="1.0" encoding="utf-8"?>
<c:userShapes xmlns:c="http://schemas.openxmlformats.org/drawingml/2006/chart">
  <cdr:relSizeAnchor xmlns:cdr="http://schemas.openxmlformats.org/drawingml/2006/chartDrawing">
    <cdr:from>
      <cdr:x>0.00598</cdr:x>
      <cdr:y>0.01337</cdr:y>
    </cdr:from>
    <cdr:to>
      <cdr:x>0.20937</cdr:x>
      <cdr:y>0.07025</cdr:y>
    </cdr:to>
    <cdr:sp macro="" textlink="">
      <cdr:nvSpPr>
        <cdr:cNvPr id="2" name="Rectangle 1"/>
        <cdr:cNvSpPr/>
      </cdr:nvSpPr>
      <cdr:spPr>
        <a:xfrm xmlns:a="http://schemas.openxmlformats.org/drawingml/2006/main">
          <a:off x="50800" y="50800"/>
          <a:ext cx="1728192" cy="21602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dirty="0" smtClean="0"/>
            <a:t>Average class size</a:t>
          </a:r>
        </a:p>
        <a:p xmlns:a="http://schemas.openxmlformats.org/drawingml/2006/main">
          <a:endParaRPr lang="en-US" sz="1300" dirty="0"/>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0.0846</cdr:y>
    </cdr:from>
    <cdr:to>
      <cdr:x>0.15584</cdr:x>
      <cdr:y>0.1521</cdr:y>
    </cdr:to>
    <cdr:sp macro="" textlink="">
      <cdr:nvSpPr>
        <cdr:cNvPr id="2" name="TextBox 1"/>
        <cdr:cNvSpPr txBox="1"/>
      </cdr:nvSpPr>
      <cdr:spPr>
        <a:xfrm xmlns:a="http://schemas.openxmlformats.org/drawingml/2006/main">
          <a:off x="0" y="476251"/>
          <a:ext cx="1230548" cy="3799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0.01128</cdr:x>
      <cdr:y>0.0069</cdr:y>
    </cdr:from>
    <cdr:to>
      <cdr:x>0.22903</cdr:x>
      <cdr:y>0.09353</cdr:y>
    </cdr:to>
    <cdr:sp macro="" textlink="">
      <cdr:nvSpPr>
        <cdr:cNvPr id="4" name="TextBox 1"/>
        <cdr:cNvSpPr txBox="1"/>
      </cdr:nvSpPr>
      <cdr:spPr>
        <a:xfrm xmlns:a="http://schemas.openxmlformats.org/drawingml/2006/main">
          <a:off x="66614" y="27866"/>
          <a:ext cx="1285935" cy="3498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en-US" sz="1100" dirty="0">
            <a:latin typeface="Arial" pitchFamily="34" charset="0"/>
            <a:cs typeface="Arial" pitchFamily="34" charset="0"/>
          </a:endParaRPr>
        </a:p>
      </cdr:txBody>
    </cdr:sp>
  </cdr:relSizeAnchor>
  <cdr:relSizeAnchor xmlns:cdr="http://schemas.openxmlformats.org/drawingml/2006/chartDrawing">
    <cdr:from>
      <cdr:x>0.00502</cdr:x>
      <cdr:y>0.0293</cdr:y>
    </cdr:from>
    <cdr:to>
      <cdr:x>0.13568</cdr:x>
      <cdr:y>0.10073</cdr:y>
    </cdr:to>
    <cdr:sp macro="" textlink="">
      <cdr:nvSpPr>
        <cdr:cNvPr id="5" name="TextBox 1"/>
        <cdr:cNvSpPr txBox="1"/>
      </cdr:nvSpPr>
      <cdr:spPr>
        <a:xfrm xmlns:a="http://schemas.openxmlformats.org/drawingml/2006/main">
          <a:off x="38099" y="152400"/>
          <a:ext cx="990600" cy="3714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0.0201</cdr:x>
      <cdr:y>0.07537</cdr:y>
    </cdr:from>
    <cdr:to>
      <cdr:x>0.13568</cdr:x>
      <cdr:y>0.13757</cdr:y>
    </cdr:to>
    <cdr:sp macro="" textlink="">
      <cdr:nvSpPr>
        <cdr:cNvPr id="6" name="TextBox 2"/>
        <cdr:cNvSpPr txBox="1"/>
      </cdr:nvSpPr>
      <cdr:spPr>
        <a:xfrm xmlns:a="http://schemas.openxmlformats.org/drawingml/2006/main">
          <a:off x="152400" y="542717"/>
          <a:ext cx="876300" cy="4478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0.00502</cdr:x>
      <cdr:y>0.0293</cdr:y>
    </cdr:from>
    <cdr:to>
      <cdr:x>0.13568</cdr:x>
      <cdr:y>0.10073</cdr:y>
    </cdr:to>
    <cdr:sp macro="" textlink="">
      <cdr:nvSpPr>
        <cdr:cNvPr id="10" name="TextBox 1"/>
        <cdr:cNvSpPr txBox="1"/>
      </cdr:nvSpPr>
      <cdr:spPr>
        <a:xfrm xmlns:a="http://schemas.openxmlformats.org/drawingml/2006/main">
          <a:off x="33232" y="116377"/>
          <a:ext cx="864953" cy="283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0.0201</cdr:x>
      <cdr:y>0.07537</cdr:y>
    </cdr:from>
    <cdr:to>
      <cdr:x>0.13568</cdr:x>
      <cdr:y>0.13757</cdr:y>
    </cdr:to>
    <cdr:sp macro="" textlink="">
      <cdr:nvSpPr>
        <cdr:cNvPr id="11" name="TextBox 2"/>
        <cdr:cNvSpPr txBox="1"/>
      </cdr:nvSpPr>
      <cdr:spPr>
        <a:xfrm xmlns:a="http://schemas.openxmlformats.org/drawingml/2006/main">
          <a:off x="152400" y="542717"/>
          <a:ext cx="876300" cy="4478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0.0201</cdr:x>
      <cdr:y>0.07537</cdr:y>
    </cdr:from>
    <cdr:to>
      <cdr:x>0.13568</cdr:x>
      <cdr:y>0.13757</cdr:y>
    </cdr:to>
    <cdr:sp macro="" textlink="">
      <cdr:nvSpPr>
        <cdr:cNvPr id="15" name="TextBox 2"/>
        <cdr:cNvSpPr txBox="1"/>
      </cdr:nvSpPr>
      <cdr:spPr>
        <a:xfrm xmlns:a="http://schemas.openxmlformats.org/drawingml/2006/main">
          <a:off x="152400" y="542717"/>
          <a:ext cx="876300" cy="4478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0.0201</cdr:x>
      <cdr:y>0.07537</cdr:y>
    </cdr:from>
    <cdr:to>
      <cdr:x>0.13568</cdr:x>
      <cdr:y>0.13757</cdr:y>
    </cdr:to>
    <cdr:sp macro="" textlink="">
      <cdr:nvSpPr>
        <cdr:cNvPr id="19" name="TextBox 2"/>
        <cdr:cNvSpPr txBox="1"/>
      </cdr:nvSpPr>
      <cdr:spPr>
        <a:xfrm xmlns:a="http://schemas.openxmlformats.org/drawingml/2006/main">
          <a:off x="152400" y="542717"/>
          <a:ext cx="876300" cy="4478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cdr:x>
      <cdr:y>0.0846</cdr:y>
    </cdr:from>
    <cdr:to>
      <cdr:x>0.15584</cdr:x>
      <cdr:y>0.1521</cdr:y>
    </cdr:to>
    <cdr:sp macro="" textlink="">
      <cdr:nvSpPr>
        <cdr:cNvPr id="22" name="TextBox 1"/>
        <cdr:cNvSpPr txBox="1"/>
      </cdr:nvSpPr>
      <cdr:spPr>
        <a:xfrm xmlns:a="http://schemas.openxmlformats.org/drawingml/2006/main">
          <a:off x="0" y="476251"/>
          <a:ext cx="1230548" cy="3799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dirty="0"/>
        </a:p>
      </cdr:txBody>
    </cdr:sp>
  </cdr:relSizeAnchor>
  <cdr:relSizeAnchor xmlns:cdr="http://schemas.openxmlformats.org/drawingml/2006/chartDrawing">
    <cdr:from>
      <cdr:x>0.00942</cdr:x>
      <cdr:y>0.01507</cdr:y>
    </cdr:from>
    <cdr:to>
      <cdr:x>0.20863</cdr:x>
      <cdr:y>0.10475</cdr:y>
    </cdr:to>
    <cdr:sp macro="" textlink="">
      <cdr:nvSpPr>
        <cdr:cNvPr id="24" name="TextBox 1"/>
        <cdr:cNvSpPr txBox="1"/>
      </cdr:nvSpPr>
      <cdr:spPr>
        <a:xfrm xmlns:a="http://schemas.openxmlformats.org/drawingml/2006/main">
          <a:off x="62367" y="59867"/>
          <a:ext cx="1318758" cy="3562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Arial" panose="020B0604020202020204" pitchFamily="34" charset="0"/>
            <a:ea typeface="+mn-ea"/>
            <a:cs typeface="Arial" pitchFamily="34" charset="0"/>
          </a:endParaRP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en-US" sz="1200" b="0" i="0" dirty="0">
            <a:solidFill>
              <a:srgbClr val="FFFFFF"/>
            </a:solidFill>
            <a:latin typeface="Arial" panose="020B0604020202020204" pitchFamily="34" charset="0"/>
            <a:cs typeface="Arial" pitchFamily="34" charset="0"/>
          </a:endParaRPr>
        </a:p>
      </cdr:txBody>
    </cdr:sp>
  </cdr:relSizeAnchor>
  <cdr:relSizeAnchor xmlns:cdr="http://schemas.openxmlformats.org/drawingml/2006/chartDrawing">
    <cdr:from>
      <cdr:x>0</cdr:x>
      <cdr:y>0.05567</cdr:y>
    </cdr:from>
    <cdr:to>
      <cdr:x>0.17718</cdr:x>
      <cdr:y>0.15288</cdr:y>
    </cdr:to>
    <cdr:sp macro="" textlink="">
      <cdr:nvSpPr>
        <cdr:cNvPr id="12" name="TextBox 1"/>
        <cdr:cNvSpPr txBox="1"/>
      </cdr:nvSpPr>
      <cdr:spPr>
        <a:xfrm xmlns:a="http://schemas.openxmlformats.org/drawingml/2006/main">
          <a:off x="0" y="244549"/>
          <a:ext cx="1505489" cy="426994"/>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rtl="0"/>
          <a:r>
            <a:rPr lang="en-US" sz="1000" b="0" i="0" baseline="0" dirty="0">
              <a:solidFill>
                <a:srgbClr val="FFFFFF"/>
              </a:solidFill>
              <a:effectLst/>
              <a:latin typeface="+mj-lt"/>
              <a:cs typeface="Arial" panose="020B0604020202020204" pitchFamily="34" charset="0"/>
            </a:rPr>
            <a:t>Equivalent USD converted using PPPs</a:t>
          </a:r>
          <a:endParaRPr lang="en-GB" sz="1000" b="0" dirty="0">
            <a:solidFill>
              <a:srgbClr val="FFFFFF"/>
            </a:solidFill>
            <a:effectLst/>
            <a:latin typeface="+mj-lt"/>
            <a:cs typeface="Arial" panose="020B0604020202020204" pitchFamily="34" charset="0"/>
          </a:endParaRP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en-US" sz="1200" dirty="0">
            <a:solidFill>
              <a:srgbClr val="FFFFFF"/>
            </a:solidFill>
            <a:latin typeface="Arial" pitchFamily="34" charset="0"/>
            <a:cs typeface="Arial"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0.00847</cdr:x>
      <cdr:y>0.01896</cdr:y>
    </cdr:from>
    <cdr:to>
      <cdr:x>0.05755</cdr:x>
      <cdr:y>0.05715</cdr:y>
    </cdr:to>
    <cdr:sp macro="" textlink="">
      <cdr:nvSpPr>
        <cdr:cNvPr id="2" name="TextBox 7"/>
        <cdr:cNvSpPr txBox="1"/>
      </cdr:nvSpPr>
      <cdr:spPr>
        <a:xfrm xmlns:a="http://schemas.openxmlformats.org/drawingml/2006/main">
          <a:off x="72009" y="72008"/>
          <a:ext cx="417030" cy="145061"/>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0" i="0" dirty="0">
              <a:solidFill>
                <a:srgbClr val="FFFFFF"/>
              </a:solidFill>
              <a:latin typeface="+mn-lt"/>
              <a:cs typeface="Arial" pitchFamily="34" charset="0"/>
            </a:rPr>
            <a:t>%</a:t>
          </a:r>
        </a:p>
        <a:p xmlns:a="http://schemas.openxmlformats.org/drawingml/2006/main">
          <a:pPr>
            <a:lnSpc>
              <a:spcPts val="1200"/>
            </a:lnSpc>
          </a:pPr>
          <a:endParaRPr lang="en-US" sz="1200" b="0" i="0" dirty="0">
            <a:solidFill>
              <a:srgbClr val="FFFFFF"/>
            </a:solidFill>
            <a:latin typeface="+mn-lt"/>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cdr:x>
      <cdr:y>0</cdr:y>
    </cdr:from>
    <cdr:to>
      <cdr:x>0.52244</cdr:x>
      <cdr:y>0.05898</cdr:y>
    </cdr:to>
    <cdr:sp macro="" textlink="">
      <cdr:nvSpPr>
        <cdr:cNvPr id="2" name="TextBox 1"/>
        <cdr:cNvSpPr txBox="1"/>
      </cdr:nvSpPr>
      <cdr:spPr>
        <a:xfrm xmlns:a="http://schemas.openxmlformats.org/drawingml/2006/main">
          <a:off x="-323528" y="-1203597"/>
          <a:ext cx="4439143" cy="2240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b="0" i="0" dirty="0">
              <a:solidFill>
                <a:srgbClr val="FFFFFF"/>
              </a:solidFill>
              <a:latin typeface="+mn-lt"/>
              <a:cs typeface="Arial" panose="020B0604020202020204" pitchFamily="34" charset="0"/>
            </a:rPr>
            <a:t>Percentage of total statutory working time spent teaching</a:t>
          </a:r>
        </a:p>
      </cdr:txBody>
    </cdr:sp>
  </cdr:relSizeAnchor>
  <cdr:relSizeAnchor xmlns:cdr="http://schemas.openxmlformats.org/drawingml/2006/chartDrawing">
    <cdr:from>
      <cdr:x>0.07667</cdr:x>
      <cdr:y>0.56176</cdr:y>
    </cdr:from>
    <cdr:to>
      <cdr:x>0.95686</cdr:x>
      <cdr:y>0.56506</cdr:y>
    </cdr:to>
    <cdr:cxnSp macro="">
      <cdr:nvCxnSpPr>
        <cdr:cNvPr id="10" name="Straight Connector 9"/>
        <cdr:cNvCxnSpPr/>
      </cdr:nvCxnSpPr>
      <cdr:spPr bwMode="auto">
        <a:xfrm xmlns:a="http://schemas.openxmlformats.org/drawingml/2006/main" flipV="1">
          <a:off x="523608" y="2108211"/>
          <a:ext cx="6011192" cy="12385"/>
        </a:xfrm>
        <a:prstGeom xmlns:a="http://schemas.openxmlformats.org/drawingml/2006/main" prst="line">
          <a:avLst/>
        </a:prstGeom>
        <a:solidFill xmlns:a="http://schemas.openxmlformats.org/drawingml/2006/main">
          <a:srgbClr val="FFFFFF"/>
        </a:solidFill>
        <a:ln xmlns:a="http://schemas.openxmlformats.org/drawingml/2006/main" w="25400" cap="flat" cmpd="sng" algn="ctr">
          <a:solidFill>
            <a:schemeClr val="bg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0.39731</cdr:x>
      <cdr:y>0.07106</cdr:y>
    </cdr:from>
    <cdr:to>
      <cdr:x>0.39785</cdr:x>
      <cdr:y>0.89664</cdr:y>
    </cdr:to>
    <cdr:cxnSp macro="">
      <cdr:nvCxnSpPr>
        <cdr:cNvPr id="11" name="Straight Connector 10"/>
        <cdr:cNvCxnSpPr/>
      </cdr:nvCxnSpPr>
      <cdr:spPr bwMode="auto">
        <a:xfrm xmlns:a="http://schemas.openxmlformats.org/drawingml/2006/main" flipH="1" flipV="1">
          <a:off x="2713383" y="266685"/>
          <a:ext cx="3688" cy="3098279"/>
        </a:xfrm>
        <a:prstGeom xmlns:a="http://schemas.openxmlformats.org/drawingml/2006/main" prst="line">
          <a:avLst/>
        </a:prstGeom>
        <a:solidFill xmlns:a="http://schemas.openxmlformats.org/drawingml/2006/main">
          <a:srgbClr val="FFFFFF"/>
        </a:solidFill>
        <a:ln xmlns:a="http://schemas.openxmlformats.org/drawingml/2006/main" w="25400" cap="flat" cmpd="sng" algn="ctr">
          <a:solidFill>
            <a:schemeClr val="bg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0.79661</cdr:x>
      <cdr:y>0.48331</cdr:y>
    </cdr:from>
    <cdr:to>
      <cdr:x>0.95561</cdr:x>
      <cdr:y>0.55819</cdr:y>
    </cdr:to>
    <cdr:sp macro="" textlink="">
      <cdr:nvSpPr>
        <cdr:cNvPr id="21" name="TextBox 2"/>
        <cdr:cNvSpPr txBox="1"/>
      </cdr:nvSpPr>
      <cdr:spPr>
        <a:xfrm xmlns:a="http://schemas.openxmlformats.org/drawingml/2006/main">
          <a:off x="6768752" y="1809719"/>
          <a:ext cx="1351014" cy="280382"/>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w="9525" cmpd="sng">
          <a:solidFill>
            <a:schemeClr val="tx2">
              <a:lumMod val="20000"/>
              <a:lumOff val="8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GB" sz="1200" b="0" i="0" dirty="0">
              <a:solidFill>
                <a:srgbClr val="FFFFFF"/>
              </a:solidFill>
            </a:rPr>
            <a:t>Country</a:t>
          </a:r>
          <a:r>
            <a:rPr lang="en-GB" sz="1200" b="0" i="0" dirty="0">
              <a:solidFill>
                <a:srgbClr val="FFFFFF"/>
              </a:solidFill>
              <a:latin typeface="Arial" panose="020B0604020202020204" pitchFamily="34" charset="0"/>
            </a:rPr>
            <a:t> average</a:t>
          </a:r>
        </a:p>
      </cdr:txBody>
    </cdr:sp>
  </cdr:relSizeAnchor>
  <cdr:relSizeAnchor xmlns:cdr="http://schemas.openxmlformats.org/drawingml/2006/chartDrawing">
    <cdr:from>
      <cdr:x>0.39831</cdr:x>
      <cdr:y>0.07692</cdr:y>
    </cdr:from>
    <cdr:to>
      <cdr:x>0.55731</cdr:x>
      <cdr:y>0.1518</cdr:y>
    </cdr:to>
    <cdr:sp macro="" textlink="">
      <cdr:nvSpPr>
        <cdr:cNvPr id="7" name="TextBox 2"/>
        <cdr:cNvSpPr txBox="1"/>
      </cdr:nvSpPr>
      <cdr:spPr>
        <a:xfrm xmlns:a="http://schemas.openxmlformats.org/drawingml/2006/main">
          <a:off x="3384376" y="288033"/>
          <a:ext cx="1351014" cy="280382"/>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w="9525" cmpd="sng">
          <a:solidFill>
            <a:schemeClr val="tx2">
              <a:lumMod val="20000"/>
              <a:lumOff val="8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GB" sz="1200" b="0" i="0" dirty="0">
              <a:solidFill>
                <a:srgbClr val="FFFFFF"/>
              </a:solidFill>
            </a:rPr>
            <a:t>Country</a:t>
          </a:r>
          <a:r>
            <a:rPr lang="en-GB" sz="1200" b="0" i="0" dirty="0">
              <a:solidFill>
                <a:srgbClr val="FFFFFF"/>
              </a:solidFill>
              <a:latin typeface="Arial" panose="020B0604020202020204" pitchFamily="34" charset="0"/>
            </a:rPr>
            <a:t> average</a:t>
          </a:r>
        </a:p>
      </cdr:txBody>
    </cdr:sp>
  </cdr:relSizeAnchor>
  <cdr:relSizeAnchor xmlns:cdr="http://schemas.openxmlformats.org/drawingml/2006/chartDrawing">
    <cdr:from>
      <cdr:x>0.67797</cdr:x>
      <cdr:y>0.9331</cdr:y>
    </cdr:from>
    <cdr:to>
      <cdr:x>0.99577</cdr:x>
      <cdr:y>1</cdr:y>
    </cdr:to>
    <cdr:sp macro="" textlink="">
      <cdr:nvSpPr>
        <cdr:cNvPr id="8" name="TextBox 1"/>
        <cdr:cNvSpPr txBox="1"/>
      </cdr:nvSpPr>
      <cdr:spPr>
        <a:xfrm xmlns:a="http://schemas.openxmlformats.org/drawingml/2006/main">
          <a:off x="5760640" y="3493916"/>
          <a:ext cx="2700329" cy="250502"/>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100" b="0" i="0" dirty="0">
              <a:solidFill>
                <a:schemeClr val="bg1"/>
              </a:solidFill>
              <a:latin typeface="+mn-lt"/>
              <a:cs typeface="Arial" panose="020B0604020202020204" pitchFamily="34" charset="0"/>
            </a:rPr>
            <a:t>Number of teaching hours per year</a:t>
          </a:r>
        </a:p>
      </cdr:txBody>
    </cdr:sp>
  </cdr:relSizeAnchor>
</c:userShapes>
</file>

<file path=ppt/drawings/drawing17.xml><?xml version="1.0" encoding="utf-8"?>
<c:userShapes xmlns:c="http://schemas.openxmlformats.org/drawingml/2006/chart">
  <cdr:relSizeAnchor xmlns:cdr="http://schemas.openxmlformats.org/drawingml/2006/chartDrawing">
    <cdr:from>
      <cdr:x>0.0153</cdr:x>
      <cdr:y>0.00921</cdr:y>
    </cdr:from>
    <cdr:to>
      <cdr:x>0.0339</cdr:x>
      <cdr:y>0.02125</cdr:y>
    </cdr:to>
    <cdr:sp macro="" textlink="">
      <cdr:nvSpPr>
        <cdr:cNvPr id="2" name="TextBox 1"/>
        <cdr:cNvSpPr txBox="1"/>
      </cdr:nvSpPr>
      <cdr:spPr>
        <a:xfrm xmlns:a="http://schemas.openxmlformats.org/drawingml/2006/main">
          <a:off x="130004" y="34983"/>
          <a:ext cx="158030" cy="45719"/>
        </a:xfrm>
        <a:prstGeom xmlns:a="http://schemas.openxmlformats.org/drawingml/2006/main" prst="rect">
          <a:avLst/>
        </a:prstGeom>
        <a:ln xmlns:a="http://schemas.openxmlformats.org/drawingml/2006/main">
          <a:noFill/>
        </a:ln>
      </cdr:spPr>
      <cdr:txBody>
        <a:bodyPr xmlns:a="http://schemas.openxmlformats.org/drawingml/2006/main" wrap="square" lIns="0" r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1200" b="0" i="0" dirty="0">
              <a:solidFill>
                <a:srgbClr val="FFFFFF"/>
              </a:solidFill>
              <a:latin typeface="Arial"/>
            </a:rPr>
            <a:t>%</a:t>
          </a:r>
        </a:p>
      </cdr:txBody>
    </cdr:sp>
  </cdr:relSizeAnchor>
  <cdr:relSizeAnchor xmlns:cdr="http://schemas.openxmlformats.org/drawingml/2006/chartDrawing">
    <cdr:from>
      <cdr:x>1.17689E-7</cdr:x>
      <cdr:y>0.94787</cdr:y>
    </cdr:from>
    <cdr:to>
      <cdr:x>1</cdr:x>
      <cdr:y>1</cdr:y>
    </cdr:to>
    <cdr:sp macro="" textlink="">
      <cdr:nvSpPr>
        <cdr:cNvPr id="3" name="Rectangle 2"/>
        <cdr:cNvSpPr/>
      </cdr:nvSpPr>
      <cdr:spPr>
        <a:xfrm xmlns:a="http://schemas.openxmlformats.org/drawingml/2006/main">
          <a:off x="50801" y="3651210"/>
          <a:ext cx="8496943" cy="19801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100" dirty="0" smtClean="0"/>
            <a:t>The percentage in parentheses represents the share of foreign-born 15-29 year-olds</a:t>
          </a:r>
          <a:endParaRPr lang="en-US" sz="1100" dirty="0"/>
        </a:p>
      </cdr:txBody>
    </cdr:sp>
  </cdr:relSizeAnchor>
</c:userShapes>
</file>

<file path=ppt/drawings/drawing18.xml><?xml version="1.0" encoding="utf-8"?>
<c:userShapes xmlns:c="http://schemas.openxmlformats.org/drawingml/2006/chart">
  <cdr:relSizeAnchor xmlns:cdr="http://schemas.openxmlformats.org/drawingml/2006/chartDrawing">
    <cdr:from>
      <cdr:x>0.01695</cdr:x>
      <cdr:y>0.07583</cdr:y>
    </cdr:from>
    <cdr:to>
      <cdr:x>0.04486</cdr:x>
      <cdr:y>0.15234</cdr:y>
    </cdr:to>
    <cdr:sp macro="" textlink="">
      <cdr:nvSpPr>
        <cdr:cNvPr id="2" name="TextBox 1"/>
        <cdr:cNvSpPr txBox="1"/>
      </cdr:nvSpPr>
      <cdr:spPr>
        <a:xfrm xmlns:a="http://schemas.openxmlformats.org/drawingml/2006/main">
          <a:off x="144016" y="288033"/>
          <a:ext cx="237157" cy="290620"/>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0" i="0" dirty="0">
              <a:solidFill>
                <a:schemeClr val="bg1"/>
              </a:solidFill>
            </a:rPr>
            <a:t>%</a:t>
          </a:r>
        </a:p>
      </cdr:txBody>
    </cdr:sp>
  </cdr:relSizeAnchor>
  <cdr:relSizeAnchor xmlns:cdr="http://schemas.openxmlformats.org/drawingml/2006/chartDrawing">
    <cdr:from>
      <cdr:x>0</cdr:x>
      <cdr:y>0.94787</cdr:y>
    </cdr:from>
    <cdr:to>
      <cdr:x>1</cdr:x>
      <cdr:y>0.99769</cdr:y>
    </cdr:to>
    <cdr:sp macro="" textlink="">
      <cdr:nvSpPr>
        <cdr:cNvPr id="4" name="Rectangle 3"/>
        <cdr:cNvSpPr/>
      </cdr:nvSpPr>
      <cdr:spPr>
        <a:xfrm xmlns:a="http://schemas.openxmlformats.org/drawingml/2006/main">
          <a:off x="0" y="3600400"/>
          <a:ext cx="8496944" cy="18923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050" dirty="0" smtClean="0"/>
            <a:t>The percentage in parentheses represents the share of foreign-born adults among 25-64 year-olds.</a:t>
          </a:r>
          <a:endParaRPr lang="en-US" sz="1050" dirty="0"/>
        </a:p>
      </cdr:txBody>
    </cdr:sp>
  </cdr:relSizeAnchor>
</c:userShapes>
</file>

<file path=ppt/drawings/drawing19.xml><?xml version="1.0" encoding="utf-8"?>
<c:userShapes xmlns:c="http://schemas.openxmlformats.org/drawingml/2006/chart">
  <cdr:relSizeAnchor xmlns:cdr="http://schemas.openxmlformats.org/drawingml/2006/chartDrawing">
    <cdr:from>
      <cdr:x>0.00847</cdr:x>
      <cdr:y>0.1327</cdr:y>
    </cdr:from>
    <cdr:to>
      <cdr:x>0.02821</cdr:x>
      <cdr:y>0.17335</cdr:y>
    </cdr:to>
    <cdr:sp macro="" textlink="">
      <cdr:nvSpPr>
        <cdr:cNvPr id="2" name="TextBox 1"/>
        <cdr:cNvSpPr txBox="1"/>
      </cdr:nvSpPr>
      <cdr:spPr>
        <a:xfrm xmlns:a="http://schemas.openxmlformats.org/drawingml/2006/main">
          <a:off x="72008" y="504056"/>
          <a:ext cx="167730" cy="154405"/>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0" i="0" dirty="0">
              <a:solidFill>
                <a:srgbClr val="FFFFFF"/>
              </a:solidFill>
              <a:latin typeface="Arial"/>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0.02542</cdr:x>
      <cdr:y>0.01896</cdr:y>
    </cdr:from>
    <cdr:to>
      <cdr:x>0.04516</cdr:x>
      <cdr:y>0.05961</cdr:y>
    </cdr:to>
    <cdr:sp macro="" textlink="">
      <cdr:nvSpPr>
        <cdr:cNvPr id="2" name="TextBox 1"/>
        <cdr:cNvSpPr txBox="1"/>
      </cdr:nvSpPr>
      <cdr:spPr>
        <a:xfrm xmlns:a="http://schemas.openxmlformats.org/drawingml/2006/main">
          <a:off x="216024" y="72009"/>
          <a:ext cx="167730" cy="154406"/>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0" i="0" dirty="0">
              <a:solidFill>
                <a:srgbClr val="FFFFFF"/>
              </a:solidFill>
              <a:latin typeface="+mn-lt"/>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0.01291</cdr:x>
      <cdr:y>0.09248</cdr:y>
    </cdr:from>
    <cdr:to>
      <cdr:x>0.03198</cdr:x>
      <cdr:y>0.12746</cdr:y>
    </cdr:to>
    <cdr:sp macro="" textlink="">
      <cdr:nvSpPr>
        <cdr:cNvPr id="2" name="TextBox 1"/>
        <cdr:cNvSpPr txBox="1"/>
      </cdr:nvSpPr>
      <cdr:spPr>
        <a:xfrm xmlns:a="http://schemas.openxmlformats.org/drawingml/2006/main">
          <a:off x="115385" y="377569"/>
          <a:ext cx="170501" cy="142820"/>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100" b="0" i="0" dirty="0">
              <a:solidFill>
                <a:schemeClr val="bg1"/>
              </a:solidFill>
              <a:latin typeface="+mn-lt"/>
            </a:rPr>
            <a:t>%</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0.05479</cdr:y>
    </cdr:from>
    <cdr:to>
      <cdr:x>0.03725</cdr:x>
      <cdr:y>0.11179</cdr:y>
    </cdr:to>
    <cdr:sp macro="" textlink="">
      <cdr:nvSpPr>
        <cdr:cNvPr id="2" name="TextBox 1"/>
        <cdr:cNvSpPr txBox="1"/>
      </cdr:nvSpPr>
      <cdr:spPr>
        <a:xfrm xmlns:a="http://schemas.openxmlformats.org/drawingml/2006/main">
          <a:off x="0" y="216024"/>
          <a:ext cx="332605" cy="224719"/>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GB" sz="1050" b="0" i="0" dirty="0">
              <a:solidFill>
                <a:schemeClr val="bg1"/>
              </a:solidFill>
              <a:latin typeface="+mn-lt"/>
            </a:rPr>
            <a:t>%</a:t>
          </a:r>
        </a:p>
      </cdr:txBody>
    </cdr:sp>
  </cdr:relSizeAnchor>
  <cdr:relSizeAnchor xmlns:cdr="http://schemas.openxmlformats.org/drawingml/2006/chartDrawing">
    <cdr:from>
      <cdr:x>0.49194</cdr:x>
      <cdr:y>0</cdr:y>
    </cdr:from>
    <cdr:to>
      <cdr:x>0.66044</cdr:x>
      <cdr:y>0.03493</cdr:y>
    </cdr:to>
    <cdr:sp macro="" textlink="">
      <cdr:nvSpPr>
        <cdr:cNvPr id="11" name="TextBox 1"/>
        <cdr:cNvSpPr txBox="1"/>
      </cdr:nvSpPr>
      <cdr:spPr>
        <a:xfrm xmlns:a="http://schemas.openxmlformats.org/drawingml/2006/main">
          <a:off x="4392488" y="0"/>
          <a:ext cx="1504535" cy="137709"/>
        </a:xfrm>
        <a:prstGeom xmlns:a="http://schemas.openxmlformats.org/drawingml/2006/main" prst="rect">
          <a:avLst/>
        </a:prstGeom>
        <a:ln xmlns:a="http://schemas.openxmlformats.org/drawingml/2006/main">
          <a:noFill/>
        </a:ln>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0" i="0" dirty="0">
              <a:solidFill>
                <a:schemeClr val="bg1"/>
              </a:solidFill>
              <a:latin typeface="+mn-lt"/>
            </a:rPr>
            <a:t>Foreign-born</a:t>
          </a:r>
          <a:r>
            <a:rPr lang="en-GB" sz="1200" b="0" i="0" baseline="0" dirty="0">
              <a:solidFill>
                <a:schemeClr val="bg1"/>
              </a:solidFill>
              <a:latin typeface="+mn-lt"/>
            </a:rPr>
            <a:t> adults</a:t>
          </a:r>
          <a:endParaRPr lang="en-GB" sz="1200" b="0" i="0" dirty="0">
            <a:solidFill>
              <a:schemeClr val="bg1"/>
            </a:solidFill>
            <a:latin typeface="+mn-lt"/>
          </a:endParaRPr>
        </a:p>
      </cdr:txBody>
    </cdr:sp>
  </cdr:relSizeAnchor>
  <cdr:relSizeAnchor xmlns:cdr="http://schemas.openxmlformats.org/drawingml/2006/chartDrawing">
    <cdr:from>
      <cdr:x>0</cdr:x>
      <cdr:y>0.93925</cdr:y>
    </cdr:from>
    <cdr:to>
      <cdr:x>1</cdr:x>
      <cdr:y>1</cdr:y>
    </cdr:to>
    <cdr:sp macro="" textlink="">
      <cdr:nvSpPr>
        <cdr:cNvPr id="5" name="Rectangle 4"/>
        <cdr:cNvSpPr/>
      </cdr:nvSpPr>
      <cdr:spPr>
        <a:xfrm xmlns:a="http://schemas.openxmlformats.org/drawingml/2006/main">
          <a:off x="0" y="3702926"/>
          <a:ext cx="8496944" cy="23951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050" dirty="0"/>
            <a:t>The percentage in parentheses represents the share of foreign-born adults among </a:t>
          </a:r>
          <a:r>
            <a:rPr lang="en-US" sz="1050" dirty="0" smtClean="0"/>
            <a:t>25-64 </a:t>
          </a:r>
          <a:r>
            <a:rPr lang="en-US" sz="1050" dirty="0"/>
            <a:t>year-olds.</a:t>
          </a:r>
          <a:endParaRPr lang="en-GB" sz="1050" dirty="0"/>
        </a:p>
      </cdr:txBody>
    </cdr:sp>
  </cdr:relSizeAnchor>
  <cdr:relSizeAnchor xmlns:cdr="http://schemas.openxmlformats.org/drawingml/2006/chartDrawing">
    <cdr:from>
      <cdr:x>0.3113</cdr:x>
      <cdr:y>0.05229</cdr:y>
    </cdr:from>
    <cdr:to>
      <cdr:x>0.96766</cdr:x>
      <cdr:y>0.05479</cdr:y>
    </cdr:to>
    <cdr:cxnSp macro="">
      <cdr:nvCxnSpPr>
        <cdr:cNvPr id="6" name="Straight Connector 5"/>
        <cdr:cNvCxnSpPr/>
      </cdr:nvCxnSpPr>
      <cdr:spPr>
        <a:xfrm xmlns:a="http://schemas.openxmlformats.org/drawingml/2006/main">
          <a:off x="2779629" y="206143"/>
          <a:ext cx="5860599" cy="9863"/>
        </a:xfrm>
        <a:prstGeom xmlns:a="http://schemas.openxmlformats.org/drawingml/2006/main" prst="line">
          <a:avLst/>
        </a:prstGeom>
        <a:ln xmlns:a="http://schemas.openxmlformats.org/drawingml/2006/main" w="9525">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0.00775</cdr:x>
      <cdr:y>0.05225</cdr:y>
    </cdr:from>
    <cdr:to>
      <cdr:x>0.297</cdr:x>
      <cdr:y>0.1015</cdr:y>
    </cdr:to>
    <cdr:sp macro="" textlink="">
      <cdr:nvSpPr>
        <cdr:cNvPr id="3" name="TextBox 2"/>
        <cdr:cNvSpPr txBox="1"/>
      </cdr:nvSpPr>
      <cdr:spPr>
        <a:xfrm xmlns:a="http://schemas.openxmlformats.org/drawingml/2006/main">
          <a:off x="57150" y="161925"/>
          <a:ext cx="2190750" cy="16192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a:lnSpc>
              <a:spcPts val="1100"/>
            </a:lnSpc>
          </a:pPr>
          <a:endParaRPr lang="en-US" sz="1100"/>
        </a:p>
      </cdr:txBody>
    </cdr:sp>
  </cdr:relSizeAnchor>
  <cdr:relSizeAnchor xmlns:cdr="http://schemas.openxmlformats.org/drawingml/2006/chartDrawing">
    <cdr:from>
      <cdr:x>0.00775</cdr:x>
      <cdr:y>0.05225</cdr:y>
    </cdr:from>
    <cdr:to>
      <cdr:x>0.297</cdr:x>
      <cdr:y>0.1015</cdr:y>
    </cdr:to>
    <cdr:sp macro="" textlink="">
      <cdr:nvSpPr>
        <cdr:cNvPr id="2" name="TextBox 2"/>
        <cdr:cNvSpPr txBox="1"/>
      </cdr:nvSpPr>
      <cdr:spPr>
        <a:xfrm xmlns:a="http://schemas.openxmlformats.org/drawingml/2006/main">
          <a:off x="57150" y="161925"/>
          <a:ext cx="2190750" cy="16192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a:lnSpc>
              <a:spcPts val="1100"/>
            </a:lnSpc>
          </a:pPr>
          <a:endParaRPr lang="en-US" sz="1100"/>
        </a:p>
      </cdr:txBody>
    </cdr:sp>
  </cdr:relSizeAnchor>
</c:userShapes>
</file>

<file path=ppt/drawings/drawing6.xml><?xml version="1.0" encoding="utf-8"?>
<c:userShapes xmlns:c="http://schemas.openxmlformats.org/drawingml/2006/chart">
  <cdr:relSizeAnchor xmlns:cdr="http://schemas.openxmlformats.org/drawingml/2006/chartDrawing">
    <cdr:from>
      <cdr:x>0.81843</cdr:x>
      <cdr:y>0.147</cdr:y>
    </cdr:from>
    <cdr:to>
      <cdr:x>0.95475</cdr:x>
      <cdr:y>0.22282</cdr:y>
    </cdr:to>
    <cdr:sp macro="" textlink="">
      <cdr:nvSpPr>
        <cdr:cNvPr id="10" name="TextBox 9"/>
        <cdr:cNvSpPr txBox="1"/>
      </cdr:nvSpPr>
      <cdr:spPr>
        <a:xfrm xmlns:a="http://schemas.openxmlformats.org/drawingml/2006/main">
          <a:off x="4508126" y="421576"/>
          <a:ext cx="750877" cy="21744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pPr algn="r"/>
          <a:r>
            <a:rPr lang="en-GB" sz="1200">
              <a:solidFill>
                <a:srgbClr val="FFFFFF"/>
              </a:solidFill>
              <a:latin typeface="Arial"/>
              <a:cs typeface="Arial" panose="020B0604020202020204" pitchFamily="34" charset="0"/>
            </a:rPr>
            <a:t>Total, 5.0</a:t>
          </a:r>
        </a:p>
      </cdr:txBody>
    </cdr:sp>
  </cdr:relSizeAnchor>
  <cdr:relSizeAnchor xmlns:cdr="http://schemas.openxmlformats.org/drawingml/2006/chartDrawing">
    <cdr:from>
      <cdr:x>0.78475</cdr:x>
      <cdr:y>0.336</cdr:y>
    </cdr:from>
    <cdr:to>
      <cdr:x>0.9555</cdr:x>
      <cdr:y>0.406</cdr:y>
    </cdr:to>
    <cdr:sp macro="" textlink="">
      <cdr:nvSpPr>
        <cdr:cNvPr id="11" name="TextBox 1"/>
        <cdr:cNvSpPr txBox="1"/>
      </cdr:nvSpPr>
      <cdr:spPr>
        <a:xfrm xmlns:a="http://schemas.openxmlformats.org/drawingml/2006/main">
          <a:off x="4333875" y="942975"/>
          <a:ext cx="942975" cy="200025"/>
        </a:xfrm>
        <a:prstGeom xmlns:a="http://schemas.openxmlformats.org/drawingml/2006/main" prst="rect">
          <a:avLst/>
        </a:prstGeom>
        <a:solidFill xmlns:a="http://schemas.openxmlformats.org/drawingml/2006/main">
          <a:srgbClr val="FFFFFF">
            <a:alpha val="25000"/>
          </a:srgbClr>
        </a:solidFill>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a:solidFill>
                <a:srgbClr val="FFFFFF"/>
              </a:solidFill>
              <a:latin typeface="Arial"/>
              <a:cs typeface="Arial" panose="020B0604020202020204" pitchFamily="34" charset="0"/>
            </a:rPr>
            <a:t>Non-OECD, 1.5</a:t>
          </a:r>
        </a:p>
      </cdr:txBody>
    </cdr:sp>
  </cdr:relSizeAnchor>
  <cdr:relSizeAnchor xmlns:cdr="http://schemas.openxmlformats.org/drawingml/2006/chartDrawing">
    <cdr:from>
      <cdr:x>0.8295</cdr:x>
      <cdr:y>0.53575</cdr:y>
    </cdr:from>
    <cdr:to>
      <cdr:x>0.9555</cdr:x>
      <cdr:y>0.62075</cdr:y>
    </cdr:to>
    <cdr:sp macro="" textlink="">
      <cdr:nvSpPr>
        <cdr:cNvPr id="12" name="TextBox 1"/>
        <cdr:cNvSpPr txBox="1"/>
      </cdr:nvSpPr>
      <cdr:spPr>
        <a:xfrm xmlns:a="http://schemas.openxmlformats.org/drawingml/2006/main">
          <a:off x="4581525" y="1504950"/>
          <a:ext cx="695325" cy="238125"/>
        </a:xfrm>
        <a:prstGeom xmlns:a="http://schemas.openxmlformats.org/drawingml/2006/main" prst="rect">
          <a:avLst/>
        </a:prstGeom>
        <a:solidFill xmlns:a="http://schemas.openxmlformats.org/drawingml/2006/main">
          <a:srgbClr val="FFFFFF">
            <a:alpha val="25000"/>
          </a:srgb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a:solidFill>
                <a:srgbClr val="FFFFFF"/>
              </a:solidFill>
              <a:latin typeface="Arial"/>
              <a:cs typeface="Arial" panose="020B0604020202020204" pitchFamily="34" charset="0"/>
            </a:rPr>
            <a:t>OECD, 3.5</a:t>
          </a:r>
        </a:p>
      </cdr:txBody>
    </cdr:sp>
  </cdr:relSizeAnchor>
</c:userShapes>
</file>

<file path=ppt/drawings/drawing7.xml><?xml version="1.0" encoding="utf-8"?>
<c:userShapes xmlns:c="http://schemas.openxmlformats.org/drawingml/2006/chart">
  <cdr:relSizeAnchor xmlns:cdr="http://schemas.openxmlformats.org/drawingml/2006/chartDrawing">
    <cdr:from>
      <cdr:x>0.00502</cdr:x>
      <cdr:y>0.0293</cdr:y>
    </cdr:from>
    <cdr:to>
      <cdr:x>0.15318</cdr:x>
      <cdr:y>0.12104</cdr:y>
    </cdr:to>
    <cdr:sp macro="" textlink="">
      <cdr:nvSpPr>
        <cdr:cNvPr id="5" name="TextBox 1"/>
        <cdr:cNvSpPr txBox="1"/>
      </cdr:nvSpPr>
      <cdr:spPr>
        <a:xfrm xmlns:a="http://schemas.openxmlformats.org/drawingml/2006/main">
          <a:off x="40033" y="112399"/>
          <a:ext cx="1181547" cy="3519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a:p>
      </cdr:txBody>
    </cdr:sp>
  </cdr:relSizeAnchor>
  <cdr:relSizeAnchor xmlns:cdr="http://schemas.openxmlformats.org/drawingml/2006/chartDrawing">
    <cdr:from>
      <cdr:x>0</cdr:x>
      <cdr:y>0.69711</cdr:y>
    </cdr:from>
    <cdr:to>
      <cdr:x>0.96106</cdr:x>
      <cdr:y>1</cdr:y>
    </cdr:to>
    <cdr:sp macro="" textlink="">
      <cdr:nvSpPr>
        <cdr:cNvPr id="9" name="Footnote"/>
        <cdr:cNvSpPr txBox="1"/>
      </cdr:nvSpPr>
      <cdr:spPr>
        <a:xfrm xmlns:a="http://schemas.openxmlformats.org/drawingml/2006/main">
          <a:off x="0" y="2187285"/>
          <a:ext cx="6623257" cy="9503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endParaRPr lang="en-US" sz="800">
            <a:solidFill>
              <a:schemeClr val="tx1"/>
            </a:solidFill>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0.01695</cdr:x>
      <cdr:y>0.01896</cdr:y>
    </cdr:from>
    <cdr:to>
      <cdr:x>0.05565</cdr:x>
      <cdr:y>0.07148</cdr:y>
    </cdr:to>
    <cdr:sp macro="" textlink="">
      <cdr:nvSpPr>
        <cdr:cNvPr id="2" name="Rectangle 1"/>
        <cdr:cNvSpPr/>
      </cdr:nvSpPr>
      <cdr:spPr>
        <a:xfrm xmlns:a="http://schemas.openxmlformats.org/drawingml/2006/main">
          <a:off x="144016" y="72008"/>
          <a:ext cx="328831" cy="19949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dirty="0">
              <a:solidFill>
                <a:schemeClr val="bg1"/>
              </a:solidFill>
            </a:rPr>
            <a:t>%</a:t>
          </a:r>
        </a:p>
      </cdr:txBody>
    </cdr:sp>
  </cdr:relSizeAnchor>
</c:userShapes>
</file>

<file path=ppt/drawings/drawing9.xml><?xml version="1.0" encoding="utf-8"?>
<c:userShapes xmlns:c="http://schemas.openxmlformats.org/drawingml/2006/chart">
  <cdr:relSizeAnchor xmlns:cdr="http://schemas.openxmlformats.org/drawingml/2006/chartDrawing">
    <cdr:from>
      <cdr:x>0.00502</cdr:x>
      <cdr:y>0.0293</cdr:y>
    </cdr:from>
    <cdr:to>
      <cdr:x>0.15318</cdr:x>
      <cdr:y>0.12104</cdr:y>
    </cdr:to>
    <cdr:sp macro="" textlink="">
      <cdr:nvSpPr>
        <cdr:cNvPr id="5" name="TextBox 1"/>
        <cdr:cNvSpPr txBox="1"/>
      </cdr:nvSpPr>
      <cdr:spPr>
        <a:xfrm xmlns:a="http://schemas.openxmlformats.org/drawingml/2006/main">
          <a:off x="40033" y="112399"/>
          <a:ext cx="1181547" cy="3519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a:p>
      </cdr:txBody>
    </cdr:sp>
  </cdr:relSizeAnchor>
  <cdr:relSizeAnchor xmlns:cdr="http://schemas.openxmlformats.org/drawingml/2006/chartDrawing">
    <cdr:from>
      <cdr:x>0</cdr:x>
      <cdr:y>0.69711</cdr:y>
    </cdr:from>
    <cdr:to>
      <cdr:x>0.96106</cdr:x>
      <cdr:y>1</cdr:y>
    </cdr:to>
    <cdr:sp macro="" textlink="">
      <cdr:nvSpPr>
        <cdr:cNvPr id="9" name="Footnote"/>
        <cdr:cNvSpPr txBox="1"/>
      </cdr:nvSpPr>
      <cdr:spPr>
        <a:xfrm xmlns:a="http://schemas.openxmlformats.org/drawingml/2006/main">
          <a:off x="0" y="3435445"/>
          <a:ext cx="8649604" cy="14926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endParaRPr lang="en-US" sz="80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E96BFFD8-F80B-438C-9E41-CCC5B64AC322}" type="datetimeFigureOut">
              <a:rPr lang="en-GB" smtClean="0"/>
              <a:t>18/09/2018</a:t>
            </a:fld>
            <a:endParaRPr lang="en-GB"/>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39058DAC-5102-41AE-A35D-1C5ADE3C1C37}" type="slidenum">
              <a:rPr lang="en-GB" smtClean="0"/>
              <a:t>‹#›</a:t>
            </a:fld>
            <a:endParaRPr lang="en-GB"/>
          </a:p>
        </p:txBody>
      </p:sp>
    </p:spTree>
    <p:extLst>
      <p:ext uri="{BB962C8B-B14F-4D97-AF65-F5344CB8AC3E}">
        <p14:creationId xmlns:p14="http://schemas.microsoft.com/office/powerpoint/2010/main" val="6256312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95E5BCDF-78BD-44EF-A691-AC9CF8A283A5}" type="datetimeFigureOut">
              <a:rPr lang="en-GB" smtClean="0"/>
              <a:t>18/09/2018</a:t>
            </a:fld>
            <a:endParaRPr lang="en-GB"/>
          </a:p>
        </p:txBody>
      </p:sp>
      <p:sp>
        <p:nvSpPr>
          <p:cNvPr id="4" name="Slide Image Placeholder 3"/>
          <p:cNvSpPr>
            <a:spLocks noGrp="1" noRot="1" noChangeAspect="1"/>
          </p:cNvSpPr>
          <p:nvPr>
            <p:ph type="sldImg" idx="2"/>
          </p:nvPr>
        </p:nvSpPr>
        <p:spPr>
          <a:xfrm>
            <a:off x="88900" y="746125"/>
            <a:ext cx="662940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FEBEEF35-2ACB-486D-BC80-775C546A08B0}" type="slidenum">
              <a:rPr lang="en-GB" smtClean="0"/>
              <a:t>‹#›</a:t>
            </a:fld>
            <a:endParaRPr lang="en-GB"/>
          </a:p>
        </p:txBody>
      </p:sp>
    </p:spTree>
    <p:extLst>
      <p:ext uri="{BB962C8B-B14F-4D97-AF65-F5344CB8AC3E}">
        <p14:creationId xmlns:p14="http://schemas.microsoft.com/office/powerpoint/2010/main" val="349126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Ladies and gentlemen,</a:t>
            </a:r>
            <a:r>
              <a:rPr lang="en-US" baseline="0" dirty="0" smtClean="0"/>
              <a:t> I don’t have an easy task. Within the next 30 minutes I will try to summarize nearly 500 pages of education statistics, 27 Indicators and over 50 thousand data points. As you will have understand this publication doesn’t really measure up to its title “at a glance”.  </a:t>
            </a:r>
            <a:endParaRPr lang="en-US" dirty="0"/>
          </a:p>
        </p:txBody>
      </p:sp>
      <p:sp>
        <p:nvSpPr>
          <p:cNvPr id="4" name="Slide Number Placeholder 3"/>
          <p:cNvSpPr>
            <a:spLocks noGrp="1"/>
          </p:cNvSpPr>
          <p:nvPr>
            <p:ph type="sldNum" sz="quarter" idx="10"/>
          </p:nvPr>
        </p:nvSpPr>
        <p:spPr/>
        <p:txBody>
          <a:bodyPr/>
          <a:lstStyle/>
          <a:p>
            <a:fld id="{FEBEEF35-2ACB-486D-BC80-775C546A08B0}" type="slidenum">
              <a:rPr lang="en-GB" smtClean="0"/>
              <a:t>1</a:t>
            </a:fld>
            <a:endParaRPr lang="en-GB"/>
          </a:p>
        </p:txBody>
      </p:sp>
    </p:spTree>
    <p:extLst>
      <p:ext uri="{BB962C8B-B14F-4D97-AF65-F5344CB8AC3E}">
        <p14:creationId xmlns:p14="http://schemas.microsoft.com/office/powerpoint/2010/main" val="2065853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11</a:t>
            </a:fld>
            <a:endParaRPr lang="en-GB" dirty="0"/>
          </a:p>
        </p:txBody>
      </p:sp>
    </p:spTree>
    <p:extLst>
      <p:ext uri="{BB962C8B-B14F-4D97-AF65-F5344CB8AC3E}">
        <p14:creationId xmlns:p14="http://schemas.microsoft.com/office/powerpoint/2010/main" val="583374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dirty="0" smtClean="0"/>
              <a:t>:</a:t>
            </a:r>
            <a:r>
              <a:rPr lang="en-GB" baseline="0" dirty="0" smtClean="0"/>
              <a:t> W10 M19 = Gap 10 pp</a:t>
            </a:r>
          </a:p>
          <a:p>
            <a:r>
              <a:rPr lang="en-GB" b="1" baseline="0" dirty="0" smtClean="0"/>
              <a:t>OECD</a:t>
            </a:r>
            <a:r>
              <a:rPr lang="en-GB" baseline="0" dirty="0" smtClean="0"/>
              <a:t>: W12 M17 = Gap 5 pp</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12</a:t>
            </a:fld>
            <a:endParaRPr lang="en-GB" dirty="0"/>
          </a:p>
        </p:txBody>
      </p:sp>
    </p:spTree>
    <p:extLst>
      <p:ext uri="{BB962C8B-B14F-4D97-AF65-F5344CB8AC3E}">
        <p14:creationId xmlns:p14="http://schemas.microsoft.com/office/powerpoint/2010/main" val="243099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Women earn 80% of men salary</a:t>
            </a:r>
            <a:r>
              <a:rPr lang="en-US" baseline="0" dirty="0" smtClean="0"/>
              <a:t> – or if you want 20% </a:t>
            </a:r>
            <a:r>
              <a:rPr lang="en-US" dirty="0" smtClean="0"/>
              <a:t>less than men – a smaller gap compared to the OECD average</a:t>
            </a:r>
          </a:p>
          <a:p>
            <a:endParaRPr lang="en-US" b="1" dirty="0" smtClean="0"/>
          </a:p>
          <a:p>
            <a:r>
              <a:rPr lang="en-US" b="1" dirty="0" smtClean="0"/>
              <a:t>Latvia</a:t>
            </a:r>
            <a:r>
              <a:rPr lang="en-US" b="0" baseline="0" dirty="0" smtClean="0"/>
              <a:t>: 80</a:t>
            </a:r>
          </a:p>
          <a:p>
            <a:r>
              <a:rPr lang="en-US" b="1" baseline="0" dirty="0" smtClean="0"/>
              <a:t>OECD</a:t>
            </a:r>
            <a:r>
              <a:rPr lang="en-US" b="0" baseline="0" dirty="0" smtClean="0"/>
              <a:t>: 74</a:t>
            </a:r>
          </a:p>
          <a:p>
            <a:endParaRPr lang="en-GB" b="0"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13</a:t>
            </a:fld>
            <a:endParaRPr lang="en-GB" dirty="0"/>
          </a:p>
        </p:txBody>
      </p:sp>
    </p:spTree>
    <p:extLst>
      <p:ext uri="{BB962C8B-B14F-4D97-AF65-F5344CB8AC3E}">
        <p14:creationId xmlns:p14="http://schemas.microsoft.com/office/powerpoint/2010/main" val="1287383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BEEF35-2ACB-486D-BC80-775C546A08B0}" type="slidenum">
              <a:rPr lang="en-GB" smtClean="0"/>
              <a:t>14</a:t>
            </a:fld>
            <a:endParaRPr lang="en-GB"/>
          </a:p>
        </p:txBody>
      </p:sp>
    </p:spTree>
    <p:extLst>
      <p:ext uri="{BB962C8B-B14F-4D97-AF65-F5344CB8AC3E}">
        <p14:creationId xmlns:p14="http://schemas.microsoft.com/office/powerpoint/2010/main" val="2088254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dirty="0" smtClean="0"/>
              <a:t>:</a:t>
            </a:r>
            <a:r>
              <a:rPr lang="en-GB" baseline="0" dirty="0" smtClean="0"/>
              <a:t> </a:t>
            </a:r>
          </a:p>
          <a:p>
            <a:r>
              <a:rPr lang="en-GB" baseline="0" dirty="0" smtClean="0"/>
              <a:t>Native-born adults = 34</a:t>
            </a:r>
          </a:p>
          <a:p>
            <a:r>
              <a:rPr lang="en-GB" baseline="0" dirty="0" smtClean="0"/>
              <a:t>Arrive din the country by the age of 15 = 34</a:t>
            </a:r>
          </a:p>
          <a:p>
            <a:r>
              <a:rPr lang="en-GB" baseline="0" dirty="0" smtClean="0"/>
              <a:t>Arrived in the country at 16 or older = 32</a:t>
            </a:r>
          </a:p>
          <a:p>
            <a:r>
              <a:rPr lang="en-GB" b="1" baseline="0" dirty="0" smtClean="0"/>
              <a:t>OECD</a:t>
            </a:r>
            <a:r>
              <a:rPr lang="en-GB" baseline="0" dirty="0" smtClean="0"/>
              <a:t>:</a:t>
            </a:r>
          </a:p>
          <a:p>
            <a:r>
              <a:rPr lang="en-GB" baseline="0" dirty="0" smtClean="0"/>
              <a:t>Native-born adults = 34</a:t>
            </a:r>
          </a:p>
          <a:p>
            <a:r>
              <a:rPr lang="en-GB" baseline="0" dirty="0" smtClean="0"/>
              <a:t>Arrive din the country by the age of 15 = 34</a:t>
            </a:r>
          </a:p>
          <a:p>
            <a:r>
              <a:rPr lang="en-GB" baseline="0" dirty="0" smtClean="0"/>
              <a:t>Arrived in the country at 16 or older = 37</a:t>
            </a:r>
          </a:p>
          <a:p>
            <a:r>
              <a:rPr lang="en-GB" baseline="0" dirty="0" smtClean="0"/>
              <a:t> </a:t>
            </a:r>
          </a:p>
        </p:txBody>
      </p:sp>
      <p:sp>
        <p:nvSpPr>
          <p:cNvPr id="4" name="Slide Number Placeholder 3"/>
          <p:cNvSpPr>
            <a:spLocks noGrp="1"/>
          </p:cNvSpPr>
          <p:nvPr>
            <p:ph type="sldNum" sz="quarter" idx="10"/>
          </p:nvPr>
        </p:nvSpPr>
        <p:spPr/>
        <p:txBody>
          <a:bodyPr/>
          <a:lstStyle/>
          <a:p>
            <a:fld id="{FEBEEF35-2ACB-486D-BC80-775C546A08B0}" type="slidenum">
              <a:rPr lang="en-GB" smtClean="0"/>
              <a:t>15</a:t>
            </a:fld>
            <a:endParaRPr lang="en-GB"/>
          </a:p>
        </p:txBody>
      </p:sp>
    </p:spTree>
    <p:extLst>
      <p:ext uri="{BB962C8B-B14F-4D97-AF65-F5344CB8AC3E}">
        <p14:creationId xmlns:p14="http://schemas.microsoft.com/office/powerpoint/2010/main" val="1519509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dirty="0" smtClean="0"/>
              <a:t>:</a:t>
            </a:r>
            <a:r>
              <a:rPr lang="en-GB" baseline="0" dirty="0" smtClean="0"/>
              <a:t> </a:t>
            </a:r>
          </a:p>
          <a:p>
            <a:r>
              <a:rPr lang="en-GB" baseline="0" dirty="0" smtClean="0"/>
              <a:t>Native-born adults = 89</a:t>
            </a:r>
          </a:p>
          <a:p>
            <a:r>
              <a:rPr lang="en-GB" baseline="0" dirty="0" smtClean="0"/>
              <a:t>Arrive din the country by the age of 15 = 84</a:t>
            </a:r>
          </a:p>
          <a:p>
            <a:r>
              <a:rPr lang="en-GB" baseline="0" dirty="0" smtClean="0"/>
              <a:t>Arrived in the country at 16 or older = 70</a:t>
            </a:r>
          </a:p>
          <a:p>
            <a:r>
              <a:rPr lang="en-GB" b="1" baseline="0" dirty="0" smtClean="0"/>
              <a:t>OECD</a:t>
            </a:r>
            <a:r>
              <a:rPr lang="en-GB" baseline="0" dirty="0" smtClean="0"/>
              <a:t>:</a:t>
            </a:r>
          </a:p>
          <a:p>
            <a:r>
              <a:rPr lang="en-GB" baseline="0" dirty="0" smtClean="0"/>
              <a:t>Native-born adults = 87</a:t>
            </a:r>
          </a:p>
          <a:p>
            <a:r>
              <a:rPr lang="en-GB" baseline="0" dirty="0" smtClean="0"/>
              <a:t>Arrived in the country by the age of 15 = 84</a:t>
            </a:r>
          </a:p>
          <a:p>
            <a:r>
              <a:rPr lang="en-GB" baseline="0" dirty="0" smtClean="0"/>
              <a:t>Arrived in the country at 16 or older = 77</a:t>
            </a:r>
          </a:p>
          <a:p>
            <a:r>
              <a:rPr lang="en-GB" baseline="0" dirty="0" smtClean="0"/>
              <a:t> </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16</a:t>
            </a:fld>
            <a:endParaRPr lang="en-GB"/>
          </a:p>
        </p:txBody>
      </p:sp>
    </p:spTree>
    <p:extLst>
      <p:ext uri="{BB962C8B-B14F-4D97-AF65-F5344CB8AC3E}">
        <p14:creationId xmlns:p14="http://schemas.microsoft.com/office/powerpoint/2010/main" val="1519509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17</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Acquiring a strong skillset starts early</a:t>
            </a:r>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18</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PISA research shows that the relationship between pre-primary attendance and performance tends to be stronger in school systems with longer-duration pre-primary education, smaller child-to-teacher ratios in pre-primary education, and higher public expenditure per child at the pre-primary level</a:t>
            </a:r>
          </a:p>
          <a:p>
            <a:endParaRPr lang="en-US" dirty="0" smtClean="0"/>
          </a:p>
          <a:p>
            <a:r>
              <a:rPr lang="en-US" b="1" dirty="0" smtClean="0"/>
              <a:t>LATVIA</a:t>
            </a:r>
            <a:endParaRPr lang="en-US" b="1" baseline="0" dirty="0" smtClean="0"/>
          </a:p>
          <a:p>
            <a:r>
              <a:rPr lang="en-US" baseline="0" dirty="0" smtClean="0"/>
              <a:t>Age </a:t>
            </a:r>
            <a:r>
              <a:rPr lang="en-US" b="1" baseline="0" dirty="0" smtClean="0"/>
              <a:t>7 </a:t>
            </a:r>
            <a:endParaRPr lang="en-US" b="1" dirty="0"/>
          </a:p>
        </p:txBody>
      </p:sp>
      <p:sp>
        <p:nvSpPr>
          <p:cNvPr id="4" name="Slide Number Placeholder 3"/>
          <p:cNvSpPr>
            <a:spLocks noGrp="1"/>
          </p:cNvSpPr>
          <p:nvPr>
            <p:ph type="sldNum" sz="quarter" idx="10"/>
          </p:nvPr>
        </p:nvSpPr>
        <p:spPr/>
        <p:txBody>
          <a:bodyPr/>
          <a:lstStyle/>
          <a:p>
            <a:fld id="{FEBEEF35-2ACB-486D-BC80-775C546A08B0}" type="slidenum">
              <a:rPr lang="en-GB" smtClean="0"/>
              <a:t>19</a:t>
            </a:fld>
            <a:endParaRPr lang="en-GB"/>
          </a:p>
        </p:txBody>
      </p:sp>
    </p:spTree>
    <p:extLst>
      <p:ext uri="{BB962C8B-B14F-4D97-AF65-F5344CB8AC3E}">
        <p14:creationId xmlns:p14="http://schemas.microsoft.com/office/powerpoint/2010/main" val="3777775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 </a:t>
            </a:r>
          </a:p>
          <a:p>
            <a:r>
              <a:rPr lang="en-GB" dirty="0" smtClean="0"/>
              <a:t>2005: 77</a:t>
            </a:r>
          </a:p>
          <a:p>
            <a:r>
              <a:rPr lang="en-GB" dirty="0" smtClean="0"/>
              <a:t>2016: 93</a:t>
            </a:r>
          </a:p>
          <a:p>
            <a:endParaRPr lang="en-GB" dirty="0" smtClean="0"/>
          </a:p>
          <a:p>
            <a:r>
              <a:rPr lang="en-GB" b="1" dirty="0" smtClean="0"/>
              <a:t>OECD </a:t>
            </a:r>
          </a:p>
          <a:p>
            <a:r>
              <a:rPr lang="en-GB" baseline="0" dirty="0" smtClean="0"/>
              <a:t>2005:75</a:t>
            </a:r>
          </a:p>
          <a:p>
            <a:r>
              <a:rPr lang="en-GB" baseline="0" dirty="0" smtClean="0"/>
              <a:t>2016: 86</a:t>
            </a:r>
          </a:p>
        </p:txBody>
      </p:sp>
      <p:sp>
        <p:nvSpPr>
          <p:cNvPr id="4" name="Slide Number Placeholder 3"/>
          <p:cNvSpPr>
            <a:spLocks noGrp="1"/>
          </p:cNvSpPr>
          <p:nvPr>
            <p:ph type="sldNum" sz="quarter" idx="10"/>
          </p:nvPr>
        </p:nvSpPr>
        <p:spPr/>
        <p:txBody>
          <a:bodyPr/>
          <a:lstStyle/>
          <a:p>
            <a:fld id="{FEBEEF35-2ACB-486D-BC80-775C546A08B0}" type="slidenum">
              <a:rPr lang="en-GB" smtClean="0"/>
              <a:t>20</a:t>
            </a:fld>
            <a:endParaRPr lang="en-GB"/>
          </a:p>
        </p:txBody>
      </p:sp>
    </p:spTree>
    <p:extLst>
      <p:ext uri="{BB962C8B-B14F-4D97-AF65-F5344CB8AC3E}">
        <p14:creationId xmlns:p14="http://schemas.microsoft.com/office/powerpoint/2010/main" val="283893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EBEEF35-2ACB-486D-BC80-775C546A08B0}" type="slidenum">
              <a:rPr lang="en-GB" smtClean="0"/>
              <a:t>3</a:t>
            </a:fld>
            <a:endParaRPr lang="en-GB"/>
          </a:p>
        </p:txBody>
      </p:sp>
    </p:spTree>
    <p:extLst>
      <p:ext uri="{BB962C8B-B14F-4D97-AF65-F5344CB8AC3E}">
        <p14:creationId xmlns:p14="http://schemas.microsoft.com/office/powerpoint/2010/main" val="939111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vast majority of children are enrolled in public institutions</a:t>
            </a:r>
          </a:p>
          <a:p>
            <a:endParaRPr lang="en-CA" dirty="0" smtClean="0"/>
          </a:p>
          <a:p>
            <a:r>
              <a:rPr lang="en-CA" b="1" dirty="0" smtClean="0"/>
              <a:t>Latvia</a:t>
            </a:r>
            <a:r>
              <a:rPr lang="en-CA" b="1" baseline="0" dirty="0" smtClean="0"/>
              <a:t> </a:t>
            </a:r>
          </a:p>
          <a:p>
            <a:r>
              <a:rPr lang="en-CA" baseline="0" dirty="0" smtClean="0"/>
              <a:t>2005: 0.60%</a:t>
            </a:r>
          </a:p>
          <a:p>
            <a:r>
              <a:rPr lang="en-CA" baseline="0" dirty="0" smtClean="0"/>
              <a:t>2015: 0.82%</a:t>
            </a:r>
          </a:p>
          <a:p>
            <a:endParaRPr lang="en-CA" baseline="0" dirty="0" smtClean="0"/>
          </a:p>
          <a:p>
            <a:r>
              <a:rPr lang="en-CA" b="1" baseline="0" dirty="0" smtClean="0"/>
              <a:t>OECD </a:t>
            </a:r>
          </a:p>
          <a:p>
            <a:r>
              <a:rPr lang="en-CA" baseline="0" dirty="0" smtClean="0"/>
              <a:t>2005:0.47%</a:t>
            </a:r>
          </a:p>
          <a:p>
            <a:r>
              <a:rPr lang="en-CA" baseline="0" dirty="0" smtClean="0"/>
              <a:t>2015: 0.62%</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21</a:t>
            </a:fld>
            <a:endParaRPr lang="en-GB"/>
          </a:p>
        </p:txBody>
      </p:sp>
    </p:spTree>
    <p:extLst>
      <p:ext uri="{BB962C8B-B14F-4D97-AF65-F5344CB8AC3E}">
        <p14:creationId xmlns:p14="http://schemas.microsoft.com/office/powerpoint/2010/main" val="2559274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Data suggests that </a:t>
            </a:r>
            <a:r>
              <a:rPr lang="en-US" sz="1200" dirty="0" smtClean="0">
                <a:solidFill>
                  <a:schemeClr val="bg1"/>
                </a:solidFill>
                <a:latin typeface="Arial" panose="020B0604020202020204" pitchFamily="34" charset="0"/>
                <a:cs typeface="Arial" panose="020B0604020202020204" pitchFamily="34" charset="0"/>
              </a:rPr>
              <a:t>Latvia got that right</a:t>
            </a:r>
          </a:p>
        </p:txBody>
      </p:sp>
      <p:sp>
        <p:nvSpPr>
          <p:cNvPr id="4" name="Slide Number Placeholder 3"/>
          <p:cNvSpPr>
            <a:spLocks noGrp="1"/>
          </p:cNvSpPr>
          <p:nvPr>
            <p:ph type="sldNum" sz="quarter" idx="10"/>
          </p:nvPr>
        </p:nvSpPr>
        <p:spPr/>
        <p:txBody>
          <a:bodyPr/>
          <a:lstStyle/>
          <a:p>
            <a:fld id="{FEBEEF35-2ACB-486D-BC80-775C546A08B0}" type="slidenum">
              <a:rPr lang="en-GB" smtClean="0"/>
              <a:t>22</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23</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 </a:t>
            </a:r>
          </a:p>
          <a:p>
            <a:r>
              <a:rPr lang="en-GB" dirty="0" smtClean="0"/>
              <a:t>Age 16: 96</a:t>
            </a:r>
          </a:p>
          <a:p>
            <a:r>
              <a:rPr lang="en-GB" dirty="0" smtClean="0"/>
              <a:t>Age 17: 98</a:t>
            </a:r>
          </a:p>
          <a:p>
            <a:r>
              <a:rPr lang="en-GB" dirty="0" smtClean="0"/>
              <a:t>Age</a:t>
            </a:r>
            <a:r>
              <a:rPr lang="en-GB" baseline="0" dirty="0" smtClean="0"/>
              <a:t> 18: 93</a:t>
            </a:r>
          </a:p>
          <a:p>
            <a:endParaRPr lang="en-GB" baseline="0" dirty="0" smtClean="0"/>
          </a:p>
          <a:p>
            <a:r>
              <a:rPr lang="en-GB" b="1" baseline="0" dirty="0" smtClean="0"/>
              <a:t>OECD </a:t>
            </a:r>
          </a:p>
          <a:p>
            <a:r>
              <a:rPr lang="en-GB" dirty="0" smtClean="0"/>
              <a:t>Age 16: 95</a:t>
            </a:r>
          </a:p>
          <a:p>
            <a:r>
              <a:rPr lang="en-GB" dirty="0" smtClean="0"/>
              <a:t>Age 17: 92</a:t>
            </a:r>
          </a:p>
          <a:p>
            <a:r>
              <a:rPr lang="en-GB" dirty="0" smtClean="0"/>
              <a:t>Age</a:t>
            </a:r>
            <a:r>
              <a:rPr lang="en-GB" baseline="0" dirty="0" smtClean="0"/>
              <a:t> 18: 78</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24</a:t>
            </a:fld>
            <a:endParaRPr lang="en-GB"/>
          </a:p>
        </p:txBody>
      </p:sp>
    </p:spTree>
    <p:extLst>
      <p:ext uri="{BB962C8B-B14F-4D97-AF65-F5344CB8AC3E}">
        <p14:creationId xmlns:p14="http://schemas.microsoft.com/office/powerpoint/2010/main" val="1430215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 </a:t>
            </a:r>
          </a:p>
          <a:p>
            <a:r>
              <a:rPr lang="en-GB" b="0" dirty="0" smtClean="0"/>
              <a:t>General programmes:</a:t>
            </a:r>
            <a:r>
              <a:rPr lang="en-GB" b="0" baseline="0" dirty="0" smtClean="0"/>
              <a:t> 63</a:t>
            </a:r>
          </a:p>
          <a:p>
            <a:r>
              <a:rPr lang="en-GB" b="0" baseline="0" dirty="0" smtClean="0"/>
              <a:t>Vocational:22</a:t>
            </a:r>
          </a:p>
          <a:p>
            <a:r>
              <a:rPr lang="en-GB" b="1" dirty="0" smtClean="0"/>
              <a:t>OECD</a:t>
            </a:r>
          </a:p>
          <a:p>
            <a:r>
              <a:rPr lang="en-GB" b="0" dirty="0" smtClean="0"/>
              <a:t>General programmes:</a:t>
            </a:r>
            <a:r>
              <a:rPr lang="en-GB" b="0" baseline="0" dirty="0" smtClean="0"/>
              <a:t> 50</a:t>
            </a:r>
          </a:p>
          <a:p>
            <a:r>
              <a:rPr lang="en-GB" b="0" baseline="0" dirty="0" smtClean="0"/>
              <a:t>Vocational:31</a:t>
            </a:r>
            <a:endParaRPr lang="en-GB" b="0" dirty="0" smtClean="0"/>
          </a:p>
          <a:p>
            <a:endParaRPr lang="en-GB" b="1" dirty="0"/>
          </a:p>
        </p:txBody>
      </p:sp>
      <p:sp>
        <p:nvSpPr>
          <p:cNvPr id="4" name="Slide Number Placeholder 3"/>
          <p:cNvSpPr>
            <a:spLocks noGrp="1"/>
          </p:cNvSpPr>
          <p:nvPr>
            <p:ph type="sldNum" sz="quarter" idx="10"/>
          </p:nvPr>
        </p:nvSpPr>
        <p:spPr/>
        <p:txBody>
          <a:bodyPr/>
          <a:lstStyle/>
          <a:p>
            <a:fld id="{FEBEEF35-2ACB-486D-BC80-775C546A08B0}" type="slidenum">
              <a:rPr lang="en-GB" smtClean="0"/>
              <a:t>25</a:t>
            </a:fld>
            <a:endParaRPr lang="en-GB"/>
          </a:p>
        </p:txBody>
      </p:sp>
    </p:spTree>
    <p:extLst>
      <p:ext uri="{BB962C8B-B14F-4D97-AF65-F5344CB8AC3E}">
        <p14:creationId xmlns:p14="http://schemas.microsoft.com/office/powerpoint/2010/main" val="2304404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p>
          <a:p>
            <a:r>
              <a:rPr lang="en-GB" b="0" dirty="0" smtClean="0"/>
              <a:t>Vocational education:</a:t>
            </a:r>
            <a:r>
              <a:rPr lang="en-GB" b="0" baseline="0" dirty="0" smtClean="0"/>
              <a:t> 81</a:t>
            </a:r>
          </a:p>
          <a:p>
            <a:r>
              <a:rPr lang="en-GB" b="0" baseline="0" dirty="0" smtClean="0"/>
              <a:t>General education: 78</a:t>
            </a:r>
            <a:endParaRPr lang="en-GB" b="0" dirty="0" smtClean="0"/>
          </a:p>
          <a:p>
            <a:r>
              <a:rPr lang="en-GB" b="1" dirty="0" smtClean="0"/>
              <a:t>OECD</a:t>
            </a:r>
            <a:r>
              <a:rPr lang="en-GB" b="1" baseline="0" dirty="0" smtClean="0"/>
              <a:t> </a:t>
            </a:r>
          </a:p>
          <a:p>
            <a:r>
              <a:rPr lang="en-GB" b="0" baseline="0" dirty="0" smtClean="0"/>
              <a:t>Vocational education: 81</a:t>
            </a:r>
          </a:p>
          <a:p>
            <a:r>
              <a:rPr lang="en-GB" b="0" baseline="0" dirty="0" smtClean="0"/>
              <a:t>General education: 71</a:t>
            </a:r>
            <a:endParaRPr lang="en-GB" b="0"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26</a:t>
            </a:fld>
            <a:endParaRPr lang="en-GB"/>
          </a:p>
        </p:txBody>
      </p:sp>
    </p:spTree>
    <p:extLst>
      <p:ext uri="{BB962C8B-B14F-4D97-AF65-F5344CB8AC3E}">
        <p14:creationId xmlns:p14="http://schemas.microsoft.com/office/powerpoint/2010/main" val="2304404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27</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28</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Latvia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2007: 26</a:t>
            </a:r>
            <a:endParaRPr lang="en-US" dirty="0" smtClean="0"/>
          </a:p>
          <a:p>
            <a:r>
              <a:rPr lang="en-US" baseline="0" dirty="0" smtClean="0"/>
              <a:t>2017: 42</a:t>
            </a:r>
          </a:p>
          <a:p>
            <a:endParaRPr lang="en-US" dirty="0" smtClean="0"/>
          </a:p>
          <a:p>
            <a:r>
              <a:rPr lang="en-US" dirty="0" smtClean="0"/>
              <a:t>OECD average</a:t>
            </a:r>
            <a:r>
              <a:rPr lang="en-US" baseline="0" dirty="0" smtClean="0"/>
              <a:t>: </a:t>
            </a:r>
          </a:p>
          <a:p>
            <a:r>
              <a:rPr lang="en-US" baseline="0" dirty="0" smtClean="0"/>
              <a:t>2007: 34%</a:t>
            </a:r>
          </a:p>
          <a:p>
            <a:r>
              <a:rPr lang="en-US" baseline="0" dirty="0" smtClean="0"/>
              <a:t>2017: 44%</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29</a:t>
            </a:fld>
            <a:endParaRPr lang="en-GB"/>
          </a:p>
        </p:txBody>
      </p:sp>
    </p:spTree>
    <p:extLst>
      <p:ext uri="{BB962C8B-B14F-4D97-AF65-F5344CB8AC3E}">
        <p14:creationId xmlns:p14="http://schemas.microsoft.com/office/powerpoint/2010/main" val="34487706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Total</a:t>
            </a:r>
            <a:r>
              <a:rPr lang="en-GB" dirty="0" smtClean="0"/>
              <a:t>: 5</a:t>
            </a:r>
          </a:p>
          <a:p>
            <a:r>
              <a:rPr lang="en-GB" b="1" dirty="0" smtClean="0"/>
              <a:t>Non OECD</a:t>
            </a:r>
            <a:r>
              <a:rPr lang="en-GB" dirty="0" smtClean="0"/>
              <a:t>: 1.5</a:t>
            </a:r>
          </a:p>
          <a:p>
            <a:r>
              <a:rPr lang="en-GB" b="1" dirty="0" smtClean="0"/>
              <a:t>OECD</a:t>
            </a:r>
            <a:r>
              <a:rPr lang="en-GB" dirty="0" smtClean="0"/>
              <a:t>:</a:t>
            </a:r>
            <a:r>
              <a:rPr lang="en-GB" baseline="0" dirty="0" smtClean="0"/>
              <a:t> </a:t>
            </a:r>
            <a:r>
              <a:rPr lang="en-GB" dirty="0" smtClean="0"/>
              <a:t>3.5</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30</a:t>
            </a:fld>
            <a:endParaRPr lang="en-GB"/>
          </a:p>
        </p:txBody>
      </p:sp>
    </p:spTree>
    <p:extLst>
      <p:ext uri="{BB962C8B-B14F-4D97-AF65-F5344CB8AC3E}">
        <p14:creationId xmlns:p14="http://schemas.microsoft.com/office/powerpoint/2010/main" val="1506368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Today I would</a:t>
            </a:r>
            <a:r>
              <a:rPr lang="en-GB" sz="1200" kern="1200" baseline="0" dirty="0" smtClean="0">
                <a:solidFill>
                  <a:schemeClr val="tx1"/>
                </a:solidFill>
                <a:effectLst/>
                <a:latin typeface="+mn-lt"/>
                <a:ea typeface="+mn-ea"/>
                <a:cs typeface="+mn-cs"/>
              </a:rPr>
              <a:t> like </a:t>
            </a:r>
            <a:r>
              <a:rPr lang="en-GB" sz="1200" kern="1200" dirty="0" smtClean="0">
                <a:solidFill>
                  <a:schemeClr val="tx1"/>
                </a:solidFill>
                <a:effectLst/>
                <a:latin typeface="+mn-lt"/>
                <a:ea typeface="+mn-ea"/>
                <a:cs typeface="+mn-cs"/>
              </a:rPr>
              <a:t>to draw your attention on six topics </a:t>
            </a:r>
            <a:r>
              <a:rPr lang="en-GB" sz="1200" kern="1200" baseline="0" dirty="0" smtClean="0">
                <a:solidFill>
                  <a:schemeClr val="tx1"/>
                </a:solidFill>
                <a:effectLst/>
                <a:latin typeface="+mn-lt"/>
                <a:ea typeface="+mn-ea"/>
                <a:cs typeface="+mn-cs"/>
              </a:rPr>
              <a:t>that emerge </a:t>
            </a:r>
            <a:r>
              <a:rPr lang="en-GB" sz="1200" kern="1200" dirty="0" smtClean="0">
                <a:solidFill>
                  <a:schemeClr val="tx1"/>
                </a:solidFill>
                <a:effectLst/>
                <a:latin typeface="+mn-lt"/>
                <a:ea typeface="+mn-ea"/>
                <a:cs typeface="+mn-cs"/>
              </a:rPr>
              <a:t>from the report </a:t>
            </a:r>
            <a:r>
              <a:rPr lang="en-GB" sz="1200" kern="1200" baseline="0" dirty="0" smtClean="0">
                <a:solidFill>
                  <a:schemeClr val="tx1"/>
                </a:solidFill>
                <a:effectLst/>
                <a:latin typeface="+mn-lt"/>
                <a:ea typeface="+mn-ea"/>
                <a:cs typeface="+mn-cs"/>
              </a:rPr>
              <a:t>when looking at the education system in Latvia. The first one “equity” is the central topic of this edition and a key objective of education systems. I will then go through the main findings of the different levels of education from Early childhood education and care thought tertiary education. And finally, present some data on the financial resources invested in education and some data on teachers.</a:t>
            </a:r>
          </a:p>
        </p:txBody>
      </p:sp>
      <p:sp>
        <p:nvSpPr>
          <p:cNvPr id="4" name="Slide Number Placeholder 3"/>
          <p:cNvSpPr>
            <a:spLocks noGrp="1"/>
          </p:cNvSpPr>
          <p:nvPr>
            <p:ph type="sldNum" sz="quarter" idx="10"/>
          </p:nvPr>
        </p:nvSpPr>
        <p:spPr/>
        <p:txBody>
          <a:bodyPr/>
          <a:lstStyle/>
          <a:p>
            <a:fld id="{FEBEEF35-2ACB-486D-BC80-775C546A08B0}" type="slidenum">
              <a:rPr lang="en-GB" smtClean="0"/>
              <a:t>4</a:t>
            </a:fld>
            <a:endParaRPr lang="en-GB"/>
          </a:p>
        </p:txBody>
      </p:sp>
    </p:spTree>
    <p:extLst>
      <p:ext uri="{BB962C8B-B14F-4D97-AF65-F5344CB8AC3E}">
        <p14:creationId xmlns:p14="http://schemas.microsoft.com/office/powerpoint/2010/main" val="1737404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Latvia</a:t>
            </a:r>
          </a:p>
          <a:p>
            <a:r>
              <a:rPr lang="en-US" dirty="0" smtClean="0"/>
              <a:t>Index</a:t>
            </a:r>
            <a:r>
              <a:rPr lang="en-US" baseline="0" dirty="0" smtClean="0"/>
              <a:t> of change: </a:t>
            </a:r>
            <a:r>
              <a:rPr lang="en-US" dirty="0" smtClean="0"/>
              <a:t>185</a:t>
            </a:r>
          </a:p>
          <a:p>
            <a:r>
              <a:rPr lang="en-US" dirty="0" smtClean="0"/>
              <a:t>Incoming</a:t>
            </a:r>
            <a:r>
              <a:rPr lang="en-US" baseline="0" dirty="0" smtClean="0"/>
              <a:t> international students increased from about 3500 in 2013 to about 6 500 in 2016.</a:t>
            </a:r>
            <a:endParaRPr lang="en-US" dirty="0"/>
          </a:p>
        </p:txBody>
      </p:sp>
      <p:sp>
        <p:nvSpPr>
          <p:cNvPr id="4" name="Slide Number Placeholder 3"/>
          <p:cNvSpPr>
            <a:spLocks noGrp="1"/>
          </p:cNvSpPr>
          <p:nvPr>
            <p:ph type="sldNum" sz="quarter" idx="10"/>
          </p:nvPr>
        </p:nvSpPr>
        <p:spPr/>
        <p:txBody>
          <a:bodyPr/>
          <a:lstStyle/>
          <a:p>
            <a:fld id="{FEBEEF35-2ACB-486D-BC80-775C546A08B0}" type="slidenum">
              <a:rPr lang="en-GB" smtClean="0"/>
              <a:t>31</a:t>
            </a:fld>
            <a:endParaRPr lang="en-GB"/>
          </a:p>
        </p:txBody>
      </p:sp>
    </p:spTree>
    <p:extLst>
      <p:ext uri="{BB962C8B-B14F-4D97-AF65-F5344CB8AC3E}">
        <p14:creationId xmlns:p14="http://schemas.microsoft.com/office/powerpoint/2010/main" val="1324999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Outbound</a:t>
            </a:r>
            <a:r>
              <a:rPr lang="en-US" baseline="0" dirty="0" smtClean="0"/>
              <a:t> international students decreased from about 6500 in 2013 to about 5 600 in 2016.</a:t>
            </a:r>
            <a:endParaRPr lang="en-US"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32</a:t>
            </a:fld>
            <a:endParaRPr lang="en-GB"/>
          </a:p>
        </p:txBody>
      </p:sp>
    </p:spTree>
    <p:extLst>
      <p:ext uri="{BB962C8B-B14F-4D97-AF65-F5344CB8AC3E}">
        <p14:creationId xmlns:p14="http://schemas.microsoft.com/office/powerpoint/2010/main" val="34274909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33</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34</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dirty="0" smtClean="0"/>
              <a:t> : 123</a:t>
            </a:r>
          </a:p>
          <a:p>
            <a:r>
              <a:rPr lang="en-GB" b="1" dirty="0" smtClean="0"/>
              <a:t>OECD</a:t>
            </a:r>
            <a:r>
              <a:rPr lang="en-GB" baseline="0" dirty="0" smtClean="0"/>
              <a:t> : 105</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35</a:t>
            </a:fld>
            <a:endParaRPr lang="en-GB"/>
          </a:p>
        </p:txBody>
      </p:sp>
    </p:spTree>
    <p:extLst>
      <p:ext uri="{BB962C8B-B14F-4D97-AF65-F5344CB8AC3E}">
        <p14:creationId xmlns:p14="http://schemas.microsoft.com/office/powerpoint/2010/main" val="3623362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It was again purposive policy to modernize infrastructure of education institutions. European structural funds’ and regional development funds’ money was invested into renovation and construction of new buildings for kindergartens, schools and higher education institutions. Many schools were renovated and new sports and dormitory facilities built near them. So, high share of capital expenditure at all levels of education is not a surprise.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Latvia</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Primary, secondary and post-secondary non tertiary:</a:t>
            </a:r>
            <a:r>
              <a:rPr lang="en-GB" sz="1200" kern="1200" baseline="0" dirty="0" smtClean="0">
                <a:solidFill>
                  <a:schemeClr val="tx1"/>
                </a:solidFill>
                <a:effectLst/>
                <a:latin typeface="+mn-lt"/>
                <a:ea typeface="+mn-ea"/>
                <a:cs typeface="+mn-cs"/>
              </a:rPr>
              <a:t> 17</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Tertiary: 31</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OECD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Primary, secondary and post-secondary non tertiary:</a:t>
            </a:r>
            <a:r>
              <a:rPr lang="en-GB" sz="1200" kern="1200" baseline="0" dirty="0" smtClean="0">
                <a:solidFill>
                  <a:schemeClr val="tx1"/>
                </a:solidFill>
                <a:effectLst/>
                <a:latin typeface="+mn-lt"/>
                <a:ea typeface="+mn-ea"/>
                <a:cs typeface="+mn-cs"/>
              </a:rPr>
              <a:t> 7</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Tertiary: 12</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36</a:t>
            </a:fld>
            <a:endParaRPr lang="en-GB"/>
          </a:p>
        </p:txBody>
      </p:sp>
    </p:spTree>
    <p:extLst>
      <p:ext uri="{BB962C8B-B14F-4D97-AF65-F5344CB8AC3E}">
        <p14:creationId xmlns:p14="http://schemas.microsoft.com/office/powerpoint/2010/main" val="902519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b="1" baseline="0" dirty="0" smtClean="0"/>
              <a:t> </a:t>
            </a:r>
          </a:p>
          <a:p>
            <a:r>
              <a:rPr lang="en-GB" baseline="0" dirty="0" smtClean="0"/>
              <a:t>Public expenditure: 98</a:t>
            </a:r>
          </a:p>
          <a:p>
            <a:r>
              <a:rPr lang="en-GB" baseline="0" dirty="0" smtClean="0"/>
              <a:t>Household expenditure: 2</a:t>
            </a:r>
            <a:endParaRPr lang="en-GB" dirty="0" smtClean="0"/>
          </a:p>
          <a:p>
            <a:r>
              <a:rPr lang="en-GB" b="1" baseline="0" dirty="0" smtClean="0"/>
              <a:t>OECD </a:t>
            </a:r>
          </a:p>
          <a:p>
            <a:r>
              <a:rPr lang="en-GB" baseline="0" dirty="0" smtClean="0"/>
              <a:t>Public expenditure: 91</a:t>
            </a:r>
          </a:p>
          <a:p>
            <a:r>
              <a:rPr lang="en-GB" baseline="0" dirty="0" smtClean="0"/>
              <a:t>Household expenditure: 7</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(Expenditure from other private entities: 2)</a:t>
            </a:r>
          </a:p>
          <a:p>
            <a:endParaRPr lang="en-GB"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37</a:t>
            </a:fld>
            <a:endParaRPr lang="en-GB"/>
          </a:p>
        </p:txBody>
      </p:sp>
    </p:spTree>
    <p:extLst>
      <p:ext uri="{BB962C8B-B14F-4D97-AF65-F5344CB8AC3E}">
        <p14:creationId xmlns:p14="http://schemas.microsoft.com/office/powerpoint/2010/main" val="36154277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b="1" baseline="0" dirty="0" smtClean="0"/>
              <a:t> </a:t>
            </a:r>
          </a:p>
          <a:p>
            <a:r>
              <a:rPr lang="en-GB" baseline="0" dirty="0" smtClean="0"/>
              <a:t>Public expenditure: 77</a:t>
            </a:r>
          </a:p>
          <a:p>
            <a:r>
              <a:rPr lang="en-GB" baseline="0" dirty="0" smtClean="0"/>
              <a:t>Household expenditure: 22</a:t>
            </a:r>
          </a:p>
          <a:p>
            <a:r>
              <a:rPr lang="en-GB" baseline="0" dirty="0" smtClean="0"/>
              <a:t>Expenditure from other private entities: 1</a:t>
            </a:r>
            <a:endParaRPr lang="en-GB" dirty="0" smtClean="0"/>
          </a:p>
          <a:p>
            <a:r>
              <a:rPr lang="en-GB" b="1" baseline="0" dirty="0" smtClean="0"/>
              <a:t>OECD </a:t>
            </a:r>
          </a:p>
          <a:p>
            <a:r>
              <a:rPr lang="en-GB" baseline="0" dirty="0" smtClean="0"/>
              <a:t>Public expenditure: 70</a:t>
            </a:r>
          </a:p>
          <a:p>
            <a:r>
              <a:rPr lang="en-GB" baseline="0" dirty="0" smtClean="0"/>
              <a:t>Household expenditure: 21</a:t>
            </a:r>
          </a:p>
          <a:p>
            <a:r>
              <a:rPr lang="en-GB" baseline="0" dirty="0" smtClean="0"/>
              <a:t>Expenditure from other private entities: 9</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38</a:t>
            </a:fld>
            <a:endParaRPr lang="en-GB"/>
          </a:p>
        </p:txBody>
      </p:sp>
    </p:spTree>
    <p:extLst>
      <p:ext uri="{BB962C8B-B14F-4D97-AF65-F5344CB8AC3E}">
        <p14:creationId xmlns:p14="http://schemas.microsoft.com/office/powerpoint/2010/main" val="31535265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Now seems that last years we are going into direction of Nordic model, increasing number of state-subsidised study places so students do not have to pay study fee. Of course this goal is not reached yet and some students still pay study fee (relatively more fee-paying students at Bachelor level and less at Master level). But the current trend is to have publicly subsidised higher education. We can say it was purposive policy reflected by the slide 36. </a:t>
            </a:r>
          </a:p>
          <a:p>
            <a:endParaRPr lang="en-GB" dirty="0" smtClean="0"/>
          </a:p>
          <a:p>
            <a:r>
              <a:rPr lang="en-GB" b="1" dirty="0" smtClean="0"/>
              <a:t>Latvia </a:t>
            </a:r>
          </a:p>
          <a:p>
            <a:r>
              <a:rPr lang="en-GB" dirty="0" smtClean="0"/>
              <a:t>Public sources:</a:t>
            </a:r>
            <a:r>
              <a:rPr lang="en-GB" baseline="0" dirty="0" smtClean="0"/>
              <a:t> 140</a:t>
            </a:r>
          </a:p>
          <a:p>
            <a:r>
              <a:rPr lang="en-GB" baseline="0" dirty="0" smtClean="0"/>
              <a:t>Private sources: 66</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39</a:t>
            </a:fld>
            <a:endParaRPr lang="en-GB"/>
          </a:p>
        </p:txBody>
      </p:sp>
    </p:spTree>
    <p:extLst>
      <p:ext uri="{BB962C8B-B14F-4D97-AF65-F5344CB8AC3E}">
        <p14:creationId xmlns:p14="http://schemas.microsoft.com/office/powerpoint/2010/main" val="10374273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40</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Equity</a:t>
            </a:r>
            <a:r>
              <a:rPr lang="en-GB" baseline="0" dirty="0" smtClean="0"/>
              <a:t> touches upon many different dimensions, it goes from the socioeconomic background to gender and migration. </a:t>
            </a:r>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5</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6AD644-F3CF-494C-BD32-BCF09FB97BD7}" type="slidenum">
              <a:rPr lang="ko-KR" altLang="en-US" smtClean="0"/>
              <a:pPr/>
              <a:t>41</a:t>
            </a:fld>
            <a:endParaRPr lang="ko-KR" altLang="en-US"/>
          </a:p>
        </p:txBody>
      </p:sp>
    </p:spTree>
    <p:extLst>
      <p:ext uri="{BB962C8B-B14F-4D97-AF65-F5344CB8AC3E}">
        <p14:creationId xmlns:p14="http://schemas.microsoft.com/office/powerpoint/2010/main" val="19661869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b="1" baseline="0" dirty="0" smtClean="0"/>
              <a:t> </a:t>
            </a:r>
          </a:p>
          <a:p>
            <a:r>
              <a:rPr lang="en-GB" baseline="0" dirty="0" smtClean="0"/>
              <a:t>Pre-primary female teachers: 100</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Primary female teachers: 93</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All secondary female teachers: 83</a:t>
            </a:r>
          </a:p>
          <a:p>
            <a:endParaRPr lang="en-GB" baseline="0" dirty="0" smtClean="0"/>
          </a:p>
          <a:p>
            <a:r>
              <a:rPr lang="en-GB" b="1" baseline="0" dirty="0" smtClean="0"/>
              <a:t>OECD </a:t>
            </a:r>
          </a:p>
          <a:p>
            <a:r>
              <a:rPr lang="en-GB" baseline="0" dirty="0" smtClean="0"/>
              <a:t>Pre-primary female teachers: 97</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Primary female teachers: 83</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All secondary female teachers: 64</a:t>
            </a:r>
          </a:p>
          <a:p>
            <a:endParaRPr lang="en-GB"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42</a:t>
            </a:fld>
            <a:endParaRPr lang="en-GB" dirty="0"/>
          </a:p>
        </p:txBody>
      </p:sp>
    </p:spTree>
    <p:extLst>
      <p:ext uri="{BB962C8B-B14F-4D97-AF65-F5344CB8AC3E}">
        <p14:creationId xmlns:p14="http://schemas.microsoft.com/office/powerpoint/2010/main" val="1497165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b="1" baseline="0" dirty="0" smtClean="0"/>
              <a:t> </a:t>
            </a:r>
          </a:p>
          <a:p>
            <a:r>
              <a:rPr lang="en-GB" baseline="0" dirty="0" smtClean="0"/>
              <a:t>50 and older: 46</a:t>
            </a:r>
          </a:p>
          <a:p>
            <a:r>
              <a:rPr lang="en-GB" baseline="0" dirty="0" smtClean="0"/>
              <a:t>30-49 years: 47</a:t>
            </a:r>
          </a:p>
          <a:p>
            <a:r>
              <a:rPr lang="en-GB" baseline="0" dirty="0" smtClean="0"/>
              <a:t>Young than 30 years: 7</a:t>
            </a:r>
          </a:p>
          <a:p>
            <a:endParaRPr lang="en-GB" baseline="0" dirty="0" smtClean="0"/>
          </a:p>
          <a:p>
            <a:r>
              <a:rPr lang="en-GB" b="1" baseline="0" dirty="0" smtClean="0"/>
              <a:t>OECD </a:t>
            </a:r>
          </a:p>
          <a:p>
            <a:r>
              <a:rPr lang="en-GB" baseline="0" dirty="0" smtClean="0"/>
              <a:t>50 and older: 35</a:t>
            </a:r>
          </a:p>
          <a:p>
            <a:r>
              <a:rPr lang="en-GB" baseline="0" dirty="0" smtClean="0"/>
              <a:t>30-49 years: 55</a:t>
            </a:r>
          </a:p>
          <a:p>
            <a:r>
              <a:rPr lang="en-GB" baseline="0" dirty="0" smtClean="0"/>
              <a:t>Young than 30 years: 11</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43</a:t>
            </a:fld>
            <a:endParaRPr lang="en-GB"/>
          </a:p>
        </p:txBody>
      </p:sp>
    </p:spTree>
    <p:extLst>
      <p:ext uri="{BB962C8B-B14F-4D97-AF65-F5344CB8AC3E}">
        <p14:creationId xmlns:p14="http://schemas.microsoft.com/office/powerpoint/2010/main" val="3660558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t>
            </a:r>
            <a:r>
              <a:rPr lang="en-GB" b="1" baseline="0" dirty="0" smtClean="0"/>
              <a:t>a</a:t>
            </a:r>
            <a:r>
              <a:rPr lang="en-GB" baseline="0" dirty="0" smtClean="0"/>
              <a:t>: 16 children per class</a:t>
            </a:r>
          </a:p>
          <a:p>
            <a:r>
              <a:rPr lang="en-GB" b="1" baseline="0" dirty="0" smtClean="0"/>
              <a:t>OECD</a:t>
            </a:r>
            <a:r>
              <a:rPr lang="en-GB" baseline="0" dirty="0" smtClean="0"/>
              <a:t>: 21 children/class</a:t>
            </a:r>
          </a:p>
        </p:txBody>
      </p:sp>
      <p:sp>
        <p:nvSpPr>
          <p:cNvPr id="4" name="Slide Number Placeholder 3"/>
          <p:cNvSpPr>
            <a:spLocks noGrp="1"/>
          </p:cNvSpPr>
          <p:nvPr>
            <p:ph type="sldNum" sz="quarter" idx="10"/>
          </p:nvPr>
        </p:nvSpPr>
        <p:spPr/>
        <p:txBody>
          <a:bodyPr/>
          <a:lstStyle/>
          <a:p>
            <a:fld id="{FEBEEF35-2ACB-486D-BC80-775C546A08B0}" type="slidenum">
              <a:rPr lang="en-GB" smtClean="0"/>
              <a:t>44</a:t>
            </a:fld>
            <a:endParaRPr lang="en-GB"/>
          </a:p>
        </p:txBody>
      </p:sp>
    </p:spTree>
    <p:extLst>
      <p:ext uri="{BB962C8B-B14F-4D97-AF65-F5344CB8AC3E}">
        <p14:creationId xmlns:p14="http://schemas.microsoft.com/office/powerpoint/2010/main" val="2963400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p>
          <a:p>
            <a:r>
              <a:rPr lang="en-GB" b="0" dirty="0" smtClean="0"/>
              <a:t>School heads USD</a:t>
            </a:r>
            <a:r>
              <a:rPr lang="en-GB" b="0" baseline="0" dirty="0" smtClean="0"/>
              <a:t> 18 000</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Teachers</a:t>
            </a:r>
            <a:r>
              <a:rPr lang="en-GB" b="0" baseline="0" dirty="0" smtClean="0"/>
              <a:t> USD 15 000</a:t>
            </a:r>
            <a:endParaRPr lang="en-GB" b="0" dirty="0" smtClean="0"/>
          </a:p>
          <a:p>
            <a:r>
              <a:rPr lang="en-GB" b="1" dirty="0" smtClean="0"/>
              <a:t>OECD</a:t>
            </a:r>
            <a:r>
              <a:rPr lang="en-GB" b="1" baseline="0" dirty="0" smtClean="0"/>
              <a:t> </a:t>
            </a:r>
            <a:endParaRPr lang="en-GB" b="1" dirty="0" smtClean="0"/>
          </a:p>
          <a:p>
            <a:r>
              <a:rPr lang="en-GB" b="0" dirty="0" smtClean="0"/>
              <a:t>School heads USD 65 000</a:t>
            </a:r>
          </a:p>
          <a:p>
            <a:r>
              <a:rPr lang="en-GB" b="0" dirty="0" smtClean="0"/>
              <a:t>Teachers</a:t>
            </a:r>
            <a:r>
              <a:rPr lang="en-GB" b="0" baseline="0" dirty="0" smtClean="0"/>
              <a:t> USD 43 000 </a:t>
            </a:r>
            <a:endParaRPr lang="en-GB" b="0" dirty="0" smtClean="0"/>
          </a:p>
          <a:p>
            <a:endParaRPr lang="en-GB" b="0" dirty="0"/>
          </a:p>
        </p:txBody>
      </p:sp>
      <p:sp>
        <p:nvSpPr>
          <p:cNvPr id="4" name="Slide Number Placeholder 3"/>
          <p:cNvSpPr>
            <a:spLocks noGrp="1"/>
          </p:cNvSpPr>
          <p:nvPr>
            <p:ph type="sldNum" sz="quarter" idx="10"/>
          </p:nvPr>
        </p:nvSpPr>
        <p:spPr/>
        <p:txBody>
          <a:bodyPr/>
          <a:lstStyle/>
          <a:p>
            <a:fld id="{FEBEEF35-2ACB-486D-BC80-775C546A08B0}" type="slidenum">
              <a:rPr lang="en-GB" smtClean="0"/>
              <a:t>45</a:t>
            </a:fld>
            <a:endParaRPr lang="en-GB" dirty="0"/>
          </a:p>
        </p:txBody>
      </p:sp>
    </p:spTree>
    <p:extLst>
      <p:ext uri="{BB962C8B-B14F-4D97-AF65-F5344CB8AC3E}">
        <p14:creationId xmlns:p14="http://schemas.microsoft.com/office/powerpoint/2010/main" val="25340207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Latvia</a:t>
            </a:r>
            <a:r>
              <a:rPr lang="en-GB" b="1" baseline="0" dirty="0" smtClean="0"/>
              <a:t> </a:t>
            </a:r>
          </a:p>
          <a:p>
            <a:r>
              <a:rPr lang="en-GB" baseline="0" dirty="0" smtClean="0"/>
              <a:t>Pre-primary = 0.87</a:t>
            </a:r>
          </a:p>
          <a:p>
            <a:r>
              <a:rPr lang="en-GB" baseline="0" dirty="0" smtClean="0"/>
              <a:t>Primary = 0.88</a:t>
            </a:r>
          </a:p>
          <a:p>
            <a:r>
              <a:rPr lang="en-GB" baseline="0" dirty="0" smtClean="0"/>
              <a:t>Lower secondary, general programmes = 1.05</a:t>
            </a:r>
          </a:p>
          <a:p>
            <a:r>
              <a:rPr lang="en-GB" baseline="0" dirty="0" smtClean="0"/>
              <a:t>Upper secondary, general programmes =1.22</a:t>
            </a:r>
          </a:p>
          <a:p>
            <a:r>
              <a:rPr lang="en-GB" b="1" baseline="0" dirty="0" smtClean="0"/>
              <a:t>EU23</a:t>
            </a:r>
          </a:p>
          <a:p>
            <a:r>
              <a:rPr lang="en-GB" baseline="0" dirty="0" smtClean="0"/>
              <a:t>Pre-primary = 0.80</a:t>
            </a:r>
          </a:p>
          <a:p>
            <a:r>
              <a:rPr lang="en-GB" baseline="0" dirty="0" smtClean="0"/>
              <a:t>Primary = 0.82</a:t>
            </a:r>
          </a:p>
          <a:p>
            <a:r>
              <a:rPr lang="en-GB" baseline="0" dirty="0" smtClean="0"/>
              <a:t>Lower secondary, general programmes = 0.86</a:t>
            </a:r>
          </a:p>
          <a:p>
            <a:r>
              <a:rPr lang="en-GB" baseline="0" dirty="0" smtClean="0"/>
              <a:t>Upper secondary, general programmes = 0.88</a:t>
            </a:r>
          </a:p>
          <a:p>
            <a:endParaRPr lang="en-GB" baseline="0" dirty="0" smtClean="0"/>
          </a:p>
        </p:txBody>
      </p:sp>
      <p:sp>
        <p:nvSpPr>
          <p:cNvPr id="4" name="Slide Number Placeholder 3"/>
          <p:cNvSpPr>
            <a:spLocks noGrp="1"/>
          </p:cNvSpPr>
          <p:nvPr>
            <p:ph type="sldNum" sz="quarter" idx="10"/>
          </p:nvPr>
        </p:nvSpPr>
        <p:spPr/>
        <p:txBody>
          <a:bodyPr/>
          <a:lstStyle/>
          <a:p>
            <a:fld id="{FEBEEF35-2ACB-486D-BC80-775C546A08B0}" type="slidenum">
              <a:rPr lang="en-GB" smtClean="0"/>
              <a:t>46</a:t>
            </a:fld>
            <a:endParaRPr lang="en-GB"/>
          </a:p>
        </p:txBody>
      </p:sp>
    </p:spTree>
    <p:extLst>
      <p:ext uri="{BB962C8B-B14F-4D97-AF65-F5344CB8AC3E}">
        <p14:creationId xmlns:p14="http://schemas.microsoft.com/office/powerpoint/2010/main" val="3981539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47</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BEEF35-2ACB-486D-BC80-775C546A08B0}" type="slidenum">
              <a:rPr lang="en-GB" smtClean="0"/>
              <a:t>48</a:t>
            </a:fld>
            <a:endParaRPr lang="en-GB"/>
          </a:p>
        </p:txBody>
      </p:sp>
    </p:spTree>
    <p:extLst>
      <p:ext uri="{BB962C8B-B14F-4D97-AF65-F5344CB8AC3E}">
        <p14:creationId xmlns:p14="http://schemas.microsoft.com/office/powerpoint/2010/main" val="31804325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49</a:t>
            </a:fld>
            <a:endParaRPr lang="en-GB" dirty="0"/>
          </a:p>
        </p:txBody>
      </p:sp>
    </p:spTree>
    <p:extLst>
      <p:ext uri="{BB962C8B-B14F-4D97-AF65-F5344CB8AC3E}">
        <p14:creationId xmlns:p14="http://schemas.microsoft.com/office/powerpoint/2010/main" val="39526278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But this</a:t>
            </a:r>
            <a:r>
              <a:rPr lang="en-GB" baseline="0" dirty="0" smtClean="0"/>
              <a:t> might include non teaching tasks in Latvia </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50</a:t>
            </a:fld>
            <a:endParaRPr lang="en-GB"/>
          </a:p>
        </p:txBody>
      </p:sp>
    </p:spTree>
    <p:extLst>
      <p:ext uri="{BB962C8B-B14F-4D97-AF65-F5344CB8AC3E}">
        <p14:creationId xmlns:p14="http://schemas.microsoft.com/office/powerpoint/2010/main" val="2326061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Education</a:t>
            </a:r>
            <a:r>
              <a:rPr lang="en-GB" baseline="0" dirty="0" smtClean="0"/>
              <a:t> at a Glance 2018 presents a wide array of indicators for which equity is analysed over a range of dimensions: gender equity, equity based on parental education (used as a proxy for socioeconomic parity), equity based on location (rural/urban, or sub-national differences when relevant) and equity by immigrant status (between native-born and foreign-born).</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6</a:t>
            </a:fld>
            <a:endParaRPr lang="en-GB"/>
          </a:p>
        </p:txBody>
      </p:sp>
    </p:spTree>
    <p:extLst>
      <p:ext uri="{BB962C8B-B14F-4D97-AF65-F5344CB8AC3E}">
        <p14:creationId xmlns:p14="http://schemas.microsoft.com/office/powerpoint/2010/main" val="8832080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51</a:t>
            </a:fld>
            <a:endParaRPr lang="en-GB" dirty="0"/>
          </a:p>
        </p:txBody>
      </p:sp>
    </p:spTree>
    <p:extLst>
      <p:ext uri="{BB962C8B-B14F-4D97-AF65-F5344CB8AC3E}">
        <p14:creationId xmlns:p14="http://schemas.microsoft.com/office/powerpoint/2010/main" val="7528798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BEEF35-2ACB-486D-BC80-775C546A08B0}" type="slidenum">
              <a:rPr lang="en-GB" smtClean="0"/>
              <a:t>52</a:t>
            </a:fld>
            <a:endParaRPr lang="en-GB"/>
          </a:p>
        </p:txBody>
      </p:sp>
    </p:spTree>
    <p:extLst>
      <p:ext uri="{BB962C8B-B14F-4D97-AF65-F5344CB8AC3E}">
        <p14:creationId xmlns:p14="http://schemas.microsoft.com/office/powerpoint/2010/main" val="3198827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share</a:t>
            </a:r>
            <a:r>
              <a:rPr lang="en-GB" baseline="0" dirty="0" smtClean="0"/>
              <a:t> of </a:t>
            </a:r>
            <a:r>
              <a:rPr lang="en-GB" dirty="0" smtClean="0"/>
              <a:t>Foreign-born</a:t>
            </a:r>
            <a:r>
              <a:rPr lang="en-GB" baseline="0" dirty="0" smtClean="0"/>
              <a:t> adults is much higher here than in the previous slide (11% compared to 2%), meaning that foreign-born adults in Latvia are concentrated in the older age groups.</a:t>
            </a:r>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53</a:t>
            </a:fld>
            <a:endParaRPr lang="en-GB"/>
          </a:p>
        </p:txBody>
      </p:sp>
    </p:spTree>
    <p:extLst>
      <p:ext uri="{BB962C8B-B14F-4D97-AF65-F5344CB8AC3E}">
        <p14:creationId xmlns:p14="http://schemas.microsoft.com/office/powerpoint/2010/main" val="36925175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54</a:t>
            </a:fld>
            <a:endParaRPr lang="en-GB"/>
          </a:p>
        </p:txBody>
      </p:sp>
    </p:spTree>
    <p:extLst>
      <p:ext uri="{BB962C8B-B14F-4D97-AF65-F5344CB8AC3E}">
        <p14:creationId xmlns:p14="http://schemas.microsoft.com/office/powerpoint/2010/main" val="114141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least level 2 = Students at</a:t>
            </a:r>
            <a:r>
              <a:rPr lang="en-GB" baseline="0" dirty="0" smtClean="0"/>
              <a:t> least able to use basis formulae and algorithms – for example to compute the approximate price of an object in a different currency or to compare the total distance across two alternative routes.</a:t>
            </a:r>
          </a:p>
          <a:p>
            <a:endParaRPr lang="en-GB" baseline="0" dirty="0" smtClean="0"/>
          </a:p>
          <a:p>
            <a:r>
              <a:rPr lang="en-GB" baseline="0" dirty="0" smtClean="0"/>
              <a:t>A parity index equal to 1 means that the proficiency level in mathematics is equal in the two groups.</a:t>
            </a:r>
          </a:p>
          <a:p>
            <a:endParaRPr lang="en-GB" baseline="0" dirty="0" smtClean="0"/>
          </a:p>
          <a:p>
            <a:r>
              <a:rPr lang="en-GB" baseline="0" dirty="0" smtClean="0"/>
              <a:t>SDG related</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Gender: </a:t>
            </a:r>
            <a:r>
              <a:rPr lang="en-GB" b="1" baseline="0" dirty="0" smtClean="0"/>
              <a:t>OECD</a:t>
            </a:r>
            <a:r>
              <a:rPr lang="en-GB" baseline="0" dirty="0" smtClean="0"/>
              <a:t>=0.99  / </a:t>
            </a:r>
            <a:r>
              <a:rPr lang="en-GB" b="1" baseline="0" dirty="0" smtClean="0"/>
              <a:t>Latvia</a:t>
            </a:r>
            <a:r>
              <a:rPr lang="en-GB" baseline="0" dirty="0" smtClean="0"/>
              <a:t>=1.04</a:t>
            </a:r>
          </a:p>
          <a:p>
            <a:r>
              <a:rPr lang="en-GB" baseline="0" dirty="0" smtClean="0"/>
              <a:t>Location: </a:t>
            </a:r>
            <a:r>
              <a:rPr lang="en-GB" b="1" baseline="0" dirty="0" smtClean="0"/>
              <a:t>OECD</a:t>
            </a:r>
            <a:r>
              <a:rPr lang="en-GB" baseline="0" dirty="0" smtClean="0"/>
              <a:t>: 0.84  / </a:t>
            </a:r>
            <a:r>
              <a:rPr lang="en-GB" b="1" baseline="0" dirty="0" smtClean="0"/>
              <a:t>Latvia</a:t>
            </a:r>
            <a:r>
              <a:rPr lang="en-GB" baseline="0" dirty="0" smtClean="0"/>
              <a:t>: 0.80</a:t>
            </a:r>
          </a:p>
          <a:p>
            <a:r>
              <a:rPr lang="en-GB" b="1" baseline="0" dirty="0" smtClean="0"/>
              <a:t>E</a:t>
            </a:r>
            <a:r>
              <a:rPr lang="en-GB" baseline="0" dirty="0" smtClean="0"/>
              <a:t>conomic, </a:t>
            </a:r>
            <a:r>
              <a:rPr lang="en-GB" b="1" baseline="0" dirty="0" smtClean="0"/>
              <a:t>S</a:t>
            </a:r>
            <a:r>
              <a:rPr lang="en-GB" baseline="0" dirty="0" smtClean="0"/>
              <a:t>ocial and </a:t>
            </a:r>
            <a:r>
              <a:rPr lang="en-GB" b="1" baseline="0" dirty="0" smtClean="0"/>
              <a:t>C</a:t>
            </a:r>
            <a:r>
              <a:rPr lang="en-GB" baseline="0" dirty="0" smtClean="0"/>
              <a:t>ultural </a:t>
            </a:r>
            <a:r>
              <a:rPr lang="en-GB" b="1" baseline="0" dirty="0" smtClean="0"/>
              <a:t>S</a:t>
            </a:r>
            <a:r>
              <a:rPr lang="en-GB" baseline="0" dirty="0" smtClean="0"/>
              <a:t>tatus (</a:t>
            </a:r>
            <a:r>
              <a:rPr lang="en-GB" b="1" baseline="0" dirty="0" err="1" smtClean="0"/>
              <a:t>ESCS</a:t>
            </a:r>
            <a:r>
              <a:rPr lang="en-GB" baseline="0" dirty="0" smtClean="0"/>
              <a:t>): </a:t>
            </a:r>
            <a:r>
              <a:rPr lang="en-GB" b="1" baseline="0" dirty="0" smtClean="0"/>
              <a:t>OECD</a:t>
            </a:r>
            <a:r>
              <a:rPr lang="en-GB" baseline="0" dirty="0" smtClean="0"/>
              <a:t>: 0.70  / </a:t>
            </a:r>
            <a:r>
              <a:rPr lang="en-GB" b="1" baseline="0" dirty="0" smtClean="0"/>
              <a:t>Latvia</a:t>
            </a:r>
            <a:r>
              <a:rPr lang="en-GB" baseline="0" dirty="0" smtClean="0"/>
              <a:t>: 0.74</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7</a:t>
            </a:fld>
            <a:endParaRPr lang="en-GB"/>
          </a:p>
        </p:txBody>
      </p:sp>
    </p:spTree>
    <p:extLst>
      <p:ext uri="{BB962C8B-B14F-4D97-AF65-F5344CB8AC3E}">
        <p14:creationId xmlns:p14="http://schemas.microsoft.com/office/powerpoint/2010/main" val="48425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least level 2 = Students at</a:t>
            </a:r>
            <a:r>
              <a:rPr lang="en-GB" baseline="0" dirty="0" smtClean="0"/>
              <a:t> least able to use basis formulae and algorithms – for example to compute the approximate price of an object in a different currency or to compare the total distance across two alternative routes.</a:t>
            </a:r>
          </a:p>
          <a:p>
            <a:endParaRPr lang="en-GB" baseline="0" dirty="0" smtClean="0"/>
          </a:p>
          <a:p>
            <a:r>
              <a:rPr lang="en-GB" baseline="0" dirty="0" smtClean="0"/>
              <a:t>A parity index equal to 1 means that the proficiency level in mathematics is equal in the two groups.</a:t>
            </a:r>
          </a:p>
          <a:p>
            <a:endParaRPr lang="en-GB" baseline="0" dirty="0" smtClean="0"/>
          </a:p>
          <a:p>
            <a:r>
              <a:rPr lang="en-GB" baseline="0" dirty="0" smtClean="0"/>
              <a:t>SDG related</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Gender: </a:t>
            </a:r>
            <a:r>
              <a:rPr lang="en-GB" b="1" baseline="0" dirty="0" smtClean="0"/>
              <a:t>OECD</a:t>
            </a:r>
            <a:r>
              <a:rPr lang="en-GB" baseline="0" dirty="0" smtClean="0"/>
              <a:t>=0.99  / </a:t>
            </a:r>
            <a:r>
              <a:rPr lang="en-GB" b="1" baseline="0" dirty="0" smtClean="0"/>
              <a:t>Latvia</a:t>
            </a:r>
            <a:r>
              <a:rPr lang="en-GB" baseline="0" dirty="0" smtClean="0"/>
              <a:t>=1.04</a:t>
            </a:r>
          </a:p>
          <a:p>
            <a:r>
              <a:rPr lang="en-GB" baseline="0" dirty="0" smtClean="0"/>
              <a:t>Location: </a:t>
            </a:r>
            <a:r>
              <a:rPr lang="en-GB" b="1" baseline="0" dirty="0" smtClean="0"/>
              <a:t>OECD</a:t>
            </a:r>
            <a:r>
              <a:rPr lang="en-GB" baseline="0" dirty="0" smtClean="0"/>
              <a:t>: 0.84  / </a:t>
            </a:r>
            <a:r>
              <a:rPr lang="en-GB" b="1" baseline="0" dirty="0" smtClean="0"/>
              <a:t>Latvia</a:t>
            </a:r>
            <a:r>
              <a:rPr lang="en-GB" baseline="0" dirty="0" smtClean="0"/>
              <a:t>: 0.80</a:t>
            </a:r>
          </a:p>
          <a:p>
            <a:r>
              <a:rPr lang="en-GB" b="1" baseline="0" dirty="0" smtClean="0"/>
              <a:t>E</a:t>
            </a:r>
            <a:r>
              <a:rPr lang="en-GB" baseline="0" dirty="0" smtClean="0"/>
              <a:t>conomic, </a:t>
            </a:r>
            <a:r>
              <a:rPr lang="en-GB" b="1" baseline="0" dirty="0" smtClean="0"/>
              <a:t>S</a:t>
            </a:r>
            <a:r>
              <a:rPr lang="en-GB" baseline="0" dirty="0" smtClean="0"/>
              <a:t>ocial and </a:t>
            </a:r>
            <a:r>
              <a:rPr lang="en-GB" b="1" baseline="0" dirty="0" smtClean="0"/>
              <a:t>C</a:t>
            </a:r>
            <a:r>
              <a:rPr lang="en-GB" baseline="0" dirty="0" smtClean="0"/>
              <a:t>ultural </a:t>
            </a:r>
            <a:r>
              <a:rPr lang="en-GB" b="1" baseline="0" dirty="0" smtClean="0"/>
              <a:t>S</a:t>
            </a:r>
            <a:r>
              <a:rPr lang="en-GB" baseline="0" dirty="0" smtClean="0"/>
              <a:t>tatus (</a:t>
            </a:r>
            <a:r>
              <a:rPr lang="en-GB" b="1" baseline="0" dirty="0" err="1" smtClean="0"/>
              <a:t>ESCS</a:t>
            </a:r>
            <a:r>
              <a:rPr lang="en-GB" baseline="0" dirty="0" smtClean="0"/>
              <a:t>): </a:t>
            </a:r>
            <a:r>
              <a:rPr lang="en-GB" b="1" baseline="0" dirty="0" smtClean="0"/>
              <a:t>OECD</a:t>
            </a:r>
            <a:r>
              <a:rPr lang="en-GB" baseline="0" dirty="0" smtClean="0"/>
              <a:t>: 0.70  / </a:t>
            </a:r>
            <a:r>
              <a:rPr lang="en-GB" b="1" baseline="0" dirty="0" smtClean="0"/>
              <a:t>Latvia</a:t>
            </a:r>
            <a:r>
              <a:rPr lang="en-GB" baseline="0" dirty="0" smtClean="0"/>
              <a:t>: 0.74</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8</a:t>
            </a:fld>
            <a:endParaRPr lang="en-GB"/>
          </a:p>
        </p:txBody>
      </p:sp>
    </p:spTree>
    <p:extLst>
      <p:ext uri="{BB962C8B-B14F-4D97-AF65-F5344CB8AC3E}">
        <p14:creationId xmlns:p14="http://schemas.microsoft.com/office/powerpoint/2010/main" val="484257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least level 2 = Students at</a:t>
            </a:r>
            <a:r>
              <a:rPr lang="en-GB" baseline="0" dirty="0" smtClean="0"/>
              <a:t> least able to use basis formulae and algorithms – for example to compute the approximate price of an object in a different currency or to compare the total distance across two alternative routes.</a:t>
            </a:r>
          </a:p>
          <a:p>
            <a:endParaRPr lang="en-GB" baseline="0" dirty="0" smtClean="0"/>
          </a:p>
          <a:p>
            <a:r>
              <a:rPr lang="en-GB" baseline="0" dirty="0" smtClean="0"/>
              <a:t>A parity index equal to 1 means that the proficiency level in mathematics is equal in the two groups.</a:t>
            </a:r>
          </a:p>
          <a:p>
            <a:endParaRPr lang="en-GB" baseline="0" dirty="0" smtClean="0"/>
          </a:p>
          <a:p>
            <a:r>
              <a:rPr lang="en-GB" baseline="0" dirty="0" smtClean="0"/>
              <a:t>SDG related</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Gender: </a:t>
            </a:r>
            <a:r>
              <a:rPr lang="en-GB" b="1" baseline="0" dirty="0" smtClean="0"/>
              <a:t>OECD</a:t>
            </a:r>
            <a:r>
              <a:rPr lang="en-GB" baseline="0" dirty="0" smtClean="0"/>
              <a:t>=0.99  / </a:t>
            </a:r>
            <a:r>
              <a:rPr lang="en-GB" b="1" baseline="0" dirty="0" smtClean="0"/>
              <a:t>Latvia</a:t>
            </a:r>
            <a:r>
              <a:rPr lang="en-GB" baseline="0" dirty="0" smtClean="0"/>
              <a:t>=1.04</a:t>
            </a:r>
          </a:p>
          <a:p>
            <a:r>
              <a:rPr lang="en-GB" baseline="0" dirty="0" smtClean="0"/>
              <a:t>Location: </a:t>
            </a:r>
            <a:r>
              <a:rPr lang="en-GB" b="1" baseline="0" dirty="0" smtClean="0"/>
              <a:t>OECD</a:t>
            </a:r>
            <a:r>
              <a:rPr lang="en-GB" baseline="0" dirty="0" smtClean="0"/>
              <a:t>: 0.84  / </a:t>
            </a:r>
            <a:r>
              <a:rPr lang="en-GB" b="1" baseline="0" dirty="0" smtClean="0"/>
              <a:t>Latvia</a:t>
            </a:r>
            <a:r>
              <a:rPr lang="en-GB" baseline="0" dirty="0" smtClean="0"/>
              <a:t>: 0.80</a:t>
            </a:r>
          </a:p>
          <a:p>
            <a:r>
              <a:rPr lang="en-GB" b="1" baseline="0" dirty="0" smtClean="0"/>
              <a:t>E</a:t>
            </a:r>
            <a:r>
              <a:rPr lang="en-GB" baseline="0" dirty="0" smtClean="0"/>
              <a:t>conomic, </a:t>
            </a:r>
            <a:r>
              <a:rPr lang="en-GB" b="1" baseline="0" dirty="0" smtClean="0"/>
              <a:t>S</a:t>
            </a:r>
            <a:r>
              <a:rPr lang="en-GB" baseline="0" dirty="0" smtClean="0"/>
              <a:t>ocial and </a:t>
            </a:r>
            <a:r>
              <a:rPr lang="en-GB" b="1" baseline="0" dirty="0" smtClean="0"/>
              <a:t>C</a:t>
            </a:r>
            <a:r>
              <a:rPr lang="en-GB" baseline="0" dirty="0" smtClean="0"/>
              <a:t>ultural </a:t>
            </a:r>
            <a:r>
              <a:rPr lang="en-GB" b="1" baseline="0" dirty="0" smtClean="0"/>
              <a:t>S</a:t>
            </a:r>
            <a:r>
              <a:rPr lang="en-GB" baseline="0" dirty="0" smtClean="0"/>
              <a:t>tatus (</a:t>
            </a:r>
            <a:r>
              <a:rPr lang="en-GB" b="1" baseline="0" dirty="0" err="1" smtClean="0"/>
              <a:t>ESCS</a:t>
            </a:r>
            <a:r>
              <a:rPr lang="en-GB" baseline="0" dirty="0" smtClean="0"/>
              <a:t>): </a:t>
            </a:r>
            <a:r>
              <a:rPr lang="en-GB" b="1" baseline="0" dirty="0" smtClean="0"/>
              <a:t>OECD</a:t>
            </a:r>
            <a:r>
              <a:rPr lang="en-GB" baseline="0" dirty="0" smtClean="0"/>
              <a:t>: 0.70  / </a:t>
            </a:r>
            <a:r>
              <a:rPr lang="en-GB" b="1" baseline="0" dirty="0" smtClean="0"/>
              <a:t>Latvia</a:t>
            </a:r>
            <a:r>
              <a:rPr lang="en-GB" baseline="0" dirty="0" smtClean="0"/>
              <a:t>: 0.74</a:t>
            </a:r>
          </a:p>
          <a:p>
            <a:endParaRPr lang="en-GB" dirty="0"/>
          </a:p>
        </p:txBody>
      </p:sp>
      <p:sp>
        <p:nvSpPr>
          <p:cNvPr id="4" name="Slide Number Placeholder 3"/>
          <p:cNvSpPr>
            <a:spLocks noGrp="1"/>
          </p:cNvSpPr>
          <p:nvPr>
            <p:ph type="sldNum" sz="quarter" idx="10"/>
          </p:nvPr>
        </p:nvSpPr>
        <p:spPr/>
        <p:txBody>
          <a:bodyPr/>
          <a:lstStyle/>
          <a:p>
            <a:fld id="{FEBEEF35-2ACB-486D-BC80-775C546A08B0}" type="slidenum">
              <a:rPr lang="en-GB" smtClean="0"/>
              <a:t>9</a:t>
            </a:fld>
            <a:endParaRPr lang="en-GB"/>
          </a:p>
        </p:txBody>
      </p:sp>
    </p:spTree>
    <p:extLst>
      <p:ext uri="{BB962C8B-B14F-4D97-AF65-F5344CB8AC3E}">
        <p14:creationId xmlns:p14="http://schemas.microsoft.com/office/powerpoint/2010/main" val="484257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BEEF35-2ACB-486D-BC80-775C546A08B0}" type="slidenum">
              <a:rPr lang="en-GB" smtClean="0"/>
              <a:t>10</a:t>
            </a:fld>
            <a:endParaRPr lang="en-GB"/>
          </a:p>
        </p:txBody>
      </p:sp>
    </p:spTree>
    <p:extLst>
      <p:ext uri="{BB962C8B-B14F-4D97-AF65-F5344CB8AC3E}">
        <p14:creationId xmlns:p14="http://schemas.microsoft.com/office/powerpoint/2010/main" val="19607572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Slide_1">
    <p:spTree>
      <p:nvGrpSpPr>
        <p:cNvPr id="1" name=""/>
        <p:cNvGrpSpPr/>
        <p:nvPr/>
      </p:nvGrpSpPr>
      <p:grpSpPr>
        <a:xfrm>
          <a:off x="0" y="0"/>
          <a:ext cx="0" cy="0"/>
          <a:chOff x="0" y="0"/>
          <a:chExt cx="0" cy="0"/>
        </a:xfrm>
      </p:grpSpPr>
      <p:pic>
        <p:nvPicPr>
          <p:cNvPr id="2050" name="Picture 2" descr="C:\Users\torpie_c\AppData\Local\Microsoft\Windows\Temporary Internet Files\Content.Outlook\OEJ00D0C\shutterstock_419238478.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9198"/>
          <a:stretch/>
        </p:blipFill>
        <p:spPr bwMode="auto">
          <a:xfrm>
            <a:off x="2267744" y="3291830"/>
            <a:ext cx="4176464" cy="185167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orpie_c\AppData\Local\Microsoft\Windows\Temporary Internet Files\Content.Outlook\OEJ00D0C\shutterstock_126952121.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25732"/>
          <a:stretch/>
        </p:blipFill>
        <p:spPr bwMode="auto">
          <a:xfrm>
            <a:off x="3923928" y="1683081"/>
            <a:ext cx="3888432" cy="175276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2" name="Picture 4" descr="C:\Users\torpie_c\AppData\Local\Microsoft\Windows\Temporary Internet Files\Content.Outlook\OEJ00D0C\iStock_22614014_MEDIUM.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36478"/>
          <a:stretch/>
        </p:blipFill>
        <p:spPr bwMode="auto">
          <a:xfrm>
            <a:off x="4499992" y="-915"/>
            <a:ext cx="4644008" cy="1832863"/>
          </a:xfrm>
          <a:prstGeom prst="rect">
            <a:avLst/>
          </a:prstGeom>
          <a:noFill/>
          <a:extLst>
            <a:ext uri="{909E8E84-426E-40DD-AFC4-6F175D3DCCD1}">
              <a14:hiddenFill xmlns:a14="http://schemas.microsoft.com/office/drawing/2010/main">
                <a:solidFill>
                  <a:srgbClr val="FFFFFF"/>
                </a:solidFill>
              </a14:hiddenFill>
            </a:ext>
          </a:extLst>
        </p:spPr>
      </p:pic>
      <p:sp>
        <p:nvSpPr>
          <p:cNvPr id="26" name="Right Triangle 21"/>
          <p:cNvSpPr/>
          <p:nvPr/>
        </p:nvSpPr>
        <p:spPr>
          <a:xfrm flipH="1">
            <a:off x="4860032" y="267494"/>
            <a:ext cx="4283968" cy="4876006"/>
          </a:xfrm>
          <a:prstGeom prst="rtTriangle">
            <a:avLst/>
          </a:prstGeom>
          <a:solidFill>
            <a:sysClr val="window" lastClr="FFFFFF"/>
          </a:solidFill>
          <a:ln w="19050" cap="flat" cmpd="sng" algn="ctr">
            <a:noFill/>
            <a:prstDash val="solid"/>
          </a:ln>
          <a:effectLst/>
        </p:spPr>
        <p:txBody>
          <a:bodyPr rtlCol="0" anchor="ctr"/>
          <a:lstStyle/>
          <a:p>
            <a:pPr algn="ctr" latinLnBrk="0">
              <a:defRPr/>
            </a:pPr>
            <a:endParaRPr lang="en-GB" kern="0" noProof="0" dirty="0">
              <a:solidFill>
                <a:sysClr val="window" lastClr="FFFFFF"/>
              </a:solidFill>
              <a:latin typeface="Arial" pitchFamily="34" charset="0"/>
              <a:cs typeface="Arial" pitchFamily="34" charset="0"/>
            </a:endParaRPr>
          </a:p>
        </p:txBody>
      </p:sp>
      <p:sp>
        <p:nvSpPr>
          <p:cNvPr id="3" name="부제목 2"/>
          <p:cNvSpPr>
            <a:spLocks noGrp="1"/>
          </p:cNvSpPr>
          <p:nvPr>
            <p:ph type="subTitle" idx="1" hasCustomPrompt="1"/>
          </p:nvPr>
        </p:nvSpPr>
        <p:spPr>
          <a:xfrm>
            <a:off x="457200" y="951570"/>
            <a:ext cx="4176464" cy="1314450"/>
          </a:xfrm>
        </p:spPr>
        <p:txBody>
          <a:bodyPr>
            <a:normAutofit/>
          </a:bodyPr>
          <a:lstStyle>
            <a:lvl1pPr marL="0" indent="0" algn="l">
              <a:buNone/>
              <a:defRPr sz="2800" i="1">
                <a:solidFill>
                  <a:schemeClr val="bg1">
                    <a:lumMod val="50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ltLang="ko-KR" noProof="0" dirty="0"/>
              <a:t>Subtitle</a:t>
            </a:r>
          </a:p>
        </p:txBody>
      </p:sp>
      <p:sp>
        <p:nvSpPr>
          <p:cNvPr id="33" name="제목 32"/>
          <p:cNvSpPr>
            <a:spLocks noGrp="1"/>
          </p:cNvSpPr>
          <p:nvPr>
            <p:ph type="title" hasCustomPrompt="1"/>
          </p:nvPr>
        </p:nvSpPr>
        <p:spPr>
          <a:xfrm>
            <a:off x="457200" y="465516"/>
            <a:ext cx="5050904" cy="486054"/>
          </a:xfrm>
        </p:spPr>
        <p:txBody>
          <a:bodyPr>
            <a:normAutofit/>
          </a:bodyPr>
          <a:lstStyle>
            <a:lvl1pPr algn="l">
              <a:defRPr sz="4000" b="1">
                <a:solidFill>
                  <a:schemeClr val="tx1">
                    <a:lumMod val="65000"/>
                    <a:lumOff val="35000"/>
                  </a:schemeClr>
                </a:solidFill>
                <a:latin typeface="Arial" pitchFamily="34" charset="0"/>
                <a:cs typeface="Arial" pitchFamily="34" charset="0"/>
              </a:defRPr>
            </a:lvl1pPr>
          </a:lstStyle>
          <a:p>
            <a:r>
              <a:rPr lang="en-GB" altLang="ko-KR" noProof="0" dirty="0"/>
              <a:t>TITLE</a:t>
            </a:r>
          </a:p>
        </p:txBody>
      </p:sp>
      <p:pic>
        <p:nvPicPr>
          <p:cNvPr id="27" name="Picture 7" descr="OECD_TEXT_20cm.png"/>
          <p:cNvPicPr>
            <a:picLocks noChangeAspect="1"/>
          </p:cNvPicPr>
          <p:nvPr/>
        </p:nvPicPr>
        <p:blipFill>
          <a:blip r:embed="rId5" cstate="print"/>
          <a:stretch>
            <a:fillRect/>
          </a:stretch>
        </p:blipFill>
        <p:spPr>
          <a:xfrm>
            <a:off x="6936511" y="4217665"/>
            <a:ext cx="1690902" cy="476749"/>
          </a:xfrm>
          <a:prstGeom prst="rect">
            <a:avLst/>
          </a:prstGeom>
        </p:spPr>
      </p:pic>
      <p:grpSp>
        <p:nvGrpSpPr>
          <p:cNvPr id="14" name="Group 13"/>
          <p:cNvGrpSpPr/>
          <p:nvPr userDrawn="1"/>
        </p:nvGrpSpPr>
        <p:grpSpPr>
          <a:xfrm>
            <a:off x="-2282" y="-975654"/>
            <a:ext cx="6326360" cy="7070234"/>
            <a:chOff x="-36512" y="-974732"/>
            <a:chExt cx="6326360" cy="7070234"/>
          </a:xfrm>
        </p:grpSpPr>
        <p:sp>
          <p:nvSpPr>
            <p:cNvPr id="15" name="Rectangle 14"/>
            <p:cNvSpPr/>
            <p:nvPr userDrawn="1"/>
          </p:nvSpPr>
          <p:spPr>
            <a:xfrm>
              <a:off x="-36512" y="-915"/>
              <a:ext cx="1944216" cy="5144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Triangle 15"/>
            <p:cNvSpPr/>
            <p:nvPr userDrawn="1"/>
          </p:nvSpPr>
          <p:spPr>
            <a:xfrm flipV="1">
              <a:off x="1907704" y="-2"/>
              <a:ext cx="4382144" cy="514350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rot="2422969" flipH="1">
              <a:off x="4156363" y="-974732"/>
              <a:ext cx="358457" cy="70702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651835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3DED0F7-3BF9-49F7-9DE5-2D4C4CA1E700}" type="datetimeFigureOut">
              <a:rPr lang="en-GB" smtClean="0"/>
              <a:t>18/09/2018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2978739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3DED0F7-3BF9-49F7-9DE5-2D4C4CA1E700}" type="datetimeFigureOut">
              <a:rPr lang="en-GB" smtClean="0"/>
              <a:t>18/09/2018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1866002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3DED0F7-3BF9-49F7-9DE5-2D4C4CA1E700}" type="datetimeFigureOut">
              <a:rPr lang="en-GB" smtClean="0"/>
              <a:t>18/09/2018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1945873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ED0F7-3BF9-49F7-9DE5-2D4C4CA1E700}" type="datetimeFigureOut">
              <a:rPr lang="en-GB" smtClean="0"/>
              <a:t>18/09/2018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249469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ED0F7-3BF9-49F7-9DE5-2D4C4CA1E700}" type="datetimeFigureOut">
              <a:rPr lang="en-GB" smtClean="0"/>
              <a:t>18/09/2018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3762206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ED0F7-3BF9-49F7-9DE5-2D4C4CA1E700}" type="datetimeFigureOut">
              <a:rPr lang="en-GB" smtClean="0"/>
              <a:t>18/09/2018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1814723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DED0F7-3BF9-49F7-9DE5-2D4C4CA1E700}" type="datetimeFigureOut">
              <a:rPr lang="en-GB" smtClean="0"/>
              <a:t>18/09/2018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856469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DED0F7-3BF9-49F7-9DE5-2D4C4CA1E700}" type="datetimeFigureOut">
              <a:rPr lang="en-GB" smtClean="0"/>
              <a:t>18/09/2018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2711736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rtSlide_1">
    <p:spTree>
      <p:nvGrpSpPr>
        <p:cNvPr id="1" name=""/>
        <p:cNvGrpSpPr/>
        <p:nvPr/>
      </p:nvGrpSpPr>
      <p:grpSpPr>
        <a:xfrm>
          <a:off x="0" y="0"/>
          <a:ext cx="0" cy="0"/>
          <a:chOff x="0" y="0"/>
          <a:chExt cx="0" cy="0"/>
        </a:xfrm>
      </p:grpSpPr>
      <p:sp>
        <p:nvSpPr>
          <p:cNvPr id="8" name="차트 개체 틀 7"/>
          <p:cNvSpPr>
            <a:spLocks noGrp="1"/>
          </p:cNvSpPr>
          <p:nvPr>
            <p:ph type="chart" sz="quarter" idx="10" hasCustomPrompt="1"/>
          </p:nvPr>
        </p:nvSpPr>
        <p:spPr>
          <a:xfrm>
            <a:off x="323528" y="1203598"/>
            <a:ext cx="8496944" cy="3798422"/>
          </a:xfrm>
        </p:spPr>
        <p:txBody>
          <a:bodyPr/>
          <a:lstStyle>
            <a:lvl1pPr marL="0" indent="0">
              <a:buNone/>
              <a:defRPr/>
            </a:lvl1pPr>
          </a:lstStyle>
          <a:p>
            <a:r>
              <a:rPr lang="en-GB" altLang="ko-KR" noProof="0" dirty="0"/>
              <a:t> </a:t>
            </a:r>
          </a:p>
        </p:txBody>
      </p:sp>
      <p:sp>
        <p:nvSpPr>
          <p:cNvPr id="17" name="제목 31"/>
          <p:cNvSpPr>
            <a:spLocks noGrp="1"/>
          </p:cNvSpPr>
          <p:nvPr>
            <p:ph type="title"/>
          </p:nvPr>
        </p:nvSpPr>
        <p:spPr>
          <a:xfrm>
            <a:off x="827584" y="0"/>
            <a:ext cx="6696744" cy="627534"/>
          </a:xfrm>
        </p:spPr>
        <p:txBody>
          <a:bodyPr>
            <a:noAutofit/>
          </a:bodyPr>
          <a:lstStyle>
            <a:lvl1pPr algn="l" latinLnBrk="0">
              <a:defRPr sz="2000" b="1">
                <a:solidFill>
                  <a:schemeClr val="bg1"/>
                </a:solidFill>
              </a:defRPr>
            </a:lvl1pPr>
          </a:lstStyle>
          <a:p>
            <a:r>
              <a:rPr lang="en-CA" altLang="ko-KR" noProof="0" dirty="0" smtClean="0"/>
              <a:t>Click to edit Master title style</a:t>
            </a:r>
            <a:endParaRPr lang="en-CA" altLang="ko-KR" noProof="0" dirty="0"/>
          </a:p>
        </p:txBody>
      </p:sp>
      <p:sp>
        <p:nvSpPr>
          <p:cNvPr id="14" name="Content Placeholder 4"/>
          <p:cNvSpPr>
            <a:spLocks noGrp="1"/>
          </p:cNvSpPr>
          <p:nvPr>
            <p:ph sz="quarter" idx="17" hasCustomPrompt="1"/>
          </p:nvPr>
        </p:nvSpPr>
        <p:spPr>
          <a:xfrm>
            <a:off x="7740650" y="339502"/>
            <a:ext cx="863600" cy="252413"/>
          </a:xfrm>
        </p:spPr>
        <p:txBody>
          <a:bodyPr>
            <a:normAutofit/>
          </a:bodyPr>
          <a:lstStyle>
            <a:lvl1pPr marL="0" indent="0">
              <a:buNone/>
              <a:defRPr sz="1400">
                <a:solidFill>
                  <a:schemeClr val="accent1"/>
                </a:solidFill>
              </a:defRPr>
            </a:lvl1pPr>
          </a:lstStyle>
          <a:p>
            <a:pPr lvl="0"/>
            <a:r>
              <a:rPr lang="en-GB" noProof="0" dirty="0"/>
              <a:t>Chart #</a:t>
            </a:r>
          </a:p>
        </p:txBody>
      </p:sp>
      <p:sp>
        <p:nvSpPr>
          <p:cNvPr id="12" name="Content Placeholder 5"/>
          <p:cNvSpPr>
            <a:spLocks noGrp="1"/>
          </p:cNvSpPr>
          <p:nvPr>
            <p:ph sz="quarter" idx="18" hasCustomPrompt="1"/>
          </p:nvPr>
        </p:nvSpPr>
        <p:spPr>
          <a:xfrm>
            <a:off x="35496" y="735547"/>
            <a:ext cx="9073008" cy="270272"/>
          </a:xfrm>
        </p:spPr>
        <p:txBody>
          <a:bodyPr>
            <a:normAutofit/>
          </a:bodyPr>
          <a:lstStyle>
            <a:lvl1pPr marL="0" indent="0" algn="ctr">
              <a:buNone/>
              <a:defRPr sz="1300"/>
            </a:lvl1pPr>
          </a:lstStyle>
          <a:p>
            <a:pPr lvl="0"/>
            <a:r>
              <a:rPr lang="en-CA" noProof="0" dirty="0" smtClean="0"/>
              <a:t>Click to enter subtitle</a:t>
            </a:r>
            <a:endParaRPr lang="en-CA" noProof="0" dirty="0"/>
          </a:p>
        </p:txBody>
      </p:sp>
      <p:grpSp>
        <p:nvGrpSpPr>
          <p:cNvPr id="7" name="Group 6"/>
          <p:cNvGrpSpPr/>
          <p:nvPr userDrawn="1"/>
        </p:nvGrpSpPr>
        <p:grpSpPr>
          <a:xfrm>
            <a:off x="0" y="0"/>
            <a:ext cx="9108504" cy="627534"/>
            <a:chOff x="0" y="-18758"/>
            <a:chExt cx="9108504" cy="627534"/>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5602"/>
            <a:stretch/>
          </p:blipFill>
          <p:spPr>
            <a:xfrm>
              <a:off x="0" y="-18758"/>
              <a:ext cx="9108504" cy="627534"/>
            </a:xfrm>
            <a:prstGeom prst="rect">
              <a:avLst/>
            </a:prstGeom>
          </p:spPr>
        </p:pic>
        <p:sp>
          <p:nvSpPr>
            <p:cNvPr id="10" name="Rectangle 9"/>
            <p:cNvSpPr/>
            <p:nvPr userDrawn="1"/>
          </p:nvSpPr>
          <p:spPr>
            <a:xfrm>
              <a:off x="827584" y="-18758"/>
              <a:ext cx="6696744" cy="627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1" name="Right Triangle 10"/>
            <p:cNvSpPr/>
            <p:nvPr userDrawn="1"/>
          </p:nvSpPr>
          <p:spPr>
            <a:xfrm flipH="1">
              <a:off x="251519" y="-18758"/>
              <a:ext cx="576063" cy="62753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3" name="Right Triangle 12"/>
            <p:cNvSpPr/>
            <p:nvPr userDrawn="1"/>
          </p:nvSpPr>
          <p:spPr>
            <a:xfrm flipV="1">
              <a:off x="7524328" y="-17368"/>
              <a:ext cx="504056" cy="6261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grpSp>
    </p:spTree>
    <p:extLst>
      <p:ext uri="{BB962C8B-B14F-4D97-AF65-F5344CB8AC3E}">
        <p14:creationId xmlns:p14="http://schemas.microsoft.com/office/powerpoint/2010/main" val="4240490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Header_1">
    <p:spTree>
      <p:nvGrpSpPr>
        <p:cNvPr id="1" name=""/>
        <p:cNvGrpSpPr/>
        <p:nvPr/>
      </p:nvGrpSpPr>
      <p:grpSpPr>
        <a:xfrm>
          <a:off x="0" y="0"/>
          <a:ext cx="0" cy="0"/>
          <a:chOff x="0" y="0"/>
          <a:chExt cx="0" cy="0"/>
        </a:xfrm>
      </p:grpSpPr>
      <p:sp>
        <p:nvSpPr>
          <p:cNvPr id="2" name="Title 1"/>
          <p:cNvSpPr>
            <a:spLocks noGrp="1"/>
          </p:cNvSpPr>
          <p:nvPr>
            <p:ph type="title"/>
          </p:nvPr>
        </p:nvSpPr>
        <p:spPr>
          <a:xfrm>
            <a:off x="1259632" y="1977684"/>
            <a:ext cx="6840760" cy="857250"/>
          </a:xfrm>
        </p:spPr>
        <p:txBody>
          <a:bodyPr>
            <a:normAutofit/>
          </a:bodyPr>
          <a:lstStyle>
            <a:lvl1pPr>
              <a:defRPr sz="2800"/>
            </a:lvl1pPr>
          </a:lstStyle>
          <a:p>
            <a:r>
              <a:rPr lang="en-US" dirty="0" smtClean="0"/>
              <a:t>Click to edit Master title style</a:t>
            </a:r>
            <a:endParaRPr lang="en-CA" dirty="0"/>
          </a:p>
        </p:txBody>
      </p:sp>
    </p:spTree>
    <p:extLst>
      <p:ext uri="{BB962C8B-B14F-4D97-AF65-F5344CB8AC3E}">
        <p14:creationId xmlns:p14="http://schemas.microsoft.com/office/powerpoint/2010/main" val="4053845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hart layout">
    <p:spTree>
      <p:nvGrpSpPr>
        <p:cNvPr id="1" name=""/>
        <p:cNvGrpSpPr/>
        <p:nvPr/>
      </p:nvGrpSpPr>
      <p:grpSpPr>
        <a:xfrm>
          <a:off x="0" y="0"/>
          <a:ext cx="0" cy="0"/>
          <a:chOff x="0" y="0"/>
          <a:chExt cx="0" cy="0"/>
        </a:xfrm>
      </p:grpSpPr>
      <p:sp>
        <p:nvSpPr>
          <p:cNvPr id="8" name="차트 개체 틀 7"/>
          <p:cNvSpPr>
            <a:spLocks noGrp="1"/>
          </p:cNvSpPr>
          <p:nvPr>
            <p:ph type="chart" sz="quarter" idx="10" hasCustomPrompt="1"/>
          </p:nvPr>
        </p:nvSpPr>
        <p:spPr>
          <a:xfrm>
            <a:off x="683568" y="1221600"/>
            <a:ext cx="7632700" cy="3509963"/>
          </a:xfrm>
        </p:spPr>
        <p:txBody>
          <a:bodyPr/>
          <a:lstStyle>
            <a:lvl1pPr marL="0" indent="0">
              <a:buNone/>
              <a:defRPr/>
            </a:lvl1pPr>
          </a:lstStyle>
          <a:p>
            <a:r>
              <a:rPr lang="en-GB" altLang="ko-KR" noProof="0" dirty="0" smtClean="0"/>
              <a:t> </a:t>
            </a:r>
            <a:endParaRPr lang="en-GB" altLang="ko-KR" noProof="0" dirty="0"/>
          </a:p>
        </p:txBody>
      </p:sp>
      <p:sp>
        <p:nvSpPr>
          <p:cNvPr id="12" name="Content Placeholder 5"/>
          <p:cNvSpPr>
            <a:spLocks noGrp="1"/>
          </p:cNvSpPr>
          <p:nvPr>
            <p:ph sz="quarter" idx="18" hasCustomPrompt="1"/>
          </p:nvPr>
        </p:nvSpPr>
        <p:spPr>
          <a:xfrm>
            <a:off x="35496" y="735547"/>
            <a:ext cx="9073008" cy="270272"/>
          </a:xfrm>
        </p:spPr>
        <p:txBody>
          <a:bodyPr>
            <a:normAutofit/>
          </a:bodyPr>
          <a:lstStyle>
            <a:lvl1pPr marL="0" indent="0" algn="ctr">
              <a:buNone/>
              <a:defRPr sz="1300"/>
            </a:lvl1pPr>
          </a:lstStyle>
          <a:p>
            <a:pPr lvl="0"/>
            <a:r>
              <a:rPr lang="en-GB" noProof="0" dirty="0" smtClean="0"/>
              <a:t>Click to enter subtitle</a:t>
            </a:r>
            <a:endParaRPr lang="en-GB" noProof="0" dirty="0"/>
          </a:p>
        </p:txBody>
      </p:sp>
      <p:grpSp>
        <p:nvGrpSpPr>
          <p:cNvPr id="20" name="Group 19"/>
          <p:cNvGrpSpPr/>
          <p:nvPr userDrawn="1"/>
        </p:nvGrpSpPr>
        <p:grpSpPr>
          <a:xfrm>
            <a:off x="0" y="0"/>
            <a:ext cx="9108504" cy="627534"/>
            <a:chOff x="0" y="-18758"/>
            <a:chExt cx="9108504" cy="627534"/>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l="5602"/>
            <a:stretch/>
          </p:blipFill>
          <p:spPr>
            <a:xfrm>
              <a:off x="0" y="-18758"/>
              <a:ext cx="9108504" cy="627534"/>
            </a:xfrm>
            <a:prstGeom prst="rect">
              <a:avLst/>
            </a:prstGeom>
          </p:spPr>
        </p:pic>
        <p:sp>
          <p:nvSpPr>
            <p:cNvPr id="22" name="Rectangle 21"/>
            <p:cNvSpPr/>
            <p:nvPr userDrawn="1"/>
          </p:nvSpPr>
          <p:spPr>
            <a:xfrm>
              <a:off x="827584" y="-18758"/>
              <a:ext cx="6696744" cy="627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3" name="Right Triangle 22"/>
            <p:cNvSpPr/>
            <p:nvPr userDrawn="1"/>
          </p:nvSpPr>
          <p:spPr>
            <a:xfrm flipH="1">
              <a:off x="251519" y="-18758"/>
              <a:ext cx="576063" cy="62753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4" name="Right Triangle 23"/>
            <p:cNvSpPr/>
            <p:nvPr userDrawn="1"/>
          </p:nvSpPr>
          <p:spPr>
            <a:xfrm flipV="1">
              <a:off x="7524328" y="-17368"/>
              <a:ext cx="504056" cy="626143"/>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grpSp>
    </p:spTree>
    <p:extLst>
      <p:ext uri="{BB962C8B-B14F-4D97-AF65-F5344CB8AC3E}">
        <p14:creationId xmlns:p14="http://schemas.microsoft.com/office/powerpoint/2010/main" val="332103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dirty="0" smtClean="0"/>
              <a:t>Click to edit Slide title</a:t>
            </a:r>
            <a:endParaRPr lang="en-GB" noProof="0" dirty="0"/>
          </a:p>
        </p:txBody>
      </p:sp>
      <p:sp>
        <p:nvSpPr>
          <p:cNvPr id="3" name="Content Placeholder 2"/>
          <p:cNvSpPr>
            <a:spLocks noGrp="1"/>
          </p:cNvSpPr>
          <p:nvPr>
            <p:ph idx="1"/>
          </p:nvPr>
        </p:nvSpPr>
        <p:spPr/>
        <p:txBody>
          <a:bodyPr/>
          <a:lstStyle>
            <a:lvl1pPr>
              <a:defRPr>
                <a:solidFill>
                  <a:schemeClr val="bg1"/>
                </a:solidFill>
              </a:defRPr>
            </a:lvl1pPr>
            <a:lvl2pPr>
              <a:buClr>
                <a:schemeClr val="tx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10"/>
          </p:nvPr>
        </p:nvSpPr>
        <p:spPr>
          <a:xfrm>
            <a:off x="403200" y="4808700"/>
            <a:ext cx="900000" cy="183600"/>
          </a:xfrm>
          <a:prstGeom prst="rect">
            <a:avLst/>
          </a:prstGeom>
        </p:spPr>
        <p:txBody>
          <a:bodyPr/>
          <a:lstStyle/>
          <a:p>
            <a:fld id="{330E7764-1277-458E-9D8E-39F64F5D6DD0}" type="datetimeFigureOut">
              <a:rPr lang="en-GB" noProof="0" smtClean="0">
                <a:solidFill>
                  <a:prstClr val="black"/>
                </a:solidFill>
              </a:rPr>
              <a:pPr/>
              <a:t>18/09/2018</a:t>
            </a:fld>
            <a:endParaRPr lang="en-GB" noProof="0" dirty="0">
              <a:solidFill>
                <a:prstClr val="black"/>
              </a:solidFill>
            </a:endParaRPr>
          </a:p>
        </p:txBody>
      </p:sp>
      <p:sp>
        <p:nvSpPr>
          <p:cNvPr id="5" name="Footer Placeholder 4"/>
          <p:cNvSpPr>
            <a:spLocks noGrp="1"/>
          </p:cNvSpPr>
          <p:nvPr>
            <p:ph type="ftr" sz="quarter" idx="11"/>
          </p:nvPr>
        </p:nvSpPr>
        <p:spPr>
          <a:xfrm>
            <a:off x="1368000" y="4808700"/>
            <a:ext cx="4680000" cy="183600"/>
          </a:xfrm>
          <a:prstGeom prst="rect">
            <a:avLst/>
          </a:prstGeom>
        </p:spPr>
        <p:txBody>
          <a:bodyPr/>
          <a:lstStyle/>
          <a:p>
            <a:endParaRPr lang="en-GB" noProof="0" dirty="0">
              <a:solidFill>
                <a:prstClr val="black"/>
              </a:solidFill>
            </a:endParaRPr>
          </a:p>
        </p:txBody>
      </p:sp>
      <p:sp>
        <p:nvSpPr>
          <p:cNvPr id="6" name="Slide Number Placeholder 5"/>
          <p:cNvSpPr>
            <a:spLocks noGrp="1"/>
          </p:cNvSpPr>
          <p:nvPr>
            <p:ph type="sldNum" sz="quarter" idx="12"/>
          </p:nvPr>
        </p:nvSpPr>
        <p:spPr>
          <a:xfrm>
            <a:off x="8640000" y="4808700"/>
            <a:ext cx="342000" cy="183600"/>
          </a:xfrm>
          <a:prstGeom prst="rect">
            <a:avLst/>
          </a:prstGeom>
        </p:spPr>
        <p:txBody>
          <a:bodyPr/>
          <a:lstStyle/>
          <a:p>
            <a:fld id="{2A020832-E319-49F4-8DFE-4C9D4DD7AAB2}" type="slidenum">
              <a:rPr lang="en-GB" noProof="0" smtClean="0">
                <a:solidFill>
                  <a:prstClr val="black"/>
                </a:solidFill>
              </a:rPr>
              <a:pPr/>
              <a:t>‹#›</a:t>
            </a:fld>
            <a:endParaRPr lang="en-GB" noProof="0" dirty="0">
              <a:solidFill>
                <a:prstClr val="black"/>
              </a:solidFill>
            </a:endParaRPr>
          </a:p>
        </p:txBody>
      </p:sp>
    </p:spTree>
    <p:extLst>
      <p:ext uri="{BB962C8B-B14F-4D97-AF65-F5344CB8AC3E}">
        <p14:creationId xmlns:p14="http://schemas.microsoft.com/office/powerpoint/2010/main" val="394994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hart layout">
    <p:spTree>
      <p:nvGrpSpPr>
        <p:cNvPr id="1" name=""/>
        <p:cNvGrpSpPr/>
        <p:nvPr/>
      </p:nvGrpSpPr>
      <p:grpSpPr>
        <a:xfrm>
          <a:off x="0" y="0"/>
          <a:ext cx="0" cy="0"/>
          <a:chOff x="0" y="0"/>
          <a:chExt cx="0" cy="0"/>
        </a:xfrm>
      </p:grpSpPr>
      <p:sp>
        <p:nvSpPr>
          <p:cNvPr id="8" name="차트 개체 틀 7"/>
          <p:cNvSpPr>
            <a:spLocks noGrp="1"/>
          </p:cNvSpPr>
          <p:nvPr>
            <p:ph type="chart" sz="quarter" idx="10" hasCustomPrompt="1"/>
          </p:nvPr>
        </p:nvSpPr>
        <p:spPr>
          <a:xfrm>
            <a:off x="683568" y="1221600"/>
            <a:ext cx="7632700" cy="3509963"/>
          </a:xfrm>
        </p:spPr>
        <p:txBody>
          <a:bodyPr/>
          <a:lstStyle>
            <a:lvl1pPr marL="0" indent="0">
              <a:buNone/>
              <a:defRPr/>
            </a:lvl1pPr>
          </a:lstStyle>
          <a:p>
            <a:r>
              <a:rPr lang="en-GB" altLang="ko-KR" noProof="0" dirty="0" smtClean="0"/>
              <a:t> </a:t>
            </a:r>
            <a:endParaRPr lang="en-GB" altLang="ko-KR" noProof="0" dirty="0"/>
          </a:p>
        </p:txBody>
      </p:sp>
      <p:sp>
        <p:nvSpPr>
          <p:cNvPr id="9" name="평행 사변형 8"/>
          <p:cNvSpPr/>
          <p:nvPr/>
        </p:nvSpPr>
        <p:spPr>
          <a:xfrm>
            <a:off x="-180528" y="0"/>
            <a:ext cx="9289032"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ko-KR" noProof="0" dirty="0">
              <a:solidFill>
                <a:prstClr val="white"/>
              </a:solidFill>
              <a:latin typeface="Arial" pitchFamily="34" charset="0"/>
              <a:cs typeface="Arial" pitchFamily="34" charset="0"/>
            </a:endParaRPr>
          </a:p>
        </p:txBody>
      </p:sp>
      <p:sp>
        <p:nvSpPr>
          <p:cNvPr id="10" name="평행 사변형 9"/>
          <p:cNvSpPr/>
          <p:nvPr/>
        </p:nvSpPr>
        <p:spPr>
          <a:xfrm>
            <a:off x="-540568" y="0"/>
            <a:ext cx="8568952" cy="504270"/>
          </a:xfrm>
          <a:prstGeom prst="parallelogram">
            <a:avLst>
              <a:gd name="adj" fmla="val 7910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GB" altLang="ko-KR" noProof="0" dirty="0">
              <a:solidFill>
                <a:prstClr val="white"/>
              </a:solidFill>
              <a:latin typeface="Arial" pitchFamily="34" charset="0"/>
              <a:cs typeface="Arial" pitchFamily="34" charset="0"/>
            </a:endParaRPr>
          </a:p>
        </p:txBody>
      </p:sp>
      <p:sp>
        <p:nvSpPr>
          <p:cNvPr id="11" name="평행 사변형 10"/>
          <p:cNvSpPr/>
          <p:nvPr/>
        </p:nvSpPr>
        <p:spPr>
          <a:xfrm>
            <a:off x="-532184" y="0"/>
            <a:ext cx="1359768" cy="50427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ko-KR" noProof="0" dirty="0">
              <a:solidFill>
                <a:prstClr val="white"/>
              </a:solidFill>
              <a:latin typeface="Arial" pitchFamily="34" charset="0"/>
              <a:cs typeface="Arial" pitchFamily="34" charset="0"/>
            </a:endParaRPr>
          </a:p>
        </p:txBody>
      </p:sp>
      <p:sp>
        <p:nvSpPr>
          <p:cNvPr id="17" name="제목 31"/>
          <p:cNvSpPr>
            <a:spLocks noGrp="1"/>
          </p:cNvSpPr>
          <p:nvPr>
            <p:ph type="title"/>
          </p:nvPr>
        </p:nvSpPr>
        <p:spPr>
          <a:xfrm>
            <a:off x="827584" y="0"/>
            <a:ext cx="6552728" cy="465516"/>
          </a:xfrm>
        </p:spPr>
        <p:txBody>
          <a:bodyPr>
            <a:noAutofit/>
          </a:bodyPr>
          <a:lstStyle>
            <a:lvl1pPr algn="l" latinLnBrk="0">
              <a:defRPr sz="2000" b="1">
                <a:solidFill>
                  <a:schemeClr val="bg1"/>
                </a:solidFill>
              </a:defRPr>
            </a:lvl1pPr>
          </a:lstStyle>
          <a:p>
            <a:r>
              <a:rPr lang="en-GB" altLang="ko-KR" noProof="0" dirty="0" smtClean="0"/>
              <a:t>Click to edit Master title style</a:t>
            </a:r>
            <a:endParaRPr lang="en-GB" altLang="ko-KR" noProof="0" dirty="0"/>
          </a:p>
        </p:txBody>
      </p:sp>
      <p:sp>
        <p:nvSpPr>
          <p:cNvPr id="14" name="Content Placeholder 4"/>
          <p:cNvSpPr>
            <a:spLocks noGrp="1"/>
          </p:cNvSpPr>
          <p:nvPr>
            <p:ph sz="quarter" idx="17" hasCustomPrompt="1"/>
          </p:nvPr>
        </p:nvSpPr>
        <p:spPr>
          <a:xfrm>
            <a:off x="7740650" y="252412"/>
            <a:ext cx="863600" cy="252413"/>
          </a:xfrm>
        </p:spPr>
        <p:txBody>
          <a:bodyPr>
            <a:normAutofit/>
          </a:bodyPr>
          <a:lstStyle>
            <a:lvl1pPr marL="0" indent="0">
              <a:buNone/>
              <a:defRPr sz="1400">
                <a:solidFill>
                  <a:srgbClr val="635C85"/>
                </a:solidFill>
              </a:defRPr>
            </a:lvl1pPr>
          </a:lstStyle>
          <a:p>
            <a:pPr lvl="0"/>
            <a:r>
              <a:rPr lang="en-GB" noProof="0" dirty="0" smtClean="0"/>
              <a:t>Chart #</a:t>
            </a:r>
            <a:endParaRPr lang="en-GB" noProof="0" dirty="0"/>
          </a:p>
        </p:txBody>
      </p:sp>
      <p:sp>
        <p:nvSpPr>
          <p:cNvPr id="12" name="Content Placeholder 5"/>
          <p:cNvSpPr>
            <a:spLocks noGrp="1"/>
          </p:cNvSpPr>
          <p:nvPr>
            <p:ph sz="quarter" idx="18" hasCustomPrompt="1"/>
          </p:nvPr>
        </p:nvSpPr>
        <p:spPr>
          <a:xfrm>
            <a:off x="35496" y="735547"/>
            <a:ext cx="9073008" cy="270272"/>
          </a:xfrm>
        </p:spPr>
        <p:txBody>
          <a:bodyPr>
            <a:normAutofit/>
          </a:bodyPr>
          <a:lstStyle>
            <a:lvl1pPr marL="0" indent="0" algn="ctr">
              <a:buNone/>
              <a:defRPr sz="1300"/>
            </a:lvl1pPr>
          </a:lstStyle>
          <a:p>
            <a:pPr lvl="0"/>
            <a:r>
              <a:rPr lang="en-GB" noProof="0" dirty="0" smtClean="0"/>
              <a:t>Click to enter subtitle</a:t>
            </a:r>
            <a:endParaRPr lang="en-GB" noProof="0" dirty="0"/>
          </a:p>
        </p:txBody>
      </p:sp>
    </p:spTree>
    <p:extLst>
      <p:ext uri="{BB962C8B-B14F-4D97-AF65-F5344CB8AC3E}">
        <p14:creationId xmlns:p14="http://schemas.microsoft.com/office/powerpoint/2010/main" val="40836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3DED0F7-3BF9-49F7-9DE5-2D4C4CA1E700}" type="datetimeFigureOut">
              <a:rPr lang="en-GB" smtClean="0"/>
              <a:t>18/09/2018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221690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3DED0F7-3BF9-49F7-9DE5-2D4C4CA1E700}" type="datetimeFigureOut">
              <a:rPr lang="en-GB" smtClean="0"/>
              <a:t>18/09/2018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74989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DED0F7-3BF9-49F7-9DE5-2D4C4CA1E700}" type="datetimeFigureOut">
              <a:rPr lang="en-GB" smtClean="0"/>
              <a:t>18/09/2018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236DD1-C768-4136-A322-53733904A71C}" type="slidenum">
              <a:rPr lang="en-GB" smtClean="0"/>
              <a:t>‹#›</a:t>
            </a:fld>
            <a:endParaRPr lang="en-GB"/>
          </a:p>
        </p:txBody>
      </p:sp>
    </p:spTree>
    <p:extLst>
      <p:ext uri="{BB962C8B-B14F-4D97-AF65-F5344CB8AC3E}">
        <p14:creationId xmlns:p14="http://schemas.microsoft.com/office/powerpoint/2010/main" val="1957910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4B4B4B"/>
        </a:soli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CA" noProof="0" dirty="0" smtClean="0">
                <a:effectLst/>
              </a:rPr>
              <a:t>Click to edit Master title style</a:t>
            </a:r>
            <a:endParaRPr lang="en-CA" altLang="ko-KR" noProof="0" dirty="0"/>
          </a:p>
        </p:txBody>
      </p:sp>
      <p:sp>
        <p:nvSpPr>
          <p:cNvPr id="3" name="텍스트 개체 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CA" noProof="0" dirty="0" smtClean="0">
                <a:effectLst/>
              </a:rPr>
              <a:t>Click to edit Master text styles</a:t>
            </a:r>
            <a:endParaRPr lang="en-CA" altLang="ko-KR" noProof="0" dirty="0" smtClean="0"/>
          </a:p>
          <a:p>
            <a:pPr lvl="1"/>
            <a:r>
              <a:rPr lang="en-CA" noProof="0" dirty="0" smtClean="0">
                <a:effectLst/>
              </a:rPr>
              <a:t>Second level</a:t>
            </a:r>
            <a:endParaRPr lang="en-CA" altLang="ko-KR" noProof="0" dirty="0" smtClean="0"/>
          </a:p>
          <a:p>
            <a:pPr lvl="2"/>
            <a:r>
              <a:rPr lang="en-CA" altLang="ko-KR" noProof="0" dirty="0" smtClean="0"/>
              <a:t>Third level</a:t>
            </a:r>
          </a:p>
          <a:p>
            <a:pPr lvl="3"/>
            <a:r>
              <a:rPr lang="en-CA" altLang="ko-KR" noProof="0" dirty="0" smtClean="0"/>
              <a:t>Fourth level</a:t>
            </a:r>
          </a:p>
          <a:p>
            <a:pPr lvl="4"/>
            <a:r>
              <a:rPr lang="en-CA" altLang="ko-KR" noProof="0" dirty="0" smtClean="0"/>
              <a:t>Fifth level</a:t>
            </a:r>
            <a:endParaRPr lang="en-CA" altLang="ko-KR" noProof="0" dirty="0"/>
          </a:p>
        </p:txBody>
      </p:sp>
    </p:spTree>
    <p:extLst>
      <p:ext uri="{BB962C8B-B14F-4D97-AF65-F5344CB8AC3E}">
        <p14:creationId xmlns:p14="http://schemas.microsoft.com/office/powerpoint/2010/main" val="2702094510"/>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71" r:id="rId3"/>
    <p:sldLayoutId id="2147483684" r:id="rId4"/>
    <p:sldLayoutId id="2147483685" r:id="rId5"/>
    <p:sldLayoutId id="2147483686"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hf hdr="0" ftr="0" dt="0"/>
  <p:txStyles>
    <p:title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baseline="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3DED0F7-3BF9-49F7-9DE5-2D4C4CA1E700}" type="datetimeFigureOut">
              <a:rPr lang="en-GB" smtClean="0"/>
              <a:t>18/09/2018</a:t>
            </a:fld>
            <a:endParaRPr lang="en-GB"/>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A236DD1-C768-4136-A322-53733904A71C}" type="slidenum">
              <a:rPr lang="en-GB" smtClean="0"/>
              <a:t>‹#›</a:t>
            </a:fld>
            <a:endParaRPr lang="en-GB"/>
          </a:p>
        </p:txBody>
      </p:sp>
    </p:spTree>
    <p:extLst>
      <p:ext uri="{BB962C8B-B14F-4D97-AF65-F5344CB8AC3E}">
        <p14:creationId xmlns:p14="http://schemas.microsoft.com/office/powerpoint/2010/main" val="15217025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ubtitle 20"/>
          <p:cNvSpPr>
            <a:spLocks noGrp="1"/>
          </p:cNvSpPr>
          <p:nvPr>
            <p:ph type="subTitle" idx="1"/>
          </p:nvPr>
        </p:nvSpPr>
        <p:spPr>
          <a:xfrm>
            <a:off x="776177" y="906413"/>
            <a:ext cx="4176464" cy="1314450"/>
          </a:xfrm>
        </p:spPr>
        <p:txBody>
          <a:bodyPr/>
          <a:lstStyle/>
          <a:p>
            <a:r>
              <a:rPr lang="en-CA" i="0" dirty="0" smtClean="0">
                <a:latin typeface="+mj-lt"/>
              </a:rPr>
              <a:t>OECD Indicators 2018</a:t>
            </a:r>
          </a:p>
          <a:p>
            <a:endParaRPr lang="en-CA" dirty="0"/>
          </a:p>
        </p:txBody>
      </p:sp>
      <p:sp>
        <p:nvSpPr>
          <p:cNvPr id="20" name="Title 19"/>
          <p:cNvSpPr>
            <a:spLocks noGrp="1"/>
          </p:cNvSpPr>
          <p:nvPr>
            <p:ph type="title"/>
          </p:nvPr>
        </p:nvSpPr>
        <p:spPr/>
        <p:txBody>
          <a:bodyPr>
            <a:normAutofit fontScale="90000"/>
          </a:bodyPr>
          <a:lstStyle/>
          <a:p>
            <a:r>
              <a:rPr lang="en-CA" dirty="0" smtClean="0">
                <a:latin typeface="+mj-lt"/>
              </a:rPr>
              <a:t>Education at a Glance</a:t>
            </a:r>
            <a:endParaRPr lang="en-CA" dirty="0">
              <a:latin typeface="+mj-lt"/>
            </a:endParaRPr>
          </a:p>
        </p:txBody>
      </p:sp>
      <p:sp>
        <p:nvSpPr>
          <p:cNvPr id="4" name="Subtitle 20"/>
          <p:cNvSpPr txBox="1">
            <a:spLocks/>
          </p:cNvSpPr>
          <p:nvPr/>
        </p:nvSpPr>
        <p:spPr>
          <a:xfrm>
            <a:off x="478465" y="1425415"/>
            <a:ext cx="4532843" cy="1152128"/>
          </a:xfrm>
          <a:prstGeom prst="rect">
            <a:avLst/>
          </a:prstGeom>
        </p:spPr>
        <p:txBody>
          <a:bodyPr vert="horz" lIns="91440" tIns="45720" rIns="91440" bIns="45720" rtlCol="0">
            <a:normAutofit/>
          </a:bodyPr>
          <a:lstStyle>
            <a:lvl1pPr marL="0" indent="0" algn="l" defTabSz="914400" rtl="0" eaLnBrk="1" latinLnBrk="1" hangingPunct="1">
              <a:spcBef>
                <a:spcPct val="20000"/>
              </a:spcBef>
              <a:buFont typeface="Arial" pitchFamily="34" charset="0"/>
              <a:buNone/>
              <a:defRPr sz="2800" i="1" kern="1200">
                <a:solidFill>
                  <a:schemeClr val="bg1">
                    <a:lumMod val="50000"/>
                  </a:schemeClr>
                </a:solidFill>
                <a:latin typeface="Arial" pitchFamily="34" charset="0"/>
                <a:ea typeface="+mn-ea"/>
                <a:cs typeface="Arial" pitchFamily="34" charset="0"/>
              </a:defRPr>
            </a:lvl1pPr>
            <a:lvl2pPr marL="457200" indent="0" algn="ctr" defTabSz="914400" rtl="0" eaLnBrk="1" latinLnBrk="1" hangingPunct="1">
              <a:spcBef>
                <a:spcPct val="20000"/>
              </a:spcBef>
              <a:buFont typeface="Arial" pitchFamily="34" charset="0"/>
              <a:buNone/>
              <a:defRPr sz="2800" kern="1200">
                <a:solidFill>
                  <a:schemeClr val="tx1">
                    <a:tint val="75000"/>
                  </a:schemeClr>
                </a:solidFill>
                <a:latin typeface="Arial" pitchFamily="34" charset="0"/>
                <a:ea typeface="+mn-ea"/>
                <a:cs typeface="Arial" pitchFamily="34" charset="0"/>
              </a:defRPr>
            </a:lvl2pPr>
            <a:lvl3pPr marL="914400" indent="0" algn="ctr" defTabSz="914400" rtl="0" eaLnBrk="1" latinLnBrk="1"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3pPr>
            <a:lvl4pPr marL="1371600" indent="0" algn="ctr" defTabSz="914400" rtl="0" eaLnBrk="1" latinLnBrk="1"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4pPr>
            <a:lvl5pPr marL="1828800" indent="0" algn="ctr" defTabSz="914400" rtl="0" eaLnBrk="1" latinLnBrk="1" hangingPunct="1">
              <a:spcBef>
                <a:spcPct val="20000"/>
              </a:spcBef>
              <a:buFont typeface="Arial" pitchFamily="34" charset="0"/>
              <a:buNone/>
              <a:defRPr sz="2000" kern="1200" baseline="0">
                <a:solidFill>
                  <a:schemeClr val="tx1">
                    <a:tint val="75000"/>
                  </a:schemeClr>
                </a:solidFill>
                <a:latin typeface="Arial" pitchFamily="34" charset="0"/>
                <a:ea typeface="+mn-ea"/>
                <a:cs typeface="Arial" pitchFamily="34" charset="0"/>
              </a:defRPr>
            </a:lvl5pPr>
            <a:lvl6pPr marL="22860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1"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US" sz="1400" dirty="0">
                <a:latin typeface="+mj-lt"/>
              </a:rPr>
              <a:t>University of Latvia and Microsoft Innovation Centre</a:t>
            </a:r>
            <a:r>
              <a:rPr lang="en-GB" sz="1400" dirty="0" smtClean="0">
                <a:latin typeface="+mj-lt"/>
              </a:rPr>
              <a:t> </a:t>
            </a:r>
          </a:p>
          <a:p>
            <a:pPr algn="ctr"/>
            <a:r>
              <a:rPr lang="en-GB" sz="1400" dirty="0" smtClean="0">
                <a:latin typeface="+mj-lt"/>
              </a:rPr>
              <a:t>11</a:t>
            </a:r>
            <a:r>
              <a:rPr lang="en-GB" sz="1400" baseline="30000" dirty="0" smtClean="0">
                <a:latin typeface="+mj-lt"/>
              </a:rPr>
              <a:t>th</a:t>
            </a:r>
            <a:r>
              <a:rPr lang="en-GB" sz="1400" dirty="0" smtClean="0">
                <a:latin typeface="+mj-lt"/>
              </a:rPr>
              <a:t> September 2018</a:t>
            </a:r>
            <a:endParaRPr lang="en-GB" sz="1400" dirty="0">
              <a:latin typeface="+mj-lt"/>
            </a:endParaRPr>
          </a:p>
          <a:p>
            <a:pPr algn="ctr"/>
            <a:r>
              <a:rPr lang="en-GB" sz="1400" i="0" dirty="0" smtClean="0">
                <a:latin typeface="+mj-lt"/>
              </a:rPr>
              <a:t>Simon </a:t>
            </a:r>
            <a:r>
              <a:rPr lang="en-GB" sz="1400" i="0" dirty="0" err="1" smtClean="0">
                <a:latin typeface="+mj-lt"/>
              </a:rPr>
              <a:t>Normandeau</a:t>
            </a:r>
            <a:endParaRPr lang="en-GB" sz="1400" i="0" dirty="0" smtClean="0">
              <a:latin typeface="+mj-lt"/>
            </a:endParaRPr>
          </a:p>
          <a:p>
            <a:endParaRPr lang="en-GB" sz="1400" dirty="0" smtClean="0"/>
          </a:p>
          <a:p>
            <a:endParaRPr lang="en-GB" sz="1400" dirty="0" smtClean="0"/>
          </a:p>
          <a:p>
            <a:endParaRPr lang="en-GB" dirty="0"/>
          </a:p>
        </p:txBody>
      </p:sp>
    </p:spTree>
    <p:extLst>
      <p:ext uri="{BB962C8B-B14F-4D97-AF65-F5344CB8AC3E}">
        <p14:creationId xmlns:p14="http://schemas.microsoft.com/office/powerpoint/2010/main" val="3864927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8381" y="1945787"/>
            <a:ext cx="3561907" cy="903739"/>
          </a:xfrm>
          <a:noFill/>
          <a:ln>
            <a:noFill/>
          </a:ln>
        </p:spPr>
        <p:style>
          <a:lnRef idx="3">
            <a:schemeClr val="lt1"/>
          </a:lnRef>
          <a:fillRef idx="1">
            <a:schemeClr val="accent1"/>
          </a:fillRef>
          <a:effectRef idx="1">
            <a:schemeClr val="accent1"/>
          </a:effectRef>
          <a:fontRef idx="minor">
            <a:schemeClr val="lt1"/>
          </a:fontRef>
        </p:style>
        <p:txBody>
          <a:bodyPr>
            <a:normAutofit/>
          </a:bodyPr>
          <a:lstStyle/>
          <a:p>
            <a:r>
              <a:rPr lang="en-CA" sz="3500" b="1" dirty="0" smtClean="0">
                <a:latin typeface="+mj-lt"/>
              </a:rPr>
              <a:t>Gender</a:t>
            </a:r>
            <a:endParaRPr lang="en-CA" sz="3500" b="1" dirty="0">
              <a:latin typeface="+mj-lt"/>
            </a:endParaRPr>
          </a:p>
        </p:txBody>
      </p:sp>
    </p:spTree>
    <p:extLst>
      <p:ext uri="{BB962C8B-B14F-4D97-AF65-F5344CB8AC3E}">
        <p14:creationId xmlns:p14="http://schemas.microsoft.com/office/powerpoint/2010/main" val="3352566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Figure B1.2(2)1">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t>Over 2/3 of repeaters </a:t>
            </a:r>
            <a:r>
              <a:rPr lang="en-US" dirty="0"/>
              <a:t>in </a:t>
            </a:r>
            <a:r>
              <a:rPr lang="en-US" dirty="0" smtClean="0"/>
              <a:t>lower secondary </a:t>
            </a:r>
            <a:r>
              <a:rPr lang="en-US" dirty="0"/>
              <a:t>schools are </a:t>
            </a:r>
            <a:r>
              <a:rPr lang="en-US" dirty="0" smtClean="0"/>
              <a:t>boys…</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smtClean="0"/>
              <a:t>Figure B1.2</a:t>
            </a:r>
            <a:endParaRPr lang="en-GB" dirty="0"/>
          </a:p>
        </p:txBody>
      </p:sp>
      <p:sp>
        <p:nvSpPr>
          <p:cNvPr id="5" name="Content Placeholder 4"/>
          <p:cNvSpPr>
            <a:spLocks noGrp="1"/>
          </p:cNvSpPr>
          <p:nvPr>
            <p:ph sz="quarter" idx="18"/>
          </p:nvPr>
        </p:nvSpPr>
        <p:spPr/>
        <p:txBody>
          <a:bodyPr>
            <a:noAutofit/>
          </a:bodyPr>
          <a:lstStyle/>
          <a:p>
            <a:r>
              <a:rPr lang="en-US" sz="1400" b="1" dirty="0" smtClean="0">
                <a:latin typeface="+mn-lt"/>
              </a:rPr>
              <a:t>Share of boys among repeaters in lower secondary education (2016)</a:t>
            </a:r>
            <a:endParaRPr lang="en-GB" sz="1400" b="1" dirty="0">
              <a:latin typeface="+mn-lt"/>
            </a:endParaRPr>
          </a:p>
        </p:txBody>
      </p:sp>
      <p:graphicFrame>
        <p:nvGraphicFramePr>
          <p:cNvPr id="6" name="Chart 5"/>
          <p:cNvGraphicFramePr>
            <a:graphicFrameLocks/>
          </p:cNvGraphicFramePr>
          <p:nvPr>
            <p:extLst>
              <p:ext uri="{D42A27DB-BD31-4B8C-83A1-F6EECF244321}">
                <p14:modId xmlns:p14="http://schemas.microsoft.com/office/powerpoint/2010/main" val="4044502578"/>
              </p:ext>
            </p:extLst>
          </p:nvPr>
        </p:nvGraphicFramePr>
        <p:xfrm>
          <a:off x="323528" y="1203597"/>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2049435" y="1620000"/>
            <a:ext cx="274072" cy="1887854"/>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p>
        </p:txBody>
      </p:sp>
      <p:sp>
        <p:nvSpPr>
          <p:cNvPr id="11" name="Rectangle 10"/>
          <p:cNvSpPr/>
          <p:nvPr/>
        </p:nvSpPr>
        <p:spPr>
          <a:xfrm>
            <a:off x="3703143" y="1620450"/>
            <a:ext cx="252000" cy="1887854"/>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p>
        </p:txBody>
      </p:sp>
      <p:sp>
        <p:nvSpPr>
          <p:cNvPr id="10" name="Up Arrow 9"/>
          <p:cNvSpPr/>
          <p:nvPr/>
        </p:nvSpPr>
        <p:spPr>
          <a:xfrm>
            <a:off x="2105198" y="4083918"/>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0530406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latin typeface="+mj-lt"/>
              </a:rPr>
              <a:t>The percentage of young men with low education is twice that of young women in Latvia…</a:t>
            </a:r>
            <a:endParaRPr lang="en-GB" dirty="0">
              <a:latin typeface="+mj-lt"/>
            </a:endParaRPr>
          </a:p>
        </p:txBody>
      </p:sp>
      <p:sp>
        <p:nvSpPr>
          <p:cNvPr id="4" name="Content Placeholder 3"/>
          <p:cNvSpPr>
            <a:spLocks noGrp="1"/>
          </p:cNvSpPr>
          <p:nvPr>
            <p:ph sz="quarter" idx="17"/>
          </p:nvPr>
        </p:nvSpPr>
        <p:spPr>
          <a:xfrm>
            <a:off x="7644957" y="339502"/>
            <a:ext cx="1020578" cy="245289"/>
          </a:xfrm>
        </p:spPr>
        <p:txBody>
          <a:bodyPr>
            <a:noAutofit/>
          </a:bodyPr>
          <a:lstStyle/>
          <a:p>
            <a:r>
              <a:rPr lang="en-GB" sz="1200" b="1" dirty="0" smtClean="0">
                <a:latin typeface="+mj-lt"/>
              </a:rPr>
              <a:t>Figure A1.1</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Percentage of 25-34 year-olds without upper secondary education, by gender (2017)</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2597468925"/>
              </p:ext>
            </p:extLst>
          </p:nvPr>
        </p:nvGraphicFramePr>
        <p:xfrm>
          <a:off x="323527" y="1203598"/>
          <a:ext cx="8496944" cy="393990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4316733" y="1509772"/>
            <a:ext cx="151200" cy="2204678"/>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Up Arrow 9"/>
          <p:cNvSpPr/>
          <p:nvPr/>
        </p:nvSpPr>
        <p:spPr>
          <a:xfrm>
            <a:off x="3652830" y="42279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11" name="Rectangle 10"/>
          <p:cNvSpPr/>
          <p:nvPr/>
        </p:nvSpPr>
        <p:spPr>
          <a:xfrm>
            <a:off x="3658978" y="1519200"/>
            <a:ext cx="151200" cy="220467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78509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Figure A4.1._LTU 1">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827584" y="0"/>
            <a:ext cx="6768752" cy="627534"/>
          </a:xfrm>
        </p:spPr>
        <p:txBody>
          <a:bodyPr/>
          <a:lstStyle/>
          <a:p>
            <a:r>
              <a:rPr lang="en-US" dirty="0" smtClean="0">
                <a:latin typeface="+mj-lt"/>
              </a:rPr>
              <a:t>…but Latvia has a better gender equity than average for earnings of tertiary-educated workers</a:t>
            </a:r>
            <a:endParaRPr lang="en-GB" dirty="0">
              <a:latin typeface="+mj-lt"/>
            </a:endParaRPr>
          </a:p>
        </p:txBody>
      </p:sp>
      <p:sp>
        <p:nvSpPr>
          <p:cNvPr id="4" name="Content Placeholder 3"/>
          <p:cNvSpPr>
            <a:spLocks noGrp="1"/>
          </p:cNvSpPr>
          <p:nvPr>
            <p:ph sz="quarter" idx="17"/>
          </p:nvPr>
        </p:nvSpPr>
        <p:spPr>
          <a:xfrm>
            <a:off x="7676852" y="339502"/>
            <a:ext cx="1095006" cy="340982"/>
          </a:xfrm>
        </p:spPr>
        <p:txBody>
          <a:bodyPr>
            <a:noAutofit/>
          </a:bodyPr>
          <a:lstStyle/>
          <a:p>
            <a:r>
              <a:rPr lang="en-GB" sz="1200" b="1" dirty="0" smtClean="0">
                <a:latin typeface="+mj-lt"/>
              </a:rPr>
              <a:t>Figure A4.1</a:t>
            </a:r>
            <a:endParaRPr lang="en-GB" sz="1200" b="1" dirty="0">
              <a:latin typeface="+mj-lt"/>
            </a:endParaRPr>
          </a:p>
        </p:txBody>
      </p:sp>
      <p:sp>
        <p:nvSpPr>
          <p:cNvPr id="5" name="Content Placeholder 4"/>
          <p:cNvSpPr>
            <a:spLocks noGrp="1"/>
          </p:cNvSpPr>
          <p:nvPr>
            <p:ph sz="quarter" idx="18"/>
          </p:nvPr>
        </p:nvSpPr>
        <p:spPr>
          <a:xfrm>
            <a:off x="35496" y="663103"/>
            <a:ext cx="9073008" cy="270272"/>
          </a:xfrm>
        </p:spPr>
        <p:txBody>
          <a:bodyPr>
            <a:noAutofit/>
          </a:bodyPr>
          <a:lstStyle/>
          <a:p>
            <a:r>
              <a:rPr lang="en-US" sz="1400" b="1" dirty="0" smtClean="0">
                <a:latin typeface="+mj-lt"/>
              </a:rPr>
              <a:t>Women’s earnings as a percentage of men’s earnings </a:t>
            </a:r>
          </a:p>
          <a:p>
            <a:r>
              <a:rPr lang="en-US" sz="1400" b="1" dirty="0" smtClean="0">
                <a:latin typeface="+mj-lt"/>
              </a:rPr>
              <a:t>for full-time workers with tertiary education (2016)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414791796"/>
              </p:ext>
            </p:extLst>
          </p:nvPr>
        </p:nvGraphicFramePr>
        <p:xfrm>
          <a:off x="323528" y="1203597"/>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975367" y="1630800"/>
            <a:ext cx="190800" cy="2093078"/>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Up Arrow 7"/>
          <p:cNvSpPr/>
          <p:nvPr/>
        </p:nvSpPr>
        <p:spPr>
          <a:xfrm>
            <a:off x="2321222" y="42279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9" name="Rectangle 8"/>
          <p:cNvSpPr/>
          <p:nvPr/>
        </p:nvSpPr>
        <p:spPr>
          <a:xfrm>
            <a:off x="2322428" y="1630800"/>
            <a:ext cx="151200" cy="209307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171543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998381" y="1945787"/>
            <a:ext cx="3561907" cy="903739"/>
          </a:xfrm>
          <a:prstGeom prst="rect">
            <a:avLst/>
          </a:prstGeom>
          <a:noFill/>
          <a:ln w="38100" cap="flat" cmpd="sng" algn="ctr">
            <a:noFill/>
            <a:prstDash val="solid"/>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ctr" defTabSz="914400" rtl="0" eaLnBrk="1" latinLnBrk="1" hangingPunct="1">
              <a:spcBef>
                <a:spcPct val="0"/>
              </a:spcBef>
              <a:buNone/>
              <a:defRPr sz="28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CA" sz="3500" b="1" dirty="0" smtClean="0">
                <a:latin typeface="+mj-lt"/>
              </a:rPr>
              <a:t>Migrants</a:t>
            </a:r>
            <a:endParaRPr lang="en-CA" sz="3500" b="1" dirty="0">
              <a:latin typeface="+mj-lt"/>
            </a:endParaRPr>
          </a:p>
        </p:txBody>
      </p:sp>
    </p:spTree>
    <p:extLst>
      <p:ext uri="{BB962C8B-B14F-4D97-AF65-F5344CB8AC3E}">
        <p14:creationId xmlns:p14="http://schemas.microsoft.com/office/powerpoint/2010/main" val="32695767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59062171"/>
              </p:ext>
            </p:extLst>
          </p:nvPr>
        </p:nvGraphicFramePr>
        <p:xfrm>
          <a:off x="101601" y="940850"/>
          <a:ext cx="8940800" cy="408289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4" y="0"/>
            <a:ext cx="7056784" cy="627534"/>
          </a:xfrm>
        </p:spPr>
        <p:txBody>
          <a:bodyPr/>
          <a:lstStyle/>
          <a:p>
            <a:r>
              <a:rPr lang="en-US" dirty="0" smtClean="0">
                <a:latin typeface="+mj-lt"/>
              </a:rPr>
              <a:t>About 30% of native and foreign-born adults are tertiary educated…</a:t>
            </a:r>
            <a:endParaRPr lang="en-GB" dirty="0">
              <a:latin typeface="+mj-lt"/>
            </a:endParaRPr>
          </a:p>
        </p:txBody>
      </p:sp>
      <p:sp>
        <p:nvSpPr>
          <p:cNvPr id="4" name="Content Placeholder 3"/>
          <p:cNvSpPr>
            <a:spLocks noGrp="1"/>
          </p:cNvSpPr>
          <p:nvPr>
            <p:ph sz="quarter" idx="17"/>
          </p:nvPr>
        </p:nvSpPr>
        <p:spPr>
          <a:xfrm>
            <a:off x="7676852" y="339503"/>
            <a:ext cx="1297024" cy="234656"/>
          </a:xfrm>
        </p:spPr>
        <p:txBody>
          <a:bodyPr>
            <a:noAutofit/>
          </a:bodyPr>
          <a:lstStyle/>
          <a:p>
            <a:r>
              <a:rPr lang="en-GB" sz="1200" b="1" dirty="0">
                <a:latin typeface="+mj-lt"/>
              </a:rPr>
              <a:t>Figure </a:t>
            </a:r>
            <a:r>
              <a:rPr lang="en-GB" sz="1200" b="1" dirty="0" smtClean="0">
                <a:latin typeface="+mj-lt"/>
              </a:rPr>
              <a:t>A1.3</a:t>
            </a:r>
            <a:endParaRPr lang="en-GB" sz="1200" b="1" dirty="0">
              <a:latin typeface="+mj-lt"/>
            </a:endParaRPr>
          </a:p>
        </p:txBody>
      </p:sp>
      <p:sp>
        <p:nvSpPr>
          <p:cNvPr id="5" name="Content Placeholder 4"/>
          <p:cNvSpPr>
            <a:spLocks noGrp="1"/>
          </p:cNvSpPr>
          <p:nvPr>
            <p:ph sz="quarter" idx="18"/>
          </p:nvPr>
        </p:nvSpPr>
        <p:spPr>
          <a:xfrm>
            <a:off x="35496" y="693015"/>
            <a:ext cx="9073008" cy="270272"/>
          </a:xfrm>
        </p:spPr>
        <p:txBody>
          <a:bodyPr>
            <a:noAutofit/>
          </a:bodyPr>
          <a:lstStyle/>
          <a:p>
            <a:r>
              <a:rPr lang="en-US" sz="1200" b="1" dirty="0">
                <a:latin typeface="+mj-lt"/>
              </a:rPr>
              <a:t>Percentage of tertiary-educated native- and foreign-born 25-64 year-olds, by age at arrival in the country (2017)</a:t>
            </a:r>
            <a:endParaRPr lang="en-GB" sz="1200" b="1" dirty="0">
              <a:latin typeface="+mj-lt"/>
            </a:endParaRPr>
          </a:p>
        </p:txBody>
      </p:sp>
      <p:sp>
        <p:nvSpPr>
          <p:cNvPr id="7" name="Rectangle 6"/>
          <p:cNvSpPr/>
          <p:nvPr/>
        </p:nvSpPr>
        <p:spPr>
          <a:xfrm>
            <a:off x="5063028" y="1680273"/>
            <a:ext cx="236191" cy="1768191"/>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4734588" y="1680274"/>
            <a:ext cx="234000" cy="1795572"/>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5099850" y="4434456"/>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cxnSp>
        <p:nvCxnSpPr>
          <p:cNvPr id="12" name="Straight Connector 11"/>
          <p:cNvCxnSpPr/>
          <p:nvPr/>
        </p:nvCxnSpPr>
        <p:spPr>
          <a:xfrm>
            <a:off x="2790330" y="1168997"/>
            <a:ext cx="5860599" cy="986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2237" y="4903997"/>
            <a:ext cx="8928992" cy="239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050" dirty="0"/>
              <a:t>The percentage in parentheses represents the share of foreign-born adults among </a:t>
            </a:r>
            <a:r>
              <a:rPr lang="en-US" sz="1050" dirty="0" smtClean="0"/>
              <a:t>25-64 </a:t>
            </a:r>
            <a:r>
              <a:rPr lang="en-US" sz="1050" dirty="0"/>
              <a:t>year-olds.</a:t>
            </a:r>
            <a:endParaRPr lang="en-GB" sz="1050" dirty="0"/>
          </a:p>
        </p:txBody>
      </p:sp>
      <p:sp>
        <p:nvSpPr>
          <p:cNvPr id="14" name="TextBox 1"/>
          <p:cNvSpPr txBox="1"/>
          <p:nvPr/>
        </p:nvSpPr>
        <p:spPr>
          <a:xfrm>
            <a:off x="4664193" y="996002"/>
            <a:ext cx="1504535" cy="137709"/>
          </a:xfrm>
          <a:prstGeom prst="rect">
            <a:avLst/>
          </a:prstGeom>
          <a:ln>
            <a:noFill/>
          </a:ln>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b="0" i="0" dirty="0">
                <a:solidFill>
                  <a:schemeClr val="bg1"/>
                </a:solidFill>
                <a:latin typeface="+mn-lt"/>
              </a:rPr>
              <a:t>Foreign-born</a:t>
            </a:r>
            <a:r>
              <a:rPr lang="en-GB" sz="1200" b="0" i="0" baseline="0" dirty="0">
                <a:solidFill>
                  <a:schemeClr val="bg1"/>
                </a:solidFill>
                <a:latin typeface="+mn-lt"/>
              </a:rPr>
              <a:t> adults</a:t>
            </a:r>
            <a:endParaRPr lang="en-GB" sz="1200" b="0" i="0" dirty="0">
              <a:solidFill>
                <a:schemeClr val="bg1"/>
              </a:solidFill>
              <a:latin typeface="+mn-lt"/>
            </a:endParaRPr>
          </a:p>
        </p:txBody>
      </p:sp>
    </p:spTree>
    <p:extLst>
      <p:ext uri="{BB962C8B-B14F-4D97-AF65-F5344CB8AC3E}">
        <p14:creationId xmlns:p14="http://schemas.microsoft.com/office/powerpoint/2010/main" val="4281398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2498723518"/>
              </p:ext>
            </p:extLst>
          </p:nvPr>
        </p:nvGraphicFramePr>
        <p:xfrm>
          <a:off x="107504" y="1131590"/>
          <a:ext cx="8928992" cy="394243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4" y="0"/>
            <a:ext cx="7056784" cy="627534"/>
          </a:xfrm>
        </p:spPr>
        <p:txBody>
          <a:bodyPr/>
          <a:lstStyle/>
          <a:p>
            <a:r>
              <a:rPr lang="en-US" dirty="0" smtClean="0">
                <a:latin typeface="+mj-lt"/>
              </a:rPr>
              <a:t>… but the employment rate of foreign-born is lower, especially for those arrived at 16 or older</a:t>
            </a:r>
            <a:endParaRPr lang="en-GB" dirty="0">
              <a:latin typeface="+mj-lt"/>
            </a:endParaRPr>
          </a:p>
        </p:txBody>
      </p:sp>
      <p:sp>
        <p:nvSpPr>
          <p:cNvPr id="4" name="Content Placeholder 3"/>
          <p:cNvSpPr>
            <a:spLocks noGrp="1"/>
          </p:cNvSpPr>
          <p:nvPr>
            <p:ph sz="quarter" idx="17"/>
          </p:nvPr>
        </p:nvSpPr>
        <p:spPr>
          <a:xfrm>
            <a:off x="7666219" y="339502"/>
            <a:ext cx="1031210" cy="277186"/>
          </a:xfrm>
        </p:spPr>
        <p:txBody>
          <a:bodyPr>
            <a:noAutofit/>
          </a:bodyPr>
          <a:lstStyle/>
          <a:p>
            <a:r>
              <a:rPr lang="en-GB" sz="1200" b="1" dirty="0">
                <a:latin typeface="+mj-lt"/>
              </a:rPr>
              <a:t>Figure </a:t>
            </a:r>
            <a:r>
              <a:rPr lang="en-GB" sz="1200" b="1" dirty="0" smtClean="0">
                <a:latin typeface="+mj-lt"/>
              </a:rPr>
              <a:t>A3.4</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100" b="1" dirty="0">
                <a:latin typeface="+mj-lt"/>
              </a:rPr>
              <a:t>Employment rates of native- and foreign-born 25-64 year-olds with tertiary education, by age at arrival in the country (2017</a:t>
            </a:r>
            <a:r>
              <a:rPr lang="en-US" sz="1100" b="1" dirty="0" smtClean="0">
                <a:latin typeface="+mj-lt"/>
              </a:rPr>
              <a:t>)</a:t>
            </a:r>
            <a:endParaRPr lang="en-GB" sz="1100" b="1" dirty="0">
              <a:latin typeface="+mj-lt"/>
            </a:endParaRPr>
          </a:p>
        </p:txBody>
      </p:sp>
      <p:sp>
        <p:nvSpPr>
          <p:cNvPr id="7" name="Rectangle 6"/>
          <p:cNvSpPr/>
          <p:nvPr/>
        </p:nvSpPr>
        <p:spPr>
          <a:xfrm>
            <a:off x="2661973" y="1707654"/>
            <a:ext cx="234000" cy="1944024"/>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838486" y="1707654"/>
            <a:ext cx="234000" cy="1944024"/>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2708319" y="4443958"/>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588399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586740" y="1659166"/>
            <a:ext cx="8176260" cy="1938992"/>
          </a:xfrm>
          <a:prstGeom prst="rect">
            <a:avLst/>
          </a:prstGeom>
        </p:spPr>
        <p:txBody>
          <a:bodyPr wrap="square">
            <a:spAutoFit/>
          </a:bodyPr>
          <a:lstStyle/>
          <a:p>
            <a:pPr algn="ctr"/>
            <a:r>
              <a:rPr lang="en-GB" sz="2400" dirty="0" smtClean="0">
                <a:solidFill>
                  <a:schemeClr val="bg1"/>
                </a:solidFill>
                <a:latin typeface="+mj-lt"/>
                <a:cs typeface="Arial" panose="020B0604020202020204" pitchFamily="34" charset="0"/>
              </a:rPr>
              <a:t>Equity is not yet achieved…</a:t>
            </a:r>
          </a:p>
          <a:p>
            <a:pPr algn="ctr"/>
            <a:endParaRPr lang="en-GB" sz="2400" dirty="0" smtClean="0">
              <a:solidFill>
                <a:schemeClr val="bg1"/>
              </a:solidFill>
              <a:latin typeface="+mj-lt"/>
              <a:cs typeface="Arial" panose="020B0604020202020204" pitchFamily="34" charset="0"/>
            </a:endParaRPr>
          </a:p>
          <a:p>
            <a:pPr algn="ctr"/>
            <a:r>
              <a:rPr lang="en-GB" sz="2400" dirty="0" smtClean="0">
                <a:solidFill>
                  <a:schemeClr val="bg1"/>
                </a:solidFill>
                <a:latin typeface="+mj-lt"/>
                <a:cs typeface="Arial" panose="020B0604020202020204" pitchFamily="34" charset="0"/>
              </a:rPr>
              <a:t>Women are still lagging behind in terms of labour market outcomes while men have lower educational attainment and are over-represented among repeaters</a:t>
            </a:r>
            <a:endParaRPr lang="en-GB" sz="2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9730635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odd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608" y="-716615"/>
            <a:ext cx="8928992" cy="5952661"/>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21"/>
          <p:cNvSpPr/>
          <p:nvPr/>
        </p:nvSpPr>
        <p:spPr>
          <a:xfrm flipH="1">
            <a:off x="3347864" y="-2404162"/>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139952" y="2283718"/>
            <a:ext cx="4844041" cy="2800767"/>
          </a:xfrm>
          <a:prstGeom prst="rect">
            <a:avLst/>
          </a:prstGeom>
        </p:spPr>
        <p:txBody>
          <a:bodyPr wrap="square">
            <a:spAutoFit/>
          </a:bodyPr>
          <a:lstStyle/>
          <a:p>
            <a:pPr lvl="0" algn="r" fontAlgn="base">
              <a:spcBef>
                <a:spcPct val="0"/>
              </a:spcBef>
              <a:spcAft>
                <a:spcPct val="0"/>
              </a:spcAft>
            </a:pPr>
            <a:endParaRPr kumimoji="1" lang="en-US" altLang="ko-KR" sz="32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endParaRPr kumimoji="1" lang="en-US" altLang="ko-KR" sz="32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r>
              <a:rPr kumimoji="1" lang="en-US" altLang="ko-KR" sz="3200" b="1" dirty="0" smtClean="0">
                <a:solidFill>
                  <a:schemeClr val="bg1"/>
                </a:solidFill>
                <a:latin typeface="Arial" pitchFamily="34" charset="0"/>
                <a:ea typeface="맑은 고딕" pitchFamily="50" charset="-127"/>
                <a:cs typeface="Arial" pitchFamily="34" charset="0"/>
              </a:rPr>
              <a:t> </a:t>
            </a:r>
          </a:p>
          <a:p>
            <a:pPr lvl="0" algn="ctr" fontAlgn="base">
              <a:spcBef>
                <a:spcPct val="0"/>
              </a:spcBef>
              <a:spcAft>
                <a:spcPct val="0"/>
              </a:spcAft>
            </a:pPr>
            <a:r>
              <a:rPr kumimoji="1" lang="en-US" altLang="ko-KR" sz="4000" b="1" i="1" dirty="0" smtClean="0">
                <a:solidFill>
                  <a:schemeClr val="bg1"/>
                </a:solidFill>
                <a:latin typeface="+mj-lt"/>
                <a:ea typeface="맑은 고딕" pitchFamily="50" charset="-127"/>
                <a:cs typeface="Arial" pitchFamily="34" charset="0"/>
              </a:rPr>
              <a:t>Early childhood education and care</a:t>
            </a:r>
            <a:endParaRPr kumimoji="1" lang="en-US" altLang="ko-KR" sz="4000" b="1" i="1" dirty="0">
              <a:solidFill>
                <a:schemeClr val="bg1"/>
              </a:solidFill>
              <a:latin typeface="+mj-lt"/>
              <a:ea typeface="맑은 고딕" pitchFamily="50" charset="-127"/>
              <a:cs typeface="Arial" pitchFamily="34" charset="0"/>
            </a:endParaRPr>
          </a:p>
        </p:txBody>
      </p:sp>
    </p:spTree>
    <p:extLst>
      <p:ext uri="{BB962C8B-B14F-4D97-AF65-F5344CB8AC3E}">
        <p14:creationId xmlns:p14="http://schemas.microsoft.com/office/powerpoint/2010/main" val="3715914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3721716637"/>
              </p:ext>
            </p:extLst>
          </p:nvPr>
        </p:nvGraphicFramePr>
        <p:xfrm>
          <a:off x="237067" y="1200149"/>
          <a:ext cx="8805333" cy="3795183"/>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3" y="0"/>
            <a:ext cx="6961749" cy="627534"/>
          </a:xfrm>
        </p:spPr>
        <p:txBody>
          <a:bodyPr/>
          <a:lstStyle/>
          <a:p>
            <a:r>
              <a:rPr lang="en-US" dirty="0">
                <a:latin typeface="+mj-lt"/>
              </a:rPr>
              <a:t>Early </a:t>
            </a:r>
            <a:r>
              <a:rPr lang="en-US" dirty="0" smtClean="0">
                <a:latin typeface="+mj-lt"/>
              </a:rPr>
              <a:t>childhood </a:t>
            </a:r>
            <a:r>
              <a:rPr lang="en-US" dirty="0">
                <a:latin typeface="+mj-lt"/>
              </a:rPr>
              <a:t>education and </a:t>
            </a:r>
            <a:r>
              <a:rPr lang="en-US" smtClean="0">
                <a:latin typeface="+mj-lt"/>
              </a:rPr>
              <a:t>care finishes </a:t>
            </a:r>
            <a:r>
              <a:rPr lang="en-US" dirty="0" smtClean="0">
                <a:latin typeface="+mj-lt"/>
              </a:rPr>
              <a:t>later in Latvia than in most other OECD countries</a:t>
            </a:r>
            <a:endParaRPr lang="en-CA" dirty="0">
              <a:latin typeface="+mj-lt"/>
            </a:endParaRPr>
          </a:p>
        </p:txBody>
      </p:sp>
      <p:sp>
        <p:nvSpPr>
          <p:cNvPr id="4" name="Content Placeholder 3"/>
          <p:cNvSpPr>
            <a:spLocks noGrp="1"/>
          </p:cNvSpPr>
          <p:nvPr>
            <p:ph sz="quarter" idx="17"/>
          </p:nvPr>
        </p:nvSpPr>
        <p:spPr>
          <a:xfrm>
            <a:off x="7687485" y="339502"/>
            <a:ext cx="1105638" cy="266554"/>
          </a:xfrm>
        </p:spPr>
        <p:txBody>
          <a:bodyPr>
            <a:noAutofit/>
          </a:bodyPr>
          <a:lstStyle/>
          <a:p>
            <a:r>
              <a:rPr lang="en-CA" sz="1200" b="1" dirty="0" smtClean="0">
                <a:latin typeface="+mj-lt"/>
              </a:rPr>
              <a:t>Table X1.3</a:t>
            </a:r>
            <a:endParaRPr lang="en-CA" sz="1200" b="1" dirty="0">
              <a:latin typeface="+mj-lt"/>
            </a:endParaRPr>
          </a:p>
        </p:txBody>
      </p:sp>
      <p:sp>
        <p:nvSpPr>
          <p:cNvPr id="5" name="Content Placeholder 4"/>
          <p:cNvSpPr>
            <a:spLocks noGrp="1"/>
          </p:cNvSpPr>
          <p:nvPr>
            <p:ph sz="quarter" idx="18"/>
          </p:nvPr>
        </p:nvSpPr>
        <p:spPr>
          <a:xfrm>
            <a:off x="35496" y="760948"/>
            <a:ext cx="9073008" cy="270272"/>
          </a:xfrm>
        </p:spPr>
        <p:txBody>
          <a:bodyPr>
            <a:normAutofit lnSpcReduction="10000"/>
          </a:bodyPr>
          <a:lstStyle/>
          <a:p>
            <a:r>
              <a:rPr lang="en-US" b="1" dirty="0" smtClean="0">
                <a:latin typeface="+mj-lt"/>
              </a:rPr>
              <a:t>Typical starting age for primary education (2016)</a:t>
            </a:r>
            <a:endParaRPr lang="en-CA" b="1" dirty="0">
              <a:latin typeface="+mj-lt"/>
            </a:endParaRPr>
          </a:p>
        </p:txBody>
      </p:sp>
      <p:sp>
        <p:nvSpPr>
          <p:cNvPr id="8" name="Rectangle 7"/>
          <p:cNvSpPr>
            <a:spLocks noChangeArrowheads="1"/>
          </p:cNvSpPr>
          <p:nvPr/>
        </p:nvSpPr>
        <p:spPr bwMode="auto">
          <a:xfrm>
            <a:off x="1149830" y="1350535"/>
            <a:ext cx="213733" cy="2370862"/>
          </a:xfrm>
          <a:prstGeom prst="rect">
            <a:avLst/>
          </a:prstGeom>
          <a:solidFill>
            <a:schemeClr val="accent1">
              <a:alpha val="43000"/>
            </a:schemeClr>
          </a:solidFill>
          <a:ln>
            <a:noFill/>
          </a:ln>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CA" dirty="0"/>
          </a:p>
        </p:txBody>
      </p:sp>
      <p:sp>
        <p:nvSpPr>
          <p:cNvPr id="12" name="Up Arrow 11"/>
          <p:cNvSpPr/>
          <p:nvPr/>
        </p:nvSpPr>
        <p:spPr>
          <a:xfrm>
            <a:off x="1175424" y="437195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065515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7584" y="0"/>
            <a:ext cx="6984776" cy="627534"/>
          </a:xfrm>
        </p:spPr>
        <p:txBody>
          <a:bodyPr/>
          <a:lstStyle/>
          <a:p>
            <a:r>
              <a:rPr lang="en-GB" dirty="0" smtClean="0"/>
              <a:t>Education at a Glance, Country Note and </a:t>
            </a:r>
            <a:r>
              <a:rPr lang="en-GB" dirty="0" err="1" smtClean="0"/>
              <a:t>OECD.Stat</a:t>
            </a:r>
            <a:endParaRPr lang="en-GB" dirty="0"/>
          </a:p>
        </p:txBody>
      </p:sp>
      <p:pic>
        <p:nvPicPr>
          <p:cNvPr id="6" name="Picture 3" descr="\\FS-CH-1.main.oecd.org\Users2\Demoraes_C\Latvia\oecdstat.PNG"/>
          <p:cNvPicPr>
            <a:picLocks noGrp="1" noChangeAspect="1" noChangeArrowheads="1"/>
          </p:cNvPicPr>
          <p:nvPr>
            <p:ph type="chart" sz="quarter" idx="10"/>
          </p:nvPr>
        </p:nvPicPr>
        <p:blipFill>
          <a:blip r:embed="rId2">
            <a:extLst>
              <a:ext uri="{28A0092B-C50C-407E-A947-70E740481C1C}">
                <a14:useLocalDpi xmlns:a14="http://schemas.microsoft.com/office/drawing/2010/main" val="0"/>
              </a:ext>
            </a:extLst>
          </a:blip>
          <a:srcRect/>
          <a:stretch>
            <a:fillRect/>
          </a:stretch>
        </p:blipFill>
        <p:spPr bwMode="auto">
          <a:xfrm>
            <a:off x="6012160" y="914679"/>
            <a:ext cx="2987786" cy="37988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15567"/>
            <a:ext cx="2812640" cy="379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3756" y="915567"/>
            <a:ext cx="2842468" cy="379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13249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Figure B2.3._LTU1">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latin typeface="+mj-lt"/>
              </a:rPr>
              <a:t>In Latvia, enrolment of 3 to 5-year-olds increased from 77% to 93% between 2005 and 2016…</a:t>
            </a:r>
            <a:endParaRPr lang="en-GB" dirty="0">
              <a:latin typeface="+mj-lt"/>
            </a:endParaRPr>
          </a:p>
        </p:txBody>
      </p:sp>
      <p:sp>
        <p:nvSpPr>
          <p:cNvPr id="4" name="Content Placeholder 3"/>
          <p:cNvSpPr>
            <a:spLocks noGrp="1"/>
          </p:cNvSpPr>
          <p:nvPr>
            <p:ph sz="quarter" idx="17"/>
          </p:nvPr>
        </p:nvSpPr>
        <p:spPr>
          <a:xfrm>
            <a:off x="7676852" y="339502"/>
            <a:ext cx="1095006" cy="245289"/>
          </a:xfrm>
        </p:spPr>
        <p:txBody>
          <a:bodyPr>
            <a:noAutofit/>
          </a:bodyPr>
          <a:lstStyle/>
          <a:p>
            <a:r>
              <a:rPr lang="en-GB" sz="1200" b="1" dirty="0" smtClean="0">
                <a:latin typeface="+mj-lt"/>
              </a:rPr>
              <a:t>Figure B2.3</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Change in enrolment rates of children aged 3 to 5 years (2005 and 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4191194984"/>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049124" y="1705308"/>
            <a:ext cx="216024" cy="1872208"/>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Rectangle 8"/>
          <p:cNvSpPr/>
          <p:nvPr/>
        </p:nvSpPr>
        <p:spPr>
          <a:xfrm>
            <a:off x="3504670" y="1707654"/>
            <a:ext cx="215992" cy="1869862"/>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0" name="Up Arrow 9"/>
          <p:cNvSpPr/>
          <p:nvPr/>
        </p:nvSpPr>
        <p:spPr>
          <a:xfrm>
            <a:off x="3545358" y="4083918"/>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40831885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Figure B2.4._LTU1">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827584" y="0"/>
            <a:ext cx="6984776" cy="627534"/>
          </a:xfrm>
        </p:spPr>
        <p:txBody>
          <a:bodyPr/>
          <a:lstStyle/>
          <a:p>
            <a:r>
              <a:rPr lang="en-US" sz="1800" dirty="0" smtClean="0">
                <a:latin typeface="+mj-lt"/>
              </a:rPr>
              <a:t>… and it has been accompanied by greater </a:t>
            </a:r>
            <a:r>
              <a:rPr lang="en-US" sz="1800" dirty="0">
                <a:latin typeface="+mj-lt"/>
              </a:rPr>
              <a:t>spending on early childhood education and </a:t>
            </a:r>
            <a:r>
              <a:rPr lang="en-US" sz="1800" dirty="0" smtClean="0">
                <a:latin typeface="+mj-lt"/>
              </a:rPr>
              <a:t>care compared to 2005</a:t>
            </a:r>
            <a:endParaRPr lang="en-GB" sz="1800" dirty="0">
              <a:latin typeface="+mj-lt"/>
            </a:endParaRPr>
          </a:p>
        </p:txBody>
      </p:sp>
      <p:sp>
        <p:nvSpPr>
          <p:cNvPr id="4" name="Content Placeholder 3"/>
          <p:cNvSpPr>
            <a:spLocks noGrp="1"/>
          </p:cNvSpPr>
          <p:nvPr>
            <p:ph sz="quarter" idx="17"/>
          </p:nvPr>
        </p:nvSpPr>
        <p:spPr>
          <a:xfrm>
            <a:off x="7708750" y="339503"/>
            <a:ext cx="1116271" cy="224024"/>
          </a:xfrm>
        </p:spPr>
        <p:txBody>
          <a:bodyPr>
            <a:noAutofit/>
          </a:bodyPr>
          <a:lstStyle/>
          <a:p>
            <a:r>
              <a:rPr lang="en-GB" sz="1200" b="1" dirty="0" smtClean="0">
                <a:latin typeface="+mj-lt"/>
              </a:rPr>
              <a:t>Figure B2.4</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Expenditure on pre-primary (ISCED 02) education as a percentage of GDP (2005 and 2015)</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4225683613"/>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106274" y="1563638"/>
            <a:ext cx="180000" cy="223224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085956" y="1566000"/>
            <a:ext cx="180000" cy="2232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Up Arrow 9"/>
          <p:cNvSpPr/>
          <p:nvPr/>
        </p:nvSpPr>
        <p:spPr>
          <a:xfrm>
            <a:off x="2123728" y="437195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285883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1270001" y="1697197"/>
            <a:ext cx="6731000" cy="1938992"/>
          </a:xfrm>
          <a:prstGeom prst="rect">
            <a:avLst/>
          </a:prstGeom>
        </p:spPr>
        <p:txBody>
          <a:bodyPr wrap="square">
            <a:spAutoFit/>
          </a:bodyPr>
          <a:lstStyle/>
          <a:p>
            <a:pPr algn="ctr"/>
            <a:r>
              <a:rPr lang="en-US" sz="2400" dirty="0" smtClean="0">
                <a:solidFill>
                  <a:schemeClr val="bg1"/>
                </a:solidFill>
                <a:latin typeface="+mj-lt"/>
                <a:cs typeface="Arial" panose="020B0604020202020204" pitchFamily="34" charset="0"/>
              </a:rPr>
              <a:t>Acquiring </a:t>
            </a:r>
            <a:r>
              <a:rPr lang="en-US" sz="2400" dirty="0">
                <a:solidFill>
                  <a:schemeClr val="bg1"/>
                </a:solidFill>
                <a:latin typeface="+mj-lt"/>
                <a:cs typeface="Arial" panose="020B0604020202020204" pitchFamily="34" charset="0"/>
              </a:rPr>
              <a:t>a strong skillset starts </a:t>
            </a:r>
            <a:r>
              <a:rPr lang="en-US" sz="2400" dirty="0" smtClean="0">
                <a:solidFill>
                  <a:schemeClr val="bg1"/>
                </a:solidFill>
                <a:latin typeface="+mj-lt"/>
                <a:cs typeface="Arial" panose="020B0604020202020204" pitchFamily="34" charset="0"/>
              </a:rPr>
              <a:t>early and investing in quality early childhood education is key to ensure that children are building on solid foundations </a:t>
            </a:r>
          </a:p>
          <a:p>
            <a:pPr algn="ctr"/>
            <a:endParaRPr 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33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descr="chap6.jpg"/>
          <p:cNvPicPr>
            <a:picLocks noChangeAspect="1"/>
          </p:cNvPicPr>
          <p:nvPr/>
        </p:nvPicPr>
        <p:blipFill>
          <a:blip r:embed="rId3" cstate="print"/>
          <a:srcRect l="17232"/>
          <a:stretch>
            <a:fillRect/>
          </a:stretch>
        </p:blipFill>
        <p:spPr>
          <a:xfrm>
            <a:off x="1604" y="0"/>
            <a:ext cx="7610776" cy="5143500"/>
          </a:xfrm>
          <a:prstGeom prst="rect">
            <a:avLst/>
          </a:prstGeom>
        </p:spPr>
      </p:pic>
      <p:sp>
        <p:nvSpPr>
          <p:cNvPr id="5" name="Right Triangle 21"/>
          <p:cNvSpPr/>
          <p:nvPr/>
        </p:nvSpPr>
        <p:spPr>
          <a:xfrm flipH="1">
            <a:off x="3347864" y="-2435416"/>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491120" y="2787774"/>
            <a:ext cx="4401360" cy="2308324"/>
          </a:xfrm>
          <a:prstGeom prst="rect">
            <a:avLst/>
          </a:prstGeom>
        </p:spPr>
        <p:txBody>
          <a:bodyPr wrap="square">
            <a:spAutoFit/>
          </a:bodyPr>
          <a:lstStyle/>
          <a:p>
            <a:pPr lvl="0" algn="r" fontAlgn="base">
              <a:spcBef>
                <a:spcPct val="0"/>
              </a:spcBef>
              <a:spcAft>
                <a:spcPct val="0"/>
              </a:spcAft>
            </a:pPr>
            <a:endParaRPr kumimoji="1" lang="en-US" altLang="ko-KR" sz="2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endParaRPr kumimoji="1" lang="en-US" altLang="ko-KR" sz="2400" b="1" dirty="0" smtClean="0">
              <a:solidFill>
                <a:schemeClr val="bg1"/>
              </a:solidFill>
              <a:latin typeface="Arial" pitchFamily="34" charset="0"/>
              <a:ea typeface="맑은 고딕" pitchFamily="50" charset="-127"/>
              <a:cs typeface="Arial" pitchFamily="34" charset="0"/>
            </a:endParaRPr>
          </a:p>
          <a:p>
            <a:pPr lvl="0" algn="ctr" fontAlgn="base">
              <a:spcBef>
                <a:spcPct val="0"/>
              </a:spcBef>
              <a:spcAft>
                <a:spcPct val="0"/>
              </a:spcAft>
            </a:pPr>
            <a:r>
              <a:rPr kumimoji="1" lang="en-US" altLang="ko-KR" sz="3200" b="1" i="1" dirty="0" smtClean="0">
                <a:solidFill>
                  <a:schemeClr val="bg1"/>
                </a:solidFill>
                <a:latin typeface="+mj-lt"/>
                <a:ea typeface="맑은 고딕" pitchFamily="50" charset="-127"/>
                <a:cs typeface="Arial" pitchFamily="34" charset="0"/>
              </a:rPr>
              <a:t>General and vocational secondary education</a:t>
            </a:r>
            <a:endParaRPr kumimoji="1" lang="en-US" altLang="ko-KR" sz="3200" b="1" i="1" dirty="0">
              <a:solidFill>
                <a:schemeClr val="bg1"/>
              </a:solidFill>
              <a:latin typeface="+mj-lt"/>
              <a:ea typeface="맑은 고딕" pitchFamily="50" charset="-127"/>
              <a:cs typeface="Arial" pitchFamily="34" charset="0"/>
            </a:endParaRPr>
          </a:p>
        </p:txBody>
      </p:sp>
    </p:spTree>
    <p:extLst>
      <p:ext uri="{BB962C8B-B14F-4D97-AF65-F5344CB8AC3E}">
        <p14:creationId xmlns:p14="http://schemas.microsoft.com/office/powerpoint/2010/main" val="866996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699987" y="0"/>
            <a:ext cx="7083040" cy="627534"/>
          </a:xfrm>
        </p:spPr>
        <p:txBody>
          <a:bodyPr/>
          <a:lstStyle/>
          <a:p>
            <a:r>
              <a:rPr lang="en-US" dirty="0" smtClean="0">
                <a:latin typeface="+mj-lt"/>
              </a:rPr>
              <a:t>Latvia has high enrolment rate until the age of 18</a:t>
            </a:r>
            <a:endParaRPr lang="en-GB" dirty="0">
              <a:latin typeface="+mj-lt"/>
            </a:endParaRPr>
          </a:p>
        </p:txBody>
      </p:sp>
      <p:sp>
        <p:nvSpPr>
          <p:cNvPr id="4" name="Content Placeholder 3"/>
          <p:cNvSpPr>
            <a:spLocks noGrp="1"/>
          </p:cNvSpPr>
          <p:nvPr>
            <p:ph sz="quarter" idx="17"/>
          </p:nvPr>
        </p:nvSpPr>
        <p:spPr>
          <a:xfrm>
            <a:off x="7676851" y="339502"/>
            <a:ext cx="1190699" cy="266554"/>
          </a:xfrm>
        </p:spPr>
        <p:txBody>
          <a:bodyPr>
            <a:noAutofit/>
          </a:bodyPr>
          <a:lstStyle/>
          <a:p>
            <a:r>
              <a:rPr lang="en-GB" sz="1200" b="1" dirty="0" smtClean="0">
                <a:latin typeface="+mj-lt"/>
              </a:rPr>
              <a:t>Figure B1.1</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a:latin typeface="+mj-lt"/>
              </a:rPr>
              <a:t>Enrolment rate transition from age 16 to age </a:t>
            </a:r>
            <a:r>
              <a:rPr lang="en-US" sz="1400" b="1" dirty="0" smtClean="0">
                <a:latin typeface="+mj-lt"/>
              </a:rPr>
              <a:t>18 </a:t>
            </a:r>
            <a:r>
              <a:rPr lang="en-US" sz="1400" b="1" dirty="0">
                <a:latin typeface="+mj-lt"/>
              </a:rPr>
              <a:t>(2016)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2065120561"/>
              </p:ext>
            </p:extLst>
          </p:nvPr>
        </p:nvGraphicFramePr>
        <p:xfrm>
          <a:off x="251520" y="1203598"/>
          <a:ext cx="8712967" cy="393990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7819225" y="1635646"/>
            <a:ext cx="183600" cy="215640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733935" y="1635646"/>
            <a:ext cx="183600" cy="21564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7811431" y="4384609"/>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3624728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Figure B3.3._LTU1">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683568" y="0"/>
            <a:ext cx="7128792" cy="627534"/>
          </a:xfrm>
        </p:spPr>
        <p:txBody>
          <a:bodyPr/>
          <a:lstStyle/>
          <a:p>
            <a:r>
              <a:rPr lang="en-US" sz="1800" dirty="0">
                <a:latin typeface="+mj-lt"/>
              </a:rPr>
              <a:t>First-time upper secondary graduation rates </a:t>
            </a:r>
            <a:r>
              <a:rPr lang="en-US" sz="1800" dirty="0" smtClean="0">
                <a:latin typeface="+mj-lt"/>
              </a:rPr>
              <a:t>from </a:t>
            </a:r>
            <a:r>
              <a:rPr lang="en-GB" sz="1800" dirty="0" smtClean="0">
                <a:latin typeface="+mj-lt"/>
              </a:rPr>
              <a:t>vocational programmes is lower than the OECD average…</a:t>
            </a:r>
            <a:endParaRPr lang="en-GB" sz="1800" dirty="0">
              <a:latin typeface="+mj-lt"/>
            </a:endParaRPr>
          </a:p>
        </p:txBody>
      </p:sp>
      <p:sp>
        <p:nvSpPr>
          <p:cNvPr id="4" name="Content Placeholder 3"/>
          <p:cNvSpPr>
            <a:spLocks noGrp="1"/>
          </p:cNvSpPr>
          <p:nvPr>
            <p:ph sz="quarter" idx="17"/>
          </p:nvPr>
        </p:nvSpPr>
        <p:spPr>
          <a:xfrm>
            <a:off x="7666218" y="339502"/>
            <a:ext cx="1084373" cy="245289"/>
          </a:xfrm>
        </p:spPr>
        <p:txBody>
          <a:bodyPr>
            <a:noAutofit/>
          </a:bodyPr>
          <a:lstStyle/>
          <a:p>
            <a:r>
              <a:rPr lang="en-GB" sz="1200" b="1" dirty="0" smtClean="0">
                <a:latin typeface="+mj-lt"/>
              </a:rPr>
              <a:t>Figure B3.3</a:t>
            </a:r>
            <a:endParaRPr lang="en-GB" sz="1200" b="1" dirty="0">
              <a:latin typeface="+mj-lt"/>
            </a:endParaRPr>
          </a:p>
        </p:txBody>
      </p:sp>
      <p:sp>
        <p:nvSpPr>
          <p:cNvPr id="5" name="Content Placeholder 4"/>
          <p:cNvSpPr>
            <a:spLocks noGrp="1"/>
          </p:cNvSpPr>
          <p:nvPr>
            <p:ph sz="quarter" idx="18"/>
          </p:nvPr>
        </p:nvSpPr>
        <p:spPr>
          <a:xfrm>
            <a:off x="-106331" y="703648"/>
            <a:ext cx="9324753" cy="327710"/>
          </a:xfrm>
        </p:spPr>
        <p:txBody>
          <a:bodyPr>
            <a:noAutofit/>
          </a:bodyPr>
          <a:lstStyle/>
          <a:p>
            <a:r>
              <a:rPr lang="en-US" b="1" dirty="0" smtClean="0">
                <a:latin typeface="+mj-lt"/>
              </a:rPr>
              <a:t>First-time upper secondary graduation rates for students below the age of 25 by </a:t>
            </a:r>
            <a:r>
              <a:rPr lang="en-US" b="1" dirty="0" err="1" smtClean="0">
                <a:latin typeface="+mj-lt"/>
              </a:rPr>
              <a:t>programme</a:t>
            </a:r>
            <a:r>
              <a:rPr lang="en-US" b="1" dirty="0" smtClean="0">
                <a:latin typeface="+mj-lt"/>
              </a:rPr>
              <a:t> orientation (2016)</a:t>
            </a:r>
            <a:endParaRPr lang="en-GB"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367840418"/>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2755710" y="1707654"/>
            <a:ext cx="215992" cy="2160235"/>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Rectangle 8"/>
          <p:cNvSpPr/>
          <p:nvPr/>
        </p:nvSpPr>
        <p:spPr>
          <a:xfrm>
            <a:off x="4589202" y="1707654"/>
            <a:ext cx="216024" cy="216024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0" name="Up Arrow 9"/>
          <p:cNvSpPr/>
          <p:nvPr/>
        </p:nvSpPr>
        <p:spPr>
          <a:xfrm>
            <a:off x="2771800" y="4431449"/>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58559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0"/>
            <a:ext cx="7128792" cy="627534"/>
          </a:xfrm>
        </p:spPr>
        <p:txBody>
          <a:bodyPr/>
          <a:lstStyle/>
          <a:p>
            <a:r>
              <a:rPr lang="fr-CA" dirty="0" smtClean="0">
                <a:latin typeface="+mj-lt"/>
              </a:rPr>
              <a:t>…</a:t>
            </a:r>
            <a:r>
              <a:rPr lang="fr-CA" dirty="0" err="1" smtClean="0">
                <a:latin typeface="+mj-lt"/>
              </a:rPr>
              <a:t>despite</a:t>
            </a:r>
            <a:r>
              <a:rPr lang="fr-CA" dirty="0" smtClean="0">
                <a:latin typeface="+mj-lt"/>
              </a:rPr>
              <a:t> </a:t>
            </a:r>
            <a:r>
              <a:rPr lang="fr-CA" dirty="0" err="1" smtClean="0">
                <a:latin typeface="+mj-lt"/>
              </a:rPr>
              <a:t>better</a:t>
            </a:r>
            <a:r>
              <a:rPr lang="fr-CA" dirty="0" smtClean="0">
                <a:latin typeface="+mj-lt"/>
              </a:rPr>
              <a:t> labour </a:t>
            </a:r>
            <a:r>
              <a:rPr lang="fr-CA" dirty="0" err="1" smtClean="0">
                <a:latin typeface="+mj-lt"/>
              </a:rPr>
              <a:t>market</a:t>
            </a:r>
            <a:r>
              <a:rPr lang="fr-CA" dirty="0" smtClean="0">
                <a:latin typeface="+mj-lt"/>
              </a:rPr>
              <a:t> </a:t>
            </a:r>
            <a:r>
              <a:rPr lang="fr-CA" dirty="0" err="1" smtClean="0">
                <a:latin typeface="+mj-lt"/>
              </a:rPr>
              <a:t>outcomes</a:t>
            </a:r>
            <a:r>
              <a:rPr lang="fr-CA" dirty="0" smtClean="0">
                <a:latin typeface="+mj-lt"/>
              </a:rPr>
              <a:t> for </a:t>
            </a:r>
            <a:r>
              <a:rPr lang="fr-CA" dirty="0" err="1" smtClean="0">
                <a:latin typeface="+mj-lt"/>
              </a:rPr>
              <a:t>vocational</a:t>
            </a:r>
            <a:r>
              <a:rPr lang="fr-CA" dirty="0" smtClean="0">
                <a:latin typeface="+mj-lt"/>
              </a:rPr>
              <a:t> </a:t>
            </a:r>
            <a:r>
              <a:rPr lang="fr-CA" dirty="0" err="1" smtClean="0">
                <a:latin typeface="+mj-lt"/>
              </a:rPr>
              <a:t>graduates</a:t>
            </a:r>
            <a:r>
              <a:rPr lang="fr-CA" dirty="0" smtClean="0">
                <a:latin typeface="+mj-lt"/>
              </a:rPr>
              <a:t> </a:t>
            </a:r>
            <a:endParaRPr lang="en-GB" dirty="0">
              <a:latin typeface="+mj-lt"/>
            </a:endParaRPr>
          </a:p>
        </p:txBody>
      </p:sp>
      <p:sp>
        <p:nvSpPr>
          <p:cNvPr id="4" name="Content Placeholder 3"/>
          <p:cNvSpPr>
            <a:spLocks noGrp="1"/>
          </p:cNvSpPr>
          <p:nvPr>
            <p:ph sz="quarter" idx="17"/>
          </p:nvPr>
        </p:nvSpPr>
        <p:spPr>
          <a:xfrm>
            <a:off x="7666218" y="339502"/>
            <a:ext cx="1073741" cy="277186"/>
          </a:xfrm>
        </p:spPr>
        <p:txBody>
          <a:bodyPr>
            <a:noAutofit/>
          </a:bodyPr>
          <a:lstStyle/>
          <a:p>
            <a:r>
              <a:rPr lang="en-GB" sz="1200" b="1" dirty="0" smtClean="0">
                <a:latin typeface="+mj-lt"/>
              </a:rPr>
              <a:t>OECD.Stat</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Employment rate of 25-34 year-olds with upper secondary or post-secondary non-tertiary education, </a:t>
            </a:r>
          </a:p>
          <a:p>
            <a:r>
              <a:rPr lang="en-US" sz="1400" b="1" dirty="0" smtClean="0">
                <a:latin typeface="+mj-lt"/>
              </a:rPr>
              <a:t>by </a:t>
            </a:r>
            <a:r>
              <a:rPr lang="en-US" sz="1400" b="1" dirty="0" err="1" smtClean="0">
                <a:latin typeface="+mj-lt"/>
              </a:rPr>
              <a:t>programme</a:t>
            </a:r>
            <a:r>
              <a:rPr lang="en-US" sz="1400" b="1" dirty="0" smtClean="0">
                <a:latin typeface="+mj-lt"/>
              </a:rPr>
              <a:t> orientation (2017)</a:t>
            </a:r>
            <a:endParaRPr lang="en-GB" sz="1400" b="1" dirty="0">
              <a:latin typeface="+mj-lt"/>
            </a:endParaRPr>
          </a:p>
        </p:txBody>
      </p:sp>
      <p:graphicFrame>
        <p:nvGraphicFramePr>
          <p:cNvPr id="11" name="Chart 10"/>
          <p:cNvGraphicFramePr>
            <a:graphicFrameLocks/>
          </p:cNvGraphicFramePr>
          <p:nvPr>
            <p:extLst>
              <p:ext uri="{D42A27DB-BD31-4B8C-83A1-F6EECF244321}">
                <p14:modId xmlns:p14="http://schemas.microsoft.com/office/powerpoint/2010/main" val="538491622"/>
              </p:ext>
            </p:extLst>
          </p:nvPr>
        </p:nvGraphicFramePr>
        <p:xfrm>
          <a:off x="110067" y="1318683"/>
          <a:ext cx="8822265" cy="360045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p:cNvSpPr/>
          <p:nvPr/>
        </p:nvSpPr>
        <p:spPr>
          <a:xfrm>
            <a:off x="5445338" y="1707653"/>
            <a:ext cx="214532" cy="1763679"/>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208277" y="1707654"/>
            <a:ext cx="215992" cy="1763679"/>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Up Arrow 13"/>
          <p:cNvSpPr/>
          <p:nvPr/>
        </p:nvSpPr>
        <p:spPr>
          <a:xfrm>
            <a:off x="5251934" y="406229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389436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586740" y="1765492"/>
            <a:ext cx="8176260" cy="1938992"/>
          </a:xfrm>
          <a:prstGeom prst="rect">
            <a:avLst/>
          </a:prstGeom>
        </p:spPr>
        <p:txBody>
          <a:bodyPr wrap="square">
            <a:spAutoFit/>
          </a:bodyPr>
          <a:lstStyle/>
          <a:p>
            <a:pPr algn="ctr"/>
            <a:r>
              <a:rPr lang="en-GB" sz="2400" dirty="0" smtClean="0">
                <a:solidFill>
                  <a:schemeClr val="bg1"/>
                </a:solidFill>
                <a:latin typeface="+mj-lt"/>
                <a:cs typeface="Arial" panose="020B0604020202020204" pitchFamily="34" charset="0"/>
              </a:rPr>
              <a:t>Upper secondary is often seen as the minimum requirement for successful labour market integration</a:t>
            </a:r>
          </a:p>
          <a:p>
            <a:pPr algn="ctr"/>
            <a:endParaRPr lang="en-GB" sz="2400" dirty="0">
              <a:solidFill>
                <a:schemeClr val="bg1"/>
              </a:solidFill>
              <a:latin typeface="+mj-lt"/>
              <a:cs typeface="Arial" panose="020B0604020202020204" pitchFamily="34" charset="0"/>
            </a:endParaRPr>
          </a:p>
          <a:p>
            <a:pPr algn="ctr"/>
            <a:r>
              <a:rPr lang="en-GB" sz="2400" dirty="0" smtClean="0">
                <a:solidFill>
                  <a:schemeClr val="bg1"/>
                </a:solidFill>
                <a:latin typeface="+mj-lt"/>
                <a:cs typeface="Arial" panose="020B0604020202020204" pitchFamily="34" charset="0"/>
              </a:rPr>
              <a:t>Vocational programmes can play a central role in preparing young people for work</a:t>
            </a:r>
            <a:endParaRPr lang="en-GB" sz="2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214533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http://static1.squarespace.com/static/5413d614e4b0d14e8237bf8a/t/542780a9e4b0948d7692357f/1411874989168/grad+day.jpg?format=1500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104" y="-376492"/>
            <a:ext cx="11196736" cy="5519992"/>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21"/>
          <p:cNvSpPr/>
          <p:nvPr/>
        </p:nvSpPr>
        <p:spPr>
          <a:xfrm flipH="1">
            <a:off x="3347864" y="-2435416"/>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582633" y="1384955"/>
            <a:ext cx="4401360" cy="3785652"/>
          </a:xfrm>
          <a:prstGeom prst="rect">
            <a:avLst/>
          </a:prstGeom>
        </p:spPr>
        <p:txBody>
          <a:bodyPr wrap="square">
            <a:spAutoFit/>
          </a:bodyPr>
          <a:lstStyle/>
          <a:p>
            <a:pPr lvl="0" algn="r" fontAlgn="base">
              <a:spcBef>
                <a:spcPct val="0"/>
              </a:spcBef>
              <a:spcAft>
                <a:spcPct val="0"/>
              </a:spcAft>
            </a:pPr>
            <a:endParaRPr kumimoji="1" lang="en-US" altLang="ko-KR" sz="4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endParaRPr kumimoji="1" lang="en-US" altLang="ko-KR" sz="4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r>
              <a:rPr kumimoji="1" lang="en-US" altLang="ko-KR" sz="4400" b="1" dirty="0" smtClean="0">
                <a:solidFill>
                  <a:schemeClr val="bg1"/>
                </a:solidFill>
                <a:latin typeface="Arial" pitchFamily="34" charset="0"/>
                <a:ea typeface="맑은 고딕" pitchFamily="50" charset="-127"/>
                <a:cs typeface="Arial" pitchFamily="34" charset="0"/>
              </a:rPr>
              <a:t> </a:t>
            </a:r>
          </a:p>
          <a:p>
            <a:pPr lvl="0" algn="ctr" fontAlgn="base">
              <a:spcBef>
                <a:spcPct val="0"/>
              </a:spcBef>
              <a:spcAft>
                <a:spcPct val="0"/>
              </a:spcAft>
            </a:pPr>
            <a:r>
              <a:rPr kumimoji="1" lang="en-US" altLang="ko-KR" sz="5400" b="1" i="1" dirty="0" smtClean="0">
                <a:solidFill>
                  <a:schemeClr val="bg1"/>
                </a:solidFill>
                <a:latin typeface="+mj-lt"/>
                <a:ea typeface="맑은 고딕" pitchFamily="50" charset="-127"/>
                <a:cs typeface="Arial" pitchFamily="34" charset="0"/>
              </a:rPr>
              <a:t>Tertiary education</a:t>
            </a:r>
            <a:endParaRPr kumimoji="1" lang="en-GB" altLang="ko-KR" sz="3600" b="1" i="1" u="none" strike="noStrike" cap="none" normalizeH="0" baseline="0" dirty="0" smtClean="0">
              <a:ln>
                <a:noFill/>
              </a:ln>
              <a:solidFill>
                <a:schemeClr val="bg1"/>
              </a:solidFill>
              <a:effectLst/>
              <a:latin typeface="+mj-lt"/>
              <a:ea typeface="굴림" pitchFamily="50" charset="-127"/>
              <a:cs typeface="Arial" pitchFamily="34" charset="0"/>
            </a:endParaRPr>
          </a:p>
        </p:txBody>
      </p:sp>
    </p:spTree>
    <p:extLst>
      <p:ext uri="{BB962C8B-B14F-4D97-AF65-F5344CB8AC3E}">
        <p14:creationId xmlns:p14="http://schemas.microsoft.com/office/powerpoint/2010/main" val="3390799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2416179076"/>
              </p:ext>
            </p:extLst>
          </p:nvPr>
        </p:nvGraphicFramePr>
        <p:xfrm>
          <a:off x="152400" y="1200150"/>
          <a:ext cx="8864599" cy="3642784"/>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dirty="0" smtClean="0">
                <a:latin typeface="+mj-lt"/>
              </a:rPr>
              <a:t>Tertiary attainment of 25-34 year-olds increased from 26% in 2007 to 42% in 2017 </a:t>
            </a:r>
            <a:endParaRPr lang="en-GB" dirty="0">
              <a:latin typeface="+mj-lt"/>
            </a:endParaRPr>
          </a:p>
        </p:txBody>
      </p:sp>
      <p:sp>
        <p:nvSpPr>
          <p:cNvPr id="4" name="Content Placeholder 3"/>
          <p:cNvSpPr>
            <a:spLocks noGrp="1"/>
          </p:cNvSpPr>
          <p:nvPr>
            <p:ph sz="quarter" idx="17"/>
          </p:nvPr>
        </p:nvSpPr>
        <p:spPr>
          <a:xfrm>
            <a:off x="7698118" y="339502"/>
            <a:ext cx="1211964" cy="266554"/>
          </a:xfrm>
        </p:spPr>
        <p:txBody>
          <a:bodyPr>
            <a:noAutofit/>
          </a:bodyPr>
          <a:lstStyle/>
          <a:p>
            <a:r>
              <a:rPr lang="en-GB" sz="1200" b="1" dirty="0" smtClean="0">
                <a:latin typeface="+mj-lt"/>
              </a:rPr>
              <a:t>Table A1.2</a:t>
            </a:r>
            <a:endParaRPr lang="en-GB" sz="1200" b="1" dirty="0">
              <a:latin typeface="+mj-lt"/>
            </a:endParaRPr>
          </a:p>
        </p:txBody>
      </p:sp>
      <p:sp>
        <p:nvSpPr>
          <p:cNvPr id="5" name="Content Placeholder 4"/>
          <p:cNvSpPr>
            <a:spLocks noGrp="1"/>
          </p:cNvSpPr>
          <p:nvPr>
            <p:ph sz="quarter" idx="18"/>
          </p:nvPr>
        </p:nvSpPr>
        <p:spPr/>
        <p:txBody>
          <a:bodyPr>
            <a:normAutofit lnSpcReduction="10000"/>
          </a:bodyPr>
          <a:lstStyle/>
          <a:p>
            <a:r>
              <a:rPr lang="en-US" b="1" dirty="0">
                <a:latin typeface="+mj-lt"/>
              </a:rPr>
              <a:t>Percentage of 25-34 year-olds with </a:t>
            </a:r>
            <a:r>
              <a:rPr lang="en-US" b="1" dirty="0" smtClean="0">
                <a:latin typeface="+mj-lt"/>
              </a:rPr>
              <a:t>tertiary education (2007 and 2017)</a:t>
            </a:r>
            <a:endParaRPr lang="en-GB" b="1" dirty="0">
              <a:latin typeface="+mj-lt"/>
            </a:endParaRPr>
          </a:p>
        </p:txBody>
      </p:sp>
      <p:sp>
        <p:nvSpPr>
          <p:cNvPr id="7" name="Rectangle 6"/>
          <p:cNvSpPr/>
          <p:nvPr/>
        </p:nvSpPr>
        <p:spPr>
          <a:xfrm>
            <a:off x="5190578" y="1813446"/>
            <a:ext cx="169191" cy="1598621"/>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4145172" y="1813446"/>
            <a:ext cx="193388" cy="1598621"/>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5217395" y="399078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977188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Organisation of Education at a Glance (EAG)</a:t>
            </a:r>
            <a:endParaRPr lang="en-GB" dirty="0"/>
          </a:p>
        </p:txBody>
      </p:sp>
      <p:graphicFrame>
        <p:nvGraphicFramePr>
          <p:cNvPr id="6" name="Chart Placeholder 9"/>
          <p:cNvGraphicFramePr>
            <a:graphicFrameLocks/>
          </p:cNvGraphicFramePr>
          <p:nvPr>
            <p:extLst>
              <p:ext uri="{D42A27DB-BD31-4B8C-83A1-F6EECF244321}">
                <p14:modId xmlns:p14="http://schemas.microsoft.com/office/powerpoint/2010/main" val="2633844440"/>
              </p:ext>
            </p:extLst>
          </p:nvPr>
        </p:nvGraphicFramePr>
        <p:xfrm>
          <a:off x="323528" y="699542"/>
          <a:ext cx="8496300"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6455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a:latin typeface="+mj-lt"/>
              </a:rPr>
              <a:t>The number of international students has more than doubled in less than 20 </a:t>
            </a:r>
            <a:r>
              <a:rPr lang="en-US" dirty="0" smtClean="0">
                <a:latin typeface="+mj-lt"/>
              </a:rPr>
              <a:t>years across OECD countries</a:t>
            </a:r>
            <a:endParaRPr lang="en-GB" dirty="0">
              <a:latin typeface="+mj-lt"/>
            </a:endParaRPr>
          </a:p>
        </p:txBody>
      </p:sp>
      <p:sp>
        <p:nvSpPr>
          <p:cNvPr id="4" name="Content Placeholder 3"/>
          <p:cNvSpPr>
            <a:spLocks noGrp="1"/>
          </p:cNvSpPr>
          <p:nvPr>
            <p:ph sz="quarter" idx="17"/>
          </p:nvPr>
        </p:nvSpPr>
        <p:spPr>
          <a:xfrm>
            <a:off x="7687485" y="339502"/>
            <a:ext cx="1105638" cy="181493"/>
          </a:xfrm>
        </p:spPr>
        <p:txBody>
          <a:bodyPr>
            <a:noAutofit/>
          </a:bodyPr>
          <a:lstStyle/>
          <a:p>
            <a:r>
              <a:rPr lang="en-GB" sz="1200" b="1" dirty="0">
                <a:latin typeface="+mj-lt"/>
              </a:rPr>
              <a:t>Figure </a:t>
            </a:r>
            <a:r>
              <a:rPr lang="en-GB" sz="1200" b="1" dirty="0" smtClean="0">
                <a:latin typeface="+mj-lt"/>
              </a:rPr>
              <a:t>B6.a</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200" b="1" dirty="0">
                <a:latin typeface="+mj-lt"/>
              </a:rPr>
              <a:t>Growth in international or foreign enrolment in tertiary education worldwide (1998 to 2016</a:t>
            </a:r>
            <a:r>
              <a:rPr lang="en-US" sz="1200" b="1" dirty="0" smtClean="0">
                <a:latin typeface="+mj-lt"/>
              </a:rPr>
              <a:t>)</a:t>
            </a:r>
            <a:endParaRPr lang="en-GB" sz="12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2786778415"/>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3170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Latvia has been receiving an increasing number </a:t>
            </a:r>
            <a:r>
              <a:rPr lang="en-US" dirty="0" smtClean="0">
                <a:latin typeface="+mj-lt"/>
              </a:rPr>
              <a:t>of mobile students…</a:t>
            </a:r>
            <a:endParaRPr lang="en-US" dirty="0">
              <a:latin typeface="+mj-lt"/>
            </a:endParaRPr>
          </a:p>
        </p:txBody>
      </p:sp>
      <p:sp>
        <p:nvSpPr>
          <p:cNvPr id="4" name="Content Placeholder 3"/>
          <p:cNvSpPr>
            <a:spLocks noGrp="1"/>
          </p:cNvSpPr>
          <p:nvPr>
            <p:ph sz="quarter" idx="17"/>
          </p:nvPr>
        </p:nvSpPr>
        <p:spPr>
          <a:xfrm>
            <a:off x="7666075" y="287080"/>
            <a:ext cx="1073888" cy="308344"/>
          </a:xfrm>
        </p:spPr>
        <p:txBody>
          <a:bodyPr>
            <a:noAutofit/>
          </a:bodyPr>
          <a:lstStyle/>
          <a:p>
            <a:r>
              <a:rPr lang="en-US" sz="1200" b="1" dirty="0">
                <a:latin typeface="+mj-lt"/>
              </a:rPr>
              <a:t>Figure B6.3</a:t>
            </a:r>
          </a:p>
        </p:txBody>
      </p:sp>
      <p:sp>
        <p:nvSpPr>
          <p:cNvPr id="5" name="Content Placeholder 4"/>
          <p:cNvSpPr>
            <a:spLocks noGrp="1"/>
          </p:cNvSpPr>
          <p:nvPr>
            <p:ph sz="quarter" idx="18"/>
          </p:nvPr>
        </p:nvSpPr>
        <p:spPr/>
        <p:txBody>
          <a:bodyPr>
            <a:normAutofit lnSpcReduction="10000"/>
          </a:bodyPr>
          <a:lstStyle/>
          <a:p>
            <a:r>
              <a:rPr lang="en-US" b="1" dirty="0">
                <a:latin typeface="+mj-lt"/>
              </a:rPr>
              <a:t>Index of change in the </a:t>
            </a:r>
            <a:r>
              <a:rPr lang="en-US" b="1" dirty="0" smtClean="0">
                <a:latin typeface="+mj-lt"/>
              </a:rPr>
              <a:t>inflow </a:t>
            </a:r>
            <a:r>
              <a:rPr lang="en-US" b="1" dirty="0">
                <a:latin typeface="+mj-lt"/>
              </a:rPr>
              <a:t>of mobile students between 2013 and 2016 (2013=100)</a:t>
            </a:r>
          </a:p>
        </p:txBody>
      </p:sp>
      <p:graphicFrame>
        <p:nvGraphicFramePr>
          <p:cNvPr id="6" name="Chart 5"/>
          <p:cNvGraphicFramePr>
            <a:graphicFrameLocks/>
          </p:cNvGraphicFramePr>
          <p:nvPr>
            <p:extLst>
              <p:ext uri="{D42A27DB-BD31-4B8C-83A1-F6EECF244321}">
                <p14:modId xmlns:p14="http://schemas.microsoft.com/office/powerpoint/2010/main" val="2843823997"/>
              </p:ext>
            </p:extLst>
          </p:nvPr>
        </p:nvGraphicFramePr>
        <p:xfrm>
          <a:off x="101600" y="1200149"/>
          <a:ext cx="8830733" cy="3676651"/>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972405" y="1324476"/>
            <a:ext cx="215992" cy="223782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Up Arrow 8"/>
          <p:cNvSpPr/>
          <p:nvPr/>
        </p:nvSpPr>
        <p:spPr>
          <a:xfrm>
            <a:off x="981377" y="4141644"/>
            <a:ext cx="162546" cy="4727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cxnSp>
        <p:nvCxnSpPr>
          <p:cNvPr id="10" name="Straight Connector 9"/>
          <p:cNvCxnSpPr/>
          <p:nvPr/>
        </p:nvCxnSpPr>
        <p:spPr>
          <a:xfrm>
            <a:off x="516467" y="2443390"/>
            <a:ext cx="8305800" cy="10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8074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1208704278"/>
              </p:ext>
            </p:extLst>
          </p:nvPr>
        </p:nvGraphicFramePr>
        <p:xfrm>
          <a:off x="143933" y="1200150"/>
          <a:ext cx="8856133" cy="375285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dirty="0" smtClean="0"/>
              <a:t>… but a decreasing number of students from Latvia go to study abroad</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a:t>Figure B6.3</a:t>
            </a:r>
          </a:p>
          <a:p>
            <a:endParaRPr lang="en-GB" dirty="0"/>
          </a:p>
        </p:txBody>
      </p:sp>
      <p:sp>
        <p:nvSpPr>
          <p:cNvPr id="5" name="Content Placeholder 4"/>
          <p:cNvSpPr>
            <a:spLocks noGrp="1"/>
          </p:cNvSpPr>
          <p:nvPr>
            <p:ph sz="quarter" idx="18"/>
          </p:nvPr>
        </p:nvSpPr>
        <p:spPr/>
        <p:txBody>
          <a:bodyPr>
            <a:noAutofit/>
          </a:bodyPr>
          <a:lstStyle/>
          <a:p>
            <a:r>
              <a:rPr lang="en-US" sz="1400" b="1" dirty="0">
                <a:latin typeface="+mn-lt"/>
              </a:rPr>
              <a:t>Index of change in the </a:t>
            </a:r>
            <a:r>
              <a:rPr lang="en-US" sz="1400" b="1" dirty="0" smtClean="0">
                <a:latin typeface="+mn-lt"/>
              </a:rPr>
              <a:t>outflow </a:t>
            </a:r>
            <a:r>
              <a:rPr lang="en-US" sz="1400" b="1" dirty="0">
                <a:latin typeface="+mn-lt"/>
              </a:rPr>
              <a:t>of mobile students between </a:t>
            </a:r>
            <a:r>
              <a:rPr lang="en-US" sz="1400" b="1" dirty="0" smtClean="0">
                <a:latin typeface="+mn-lt"/>
              </a:rPr>
              <a:t>2013 and 2016 </a:t>
            </a:r>
            <a:r>
              <a:rPr lang="en-US" sz="1400" b="1" dirty="0">
                <a:latin typeface="+mn-lt"/>
              </a:rPr>
              <a:t>(2013=100)</a:t>
            </a:r>
            <a:endParaRPr lang="en-GB" sz="1400" b="1" dirty="0">
              <a:latin typeface="+mn-lt"/>
            </a:endParaRPr>
          </a:p>
        </p:txBody>
      </p:sp>
      <p:sp>
        <p:nvSpPr>
          <p:cNvPr id="12" name="Rectangle 11"/>
          <p:cNvSpPr/>
          <p:nvPr/>
        </p:nvSpPr>
        <p:spPr>
          <a:xfrm>
            <a:off x="8587266" y="1368973"/>
            <a:ext cx="215992" cy="223782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3" name="Up Arrow 12"/>
          <p:cNvSpPr/>
          <p:nvPr/>
        </p:nvSpPr>
        <p:spPr>
          <a:xfrm>
            <a:off x="8640712" y="4186140"/>
            <a:ext cx="162546" cy="4727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cxnSp>
        <p:nvCxnSpPr>
          <p:cNvPr id="14" name="Straight Connector 13"/>
          <p:cNvCxnSpPr/>
          <p:nvPr/>
        </p:nvCxnSpPr>
        <p:spPr>
          <a:xfrm>
            <a:off x="628734" y="2479420"/>
            <a:ext cx="824433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7364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586740" y="1659166"/>
            <a:ext cx="8176260" cy="1200329"/>
          </a:xfrm>
          <a:prstGeom prst="rect">
            <a:avLst/>
          </a:prstGeom>
        </p:spPr>
        <p:txBody>
          <a:bodyPr wrap="square">
            <a:spAutoFit/>
          </a:bodyPr>
          <a:lstStyle/>
          <a:p>
            <a:pPr algn="ctr"/>
            <a:r>
              <a:rPr lang="en-GB" sz="2400" dirty="0" smtClean="0">
                <a:solidFill>
                  <a:schemeClr val="bg1"/>
                </a:solidFill>
                <a:latin typeface="+mj-lt"/>
                <a:cs typeface="Arial" panose="020B0604020202020204" pitchFamily="34" charset="0"/>
              </a:rPr>
              <a:t>Tertiary attainment has greatly increased and </a:t>
            </a:r>
          </a:p>
          <a:p>
            <a:pPr algn="ctr"/>
            <a:r>
              <a:rPr lang="en-GB" sz="2400" dirty="0" smtClean="0">
                <a:solidFill>
                  <a:schemeClr val="bg1"/>
                </a:solidFill>
                <a:latin typeface="+mj-lt"/>
                <a:cs typeface="Arial" panose="020B0604020202020204" pitchFamily="34" charset="0"/>
              </a:rPr>
              <a:t>Latvia hosts a growing number of </a:t>
            </a:r>
          </a:p>
          <a:p>
            <a:pPr algn="ctr"/>
            <a:r>
              <a:rPr lang="en-GB" sz="2400" dirty="0">
                <a:solidFill>
                  <a:schemeClr val="bg1"/>
                </a:solidFill>
                <a:latin typeface="+mj-lt"/>
                <a:cs typeface="Arial" panose="020B0604020202020204" pitchFamily="34" charset="0"/>
              </a:rPr>
              <a:t>i</a:t>
            </a:r>
            <a:r>
              <a:rPr lang="en-GB" sz="2400" dirty="0" smtClean="0">
                <a:solidFill>
                  <a:schemeClr val="bg1"/>
                </a:solidFill>
                <a:latin typeface="+mj-lt"/>
                <a:cs typeface="Arial" panose="020B0604020202020204" pitchFamily="34" charset="0"/>
              </a:rPr>
              <a:t>nternational students</a:t>
            </a:r>
            <a:endParaRPr lang="en-GB" sz="2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214533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6349" y="-144463"/>
            <a:ext cx="8988425" cy="5990078"/>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21"/>
          <p:cNvSpPr/>
          <p:nvPr/>
        </p:nvSpPr>
        <p:spPr>
          <a:xfrm flipH="1">
            <a:off x="3347864" y="-2435416"/>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538006" y="2670467"/>
            <a:ext cx="4401360" cy="2277547"/>
          </a:xfrm>
          <a:prstGeom prst="rect">
            <a:avLst/>
          </a:prstGeom>
        </p:spPr>
        <p:txBody>
          <a:bodyPr wrap="square">
            <a:spAutoFit/>
          </a:bodyPr>
          <a:lstStyle/>
          <a:p>
            <a:pPr lvl="0" algn="r" fontAlgn="base">
              <a:spcBef>
                <a:spcPct val="0"/>
              </a:spcBef>
              <a:spcAft>
                <a:spcPct val="0"/>
              </a:spcAft>
            </a:pPr>
            <a:endParaRPr kumimoji="1" lang="en-US" altLang="ko-KR" sz="4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r>
              <a:rPr kumimoji="1" lang="en-US" altLang="ko-KR" sz="4400" b="1" dirty="0" smtClean="0">
                <a:solidFill>
                  <a:schemeClr val="bg1"/>
                </a:solidFill>
                <a:latin typeface="Arial" pitchFamily="34" charset="0"/>
                <a:ea typeface="맑은 고딕" pitchFamily="50" charset="-127"/>
                <a:cs typeface="Arial" pitchFamily="34" charset="0"/>
              </a:rPr>
              <a:t> </a:t>
            </a:r>
          </a:p>
          <a:p>
            <a:pPr lvl="0" algn="ctr" fontAlgn="base">
              <a:spcBef>
                <a:spcPct val="0"/>
              </a:spcBef>
              <a:spcAft>
                <a:spcPct val="0"/>
              </a:spcAft>
            </a:pPr>
            <a:r>
              <a:rPr kumimoji="1" lang="en-US" altLang="ko-KR" sz="5400" b="1" i="1" dirty="0" smtClean="0">
                <a:solidFill>
                  <a:schemeClr val="bg1"/>
                </a:solidFill>
                <a:latin typeface="+mj-lt"/>
                <a:ea typeface="맑은 고딕" pitchFamily="50" charset="-127"/>
                <a:cs typeface="Arial" pitchFamily="34" charset="0"/>
              </a:rPr>
              <a:t>Finance</a:t>
            </a:r>
            <a:endParaRPr kumimoji="1" lang="en-GB" altLang="ko-KR" sz="3600" b="1" i="1" u="none" strike="noStrike" cap="none" normalizeH="0" baseline="0" dirty="0" smtClean="0">
              <a:ln>
                <a:noFill/>
              </a:ln>
              <a:solidFill>
                <a:schemeClr val="bg1"/>
              </a:solidFill>
              <a:effectLst/>
              <a:latin typeface="+mj-lt"/>
              <a:ea typeface="굴림" pitchFamily="50" charset="-127"/>
              <a:cs typeface="Arial" pitchFamily="34" charset="0"/>
            </a:endParaRPr>
          </a:p>
        </p:txBody>
      </p:sp>
      <p:sp>
        <p:nvSpPr>
          <p:cNvPr id="2" name="AutoShape 2" descr="Image result for education finan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education financ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84162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770040" y="0"/>
            <a:ext cx="6696744" cy="627534"/>
          </a:xfrm>
        </p:spPr>
        <p:txBody>
          <a:bodyPr/>
          <a:lstStyle/>
          <a:p>
            <a:r>
              <a:rPr lang="en-US" dirty="0" smtClean="0">
                <a:latin typeface="+mj-lt"/>
              </a:rPr>
              <a:t>The government increased significantly the expenditure </a:t>
            </a:r>
            <a:r>
              <a:rPr lang="en-US" dirty="0">
                <a:latin typeface="+mj-lt"/>
              </a:rPr>
              <a:t>on education </a:t>
            </a:r>
            <a:r>
              <a:rPr lang="en-US" dirty="0" smtClean="0">
                <a:latin typeface="+mj-lt"/>
              </a:rPr>
              <a:t>between </a:t>
            </a:r>
            <a:r>
              <a:rPr lang="en-US" dirty="0">
                <a:latin typeface="+mj-lt"/>
              </a:rPr>
              <a:t>2011 and 2015 </a:t>
            </a:r>
            <a:endParaRPr lang="en-GB" dirty="0">
              <a:latin typeface="+mj-lt"/>
            </a:endParaRPr>
          </a:p>
        </p:txBody>
      </p:sp>
      <p:sp>
        <p:nvSpPr>
          <p:cNvPr id="4" name="Content Placeholder 3"/>
          <p:cNvSpPr>
            <a:spLocks noGrp="1"/>
          </p:cNvSpPr>
          <p:nvPr>
            <p:ph sz="quarter" idx="17"/>
          </p:nvPr>
        </p:nvSpPr>
        <p:spPr>
          <a:xfrm>
            <a:off x="7687484" y="339502"/>
            <a:ext cx="1073741" cy="266554"/>
          </a:xfrm>
        </p:spPr>
        <p:txBody>
          <a:bodyPr>
            <a:noAutofit/>
          </a:bodyPr>
          <a:lstStyle/>
          <a:p>
            <a:r>
              <a:rPr lang="en-GB" sz="1200" b="1" dirty="0" smtClean="0">
                <a:latin typeface="+mj-lt"/>
              </a:rPr>
              <a:t>Figure C4.1</a:t>
            </a:r>
            <a:endParaRPr lang="en-GB" sz="1200" b="1" dirty="0">
              <a:latin typeface="+mj-lt"/>
            </a:endParaRPr>
          </a:p>
        </p:txBody>
      </p:sp>
      <p:sp>
        <p:nvSpPr>
          <p:cNvPr id="5" name="Content Placeholder 4"/>
          <p:cNvSpPr>
            <a:spLocks noGrp="1"/>
          </p:cNvSpPr>
          <p:nvPr>
            <p:ph sz="quarter" idx="18"/>
          </p:nvPr>
        </p:nvSpPr>
        <p:spPr>
          <a:xfrm>
            <a:off x="0" y="731803"/>
            <a:ext cx="9073008" cy="270272"/>
          </a:xfrm>
        </p:spPr>
        <p:txBody>
          <a:bodyPr>
            <a:noAutofit/>
          </a:bodyPr>
          <a:lstStyle/>
          <a:p>
            <a:r>
              <a:rPr lang="en-US" sz="1400" b="1" dirty="0" smtClean="0">
                <a:latin typeface="+mn-lt"/>
              </a:rPr>
              <a:t>Index of change in total public expenditure between 2011 and 2015 (2011=100)</a:t>
            </a:r>
            <a:endParaRPr lang="en-GB" sz="1400" b="1" dirty="0">
              <a:latin typeface="+mn-lt"/>
            </a:endParaRPr>
          </a:p>
        </p:txBody>
      </p:sp>
      <p:graphicFrame>
        <p:nvGraphicFramePr>
          <p:cNvPr id="6" name="Chart 5"/>
          <p:cNvGraphicFramePr>
            <a:graphicFrameLocks/>
          </p:cNvGraphicFramePr>
          <p:nvPr>
            <p:extLst>
              <p:ext uri="{D42A27DB-BD31-4B8C-83A1-F6EECF244321}">
                <p14:modId xmlns:p14="http://schemas.microsoft.com/office/powerpoint/2010/main" val="4142615165"/>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010400" y="1851670"/>
            <a:ext cx="216024" cy="1926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1559081" y="1851670"/>
            <a:ext cx="216024" cy="192600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1609195" y="437195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256156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a:latin typeface="+mj-lt"/>
              </a:rPr>
              <a:t>Capital expenditure represents a </a:t>
            </a:r>
            <a:r>
              <a:rPr lang="en-US" dirty="0" smtClean="0">
                <a:latin typeface="+mj-lt"/>
              </a:rPr>
              <a:t>significant </a:t>
            </a:r>
            <a:r>
              <a:rPr lang="en-US" dirty="0">
                <a:latin typeface="+mj-lt"/>
              </a:rPr>
              <a:t>share of total costs at </a:t>
            </a:r>
            <a:r>
              <a:rPr lang="en-US" dirty="0" smtClean="0">
                <a:latin typeface="+mj-lt"/>
              </a:rPr>
              <a:t>all levels of education in Latvia</a:t>
            </a:r>
            <a:endParaRPr lang="en-GB" dirty="0">
              <a:latin typeface="+mj-lt"/>
            </a:endParaRPr>
          </a:p>
        </p:txBody>
      </p:sp>
      <p:sp>
        <p:nvSpPr>
          <p:cNvPr id="4" name="Content Placeholder 3"/>
          <p:cNvSpPr>
            <a:spLocks noGrp="1"/>
          </p:cNvSpPr>
          <p:nvPr>
            <p:ph sz="quarter" idx="17"/>
          </p:nvPr>
        </p:nvSpPr>
        <p:spPr>
          <a:xfrm>
            <a:off x="7751135" y="276447"/>
            <a:ext cx="1065767" cy="357999"/>
          </a:xfrm>
        </p:spPr>
        <p:txBody>
          <a:bodyPr>
            <a:noAutofit/>
          </a:bodyPr>
          <a:lstStyle/>
          <a:p>
            <a:r>
              <a:rPr lang="en-GB" sz="1200" b="1" dirty="0">
                <a:latin typeface="+mj-lt"/>
              </a:rPr>
              <a:t>Table </a:t>
            </a:r>
            <a:r>
              <a:rPr lang="en-GB" sz="1200" b="1" dirty="0" smtClean="0">
                <a:latin typeface="+mj-lt"/>
              </a:rPr>
              <a:t>C6.1</a:t>
            </a:r>
            <a:endParaRPr lang="en-GB" sz="1200" b="1" dirty="0">
              <a:latin typeface="+mj-lt"/>
            </a:endParaRPr>
          </a:p>
        </p:txBody>
      </p:sp>
      <p:sp>
        <p:nvSpPr>
          <p:cNvPr id="5" name="Content Placeholder 4"/>
          <p:cNvSpPr>
            <a:spLocks noGrp="1"/>
          </p:cNvSpPr>
          <p:nvPr>
            <p:ph sz="quarter" idx="18"/>
          </p:nvPr>
        </p:nvSpPr>
        <p:spPr/>
        <p:txBody>
          <a:bodyPr>
            <a:normAutofit lnSpcReduction="10000"/>
          </a:bodyPr>
          <a:lstStyle/>
          <a:p>
            <a:r>
              <a:rPr lang="fr-FR" sz="1200" b="1" dirty="0">
                <a:latin typeface="+mj-lt"/>
              </a:rPr>
              <a:t>Share of capital </a:t>
            </a:r>
            <a:r>
              <a:rPr lang="fr-FR" sz="1200" b="1" dirty="0" err="1">
                <a:latin typeface="+mj-lt"/>
              </a:rPr>
              <a:t>expenditure</a:t>
            </a:r>
            <a:r>
              <a:rPr lang="fr-FR" sz="1200" b="1" dirty="0">
                <a:latin typeface="+mj-lt"/>
              </a:rPr>
              <a:t> as a </a:t>
            </a:r>
            <a:r>
              <a:rPr lang="fr-FR" sz="1200" b="1" dirty="0" err="1">
                <a:latin typeface="+mj-lt"/>
              </a:rPr>
              <a:t>percentage</a:t>
            </a:r>
            <a:r>
              <a:rPr lang="fr-FR" sz="1200" b="1" dirty="0">
                <a:latin typeface="+mj-lt"/>
              </a:rPr>
              <a:t> of total </a:t>
            </a:r>
            <a:r>
              <a:rPr lang="fr-FR" sz="1200" b="1" dirty="0" err="1">
                <a:latin typeface="+mj-lt"/>
              </a:rPr>
              <a:t>expenditure</a:t>
            </a:r>
            <a:r>
              <a:rPr lang="fr-FR" sz="1200" b="1" dirty="0">
                <a:latin typeface="+mj-lt"/>
              </a:rPr>
              <a:t>, by </a:t>
            </a:r>
            <a:r>
              <a:rPr lang="fr-FR" sz="1200" b="1" dirty="0" err="1">
                <a:latin typeface="+mj-lt"/>
              </a:rPr>
              <a:t>level</a:t>
            </a:r>
            <a:r>
              <a:rPr lang="fr-FR" sz="1200" b="1" dirty="0">
                <a:latin typeface="+mj-lt"/>
              </a:rPr>
              <a:t> of </a:t>
            </a:r>
            <a:r>
              <a:rPr lang="fr-FR" sz="1200" b="1" dirty="0" err="1">
                <a:latin typeface="+mj-lt"/>
              </a:rPr>
              <a:t>education</a:t>
            </a:r>
            <a:r>
              <a:rPr lang="fr-FR" sz="1200" b="1" dirty="0">
                <a:latin typeface="+mj-lt"/>
              </a:rPr>
              <a:t> (2015</a:t>
            </a:r>
            <a:r>
              <a:rPr lang="fr-FR" sz="1200" b="1" dirty="0" smtClean="0">
                <a:latin typeface="+mj-lt"/>
              </a:rPr>
              <a:t>)</a:t>
            </a:r>
            <a:endParaRPr lang="fr-FR" sz="12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1617461310"/>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3672688" y="1635646"/>
            <a:ext cx="216000" cy="2016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21654" y="1635646"/>
            <a:ext cx="198000" cy="201600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821654" y="4248173"/>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076902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a:latin typeface="+mj-lt"/>
              </a:rPr>
              <a:t>P</a:t>
            </a:r>
            <a:r>
              <a:rPr lang="en-US" dirty="0" smtClean="0">
                <a:latin typeface="+mj-lt"/>
              </a:rPr>
              <a:t>rimary </a:t>
            </a:r>
            <a:r>
              <a:rPr lang="en-US" dirty="0">
                <a:latin typeface="+mj-lt"/>
              </a:rPr>
              <a:t>and secondary </a:t>
            </a:r>
            <a:r>
              <a:rPr lang="en-US" dirty="0" smtClean="0">
                <a:latin typeface="+mj-lt"/>
              </a:rPr>
              <a:t>education are almost entirely publicly funded in Latvia</a:t>
            </a:r>
            <a:endParaRPr lang="en-GB" dirty="0">
              <a:latin typeface="+mj-lt"/>
            </a:endParaRPr>
          </a:p>
        </p:txBody>
      </p:sp>
      <p:sp>
        <p:nvSpPr>
          <p:cNvPr id="4" name="Content Placeholder 3"/>
          <p:cNvSpPr>
            <a:spLocks noGrp="1"/>
          </p:cNvSpPr>
          <p:nvPr>
            <p:ph sz="quarter" idx="17"/>
          </p:nvPr>
        </p:nvSpPr>
        <p:spPr>
          <a:xfrm>
            <a:off x="7710872" y="201279"/>
            <a:ext cx="1209842" cy="224024"/>
          </a:xfrm>
        </p:spPr>
        <p:txBody>
          <a:bodyPr>
            <a:noAutofit/>
          </a:bodyPr>
          <a:lstStyle/>
          <a:p>
            <a:r>
              <a:rPr lang="en-GB" sz="1200" b="1" dirty="0" smtClean="0">
                <a:latin typeface="+mj-lt"/>
              </a:rPr>
              <a:t>Figure C3.2.a</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Distribution of public and private expenditure on educational institutions (2015)</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2658179105"/>
              </p:ext>
            </p:extLst>
          </p:nvPr>
        </p:nvGraphicFramePr>
        <p:xfrm>
          <a:off x="323528" y="1203597"/>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499846" y="1620000"/>
            <a:ext cx="180000" cy="2103878"/>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4975367" y="1620000"/>
            <a:ext cx="180000" cy="2103878"/>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1529134" y="42279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357014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t>The public sector funds a slightly larger </a:t>
            </a:r>
            <a:r>
              <a:rPr lang="en-US" dirty="0"/>
              <a:t>share of tertiary </a:t>
            </a:r>
            <a:r>
              <a:rPr lang="en-US" dirty="0" smtClean="0"/>
              <a:t>education compared to the OECD average…</a:t>
            </a:r>
            <a:endParaRPr lang="en-GB" dirty="0"/>
          </a:p>
        </p:txBody>
      </p:sp>
      <p:sp>
        <p:nvSpPr>
          <p:cNvPr id="4" name="Content Placeholder 3"/>
          <p:cNvSpPr>
            <a:spLocks noGrp="1"/>
          </p:cNvSpPr>
          <p:nvPr>
            <p:ph sz="quarter" idx="17"/>
          </p:nvPr>
        </p:nvSpPr>
        <p:spPr/>
        <p:txBody>
          <a:bodyPr>
            <a:normAutofit fontScale="62500" lnSpcReduction="20000"/>
          </a:bodyPr>
          <a:lstStyle/>
          <a:p>
            <a:r>
              <a:rPr lang="en-GB" smtClean="0"/>
              <a:t>Figure C3.2b</a:t>
            </a:r>
            <a:endParaRPr lang="en-GB"/>
          </a:p>
        </p:txBody>
      </p:sp>
      <p:sp>
        <p:nvSpPr>
          <p:cNvPr id="5" name="Content Placeholder 4"/>
          <p:cNvSpPr>
            <a:spLocks noGrp="1"/>
          </p:cNvSpPr>
          <p:nvPr>
            <p:ph sz="quarter" idx="18"/>
          </p:nvPr>
        </p:nvSpPr>
        <p:spPr/>
        <p:txBody>
          <a:bodyPr>
            <a:normAutofit lnSpcReduction="10000"/>
          </a:bodyPr>
          <a:lstStyle/>
          <a:p>
            <a:r>
              <a:rPr lang="en-US" dirty="0" smtClean="0">
                <a:latin typeface="+mn-lt"/>
              </a:rPr>
              <a:t>Distribution of public and private expenditure on tertiary educational institutions (2015)</a:t>
            </a:r>
            <a:endParaRPr lang="en-GB" dirty="0">
              <a:latin typeface="+mn-lt"/>
            </a:endParaRPr>
          </a:p>
        </p:txBody>
      </p:sp>
      <p:graphicFrame>
        <p:nvGraphicFramePr>
          <p:cNvPr id="6" name="Chart 5"/>
          <p:cNvGraphicFramePr>
            <a:graphicFrameLocks/>
          </p:cNvGraphicFramePr>
          <p:nvPr>
            <p:extLst>
              <p:ext uri="{D42A27DB-BD31-4B8C-83A1-F6EECF244321}">
                <p14:modId xmlns:p14="http://schemas.microsoft.com/office/powerpoint/2010/main" val="399028313"/>
              </p:ext>
            </p:extLst>
          </p:nvPr>
        </p:nvGraphicFramePr>
        <p:xfrm>
          <a:off x="323528" y="1203596"/>
          <a:ext cx="8496944" cy="393990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3949033" y="1635646"/>
            <a:ext cx="194400" cy="2016224"/>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389033" y="1638000"/>
            <a:ext cx="194512" cy="2016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3977406" y="42279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152092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latin typeface="+mj-lt"/>
              </a:rPr>
              <a:t>… but it has not always been the case</a:t>
            </a:r>
            <a:endParaRPr lang="en-GB" dirty="0">
              <a:latin typeface="+mj-lt"/>
            </a:endParaRPr>
          </a:p>
        </p:txBody>
      </p:sp>
      <p:sp>
        <p:nvSpPr>
          <p:cNvPr id="4" name="Content Placeholder 3"/>
          <p:cNvSpPr>
            <a:spLocks noGrp="1"/>
          </p:cNvSpPr>
          <p:nvPr>
            <p:ph sz="quarter" idx="17"/>
          </p:nvPr>
        </p:nvSpPr>
        <p:spPr>
          <a:xfrm>
            <a:off x="7676851" y="339503"/>
            <a:ext cx="1584103" cy="224024"/>
          </a:xfrm>
        </p:spPr>
        <p:txBody>
          <a:bodyPr>
            <a:noAutofit/>
          </a:bodyPr>
          <a:lstStyle/>
          <a:p>
            <a:r>
              <a:rPr lang="en-GB" sz="1200" b="1" dirty="0" smtClean="0">
                <a:latin typeface="+mj-lt"/>
              </a:rPr>
              <a:t>Figure C3.3</a:t>
            </a:r>
            <a:endParaRPr lang="en-GB" sz="1200" b="1" dirty="0">
              <a:latin typeface="+mj-lt"/>
            </a:endParaRPr>
          </a:p>
        </p:txBody>
      </p:sp>
      <p:sp>
        <p:nvSpPr>
          <p:cNvPr id="5" name="Content Placeholder 4"/>
          <p:cNvSpPr>
            <a:spLocks noGrp="1"/>
          </p:cNvSpPr>
          <p:nvPr>
            <p:ph sz="quarter" idx="18"/>
          </p:nvPr>
        </p:nvSpPr>
        <p:spPr>
          <a:xfrm>
            <a:off x="11435" y="627534"/>
            <a:ext cx="9073008" cy="270272"/>
          </a:xfrm>
        </p:spPr>
        <p:txBody>
          <a:bodyPr>
            <a:noAutofit/>
          </a:bodyPr>
          <a:lstStyle/>
          <a:p>
            <a:r>
              <a:rPr lang="en-US" sz="1400" dirty="0" smtClean="0">
                <a:latin typeface="+mj-lt"/>
              </a:rPr>
              <a:t>Change in relative share of public and private expenditure on tertiary educational institutions </a:t>
            </a:r>
          </a:p>
          <a:p>
            <a:r>
              <a:rPr lang="en-US" sz="1400" dirty="0" smtClean="0">
                <a:latin typeface="+mj-lt"/>
              </a:rPr>
              <a:t>(between 2010 and 2015)</a:t>
            </a:r>
            <a:endParaRPr lang="en-GB" sz="1400"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3342135770"/>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499992" y="1635646"/>
            <a:ext cx="252008" cy="1926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106403" y="1635646"/>
            <a:ext cx="252008" cy="192600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8172400" y="4155926"/>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5238766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827584" y="0"/>
            <a:ext cx="6552728" cy="627534"/>
          </a:xfrm>
        </p:spPr>
        <p:txBody>
          <a:bodyPr>
            <a:noAutofit/>
          </a:bodyPr>
          <a:lstStyle/>
          <a:p>
            <a:r>
              <a:rPr lang="fr-CA" sz="2700" b="1" dirty="0" smtClean="0">
                <a:latin typeface="+mj-lt"/>
              </a:rPr>
              <a:t>OUTLINE</a:t>
            </a:r>
            <a:endParaRPr lang="en-GB" sz="2700" b="1" dirty="0">
              <a:latin typeface="+mj-lt"/>
            </a:endParaRPr>
          </a:p>
        </p:txBody>
      </p:sp>
      <p:graphicFrame>
        <p:nvGraphicFramePr>
          <p:cNvPr id="2" name="Diagram 1"/>
          <p:cNvGraphicFramePr/>
          <p:nvPr>
            <p:extLst>
              <p:ext uri="{D42A27DB-BD31-4B8C-83A1-F6EECF244321}">
                <p14:modId xmlns:p14="http://schemas.microsoft.com/office/powerpoint/2010/main" val="3110290709"/>
              </p:ext>
            </p:extLst>
          </p:nvPr>
        </p:nvGraphicFramePr>
        <p:xfrm>
          <a:off x="1403648" y="91556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977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586740" y="1659166"/>
            <a:ext cx="8176260" cy="1569660"/>
          </a:xfrm>
          <a:prstGeom prst="rect">
            <a:avLst/>
          </a:prstGeom>
        </p:spPr>
        <p:txBody>
          <a:bodyPr wrap="square">
            <a:spAutoFit/>
          </a:bodyPr>
          <a:lstStyle/>
          <a:p>
            <a:pPr algn="ctr"/>
            <a:r>
              <a:rPr lang="en-GB" sz="2400" dirty="0" smtClean="0">
                <a:solidFill>
                  <a:schemeClr val="bg1"/>
                </a:solidFill>
                <a:latin typeface="+mj-lt"/>
                <a:cs typeface="Arial" panose="020B0604020202020204" pitchFamily="34" charset="0"/>
              </a:rPr>
              <a:t>Public investment in education has been considerably growing between 2011 and 2015, but Latvia has </a:t>
            </a:r>
          </a:p>
          <a:p>
            <a:pPr algn="ctr"/>
            <a:r>
              <a:rPr lang="en-GB" sz="2400" dirty="0" smtClean="0">
                <a:solidFill>
                  <a:schemeClr val="bg1"/>
                </a:solidFill>
                <a:latin typeface="+mj-lt"/>
                <a:cs typeface="Arial" panose="020B0604020202020204" pitchFamily="34" charset="0"/>
              </a:rPr>
              <a:t>a high share of capital expenditure </a:t>
            </a:r>
          </a:p>
          <a:p>
            <a:pPr algn="ctr"/>
            <a:r>
              <a:rPr lang="en-GB" sz="2400" dirty="0" smtClean="0">
                <a:solidFill>
                  <a:schemeClr val="bg1"/>
                </a:solidFill>
                <a:latin typeface="+mj-lt"/>
                <a:cs typeface="Arial" panose="020B0604020202020204" pitchFamily="34" charset="0"/>
              </a:rPr>
              <a:t>at all levels of education</a:t>
            </a:r>
            <a:endParaRPr lang="en-GB" sz="2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214533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7" descr="chap5.jpg"/>
          <p:cNvPicPr>
            <a:picLocks noChangeAspect="1"/>
          </p:cNvPicPr>
          <p:nvPr/>
        </p:nvPicPr>
        <p:blipFill>
          <a:blip r:embed="rId3" cstate="print"/>
          <a:srcRect l="11111"/>
          <a:stretch>
            <a:fillRect/>
          </a:stretch>
        </p:blipFill>
        <p:spPr>
          <a:xfrm>
            <a:off x="-18905" y="0"/>
            <a:ext cx="8316416" cy="5143500"/>
          </a:xfrm>
          <a:prstGeom prst="rect">
            <a:avLst/>
          </a:prstGeom>
        </p:spPr>
      </p:pic>
      <p:sp>
        <p:nvSpPr>
          <p:cNvPr id="5" name="Right Triangle 21"/>
          <p:cNvSpPr/>
          <p:nvPr/>
        </p:nvSpPr>
        <p:spPr>
          <a:xfrm flipH="1">
            <a:off x="3347864" y="-2435416"/>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538006" y="1995686"/>
            <a:ext cx="4401360" cy="2954655"/>
          </a:xfrm>
          <a:prstGeom prst="rect">
            <a:avLst/>
          </a:prstGeom>
        </p:spPr>
        <p:txBody>
          <a:bodyPr wrap="square">
            <a:spAutoFit/>
          </a:bodyPr>
          <a:lstStyle/>
          <a:p>
            <a:pPr lvl="0" algn="r" fontAlgn="base">
              <a:spcBef>
                <a:spcPct val="0"/>
              </a:spcBef>
              <a:spcAft>
                <a:spcPct val="0"/>
              </a:spcAft>
            </a:pPr>
            <a:endParaRPr kumimoji="1" lang="en-US" altLang="ko-KR" sz="4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endParaRPr kumimoji="1" lang="en-US" altLang="ko-KR" sz="44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r>
              <a:rPr kumimoji="1" lang="en-US" altLang="ko-KR" sz="4400" b="1" dirty="0" smtClean="0">
                <a:solidFill>
                  <a:schemeClr val="bg1"/>
                </a:solidFill>
                <a:latin typeface="Arial" pitchFamily="34" charset="0"/>
                <a:ea typeface="맑은 고딕" pitchFamily="50" charset="-127"/>
                <a:cs typeface="Arial" pitchFamily="34" charset="0"/>
              </a:rPr>
              <a:t> </a:t>
            </a:r>
          </a:p>
          <a:p>
            <a:pPr lvl="0" algn="ctr" fontAlgn="base">
              <a:spcBef>
                <a:spcPct val="0"/>
              </a:spcBef>
              <a:spcAft>
                <a:spcPct val="0"/>
              </a:spcAft>
            </a:pPr>
            <a:r>
              <a:rPr kumimoji="1" lang="en-US" altLang="ko-KR" sz="5400" b="1" i="1" dirty="0" smtClean="0">
                <a:solidFill>
                  <a:schemeClr val="bg1"/>
                </a:solidFill>
                <a:latin typeface="+mj-lt"/>
                <a:ea typeface="맑은 고딕" pitchFamily="50" charset="-127"/>
                <a:cs typeface="Arial" pitchFamily="34" charset="0"/>
              </a:rPr>
              <a:t>Teachers</a:t>
            </a:r>
            <a:endParaRPr kumimoji="1" lang="en-GB" altLang="ko-KR" sz="3600" b="1" i="1" u="none" strike="noStrike" cap="none" normalizeH="0" baseline="0" dirty="0" smtClean="0">
              <a:ln>
                <a:noFill/>
              </a:ln>
              <a:solidFill>
                <a:schemeClr val="bg1"/>
              </a:solidFill>
              <a:effectLst/>
              <a:latin typeface="+mj-lt"/>
              <a:ea typeface="굴림" pitchFamily="50" charset="-127"/>
              <a:cs typeface="Arial" pitchFamily="34" charset="0"/>
            </a:endParaRPr>
          </a:p>
        </p:txBody>
      </p:sp>
    </p:spTree>
    <p:extLst>
      <p:ext uri="{BB962C8B-B14F-4D97-AF65-F5344CB8AC3E}">
        <p14:creationId xmlns:p14="http://schemas.microsoft.com/office/powerpoint/2010/main" val="1302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a:xfrm>
            <a:off x="332504" y="1203598"/>
            <a:ext cx="8496944" cy="3798422"/>
          </a:xfrm>
        </p:spPr>
      </p:sp>
      <p:sp>
        <p:nvSpPr>
          <p:cNvPr id="3" name="Title 2"/>
          <p:cNvSpPr>
            <a:spLocks noGrp="1"/>
          </p:cNvSpPr>
          <p:nvPr>
            <p:ph type="title"/>
          </p:nvPr>
        </p:nvSpPr>
        <p:spPr>
          <a:xfrm>
            <a:off x="869917" y="0"/>
            <a:ext cx="6696744" cy="627534"/>
          </a:xfrm>
        </p:spPr>
        <p:txBody>
          <a:bodyPr/>
          <a:lstStyle/>
          <a:p>
            <a:r>
              <a:rPr lang="en-GB" dirty="0">
                <a:latin typeface="+mj-lt"/>
              </a:rPr>
              <a:t>M</a:t>
            </a:r>
            <a:r>
              <a:rPr lang="en-GB" dirty="0" smtClean="0">
                <a:latin typeface="+mj-lt"/>
              </a:rPr>
              <a:t>ost teachers are women</a:t>
            </a:r>
            <a:endParaRPr lang="en-US" dirty="0">
              <a:latin typeface="+mj-lt"/>
            </a:endParaRPr>
          </a:p>
        </p:txBody>
      </p:sp>
      <p:sp>
        <p:nvSpPr>
          <p:cNvPr id="4" name="Content Placeholder 3"/>
          <p:cNvSpPr>
            <a:spLocks noGrp="1"/>
          </p:cNvSpPr>
          <p:nvPr>
            <p:ph sz="quarter" idx="17"/>
          </p:nvPr>
        </p:nvSpPr>
        <p:spPr>
          <a:xfrm>
            <a:off x="7676853" y="339502"/>
            <a:ext cx="1275759" cy="298451"/>
          </a:xfrm>
        </p:spPr>
        <p:txBody>
          <a:bodyPr>
            <a:noAutofit/>
          </a:bodyPr>
          <a:lstStyle/>
          <a:p>
            <a:r>
              <a:rPr lang="en-GB" sz="1200" b="1" dirty="0" smtClean="0">
                <a:latin typeface="+mj-lt"/>
              </a:rPr>
              <a:t>Figure D5.1</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a:latin typeface="+mj-lt"/>
              </a:rPr>
              <a:t>D</a:t>
            </a:r>
            <a:r>
              <a:rPr lang="en-US" sz="1400" b="1" dirty="0" smtClean="0">
                <a:latin typeface="+mj-lt"/>
              </a:rPr>
              <a:t>istribution of female teachers (2016)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161655767"/>
              </p:ext>
            </p:extLst>
          </p:nvPr>
        </p:nvGraphicFramePr>
        <p:xfrm>
          <a:off x="107504" y="1235802"/>
          <a:ext cx="8712968"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3047209" y="1558861"/>
            <a:ext cx="291413" cy="1948993"/>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p>
        </p:txBody>
      </p:sp>
      <p:sp>
        <p:nvSpPr>
          <p:cNvPr id="8" name="Rectangle 7"/>
          <p:cNvSpPr/>
          <p:nvPr/>
        </p:nvSpPr>
        <p:spPr>
          <a:xfrm>
            <a:off x="6676586" y="1558860"/>
            <a:ext cx="319635" cy="1948994"/>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p>
        </p:txBody>
      </p:sp>
      <p:sp>
        <p:nvSpPr>
          <p:cNvPr id="9" name="TextBox 8"/>
          <p:cNvSpPr txBox="1"/>
          <p:nvPr/>
        </p:nvSpPr>
        <p:spPr>
          <a:xfrm>
            <a:off x="179512" y="1131590"/>
            <a:ext cx="360040" cy="288032"/>
          </a:xfrm>
          <a:prstGeom prst="rect">
            <a:avLst/>
          </a:prstGeom>
          <a:noFill/>
          <a:ln>
            <a:noFill/>
          </a:ln>
        </p:spPr>
        <p:txBody>
          <a:bodyPr wrap="square" rtlCol="0" anchor="ctr">
            <a:spAutoFit/>
          </a:bodyPr>
          <a:lstStyle/>
          <a:p>
            <a:r>
              <a:rPr lang="fr-FR" sz="1200" dirty="0" smtClean="0">
                <a:solidFill>
                  <a:schemeClr val="bg1"/>
                </a:solidFill>
                <a:latin typeface="Arial" panose="020B0604020202020204" pitchFamily="34" charset="0"/>
                <a:cs typeface="Arial" panose="020B0604020202020204" pitchFamily="34" charset="0"/>
              </a:rPr>
              <a:t>%</a:t>
            </a:r>
            <a:endParaRPr lang="en-GB" sz="1200" dirty="0">
              <a:solidFill>
                <a:schemeClr val="bg1"/>
              </a:solidFill>
              <a:latin typeface="Arial" panose="020B0604020202020204" pitchFamily="34" charset="0"/>
              <a:cs typeface="Arial" panose="020B0604020202020204" pitchFamily="34" charset="0"/>
            </a:endParaRPr>
          </a:p>
        </p:txBody>
      </p:sp>
      <p:sp>
        <p:nvSpPr>
          <p:cNvPr id="10" name="Up Arrow 9"/>
          <p:cNvSpPr/>
          <p:nvPr/>
        </p:nvSpPr>
        <p:spPr>
          <a:xfrm>
            <a:off x="6770712" y="4024710"/>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81051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mj-lt"/>
              </a:rPr>
              <a:t>Nearly half of teachers are at least 50 years old</a:t>
            </a:r>
            <a:endParaRPr lang="en-US" dirty="0">
              <a:latin typeface="+mj-lt"/>
            </a:endParaRPr>
          </a:p>
        </p:txBody>
      </p:sp>
      <p:sp>
        <p:nvSpPr>
          <p:cNvPr id="4" name="Content Placeholder 3"/>
          <p:cNvSpPr>
            <a:spLocks noGrp="1"/>
          </p:cNvSpPr>
          <p:nvPr>
            <p:ph sz="quarter" idx="17"/>
          </p:nvPr>
        </p:nvSpPr>
        <p:spPr>
          <a:xfrm>
            <a:off x="7698117" y="339502"/>
            <a:ext cx="1073741" cy="298451"/>
          </a:xfrm>
        </p:spPr>
        <p:txBody>
          <a:bodyPr>
            <a:noAutofit/>
          </a:bodyPr>
          <a:lstStyle/>
          <a:p>
            <a:r>
              <a:rPr lang="en-US" sz="1200" b="1" dirty="0" smtClean="0">
                <a:latin typeface="+mj-lt"/>
              </a:rPr>
              <a:t>Table D5.1</a:t>
            </a:r>
            <a:endParaRPr lang="en-US" sz="1200" b="1" dirty="0">
              <a:latin typeface="+mj-lt"/>
            </a:endParaRPr>
          </a:p>
        </p:txBody>
      </p:sp>
      <p:sp>
        <p:nvSpPr>
          <p:cNvPr id="5" name="Content Placeholder 4"/>
          <p:cNvSpPr>
            <a:spLocks noGrp="1"/>
          </p:cNvSpPr>
          <p:nvPr>
            <p:ph sz="quarter" idx="18"/>
          </p:nvPr>
        </p:nvSpPr>
        <p:spPr/>
        <p:txBody>
          <a:bodyPr>
            <a:normAutofit fontScale="77500" lnSpcReduction="20000"/>
          </a:bodyPr>
          <a:lstStyle/>
          <a:p>
            <a:r>
              <a:rPr lang="en-US" sz="1400" b="1" dirty="0">
                <a:latin typeface="+mj-lt"/>
              </a:rPr>
              <a:t>Percentage </a:t>
            </a:r>
            <a:r>
              <a:rPr lang="en-US" sz="1400" b="1" dirty="0" smtClean="0">
                <a:latin typeface="+mj-lt"/>
              </a:rPr>
              <a:t>of primary to upper secondary  </a:t>
            </a:r>
            <a:r>
              <a:rPr lang="en-US" sz="1400" b="1" dirty="0">
                <a:latin typeface="+mj-lt"/>
              </a:rPr>
              <a:t>teachers in public and private institutions, </a:t>
            </a:r>
            <a:r>
              <a:rPr lang="en-US" sz="1400" b="1" dirty="0" smtClean="0">
                <a:latin typeface="+mj-lt"/>
              </a:rPr>
              <a:t>by age </a:t>
            </a:r>
            <a:r>
              <a:rPr lang="en-US" sz="1400" b="1" dirty="0">
                <a:latin typeface="+mj-lt"/>
              </a:rPr>
              <a:t>group, based on head </a:t>
            </a:r>
            <a:r>
              <a:rPr lang="en-US" sz="1400" b="1" dirty="0" smtClean="0">
                <a:latin typeface="+mj-lt"/>
              </a:rPr>
              <a:t>counts (2016)</a:t>
            </a:r>
            <a:endParaRPr lang="en-US" sz="1400" b="1" dirty="0">
              <a:latin typeface="+mj-lt"/>
            </a:endParaRPr>
          </a:p>
          <a:p>
            <a:endParaRPr lang="en-US" dirty="0"/>
          </a:p>
        </p:txBody>
      </p:sp>
      <p:graphicFrame>
        <p:nvGraphicFramePr>
          <p:cNvPr id="7" name="Chart 6"/>
          <p:cNvGraphicFramePr>
            <a:graphicFrameLocks/>
          </p:cNvGraphicFramePr>
          <p:nvPr>
            <p:extLst>
              <p:ext uri="{D42A27DB-BD31-4B8C-83A1-F6EECF244321}">
                <p14:modId xmlns:p14="http://schemas.microsoft.com/office/powerpoint/2010/main" val="1706223225"/>
              </p:ext>
            </p:extLst>
          </p:nvPr>
        </p:nvGraphicFramePr>
        <p:xfrm>
          <a:off x="186267" y="1208615"/>
          <a:ext cx="8822266" cy="3761318"/>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5115702" y="1707324"/>
            <a:ext cx="187200" cy="2037107"/>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1335122" y="1707324"/>
            <a:ext cx="180000" cy="2026473"/>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1341943" y="4261867"/>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455103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latin typeface="+mj-lt"/>
              </a:rPr>
              <a:t>Latvia has some of the smallest class size in primary public institutions</a:t>
            </a:r>
            <a:endParaRPr lang="en-GB" dirty="0">
              <a:latin typeface="+mj-lt"/>
            </a:endParaRPr>
          </a:p>
        </p:txBody>
      </p:sp>
      <p:sp>
        <p:nvSpPr>
          <p:cNvPr id="4" name="Content Placeholder 3"/>
          <p:cNvSpPr>
            <a:spLocks noGrp="1"/>
          </p:cNvSpPr>
          <p:nvPr>
            <p:ph sz="quarter" idx="17"/>
          </p:nvPr>
        </p:nvSpPr>
        <p:spPr>
          <a:xfrm>
            <a:off x="7666219" y="339502"/>
            <a:ext cx="1095006" cy="277186"/>
          </a:xfrm>
        </p:spPr>
        <p:txBody>
          <a:bodyPr>
            <a:noAutofit/>
          </a:bodyPr>
          <a:lstStyle/>
          <a:p>
            <a:r>
              <a:rPr lang="en-GB" sz="1200" b="1" dirty="0" smtClean="0">
                <a:latin typeface="+mj-lt"/>
              </a:rPr>
              <a:t>Figure D2.1</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Average class size in primary public institutions (2016)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1345333744"/>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006569" y="1614190"/>
            <a:ext cx="187200" cy="1865742"/>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193133" y="1614190"/>
            <a:ext cx="180000" cy="1865742"/>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Up Arrow 8"/>
          <p:cNvSpPr/>
          <p:nvPr/>
        </p:nvSpPr>
        <p:spPr>
          <a:xfrm>
            <a:off x="8225878" y="3999401"/>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449551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latin typeface="+mj-lt"/>
              </a:rPr>
              <a:t>Both lower </a:t>
            </a:r>
            <a:r>
              <a:rPr lang="en-US" dirty="0">
                <a:latin typeface="+mj-lt"/>
              </a:rPr>
              <a:t>secondary </a:t>
            </a:r>
            <a:r>
              <a:rPr lang="en-US" dirty="0" smtClean="0">
                <a:latin typeface="+mj-lt"/>
              </a:rPr>
              <a:t>teachers and school heads have low absolute salaries in Latvia…</a:t>
            </a:r>
            <a:endParaRPr lang="en-GB" dirty="0">
              <a:latin typeface="+mj-lt"/>
            </a:endParaRPr>
          </a:p>
        </p:txBody>
      </p:sp>
      <p:sp>
        <p:nvSpPr>
          <p:cNvPr id="4" name="Content Placeholder 3"/>
          <p:cNvSpPr>
            <a:spLocks noGrp="1"/>
          </p:cNvSpPr>
          <p:nvPr>
            <p:ph sz="quarter" idx="17"/>
          </p:nvPr>
        </p:nvSpPr>
        <p:spPr>
          <a:xfrm>
            <a:off x="7667288" y="328869"/>
            <a:ext cx="1126903" cy="266554"/>
          </a:xfrm>
        </p:spPr>
        <p:txBody>
          <a:bodyPr>
            <a:noAutofit/>
          </a:bodyPr>
          <a:lstStyle/>
          <a:p>
            <a:r>
              <a:rPr lang="en-GB" sz="1200" b="1" dirty="0" smtClean="0">
                <a:latin typeface="+mj-lt"/>
              </a:rPr>
              <a:t>Figure D3.5</a:t>
            </a:r>
            <a:endParaRPr lang="en-GB" sz="1200" b="1" dirty="0">
              <a:latin typeface="+mj-lt"/>
            </a:endParaRPr>
          </a:p>
        </p:txBody>
      </p:sp>
      <p:sp>
        <p:nvSpPr>
          <p:cNvPr id="5" name="Content Placeholder 4"/>
          <p:cNvSpPr>
            <a:spLocks noGrp="1"/>
          </p:cNvSpPr>
          <p:nvPr>
            <p:ph sz="quarter" idx="18"/>
          </p:nvPr>
        </p:nvSpPr>
        <p:spPr/>
        <p:txBody>
          <a:bodyPr>
            <a:noAutofit/>
          </a:bodyPr>
          <a:lstStyle/>
          <a:p>
            <a:r>
              <a:rPr lang="en-US" sz="1400" b="1" dirty="0" smtClean="0">
                <a:latin typeface="+mj-lt"/>
              </a:rPr>
              <a:t>Actual salaries of lower secondary teachers and school heads (2016)</a:t>
            </a:r>
            <a:endParaRPr lang="en-GB" sz="1400" b="1" dirty="0">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470751912"/>
              </p:ext>
            </p:extLst>
          </p:nvPr>
        </p:nvGraphicFramePr>
        <p:xfrm>
          <a:off x="334160" y="928618"/>
          <a:ext cx="8496944"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a:spLocks noChangeArrowheads="1"/>
          </p:cNvSpPr>
          <p:nvPr/>
        </p:nvSpPr>
        <p:spPr bwMode="auto">
          <a:xfrm>
            <a:off x="5098546" y="1720704"/>
            <a:ext cx="248400" cy="1735279"/>
          </a:xfrm>
          <a:prstGeom prst="rect">
            <a:avLst/>
          </a:prstGeom>
          <a:solidFill>
            <a:srgbClr val="7F7F7F">
              <a:alpha val="31000"/>
            </a:srgbClr>
          </a:solidFill>
          <a:ln w="9525" algn="ctr">
            <a:no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dirty="0"/>
          </a:p>
        </p:txBody>
      </p:sp>
      <p:sp>
        <p:nvSpPr>
          <p:cNvPr id="8" name="Up Arrow 7"/>
          <p:cNvSpPr/>
          <p:nvPr/>
        </p:nvSpPr>
        <p:spPr>
          <a:xfrm>
            <a:off x="8535553" y="3939902"/>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9" name="Rectangle 8"/>
          <p:cNvSpPr>
            <a:spLocks noChangeArrowheads="1"/>
          </p:cNvSpPr>
          <p:nvPr/>
        </p:nvSpPr>
        <p:spPr bwMode="auto">
          <a:xfrm>
            <a:off x="8492643" y="1710077"/>
            <a:ext cx="248400" cy="1735279"/>
          </a:xfrm>
          <a:prstGeom prst="rect">
            <a:avLst/>
          </a:prstGeom>
          <a:solidFill>
            <a:schemeClr val="accent1">
              <a:lumMod val="75000"/>
              <a:alpha val="31000"/>
            </a:schemeClr>
          </a:solidFill>
          <a:ln w="9525" algn="ctr">
            <a:no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dirty="0"/>
          </a:p>
        </p:txBody>
      </p:sp>
    </p:spTree>
    <p:extLst>
      <p:ext uri="{BB962C8B-B14F-4D97-AF65-F5344CB8AC3E}">
        <p14:creationId xmlns:p14="http://schemas.microsoft.com/office/powerpoint/2010/main" val="928164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mj-lt"/>
              </a:rPr>
              <a:t>… but high compared to similarly-educated workers</a:t>
            </a:r>
            <a:endParaRPr lang="en-US" dirty="0">
              <a:latin typeface="+mj-lt"/>
            </a:endParaRPr>
          </a:p>
        </p:txBody>
      </p:sp>
      <p:sp>
        <p:nvSpPr>
          <p:cNvPr id="4" name="Content Placeholder 3"/>
          <p:cNvSpPr>
            <a:spLocks noGrp="1"/>
          </p:cNvSpPr>
          <p:nvPr>
            <p:ph sz="quarter" idx="17"/>
          </p:nvPr>
        </p:nvSpPr>
        <p:spPr>
          <a:xfrm>
            <a:off x="7634320" y="339502"/>
            <a:ext cx="1169434" cy="255921"/>
          </a:xfrm>
        </p:spPr>
        <p:txBody>
          <a:bodyPr>
            <a:noAutofit/>
          </a:bodyPr>
          <a:lstStyle/>
          <a:p>
            <a:r>
              <a:rPr lang="en-US" sz="1200" b="1" dirty="0">
                <a:latin typeface="+mj-lt"/>
              </a:rPr>
              <a:t>Table D3.2a.</a:t>
            </a:r>
          </a:p>
        </p:txBody>
      </p:sp>
      <p:sp>
        <p:nvSpPr>
          <p:cNvPr id="5" name="Content Placeholder 4"/>
          <p:cNvSpPr>
            <a:spLocks noGrp="1"/>
          </p:cNvSpPr>
          <p:nvPr>
            <p:ph sz="quarter" idx="18"/>
          </p:nvPr>
        </p:nvSpPr>
        <p:spPr>
          <a:xfrm>
            <a:off x="35496" y="735546"/>
            <a:ext cx="9073008" cy="483653"/>
          </a:xfrm>
        </p:spPr>
        <p:txBody>
          <a:bodyPr>
            <a:noAutofit/>
          </a:bodyPr>
          <a:lstStyle/>
          <a:p>
            <a:r>
              <a:rPr lang="en-US" sz="1100" b="1" dirty="0">
                <a:latin typeface="+mj-lt"/>
              </a:rPr>
              <a:t>Ratio of salary, using annual average salaries (including bonuses and allowances) of teachers </a:t>
            </a:r>
            <a:r>
              <a:rPr lang="en-US" sz="1100" b="1" dirty="0" smtClean="0">
                <a:latin typeface="+mj-lt"/>
              </a:rPr>
              <a:t>in public institutions </a:t>
            </a:r>
            <a:r>
              <a:rPr lang="en-US" sz="1100" b="1" dirty="0">
                <a:latin typeface="+mj-lt"/>
              </a:rPr>
              <a:t>relative </a:t>
            </a:r>
            <a:endParaRPr lang="en-US" sz="1100" b="1" dirty="0" smtClean="0">
              <a:latin typeface="+mj-lt"/>
            </a:endParaRPr>
          </a:p>
          <a:p>
            <a:r>
              <a:rPr lang="en-US" sz="1100" b="1" dirty="0" smtClean="0">
                <a:latin typeface="+mj-lt"/>
              </a:rPr>
              <a:t>to </a:t>
            </a:r>
            <a:r>
              <a:rPr lang="en-US" sz="1100" b="1" dirty="0">
                <a:latin typeface="+mj-lt"/>
              </a:rPr>
              <a:t>the </a:t>
            </a:r>
            <a:r>
              <a:rPr lang="en-US" sz="1100" b="1" dirty="0" smtClean="0">
                <a:latin typeface="+mj-lt"/>
              </a:rPr>
              <a:t>wages of </a:t>
            </a:r>
            <a:r>
              <a:rPr lang="en-US" sz="1100" b="1" dirty="0">
                <a:latin typeface="+mj-lt"/>
              </a:rPr>
              <a:t>workers with similar educational attainment (weighted </a:t>
            </a:r>
            <a:r>
              <a:rPr lang="en-US" sz="1100" b="1">
                <a:latin typeface="+mj-lt"/>
              </a:rPr>
              <a:t>average</a:t>
            </a:r>
            <a:r>
              <a:rPr lang="en-US" sz="1100" b="1" smtClean="0">
                <a:latin typeface="+mj-lt"/>
              </a:rPr>
              <a:t>) (2016)</a:t>
            </a:r>
            <a:endParaRPr lang="en-US" sz="1100" b="1" dirty="0">
              <a:latin typeface="+mj-lt"/>
            </a:endParaRPr>
          </a:p>
        </p:txBody>
      </p:sp>
      <p:graphicFrame>
        <p:nvGraphicFramePr>
          <p:cNvPr id="7" name="Chart 6"/>
          <p:cNvGraphicFramePr>
            <a:graphicFrameLocks/>
          </p:cNvGraphicFramePr>
          <p:nvPr>
            <p:extLst>
              <p:ext uri="{D42A27DB-BD31-4B8C-83A1-F6EECF244321}">
                <p14:modId xmlns:p14="http://schemas.microsoft.com/office/powerpoint/2010/main" val="1691779845"/>
              </p:ext>
            </p:extLst>
          </p:nvPr>
        </p:nvGraphicFramePr>
        <p:xfrm>
          <a:off x="203201" y="1200149"/>
          <a:ext cx="8593666" cy="37867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8670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latin typeface="+mj-lt"/>
              </a:rPr>
              <a:t>Main message</a:t>
            </a:r>
            <a:endParaRPr lang="en-GB" dirty="0">
              <a:latin typeface="+mj-lt"/>
            </a:endParaRPr>
          </a:p>
        </p:txBody>
      </p:sp>
      <p:sp>
        <p:nvSpPr>
          <p:cNvPr id="14" name="Rectangle 13"/>
          <p:cNvSpPr/>
          <p:nvPr/>
        </p:nvSpPr>
        <p:spPr>
          <a:xfrm>
            <a:off x="586740" y="1659166"/>
            <a:ext cx="8176260" cy="1938992"/>
          </a:xfrm>
          <a:prstGeom prst="rect">
            <a:avLst/>
          </a:prstGeom>
        </p:spPr>
        <p:txBody>
          <a:bodyPr wrap="square">
            <a:spAutoFit/>
          </a:bodyPr>
          <a:lstStyle/>
          <a:p>
            <a:pPr algn="ctr"/>
            <a:r>
              <a:rPr lang="en-GB" sz="2400" dirty="0" smtClean="0">
                <a:solidFill>
                  <a:schemeClr val="bg1"/>
                </a:solidFill>
                <a:latin typeface="+mj-lt"/>
                <a:cs typeface="Arial" panose="020B0604020202020204" pitchFamily="34" charset="0"/>
              </a:rPr>
              <a:t>The teaching profession needs to be more </a:t>
            </a:r>
          </a:p>
          <a:p>
            <a:pPr algn="ctr"/>
            <a:r>
              <a:rPr lang="en-GB" sz="2400" dirty="0" smtClean="0">
                <a:solidFill>
                  <a:schemeClr val="bg1"/>
                </a:solidFill>
                <a:latin typeface="+mj-lt"/>
                <a:cs typeface="Arial" panose="020B0604020202020204" pitchFamily="34" charset="0"/>
              </a:rPr>
              <a:t>attractive</a:t>
            </a:r>
          </a:p>
          <a:p>
            <a:pPr algn="ctr"/>
            <a:endParaRPr lang="en-GB" sz="2400" dirty="0" smtClean="0">
              <a:solidFill>
                <a:schemeClr val="bg1"/>
              </a:solidFill>
              <a:latin typeface="+mj-lt"/>
              <a:cs typeface="Arial" panose="020B0604020202020204" pitchFamily="34" charset="0"/>
            </a:endParaRPr>
          </a:p>
          <a:p>
            <a:pPr algn="ctr"/>
            <a:r>
              <a:rPr lang="en-GB" sz="2400" dirty="0" smtClean="0">
                <a:solidFill>
                  <a:schemeClr val="bg1"/>
                </a:solidFill>
                <a:latin typeface="+mj-lt"/>
                <a:cs typeface="Arial" panose="020B0604020202020204" pitchFamily="34" charset="0"/>
              </a:rPr>
              <a:t>Savings made by increasing class sizes could be invested in quality teaching</a:t>
            </a:r>
            <a:endParaRPr lang="en-GB" sz="2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214533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74601" y="0"/>
            <a:ext cx="6552728" cy="465516"/>
          </a:xfrm>
        </p:spPr>
        <p:txBody>
          <a:bodyPr/>
          <a:lstStyle/>
          <a:p>
            <a:r>
              <a:rPr lang="en-GB" dirty="0" smtClean="0">
                <a:latin typeface="+mj-lt"/>
              </a:rPr>
              <a:t>Thank you!</a:t>
            </a:r>
            <a:endParaRPr lang="en-GB" dirty="0">
              <a:latin typeface="+mj-lt"/>
            </a:endParaRPr>
          </a:p>
        </p:txBody>
      </p:sp>
      <p:sp>
        <p:nvSpPr>
          <p:cNvPr id="13" name="Content Placeholder 3"/>
          <p:cNvSpPr txBox="1">
            <a:spLocks noChangeArrowheads="1"/>
          </p:cNvSpPr>
          <p:nvPr/>
        </p:nvSpPr>
        <p:spPr bwMode="auto">
          <a:xfrm>
            <a:off x="-307534" y="620631"/>
            <a:ext cx="9778398" cy="1528624"/>
          </a:xfrm>
          <a:prstGeom prst="rect">
            <a:avLst/>
          </a:prstGeom>
          <a:noFill/>
          <a:ln w="9525">
            <a:noFill/>
            <a:miter lim="800000"/>
            <a:headEnd/>
            <a:tailEnd/>
          </a:ln>
        </p:spPr>
        <p:txBody>
          <a:bodyPr vert="horz" wrap="square">
            <a:sp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gn="ctr" eaLnBrk="0" hangingPunct="0">
              <a:buClr>
                <a:srgbClr val="727272"/>
              </a:buClr>
              <a:buNone/>
            </a:pPr>
            <a:endParaRPr lang="en-GB" sz="4000" dirty="0" smtClean="0">
              <a:solidFill>
                <a:schemeClr val="bg1"/>
              </a:solidFill>
              <a:latin typeface="+mj-lt"/>
            </a:endParaRPr>
          </a:p>
          <a:p>
            <a:pPr marL="0" indent="0" algn="ctr" eaLnBrk="0" hangingPunct="0">
              <a:buClr>
                <a:srgbClr val="727272"/>
              </a:buClr>
              <a:buNone/>
            </a:pPr>
            <a:r>
              <a:rPr lang="en-GB" sz="2400" dirty="0" smtClean="0">
                <a:solidFill>
                  <a:schemeClr val="bg1"/>
                </a:solidFill>
                <a:latin typeface="+mj-lt"/>
              </a:rPr>
              <a:t>www.oecd.org/education/education-at-a-glance-19991487.htm</a:t>
            </a:r>
          </a:p>
          <a:p>
            <a:pPr marL="0" indent="0" algn="ctr" eaLnBrk="0" hangingPunct="0">
              <a:buClr>
                <a:srgbClr val="727272"/>
              </a:buClr>
              <a:buNone/>
            </a:pPr>
            <a:r>
              <a:rPr lang="en-US" sz="1600" dirty="0" smtClean="0">
                <a:solidFill>
                  <a:schemeClr val="bg1"/>
                </a:solidFill>
                <a:latin typeface="+mj-lt"/>
              </a:rPr>
              <a:t>Simon.Normandeau@oecd.org</a:t>
            </a:r>
          </a:p>
        </p:txBody>
      </p:sp>
      <p:grpSp>
        <p:nvGrpSpPr>
          <p:cNvPr id="14" name="Group 6"/>
          <p:cNvGrpSpPr>
            <a:grpSpLocks/>
          </p:cNvGrpSpPr>
          <p:nvPr/>
        </p:nvGrpSpPr>
        <p:grpSpPr bwMode="auto">
          <a:xfrm>
            <a:off x="1115616" y="3021385"/>
            <a:ext cx="7050512" cy="1473908"/>
            <a:chOff x="-870786" y="1652242"/>
            <a:chExt cx="6936898" cy="1965211"/>
          </a:xfrm>
        </p:grpSpPr>
        <p:sp>
          <p:nvSpPr>
            <p:cNvPr id="15" name="Rectangle 14"/>
            <p:cNvSpPr>
              <a:spLocks noChangeArrowheads="1"/>
            </p:cNvSpPr>
            <p:nvPr/>
          </p:nvSpPr>
          <p:spPr bwMode="auto">
            <a:xfrm>
              <a:off x="-870786" y="1652242"/>
              <a:ext cx="1548426" cy="492443"/>
            </a:xfrm>
            <a:prstGeom prst="rect">
              <a:avLst/>
            </a:prstGeom>
            <a:noFill/>
            <a:ln w="9525">
              <a:noFill/>
              <a:miter lim="800000"/>
              <a:headEnd/>
              <a:tailEnd/>
            </a:ln>
          </p:spPr>
          <p:txBody>
            <a:bodyPr wrap="none">
              <a:spAutoFit/>
            </a:bodyPr>
            <a:lstStyle/>
            <a:p>
              <a:r>
                <a:rPr lang="en-US" dirty="0">
                  <a:solidFill>
                    <a:schemeClr val="bg1"/>
                  </a:solidFill>
                  <a:latin typeface="Arial" panose="020B0604020202020204" pitchFamily="34" charset="0"/>
                  <a:cs typeface="Arial" panose="020B0604020202020204" pitchFamily="34" charset="0"/>
                </a:rPr>
                <a:t>Follow us </a:t>
              </a:r>
              <a:r>
                <a:rPr lang="en-US" dirty="0" smtClean="0">
                  <a:solidFill>
                    <a:schemeClr val="bg1"/>
                  </a:solidFill>
                  <a:latin typeface="Arial" panose="020B0604020202020204" pitchFamily="34" charset="0"/>
                  <a:cs typeface="Arial" panose="020B0604020202020204" pitchFamily="34" charset="0"/>
                </a:rPr>
                <a:t>on:  </a:t>
              </a:r>
              <a:endParaRPr lang="en-US" dirty="0">
                <a:solidFill>
                  <a:schemeClr val="bg1"/>
                </a:solidFill>
                <a:latin typeface="Arial" panose="020B0604020202020204" pitchFamily="34" charset="0"/>
                <a:cs typeface="Arial" panose="020B0604020202020204" pitchFamily="34" charset="0"/>
              </a:endParaRPr>
            </a:p>
          </p:txBody>
        </p:sp>
        <p:sp>
          <p:nvSpPr>
            <p:cNvPr id="16" name="Rectangle 1"/>
            <p:cNvSpPr>
              <a:spLocks noChangeArrowheads="1"/>
            </p:cNvSpPr>
            <p:nvPr/>
          </p:nvSpPr>
          <p:spPr bwMode="auto">
            <a:xfrm>
              <a:off x="-96574" y="3248121"/>
              <a:ext cx="1439864" cy="369332"/>
            </a:xfrm>
            <a:prstGeom prst="rect">
              <a:avLst/>
            </a:prstGeom>
            <a:noFill/>
            <a:ln w="9525">
              <a:noFill/>
              <a:miter lim="800000"/>
              <a:headEnd/>
              <a:tailEnd/>
            </a:ln>
          </p:spPr>
          <p:txBody>
            <a:bodyPr wrap="square" anchor="ctr">
              <a:spAutoFit/>
            </a:bodyPr>
            <a:lstStyle/>
            <a:p>
              <a:r>
                <a:rPr lang="fr-FR" sz="1200" b="1" dirty="0" smtClean="0">
                  <a:solidFill>
                    <a:schemeClr val="bg1"/>
                  </a:solidFill>
                  <a:latin typeface="Arial" panose="020B0604020202020204" pitchFamily="34" charset="0"/>
                  <a:cs typeface="Arial" panose="020B0604020202020204" pitchFamily="34" charset="0"/>
                </a:rPr>
                <a:t>@</a:t>
              </a:r>
              <a:r>
                <a:rPr lang="fr-FR" sz="1200" b="1" dirty="0" err="1" smtClean="0">
                  <a:solidFill>
                    <a:schemeClr val="bg1"/>
                  </a:solidFill>
                  <a:latin typeface="Arial" panose="020B0604020202020204" pitchFamily="34" charset="0"/>
                  <a:cs typeface="Arial" panose="020B0604020202020204" pitchFamily="34" charset="0"/>
                </a:rPr>
                <a:t>OECDEduSkills</a:t>
              </a:r>
              <a:endParaRPr lang="en-US" sz="1200" b="1" dirty="0">
                <a:solidFill>
                  <a:schemeClr val="bg1"/>
                </a:solidFill>
                <a:latin typeface="Arial" panose="020B0604020202020204" pitchFamily="34" charset="0"/>
                <a:cs typeface="Arial" panose="020B0604020202020204" pitchFamily="34" charset="0"/>
              </a:endParaRPr>
            </a:p>
          </p:txBody>
        </p:sp>
        <p:sp>
          <p:nvSpPr>
            <p:cNvPr id="17" name="Rectangle 1"/>
            <p:cNvSpPr>
              <a:spLocks noChangeArrowheads="1"/>
            </p:cNvSpPr>
            <p:nvPr/>
          </p:nvSpPr>
          <p:spPr bwMode="auto">
            <a:xfrm>
              <a:off x="1952369" y="3242817"/>
              <a:ext cx="1600223" cy="369332"/>
            </a:xfrm>
            <a:prstGeom prst="rect">
              <a:avLst/>
            </a:prstGeom>
            <a:noFill/>
            <a:ln w="9525">
              <a:noFill/>
              <a:miter lim="800000"/>
              <a:headEnd/>
              <a:tailEnd/>
            </a:ln>
          </p:spPr>
          <p:txBody>
            <a:bodyPr wrap="square" anchor="ctr">
              <a:spAutoFit/>
            </a:bodyPr>
            <a:lstStyle/>
            <a:p>
              <a:r>
                <a:rPr lang="fr-FR" sz="1200" b="1" dirty="0">
                  <a:solidFill>
                    <a:schemeClr val="bg1"/>
                  </a:solidFill>
                  <a:latin typeface="Arial" panose="020B0604020202020204" pitchFamily="34" charset="0"/>
                  <a:cs typeface="Arial" panose="020B0604020202020204" pitchFamily="34" charset="0"/>
                </a:rPr>
                <a:t>@</a:t>
              </a:r>
              <a:r>
                <a:rPr lang="fr-FR" sz="1200" b="1" dirty="0" err="1" smtClean="0">
                  <a:solidFill>
                    <a:schemeClr val="bg1"/>
                  </a:solidFill>
                  <a:latin typeface="Arial" panose="020B0604020202020204" pitchFamily="34" charset="0"/>
                  <a:cs typeface="Arial" panose="020B0604020202020204" pitchFamily="34" charset="0"/>
                </a:rPr>
                <a:t>EduSkills</a:t>
              </a:r>
              <a:r>
                <a:rPr lang="fr-FR" sz="1200" b="1" dirty="0" smtClean="0">
                  <a:solidFill>
                    <a:schemeClr val="bg1"/>
                  </a:solidFill>
                  <a:latin typeface="Arial" panose="020B0604020202020204" pitchFamily="34" charset="0"/>
                  <a:cs typeface="Arial" panose="020B0604020202020204" pitchFamily="34" charset="0"/>
                </a:rPr>
                <a:t> OECD</a:t>
              </a:r>
              <a:endParaRPr lang="en-US" sz="1200" b="1" dirty="0">
                <a:solidFill>
                  <a:schemeClr val="bg1"/>
                </a:solidFill>
                <a:latin typeface="Arial" panose="020B0604020202020204" pitchFamily="34" charset="0"/>
                <a:cs typeface="Arial" panose="020B0604020202020204" pitchFamily="34" charset="0"/>
              </a:endParaRPr>
            </a:p>
          </p:txBody>
        </p:sp>
        <p:sp>
          <p:nvSpPr>
            <p:cNvPr id="18" name="Rectangle 1"/>
            <p:cNvSpPr>
              <a:spLocks noChangeArrowheads="1"/>
            </p:cNvSpPr>
            <p:nvPr/>
          </p:nvSpPr>
          <p:spPr bwMode="auto">
            <a:xfrm>
              <a:off x="3865806" y="3235234"/>
              <a:ext cx="2200306" cy="369332"/>
            </a:xfrm>
            <a:prstGeom prst="rect">
              <a:avLst/>
            </a:prstGeom>
            <a:noFill/>
            <a:ln w="9525">
              <a:noFill/>
              <a:miter lim="800000"/>
              <a:headEnd/>
              <a:tailEnd/>
            </a:ln>
          </p:spPr>
          <p:txBody>
            <a:bodyPr wrap="square" anchor="ctr">
              <a:spAutoFit/>
            </a:bodyPr>
            <a:lstStyle/>
            <a:p>
              <a:r>
                <a:rPr lang="fr-FR" sz="1200" b="1" dirty="0" smtClean="0">
                  <a:solidFill>
                    <a:schemeClr val="bg1"/>
                  </a:solidFill>
                  <a:latin typeface="Arial" panose="020B0604020202020204" pitchFamily="34" charset="0"/>
                  <a:cs typeface="Arial" panose="020B0604020202020204" pitchFamily="34" charset="0"/>
                </a:rPr>
                <a:t>@</a:t>
              </a:r>
              <a:endParaRPr lang="en-US" sz="1200" b="1" dirty="0">
                <a:solidFill>
                  <a:schemeClr val="bg1"/>
                </a:solidFill>
                <a:latin typeface="Arial" panose="020B0604020202020204" pitchFamily="34" charset="0"/>
                <a:cs typeface="Arial" panose="020B0604020202020204" pitchFamily="34" charset="0"/>
              </a:endParaRPr>
            </a:p>
          </p:txBody>
        </p:sp>
      </p:grpSp>
      <p:pic>
        <p:nvPicPr>
          <p:cNvPr id="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4865" y="3802498"/>
            <a:ext cx="647519" cy="51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descr="C:\Users\davis_c\Downloads\YouTube-logo-full_color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3680" y="3742105"/>
            <a:ext cx="1129897" cy="56030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035" y="3844278"/>
            <a:ext cx="470588" cy="355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descr="C:\Users\davis_c\AppData\Local\Microsoft\Windows\Temporary Internet Files\Content.Outlook\ZXTMIC1A\new-logo-OK-5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9390" y="3309579"/>
            <a:ext cx="6858745" cy="49291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6365927" y="4238967"/>
            <a:ext cx="2806413" cy="276999"/>
          </a:xfrm>
          <a:prstGeom prst="rect">
            <a:avLst/>
          </a:prstGeom>
        </p:spPr>
        <p:txBody>
          <a:bodyPr wrap="square">
            <a:spAutoFit/>
          </a:bodyPr>
          <a:lstStyle/>
          <a:p>
            <a:r>
              <a:rPr lang="fr-FR" sz="1200" b="1" dirty="0" err="1" smtClean="0">
                <a:solidFill>
                  <a:schemeClr val="bg1"/>
                </a:solidFill>
                <a:latin typeface="Arial" panose="020B0604020202020204" pitchFamily="34" charset="0"/>
                <a:cs typeface="Arial" panose="020B0604020202020204" pitchFamily="34" charset="0"/>
              </a:rPr>
              <a:t>EduSkills</a:t>
            </a:r>
            <a:r>
              <a:rPr lang="fr-FR" sz="1200" b="1" dirty="0" smtClean="0">
                <a:solidFill>
                  <a:schemeClr val="bg1"/>
                </a:solidFill>
                <a:latin typeface="Arial" panose="020B0604020202020204" pitchFamily="34" charset="0"/>
                <a:cs typeface="Arial" panose="020B0604020202020204" pitchFamily="34" charset="0"/>
              </a:rPr>
              <a:t> OECD </a:t>
            </a:r>
            <a:endParaRPr lang="en-GB" dirty="0">
              <a:solidFill>
                <a:schemeClr val="bg1"/>
              </a:solidFill>
            </a:endParaRPr>
          </a:p>
        </p:txBody>
      </p:sp>
    </p:spTree>
    <p:extLst>
      <p:ext uri="{BB962C8B-B14F-4D97-AF65-F5344CB8AC3E}">
        <p14:creationId xmlns:p14="http://schemas.microsoft.com/office/powerpoint/2010/main" val="295440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t>The decisions are largely taken at the school level in Latvia</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smtClean="0"/>
              <a:t>Table D6.1</a:t>
            </a:r>
            <a:endParaRPr lang="en-GB" dirty="0"/>
          </a:p>
        </p:txBody>
      </p:sp>
      <p:sp>
        <p:nvSpPr>
          <p:cNvPr id="5" name="Content Placeholder 4"/>
          <p:cNvSpPr>
            <a:spLocks noGrp="1"/>
          </p:cNvSpPr>
          <p:nvPr>
            <p:ph sz="quarter" idx="18"/>
          </p:nvPr>
        </p:nvSpPr>
        <p:spPr/>
        <p:txBody>
          <a:bodyPr>
            <a:normAutofit lnSpcReduction="10000"/>
          </a:bodyPr>
          <a:lstStyle/>
          <a:p>
            <a:r>
              <a:rPr lang="en-US" dirty="0" smtClean="0"/>
              <a:t>Percentage of decisions taken at each level of government in public lower secondary education (2017)</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695402331"/>
              </p:ext>
            </p:extLst>
          </p:nvPr>
        </p:nvGraphicFramePr>
        <p:xfrm>
          <a:off x="467544" y="1203598"/>
          <a:ext cx="8568952"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528137" y="1704974"/>
            <a:ext cx="201600" cy="144284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p:nvSpPr>
        <p:spPr>
          <a:xfrm>
            <a:off x="4344076" y="1702294"/>
            <a:ext cx="201600" cy="144284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Up Arrow 8"/>
          <p:cNvSpPr/>
          <p:nvPr/>
        </p:nvSpPr>
        <p:spPr>
          <a:xfrm>
            <a:off x="1547664" y="3723878"/>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282301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ésultat de recherche d'images pour &quot;equity&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80" y="-619391"/>
            <a:ext cx="7763544" cy="5822658"/>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21"/>
          <p:cNvSpPr/>
          <p:nvPr/>
        </p:nvSpPr>
        <p:spPr>
          <a:xfrm flipH="1">
            <a:off x="3347864" y="-2403517"/>
            <a:ext cx="5796136" cy="7607429"/>
          </a:xfrm>
          <a:prstGeom prst="rtTriangle">
            <a:avLst/>
          </a:prstGeom>
          <a:solidFill>
            <a:schemeClr val="accent1"/>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sp>
        <p:nvSpPr>
          <p:cNvPr id="6" name="직사각형 5"/>
          <p:cNvSpPr/>
          <p:nvPr/>
        </p:nvSpPr>
        <p:spPr>
          <a:xfrm>
            <a:off x="4374943" y="2690792"/>
            <a:ext cx="4844041" cy="2185214"/>
          </a:xfrm>
          <a:prstGeom prst="rect">
            <a:avLst/>
          </a:prstGeom>
        </p:spPr>
        <p:txBody>
          <a:bodyPr wrap="square">
            <a:spAutoFit/>
          </a:bodyPr>
          <a:lstStyle/>
          <a:p>
            <a:pPr lvl="0" algn="r" fontAlgn="base">
              <a:spcBef>
                <a:spcPct val="0"/>
              </a:spcBef>
              <a:spcAft>
                <a:spcPct val="0"/>
              </a:spcAft>
            </a:pPr>
            <a:endParaRPr kumimoji="1" lang="en-US" altLang="ko-KR" sz="32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endParaRPr kumimoji="1" lang="en-US" altLang="ko-KR" sz="3200" b="1" dirty="0" smtClean="0">
              <a:solidFill>
                <a:schemeClr val="bg1"/>
              </a:solidFill>
              <a:latin typeface="Arial" pitchFamily="34" charset="0"/>
              <a:ea typeface="맑은 고딕" pitchFamily="50" charset="-127"/>
              <a:cs typeface="Arial" pitchFamily="34" charset="0"/>
            </a:endParaRPr>
          </a:p>
          <a:p>
            <a:pPr lvl="0" algn="r" fontAlgn="base">
              <a:spcBef>
                <a:spcPct val="0"/>
              </a:spcBef>
              <a:spcAft>
                <a:spcPct val="0"/>
              </a:spcAft>
            </a:pPr>
            <a:r>
              <a:rPr kumimoji="1" lang="en-US" altLang="ko-KR" sz="3200" b="1" dirty="0" smtClean="0">
                <a:solidFill>
                  <a:schemeClr val="bg1"/>
                </a:solidFill>
                <a:latin typeface="Arial" pitchFamily="34" charset="0"/>
                <a:ea typeface="맑은 고딕" pitchFamily="50" charset="-127"/>
                <a:cs typeface="Arial" pitchFamily="34" charset="0"/>
              </a:rPr>
              <a:t> </a:t>
            </a:r>
          </a:p>
          <a:p>
            <a:pPr lvl="0" algn="ctr" fontAlgn="base">
              <a:spcBef>
                <a:spcPct val="0"/>
              </a:spcBef>
              <a:spcAft>
                <a:spcPct val="0"/>
              </a:spcAft>
            </a:pPr>
            <a:r>
              <a:rPr kumimoji="1" lang="en-US" altLang="ko-KR" sz="4000" b="1" i="1" dirty="0" smtClean="0">
                <a:solidFill>
                  <a:schemeClr val="bg1"/>
                </a:solidFill>
                <a:latin typeface="+mj-lt"/>
                <a:ea typeface="맑은 고딕" pitchFamily="50" charset="-127"/>
                <a:cs typeface="Arial" pitchFamily="34" charset="0"/>
              </a:rPr>
              <a:t>Equity</a:t>
            </a:r>
            <a:endParaRPr kumimoji="1" lang="en-US" altLang="ko-KR" sz="4000" b="1" i="1" dirty="0">
              <a:solidFill>
                <a:schemeClr val="bg1"/>
              </a:solidFill>
              <a:latin typeface="+mj-lt"/>
              <a:ea typeface="맑은 고딕" pitchFamily="50" charset="-127"/>
              <a:cs typeface="Arial" pitchFamily="34" charset="0"/>
            </a:endParaRPr>
          </a:p>
        </p:txBody>
      </p:sp>
    </p:spTree>
    <p:extLst>
      <p:ext uri="{BB962C8B-B14F-4D97-AF65-F5344CB8AC3E}">
        <p14:creationId xmlns:p14="http://schemas.microsoft.com/office/powerpoint/2010/main" val="22427324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Teachers in Latvia teach over 1000 hours per year and devote most of their working time on teaching</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smtClean="0"/>
              <a:t>Figure D4.4</a:t>
            </a:r>
            <a:endParaRPr lang="en-GB" dirty="0"/>
          </a:p>
        </p:txBody>
      </p:sp>
      <p:sp>
        <p:nvSpPr>
          <p:cNvPr id="5" name="Content Placeholder 4"/>
          <p:cNvSpPr>
            <a:spLocks noGrp="1"/>
          </p:cNvSpPr>
          <p:nvPr>
            <p:ph sz="quarter" idx="18"/>
          </p:nvPr>
        </p:nvSpPr>
        <p:spPr/>
        <p:txBody>
          <a:bodyPr>
            <a:noAutofit/>
          </a:bodyPr>
          <a:lstStyle/>
          <a:p>
            <a:r>
              <a:rPr lang="en-US" sz="1400" dirty="0" smtClean="0"/>
              <a:t>Percentage of lower secondary teachers' working time spent teaching (2017)</a:t>
            </a:r>
            <a:endParaRPr lang="en-GB" sz="1400" dirty="0"/>
          </a:p>
        </p:txBody>
      </p:sp>
      <p:graphicFrame>
        <p:nvGraphicFramePr>
          <p:cNvPr id="6" name="Chart 5"/>
          <p:cNvGraphicFramePr>
            <a:graphicFrameLocks/>
          </p:cNvGraphicFramePr>
          <p:nvPr>
            <p:extLst>
              <p:ext uri="{D42A27DB-BD31-4B8C-83A1-F6EECF244321}">
                <p14:modId xmlns:p14="http://schemas.microsoft.com/office/powerpoint/2010/main" val="2489300972"/>
              </p:ext>
            </p:extLst>
          </p:nvPr>
        </p:nvGraphicFramePr>
        <p:xfrm>
          <a:off x="323528" y="1203596"/>
          <a:ext cx="8496944" cy="3888433"/>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Arrow Connector 15"/>
          <p:cNvCxnSpPr/>
          <p:nvPr/>
        </p:nvCxnSpPr>
        <p:spPr bwMode="auto">
          <a:xfrm>
            <a:off x="2487408" y="3040691"/>
            <a:ext cx="272582" cy="304122"/>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17" name="Straight Arrow Connector 16"/>
          <p:cNvCxnSpPr/>
          <p:nvPr/>
        </p:nvCxnSpPr>
        <p:spPr bwMode="auto">
          <a:xfrm flipH="1" flipV="1">
            <a:off x="2842750" y="3825596"/>
            <a:ext cx="106806" cy="498083"/>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18" name="Straight Arrow Connector 17"/>
          <p:cNvCxnSpPr/>
          <p:nvPr/>
        </p:nvCxnSpPr>
        <p:spPr bwMode="auto">
          <a:xfrm flipH="1" flipV="1">
            <a:off x="3191889" y="3629913"/>
            <a:ext cx="753169" cy="437161"/>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19" name="Straight Arrow Connector 18"/>
          <p:cNvCxnSpPr/>
          <p:nvPr/>
        </p:nvCxnSpPr>
        <p:spPr bwMode="auto">
          <a:xfrm flipH="1" flipV="1">
            <a:off x="3075311" y="3610891"/>
            <a:ext cx="751215" cy="665271"/>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20" name="Straight Arrow Connector 19"/>
          <p:cNvCxnSpPr/>
          <p:nvPr/>
        </p:nvCxnSpPr>
        <p:spPr bwMode="auto">
          <a:xfrm flipH="1" flipV="1">
            <a:off x="3411960" y="3449320"/>
            <a:ext cx="509392" cy="171082"/>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21" name="Straight Arrow Connector 20"/>
          <p:cNvCxnSpPr/>
          <p:nvPr/>
        </p:nvCxnSpPr>
        <p:spPr bwMode="auto">
          <a:xfrm flipH="1" flipV="1">
            <a:off x="2771800" y="3629913"/>
            <a:ext cx="509647" cy="437161"/>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22" name="Straight Arrow Connector 21"/>
          <p:cNvCxnSpPr/>
          <p:nvPr/>
        </p:nvCxnSpPr>
        <p:spPr bwMode="auto">
          <a:xfrm>
            <a:off x="2807402" y="2869609"/>
            <a:ext cx="260687" cy="541742"/>
          </a:xfrm>
          <a:prstGeom prst="straightConnector1">
            <a:avLst/>
          </a:prstGeom>
          <a:solidFill>
            <a:srgbClr val="FFFFFF"/>
          </a:solidFill>
          <a:ln w="9525" cap="flat" cmpd="sng" algn="ctr">
            <a:solidFill>
              <a:schemeClr val="bg1"/>
            </a:solidFill>
            <a:prstDash val="solid"/>
            <a:round/>
            <a:headEnd type="none" w="med" len="med"/>
            <a:tailEnd type="arrow"/>
          </a:ln>
          <a:effectLst/>
        </p:spPr>
      </p:cxnSp>
      <p:cxnSp>
        <p:nvCxnSpPr>
          <p:cNvPr id="23" name="Straight Arrow Connector 22"/>
          <p:cNvCxnSpPr/>
          <p:nvPr/>
        </p:nvCxnSpPr>
        <p:spPr bwMode="auto">
          <a:xfrm>
            <a:off x="2238532" y="3249780"/>
            <a:ext cx="513555" cy="269223"/>
          </a:xfrm>
          <a:prstGeom prst="straightConnector1">
            <a:avLst/>
          </a:prstGeom>
          <a:solidFill>
            <a:srgbClr val="FFFFFF"/>
          </a:solidFill>
          <a:ln w="9525" cap="flat" cmpd="sng" algn="ctr">
            <a:solidFill>
              <a:schemeClr val="bg1"/>
            </a:solidFill>
            <a:prstDash val="solid"/>
            <a:round/>
            <a:headEnd type="none" w="med" len="med"/>
            <a:tailEnd type="arrow"/>
          </a:ln>
          <a:effectLst/>
        </p:spPr>
      </p:cxnSp>
      <p:sp>
        <p:nvSpPr>
          <p:cNvPr id="14" name="Up Arrow 13"/>
          <p:cNvSpPr/>
          <p:nvPr/>
        </p:nvSpPr>
        <p:spPr>
          <a:xfrm>
            <a:off x="6012160" y="26833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8292119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p:txBody>
          <a:bodyPr/>
          <a:lstStyle/>
          <a:p>
            <a:r>
              <a:rPr lang="en-US" dirty="0" smtClean="0"/>
              <a:t>Those with an immigrant background are under-represented among new entrants to tertiary education</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smtClean="0"/>
              <a:t>Figure B7.2</a:t>
            </a:r>
            <a:endParaRPr lang="en-GB" dirty="0"/>
          </a:p>
        </p:txBody>
      </p:sp>
      <p:sp>
        <p:nvSpPr>
          <p:cNvPr id="5" name="Content Placeholder 4"/>
          <p:cNvSpPr>
            <a:spLocks noGrp="1"/>
          </p:cNvSpPr>
          <p:nvPr>
            <p:ph sz="quarter" idx="18"/>
          </p:nvPr>
        </p:nvSpPr>
        <p:spPr>
          <a:xfrm>
            <a:off x="35496" y="669042"/>
            <a:ext cx="9073008" cy="270272"/>
          </a:xfrm>
        </p:spPr>
        <p:txBody>
          <a:bodyPr>
            <a:noAutofit/>
          </a:bodyPr>
          <a:lstStyle/>
          <a:p>
            <a:r>
              <a:rPr lang="en-US" sz="1400" dirty="0" smtClean="0"/>
              <a:t>Share of 18-24 year-olds who are first- or second- generation immigrants </a:t>
            </a:r>
          </a:p>
          <a:p>
            <a:r>
              <a:rPr lang="en-US" sz="1400" dirty="0" smtClean="0"/>
              <a:t>among new entrants to bachelor’s, long first degree or equivalent programmes and in the population (2015)</a:t>
            </a:r>
            <a:endParaRPr lang="en-GB" sz="1400" dirty="0"/>
          </a:p>
        </p:txBody>
      </p:sp>
      <p:graphicFrame>
        <p:nvGraphicFramePr>
          <p:cNvPr id="6" name="Chart 5">
            <a:extLst>
              <a:ext uri="{FF2B5EF4-FFF2-40B4-BE49-F238E27FC236}">
                <a16:creationId xmlns:a16="http://schemas.microsoft.com/office/drawing/2014/main" xmlns="" id="{00000000-0008-0000-0300-000002000000}"/>
              </a:ext>
            </a:extLst>
          </p:cNvPr>
          <p:cNvGraphicFramePr>
            <a:graphicFrameLocks/>
          </p:cNvGraphicFramePr>
          <p:nvPr>
            <p:extLst>
              <p:ext uri="{D42A27DB-BD31-4B8C-83A1-F6EECF244321}">
                <p14:modId xmlns:p14="http://schemas.microsoft.com/office/powerpoint/2010/main" val="3982338195"/>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Up Arrow 6"/>
          <p:cNvSpPr/>
          <p:nvPr/>
        </p:nvSpPr>
        <p:spPr>
          <a:xfrm>
            <a:off x="5921622" y="4647473"/>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8" name="Rectangle 7"/>
          <p:cNvSpPr/>
          <p:nvPr/>
        </p:nvSpPr>
        <p:spPr>
          <a:xfrm>
            <a:off x="5630333" y="1938867"/>
            <a:ext cx="753533" cy="2132144"/>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637313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755575" y="0"/>
            <a:ext cx="7126891" cy="627534"/>
          </a:xfrm>
        </p:spPr>
        <p:txBody>
          <a:bodyPr/>
          <a:lstStyle/>
          <a:p>
            <a:r>
              <a:rPr lang="en-US" dirty="0" smtClean="0"/>
              <a:t>Foreign-born 15-29 year-olds are more likely to be </a:t>
            </a:r>
            <a:r>
              <a:rPr lang="en-US" dirty="0" err="1" smtClean="0"/>
              <a:t>NEETs</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smtClean="0"/>
              <a:t>Figure A2.5</a:t>
            </a:r>
            <a:endParaRPr lang="en-GB"/>
          </a:p>
        </p:txBody>
      </p:sp>
      <p:sp>
        <p:nvSpPr>
          <p:cNvPr id="5" name="Content Placeholder 4"/>
          <p:cNvSpPr>
            <a:spLocks noGrp="1"/>
          </p:cNvSpPr>
          <p:nvPr>
            <p:ph sz="quarter" idx="18"/>
          </p:nvPr>
        </p:nvSpPr>
        <p:spPr/>
        <p:txBody>
          <a:bodyPr>
            <a:normAutofit lnSpcReduction="10000"/>
          </a:bodyPr>
          <a:lstStyle/>
          <a:p>
            <a:r>
              <a:rPr lang="en-US" smtClean="0"/>
              <a:t>Percentage of native- and foreign-born 15-29 year-old NEETs (2017)</a:t>
            </a:r>
            <a:endParaRPr lang="en-GB"/>
          </a:p>
        </p:txBody>
      </p:sp>
      <p:graphicFrame>
        <p:nvGraphicFramePr>
          <p:cNvPr id="6" name="Chart 5"/>
          <p:cNvGraphicFramePr>
            <a:graphicFrameLocks/>
          </p:cNvGraphicFramePr>
          <p:nvPr>
            <p:extLst>
              <p:ext uri="{D42A27DB-BD31-4B8C-83A1-F6EECF244321}">
                <p14:modId xmlns:p14="http://schemas.microsoft.com/office/powerpoint/2010/main" val="1765498499"/>
              </p:ext>
            </p:extLst>
          </p:nvPr>
        </p:nvGraphicFramePr>
        <p:xfrm>
          <a:off x="323527"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095002" y="1476000"/>
            <a:ext cx="252000" cy="181583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3068583" y="1476000"/>
            <a:ext cx="252000" cy="181583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3113310" y="4227934"/>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863278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hart Placeholder 1"/>
          <p:cNvSpPr>
            <a:spLocks noGrp="1"/>
          </p:cNvSpPr>
          <p:nvPr>
            <p:ph type="chart" sz="quarter" idx="10"/>
          </p:nvPr>
        </p:nvSpPr>
        <p:spPr/>
      </p:sp>
      <p:sp>
        <p:nvSpPr>
          <p:cNvPr id="3" name="Title 2"/>
          <p:cNvSpPr>
            <a:spLocks noGrp="1"/>
          </p:cNvSpPr>
          <p:nvPr>
            <p:ph type="title"/>
          </p:nvPr>
        </p:nvSpPr>
        <p:spPr>
          <a:xfrm>
            <a:off x="827584" y="0"/>
            <a:ext cx="7056784" cy="627534"/>
          </a:xfrm>
        </p:spPr>
        <p:txBody>
          <a:bodyPr/>
          <a:lstStyle/>
          <a:p>
            <a:r>
              <a:rPr lang="en-US" dirty="0" smtClean="0"/>
              <a:t>Most foreign-born </a:t>
            </a:r>
            <a:r>
              <a:rPr lang="en-US" dirty="0"/>
              <a:t>adults </a:t>
            </a:r>
            <a:r>
              <a:rPr lang="en-US" dirty="0" smtClean="0"/>
              <a:t>in Latvia have an upper secondary degree</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dirty="0"/>
              <a:t>Figure </a:t>
            </a:r>
            <a:r>
              <a:rPr lang="en-GB" dirty="0" smtClean="0"/>
              <a:t>A1.4</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1520052940"/>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4"/>
          <p:cNvSpPr>
            <a:spLocks noGrp="1"/>
          </p:cNvSpPr>
          <p:nvPr>
            <p:ph sz="quarter" idx="18"/>
          </p:nvPr>
        </p:nvSpPr>
        <p:spPr>
          <a:xfrm>
            <a:off x="35496" y="735547"/>
            <a:ext cx="9073008" cy="270272"/>
          </a:xfrm>
        </p:spPr>
        <p:txBody>
          <a:bodyPr>
            <a:noAutofit/>
          </a:bodyPr>
          <a:lstStyle/>
          <a:p>
            <a:r>
              <a:rPr lang="en-US" sz="1400" dirty="0" smtClean="0"/>
              <a:t>Educational attainment of foreign-born 25-64 year-olds (2017)</a:t>
            </a:r>
            <a:endParaRPr lang="en-GB" sz="1400" dirty="0"/>
          </a:p>
        </p:txBody>
      </p:sp>
      <p:sp>
        <p:nvSpPr>
          <p:cNvPr id="10" name="Rectangle 9"/>
          <p:cNvSpPr/>
          <p:nvPr/>
        </p:nvSpPr>
        <p:spPr>
          <a:xfrm>
            <a:off x="3959619" y="1851667"/>
            <a:ext cx="234000" cy="1728000"/>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945374" y="1851667"/>
            <a:ext cx="226800" cy="1728000"/>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a:off x="4985518" y="4443958"/>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5148808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…and regardless of their educational attainment they earn a little less than their native-born peers</a:t>
            </a:r>
            <a:endParaRPr lang="en-GB" dirty="0"/>
          </a:p>
        </p:txBody>
      </p:sp>
      <p:sp>
        <p:nvSpPr>
          <p:cNvPr id="4" name="Content Placeholder 3"/>
          <p:cNvSpPr>
            <a:spLocks noGrp="1"/>
          </p:cNvSpPr>
          <p:nvPr>
            <p:ph sz="quarter" idx="17"/>
          </p:nvPr>
        </p:nvSpPr>
        <p:spPr/>
        <p:txBody>
          <a:bodyPr>
            <a:normAutofit fontScale="70000" lnSpcReduction="20000"/>
          </a:bodyPr>
          <a:lstStyle/>
          <a:p>
            <a:r>
              <a:rPr lang="en-GB" smtClean="0"/>
              <a:t>Figure A4.4</a:t>
            </a:r>
            <a:endParaRPr lang="en-GB"/>
          </a:p>
        </p:txBody>
      </p:sp>
      <p:sp>
        <p:nvSpPr>
          <p:cNvPr id="5" name="Content Placeholder 4"/>
          <p:cNvSpPr>
            <a:spLocks noGrp="1"/>
          </p:cNvSpPr>
          <p:nvPr>
            <p:ph sz="quarter" idx="18"/>
          </p:nvPr>
        </p:nvSpPr>
        <p:spPr/>
        <p:txBody>
          <a:bodyPr>
            <a:noAutofit/>
          </a:bodyPr>
          <a:lstStyle/>
          <a:p>
            <a:r>
              <a:rPr lang="en-US" sz="1400" dirty="0" smtClean="0"/>
              <a:t>Earnings of foreign-born workers as a percentage of earnings of native-born full-time workers, </a:t>
            </a:r>
            <a:endParaRPr lang="en-US" sz="1400" dirty="0"/>
          </a:p>
          <a:p>
            <a:r>
              <a:rPr lang="en-US" sz="1400" dirty="0" smtClean="0"/>
              <a:t>by educational attainment (2016)</a:t>
            </a:r>
            <a:endParaRPr lang="en-GB" sz="1400" dirty="0"/>
          </a:p>
        </p:txBody>
      </p:sp>
      <p:cxnSp>
        <p:nvCxnSpPr>
          <p:cNvPr id="8" name="Straight Connector 7"/>
          <p:cNvCxnSpPr/>
          <p:nvPr/>
        </p:nvCxnSpPr>
        <p:spPr>
          <a:xfrm>
            <a:off x="846000" y="2836800"/>
            <a:ext cx="7837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9" name="Chart 8"/>
          <p:cNvGraphicFramePr>
            <a:graphicFrameLocks/>
          </p:cNvGraphicFramePr>
          <p:nvPr>
            <p:extLst>
              <p:ext uri="{D42A27DB-BD31-4B8C-83A1-F6EECF244321}">
                <p14:modId xmlns:p14="http://schemas.microsoft.com/office/powerpoint/2010/main" val="1294210309"/>
              </p:ext>
            </p:extLst>
          </p:nvPr>
        </p:nvGraphicFramePr>
        <p:xfrm>
          <a:off x="323528" y="1203598"/>
          <a:ext cx="8496944" cy="3798422"/>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6453" t="42720" r="61971" b="56309"/>
          <a:stretch/>
        </p:blipFill>
        <p:spPr bwMode="auto">
          <a:xfrm>
            <a:off x="903449" y="1779662"/>
            <a:ext cx="216024" cy="83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V="1">
            <a:off x="1020141" y="1862796"/>
            <a:ext cx="0" cy="13289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xlamTextsS1P1"/>
          <p:cNvSpPr txBox="1"/>
          <p:nvPr/>
        </p:nvSpPr>
        <p:spPr>
          <a:xfrm>
            <a:off x="716206" y="1821229"/>
            <a:ext cx="303935" cy="153874"/>
          </a:xfrm>
          <a:prstGeom prst="rect">
            <a:avLst/>
          </a:prstGeom>
        </p:spPr>
        <p:txBody>
          <a:bodyPr vert="horz" wrap="none" lIns="0" t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dirty="0">
                <a:solidFill>
                  <a:srgbClr val="FFFFFF"/>
                </a:solidFill>
                <a:latin typeface="+mn-lt"/>
              </a:rPr>
              <a:t>226</a:t>
            </a:r>
            <a:endParaRPr lang="en-GB" sz="1200" dirty="0">
              <a:solidFill>
                <a:srgbClr val="FFFFFF"/>
              </a:solidFill>
              <a:latin typeface="+mn-lt"/>
            </a:endParaRPr>
          </a:p>
        </p:txBody>
      </p:sp>
      <p:sp>
        <p:nvSpPr>
          <p:cNvPr id="10" name="Up Arrow 9"/>
          <p:cNvSpPr/>
          <p:nvPr/>
        </p:nvSpPr>
        <p:spPr>
          <a:xfrm>
            <a:off x="6209654" y="4575465"/>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11" name="Rectangle 10"/>
          <p:cNvSpPr/>
          <p:nvPr/>
        </p:nvSpPr>
        <p:spPr>
          <a:xfrm>
            <a:off x="6100487" y="2074328"/>
            <a:ext cx="308777" cy="1915652"/>
          </a:xfrm>
          <a:prstGeom prst="rect">
            <a:avLst/>
          </a:pr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78748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Equity in Education at a Glance 2018</a:t>
            </a:r>
            <a:endParaRPr lang="en-GB" dirty="0"/>
          </a:p>
        </p:txBody>
      </p:sp>
      <p:pic>
        <p:nvPicPr>
          <p:cNvPr id="1026" name="Picture 2" descr="S:\Applic\INES\INES WP\2018\March\Presentations - PW\Immigrant status.png"/>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518197" y="1684465"/>
            <a:ext cx="650296" cy="6604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Applic\INES\INES WP\2018\March\Presentations - PW\Rural  - urban.png"/>
          <p:cNvPicPr>
            <a:picLocks noGrp="1" noChangeAspect="1" noChangeArrowheads="1"/>
          </p:cNvPicPr>
          <p:nvPr>
            <p:ph type="chart" sz="quarter" idx="10"/>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611560" y="3604187"/>
            <a:ext cx="650296" cy="65029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Applic\INES\INES WP\2018\March\Presentations - PW\Parental education.png"/>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590207" y="2573558"/>
            <a:ext cx="650875" cy="650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pplic\INES\INES WP\2018\March\Presentations - PW\Gender.png"/>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518197" y="770048"/>
            <a:ext cx="650875" cy="6508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62718" y="895431"/>
            <a:ext cx="1872208" cy="400110"/>
          </a:xfrm>
          <a:prstGeom prst="rect">
            <a:avLst/>
          </a:prstGeom>
          <a:noFill/>
          <a:ln>
            <a:noFill/>
          </a:ln>
        </p:spPr>
        <p:txBody>
          <a:bodyPr wrap="square" rtlCol="0" anchor="ctr">
            <a:spAutoFit/>
          </a:bodyPr>
          <a:lstStyle/>
          <a:p>
            <a:r>
              <a:rPr lang="en-GB" sz="2000" dirty="0" smtClean="0">
                <a:solidFill>
                  <a:schemeClr val="bg1"/>
                </a:solidFill>
                <a:latin typeface="Arial" panose="020B0604020202020204" pitchFamily="34" charset="0"/>
                <a:cs typeface="Arial" panose="020B0604020202020204" pitchFamily="34" charset="0"/>
              </a:rPr>
              <a:t>Gender</a:t>
            </a:r>
            <a:endParaRPr lang="en-GB" sz="2000"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1641874" y="2698941"/>
            <a:ext cx="2764760" cy="400110"/>
          </a:xfrm>
          <a:prstGeom prst="rect">
            <a:avLst/>
          </a:prstGeom>
          <a:noFill/>
          <a:ln>
            <a:noFill/>
          </a:ln>
        </p:spPr>
        <p:txBody>
          <a:bodyPr wrap="square" rtlCol="0" anchor="ctr">
            <a:spAutoFit/>
          </a:bodyPr>
          <a:lstStyle/>
          <a:p>
            <a:r>
              <a:rPr lang="en-GB" sz="2000" dirty="0" smtClean="0">
                <a:solidFill>
                  <a:schemeClr val="bg1"/>
                </a:solidFill>
                <a:latin typeface="Arial" panose="020B0604020202020204" pitchFamily="34" charset="0"/>
                <a:cs typeface="Arial" panose="020B0604020202020204" pitchFamily="34" charset="0"/>
              </a:rPr>
              <a:t>Parental education</a:t>
            </a:r>
            <a:endParaRPr lang="en-GB" sz="2000" dirty="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1664758" y="3763780"/>
            <a:ext cx="1872208" cy="400110"/>
          </a:xfrm>
          <a:prstGeom prst="rect">
            <a:avLst/>
          </a:prstGeom>
          <a:noFill/>
          <a:ln>
            <a:noFill/>
          </a:ln>
        </p:spPr>
        <p:txBody>
          <a:bodyPr wrap="square" rtlCol="0" anchor="ctr">
            <a:spAutoFit/>
          </a:bodyPr>
          <a:lstStyle/>
          <a:p>
            <a:r>
              <a:rPr lang="en-GB" sz="2000" dirty="0" smtClean="0">
                <a:solidFill>
                  <a:schemeClr val="bg1"/>
                </a:solidFill>
                <a:latin typeface="Arial" panose="020B0604020202020204" pitchFamily="34" charset="0"/>
                <a:cs typeface="Arial" panose="020B0604020202020204" pitchFamily="34" charset="0"/>
              </a:rPr>
              <a:t>Location</a:t>
            </a:r>
            <a:endParaRPr lang="en-GB" sz="2000" dirty="0">
              <a:solidFill>
                <a:schemeClr val="bg1"/>
              </a:solidFill>
              <a:latin typeface="Arial" panose="020B0604020202020204" pitchFamily="34" charset="0"/>
              <a:cs typeface="Arial" panose="020B0604020202020204" pitchFamily="34" charset="0"/>
            </a:endParaRPr>
          </a:p>
        </p:txBody>
      </p:sp>
      <p:sp>
        <p:nvSpPr>
          <p:cNvPr id="14" name="TextBox 13"/>
          <p:cNvSpPr txBox="1"/>
          <p:nvPr/>
        </p:nvSpPr>
        <p:spPr>
          <a:xfrm>
            <a:off x="1592167" y="1688934"/>
            <a:ext cx="2073826" cy="400110"/>
          </a:xfrm>
          <a:prstGeom prst="rect">
            <a:avLst/>
          </a:prstGeom>
          <a:noFill/>
          <a:ln>
            <a:noFill/>
          </a:ln>
        </p:spPr>
        <p:txBody>
          <a:bodyPr wrap="square" rtlCol="0" anchor="ctr">
            <a:spAutoFit/>
          </a:bodyPr>
          <a:lstStyle/>
          <a:p>
            <a:r>
              <a:rPr lang="en-GB" sz="2000" dirty="0" smtClean="0">
                <a:solidFill>
                  <a:schemeClr val="bg1"/>
                </a:solidFill>
                <a:latin typeface="Arial" panose="020B0604020202020204" pitchFamily="34" charset="0"/>
                <a:cs typeface="Arial" panose="020B0604020202020204" pitchFamily="34" charset="0"/>
              </a:rPr>
              <a:t>Immigrant status</a:t>
            </a:r>
            <a:endParaRPr lang="en-GB" sz="20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5827508" y="2463081"/>
            <a:ext cx="3960440" cy="646331"/>
          </a:xfrm>
          <a:prstGeom prst="rect">
            <a:avLst/>
          </a:prstGeom>
          <a:noFill/>
          <a:ln>
            <a:noFill/>
          </a:ln>
        </p:spPr>
        <p:txBody>
          <a:bodyPr wrap="square" rtlCol="0" anchor="ctr">
            <a:spAutoFit/>
          </a:bodyPr>
          <a:lstStyle/>
          <a:p>
            <a:r>
              <a:rPr lang="en-GB" dirty="0" smtClean="0">
                <a:solidFill>
                  <a:schemeClr val="bg1"/>
                </a:solidFill>
                <a:latin typeface="Arial" panose="020B0604020202020204" pitchFamily="34" charset="0"/>
                <a:cs typeface="Arial" panose="020B0604020202020204" pitchFamily="34" charset="0"/>
              </a:rPr>
              <a:t>Equity in the education </a:t>
            </a:r>
            <a:br>
              <a:rPr lang="en-GB" dirty="0" smtClean="0">
                <a:solidFill>
                  <a:schemeClr val="bg1"/>
                </a:solidFill>
                <a:latin typeface="Arial" panose="020B0604020202020204" pitchFamily="34" charset="0"/>
                <a:cs typeface="Arial" panose="020B0604020202020204" pitchFamily="34" charset="0"/>
              </a:rPr>
            </a:br>
            <a:r>
              <a:rPr lang="en-GB" dirty="0" smtClean="0">
                <a:solidFill>
                  <a:schemeClr val="bg1"/>
                </a:solidFill>
                <a:latin typeface="Arial" panose="020B0604020202020204" pitchFamily="34" charset="0"/>
                <a:cs typeface="Arial" panose="020B0604020202020204" pitchFamily="34" charset="0"/>
              </a:rPr>
              <a:t>sustainable development goal </a:t>
            </a:r>
            <a:endParaRPr lang="en-GB"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7"/>
          <a:stretch>
            <a:fillRect/>
          </a:stretch>
        </p:blipFill>
        <p:spPr>
          <a:xfrm>
            <a:off x="4932040" y="1640885"/>
            <a:ext cx="3883360" cy="496207"/>
          </a:xfrm>
          <a:prstGeom prst="rect">
            <a:avLst/>
          </a:prstGeom>
        </p:spPr>
      </p:pic>
      <p:pic>
        <p:nvPicPr>
          <p:cNvPr id="8" name="Picture 7"/>
          <p:cNvPicPr>
            <a:picLocks noChangeAspect="1"/>
          </p:cNvPicPr>
          <p:nvPr/>
        </p:nvPicPr>
        <p:blipFill>
          <a:blip r:embed="rId8"/>
          <a:stretch>
            <a:fillRect/>
          </a:stretch>
        </p:blipFill>
        <p:spPr>
          <a:xfrm>
            <a:off x="4932040" y="2463081"/>
            <a:ext cx="648456" cy="708314"/>
          </a:xfrm>
          <a:prstGeom prst="rect">
            <a:avLst/>
          </a:prstGeom>
        </p:spPr>
      </p:pic>
    </p:spTree>
    <p:extLst>
      <p:ext uri="{BB962C8B-B14F-4D97-AF65-F5344CB8AC3E}">
        <p14:creationId xmlns:p14="http://schemas.microsoft.com/office/powerpoint/2010/main" val="712564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661982361"/>
              </p:ext>
            </p:extLst>
          </p:nvPr>
        </p:nvGraphicFramePr>
        <p:xfrm>
          <a:off x="334161" y="124854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3" y="0"/>
            <a:ext cx="6961750" cy="627534"/>
          </a:xfrm>
        </p:spPr>
        <p:txBody>
          <a:bodyPr/>
          <a:lstStyle/>
          <a:p>
            <a:r>
              <a:rPr lang="en-US" sz="1800" dirty="0" smtClean="0">
                <a:latin typeface="+mj-lt"/>
              </a:rPr>
              <a:t>15-year-olds from rural areas and lower socio-economic status have </a:t>
            </a:r>
            <a:r>
              <a:rPr lang="en-US" sz="1800" dirty="0">
                <a:latin typeface="+mj-lt"/>
              </a:rPr>
              <a:t>lower performances in </a:t>
            </a:r>
            <a:r>
              <a:rPr lang="en-US" sz="1800" dirty="0" smtClean="0">
                <a:latin typeface="+mj-lt"/>
              </a:rPr>
              <a:t>mathematics</a:t>
            </a:r>
            <a:endParaRPr lang="en-GB" sz="1800" dirty="0">
              <a:latin typeface="+mj-lt"/>
            </a:endParaRPr>
          </a:p>
        </p:txBody>
      </p:sp>
      <p:sp>
        <p:nvSpPr>
          <p:cNvPr id="4" name="Content Placeholder 3"/>
          <p:cNvSpPr>
            <a:spLocks noGrp="1"/>
          </p:cNvSpPr>
          <p:nvPr>
            <p:ph sz="quarter" idx="17"/>
          </p:nvPr>
        </p:nvSpPr>
        <p:spPr/>
        <p:txBody>
          <a:bodyPr>
            <a:normAutofit fontScale="85000" lnSpcReduction="20000"/>
          </a:bodyPr>
          <a:lstStyle/>
          <a:p>
            <a:r>
              <a:rPr lang="en-GB" b="1" dirty="0" smtClean="0">
                <a:latin typeface="+mj-lt"/>
              </a:rPr>
              <a:t>SDG Fig1</a:t>
            </a:r>
            <a:endParaRPr lang="en-GB" b="1" dirty="0">
              <a:latin typeface="+mj-lt"/>
            </a:endParaRPr>
          </a:p>
        </p:txBody>
      </p:sp>
      <p:sp>
        <p:nvSpPr>
          <p:cNvPr id="5" name="Content Placeholder 4"/>
          <p:cNvSpPr>
            <a:spLocks noGrp="1"/>
          </p:cNvSpPr>
          <p:nvPr>
            <p:ph sz="quarter" idx="18"/>
          </p:nvPr>
        </p:nvSpPr>
        <p:spPr>
          <a:xfrm>
            <a:off x="30819" y="627534"/>
            <a:ext cx="9073008" cy="270272"/>
          </a:xfrm>
        </p:spPr>
        <p:txBody>
          <a:bodyPr>
            <a:noAutofit/>
          </a:bodyPr>
          <a:lstStyle/>
          <a:p>
            <a:r>
              <a:rPr lang="en-US" sz="1400" b="1" dirty="0" smtClean="0">
                <a:latin typeface="+mj-lt"/>
              </a:rPr>
              <a:t>Proportion of 15-year-olds achieving at least proficiency level 2 (PISA) in mathematics by gender, </a:t>
            </a:r>
          </a:p>
          <a:p>
            <a:r>
              <a:rPr lang="en-US" sz="1400" b="1" dirty="0" smtClean="0">
                <a:latin typeface="+mj-lt"/>
              </a:rPr>
              <a:t>socio-economic status (ESCS), and location parity indices (2015)</a:t>
            </a:r>
            <a:endParaRPr lang="en-GB" sz="1400" b="1" dirty="0">
              <a:latin typeface="+mj-lt"/>
            </a:endParaRPr>
          </a:p>
        </p:txBody>
      </p:sp>
      <p:sp>
        <p:nvSpPr>
          <p:cNvPr id="7" name="Rectangle 6"/>
          <p:cNvSpPr/>
          <p:nvPr/>
        </p:nvSpPr>
        <p:spPr>
          <a:xfrm>
            <a:off x="5491557" y="1818170"/>
            <a:ext cx="197959" cy="1884127"/>
          </a:xfrm>
          <a:prstGeom prst="rect">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sp>
        <p:nvSpPr>
          <p:cNvPr id="8" name="Rectangle 7"/>
          <p:cNvSpPr/>
          <p:nvPr/>
        </p:nvSpPr>
        <p:spPr>
          <a:xfrm>
            <a:off x="4926934" y="1818170"/>
            <a:ext cx="197959" cy="1890579"/>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cxnSp>
        <p:nvCxnSpPr>
          <p:cNvPr id="12" name="Straight Connector 11"/>
          <p:cNvCxnSpPr/>
          <p:nvPr/>
        </p:nvCxnSpPr>
        <p:spPr>
          <a:xfrm>
            <a:off x="1043608" y="2260290"/>
            <a:ext cx="763280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Up Arrow 9"/>
          <p:cNvSpPr/>
          <p:nvPr/>
        </p:nvSpPr>
        <p:spPr>
          <a:xfrm>
            <a:off x="5509264" y="4256607"/>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108187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941910812"/>
              </p:ext>
            </p:extLst>
          </p:nvPr>
        </p:nvGraphicFramePr>
        <p:xfrm>
          <a:off x="334161" y="124854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3" y="0"/>
            <a:ext cx="6961750" cy="627534"/>
          </a:xfrm>
        </p:spPr>
        <p:txBody>
          <a:bodyPr/>
          <a:lstStyle/>
          <a:p>
            <a:r>
              <a:rPr lang="en-US" sz="1800" dirty="0" smtClean="0">
                <a:latin typeface="+mj-lt"/>
              </a:rPr>
              <a:t>15-year-olds from rural areas and lower socio-economic status have </a:t>
            </a:r>
            <a:r>
              <a:rPr lang="en-US" sz="1800" dirty="0">
                <a:latin typeface="+mj-lt"/>
              </a:rPr>
              <a:t>lower performances in </a:t>
            </a:r>
            <a:r>
              <a:rPr lang="en-US" sz="1800" dirty="0" smtClean="0">
                <a:latin typeface="+mj-lt"/>
              </a:rPr>
              <a:t>mathematics</a:t>
            </a:r>
            <a:endParaRPr lang="en-GB" sz="1800" dirty="0">
              <a:latin typeface="+mj-lt"/>
            </a:endParaRPr>
          </a:p>
        </p:txBody>
      </p:sp>
      <p:sp>
        <p:nvSpPr>
          <p:cNvPr id="4" name="Content Placeholder 3"/>
          <p:cNvSpPr>
            <a:spLocks noGrp="1"/>
          </p:cNvSpPr>
          <p:nvPr>
            <p:ph sz="quarter" idx="17"/>
          </p:nvPr>
        </p:nvSpPr>
        <p:spPr/>
        <p:txBody>
          <a:bodyPr>
            <a:normAutofit fontScale="85000" lnSpcReduction="20000"/>
          </a:bodyPr>
          <a:lstStyle/>
          <a:p>
            <a:r>
              <a:rPr lang="en-GB" b="1" dirty="0" smtClean="0">
                <a:latin typeface="+mj-lt"/>
              </a:rPr>
              <a:t>SDG Fig1</a:t>
            </a:r>
            <a:endParaRPr lang="en-GB" b="1" dirty="0">
              <a:latin typeface="+mj-lt"/>
            </a:endParaRPr>
          </a:p>
        </p:txBody>
      </p:sp>
      <p:sp>
        <p:nvSpPr>
          <p:cNvPr id="5" name="Content Placeholder 4"/>
          <p:cNvSpPr>
            <a:spLocks noGrp="1"/>
          </p:cNvSpPr>
          <p:nvPr>
            <p:ph sz="quarter" idx="18"/>
          </p:nvPr>
        </p:nvSpPr>
        <p:spPr>
          <a:xfrm>
            <a:off x="30819" y="627534"/>
            <a:ext cx="9073008" cy="270272"/>
          </a:xfrm>
        </p:spPr>
        <p:txBody>
          <a:bodyPr>
            <a:noAutofit/>
          </a:bodyPr>
          <a:lstStyle/>
          <a:p>
            <a:r>
              <a:rPr lang="en-US" sz="1400" b="1" dirty="0" smtClean="0">
                <a:latin typeface="+mj-lt"/>
              </a:rPr>
              <a:t>Proportion of 15-year-olds achieving at least proficiency level 2 (PISA) in mathematics by gender, </a:t>
            </a:r>
          </a:p>
          <a:p>
            <a:r>
              <a:rPr lang="en-US" sz="1400" b="1" dirty="0" smtClean="0">
                <a:latin typeface="+mj-lt"/>
              </a:rPr>
              <a:t>socio-economic status (ESCS), and location parity indices</a:t>
            </a:r>
            <a:r>
              <a:rPr lang="en-US" sz="1400" b="1" dirty="0"/>
              <a:t> (2015)</a:t>
            </a:r>
            <a:endParaRPr lang="en-GB" sz="1400" b="1" dirty="0">
              <a:latin typeface="+mj-lt"/>
            </a:endParaRPr>
          </a:p>
        </p:txBody>
      </p:sp>
      <p:sp>
        <p:nvSpPr>
          <p:cNvPr id="7" name="Rectangle 6"/>
          <p:cNvSpPr/>
          <p:nvPr/>
        </p:nvSpPr>
        <p:spPr>
          <a:xfrm>
            <a:off x="5491557" y="1818170"/>
            <a:ext cx="197959" cy="1884127"/>
          </a:xfrm>
          <a:prstGeom prst="rect">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sp>
        <p:nvSpPr>
          <p:cNvPr id="8" name="Rectangle 7"/>
          <p:cNvSpPr/>
          <p:nvPr/>
        </p:nvSpPr>
        <p:spPr>
          <a:xfrm>
            <a:off x="4926934" y="1818170"/>
            <a:ext cx="197959" cy="1890579"/>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cxnSp>
        <p:nvCxnSpPr>
          <p:cNvPr id="12" name="Straight Connector 11"/>
          <p:cNvCxnSpPr/>
          <p:nvPr/>
        </p:nvCxnSpPr>
        <p:spPr>
          <a:xfrm>
            <a:off x="1043608" y="2260290"/>
            <a:ext cx="763280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Up Arrow 9"/>
          <p:cNvSpPr/>
          <p:nvPr/>
        </p:nvSpPr>
        <p:spPr>
          <a:xfrm>
            <a:off x="5509264" y="4256607"/>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4221380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2467862458"/>
              </p:ext>
            </p:extLst>
          </p:nvPr>
        </p:nvGraphicFramePr>
        <p:xfrm>
          <a:off x="334161" y="1248548"/>
          <a:ext cx="8496944" cy="379842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827583" y="0"/>
            <a:ext cx="6961750" cy="627534"/>
          </a:xfrm>
        </p:spPr>
        <p:txBody>
          <a:bodyPr/>
          <a:lstStyle/>
          <a:p>
            <a:r>
              <a:rPr lang="en-US" sz="1800" dirty="0" smtClean="0">
                <a:latin typeface="+mj-lt"/>
              </a:rPr>
              <a:t>15-year-olds from rural areas and lower socio-economic status have </a:t>
            </a:r>
            <a:r>
              <a:rPr lang="en-US" sz="1800" dirty="0">
                <a:latin typeface="+mj-lt"/>
              </a:rPr>
              <a:t>lower performances in </a:t>
            </a:r>
            <a:r>
              <a:rPr lang="en-US" sz="1800" dirty="0" smtClean="0">
                <a:latin typeface="+mj-lt"/>
              </a:rPr>
              <a:t>mathematics</a:t>
            </a:r>
            <a:endParaRPr lang="en-GB" sz="1800" dirty="0">
              <a:latin typeface="+mj-lt"/>
            </a:endParaRPr>
          </a:p>
        </p:txBody>
      </p:sp>
      <p:sp>
        <p:nvSpPr>
          <p:cNvPr id="4" name="Content Placeholder 3"/>
          <p:cNvSpPr>
            <a:spLocks noGrp="1"/>
          </p:cNvSpPr>
          <p:nvPr>
            <p:ph sz="quarter" idx="17"/>
          </p:nvPr>
        </p:nvSpPr>
        <p:spPr/>
        <p:txBody>
          <a:bodyPr>
            <a:normAutofit fontScale="85000" lnSpcReduction="20000"/>
          </a:bodyPr>
          <a:lstStyle/>
          <a:p>
            <a:r>
              <a:rPr lang="en-GB" b="1" dirty="0" smtClean="0">
                <a:latin typeface="+mj-lt"/>
              </a:rPr>
              <a:t>SDG Fig1</a:t>
            </a:r>
            <a:endParaRPr lang="en-GB" b="1" dirty="0">
              <a:latin typeface="+mj-lt"/>
            </a:endParaRPr>
          </a:p>
        </p:txBody>
      </p:sp>
      <p:sp>
        <p:nvSpPr>
          <p:cNvPr id="5" name="Content Placeholder 4"/>
          <p:cNvSpPr>
            <a:spLocks noGrp="1"/>
          </p:cNvSpPr>
          <p:nvPr>
            <p:ph sz="quarter" idx="18"/>
          </p:nvPr>
        </p:nvSpPr>
        <p:spPr>
          <a:xfrm>
            <a:off x="30819" y="627534"/>
            <a:ext cx="9073008" cy="270272"/>
          </a:xfrm>
        </p:spPr>
        <p:txBody>
          <a:bodyPr>
            <a:noAutofit/>
          </a:bodyPr>
          <a:lstStyle/>
          <a:p>
            <a:r>
              <a:rPr lang="en-US" sz="1400" b="1" dirty="0" smtClean="0">
                <a:latin typeface="+mj-lt"/>
              </a:rPr>
              <a:t>Proportion of 15-year-olds achieving at least proficiency level 2 (PISA) in mathematics by gender, </a:t>
            </a:r>
          </a:p>
          <a:p>
            <a:r>
              <a:rPr lang="en-US" sz="1400" b="1" dirty="0" smtClean="0">
                <a:latin typeface="+mj-lt"/>
              </a:rPr>
              <a:t>socio-economic status (ESCS), and location parity indices</a:t>
            </a:r>
            <a:r>
              <a:rPr lang="en-US" sz="1400" b="1" dirty="0"/>
              <a:t> (2015)</a:t>
            </a:r>
            <a:endParaRPr lang="en-GB" sz="1400" b="1" dirty="0">
              <a:latin typeface="+mj-lt"/>
            </a:endParaRPr>
          </a:p>
        </p:txBody>
      </p:sp>
      <p:sp>
        <p:nvSpPr>
          <p:cNvPr id="7" name="Rectangle 6"/>
          <p:cNvSpPr/>
          <p:nvPr/>
        </p:nvSpPr>
        <p:spPr>
          <a:xfrm>
            <a:off x="5491557" y="1818170"/>
            <a:ext cx="197959" cy="1884127"/>
          </a:xfrm>
          <a:prstGeom prst="rect">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sp>
        <p:nvSpPr>
          <p:cNvPr id="8" name="Rectangle 7"/>
          <p:cNvSpPr/>
          <p:nvPr/>
        </p:nvSpPr>
        <p:spPr>
          <a:xfrm>
            <a:off x="4926934" y="1818170"/>
            <a:ext cx="197959" cy="1890579"/>
          </a:xfrm>
          <a:prstGeom prst="rect">
            <a:avLst/>
          </a:prstGeom>
          <a:solidFill>
            <a:schemeClr val="bg1">
              <a:lumMod val="8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CA" dirty="0"/>
          </a:p>
        </p:txBody>
      </p:sp>
      <p:cxnSp>
        <p:nvCxnSpPr>
          <p:cNvPr id="12" name="Straight Connector 11"/>
          <p:cNvCxnSpPr/>
          <p:nvPr/>
        </p:nvCxnSpPr>
        <p:spPr>
          <a:xfrm>
            <a:off x="1043608" y="2260290"/>
            <a:ext cx="763280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Up Arrow 9"/>
          <p:cNvSpPr/>
          <p:nvPr/>
        </p:nvSpPr>
        <p:spPr>
          <a:xfrm>
            <a:off x="5509264" y="4256607"/>
            <a:ext cx="162546" cy="3725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9385175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ECD_EAG_theme">
  <a:themeElements>
    <a:clrScheme name="Custom 2">
      <a:dk1>
        <a:sysClr val="windowText" lastClr="000000"/>
      </a:dk1>
      <a:lt1>
        <a:sysClr val="window" lastClr="FFFFFF"/>
      </a:lt1>
      <a:dk2>
        <a:srgbClr val="505050"/>
      </a:dk2>
      <a:lt2>
        <a:srgbClr val="B4DCFA"/>
      </a:lt2>
      <a:accent1>
        <a:srgbClr val="95C11F"/>
      </a:accent1>
      <a:accent2>
        <a:srgbClr val="5ECCF3"/>
      </a:accent2>
      <a:accent3>
        <a:srgbClr val="7C7EE0"/>
      </a:accent3>
      <a:accent4>
        <a:srgbClr val="DC0000"/>
      </a:accent4>
      <a:accent5>
        <a:srgbClr val="FF9A00"/>
      </a:accent5>
      <a:accent6>
        <a:srgbClr val="FCF60A"/>
      </a:accent6>
      <a:hlink>
        <a:srgbClr val="56C7AA"/>
      </a:hlink>
      <a:folHlink>
        <a:srgbClr val="59A8D1"/>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5A9000"/>
        </a:solidFill>
        <a:ln>
          <a:noFill/>
        </a:ln>
      </a:spPr>
      <a:bodyPr anchor="ctr"/>
      <a:lstStyle>
        <a:defPPr>
          <a:defRPr sz="1200" dirty="0">
            <a:solidFill>
              <a:schemeClr val="bg1"/>
            </a:solidFill>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24357</TotalTime>
  <Words>3041</Words>
  <Application>Microsoft Office PowerPoint</Application>
  <PresentationFormat>On-screen Show (16:9)</PresentationFormat>
  <Paragraphs>497</Paragraphs>
  <Slides>54</Slides>
  <Notes>53</Notes>
  <HiddenSlides>6</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54</vt:i4>
      </vt:variant>
    </vt:vector>
  </HeadingPairs>
  <TitlesOfParts>
    <vt:vector size="60" baseType="lpstr">
      <vt:lpstr>굴림</vt:lpstr>
      <vt:lpstr>맑은 고딕</vt:lpstr>
      <vt:lpstr>Arial</vt:lpstr>
      <vt:lpstr>Calibri</vt:lpstr>
      <vt:lpstr>OECD_EAG_theme</vt:lpstr>
      <vt:lpstr>Custom Design</vt:lpstr>
      <vt:lpstr>Education at a Glance</vt:lpstr>
      <vt:lpstr>Education at a Glance, Country Note and OECD.Stat</vt:lpstr>
      <vt:lpstr>Organisation of Education at a Glance (EAG)</vt:lpstr>
      <vt:lpstr>OUTLINE</vt:lpstr>
      <vt:lpstr>PowerPoint Presentation</vt:lpstr>
      <vt:lpstr>Equity in Education at a Glance 2018</vt:lpstr>
      <vt:lpstr>15-year-olds from rural areas and lower socio-economic status have lower performances in mathematics</vt:lpstr>
      <vt:lpstr>15-year-olds from rural areas and lower socio-economic status have lower performances in mathematics</vt:lpstr>
      <vt:lpstr>15-year-olds from rural areas and lower socio-economic status have lower performances in mathematics</vt:lpstr>
      <vt:lpstr>Gender</vt:lpstr>
      <vt:lpstr>Over 2/3 of repeaters in lower secondary schools are boys…</vt:lpstr>
      <vt:lpstr>The percentage of young men with low education is twice that of young women in Latvia…</vt:lpstr>
      <vt:lpstr>…but Latvia has a better gender equity than average for earnings of tertiary-educated workers</vt:lpstr>
      <vt:lpstr>PowerPoint Presentation</vt:lpstr>
      <vt:lpstr>About 30% of native and foreign-born adults are tertiary educated…</vt:lpstr>
      <vt:lpstr>… but the employment rate of foreign-born is lower, especially for those arrived at 16 or older</vt:lpstr>
      <vt:lpstr>Main message</vt:lpstr>
      <vt:lpstr>PowerPoint Presentation</vt:lpstr>
      <vt:lpstr>Early childhood education and care finishes later in Latvia than in most other OECD countries</vt:lpstr>
      <vt:lpstr>In Latvia, enrolment of 3 to 5-year-olds increased from 77% to 93% between 2005 and 2016…</vt:lpstr>
      <vt:lpstr>… and it has been accompanied by greater spending on early childhood education and care compared to 2005</vt:lpstr>
      <vt:lpstr>Main message</vt:lpstr>
      <vt:lpstr>PowerPoint Presentation</vt:lpstr>
      <vt:lpstr>Latvia has high enrolment rate until the age of 18</vt:lpstr>
      <vt:lpstr>First-time upper secondary graduation rates from vocational programmes is lower than the OECD average…</vt:lpstr>
      <vt:lpstr>…despite better labour market outcomes for vocational graduates </vt:lpstr>
      <vt:lpstr>Main message</vt:lpstr>
      <vt:lpstr>PowerPoint Presentation</vt:lpstr>
      <vt:lpstr>Tertiary attainment of 25-34 year-olds increased from 26% in 2007 to 42% in 2017 </vt:lpstr>
      <vt:lpstr>The number of international students has more than doubled in less than 20 years across OECD countries</vt:lpstr>
      <vt:lpstr>Latvia has been receiving an increasing number of mobile students…</vt:lpstr>
      <vt:lpstr>… but a decreasing number of students from Latvia go to study abroad</vt:lpstr>
      <vt:lpstr>Main message</vt:lpstr>
      <vt:lpstr>PowerPoint Presentation</vt:lpstr>
      <vt:lpstr>The government increased significantly the expenditure on education between 2011 and 2015 </vt:lpstr>
      <vt:lpstr>Capital expenditure represents a significant share of total costs at all levels of education in Latvia</vt:lpstr>
      <vt:lpstr>Primary and secondary education are almost entirely publicly funded in Latvia</vt:lpstr>
      <vt:lpstr>The public sector funds a slightly larger share of tertiary education compared to the OECD average…</vt:lpstr>
      <vt:lpstr>… but it has not always been the case</vt:lpstr>
      <vt:lpstr>Main message</vt:lpstr>
      <vt:lpstr>PowerPoint Presentation</vt:lpstr>
      <vt:lpstr>Most teachers are women</vt:lpstr>
      <vt:lpstr>Nearly half of teachers are at least 50 years old</vt:lpstr>
      <vt:lpstr>Latvia has some of the smallest class size in primary public institutions</vt:lpstr>
      <vt:lpstr>Both lower secondary teachers and school heads have low absolute salaries in Latvia…</vt:lpstr>
      <vt:lpstr>… but high compared to similarly-educated workers</vt:lpstr>
      <vt:lpstr>Main message</vt:lpstr>
      <vt:lpstr>Thank you!</vt:lpstr>
      <vt:lpstr>The decisions are largely taken at the school level in Latvia</vt:lpstr>
      <vt:lpstr>Teachers in Latvia teach over 1000 hours per year and devote most of their working time on teaching</vt:lpstr>
      <vt:lpstr>Those with an immigrant background are under-represented among new entrants to tertiary education</vt:lpstr>
      <vt:lpstr>Foreign-born 15-29 year-olds are more likely to be NEETs</vt:lpstr>
      <vt:lpstr>Most foreign-born adults in Latvia have an upper secondary degree</vt:lpstr>
      <vt:lpstr>…and regardless of their educational attainment they earn a little less than their native-born peers</vt:lpstr>
    </vt:vector>
  </TitlesOfParts>
  <Company>OECD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 MORAES Camila</dc:creator>
  <cp:lastModifiedBy>Guntis Meisters</cp:lastModifiedBy>
  <cp:revision>1694</cp:revision>
  <cp:lastPrinted>2018-09-06T10:09:19Z</cp:lastPrinted>
  <dcterms:created xsi:type="dcterms:W3CDTF">2014-07-25T11:27:25Z</dcterms:created>
  <dcterms:modified xsi:type="dcterms:W3CDTF">2018-09-18T06:14:57Z</dcterms:modified>
</cp:coreProperties>
</file>