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543" r:id="rId4"/>
  </p:sldMasterIdLst>
  <p:notesMasterIdLst>
    <p:notesMasterId r:id="rId53"/>
  </p:notesMasterIdLst>
  <p:handoutMasterIdLst>
    <p:handoutMasterId r:id="rId54"/>
  </p:handoutMasterIdLst>
  <p:sldIdLst>
    <p:sldId id="256" r:id="rId5"/>
    <p:sldId id="370" r:id="rId6"/>
    <p:sldId id="378" r:id="rId7"/>
    <p:sldId id="394" r:id="rId8"/>
    <p:sldId id="364" r:id="rId9"/>
    <p:sldId id="375" r:id="rId10"/>
    <p:sldId id="387" r:id="rId11"/>
    <p:sldId id="385" r:id="rId12"/>
    <p:sldId id="380" r:id="rId13"/>
    <p:sldId id="411" r:id="rId14"/>
    <p:sldId id="413" r:id="rId15"/>
    <p:sldId id="414" r:id="rId16"/>
    <p:sldId id="410" r:id="rId17"/>
    <p:sldId id="412" r:id="rId18"/>
    <p:sldId id="381" r:id="rId19"/>
    <p:sldId id="415" r:id="rId20"/>
    <p:sldId id="416" r:id="rId21"/>
    <p:sldId id="419" r:id="rId22"/>
    <p:sldId id="403" r:id="rId23"/>
    <p:sldId id="417" r:id="rId24"/>
    <p:sldId id="418" r:id="rId25"/>
    <p:sldId id="421" r:id="rId26"/>
    <p:sldId id="422" r:id="rId27"/>
    <p:sldId id="423" r:id="rId28"/>
    <p:sldId id="405" r:id="rId29"/>
    <p:sldId id="424" r:id="rId30"/>
    <p:sldId id="425" r:id="rId31"/>
    <p:sldId id="426" r:id="rId32"/>
    <p:sldId id="427" r:id="rId33"/>
    <p:sldId id="428" r:id="rId34"/>
    <p:sldId id="388" r:id="rId35"/>
    <p:sldId id="429" r:id="rId36"/>
    <p:sldId id="430" r:id="rId37"/>
    <p:sldId id="431" r:id="rId38"/>
    <p:sldId id="432" r:id="rId39"/>
    <p:sldId id="433" r:id="rId40"/>
    <p:sldId id="434" r:id="rId41"/>
    <p:sldId id="272" r:id="rId42"/>
    <p:sldId id="402" r:id="rId43"/>
    <p:sldId id="406" r:id="rId44"/>
    <p:sldId id="273" r:id="rId45"/>
    <p:sldId id="276" r:id="rId46"/>
    <p:sldId id="391" r:id="rId47"/>
    <p:sldId id="393" r:id="rId48"/>
    <p:sldId id="395" r:id="rId49"/>
    <p:sldId id="396" r:id="rId50"/>
    <p:sldId id="400" r:id="rId51"/>
    <p:sldId id="409" r:id="rId52"/>
  </p:sldIdLst>
  <p:sldSz cx="12192000" cy="6858000"/>
  <p:notesSz cx="9926638" cy="6858000"/>
  <p:defaultTextStyle>
    <a:defPPr>
      <a:defRPr lang="en-US"/>
    </a:defPPr>
    <a:lvl1pPr algn="l" defTabSz="938213" rtl="0" eaLnBrk="0" fontAlgn="base" hangingPunct="0">
      <a:spcBef>
        <a:spcPct val="0"/>
      </a:spcBef>
      <a:spcAft>
        <a:spcPct val="0"/>
      </a:spcAft>
      <a:defRPr sz="1700" kern="1200">
        <a:solidFill>
          <a:schemeClr val="tx1"/>
        </a:solidFill>
        <a:latin typeface="Times New Roman" panose="02020603050405020304" pitchFamily="18" charset="0"/>
        <a:ea typeface="MS PGothic" panose="020B0600070205080204" pitchFamily="34" charset="-128"/>
        <a:cs typeface="+mn-cs"/>
      </a:defRPr>
    </a:lvl1pPr>
    <a:lvl2pPr marL="468313" indent="-11113" algn="l" defTabSz="938213" rtl="0" eaLnBrk="0" fontAlgn="base" hangingPunct="0">
      <a:spcBef>
        <a:spcPct val="0"/>
      </a:spcBef>
      <a:spcAft>
        <a:spcPct val="0"/>
      </a:spcAft>
      <a:defRPr sz="1700" kern="1200">
        <a:solidFill>
          <a:schemeClr val="tx1"/>
        </a:solidFill>
        <a:latin typeface="Times New Roman" panose="02020603050405020304" pitchFamily="18" charset="0"/>
        <a:ea typeface="MS PGothic" panose="020B0600070205080204" pitchFamily="34" charset="-128"/>
        <a:cs typeface="+mn-cs"/>
      </a:defRPr>
    </a:lvl2pPr>
    <a:lvl3pPr marL="938213" indent="-23813" algn="l" defTabSz="938213" rtl="0" eaLnBrk="0" fontAlgn="base" hangingPunct="0">
      <a:spcBef>
        <a:spcPct val="0"/>
      </a:spcBef>
      <a:spcAft>
        <a:spcPct val="0"/>
      </a:spcAft>
      <a:defRPr sz="1700" kern="1200">
        <a:solidFill>
          <a:schemeClr val="tx1"/>
        </a:solidFill>
        <a:latin typeface="Times New Roman" panose="02020603050405020304" pitchFamily="18" charset="0"/>
        <a:ea typeface="MS PGothic" panose="020B0600070205080204" pitchFamily="34" charset="-128"/>
        <a:cs typeface="+mn-cs"/>
      </a:defRPr>
    </a:lvl3pPr>
    <a:lvl4pPr marL="1408113" indent="-36513" algn="l" defTabSz="938213" rtl="0" eaLnBrk="0" fontAlgn="base" hangingPunct="0">
      <a:spcBef>
        <a:spcPct val="0"/>
      </a:spcBef>
      <a:spcAft>
        <a:spcPct val="0"/>
      </a:spcAft>
      <a:defRPr sz="1700" kern="1200">
        <a:solidFill>
          <a:schemeClr val="tx1"/>
        </a:solidFill>
        <a:latin typeface="Times New Roman" panose="02020603050405020304" pitchFamily="18" charset="0"/>
        <a:ea typeface="MS PGothic" panose="020B0600070205080204" pitchFamily="34" charset="-128"/>
        <a:cs typeface="+mn-cs"/>
      </a:defRPr>
    </a:lvl4pPr>
    <a:lvl5pPr marL="1878013" indent="-49213" algn="l" defTabSz="938213" rtl="0" eaLnBrk="0" fontAlgn="base" hangingPunct="0">
      <a:spcBef>
        <a:spcPct val="0"/>
      </a:spcBef>
      <a:spcAft>
        <a:spcPct val="0"/>
      </a:spcAft>
      <a:defRPr sz="1700" kern="1200">
        <a:solidFill>
          <a:schemeClr val="tx1"/>
        </a:solidFill>
        <a:latin typeface="Times New Roman" panose="02020603050405020304" pitchFamily="18" charset="0"/>
        <a:ea typeface="MS PGothic" panose="020B0600070205080204" pitchFamily="34" charset="-128"/>
        <a:cs typeface="+mn-cs"/>
      </a:defRPr>
    </a:lvl5pPr>
    <a:lvl6pPr marL="2286000" algn="l" defTabSz="914400" rtl="0" eaLnBrk="1" latinLnBrk="0" hangingPunct="1">
      <a:defRPr sz="1700" kern="1200">
        <a:solidFill>
          <a:schemeClr val="tx1"/>
        </a:solidFill>
        <a:latin typeface="Times New Roman" panose="02020603050405020304" pitchFamily="18" charset="0"/>
        <a:ea typeface="MS PGothic" panose="020B0600070205080204" pitchFamily="34" charset="-128"/>
        <a:cs typeface="+mn-cs"/>
      </a:defRPr>
    </a:lvl6pPr>
    <a:lvl7pPr marL="2743200" algn="l" defTabSz="914400" rtl="0" eaLnBrk="1" latinLnBrk="0" hangingPunct="1">
      <a:defRPr sz="1700" kern="1200">
        <a:solidFill>
          <a:schemeClr val="tx1"/>
        </a:solidFill>
        <a:latin typeface="Times New Roman" panose="02020603050405020304" pitchFamily="18" charset="0"/>
        <a:ea typeface="MS PGothic" panose="020B0600070205080204" pitchFamily="34" charset="-128"/>
        <a:cs typeface="+mn-cs"/>
      </a:defRPr>
    </a:lvl7pPr>
    <a:lvl8pPr marL="3200400" algn="l" defTabSz="914400" rtl="0" eaLnBrk="1" latinLnBrk="0" hangingPunct="1">
      <a:defRPr sz="1700" kern="1200">
        <a:solidFill>
          <a:schemeClr val="tx1"/>
        </a:solidFill>
        <a:latin typeface="Times New Roman" panose="02020603050405020304" pitchFamily="18" charset="0"/>
        <a:ea typeface="MS PGothic" panose="020B0600070205080204" pitchFamily="34" charset="-128"/>
        <a:cs typeface="+mn-cs"/>
      </a:defRPr>
    </a:lvl8pPr>
    <a:lvl9pPr marL="3657600" algn="l" defTabSz="914400" rtl="0" eaLnBrk="1" latinLnBrk="0" hangingPunct="1">
      <a:defRPr sz="1700" kern="1200">
        <a:solidFill>
          <a:schemeClr val="tx1"/>
        </a:solidFill>
        <a:latin typeface="Times New Roman" panose="02020603050405020304" pitchFamily="18"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ūlija Asmuss" initials="JA" lastIdx="1" clrIdx="0">
    <p:extLst>
      <p:ext uri="{19B8F6BF-5375-455C-9EA6-DF929625EA0E}">
        <p15:presenceInfo xmlns:p15="http://schemas.microsoft.com/office/powerpoint/2012/main" userId="S::julija.asmuss@viaa.gov.lv::e59aed6f-3d07-4c58-a88a-db2870c3ba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0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111" autoAdjust="0"/>
    <p:restoredTop sz="89080" autoAdjust="0"/>
  </p:normalViewPr>
  <p:slideViewPr>
    <p:cSldViewPr snapToGrid="0" snapToObjects="1">
      <p:cViewPr varScale="1">
        <p:scale>
          <a:sx n="76" d="100"/>
          <a:sy n="76" d="100"/>
        </p:scale>
        <p:origin x="451" y="62"/>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CAAA48-4EDA-4A15-A52D-8A00E6000EBB}" type="doc">
      <dgm:prSet loTypeId="urn:microsoft.com/office/officeart/2008/layout/VerticalCurvedList" loCatId="list" qsTypeId="urn:microsoft.com/office/officeart/2005/8/quickstyle/simple1" qsCatId="simple" csTypeId="urn:microsoft.com/office/officeart/2005/8/colors/accent2_4" csCatId="accent2" phldr="1"/>
      <dgm:spPr/>
      <dgm:t>
        <a:bodyPr/>
        <a:lstStyle/>
        <a:p>
          <a:endParaRPr lang="lv-LV"/>
        </a:p>
      </dgm:t>
    </dgm:pt>
    <dgm:pt modelId="{013B9D20-4B7E-45BD-81DB-7E9C1AB1B6BF}">
      <dgm:prSet/>
      <dgm:spPr/>
      <dgm:t>
        <a:bodyPr/>
        <a:lstStyle/>
        <a:p>
          <a:pPr rtl="0"/>
          <a:r>
            <a:rPr lang="lv-LV" dirty="0"/>
            <a:t>Ražošanas tehnoloģijas </a:t>
          </a:r>
        </a:p>
      </dgm:t>
    </dgm:pt>
    <dgm:pt modelId="{E78647D9-2047-4555-BC4E-522F7C88E6D5}" type="parTrans" cxnId="{D748610E-0DE3-4D9B-BE5F-0210607B82E1}">
      <dgm:prSet/>
      <dgm:spPr/>
      <dgm:t>
        <a:bodyPr/>
        <a:lstStyle/>
        <a:p>
          <a:endParaRPr lang="lv-LV"/>
        </a:p>
      </dgm:t>
    </dgm:pt>
    <dgm:pt modelId="{5178F871-D2E7-4729-94CD-11CE854B967F}" type="sibTrans" cxnId="{D748610E-0DE3-4D9B-BE5F-0210607B82E1}">
      <dgm:prSet/>
      <dgm:spPr/>
      <dgm:t>
        <a:bodyPr/>
        <a:lstStyle/>
        <a:p>
          <a:endParaRPr lang="lv-LV"/>
        </a:p>
      </dgm:t>
    </dgm:pt>
    <dgm:pt modelId="{9CD76970-8603-437D-BC49-D5600C89DE28}">
      <dgm:prSet/>
      <dgm:spPr/>
      <dgm:t>
        <a:bodyPr/>
        <a:lstStyle/>
        <a:p>
          <a:pPr rtl="0"/>
          <a:r>
            <a:rPr lang="lv-LV" dirty="0"/>
            <a:t>Progresīvi materiāli</a:t>
          </a:r>
        </a:p>
      </dgm:t>
    </dgm:pt>
    <dgm:pt modelId="{63A3BD70-5ECC-486C-A8F1-B2064CB351F6}" type="parTrans" cxnId="{250AF71B-B985-4AE9-8718-511D5288FBA7}">
      <dgm:prSet/>
      <dgm:spPr/>
      <dgm:t>
        <a:bodyPr/>
        <a:lstStyle/>
        <a:p>
          <a:endParaRPr lang="lv-LV"/>
        </a:p>
      </dgm:t>
    </dgm:pt>
    <dgm:pt modelId="{04C014C5-CF56-4832-8627-F41C8537C44D}" type="sibTrans" cxnId="{250AF71B-B985-4AE9-8718-511D5288FBA7}">
      <dgm:prSet/>
      <dgm:spPr/>
      <dgm:t>
        <a:bodyPr/>
        <a:lstStyle/>
        <a:p>
          <a:endParaRPr lang="lv-LV"/>
        </a:p>
      </dgm:t>
    </dgm:pt>
    <dgm:pt modelId="{98CF32FB-BF79-445E-B5EC-147EADADED5A}">
      <dgm:prSet/>
      <dgm:spPr/>
      <dgm:t>
        <a:bodyPr/>
        <a:lstStyle/>
        <a:p>
          <a:pPr rtl="0"/>
          <a:r>
            <a:rPr lang="lv-LV" dirty="0"/>
            <a:t>Nākamās paaudzes internets </a:t>
          </a:r>
        </a:p>
      </dgm:t>
    </dgm:pt>
    <dgm:pt modelId="{7BB537B3-1169-4B92-AA29-C806A2CBFAE5}" type="parTrans" cxnId="{471C89CE-FC87-4FE5-A9DE-07C306F46740}">
      <dgm:prSet/>
      <dgm:spPr/>
      <dgm:t>
        <a:bodyPr/>
        <a:lstStyle/>
        <a:p>
          <a:endParaRPr lang="lv-LV"/>
        </a:p>
      </dgm:t>
    </dgm:pt>
    <dgm:pt modelId="{96B2A475-95CC-4F99-8E7D-DAE3AA813CCE}" type="sibTrans" cxnId="{471C89CE-FC87-4FE5-A9DE-07C306F46740}">
      <dgm:prSet/>
      <dgm:spPr/>
      <dgm:t>
        <a:bodyPr/>
        <a:lstStyle/>
        <a:p>
          <a:endParaRPr lang="lv-LV"/>
        </a:p>
      </dgm:t>
    </dgm:pt>
    <dgm:pt modelId="{BA54685B-B13E-4301-B44B-F39AAC826D3C}">
      <dgm:prSet/>
      <dgm:spPr/>
      <dgm:t>
        <a:bodyPr/>
        <a:lstStyle/>
        <a:p>
          <a:pPr rtl="0"/>
          <a:r>
            <a:rPr lang="lv-LV" dirty="0"/>
            <a:t>Aprites nozares </a:t>
          </a:r>
        </a:p>
      </dgm:t>
    </dgm:pt>
    <dgm:pt modelId="{AC0E7646-3BFF-41DE-B871-F80E5E351D2C}" type="parTrans" cxnId="{B176E7DF-E907-43EB-B5FC-084FC2B8D552}">
      <dgm:prSet/>
      <dgm:spPr/>
      <dgm:t>
        <a:bodyPr/>
        <a:lstStyle/>
        <a:p>
          <a:endParaRPr lang="lv-LV"/>
        </a:p>
      </dgm:t>
    </dgm:pt>
    <dgm:pt modelId="{78AB2C77-58D6-4734-88DD-38B5B185628D}" type="sibTrans" cxnId="{B176E7DF-E907-43EB-B5FC-084FC2B8D552}">
      <dgm:prSet/>
      <dgm:spPr/>
      <dgm:t>
        <a:bodyPr/>
        <a:lstStyle/>
        <a:p>
          <a:endParaRPr lang="lv-LV"/>
        </a:p>
      </dgm:t>
    </dgm:pt>
    <dgm:pt modelId="{6879018B-4F5E-4BD7-A54C-065DAC9F3F6F}">
      <dgm:prSet/>
      <dgm:spPr/>
      <dgm:t>
        <a:bodyPr/>
        <a:lstStyle/>
        <a:p>
          <a:pPr rtl="0"/>
          <a:r>
            <a:rPr lang="lv-LV" dirty="0"/>
            <a:t>Kosmoss, tostarp Zemes novērošana</a:t>
          </a:r>
        </a:p>
      </dgm:t>
    </dgm:pt>
    <dgm:pt modelId="{95C869E5-A674-49CE-8DE7-E9EF0604C3E6}" type="parTrans" cxnId="{055C31DC-8B49-4131-90A9-072EB1FB3AAC}">
      <dgm:prSet/>
      <dgm:spPr/>
      <dgm:t>
        <a:bodyPr/>
        <a:lstStyle/>
        <a:p>
          <a:endParaRPr lang="lv-LV"/>
        </a:p>
      </dgm:t>
    </dgm:pt>
    <dgm:pt modelId="{F9585551-31D4-4405-A6E3-E3B85CBB0B3C}" type="sibTrans" cxnId="{055C31DC-8B49-4131-90A9-072EB1FB3AAC}">
      <dgm:prSet/>
      <dgm:spPr/>
      <dgm:t>
        <a:bodyPr/>
        <a:lstStyle/>
        <a:p>
          <a:endParaRPr lang="lv-LV"/>
        </a:p>
      </dgm:t>
    </dgm:pt>
    <dgm:pt modelId="{DE8191E9-3AF1-4A95-B41D-B7F779245FB6}">
      <dgm:prSet/>
      <dgm:spPr/>
      <dgm:t>
        <a:bodyPr/>
        <a:lstStyle/>
        <a:p>
          <a:pPr rtl="0"/>
          <a:r>
            <a:rPr lang="lv-LV" dirty="0"/>
            <a:t>Jaunās pamattehnoloģijas </a:t>
          </a:r>
        </a:p>
      </dgm:t>
    </dgm:pt>
    <dgm:pt modelId="{23BA0D5A-08FB-4C19-B582-AD1DCEF2FD32}" type="parTrans" cxnId="{BAE7C7FD-D0DE-4EFA-BE6A-06998267F6F2}">
      <dgm:prSet/>
      <dgm:spPr/>
      <dgm:t>
        <a:bodyPr/>
        <a:lstStyle/>
        <a:p>
          <a:endParaRPr lang="lv-LV"/>
        </a:p>
      </dgm:t>
    </dgm:pt>
    <dgm:pt modelId="{B182E944-79EA-41A1-BBED-AD5DEF4014EE}" type="sibTrans" cxnId="{BAE7C7FD-D0DE-4EFA-BE6A-06998267F6F2}">
      <dgm:prSet/>
      <dgm:spPr/>
      <dgm:t>
        <a:bodyPr/>
        <a:lstStyle/>
        <a:p>
          <a:endParaRPr lang="lv-LV"/>
        </a:p>
      </dgm:t>
    </dgm:pt>
    <dgm:pt modelId="{6989DCBC-684D-46AB-A519-E6AB8475B84C}">
      <dgm:prSet/>
      <dgm:spPr/>
      <dgm:t>
        <a:bodyPr/>
        <a:lstStyle/>
        <a:p>
          <a:pPr rtl="0"/>
          <a:r>
            <a:rPr lang="lv-LV" dirty="0"/>
            <a:t>Digitālās pamattehnoloģijas, tostarp kvantu tehnoloģijas</a:t>
          </a:r>
        </a:p>
      </dgm:t>
    </dgm:pt>
    <dgm:pt modelId="{306005E9-8C61-465F-BB7F-B46E39601E3E}" type="parTrans" cxnId="{C412663F-292F-4023-A443-F55FFDC07348}">
      <dgm:prSet/>
      <dgm:spPr/>
      <dgm:t>
        <a:bodyPr/>
        <a:lstStyle/>
        <a:p>
          <a:endParaRPr lang="lv-LV"/>
        </a:p>
      </dgm:t>
    </dgm:pt>
    <dgm:pt modelId="{C3D15AB8-32C8-4605-BDBC-03BC801B2149}" type="sibTrans" cxnId="{C412663F-292F-4023-A443-F55FFDC07348}">
      <dgm:prSet/>
      <dgm:spPr/>
      <dgm:t>
        <a:bodyPr/>
        <a:lstStyle/>
        <a:p>
          <a:endParaRPr lang="lv-LV"/>
        </a:p>
      </dgm:t>
    </dgm:pt>
    <dgm:pt modelId="{8175D221-76D6-471B-9B57-C2DAF8B522EF}">
      <dgm:prSet/>
      <dgm:spPr/>
      <dgm:t>
        <a:bodyPr/>
        <a:lstStyle/>
        <a:p>
          <a:endParaRPr lang="lv-LV"/>
        </a:p>
      </dgm:t>
    </dgm:pt>
    <dgm:pt modelId="{1CFFF7D1-787A-4ABF-A405-3146DBEDCAA2}" type="parTrans" cxnId="{F546C561-5E96-4793-B4F0-3318A43CEF78}">
      <dgm:prSet/>
      <dgm:spPr/>
      <dgm:t>
        <a:bodyPr/>
        <a:lstStyle/>
        <a:p>
          <a:endParaRPr lang="lv-LV"/>
        </a:p>
      </dgm:t>
    </dgm:pt>
    <dgm:pt modelId="{054547BD-D53B-4686-888C-24CBEEFFD442}" type="sibTrans" cxnId="{F546C561-5E96-4793-B4F0-3318A43CEF78}">
      <dgm:prSet/>
      <dgm:spPr/>
      <dgm:t>
        <a:bodyPr/>
        <a:lstStyle/>
        <a:p>
          <a:endParaRPr lang="lv-LV"/>
        </a:p>
      </dgm:t>
    </dgm:pt>
    <dgm:pt modelId="{D0C9BE49-4243-436C-B167-18F98FA84C6D}">
      <dgm:prSet/>
      <dgm:spPr/>
      <dgm:t>
        <a:bodyPr/>
        <a:lstStyle/>
        <a:p>
          <a:endParaRPr lang="lv-LV"/>
        </a:p>
      </dgm:t>
    </dgm:pt>
    <dgm:pt modelId="{06655400-9F9D-4493-AEE0-099F22949653}" type="parTrans" cxnId="{F09D84B8-034E-474E-8A51-9170BE0DED97}">
      <dgm:prSet/>
      <dgm:spPr/>
      <dgm:t>
        <a:bodyPr/>
        <a:lstStyle/>
        <a:p>
          <a:endParaRPr lang="lv-LV"/>
        </a:p>
      </dgm:t>
    </dgm:pt>
    <dgm:pt modelId="{B56BD23A-08D1-4F8C-84B7-7174BEA6B35C}" type="sibTrans" cxnId="{F09D84B8-034E-474E-8A51-9170BE0DED97}">
      <dgm:prSet/>
      <dgm:spPr/>
      <dgm:t>
        <a:bodyPr/>
        <a:lstStyle/>
        <a:p>
          <a:endParaRPr lang="lv-LV"/>
        </a:p>
      </dgm:t>
    </dgm:pt>
    <dgm:pt modelId="{B28F4CE2-B9D3-4A9E-98F9-1143036556E4}">
      <dgm:prSet/>
      <dgm:spPr/>
      <dgm:t>
        <a:bodyPr/>
        <a:lstStyle/>
        <a:p>
          <a:endParaRPr lang="lv-LV"/>
        </a:p>
      </dgm:t>
    </dgm:pt>
    <dgm:pt modelId="{D40916D4-2D53-465D-85C9-883E91438571}" type="parTrans" cxnId="{6EA39DBE-512F-42DF-93AA-951003CB75E3}">
      <dgm:prSet/>
      <dgm:spPr/>
      <dgm:t>
        <a:bodyPr/>
        <a:lstStyle/>
        <a:p>
          <a:endParaRPr lang="lv-LV"/>
        </a:p>
      </dgm:t>
    </dgm:pt>
    <dgm:pt modelId="{C6D849EF-4384-4F1E-B2A6-3BF318AF3BCD}" type="sibTrans" cxnId="{6EA39DBE-512F-42DF-93AA-951003CB75E3}">
      <dgm:prSet/>
      <dgm:spPr/>
      <dgm:t>
        <a:bodyPr/>
        <a:lstStyle/>
        <a:p>
          <a:endParaRPr lang="lv-LV"/>
        </a:p>
      </dgm:t>
    </dgm:pt>
    <dgm:pt modelId="{2997E728-4164-4DBB-A5C8-502124105054}" type="pres">
      <dgm:prSet presAssocID="{7ECAAA48-4EDA-4A15-A52D-8A00E6000EBB}" presName="Name0" presStyleCnt="0">
        <dgm:presLayoutVars>
          <dgm:chMax val="7"/>
          <dgm:chPref val="7"/>
          <dgm:dir/>
        </dgm:presLayoutVars>
      </dgm:prSet>
      <dgm:spPr/>
      <dgm:t>
        <a:bodyPr/>
        <a:lstStyle/>
        <a:p>
          <a:endParaRPr lang="lv-LV"/>
        </a:p>
      </dgm:t>
    </dgm:pt>
    <dgm:pt modelId="{B19EA9D8-3A84-458F-925E-7D6EFBEF1DEC}" type="pres">
      <dgm:prSet presAssocID="{7ECAAA48-4EDA-4A15-A52D-8A00E6000EBB}" presName="Name1" presStyleCnt="0"/>
      <dgm:spPr/>
    </dgm:pt>
    <dgm:pt modelId="{ABEB46F0-EDB3-48CC-BDD6-BD5F70C421AD}" type="pres">
      <dgm:prSet presAssocID="{7ECAAA48-4EDA-4A15-A52D-8A00E6000EBB}" presName="cycle" presStyleCnt="0"/>
      <dgm:spPr/>
    </dgm:pt>
    <dgm:pt modelId="{D0B1ACE7-E10B-4DF9-B3FA-2B0B2FD53B89}" type="pres">
      <dgm:prSet presAssocID="{7ECAAA48-4EDA-4A15-A52D-8A00E6000EBB}" presName="srcNode" presStyleLbl="node1" presStyleIdx="0" presStyleCnt="7"/>
      <dgm:spPr/>
    </dgm:pt>
    <dgm:pt modelId="{C74503ED-FD07-4B34-B291-AFA274A2E538}" type="pres">
      <dgm:prSet presAssocID="{7ECAAA48-4EDA-4A15-A52D-8A00E6000EBB}" presName="conn" presStyleLbl="parChTrans1D2" presStyleIdx="0" presStyleCnt="1"/>
      <dgm:spPr/>
      <dgm:t>
        <a:bodyPr/>
        <a:lstStyle/>
        <a:p>
          <a:endParaRPr lang="lv-LV"/>
        </a:p>
      </dgm:t>
    </dgm:pt>
    <dgm:pt modelId="{32E76BF4-9AD4-4D73-9386-47F9FA96B6D8}" type="pres">
      <dgm:prSet presAssocID="{7ECAAA48-4EDA-4A15-A52D-8A00E6000EBB}" presName="extraNode" presStyleLbl="node1" presStyleIdx="0" presStyleCnt="7"/>
      <dgm:spPr/>
    </dgm:pt>
    <dgm:pt modelId="{1C97B709-D4E3-47DC-B5E3-6822F215C1A5}" type="pres">
      <dgm:prSet presAssocID="{7ECAAA48-4EDA-4A15-A52D-8A00E6000EBB}" presName="dstNode" presStyleLbl="node1" presStyleIdx="0" presStyleCnt="7"/>
      <dgm:spPr/>
    </dgm:pt>
    <dgm:pt modelId="{F1009B3E-C8F6-4F96-AB2A-891A03494F66}" type="pres">
      <dgm:prSet presAssocID="{013B9D20-4B7E-45BD-81DB-7E9C1AB1B6BF}" presName="text_1" presStyleLbl="node1" presStyleIdx="0" presStyleCnt="7">
        <dgm:presLayoutVars>
          <dgm:bulletEnabled val="1"/>
        </dgm:presLayoutVars>
      </dgm:prSet>
      <dgm:spPr/>
      <dgm:t>
        <a:bodyPr/>
        <a:lstStyle/>
        <a:p>
          <a:endParaRPr lang="lv-LV"/>
        </a:p>
      </dgm:t>
    </dgm:pt>
    <dgm:pt modelId="{46147F73-AA4F-48F4-A93B-4EADA0B1AF6F}" type="pres">
      <dgm:prSet presAssocID="{013B9D20-4B7E-45BD-81DB-7E9C1AB1B6BF}" presName="accent_1" presStyleCnt="0"/>
      <dgm:spPr/>
    </dgm:pt>
    <dgm:pt modelId="{2C250D24-F0A2-4FC0-858E-242E6C282677}" type="pres">
      <dgm:prSet presAssocID="{013B9D20-4B7E-45BD-81DB-7E9C1AB1B6BF}" presName="accentRepeatNode" presStyleLbl="solidFgAcc1" presStyleIdx="0" presStyleCnt="7"/>
      <dgm:spPr/>
    </dgm:pt>
    <dgm:pt modelId="{445DC3C5-BE4E-4CC9-9E6D-561E71B780C4}" type="pres">
      <dgm:prSet presAssocID="{9CD76970-8603-437D-BC49-D5600C89DE28}" presName="text_2" presStyleLbl="node1" presStyleIdx="1" presStyleCnt="7">
        <dgm:presLayoutVars>
          <dgm:bulletEnabled val="1"/>
        </dgm:presLayoutVars>
      </dgm:prSet>
      <dgm:spPr/>
      <dgm:t>
        <a:bodyPr/>
        <a:lstStyle/>
        <a:p>
          <a:endParaRPr lang="lv-LV"/>
        </a:p>
      </dgm:t>
    </dgm:pt>
    <dgm:pt modelId="{9617DFA2-9C9D-44ED-AE3C-5348BB099211}" type="pres">
      <dgm:prSet presAssocID="{9CD76970-8603-437D-BC49-D5600C89DE28}" presName="accent_2" presStyleCnt="0"/>
      <dgm:spPr/>
    </dgm:pt>
    <dgm:pt modelId="{B87525F3-6EC9-4A67-A8FF-E807C329AD55}" type="pres">
      <dgm:prSet presAssocID="{9CD76970-8603-437D-BC49-D5600C89DE28}" presName="accentRepeatNode" presStyleLbl="solidFgAcc1" presStyleIdx="1" presStyleCnt="7"/>
      <dgm:spPr/>
    </dgm:pt>
    <dgm:pt modelId="{7A93F5A3-1790-4211-9927-651AE677CFF3}" type="pres">
      <dgm:prSet presAssocID="{98CF32FB-BF79-445E-B5EC-147EADADED5A}" presName="text_3" presStyleLbl="node1" presStyleIdx="2" presStyleCnt="7">
        <dgm:presLayoutVars>
          <dgm:bulletEnabled val="1"/>
        </dgm:presLayoutVars>
      </dgm:prSet>
      <dgm:spPr/>
      <dgm:t>
        <a:bodyPr/>
        <a:lstStyle/>
        <a:p>
          <a:endParaRPr lang="lv-LV"/>
        </a:p>
      </dgm:t>
    </dgm:pt>
    <dgm:pt modelId="{A669456E-196F-4F45-A296-8052FA5F55E4}" type="pres">
      <dgm:prSet presAssocID="{98CF32FB-BF79-445E-B5EC-147EADADED5A}" presName="accent_3" presStyleCnt="0"/>
      <dgm:spPr/>
    </dgm:pt>
    <dgm:pt modelId="{8C2755B7-66C3-4552-9081-9877B466FB19}" type="pres">
      <dgm:prSet presAssocID="{98CF32FB-BF79-445E-B5EC-147EADADED5A}" presName="accentRepeatNode" presStyleLbl="solidFgAcc1" presStyleIdx="2" presStyleCnt="7"/>
      <dgm:spPr/>
    </dgm:pt>
    <dgm:pt modelId="{67FFAFD1-B5F2-4D48-ACCF-A3A7A5A9BC8A}" type="pres">
      <dgm:prSet presAssocID="{BA54685B-B13E-4301-B44B-F39AAC826D3C}" presName="text_4" presStyleLbl="node1" presStyleIdx="3" presStyleCnt="7">
        <dgm:presLayoutVars>
          <dgm:bulletEnabled val="1"/>
        </dgm:presLayoutVars>
      </dgm:prSet>
      <dgm:spPr/>
      <dgm:t>
        <a:bodyPr/>
        <a:lstStyle/>
        <a:p>
          <a:endParaRPr lang="lv-LV"/>
        </a:p>
      </dgm:t>
    </dgm:pt>
    <dgm:pt modelId="{8EEBE890-337F-41BA-8937-AAA080871801}" type="pres">
      <dgm:prSet presAssocID="{BA54685B-B13E-4301-B44B-F39AAC826D3C}" presName="accent_4" presStyleCnt="0"/>
      <dgm:spPr/>
    </dgm:pt>
    <dgm:pt modelId="{A4A89F22-185C-4F9C-9515-2005CC952F35}" type="pres">
      <dgm:prSet presAssocID="{BA54685B-B13E-4301-B44B-F39AAC826D3C}" presName="accentRepeatNode" presStyleLbl="solidFgAcc1" presStyleIdx="3" presStyleCnt="7"/>
      <dgm:spPr/>
    </dgm:pt>
    <dgm:pt modelId="{0165F519-ADAB-44AE-9E92-2D16B7058F5A}" type="pres">
      <dgm:prSet presAssocID="{6879018B-4F5E-4BD7-A54C-065DAC9F3F6F}" presName="text_5" presStyleLbl="node1" presStyleIdx="4" presStyleCnt="7">
        <dgm:presLayoutVars>
          <dgm:bulletEnabled val="1"/>
        </dgm:presLayoutVars>
      </dgm:prSet>
      <dgm:spPr/>
      <dgm:t>
        <a:bodyPr/>
        <a:lstStyle/>
        <a:p>
          <a:endParaRPr lang="lv-LV"/>
        </a:p>
      </dgm:t>
    </dgm:pt>
    <dgm:pt modelId="{861F6863-C7F7-4204-8A1A-CE3ABAEE55E3}" type="pres">
      <dgm:prSet presAssocID="{6879018B-4F5E-4BD7-A54C-065DAC9F3F6F}" presName="accent_5" presStyleCnt="0"/>
      <dgm:spPr/>
    </dgm:pt>
    <dgm:pt modelId="{3A86591E-2525-4A72-A21D-7EDD1C311676}" type="pres">
      <dgm:prSet presAssocID="{6879018B-4F5E-4BD7-A54C-065DAC9F3F6F}" presName="accentRepeatNode" presStyleLbl="solidFgAcc1" presStyleIdx="4" presStyleCnt="7"/>
      <dgm:spPr/>
    </dgm:pt>
    <dgm:pt modelId="{DB0F42DF-E734-4F3F-AF74-9E36CB5293A9}" type="pres">
      <dgm:prSet presAssocID="{DE8191E9-3AF1-4A95-B41D-B7F779245FB6}" presName="text_6" presStyleLbl="node1" presStyleIdx="5" presStyleCnt="7">
        <dgm:presLayoutVars>
          <dgm:bulletEnabled val="1"/>
        </dgm:presLayoutVars>
      </dgm:prSet>
      <dgm:spPr/>
      <dgm:t>
        <a:bodyPr/>
        <a:lstStyle/>
        <a:p>
          <a:endParaRPr lang="lv-LV"/>
        </a:p>
      </dgm:t>
    </dgm:pt>
    <dgm:pt modelId="{90E1F67D-1229-48CA-A05C-EF07ED711DF5}" type="pres">
      <dgm:prSet presAssocID="{DE8191E9-3AF1-4A95-B41D-B7F779245FB6}" presName="accent_6" presStyleCnt="0"/>
      <dgm:spPr/>
    </dgm:pt>
    <dgm:pt modelId="{ED519D7E-3960-4C06-83BC-AAD624F1D836}" type="pres">
      <dgm:prSet presAssocID="{DE8191E9-3AF1-4A95-B41D-B7F779245FB6}" presName="accentRepeatNode" presStyleLbl="solidFgAcc1" presStyleIdx="5" presStyleCnt="7"/>
      <dgm:spPr/>
    </dgm:pt>
    <dgm:pt modelId="{66F86088-CAA2-4B3F-BFC5-45D3CBF887F5}" type="pres">
      <dgm:prSet presAssocID="{6989DCBC-684D-46AB-A519-E6AB8475B84C}" presName="text_7" presStyleLbl="node1" presStyleIdx="6" presStyleCnt="7">
        <dgm:presLayoutVars>
          <dgm:bulletEnabled val="1"/>
        </dgm:presLayoutVars>
      </dgm:prSet>
      <dgm:spPr/>
      <dgm:t>
        <a:bodyPr/>
        <a:lstStyle/>
        <a:p>
          <a:endParaRPr lang="lv-LV"/>
        </a:p>
      </dgm:t>
    </dgm:pt>
    <dgm:pt modelId="{7DA6D7E0-B638-4151-B740-71F8E2D24C55}" type="pres">
      <dgm:prSet presAssocID="{6989DCBC-684D-46AB-A519-E6AB8475B84C}" presName="accent_7" presStyleCnt="0"/>
      <dgm:spPr/>
    </dgm:pt>
    <dgm:pt modelId="{E449E49F-4196-46C4-9180-7B4AB485A990}" type="pres">
      <dgm:prSet presAssocID="{6989DCBC-684D-46AB-A519-E6AB8475B84C}" presName="accentRepeatNode" presStyleLbl="solidFgAcc1" presStyleIdx="6" presStyleCnt="7"/>
      <dgm:spPr/>
    </dgm:pt>
  </dgm:ptLst>
  <dgm:cxnLst>
    <dgm:cxn modelId="{CBDAA8E7-D56D-4D32-BED4-9C0D4096599B}" type="presOf" srcId="{6879018B-4F5E-4BD7-A54C-065DAC9F3F6F}" destId="{0165F519-ADAB-44AE-9E92-2D16B7058F5A}" srcOrd="0" destOrd="0" presId="urn:microsoft.com/office/officeart/2008/layout/VerticalCurvedList"/>
    <dgm:cxn modelId="{471C89CE-FC87-4FE5-A9DE-07C306F46740}" srcId="{7ECAAA48-4EDA-4A15-A52D-8A00E6000EBB}" destId="{98CF32FB-BF79-445E-B5EC-147EADADED5A}" srcOrd="2" destOrd="0" parTransId="{7BB537B3-1169-4B92-AA29-C806A2CBFAE5}" sibTransId="{96B2A475-95CC-4F99-8E7D-DAE3AA813CCE}"/>
    <dgm:cxn modelId="{A0254784-F7C4-46F0-B8D8-AF6AA453B4E0}" type="presOf" srcId="{DE8191E9-3AF1-4A95-B41D-B7F779245FB6}" destId="{DB0F42DF-E734-4F3F-AF74-9E36CB5293A9}" srcOrd="0" destOrd="0" presId="urn:microsoft.com/office/officeart/2008/layout/VerticalCurvedList"/>
    <dgm:cxn modelId="{E6646FC8-E507-4D76-BAD6-ACBB21AD546F}" type="presOf" srcId="{6989DCBC-684D-46AB-A519-E6AB8475B84C}" destId="{66F86088-CAA2-4B3F-BFC5-45D3CBF887F5}" srcOrd="0" destOrd="0" presId="urn:microsoft.com/office/officeart/2008/layout/VerticalCurvedList"/>
    <dgm:cxn modelId="{73E89980-527A-43E1-A9B3-56433F288EEF}" type="presOf" srcId="{5178F871-D2E7-4729-94CD-11CE854B967F}" destId="{C74503ED-FD07-4B34-B291-AFA274A2E538}" srcOrd="0" destOrd="0" presId="urn:microsoft.com/office/officeart/2008/layout/VerticalCurvedList"/>
    <dgm:cxn modelId="{F09D84B8-034E-474E-8A51-9170BE0DED97}" srcId="{7ECAAA48-4EDA-4A15-A52D-8A00E6000EBB}" destId="{D0C9BE49-4243-436C-B167-18F98FA84C6D}" srcOrd="8" destOrd="0" parTransId="{06655400-9F9D-4493-AEE0-099F22949653}" sibTransId="{B56BD23A-08D1-4F8C-84B7-7174BEA6B35C}"/>
    <dgm:cxn modelId="{5E5F2F53-107B-4A58-9ECA-9323855D0A51}" type="presOf" srcId="{98CF32FB-BF79-445E-B5EC-147EADADED5A}" destId="{7A93F5A3-1790-4211-9927-651AE677CFF3}" srcOrd="0" destOrd="0" presId="urn:microsoft.com/office/officeart/2008/layout/VerticalCurvedList"/>
    <dgm:cxn modelId="{CD4860C7-AA82-4F87-9C27-DAF2B3ABD2A9}" type="presOf" srcId="{BA54685B-B13E-4301-B44B-F39AAC826D3C}" destId="{67FFAFD1-B5F2-4D48-ACCF-A3A7A5A9BC8A}" srcOrd="0" destOrd="0" presId="urn:microsoft.com/office/officeart/2008/layout/VerticalCurvedList"/>
    <dgm:cxn modelId="{6EA39DBE-512F-42DF-93AA-951003CB75E3}" srcId="{7ECAAA48-4EDA-4A15-A52D-8A00E6000EBB}" destId="{B28F4CE2-B9D3-4A9E-98F9-1143036556E4}" srcOrd="9" destOrd="0" parTransId="{D40916D4-2D53-465D-85C9-883E91438571}" sibTransId="{C6D849EF-4384-4F1E-B2A6-3BF318AF3BCD}"/>
    <dgm:cxn modelId="{C412663F-292F-4023-A443-F55FFDC07348}" srcId="{7ECAAA48-4EDA-4A15-A52D-8A00E6000EBB}" destId="{6989DCBC-684D-46AB-A519-E6AB8475B84C}" srcOrd="6" destOrd="0" parTransId="{306005E9-8C61-465F-BB7F-B46E39601E3E}" sibTransId="{C3D15AB8-32C8-4605-BDBC-03BC801B2149}"/>
    <dgm:cxn modelId="{E93F3D75-34C7-4699-AF64-E4E38C52FC43}" type="presOf" srcId="{013B9D20-4B7E-45BD-81DB-7E9C1AB1B6BF}" destId="{F1009B3E-C8F6-4F96-AB2A-891A03494F66}" srcOrd="0" destOrd="0" presId="urn:microsoft.com/office/officeart/2008/layout/VerticalCurvedList"/>
    <dgm:cxn modelId="{250AF71B-B985-4AE9-8718-511D5288FBA7}" srcId="{7ECAAA48-4EDA-4A15-A52D-8A00E6000EBB}" destId="{9CD76970-8603-437D-BC49-D5600C89DE28}" srcOrd="1" destOrd="0" parTransId="{63A3BD70-5ECC-486C-A8F1-B2064CB351F6}" sibTransId="{04C014C5-CF56-4832-8627-F41C8537C44D}"/>
    <dgm:cxn modelId="{D748610E-0DE3-4D9B-BE5F-0210607B82E1}" srcId="{7ECAAA48-4EDA-4A15-A52D-8A00E6000EBB}" destId="{013B9D20-4B7E-45BD-81DB-7E9C1AB1B6BF}" srcOrd="0" destOrd="0" parTransId="{E78647D9-2047-4555-BC4E-522F7C88E6D5}" sibTransId="{5178F871-D2E7-4729-94CD-11CE854B967F}"/>
    <dgm:cxn modelId="{B176E7DF-E907-43EB-B5FC-084FC2B8D552}" srcId="{7ECAAA48-4EDA-4A15-A52D-8A00E6000EBB}" destId="{BA54685B-B13E-4301-B44B-F39AAC826D3C}" srcOrd="3" destOrd="0" parTransId="{AC0E7646-3BFF-41DE-B871-F80E5E351D2C}" sibTransId="{78AB2C77-58D6-4734-88DD-38B5B185628D}"/>
    <dgm:cxn modelId="{49580512-8B3A-4D5B-B05B-33E833361AEB}" type="presOf" srcId="{7ECAAA48-4EDA-4A15-A52D-8A00E6000EBB}" destId="{2997E728-4164-4DBB-A5C8-502124105054}" srcOrd="0" destOrd="0" presId="urn:microsoft.com/office/officeart/2008/layout/VerticalCurvedList"/>
    <dgm:cxn modelId="{055C31DC-8B49-4131-90A9-072EB1FB3AAC}" srcId="{7ECAAA48-4EDA-4A15-A52D-8A00E6000EBB}" destId="{6879018B-4F5E-4BD7-A54C-065DAC9F3F6F}" srcOrd="4" destOrd="0" parTransId="{95C869E5-A674-49CE-8DE7-E9EF0604C3E6}" sibTransId="{F9585551-31D4-4405-A6E3-E3B85CBB0B3C}"/>
    <dgm:cxn modelId="{F546C561-5E96-4793-B4F0-3318A43CEF78}" srcId="{7ECAAA48-4EDA-4A15-A52D-8A00E6000EBB}" destId="{8175D221-76D6-471B-9B57-C2DAF8B522EF}" srcOrd="7" destOrd="0" parTransId="{1CFFF7D1-787A-4ABF-A405-3146DBEDCAA2}" sibTransId="{054547BD-D53B-4686-888C-24CBEEFFD442}"/>
    <dgm:cxn modelId="{BAE7C7FD-D0DE-4EFA-BE6A-06998267F6F2}" srcId="{7ECAAA48-4EDA-4A15-A52D-8A00E6000EBB}" destId="{DE8191E9-3AF1-4A95-B41D-B7F779245FB6}" srcOrd="5" destOrd="0" parTransId="{23BA0D5A-08FB-4C19-B582-AD1DCEF2FD32}" sibTransId="{B182E944-79EA-41A1-BBED-AD5DEF4014EE}"/>
    <dgm:cxn modelId="{E7D3B576-C7EA-4729-9191-7DCF1615244A}" type="presOf" srcId="{9CD76970-8603-437D-BC49-D5600C89DE28}" destId="{445DC3C5-BE4E-4CC9-9E6D-561E71B780C4}" srcOrd="0" destOrd="0" presId="urn:microsoft.com/office/officeart/2008/layout/VerticalCurvedList"/>
    <dgm:cxn modelId="{3A0C9719-4E33-405F-AB22-BACF09F9FE9C}" type="presParOf" srcId="{2997E728-4164-4DBB-A5C8-502124105054}" destId="{B19EA9D8-3A84-458F-925E-7D6EFBEF1DEC}" srcOrd="0" destOrd="0" presId="urn:microsoft.com/office/officeart/2008/layout/VerticalCurvedList"/>
    <dgm:cxn modelId="{0B3DFBDC-F821-47AE-BEA4-14830248F9BD}" type="presParOf" srcId="{B19EA9D8-3A84-458F-925E-7D6EFBEF1DEC}" destId="{ABEB46F0-EDB3-48CC-BDD6-BD5F70C421AD}" srcOrd="0" destOrd="0" presId="urn:microsoft.com/office/officeart/2008/layout/VerticalCurvedList"/>
    <dgm:cxn modelId="{2E3F86CE-4E5B-41D4-B1C4-3576AFE0D606}" type="presParOf" srcId="{ABEB46F0-EDB3-48CC-BDD6-BD5F70C421AD}" destId="{D0B1ACE7-E10B-4DF9-B3FA-2B0B2FD53B89}" srcOrd="0" destOrd="0" presId="urn:microsoft.com/office/officeart/2008/layout/VerticalCurvedList"/>
    <dgm:cxn modelId="{613035AD-47DA-4DE9-A0FD-945523FDCB43}" type="presParOf" srcId="{ABEB46F0-EDB3-48CC-BDD6-BD5F70C421AD}" destId="{C74503ED-FD07-4B34-B291-AFA274A2E538}" srcOrd="1" destOrd="0" presId="urn:microsoft.com/office/officeart/2008/layout/VerticalCurvedList"/>
    <dgm:cxn modelId="{76CB5A33-454C-4F08-844B-EB939D443FCA}" type="presParOf" srcId="{ABEB46F0-EDB3-48CC-BDD6-BD5F70C421AD}" destId="{32E76BF4-9AD4-4D73-9386-47F9FA96B6D8}" srcOrd="2" destOrd="0" presId="urn:microsoft.com/office/officeart/2008/layout/VerticalCurvedList"/>
    <dgm:cxn modelId="{FFC53FBE-424D-4707-BAD6-732D95F80F26}" type="presParOf" srcId="{ABEB46F0-EDB3-48CC-BDD6-BD5F70C421AD}" destId="{1C97B709-D4E3-47DC-B5E3-6822F215C1A5}" srcOrd="3" destOrd="0" presId="urn:microsoft.com/office/officeart/2008/layout/VerticalCurvedList"/>
    <dgm:cxn modelId="{F7E8241A-257E-4FBB-AA38-0597C19367D0}" type="presParOf" srcId="{B19EA9D8-3A84-458F-925E-7D6EFBEF1DEC}" destId="{F1009B3E-C8F6-4F96-AB2A-891A03494F66}" srcOrd="1" destOrd="0" presId="urn:microsoft.com/office/officeart/2008/layout/VerticalCurvedList"/>
    <dgm:cxn modelId="{DD87B592-A2BC-480D-86F3-4A846071C03F}" type="presParOf" srcId="{B19EA9D8-3A84-458F-925E-7D6EFBEF1DEC}" destId="{46147F73-AA4F-48F4-A93B-4EADA0B1AF6F}" srcOrd="2" destOrd="0" presId="urn:microsoft.com/office/officeart/2008/layout/VerticalCurvedList"/>
    <dgm:cxn modelId="{8E673A54-D027-4F57-A8C2-913CEEA549B4}" type="presParOf" srcId="{46147F73-AA4F-48F4-A93B-4EADA0B1AF6F}" destId="{2C250D24-F0A2-4FC0-858E-242E6C282677}" srcOrd="0" destOrd="0" presId="urn:microsoft.com/office/officeart/2008/layout/VerticalCurvedList"/>
    <dgm:cxn modelId="{5AF457E7-98F7-4A1D-B85F-6C87077645FD}" type="presParOf" srcId="{B19EA9D8-3A84-458F-925E-7D6EFBEF1DEC}" destId="{445DC3C5-BE4E-4CC9-9E6D-561E71B780C4}" srcOrd="3" destOrd="0" presId="urn:microsoft.com/office/officeart/2008/layout/VerticalCurvedList"/>
    <dgm:cxn modelId="{01EFED5A-AF3C-4149-B4CA-0B06BEB6B07F}" type="presParOf" srcId="{B19EA9D8-3A84-458F-925E-7D6EFBEF1DEC}" destId="{9617DFA2-9C9D-44ED-AE3C-5348BB099211}" srcOrd="4" destOrd="0" presId="urn:microsoft.com/office/officeart/2008/layout/VerticalCurvedList"/>
    <dgm:cxn modelId="{49868F7D-09B3-4121-8835-C66876DEBB5C}" type="presParOf" srcId="{9617DFA2-9C9D-44ED-AE3C-5348BB099211}" destId="{B87525F3-6EC9-4A67-A8FF-E807C329AD55}" srcOrd="0" destOrd="0" presId="urn:microsoft.com/office/officeart/2008/layout/VerticalCurvedList"/>
    <dgm:cxn modelId="{C2DE09E8-4A42-4359-8E27-1EA8F2D96F86}" type="presParOf" srcId="{B19EA9D8-3A84-458F-925E-7D6EFBEF1DEC}" destId="{7A93F5A3-1790-4211-9927-651AE677CFF3}" srcOrd="5" destOrd="0" presId="urn:microsoft.com/office/officeart/2008/layout/VerticalCurvedList"/>
    <dgm:cxn modelId="{0FC3E675-6818-4704-9FA7-DD4B8FA3D4CC}" type="presParOf" srcId="{B19EA9D8-3A84-458F-925E-7D6EFBEF1DEC}" destId="{A669456E-196F-4F45-A296-8052FA5F55E4}" srcOrd="6" destOrd="0" presId="urn:microsoft.com/office/officeart/2008/layout/VerticalCurvedList"/>
    <dgm:cxn modelId="{4A622212-0848-4409-BC54-85CDF26A6CB7}" type="presParOf" srcId="{A669456E-196F-4F45-A296-8052FA5F55E4}" destId="{8C2755B7-66C3-4552-9081-9877B466FB19}" srcOrd="0" destOrd="0" presId="urn:microsoft.com/office/officeart/2008/layout/VerticalCurvedList"/>
    <dgm:cxn modelId="{7902ADEB-BC40-44C9-87B0-98CAC11E7805}" type="presParOf" srcId="{B19EA9D8-3A84-458F-925E-7D6EFBEF1DEC}" destId="{67FFAFD1-B5F2-4D48-ACCF-A3A7A5A9BC8A}" srcOrd="7" destOrd="0" presId="urn:microsoft.com/office/officeart/2008/layout/VerticalCurvedList"/>
    <dgm:cxn modelId="{F7D81659-5294-479E-8209-C96E0B658E8F}" type="presParOf" srcId="{B19EA9D8-3A84-458F-925E-7D6EFBEF1DEC}" destId="{8EEBE890-337F-41BA-8937-AAA080871801}" srcOrd="8" destOrd="0" presId="urn:microsoft.com/office/officeart/2008/layout/VerticalCurvedList"/>
    <dgm:cxn modelId="{5FF8C184-2C9D-450A-9BAB-EF7B39116E0B}" type="presParOf" srcId="{8EEBE890-337F-41BA-8937-AAA080871801}" destId="{A4A89F22-185C-4F9C-9515-2005CC952F35}" srcOrd="0" destOrd="0" presId="urn:microsoft.com/office/officeart/2008/layout/VerticalCurvedList"/>
    <dgm:cxn modelId="{5E92322A-1C6E-40A4-B781-DDC405D7E629}" type="presParOf" srcId="{B19EA9D8-3A84-458F-925E-7D6EFBEF1DEC}" destId="{0165F519-ADAB-44AE-9E92-2D16B7058F5A}" srcOrd="9" destOrd="0" presId="urn:microsoft.com/office/officeart/2008/layout/VerticalCurvedList"/>
    <dgm:cxn modelId="{12C22BD9-B226-4C8E-B2D7-04F34AAB57D9}" type="presParOf" srcId="{B19EA9D8-3A84-458F-925E-7D6EFBEF1DEC}" destId="{861F6863-C7F7-4204-8A1A-CE3ABAEE55E3}" srcOrd="10" destOrd="0" presId="urn:microsoft.com/office/officeart/2008/layout/VerticalCurvedList"/>
    <dgm:cxn modelId="{EA651C32-17B4-4380-A892-0006EABF5633}" type="presParOf" srcId="{861F6863-C7F7-4204-8A1A-CE3ABAEE55E3}" destId="{3A86591E-2525-4A72-A21D-7EDD1C311676}" srcOrd="0" destOrd="0" presId="urn:microsoft.com/office/officeart/2008/layout/VerticalCurvedList"/>
    <dgm:cxn modelId="{178FB61B-8098-42E4-8A84-46142B05615C}" type="presParOf" srcId="{B19EA9D8-3A84-458F-925E-7D6EFBEF1DEC}" destId="{DB0F42DF-E734-4F3F-AF74-9E36CB5293A9}" srcOrd="11" destOrd="0" presId="urn:microsoft.com/office/officeart/2008/layout/VerticalCurvedList"/>
    <dgm:cxn modelId="{036FD8B1-AE64-4CEE-A666-F92B7300559F}" type="presParOf" srcId="{B19EA9D8-3A84-458F-925E-7D6EFBEF1DEC}" destId="{90E1F67D-1229-48CA-A05C-EF07ED711DF5}" srcOrd="12" destOrd="0" presId="urn:microsoft.com/office/officeart/2008/layout/VerticalCurvedList"/>
    <dgm:cxn modelId="{C36838C7-01F6-419F-9994-EA69866D0865}" type="presParOf" srcId="{90E1F67D-1229-48CA-A05C-EF07ED711DF5}" destId="{ED519D7E-3960-4C06-83BC-AAD624F1D836}" srcOrd="0" destOrd="0" presId="urn:microsoft.com/office/officeart/2008/layout/VerticalCurvedList"/>
    <dgm:cxn modelId="{C8701ED7-0449-41E4-A9CE-B006B46D584E}" type="presParOf" srcId="{B19EA9D8-3A84-458F-925E-7D6EFBEF1DEC}" destId="{66F86088-CAA2-4B3F-BFC5-45D3CBF887F5}" srcOrd="13" destOrd="0" presId="urn:microsoft.com/office/officeart/2008/layout/VerticalCurvedList"/>
    <dgm:cxn modelId="{561FA66B-FBF3-4683-9FEC-AEF634B24026}" type="presParOf" srcId="{B19EA9D8-3A84-458F-925E-7D6EFBEF1DEC}" destId="{7DA6D7E0-B638-4151-B740-71F8E2D24C55}" srcOrd="14" destOrd="0" presId="urn:microsoft.com/office/officeart/2008/layout/VerticalCurvedList"/>
    <dgm:cxn modelId="{B318C986-E14F-4790-B4FB-17D348940C55}" type="presParOf" srcId="{7DA6D7E0-B638-4151-B740-71F8E2D24C55}" destId="{E449E49F-4196-46C4-9180-7B4AB485A990}"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12B08CB1-E20F-4A41-86AB-96AE1D819248}"/>
              </a:ext>
            </a:extLst>
          </p:cNvPr>
          <p:cNvSpPr>
            <a:spLocks noGrp="1"/>
          </p:cNvSpPr>
          <p:nvPr>
            <p:ph type="hdr" sz="quarter"/>
          </p:nvPr>
        </p:nvSpPr>
        <p:spPr>
          <a:xfrm>
            <a:off x="2" y="1"/>
            <a:ext cx="4301437" cy="344342"/>
          </a:xfrm>
          <a:prstGeom prst="rect">
            <a:avLst/>
          </a:prstGeom>
        </p:spPr>
        <p:txBody>
          <a:bodyPr vert="horz" lIns="91449" tIns="45725" rIns="91449" bIns="45725" rtlCol="0"/>
          <a:lstStyle>
            <a:lvl1pPr algn="l">
              <a:defRPr sz="1200"/>
            </a:lvl1pPr>
          </a:lstStyle>
          <a:p>
            <a:pPr>
              <a:defRPr/>
            </a:pPr>
            <a:endParaRPr lang="en-GB" dirty="0"/>
          </a:p>
        </p:txBody>
      </p:sp>
      <p:sp>
        <p:nvSpPr>
          <p:cNvPr id="3" name="Date Placeholder 2">
            <a:extLst>
              <a:ext uri="{FF2B5EF4-FFF2-40B4-BE49-F238E27FC236}">
                <a16:creationId xmlns:a16="http://schemas.microsoft.com/office/drawing/2014/main" xmlns="" id="{F9272A7D-601F-2D44-B6BF-709F7E0D06F8}"/>
              </a:ext>
            </a:extLst>
          </p:cNvPr>
          <p:cNvSpPr>
            <a:spLocks noGrp="1"/>
          </p:cNvSpPr>
          <p:nvPr>
            <p:ph type="dt" sz="quarter" idx="1"/>
          </p:nvPr>
        </p:nvSpPr>
        <p:spPr>
          <a:xfrm>
            <a:off x="5622027" y="1"/>
            <a:ext cx="4303025" cy="344342"/>
          </a:xfrm>
          <a:prstGeom prst="rect">
            <a:avLst/>
          </a:prstGeom>
        </p:spPr>
        <p:txBody>
          <a:bodyPr vert="horz" lIns="91449" tIns="45725" rIns="91449" bIns="45725" rtlCol="0"/>
          <a:lstStyle>
            <a:lvl1pPr algn="r">
              <a:defRPr sz="1200"/>
            </a:lvl1pPr>
          </a:lstStyle>
          <a:p>
            <a:pPr>
              <a:defRPr/>
            </a:pPr>
            <a:fld id="{8BE4523C-EBD5-3D48-B302-F8F126D29CA0}" type="datetimeFigureOut">
              <a:rPr lang="en-GB"/>
              <a:pPr>
                <a:defRPr/>
              </a:pPr>
              <a:t>13/12/2021</a:t>
            </a:fld>
            <a:endParaRPr lang="en-GB" dirty="0"/>
          </a:p>
        </p:txBody>
      </p:sp>
      <p:sp>
        <p:nvSpPr>
          <p:cNvPr id="4" name="Footer Placeholder 3">
            <a:extLst>
              <a:ext uri="{FF2B5EF4-FFF2-40B4-BE49-F238E27FC236}">
                <a16:creationId xmlns:a16="http://schemas.microsoft.com/office/drawing/2014/main" xmlns="" id="{64326F10-0C93-0940-8ECB-AE25A630A24A}"/>
              </a:ext>
            </a:extLst>
          </p:cNvPr>
          <p:cNvSpPr>
            <a:spLocks noGrp="1"/>
          </p:cNvSpPr>
          <p:nvPr>
            <p:ph type="ftr" sz="quarter" idx="2"/>
          </p:nvPr>
        </p:nvSpPr>
        <p:spPr>
          <a:xfrm>
            <a:off x="2" y="6513659"/>
            <a:ext cx="4301437" cy="344341"/>
          </a:xfrm>
          <a:prstGeom prst="rect">
            <a:avLst/>
          </a:prstGeom>
        </p:spPr>
        <p:txBody>
          <a:bodyPr vert="horz" lIns="91449" tIns="45725" rIns="91449" bIns="45725" rtlCol="0" anchor="b"/>
          <a:lstStyle>
            <a:lvl1pPr algn="l">
              <a:defRPr sz="1200"/>
            </a:lvl1pPr>
          </a:lstStyle>
          <a:p>
            <a:pPr>
              <a:defRPr/>
            </a:pPr>
            <a:endParaRPr lang="en-GB" dirty="0"/>
          </a:p>
        </p:txBody>
      </p:sp>
      <p:sp>
        <p:nvSpPr>
          <p:cNvPr id="5" name="Slide Number Placeholder 4">
            <a:extLst>
              <a:ext uri="{FF2B5EF4-FFF2-40B4-BE49-F238E27FC236}">
                <a16:creationId xmlns:a16="http://schemas.microsoft.com/office/drawing/2014/main" xmlns="" id="{C1C76D1A-0198-0C48-A1F2-3E98F6AD4B73}"/>
              </a:ext>
            </a:extLst>
          </p:cNvPr>
          <p:cNvSpPr>
            <a:spLocks noGrp="1"/>
          </p:cNvSpPr>
          <p:nvPr>
            <p:ph type="sldNum" sz="quarter" idx="3"/>
          </p:nvPr>
        </p:nvSpPr>
        <p:spPr>
          <a:xfrm>
            <a:off x="5622027" y="6513659"/>
            <a:ext cx="4303025" cy="344341"/>
          </a:xfrm>
          <a:prstGeom prst="rect">
            <a:avLst/>
          </a:prstGeom>
        </p:spPr>
        <p:txBody>
          <a:bodyPr vert="horz" wrap="square" lIns="91449" tIns="45725" rIns="91449" bIns="45725" numCol="1" anchor="b" anchorCtr="0" compatLnSpc="1">
            <a:prstTxWarp prst="textNoShape">
              <a:avLst/>
            </a:prstTxWarp>
          </a:bodyPr>
          <a:lstStyle>
            <a:lvl1pPr algn="r">
              <a:defRPr sz="1200"/>
            </a:lvl1pPr>
          </a:lstStyle>
          <a:p>
            <a:pPr>
              <a:defRPr/>
            </a:pPr>
            <a:fld id="{A0851F7C-60DC-234E-8DC8-2F9B0BB7593D}" type="slidenum">
              <a:rPr lang="en-GB" altLang="lv-LV"/>
              <a:pPr>
                <a:defRPr/>
              </a:pPr>
              <a:t>‹#›</a:t>
            </a:fld>
            <a:endParaRPr lang="en-GB" altLang="lv-LV"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34AB9B23-5EF5-1149-A7A3-C38FCF9774A6}"/>
              </a:ext>
            </a:extLst>
          </p:cNvPr>
          <p:cNvSpPr>
            <a:spLocks noGrp="1"/>
          </p:cNvSpPr>
          <p:nvPr>
            <p:ph type="hdr" sz="quarter"/>
          </p:nvPr>
        </p:nvSpPr>
        <p:spPr>
          <a:xfrm>
            <a:off x="2" y="1"/>
            <a:ext cx="4301437" cy="342739"/>
          </a:xfrm>
          <a:prstGeom prst="rect">
            <a:avLst/>
          </a:prstGeom>
        </p:spPr>
        <p:txBody>
          <a:bodyPr vert="horz" lIns="91449" tIns="45725" rIns="91449" bIns="45725" rtlCol="0"/>
          <a:lstStyle>
            <a:lvl1pPr algn="l" defTabSz="939669" eaLnBrk="1" fontAlgn="auto" hangingPunct="1">
              <a:spcBef>
                <a:spcPts val="0"/>
              </a:spcBef>
              <a:spcAft>
                <a:spcPts val="0"/>
              </a:spcAft>
              <a:defRPr sz="1200">
                <a:latin typeface="+mn-lt"/>
                <a:ea typeface="+mn-ea"/>
                <a:cs typeface="+mn-cs"/>
              </a:defRPr>
            </a:lvl1pPr>
          </a:lstStyle>
          <a:p>
            <a:pPr>
              <a:defRPr/>
            </a:pPr>
            <a:endParaRPr lang="lv-LV" dirty="0"/>
          </a:p>
        </p:txBody>
      </p:sp>
      <p:sp>
        <p:nvSpPr>
          <p:cNvPr id="3" name="Date Placeholder 2">
            <a:extLst>
              <a:ext uri="{FF2B5EF4-FFF2-40B4-BE49-F238E27FC236}">
                <a16:creationId xmlns:a16="http://schemas.microsoft.com/office/drawing/2014/main" xmlns="" id="{E95E762E-18F5-0149-A167-97C7B48CB3B0}"/>
              </a:ext>
            </a:extLst>
          </p:cNvPr>
          <p:cNvSpPr>
            <a:spLocks noGrp="1"/>
          </p:cNvSpPr>
          <p:nvPr>
            <p:ph type="dt" idx="1"/>
          </p:nvPr>
        </p:nvSpPr>
        <p:spPr>
          <a:xfrm>
            <a:off x="5622027" y="1"/>
            <a:ext cx="4303025" cy="342739"/>
          </a:xfrm>
          <a:prstGeom prst="rect">
            <a:avLst/>
          </a:prstGeom>
        </p:spPr>
        <p:txBody>
          <a:bodyPr vert="horz" wrap="square" lIns="91449" tIns="45725" rIns="91449" bIns="45725" numCol="1" anchor="t" anchorCtr="0" compatLnSpc="1">
            <a:prstTxWarp prst="textNoShape">
              <a:avLst/>
            </a:prstTxWarp>
          </a:bodyPr>
          <a:lstStyle>
            <a:lvl1pPr algn="r" eaLnBrk="1" hangingPunct="1">
              <a:defRPr sz="1200">
                <a:latin typeface="Calibri" pitchFamily="34" charset="0"/>
              </a:defRPr>
            </a:lvl1pPr>
          </a:lstStyle>
          <a:p>
            <a:pPr>
              <a:defRPr/>
            </a:pPr>
            <a:fld id="{3D611830-844F-A341-A50D-2BC525B82A62}" type="datetimeFigureOut">
              <a:rPr lang="lv-LV" altLang="lv-LV"/>
              <a:pPr>
                <a:defRPr/>
              </a:pPr>
              <a:t>13.12.2021</a:t>
            </a:fld>
            <a:endParaRPr lang="lv-LV" altLang="lv-LV" dirty="0"/>
          </a:p>
        </p:txBody>
      </p:sp>
      <p:sp>
        <p:nvSpPr>
          <p:cNvPr id="4" name="Slide Image Placeholder 3">
            <a:extLst>
              <a:ext uri="{FF2B5EF4-FFF2-40B4-BE49-F238E27FC236}">
                <a16:creationId xmlns:a16="http://schemas.microsoft.com/office/drawing/2014/main" xmlns="" id="{0FAE85A1-399B-F149-9200-981A99C896F7}"/>
              </a:ext>
            </a:extLst>
          </p:cNvPr>
          <p:cNvSpPr>
            <a:spLocks noGrp="1" noRot="1" noChangeAspect="1"/>
          </p:cNvSpPr>
          <p:nvPr>
            <p:ph type="sldImg" idx="2"/>
          </p:nvPr>
        </p:nvSpPr>
        <p:spPr>
          <a:xfrm>
            <a:off x="2678113" y="514350"/>
            <a:ext cx="4570412" cy="2571750"/>
          </a:xfrm>
          <a:prstGeom prst="rect">
            <a:avLst/>
          </a:prstGeom>
          <a:noFill/>
          <a:ln w="12700">
            <a:solidFill>
              <a:prstClr val="black"/>
            </a:solidFill>
          </a:ln>
        </p:spPr>
        <p:txBody>
          <a:bodyPr vert="horz" lIns="91449" tIns="45725" rIns="91449" bIns="45725" rtlCol="0" anchor="ctr"/>
          <a:lstStyle/>
          <a:p>
            <a:pPr lvl="0"/>
            <a:endParaRPr lang="lv-LV" noProof="0" dirty="0"/>
          </a:p>
        </p:txBody>
      </p:sp>
      <p:sp>
        <p:nvSpPr>
          <p:cNvPr id="5" name="Notes Placeholder 4">
            <a:extLst>
              <a:ext uri="{FF2B5EF4-FFF2-40B4-BE49-F238E27FC236}">
                <a16:creationId xmlns:a16="http://schemas.microsoft.com/office/drawing/2014/main" xmlns="" id="{F7324DFE-28B6-304E-856A-033ACE69FE8B}"/>
              </a:ext>
            </a:extLst>
          </p:cNvPr>
          <p:cNvSpPr>
            <a:spLocks noGrp="1"/>
          </p:cNvSpPr>
          <p:nvPr>
            <p:ph type="body" sz="quarter" idx="3"/>
          </p:nvPr>
        </p:nvSpPr>
        <p:spPr>
          <a:xfrm>
            <a:off x="992030" y="3257631"/>
            <a:ext cx="7942581" cy="3086261"/>
          </a:xfrm>
          <a:prstGeom prst="rect">
            <a:avLst/>
          </a:prstGeom>
        </p:spPr>
        <p:txBody>
          <a:bodyPr vert="horz" lIns="91449" tIns="45725" rIns="91449" bIns="45725"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lv-LV" noProof="0"/>
          </a:p>
        </p:txBody>
      </p:sp>
      <p:sp>
        <p:nvSpPr>
          <p:cNvPr id="6" name="Footer Placeholder 5">
            <a:extLst>
              <a:ext uri="{FF2B5EF4-FFF2-40B4-BE49-F238E27FC236}">
                <a16:creationId xmlns:a16="http://schemas.microsoft.com/office/drawing/2014/main" xmlns="" id="{2D044EA6-E39D-5C47-895F-AB3ED6F62A93}"/>
              </a:ext>
            </a:extLst>
          </p:cNvPr>
          <p:cNvSpPr>
            <a:spLocks noGrp="1"/>
          </p:cNvSpPr>
          <p:nvPr>
            <p:ph type="ftr" sz="quarter" idx="4"/>
          </p:nvPr>
        </p:nvSpPr>
        <p:spPr>
          <a:xfrm>
            <a:off x="2" y="6513660"/>
            <a:ext cx="4301437" cy="342739"/>
          </a:xfrm>
          <a:prstGeom prst="rect">
            <a:avLst/>
          </a:prstGeom>
        </p:spPr>
        <p:txBody>
          <a:bodyPr vert="horz" lIns="91449" tIns="45725" rIns="91449" bIns="45725" rtlCol="0" anchor="b"/>
          <a:lstStyle>
            <a:lvl1pPr algn="l" defTabSz="939669" eaLnBrk="1" fontAlgn="auto" hangingPunct="1">
              <a:spcBef>
                <a:spcPts val="0"/>
              </a:spcBef>
              <a:spcAft>
                <a:spcPts val="0"/>
              </a:spcAft>
              <a:defRPr sz="1200">
                <a:latin typeface="+mn-lt"/>
                <a:ea typeface="+mn-ea"/>
                <a:cs typeface="+mn-cs"/>
              </a:defRPr>
            </a:lvl1pPr>
          </a:lstStyle>
          <a:p>
            <a:pPr>
              <a:defRPr/>
            </a:pPr>
            <a:endParaRPr lang="lv-LV" dirty="0"/>
          </a:p>
        </p:txBody>
      </p:sp>
      <p:sp>
        <p:nvSpPr>
          <p:cNvPr id="7" name="Slide Number Placeholder 6">
            <a:extLst>
              <a:ext uri="{FF2B5EF4-FFF2-40B4-BE49-F238E27FC236}">
                <a16:creationId xmlns:a16="http://schemas.microsoft.com/office/drawing/2014/main" xmlns="" id="{4F292A49-8001-E044-8407-6BF4F696E21B}"/>
              </a:ext>
            </a:extLst>
          </p:cNvPr>
          <p:cNvSpPr>
            <a:spLocks noGrp="1"/>
          </p:cNvSpPr>
          <p:nvPr>
            <p:ph type="sldNum" sz="quarter" idx="5"/>
          </p:nvPr>
        </p:nvSpPr>
        <p:spPr>
          <a:xfrm>
            <a:off x="5622027" y="6513660"/>
            <a:ext cx="4303025" cy="342739"/>
          </a:xfrm>
          <a:prstGeom prst="rect">
            <a:avLst/>
          </a:prstGeom>
        </p:spPr>
        <p:txBody>
          <a:bodyPr vert="horz" wrap="square" lIns="91449" tIns="45725" rIns="91449" bIns="45725"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117E1B35-F953-3F44-A7E2-FDD9DB2BFF4C}" type="slidenum">
              <a:rPr lang="lv-LV" altLang="lv-LV"/>
              <a:pPr>
                <a:defRPr/>
              </a:pPr>
              <a:t>‹#›</a:t>
            </a:fld>
            <a:endParaRPr lang="lv-LV" altLang="lv-LV" dirty="0"/>
          </a:p>
        </p:txBody>
      </p:sp>
    </p:spTree>
    <p:extLst>
      <p:ext uri="{BB962C8B-B14F-4D97-AF65-F5344CB8AC3E}">
        <p14:creationId xmlns:p14="http://schemas.microsoft.com/office/powerpoint/2010/main" val="2801795875"/>
      </p:ext>
    </p:extLst>
  </p:cSld>
  <p:clrMap bg1="lt1" tx1="dk1" bg2="lt2" tx2="dk2" accent1="accent1" accent2="accent2" accent3="accent3" accent4="accent4" accent5="accent5" accent6="accent6" hlink="hlink" folHlink="folHlink"/>
  <p:notesStyle>
    <a:lvl1pPr algn="l" defTabSz="938213" rtl="0" eaLnBrk="0" fontAlgn="base" hangingPunct="0">
      <a:spcBef>
        <a:spcPct val="30000"/>
      </a:spcBef>
      <a:spcAft>
        <a:spcPct val="0"/>
      </a:spcAft>
      <a:defRPr sz="1200" kern="1200">
        <a:solidFill>
          <a:schemeClr val="tx1"/>
        </a:solidFill>
        <a:latin typeface="+mn-lt"/>
        <a:ea typeface="MS PGothic" pitchFamily="34" charset="-128"/>
        <a:cs typeface="+mn-cs"/>
      </a:defRPr>
    </a:lvl1pPr>
    <a:lvl2pPr marL="468313" algn="l" defTabSz="938213"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38213" algn="l" defTabSz="938213"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408113" algn="l" defTabSz="938213"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78013" algn="l" defTabSz="938213"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348940" algn="l" defTabSz="939575" rtl="0" eaLnBrk="1" latinLnBrk="0" hangingPunct="1">
      <a:defRPr sz="1200" kern="1200">
        <a:solidFill>
          <a:schemeClr val="tx1"/>
        </a:solidFill>
        <a:latin typeface="+mn-lt"/>
        <a:ea typeface="+mn-ea"/>
        <a:cs typeface="+mn-cs"/>
      </a:defRPr>
    </a:lvl6pPr>
    <a:lvl7pPr marL="2818729" algn="l" defTabSz="939575" rtl="0" eaLnBrk="1" latinLnBrk="0" hangingPunct="1">
      <a:defRPr sz="1200" kern="1200">
        <a:solidFill>
          <a:schemeClr val="tx1"/>
        </a:solidFill>
        <a:latin typeface="+mn-lt"/>
        <a:ea typeface="+mn-ea"/>
        <a:cs typeface="+mn-cs"/>
      </a:defRPr>
    </a:lvl7pPr>
    <a:lvl8pPr marL="3288515" algn="l" defTabSz="939575" rtl="0" eaLnBrk="1" latinLnBrk="0" hangingPunct="1">
      <a:defRPr sz="1200" kern="1200">
        <a:solidFill>
          <a:schemeClr val="tx1"/>
        </a:solidFill>
        <a:latin typeface="+mn-lt"/>
        <a:ea typeface="+mn-ea"/>
        <a:cs typeface="+mn-cs"/>
      </a:defRPr>
    </a:lvl8pPr>
    <a:lvl9pPr marL="3758305" algn="l" defTabSz="93957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pPr>
              <a:defRPr/>
            </a:pPr>
            <a:fld id="{117E1B35-F953-3F44-A7E2-FDD9DB2BFF4C}" type="slidenum">
              <a:rPr lang="lv-LV" altLang="lv-LV" smtClean="0"/>
              <a:pPr>
                <a:defRPr/>
              </a:pPr>
              <a:t>1</a:t>
            </a:fld>
            <a:endParaRPr lang="lv-LV" altLang="lv-LV" dirty="0"/>
          </a:p>
        </p:txBody>
      </p:sp>
    </p:spTree>
    <p:extLst>
      <p:ext uri="{BB962C8B-B14F-4D97-AF65-F5344CB8AC3E}">
        <p14:creationId xmlns:p14="http://schemas.microsoft.com/office/powerpoint/2010/main" val="33021756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17E1B35-F953-3F44-A7E2-FDD9DB2BFF4C}" type="slidenum">
              <a:rPr lang="lv-LV" altLang="lv-LV" smtClean="0"/>
              <a:pPr>
                <a:defRPr/>
              </a:pPr>
              <a:t>17</a:t>
            </a:fld>
            <a:endParaRPr lang="lv-LV" altLang="lv-LV" dirty="0"/>
          </a:p>
        </p:txBody>
      </p:sp>
    </p:spTree>
    <p:extLst>
      <p:ext uri="{BB962C8B-B14F-4D97-AF65-F5344CB8AC3E}">
        <p14:creationId xmlns:p14="http://schemas.microsoft.com/office/powerpoint/2010/main" val="14671412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17E1B35-F953-3F44-A7E2-FDD9DB2BFF4C}" type="slidenum">
              <a:rPr lang="lv-LV" altLang="lv-LV" smtClean="0"/>
              <a:pPr>
                <a:defRPr/>
              </a:pPr>
              <a:t>18</a:t>
            </a:fld>
            <a:endParaRPr lang="lv-LV" altLang="lv-LV" dirty="0"/>
          </a:p>
        </p:txBody>
      </p:sp>
    </p:spTree>
    <p:extLst>
      <p:ext uri="{BB962C8B-B14F-4D97-AF65-F5344CB8AC3E}">
        <p14:creationId xmlns:p14="http://schemas.microsoft.com/office/powerpoint/2010/main" val="36827468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17E1B35-F953-3F44-A7E2-FDD9DB2BFF4C}" type="slidenum">
              <a:rPr lang="lv-LV" altLang="lv-LV" smtClean="0"/>
              <a:pPr>
                <a:defRPr/>
              </a:pPr>
              <a:t>20</a:t>
            </a:fld>
            <a:endParaRPr lang="lv-LV" altLang="lv-LV" dirty="0"/>
          </a:p>
        </p:txBody>
      </p:sp>
    </p:spTree>
    <p:extLst>
      <p:ext uri="{BB962C8B-B14F-4D97-AF65-F5344CB8AC3E}">
        <p14:creationId xmlns:p14="http://schemas.microsoft.com/office/powerpoint/2010/main" val="3906157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17E1B35-F953-3F44-A7E2-FDD9DB2BFF4C}" type="slidenum">
              <a:rPr lang="lv-LV" altLang="lv-LV" smtClean="0"/>
              <a:pPr>
                <a:defRPr/>
              </a:pPr>
              <a:t>21</a:t>
            </a:fld>
            <a:endParaRPr lang="lv-LV" altLang="lv-LV" dirty="0"/>
          </a:p>
        </p:txBody>
      </p:sp>
    </p:spTree>
    <p:extLst>
      <p:ext uri="{BB962C8B-B14F-4D97-AF65-F5344CB8AC3E}">
        <p14:creationId xmlns:p14="http://schemas.microsoft.com/office/powerpoint/2010/main" val="32439783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17E1B35-F953-3F44-A7E2-FDD9DB2BFF4C}" type="slidenum">
              <a:rPr lang="lv-LV" altLang="lv-LV" smtClean="0"/>
              <a:pPr>
                <a:defRPr/>
              </a:pPr>
              <a:t>22</a:t>
            </a:fld>
            <a:endParaRPr lang="lv-LV" altLang="lv-LV" dirty="0"/>
          </a:p>
        </p:txBody>
      </p:sp>
    </p:spTree>
    <p:extLst>
      <p:ext uri="{BB962C8B-B14F-4D97-AF65-F5344CB8AC3E}">
        <p14:creationId xmlns:p14="http://schemas.microsoft.com/office/powerpoint/2010/main" val="38714635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17E1B35-F953-3F44-A7E2-FDD9DB2BFF4C}" type="slidenum">
              <a:rPr lang="lv-LV" altLang="lv-LV" smtClean="0"/>
              <a:pPr>
                <a:defRPr/>
              </a:pPr>
              <a:t>23</a:t>
            </a:fld>
            <a:endParaRPr lang="lv-LV" altLang="lv-LV" dirty="0"/>
          </a:p>
        </p:txBody>
      </p:sp>
    </p:spTree>
    <p:extLst>
      <p:ext uri="{BB962C8B-B14F-4D97-AF65-F5344CB8AC3E}">
        <p14:creationId xmlns:p14="http://schemas.microsoft.com/office/powerpoint/2010/main" val="9370910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17E1B35-F953-3F44-A7E2-FDD9DB2BFF4C}" type="slidenum">
              <a:rPr lang="lv-LV" altLang="lv-LV" smtClean="0"/>
              <a:pPr>
                <a:defRPr/>
              </a:pPr>
              <a:t>24</a:t>
            </a:fld>
            <a:endParaRPr lang="lv-LV" altLang="lv-LV" dirty="0"/>
          </a:p>
        </p:txBody>
      </p:sp>
    </p:spTree>
    <p:extLst>
      <p:ext uri="{BB962C8B-B14F-4D97-AF65-F5344CB8AC3E}">
        <p14:creationId xmlns:p14="http://schemas.microsoft.com/office/powerpoint/2010/main" val="24587030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17E1B35-F953-3F44-A7E2-FDD9DB2BFF4C}" type="slidenum">
              <a:rPr lang="lv-LV" altLang="lv-LV" smtClean="0"/>
              <a:pPr>
                <a:defRPr/>
              </a:pPr>
              <a:t>26</a:t>
            </a:fld>
            <a:endParaRPr lang="lv-LV" altLang="lv-LV" dirty="0"/>
          </a:p>
        </p:txBody>
      </p:sp>
    </p:spTree>
    <p:extLst>
      <p:ext uri="{BB962C8B-B14F-4D97-AF65-F5344CB8AC3E}">
        <p14:creationId xmlns:p14="http://schemas.microsoft.com/office/powerpoint/2010/main" val="21118947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17E1B35-F953-3F44-A7E2-FDD9DB2BFF4C}" type="slidenum">
              <a:rPr lang="lv-LV" altLang="lv-LV" smtClean="0"/>
              <a:pPr>
                <a:defRPr/>
              </a:pPr>
              <a:t>27</a:t>
            </a:fld>
            <a:endParaRPr lang="lv-LV" altLang="lv-LV" dirty="0"/>
          </a:p>
        </p:txBody>
      </p:sp>
    </p:spTree>
    <p:extLst>
      <p:ext uri="{BB962C8B-B14F-4D97-AF65-F5344CB8AC3E}">
        <p14:creationId xmlns:p14="http://schemas.microsoft.com/office/powerpoint/2010/main" val="20367711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17E1B35-F953-3F44-A7E2-FDD9DB2BFF4C}" type="slidenum">
              <a:rPr lang="lv-LV" altLang="lv-LV" smtClean="0"/>
              <a:pPr>
                <a:defRPr/>
              </a:pPr>
              <a:t>28</a:t>
            </a:fld>
            <a:endParaRPr lang="lv-LV" altLang="lv-LV" dirty="0"/>
          </a:p>
        </p:txBody>
      </p:sp>
    </p:spTree>
    <p:extLst>
      <p:ext uri="{BB962C8B-B14F-4D97-AF65-F5344CB8AC3E}">
        <p14:creationId xmlns:p14="http://schemas.microsoft.com/office/powerpoint/2010/main" val="3208990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pPr>
              <a:defRPr/>
            </a:pPr>
            <a:fld id="{117E1B35-F953-3F44-A7E2-FDD9DB2BFF4C}" type="slidenum">
              <a:rPr lang="lv-LV" altLang="lv-LV" smtClean="0"/>
              <a:pPr>
                <a:defRPr/>
              </a:pPr>
              <a:t>5</a:t>
            </a:fld>
            <a:endParaRPr lang="lv-LV" altLang="lv-LV" dirty="0"/>
          </a:p>
        </p:txBody>
      </p:sp>
    </p:spTree>
    <p:extLst>
      <p:ext uri="{BB962C8B-B14F-4D97-AF65-F5344CB8AC3E}">
        <p14:creationId xmlns:p14="http://schemas.microsoft.com/office/powerpoint/2010/main" val="35409701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17E1B35-F953-3F44-A7E2-FDD9DB2BFF4C}" type="slidenum">
              <a:rPr lang="lv-LV" altLang="lv-LV" smtClean="0"/>
              <a:pPr>
                <a:defRPr/>
              </a:pPr>
              <a:t>29</a:t>
            </a:fld>
            <a:endParaRPr lang="lv-LV" altLang="lv-LV" dirty="0"/>
          </a:p>
        </p:txBody>
      </p:sp>
    </p:spTree>
    <p:extLst>
      <p:ext uri="{BB962C8B-B14F-4D97-AF65-F5344CB8AC3E}">
        <p14:creationId xmlns:p14="http://schemas.microsoft.com/office/powerpoint/2010/main" val="30813597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17E1B35-F953-3F44-A7E2-FDD9DB2BFF4C}" type="slidenum">
              <a:rPr lang="lv-LV" altLang="lv-LV" smtClean="0"/>
              <a:pPr>
                <a:defRPr/>
              </a:pPr>
              <a:t>30</a:t>
            </a:fld>
            <a:endParaRPr lang="lv-LV" altLang="lv-LV" dirty="0"/>
          </a:p>
        </p:txBody>
      </p:sp>
    </p:spTree>
    <p:extLst>
      <p:ext uri="{BB962C8B-B14F-4D97-AF65-F5344CB8AC3E}">
        <p14:creationId xmlns:p14="http://schemas.microsoft.com/office/powerpoint/2010/main" val="18300829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78113" y="514350"/>
            <a:ext cx="4570412"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17E1B35-F953-3F44-A7E2-FDD9DB2BFF4C}" type="slidenum">
              <a:rPr lang="lv-LV" altLang="lv-LV" smtClean="0"/>
              <a:pPr>
                <a:defRPr/>
              </a:pPr>
              <a:t>31</a:t>
            </a:fld>
            <a:endParaRPr lang="lv-LV" altLang="lv-LV" dirty="0"/>
          </a:p>
        </p:txBody>
      </p:sp>
    </p:spTree>
    <p:extLst>
      <p:ext uri="{BB962C8B-B14F-4D97-AF65-F5344CB8AC3E}">
        <p14:creationId xmlns:p14="http://schemas.microsoft.com/office/powerpoint/2010/main" val="13104369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17E1B35-F953-3F44-A7E2-FDD9DB2BFF4C}" type="slidenum">
              <a:rPr lang="lv-LV" altLang="lv-LV" smtClean="0"/>
              <a:pPr>
                <a:defRPr/>
              </a:pPr>
              <a:t>32</a:t>
            </a:fld>
            <a:endParaRPr lang="lv-LV" altLang="lv-LV" dirty="0"/>
          </a:p>
        </p:txBody>
      </p:sp>
    </p:spTree>
    <p:extLst>
      <p:ext uri="{BB962C8B-B14F-4D97-AF65-F5344CB8AC3E}">
        <p14:creationId xmlns:p14="http://schemas.microsoft.com/office/powerpoint/2010/main" val="31991970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17E1B35-F953-3F44-A7E2-FDD9DB2BFF4C}" type="slidenum">
              <a:rPr lang="lv-LV" altLang="lv-LV" smtClean="0"/>
              <a:pPr>
                <a:defRPr/>
              </a:pPr>
              <a:t>33</a:t>
            </a:fld>
            <a:endParaRPr lang="lv-LV" altLang="lv-LV" dirty="0"/>
          </a:p>
        </p:txBody>
      </p:sp>
    </p:spTree>
    <p:extLst>
      <p:ext uri="{BB962C8B-B14F-4D97-AF65-F5344CB8AC3E}">
        <p14:creationId xmlns:p14="http://schemas.microsoft.com/office/powerpoint/2010/main" val="15557357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17E1B35-F953-3F44-A7E2-FDD9DB2BFF4C}" type="slidenum">
              <a:rPr lang="lv-LV" altLang="lv-LV" smtClean="0"/>
              <a:pPr>
                <a:defRPr/>
              </a:pPr>
              <a:t>34</a:t>
            </a:fld>
            <a:endParaRPr lang="lv-LV" altLang="lv-LV" dirty="0"/>
          </a:p>
        </p:txBody>
      </p:sp>
    </p:spTree>
    <p:extLst>
      <p:ext uri="{BB962C8B-B14F-4D97-AF65-F5344CB8AC3E}">
        <p14:creationId xmlns:p14="http://schemas.microsoft.com/office/powerpoint/2010/main" val="22095322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17E1B35-F953-3F44-A7E2-FDD9DB2BFF4C}" type="slidenum">
              <a:rPr lang="lv-LV" altLang="lv-LV" smtClean="0"/>
              <a:pPr>
                <a:defRPr/>
              </a:pPr>
              <a:t>35</a:t>
            </a:fld>
            <a:endParaRPr lang="lv-LV" altLang="lv-LV" dirty="0"/>
          </a:p>
        </p:txBody>
      </p:sp>
    </p:spTree>
    <p:extLst>
      <p:ext uri="{BB962C8B-B14F-4D97-AF65-F5344CB8AC3E}">
        <p14:creationId xmlns:p14="http://schemas.microsoft.com/office/powerpoint/2010/main" val="25578247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17E1B35-F953-3F44-A7E2-FDD9DB2BFF4C}" type="slidenum">
              <a:rPr lang="lv-LV" altLang="lv-LV" smtClean="0"/>
              <a:pPr>
                <a:defRPr/>
              </a:pPr>
              <a:t>36</a:t>
            </a:fld>
            <a:endParaRPr lang="lv-LV" altLang="lv-LV" dirty="0"/>
          </a:p>
        </p:txBody>
      </p:sp>
    </p:spTree>
    <p:extLst>
      <p:ext uri="{BB962C8B-B14F-4D97-AF65-F5344CB8AC3E}">
        <p14:creationId xmlns:p14="http://schemas.microsoft.com/office/powerpoint/2010/main" val="14138076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17E1B35-F953-3F44-A7E2-FDD9DB2BFF4C}" type="slidenum">
              <a:rPr lang="lv-LV" altLang="lv-LV" smtClean="0"/>
              <a:pPr>
                <a:defRPr/>
              </a:pPr>
              <a:t>37</a:t>
            </a:fld>
            <a:endParaRPr lang="lv-LV" altLang="lv-LV" dirty="0"/>
          </a:p>
        </p:txBody>
      </p:sp>
    </p:spTree>
    <p:extLst>
      <p:ext uri="{BB962C8B-B14F-4D97-AF65-F5344CB8AC3E}">
        <p14:creationId xmlns:p14="http://schemas.microsoft.com/office/powerpoint/2010/main" val="33306016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17E1B35-F953-3F44-A7E2-FDD9DB2BFF4C}" type="slidenum">
              <a:rPr lang="lv-LV" altLang="lv-LV" smtClean="0"/>
              <a:pPr>
                <a:defRPr/>
              </a:pPr>
              <a:t>38</a:t>
            </a:fld>
            <a:endParaRPr lang="lv-LV" altLang="lv-LV" dirty="0"/>
          </a:p>
        </p:txBody>
      </p:sp>
    </p:spTree>
    <p:extLst>
      <p:ext uri="{BB962C8B-B14F-4D97-AF65-F5344CB8AC3E}">
        <p14:creationId xmlns:p14="http://schemas.microsoft.com/office/powerpoint/2010/main" val="2838844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pPr>
              <a:defRPr/>
            </a:pPr>
            <a:fld id="{117E1B35-F953-3F44-A7E2-FDD9DB2BFF4C}" type="slidenum">
              <a:rPr lang="lv-LV" altLang="lv-LV" smtClean="0"/>
              <a:pPr>
                <a:defRPr/>
              </a:pPr>
              <a:t>7</a:t>
            </a:fld>
            <a:endParaRPr lang="lv-LV" altLang="lv-LV" dirty="0"/>
          </a:p>
        </p:txBody>
      </p:sp>
    </p:spTree>
    <p:extLst>
      <p:ext uri="{BB962C8B-B14F-4D97-AF65-F5344CB8AC3E}">
        <p14:creationId xmlns:p14="http://schemas.microsoft.com/office/powerpoint/2010/main" val="3552441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pPr>
              <a:defRPr/>
            </a:pPr>
            <a:fld id="{117E1B35-F953-3F44-A7E2-FDD9DB2BFF4C}" type="slidenum">
              <a:rPr lang="lv-LV" altLang="lv-LV" smtClean="0"/>
              <a:pPr>
                <a:defRPr/>
              </a:pPr>
              <a:t>39</a:t>
            </a:fld>
            <a:endParaRPr lang="lv-LV" altLang="lv-LV" dirty="0"/>
          </a:p>
        </p:txBody>
      </p:sp>
    </p:spTree>
    <p:extLst>
      <p:ext uri="{BB962C8B-B14F-4D97-AF65-F5344CB8AC3E}">
        <p14:creationId xmlns:p14="http://schemas.microsoft.com/office/powerpoint/2010/main" val="22556004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pPr>
              <a:defRPr/>
            </a:pPr>
            <a:fld id="{117E1B35-F953-3F44-A7E2-FDD9DB2BFF4C}" type="slidenum">
              <a:rPr lang="lv-LV" altLang="lv-LV" smtClean="0"/>
              <a:pPr>
                <a:defRPr/>
              </a:pPr>
              <a:t>41</a:t>
            </a:fld>
            <a:endParaRPr lang="lv-LV" altLang="lv-LV" dirty="0"/>
          </a:p>
        </p:txBody>
      </p:sp>
    </p:spTree>
    <p:extLst>
      <p:ext uri="{BB962C8B-B14F-4D97-AF65-F5344CB8AC3E}">
        <p14:creationId xmlns:p14="http://schemas.microsoft.com/office/powerpoint/2010/main" val="35517949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pPr>
              <a:defRPr/>
            </a:pPr>
            <a:fld id="{117E1B35-F953-3F44-A7E2-FDD9DB2BFF4C}" type="slidenum">
              <a:rPr lang="lv-LV" altLang="lv-LV" smtClean="0"/>
              <a:pPr>
                <a:defRPr/>
              </a:pPr>
              <a:t>42</a:t>
            </a:fld>
            <a:endParaRPr lang="lv-LV" altLang="lv-LV" dirty="0"/>
          </a:p>
        </p:txBody>
      </p:sp>
    </p:spTree>
    <p:extLst>
      <p:ext uri="{BB962C8B-B14F-4D97-AF65-F5344CB8AC3E}">
        <p14:creationId xmlns:p14="http://schemas.microsoft.com/office/powerpoint/2010/main" val="23266623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pPr>
              <a:defRPr/>
            </a:pPr>
            <a:fld id="{117E1B35-F953-3F44-A7E2-FDD9DB2BFF4C}" type="slidenum">
              <a:rPr lang="lv-LV" altLang="lv-LV" smtClean="0"/>
              <a:pPr>
                <a:defRPr/>
              </a:pPr>
              <a:t>44</a:t>
            </a:fld>
            <a:endParaRPr lang="lv-LV" altLang="lv-LV" dirty="0"/>
          </a:p>
        </p:txBody>
      </p:sp>
    </p:spTree>
    <p:extLst>
      <p:ext uri="{BB962C8B-B14F-4D97-AF65-F5344CB8AC3E}">
        <p14:creationId xmlns:p14="http://schemas.microsoft.com/office/powerpoint/2010/main" val="473423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pPr>
              <a:defRPr/>
            </a:pPr>
            <a:fld id="{117E1B35-F953-3F44-A7E2-FDD9DB2BFF4C}" type="slidenum">
              <a:rPr lang="lv-LV" altLang="lv-LV" smtClean="0"/>
              <a:pPr>
                <a:defRPr/>
              </a:pPr>
              <a:t>45</a:t>
            </a:fld>
            <a:endParaRPr lang="lv-LV" altLang="lv-LV" dirty="0"/>
          </a:p>
        </p:txBody>
      </p:sp>
    </p:spTree>
    <p:extLst>
      <p:ext uri="{BB962C8B-B14F-4D97-AF65-F5344CB8AC3E}">
        <p14:creationId xmlns:p14="http://schemas.microsoft.com/office/powerpoint/2010/main" val="29689698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800" y="746125"/>
            <a:ext cx="6632575" cy="3732213"/>
          </a:xfrm>
        </p:spPr>
      </p:sp>
      <p:sp>
        <p:nvSpPr>
          <p:cNvPr id="3" name="Notes Placeholder 2"/>
          <p:cNvSpPr>
            <a:spLocks noGrp="1"/>
          </p:cNvSpPr>
          <p:nvPr>
            <p:ph type="body" idx="1"/>
          </p:nvPr>
        </p:nvSpPr>
        <p:spPr/>
        <p:txBody>
          <a:bodyPr/>
          <a:lstStyle/>
          <a:p>
            <a:endParaRPr lang="lv-LV" dirty="0"/>
          </a:p>
        </p:txBody>
      </p:sp>
    </p:spTree>
    <p:extLst>
      <p:ext uri="{BB962C8B-B14F-4D97-AF65-F5344CB8AC3E}">
        <p14:creationId xmlns:p14="http://schemas.microsoft.com/office/powerpoint/2010/main" val="482648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17E1B35-F953-3F44-A7E2-FDD9DB2BFF4C}" type="slidenum">
              <a:rPr lang="lv-LV" altLang="lv-LV" smtClean="0"/>
              <a:pPr>
                <a:defRPr/>
              </a:pPr>
              <a:t>10</a:t>
            </a:fld>
            <a:endParaRPr lang="lv-LV" altLang="lv-LV" dirty="0"/>
          </a:p>
        </p:txBody>
      </p:sp>
    </p:spTree>
    <p:extLst>
      <p:ext uri="{BB962C8B-B14F-4D97-AF65-F5344CB8AC3E}">
        <p14:creationId xmlns:p14="http://schemas.microsoft.com/office/powerpoint/2010/main" val="1916993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17E1B35-F953-3F44-A7E2-FDD9DB2BFF4C}" type="slidenum">
              <a:rPr lang="lv-LV" altLang="lv-LV" smtClean="0"/>
              <a:pPr>
                <a:defRPr/>
              </a:pPr>
              <a:t>11</a:t>
            </a:fld>
            <a:endParaRPr lang="lv-LV" altLang="lv-LV" dirty="0"/>
          </a:p>
        </p:txBody>
      </p:sp>
    </p:spTree>
    <p:extLst>
      <p:ext uri="{BB962C8B-B14F-4D97-AF65-F5344CB8AC3E}">
        <p14:creationId xmlns:p14="http://schemas.microsoft.com/office/powerpoint/2010/main" val="7235638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17E1B35-F953-3F44-A7E2-FDD9DB2BFF4C}" type="slidenum">
              <a:rPr lang="lv-LV" altLang="lv-LV" smtClean="0"/>
              <a:pPr>
                <a:defRPr/>
              </a:pPr>
              <a:t>12</a:t>
            </a:fld>
            <a:endParaRPr lang="lv-LV" altLang="lv-LV" dirty="0"/>
          </a:p>
        </p:txBody>
      </p:sp>
    </p:spTree>
    <p:extLst>
      <p:ext uri="{BB962C8B-B14F-4D97-AF65-F5344CB8AC3E}">
        <p14:creationId xmlns:p14="http://schemas.microsoft.com/office/powerpoint/2010/main" val="1116645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17E1B35-F953-3F44-A7E2-FDD9DB2BFF4C}" type="slidenum">
              <a:rPr lang="lv-LV" altLang="lv-LV" smtClean="0"/>
              <a:pPr>
                <a:defRPr/>
              </a:pPr>
              <a:t>13</a:t>
            </a:fld>
            <a:endParaRPr lang="lv-LV" altLang="lv-LV" dirty="0"/>
          </a:p>
        </p:txBody>
      </p:sp>
    </p:spTree>
    <p:extLst>
      <p:ext uri="{BB962C8B-B14F-4D97-AF65-F5344CB8AC3E}">
        <p14:creationId xmlns:p14="http://schemas.microsoft.com/office/powerpoint/2010/main" val="1381455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17E1B35-F953-3F44-A7E2-FDD9DB2BFF4C}" type="slidenum">
              <a:rPr lang="lv-LV" altLang="lv-LV" smtClean="0"/>
              <a:pPr>
                <a:defRPr/>
              </a:pPr>
              <a:t>14</a:t>
            </a:fld>
            <a:endParaRPr lang="lv-LV" altLang="lv-LV" dirty="0"/>
          </a:p>
        </p:txBody>
      </p:sp>
    </p:spTree>
    <p:extLst>
      <p:ext uri="{BB962C8B-B14F-4D97-AF65-F5344CB8AC3E}">
        <p14:creationId xmlns:p14="http://schemas.microsoft.com/office/powerpoint/2010/main" val="4085360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17E1B35-F953-3F44-A7E2-FDD9DB2BFF4C}" type="slidenum">
              <a:rPr lang="lv-LV" altLang="lv-LV" smtClean="0"/>
              <a:pPr>
                <a:defRPr/>
              </a:pPr>
              <a:t>16</a:t>
            </a:fld>
            <a:endParaRPr lang="lv-LV" altLang="lv-LV" dirty="0"/>
          </a:p>
        </p:txBody>
      </p:sp>
    </p:spTree>
    <p:extLst>
      <p:ext uri="{BB962C8B-B14F-4D97-AF65-F5344CB8AC3E}">
        <p14:creationId xmlns:p14="http://schemas.microsoft.com/office/powerpoint/2010/main" val="8335527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4.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191000" y="-1143000"/>
            <a:ext cx="6858000" cy="9144000"/>
          </a:xfrm>
          <a:prstGeom prst="rect">
            <a:avLst/>
          </a:prstGeom>
        </p:spPr>
      </p:pic>
      <p:sp>
        <p:nvSpPr>
          <p:cNvPr id="9" name="Rectangle 8"/>
          <p:cNvSpPr/>
          <p:nvPr/>
        </p:nvSpPr>
        <p:spPr>
          <a:xfrm flipV="1">
            <a:off x="2" y="-9427"/>
            <a:ext cx="6429401" cy="6876854"/>
          </a:xfrm>
          <a:custGeom>
            <a:avLst/>
            <a:gdLst>
              <a:gd name="connsiteX0" fmla="*/ 0 w 6099463"/>
              <a:gd name="connsiteY0" fmla="*/ 0 h 6858000"/>
              <a:gd name="connsiteX1" fmla="*/ 6099463 w 6099463"/>
              <a:gd name="connsiteY1" fmla="*/ 0 h 6858000"/>
              <a:gd name="connsiteX2" fmla="*/ 6099463 w 6099463"/>
              <a:gd name="connsiteY2" fmla="*/ 6858000 h 6858000"/>
              <a:gd name="connsiteX3" fmla="*/ 0 w 6099463"/>
              <a:gd name="connsiteY3" fmla="*/ 6858000 h 6858000"/>
              <a:gd name="connsiteX4" fmla="*/ 0 w 6099463"/>
              <a:gd name="connsiteY4" fmla="*/ 0 h 6858000"/>
              <a:gd name="connsiteX0" fmla="*/ 0 w 6099463"/>
              <a:gd name="connsiteY0" fmla="*/ 0 h 6867427"/>
              <a:gd name="connsiteX1" fmla="*/ 6099463 w 6099463"/>
              <a:gd name="connsiteY1" fmla="*/ 0 h 6867427"/>
              <a:gd name="connsiteX2" fmla="*/ 4892832 w 6099463"/>
              <a:gd name="connsiteY2" fmla="*/ 6867427 h 6867427"/>
              <a:gd name="connsiteX3" fmla="*/ 0 w 6099463"/>
              <a:gd name="connsiteY3" fmla="*/ 6858000 h 6867427"/>
              <a:gd name="connsiteX4" fmla="*/ 0 w 6099463"/>
              <a:gd name="connsiteY4" fmla="*/ 0 h 6867427"/>
              <a:gd name="connsiteX0" fmla="*/ 0 w 6429401"/>
              <a:gd name="connsiteY0" fmla="*/ 9427 h 6876854"/>
              <a:gd name="connsiteX1" fmla="*/ 6429401 w 6429401"/>
              <a:gd name="connsiteY1" fmla="*/ 0 h 6876854"/>
              <a:gd name="connsiteX2" fmla="*/ 4892832 w 6429401"/>
              <a:gd name="connsiteY2" fmla="*/ 6876854 h 6876854"/>
              <a:gd name="connsiteX3" fmla="*/ 0 w 6429401"/>
              <a:gd name="connsiteY3" fmla="*/ 6867427 h 6876854"/>
              <a:gd name="connsiteX4" fmla="*/ 0 w 6429401"/>
              <a:gd name="connsiteY4" fmla="*/ 9427 h 6876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9401" h="6876854">
                <a:moveTo>
                  <a:pt x="0" y="9427"/>
                </a:moveTo>
                <a:lnTo>
                  <a:pt x="6429401" y="0"/>
                </a:lnTo>
                <a:lnTo>
                  <a:pt x="4892832" y="6876854"/>
                </a:lnTo>
                <a:lnTo>
                  <a:pt x="0" y="6867427"/>
                </a:lnTo>
                <a:lnTo>
                  <a:pt x="0" y="942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sz="1800" dirty="0"/>
          </a:p>
        </p:txBody>
      </p:sp>
    </p:spTree>
    <p:extLst>
      <p:ext uri="{BB962C8B-B14F-4D97-AF65-F5344CB8AC3E}">
        <p14:creationId xmlns:p14="http://schemas.microsoft.com/office/powerpoint/2010/main" val="570011406"/>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8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xmlns="" id="{D7EE3F86-74A9-4A03-80A2-9303F3E40F7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0" y="1904214"/>
            <a:ext cx="12192000" cy="4953786"/>
          </a:xfrm>
          <a:prstGeom prst="rect">
            <a:avLst/>
          </a:prstGeom>
        </p:spPr>
      </p:pic>
      <p:sp>
        <p:nvSpPr>
          <p:cNvPr id="2" name="Rectangle 1"/>
          <p:cNvSpPr/>
          <p:nvPr/>
        </p:nvSpPr>
        <p:spPr>
          <a:xfrm>
            <a:off x="0" y="0"/>
            <a:ext cx="258360" cy="13829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1181807902"/>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9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xmlns="" id="{D7EE3F86-74A9-4A03-80A2-9303F3E40F7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0" y="1904214"/>
            <a:ext cx="12192000" cy="4953786"/>
          </a:xfrm>
          <a:prstGeom prst="rect">
            <a:avLst/>
          </a:prstGeom>
        </p:spPr>
      </p:pic>
      <p:sp>
        <p:nvSpPr>
          <p:cNvPr id="2" name="Rectangle 1"/>
          <p:cNvSpPr/>
          <p:nvPr/>
        </p:nvSpPr>
        <p:spPr>
          <a:xfrm>
            <a:off x="0" y="0"/>
            <a:ext cx="258360" cy="13829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1428927342"/>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0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xmlns="" id="{D7EE3F86-74A9-4A03-80A2-9303F3E40F7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0" y="1904214"/>
            <a:ext cx="12192000" cy="4953786"/>
          </a:xfrm>
          <a:prstGeom prst="rect">
            <a:avLst/>
          </a:prstGeom>
        </p:spPr>
      </p:pic>
      <p:sp>
        <p:nvSpPr>
          <p:cNvPr id="2" name="Rectangle 1"/>
          <p:cNvSpPr/>
          <p:nvPr/>
        </p:nvSpPr>
        <p:spPr>
          <a:xfrm>
            <a:off x="0" y="0"/>
            <a:ext cx="258360" cy="13829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4227923385"/>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9" name="Rectangle 8"/>
          <p:cNvSpPr/>
          <p:nvPr userDrawn="1"/>
        </p:nvSpPr>
        <p:spPr>
          <a:xfrm>
            <a:off x="2" y="0"/>
            <a:ext cx="6099463"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sz="1800" dirty="0"/>
          </a:p>
        </p:txBody>
      </p:sp>
      <p:pic>
        <p:nvPicPr>
          <p:cNvPr id="14" name="Picture 13"/>
          <p:cNvPicPr>
            <a:picLocks noChangeAspect="1"/>
          </p:cNvPicPr>
          <p:nvPr userDrawn="1"/>
        </p:nvPicPr>
        <p:blipFill rotWithShape="1">
          <a:blip r:embed="rId2"/>
          <a:srcRect t="16173"/>
          <a:stretch/>
        </p:blipFill>
        <p:spPr>
          <a:xfrm>
            <a:off x="7428676" y="1109132"/>
            <a:ext cx="4769009" cy="4495801"/>
          </a:xfrm>
          <a:prstGeom prst="rect">
            <a:avLst/>
          </a:prstGeom>
        </p:spPr>
      </p:pic>
    </p:spTree>
    <p:extLst>
      <p:ext uri="{BB962C8B-B14F-4D97-AF65-F5344CB8AC3E}">
        <p14:creationId xmlns:p14="http://schemas.microsoft.com/office/powerpoint/2010/main" val="4407132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24" name="Picture 23"/>
          <p:cNvPicPr>
            <a:picLocks noChangeAspect="1"/>
          </p:cNvPicPr>
          <p:nvPr userDrawn="1"/>
        </p:nvPicPr>
        <p:blipFill rotWithShape="1">
          <a:blip r:embed="rId2" cstate="print">
            <a:alphaModFix amt="25000"/>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1" t="24959" r="-135" b="-1"/>
          <a:stretch/>
        </p:blipFill>
        <p:spPr>
          <a:xfrm>
            <a:off x="-1663" y="0"/>
            <a:ext cx="12207907" cy="6858000"/>
          </a:xfrm>
          <a:prstGeom prst="rect">
            <a:avLst/>
          </a:prstGeom>
        </p:spPr>
      </p:pic>
      <p:sp>
        <p:nvSpPr>
          <p:cNvPr id="5" name="Slide Number Placeholder 4"/>
          <p:cNvSpPr>
            <a:spLocks noGrp="1"/>
          </p:cNvSpPr>
          <p:nvPr>
            <p:ph type="sldNum" sz="quarter" idx="12"/>
          </p:nvPr>
        </p:nvSpPr>
        <p:spPr/>
        <p:txBody>
          <a:bodyPr/>
          <a:lstStyle/>
          <a:p>
            <a:fld id="{124B4910-06CA-4855-906E-4E1A599A3904}" type="slidenum">
              <a:rPr lang="lv-LV" smtClean="0"/>
              <a:t>‹#›</a:t>
            </a:fld>
            <a:endParaRPr lang="lv-LV" dirty="0"/>
          </a:p>
        </p:txBody>
      </p:sp>
      <p:pic>
        <p:nvPicPr>
          <p:cNvPr id="6" name="Picture 5"/>
          <p:cNvPicPr>
            <a:picLocks noChangeAspect="1"/>
          </p:cNvPicPr>
          <p:nvPr userDrawn="1"/>
        </p:nvPicPr>
        <p:blipFill rotWithShape="1">
          <a:blip r:embed="rId4">
            <a:duotone>
              <a:schemeClr val="accent5">
                <a:shade val="45000"/>
                <a:satMod val="135000"/>
              </a:schemeClr>
              <a:prstClr val="white"/>
            </a:duotone>
            <a:extLst>
              <a:ext uri="{28A0092B-C50C-407E-A947-70E740481C1C}">
                <a14:useLocalDpi xmlns:a14="http://schemas.microsoft.com/office/drawing/2010/main" val="0"/>
              </a:ext>
            </a:extLst>
          </a:blip>
          <a:srcRect l="24285" t="65310" r="61207" b="10584"/>
          <a:stretch/>
        </p:blipFill>
        <p:spPr>
          <a:xfrm rot="10800000" flipH="1">
            <a:off x="1" y="0"/>
            <a:ext cx="1485900" cy="1850184"/>
          </a:xfrm>
          <a:prstGeom prst="rect">
            <a:avLst/>
          </a:prstGeom>
        </p:spPr>
      </p:pic>
    </p:spTree>
    <p:extLst>
      <p:ext uri="{BB962C8B-B14F-4D97-AF65-F5344CB8AC3E}">
        <p14:creationId xmlns:p14="http://schemas.microsoft.com/office/powerpoint/2010/main" val="26697707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amp; Subtitle zils">
    <p:bg>
      <p:bgRef idx="1001">
        <a:schemeClr val="bg1"/>
      </p:bgRef>
    </p:bg>
    <p:spTree>
      <p:nvGrpSpPr>
        <p:cNvPr id="1" name=""/>
        <p:cNvGrpSpPr/>
        <p:nvPr/>
      </p:nvGrpSpPr>
      <p:grpSpPr>
        <a:xfrm>
          <a:off x="0" y="0"/>
          <a:ext cx="0" cy="0"/>
          <a:chOff x="0" y="0"/>
          <a:chExt cx="0" cy="0"/>
        </a:xfrm>
      </p:grpSpPr>
      <p:sp>
        <p:nvSpPr>
          <p:cNvPr id="11" name="Title Text"/>
          <p:cNvSpPr txBox="1">
            <a:spLocks noGrp="1"/>
          </p:cNvSpPr>
          <p:nvPr>
            <p:ph type="title"/>
          </p:nvPr>
        </p:nvSpPr>
        <p:spPr>
          <a:xfrm>
            <a:off x="762000" y="1269802"/>
            <a:ext cx="4762500" cy="3638749"/>
          </a:xfrm>
          <a:prstGeom prst="rect">
            <a:avLst/>
          </a:prstGeom>
        </p:spPr>
        <p:txBody>
          <a:bodyPr>
            <a:normAutofit/>
          </a:bodyPr>
          <a:lstStyle>
            <a:lvl1pPr>
              <a:defRPr sz="3200">
                <a:solidFill>
                  <a:schemeClr val="accent3">
                    <a:satOff val="18648"/>
                    <a:lumOff val="5971"/>
                  </a:schemeClr>
                </a:solidFill>
                <a:latin typeface="+mn-lt"/>
                <a:ea typeface="+mn-ea"/>
                <a:cs typeface="+mn-cs"/>
                <a:sym typeface="Merriweather Regular"/>
              </a:defRPr>
            </a:lvl1pPr>
          </a:lstStyle>
          <a:p>
            <a:r>
              <a:t>Title Text</a:t>
            </a:r>
          </a:p>
        </p:txBody>
      </p:sp>
      <p:sp>
        <p:nvSpPr>
          <p:cNvPr id="13" name="Body Level One…"/>
          <p:cNvSpPr txBox="1">
            <a:spLocks noGrp="1"/>
          </p:cNvSpPr>
          <p:nvPr>
            <p:ph type="body" sz="quarter" idx="1"/>
          </p:nvPr>
        </p:nvSpPr>
        <p:spPr>
          <a:xfrm>
            <a:off x="762000" y="4984750"/>
            <a:ext cx="4762500" cy="1536204"/>
          </a:xfrm>
          <a:prstGeom prst="rect">
            <a:avLst/>
          </a:prstGeom>
        </p:spPr>
        <p:txBody>
          <a:bodyPr>
            <a:normAutofit/>
          </a:bodyPr>
          <a:lstStyle>
            <a:lvl1pPr marL="0" indent="0" algn="ctr">
              <a:lnSpc>
                <a:spcPct val="110000"/>
              </a:lnSpc>
              <a:spcBef>
                <a:spcPts val="0"/>
              </a:spcBef>
              <a:buSzTx/>
              <a:buNone/>
              <a:defRPr sz="1400">
                <a:solidFill>
                  <a:srgbClr val="FFFFFF"/>
                </a:solidFill>
                <a:latin typeface="+mn-lt"/>
                <a:ea typeface="+mn-ea"/>
                <a:cs typeface="+mn-cs"/>
                <a:sym typeface="Merriweather Regular"/>
              </a:defRPr>
            </a:lvl1pPr>
            <a:lvl2pPr marL="0" indent="0" algn="ctr">
              <a:lnSpc>
                <a:spcPct val="110000"/>
              </a:lnSpc>
              <a:spcBef>
                <a:spcPts val="0"/>
              </a:spcBef>
              <a:buSzTx/>
              <a:buNone/>
              <a:defRPr sz="1400">
                <a:solidFill>
                  <a:srgbClr val="FFFFFF"/>
                </a:solidFill>
                <a:latin typeface="+mn-lt"/>
                <a:ea typeface="+mn-ea"/>
                <a:cs typeface="+mn-cs"/>
                <a:sym typeface="Merriweather Regular"/>
              </a:defRPr>
            </a:lvl2pPr>
            <a:lvl3pPr marL="0" indent="0" algn="ctr">
              <a:lnSpc>
                <a:spcPct val="110000"/>
              </a:lnSpc>
              <a:spcBef>
                <a:spcPts val="0"/>
              </a:spcBef>
              <a:buSzTx/>
              <a:buNone/>
              <a:defRPr sz="1400">
                <a:solidFill>
                  <a:srgbClr val="FFFFFF"/>
                </a:solidFill>
                <a:latin typeface="+mn-lt"/>
                <a:ea typeface="+mn-ea"/>
                <a:cs typeface="+mn-cs"/>
                <a:sym typeface="Merriweather Regular"/>
              </a:defRPr>
            </a:lvl3pPr>
            <a:lvl4pPr marL="0" indent="0" algn="ctr">
              <a:lnSpc>
                <a:spcPct val="110000"/>
              </a:lnSpc>
              <a:spcBef>
                <a:spcPts val="0"/>
              </a:spcBef>
              <a:buSzTx/>
              <a:buNone/>
              <a:defRPr sz="1400">
                <a:solidFill>
                  <a:srgbClr val="FFFFFF"/>
                </a:solidFill>
                <a:latin typeface="+mn-lt"/>
                <a:ea typeface="+mn-ea"/>
                <a:cs typeface="+mn-cs"/>
                <a:sym typeface="Merriweather Regular"/>
              </a:defRPr>
            </a:lvl4pPr>
            <a:lvl5pPr marL="0" indent="0" algn="ctr">
              <a:lnSpc>
                <a:spcPct val="110000"/>
              </a:lnSpc>
              <a:spcBef>
                <a:spcPts val="0"/>
              </a:spcBef>
              <a:buSzTx/>
              <a:buNone/>
              <a:defRPr sz="1400">
                <a:solidFill>
                  <a:srgbClr val="FFFFFF"/>
                </a:solidFill>
                <a:latin typeface="+mn-lt"/>
                <a:ea typeface="+mn-ea"/>
                <a:cs typeface="+mn-cs"/>
                <a:sym typeface="Merriweather Regular"/>
              </a:defRPr>
            </a:lvl5pPr>
          </a:lstStyle>
          <a:p>
            <a:r>
              <a:t>Body Level One</a:t>
            </a:r>
          </a:p>
          <a:p>
            <a:pPr lvl="1"/>
            <a:r>
              <a:t>Body Level Two</a:t>
            </a:r>
          </a:p>
          <a:p>
            <a:pPr lvl="2"/>
            <a:r>
              <a:t>Body Level Three</a:t>
            </a:r>
          </a:p>
          <a:p>
            <a:pPr lvl="3"/>
            <a:r>
              <a:t>Body Level Four</a:t>
            </a:r>
          </a:p>
          <a:p>
            <a:pPr lvl="4"/>
            <a:r>
              <a:t>Body Level Five</a:t>
            </a:r>
          </a:p>
        </p:txBody>
      </p:sp>
      <p:sp>
        <p:nvSpPr>
          <p:cNvPr id="14" name="Slide Number"/>
          <p:cNvSpPr txBox="1">
            <a:spLocks noGrp="1"/>
          </p:cNvSpPr>
          <p:nvPr>
            <p:ph type="sldNum" sz="quarter" idx="2"/>
          </p:nvPr>
        </p:nvSpPr>
        <p:spPr>
          <a:xfrm>
            <a:off x="5979516" y="6540500"/>
            <a:ext cx="226619" cy="230530"/>
          </a:xfrm>
          <a:prstGeom prst="rect">
            <a:avLst/>
          </a:prstGeom>
        </p:spPr>
        <p:txBody>
          <a:bodyPr/>
          <a:lstStyle>
            <a:lvl1pPr>
              <a:defRPr>
                <a:solidFill>
                  <a:srgbClr val="FFFFFF"/>
                </a:solidFill>
                <a:latin typeface="Helvetica Neue Light"/>
                <a:ea typeface="Helvetica Neue Light"/>
                <a:cs typeface="Helvetica Neue Light"/>
                <a:sym typeface="Helvetica Neue Light"/>
              </a:defRPr>
            </a:lvl1pPr>
          </a:lstStyle>
          <a:p>
            <a:fld id="{86CB4B4D-7CA3-9044-876B-883B54F8677D}" type="slidenum">
              <a:t>‹#›</a:t>
            </a:fld>
            <a:endParaRPr dirty="0"/>
          </a:p>
        </p:txBody>
      </p:sp>
      <p:sp>
        <p:nvSpPr>
          <p:cNvPr id="6" name="Rectangle 5"/>
          <p:cNvSpPr/>
          <p:nvPr userDrawn="1"/>
        </p:nvSpPr>
        <p:spPr>
          <a:xfrm>
            <a:off x="2" y="0"/>
            <a:ext cx="609946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sz="1800" dirty="0"/>
          </a:p>
        </p:txBody>
      </p:sp>
      <p:pic>
        <p:nvPicPr>
          <p:cNvPr id="7" name="Picture 6"/>
          <p:cNvPicPr>
            <a:picLocks noChangeAspect="1"/>
          </p:cNvPicPr>
          <p:nvPr userDrawn="1"/>
        </p:nvPicPr>
        <p:blipFill rotWithShape="1">
          <a:blip r:embed="rId2"/>
          <a:srcRect t="3210"/>
          <a:stretch/>
        </p:blipFill>
        <p:spPr>
          <a:xfrm>
            <a:off x="6099462" y="220134"/>
            <a:ext cx="6098223" cy="6637866"/>
          </a:xfrm>
          <a:prstGeom prst="rect">
            <a:avLst/>
          </a:prstGeom>
        </p:spPr>
      </p:pic>
    </p:spTree>
    <p:extLst>
      <p:ext uri="{BB962C8B-B14F-4D97-AF65-F5344CB8AC3E}">
        <p14:creationId xmlns:p14="http://schemas.microsoft.com/office/powerpoint/2010/main" val="2725468843"/>
      </p:ext>
    </p:extLst>
  </p:cSld>
  <p:clrMapOvr>
    <a:overrideClrMapping bg1="lt1" tx1="dk1" bg2="lt2" tx2="dk2" accent1="accent1" accent2="accent2" accent3="accent3" accent4="accent4" accent5="accent5" accent6="accent6" hlink="hlink" folHlink="folHlink"/>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xmlns="" id="{3DCB6F54-1A75-DA4A-9445-9D49FAF041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577167" y="0"/>
            <a:ext cx="5037667"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a:extLst>
              <a:ext uri="{FF2B5EF4-FFF2-40B4-BE49-F238E27FC236}">
                <a16:creationId xmlns:a16="http://schemas.microsoft.com/office/drawing/2014/main" xmlns="" id="{D2C2E86A-D7D9-5845-A80A-A17D24BB6D8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621463"/>
            <a:ext cx="12192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xmlns="" id="{6BF19F13-7CAB-3548-8625-E37C6B013067}"/>
              </a:ext>
            </a:extLst>
          </p:cNvPr>
          <p:cNvSpPr txBox="1">
            <a:spLocks/>
          </p:cNvSpPr>
          <p:nvPr userDrawn="1"/>
        </p:nvSpPr>
        <p:spPr>
          <a:xfrm>
            <a:off x="914400" y="4724400"/>
            <a:ext cx="10363200" cy="1036638"/>
          </a:xfrm>
          <a:prstGeom prst="rect">
            <a:avLst/>
          </a:prstGeom>
        </p:spPr>
        <p:txBody>
          <a:bodyPr lIns="93957" tIns="46979" rIns="93957" bIns="46979">
            <a:normAutofit/>
          </a:bodyPr>
          <a:lstStyle>
            <a:lvl1pPr algn="l" defTabSz="939575" rtl="0" eaLnBrk="1" latinLnBrk="0" hangingPunct="1">
              <a:spcBef>
                <a:spcPct val="0"/>
              </a:spcBef>
              <a:buNone/>
              <a:defRPr sz="2400" kern="1200">
                <a:solidFill>
                  <a:schemeClr val="tx1"/>
                </a:solidFill>
                <a:latin typeface="Times New Roman" panose="02020603050405020304" pitchFamily="18" charset="0"/>
                <a:ea typeface="+mj-ea"/>
                <a:cs typeface="Times New Roman" panose="02020603050405020304" pitchFamily="18" charset="0"/>
              </a:defRPr>
            </a:lvl1pPr>
          </a:lstStyle>
          <a:p>
            <a:pPr algn="ctr" fontAlgn="auto">
              <a:spcAft>
                <a:spcPts val="0"/>
              </a:spcAft>
              <a:defRPr/>
            </a:pPr>
            <a:endParaRPr lang="lv-LV" sz="1400" dirty="0">
              <a:latin typeface="Verdana" panose="020B0604030504040204" pitchFamily="34" charset="0"/>
              <a:ea typeface="Verdana" panose="020B0604030504040204" pitchFamily="34" charset="0"/>
              <a:cs typeface="Verdana" panose="020B0604030504040204" pitchFamily="34" charset="0"/>
            </a:endParaRPr>
          </a:p>
        </p:txBody>
      </p:sp>
      <p:sp>
        <p:nvSpPr>
          <p:cNvPr id="9" name="Title 1"/>
          <p:cNvSpPr>
            <a:spLocks noGrp="1"/>
          </p:cNvSpPr>
          <p:nvPr>
            <p:ph type="title"/>
          </p:nvPr>
        </p:nvSpPr>
        <p:spPr>
          <a:xfrm>
            <a:off x="914400" y="3505200"/>
            <a:ext cx="10363200" cy="960442"/>
          </a:xfrm>
          <a:prstGeom prst="rect">
            <a:avLst/>
          </a:prstGeom>
        </p:spPr>
        <p:txBody>
          <a:bodyPr anchor="t">
            <a:normAutofit/>
          </a:bodyPr>
          <a:lstStyle>
            <a:lvl1pPr algn="ctr">
              <a:defRPr sz="3200" b="1"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18" name="Text Placeholder 17"/>
          <p:cNvSpPr>
            <a:spLocks noGrp="1"/>
          </p:cNvSpPr>
          <p:nvPr>
            <p:ph type="body" sz="quarter" idx="10"/>
          </p:nvPr>
        </p:nvSpPr>
        <p:spPr>
          <a:xfrm>
            <a:off x="914400" y="4724400"/>
            <a:ext cx="10363200" cy="914400"/>
          </a:xfrm>
          <a:prstGeom prst="rect">
            <a:avLst/>
          </a:prstGeom>
        </p:spPr>
        <p:txBody>
          <a:bodyPr>
            <a:normAutofit/>
          </a:bodyPr>
          <a:lstStyle>
            <a:lvl1pPr marL="0" indent="0" algn="ctr">
              <a:buNone/>
              <a:defRPr sz="14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0" name="Text Placeholder 19"/>
          <p:cNvSpPr>
            <a:spLocks noGrp="1"/>
          </p:cNvSpPr>
          <p:nvPr>
            <p:ph type="body" sz="quarter" idx="11"/>
          </p:nvPr>
        </p:nvSpPr>
        <p:spPr>
          <a:xfrm>
            <a:off x="914400" y="5761038"/>
            <a:ext cx="10363200" cy="639762"/>
          </a:xfrm>
          <a:prstGeom prst="rect">
            <a:avLst/>
          </a:prstGeom>
        </p:spPr>
        <p:txBody>
          <a:bodyPr>
            <a:normAutofit/>
          </a:bodyPr>
          <a:lstStyle>
            <a:lvl1pPr marL="0" indent="0" algn="ctr">
              <a:buNone/>
              <a:defRPr sz="14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Tree>
    <p:extLst>
      <p:ext uri="{BB962C8B-B14F-4D97-AF65-F5344CB8AC3E}">
        <p14:creationId xmlns:p14="http://schemas.microsoft.com/office/powerpoint/2010/main" val="19171612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xmlns="" id="{C89794B1-462C-0847-8792-C31711C6A2C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5818" y="0"/>
            <a:ext cx="2347383"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454400" y="381000"/>
            <a:ext cx="8128000" cy="1036642"/>
          </a:xfrm>
          <a:prstGeom prst="rect">
            <a:avLst/>
          </a:prstGeom>
        </p:spPr>
        <p:txBody>
          <a:bodyPr anchor="t">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Content Placeholder 2"/>
          <p:cNvSpPr>
            <a:spLocks noGrp="1"/>
          </p:cNvSpPr>
          <p:nvPr>
            <p:ph idx="1"/>
          </p:nvPr>
        </p:nvSpPr>
        <p:spPr>
          <a:xfrm>
            <a:off x="3454400" y="1752601"/>
            <a:ext cx="8128000" cy="4373573"/>
          </a:xfrm>
          <a:prstGeom prst="rect">
            <a:avLst/>
          </a:prstGeom>
        </p:spPr>
        <p:txBody>
          <a:bodyPr>
            <a:normAutofit/>
          </a:bodyPr>
          <a:lstStyle>
            <a:lvl1pPr marL="0" indent="0">
              <a:buNone/>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Times New Roman" panose="02020603050405020304" pitchFamily="18" charset="0"/>
                <a:cs typeface="Times New Roman" panose="02020603050405020304" pitchFamily="18" charset="0"/>
              </a:defRPr>
            </a:lvl2pPr>
            <a:lvl3pPr>
              <a:defRPr sz="2000">
                <a:latin typeface="Times New Roman" panose="02020603050405020304" pitchFamily="18" charset="0"/>
                <a:cs typeface="Times New Roman" panose="02020603050405020304" pitchFamily="18" charset="0"/>
              </a:defRPr>
            </a:lvl3pPr>
            <a:lvl4pPr>
              <a:defRPr sz="2000">
                <a:latin typeface="Times New Roman" panose="02020603050405020304" pitchFamily="18" charset="0"/>
                <a:cs typeface="Times New Roman" panose="02020603050405020304" pitchFamily="18" charset="0"/>
              </a:defRPr>
            </a:lvl4pPr>
            <a:lvl5pPr>
              <a:defRPr sz="2000">
                <a:latin typeface="Times New Roman" panose="02020603050405020304" pitchFamily="18" charset="0"/>
                <a:cs typeface="Times New Roman" panose="02020603050405020304" pitchFamily="18" charset="0"/>
              </a:defRPr>
            </a:lvl5pPr>
          </a:lstStyle>
          <a:p>
            <a:pPr lvl="0"/>
            <a:r>
              <a:rPr lang="en-US"/>
              <a:t>Click to edit Master text styles</a:t>
            </a:r>
          </a:p>
        </p:txBody>
      </p:sp>
      <p:sp>
        <p:nvSpPr>
          <p:cNvPr id="24" name="Text Placeholder 15"/>
          <p:cNvSpPr>
            <a:spLocks noGrp="1"/>
          </p:cNvSpPr>
          <p:nvPr>
            <p:ph type="body" sz="quarter" idx="10"/>
          </p:nvPr>
        </p:nvSpPr>
        <p:spPr>
          <a:xfrm>
            <a:off x="3454400" y="6324600"/>
            <a:ext cx="2641600" cy="304800"/>
          </a:xfrm>
          <a:prstGeom prst="rect">
            <a:avLst/>
          </a:prstGeo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5" name="Text Placeholder 19"/>
          <p:cNvSpPr>
            <a:spLocks noGrp="1"/>
          </p:cNvSpPr>
          <p:nvPr>
            <p:ph type="body" sz="quarter" idx="12"/>
          </p:nvPr>
        </p:nvSpPr>
        <p:spPr>
          <a:xfrm>
            <a:off x="6502400" y="6324600"/>
            <a:ext cx="4876800" cy="304800"/>
          </a:xfrm>
          <a:prstGeom prst="rect">
            <a:avLst/>
          </a:prstGeo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7" name="Slide Number Placeholder 22">
            <a:extLst>
              <a:ext uri="{FF2B5EF4-FFF2-40B4-BE49-F238E27FC236}">
                <a16:creationId xmlns:a16="http://schemas.microsoft.com/office/drawing/2014/main" xmlns="" id="{0DCEDE1E-3306-604B-9406-27BCF8F6D882}"/>
              </a:ext>
            </a:extLst>
          </p:cNvPr>
          <p:cNvSpPr>
            <a:spLocks noGrp="1"/>
          </p:cNvSpPr>
          <p:nvPr>
            <p:ph type="sldNum" sz="quarter" idx="13"/>
          </p:nvPr>
        </p:nvSpPr>
        <p:spPr>
          <a:xfrm>
            <a:off x="11379200" y="6324600"/>
            <a:ext cx="406400" cy="304800"/>
          </a:xfrm>
        </p:spPr>
        <p:txBody>
          <a:bodyPr/>
          <a:lstStyle>
            <a:lvl1pPr>
              <a:defRPr sz="1000">
                <a:latin typeface="Verdana" panose="020B0604030504040204" pitchFamily="34" charset="0"/>
              </a:defRPr>
            </a:lvl1pPr>
          </a:lstStyle>
          <a:p>
            <a:pPr>
              <a:defRPr/>
            </a:pPr>
            <a:fld id="{FB35F23D-8EAD-434D-827C-A603F8208307}" type="slidenum">
              <a:rPr lang="en-US" altLang="lv-LV"/>
              <a:pPr>
                <a:defRPr/>
              </a:pPr>
              <a:t>‹#›</a:t>
            </a:fld>
            <a:endParaRPr lang="en-US" altLang="lv-LV" dirty="0"/>
          </a:p>
        </p:txBody>
      </p:sp>
    </p:spTree>
    <p:extLst>
      <p:ext uri="{BB962C8B-B14F-4D97-AF65-F5344CB8AC3E}">
        <p14:creationId xmlns:p14="http://schemas.microsoft.com/office/powerpoint/2010/main" val="42182907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xmlns="" id="{CB56E535-F26F-404D-B3A2-044ECE3B22F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5818" y="0"/>
            <a:ext cx="2347383"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454400" y="3657601"/>
            <a:ext cx="8128000" cy="1384295"/>
          </a:xfrm>
          <a:prstGeom prst="rect">
            <a:avLst/>
          </a:prstGeom>
        </p:spPr>
        <p:txBody>
          <a:bodyPr anchor="t">
            <a:normAutofit/>
          </a:bodyPr>
          <a:lstStyle>
            <a:lvl1pPr algn="l">
              <a:defRPr sz="2400" b="1" cap="none">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3454400" y="381000"/>
            <a:ext cx="8128000" cy="3276600"/>
          </a:xfrm>
          <a:prstGeom prst="rect">
            <a:avLst/>
          </a:prstGeom>
        </p:spPr>
        <p:txBody>
          <a:bodyPr>
            <a:normAutofit/>
          </a:bodyPr>
          <a:lstStyle>
            <a:lvl1pPr marL="0" indent="0">
              <a:buNone/>
              <a:defRPr sz="20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vl2pPr marL="469788" indent="0">
              <a:buNone/>
              <a:defRPr sz="1700">
                <a:solidFill>
                  <a:schemeClr val="tx1">
                    <a:tint val="75000"/>
                  </a:schemeClr>
                </a:solidFill>
              </a:defRPr>
            </a:lvl2pPr>
            <a:lvl3pPr marL="939575" indent="0">
              <a:buNone/>
              <a:defRPr sz="1600">
                <a:solidFill>
                  <a:schemeClr val="tx1">
                    <a:tint val="75000"/>
                  </a:schemeClr>
                </a:solidFill>
              </a:defRPr>
            </a:lvl3pPr>
            <a:lvl4pPr marL="1409365" indent="0">
              <a:buNone/>
              <a:defRPr sz="1400">
                <a:solidFill>
                  <a:schemeClr val="tx1">
                    <a:tint val="75000"/>
                  </a:schemeClr>
                </a:solidFill>
              </a:defRPr>
            </a:lvl4pPr>
            <a:lvl5pPr marL="1879152" indent="0">
              <a:buNone/>
              <a:defRPr sz="1400">
                <a:solidFill>
                  <a:schemeClr val="tx1">
                    <a:tint val="75000"/>
                  </a:schemeClr>
                </a:solidFill>
              </a:defRPr>
            </a:lvl5pPr>
            <a:lvl6pPr marL="2348940" indent="0">
              <a:buNone/>
              <a:defRPr sz="1400">
                <a:solidFill>
                  <a:schemeClr val="tx1">
                    <a:tint val="75000"/>
                  </a:schemeClr>
                </a:solidFill>
              </a:defRPr>
            </a:lvl6pPr>
            <a:lvl7pPr marL="2818729" indent="0">
              <a:buNone/>
              <a:defRPr sz="1400">
                <a:solidFill>
                  <a:schemeClr val="tx1">
                    <a:tint val="75000"/>
                  </a:schemeClr>
                </a:solidFill>
              </a:defRPr>
            </a:lvl7pPr>
            <a:lvl8pPr marL="3288515" indent="0">
              <a:buNone/>
              <a:defRPr sz="1400">
                <a:solidFill>
                  <a:schemeClr val="tx1">
                    <a:tint val="75000"/>
                  </a:schemeClr>
                </a:solidFill>
              </a:defRPr>
            </a:lvl8pPr>
            <a:lvl9pPr marL="3758305" indent="0">
              <a:buNone/>
              <a:defRPr sz="1400">
                <a:solidFill>
                  <a:schemeClr val="tx1">
                    <a:tint val="75000"/>
                  </a:schemeClr>
                </a:solidFill>
              </a:defRPr>
            </a:lvl9pPr>
          </a:lstStyle>
          <a:p>
            <a:pPr lvl="0"/>
            <a:r>
              <a:rPr lang="en-US"/>
              <a:t>Click to edit Master text styles</a:t>
            </a:r>
          </a:p>
        </p:txBody>
      </p:sp>
      <p:sp>
        <p:nvSpPr>
          <p:cNvPr id="10" name="Text Placeholder 15"/>
          <p:cNvSpPr>
            <a:spLocks noGrp="1"/>
          </p:cNvSpPr>
          <p:nvPr>
            <p:ph type="body" sz="quarter" idx="10"/>
          </p:nvPr>
        </p:nvSpPr>
        <p:spPr>
          <a:xfrm>
            <a:off x="3454400" y="6324600"/>
            <a:ext cx="2641600" cy="304800"/>
          </a:xfrm>
          <a:prstGeom prst="rect">
            <a:avLst/>
          </a:prstGeo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1" name="Text Placeholder 19"/>
          <p:cNvSpPr>
            <a:spLocks noGrp="1"/>
          </p:cNvSpPr>
          <p:nvPr>
            <p:ph type="body" sz="quarter" idx="12"/>
          </p:nvPr>
        </p:nvSpPr>
        <p:spPr>
          <a:xfrm>
            <a:off x="6502400" y="6324600"/>
            <a:ext cx="4876800" cy="304800"/>
          </a:xfrm>
          <a:prstGeom prst="rect">
            <a:avLst/>
          </a:prstGeo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7" name="Slide Number Placeholder 22">
            <a:extLst>
              <a:ext uri="{FF2B5EF4-FFF2-40B4-BE49-F238E27FC236}">
                <a16:creationId xmlns:a16="http://schemas.microsoft.com/office/drawing/2014/main" xmlns="" id="{210CF405-C7D2-B94E-8020-9CCF858FC0AB}"/>
              </a:ext>
            </a:extLst>
          </p:cNvPr>
          <p:cNvSpPr>
            <a:spLocks noGrp="1"/>
          </p:cNvSpPr>
          <p:nvPr>
            <p:ph type="sldNum" sz="quarter" idx="13"/>
          </p:nvPr>
        </p:nvSpPr>
        <p:spPr>
          <a:xfrm>
            <a:off x="11379200" y="6324600"/>
            <a:ext cx="406400" cy="304800"/>
          </a:xfrm>
        </p:spPr>
        <p:txBody>
          <a:bodyPr/>
          <a:lstStyle>
            <a:lvl1pPr>
              <a:defRPr sz="1000">
                <a:latin typeface="Verdana" panose="020B0604030504040204" pitchFamily="34" charset="0"/>
              </a:defRPr>
            </a:lvl1pPr>
          </a:lstStyle>
          <a:p>
            <a:pPr>
              <a:defRPr/>
            </a:pPr>
            <a:fld id="{7C0D8E0A-C7FD-334A-967E-E12324F1F7BC}" type="slidenum">
              <a:rPr lang="en-US" altLang="lv-LV"/>
              <a:pPr>
                <a:defRPr/>
              </a:pPr>
              <a:t>‹#›</a:t>
            </a:fld>
            <a:endParaRPr lang="en-US" altLang="lv-LV" dirty="0"/>
          </a:p>
        </p:txBody>
      </p:sp>
    </p:spTree>
    <p:extLst>
      <p:ext uri="{BB962C8B-B14F-4D97-AF65-F5344CB8AC3E}">
        <p14:creationId xmlns:p14="http://schemas.microsoft.com/office/powerpoint/2010/main" val="33051401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E4FBD457-C73D-7244-B46A-CCBB994E65B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5818" y="0"/>
            <a:ext cx="2347383"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454400" y="304802"/>
            <a:ext cx="8128000" cy="1066799"/>
          </a:xfrm>
          <a:prstGeom prst="rect">
            <a:avLst/>
          </a:prstGeom>
        </p:spPr>
        <p:txBody>
          <a:bodyPr anchor="t">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3454400" y="1752601"/>
            <a:ext cx="3860800" cy="4373565"/>
          </a:xfrm>
          <a:prstGeom prst="rect">
            <a:avLst/>
          </a:prstGeom>
        </p:spPr>
        <p:txBody>
          <a:bodyPr>
            <a:normAutofit/>
          </a:bodyPr>
          <a:lstStyle>
            <a:lvl1pPr>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Verdana" panose="020B0604030504040204" pitchFamily="34" charset="0"/>
                <a:ea typeface="Verdana" panose="020B0604030504040204" pitchFamily="34" charset="0"/>
                <a:cs typeface="Verdana" panose="020B0604030504040204" pitchFamily="34" charset="0"/>
              </a:defRPr>
            </a:lvl2pPr>
            <a:lvl3pPr>
              <a:defRPr sz="2000">
                <a:latin typeface="Verdana" panose="020B0604030504040204" pitchFamily="34" charset="0"/>
                <a:ea typeface="Verdana" panose="020B0604030504040204" pitchFamily="34" charset="0"/>
                <a:cs typeface="Verdana" panose="020B0604030504040204" pitchFamily="34" charset="0"/>
              </a:defRPr>
            </a:lvl3pPr>
            <a:lvl4pPr>
              <a:defRPr sz="2000">
                <a:latin typeface="Verdana" panose="020B0604030504040204" pitchFamily="34" charset="0"/>
                <a:ea typeface="Verdana" panose="020B0604030504040204" pitchFamily="34" charset="0"/>
                <a:cs typeface="Verdana" panose="020B0604030504040204" pitchFamily="34" charset="0"/>
              </a:defRPr>
            </a:lvl4pPr>
            <a:lvl5pPr>
              <a:defRPr sz="2000">
                <a:latin typeface="Verdana" panose="020B0604030504040204" pitchFamily="34" charset="0"/>
                <a:ea typeface="Verdana" panose="020B0604030504040204" pitchFamily="34" charset="0"/>
                <a:cs typeface="Verdana" panose="020B0604030504040204" pitchFamily="34" charset="0"/>
              </a:defRPr>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620000" y="1752601"/>
            <a:ext cx="3962400" cy="4373573"/>
          </a:xfrm>
          <a:prstGeom prst="rect">
            <a:avLst/>
          </a:prstGeom>
        </p:spPr>
        <p:txBody>
          <a:bodyPr>
            <a:normAutofit/>
          </a:bodyPr>
          <a:lstStyle>
            <a:lvl1pPr>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Verdana" panose="020B0604030504040204" pitchFamily="34" charset="0"/>
                <a:ea typeface="Verdana" panose="020B0604030504040204" pitchFamily="34" charset="0"/>
                <a:cs typeface="Verdana" panose="020B0604030504040204" pitchFamily="34" charset="0"/>
              </a:defRPr>
            </a:lvl2pPr>
            <a:lvl3pPr>
              <a:defRPr sz="2000">
                <a:latin typeface="Verdana" panose="020B0604030504040204" pitchFamily="34" charset="0"/>
                <a:ea typeface="Verdana" panose="020B0604030504040204" pitchFamily="34" charset="0"/>
                <a:cs typeface="Verdana" panose="020B0604030504040204" pitchFamily="34" charset="0"/>
              </a:defRPr>
            </a:lvl3pPr>
            <a:lvl4pPr>
              <a:defRPr sz="2000">
                <a:latin typeface="Verdana" panose="020B0604030504040204" pitchFamily="34" charset="0"/>
                <a:ea typeface="Verdana" panose="020B0604030504040204" pitchFamily="34" charset="0"/>
                <a:cs typeface="Verdana" panose="020B0604030504040204" pitchFamily="34" charset="0"/>
              </a:defRPr>
            </a:lvl4pPr>
            <a:lvl5pPr>
              <a:defRPr sz="2000">
                <a:latin typeface="Verdana" panose="020B0604030504040204" pitchFamily="34" charset="0"/>
                <a:ea typeface="Verdana" panose="020B0604030504040204" pitchFamily="34" charset="0"/>
                <a:cs typeface="Verdana" panose="020B0604030504040204" pitchFamily="34" charset="0"/>
              </a:defRPr>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5"/>
          <p:cNvSpPr>
            <a:spLocks noGrp="1"/>
          </p:cNvSpPr>
          <p:nvPr>
            <p:ph type="body" sz="quarter" idx="10"/>
          </p:nvPr>
        </p:nvSpPr>
        <p:spPr>
          <a:xfrm>
            <a:off x="3454400" y="6324600"/>
            <a:ext cx="2641600" cy="304800"/>
          </a:xfrm>
          <a:prstGeom prst="rect">
            <a:avLst/>
          </a:prstGeo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2" name="Text Placeholder 19"/>
          <p:cNvSpPr>
            <a:spLocks noGrp="1"/>
          </p:cNvSpPr>
          <p:nvPr>
            <p:ph type="body" sz="quarter" idx="12"/>
          </p:nvPr>
        </p:nvSpPr>
        <p:spPr>
          <a:xfrm>
            <a:off x="6502400" y="6324600"/>
            <a:ext cx="4876800" cy="304800"/>
          </a:xfrm>
          <a:prstGeom prst="rect">
            <a:avLst/>
          </a:prstGeo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8" name="Slide Number Placeholder 22">
            <a:extLst>
              <a:ext uri="{FF2B5EF4-FFF2-40B4-BE49-F238E27FC236}">
                <a16:creationId xmlns:a16="http://schemas.microsoft.com/office/drawing/2014/main" xmlns="" id="{C202FF69-816E-4447-9645-32D0CC09FEB1}"/>
              </a:ext>
            </a:extLst>
          </p:cNvPr>
          <p:cNvSpPr>
            <a:spLocks noGrp="1"/>
          </p:cNvSpPr>
          <p:nvPr>
            <p:ph type="sldNum" sz="quarter" idx="13"/>
          </p:nvPr>
        </p:nvSpPr>
        <p:spPr>
          <a:xfrm>
            <a:off x="11379200" y="6324600"/>
            <a:ext cx="406400" cy="304800"/>
          </a:xfrm>
        </p:spPr>
        <p:txBody>
          <a:bodyPr/>
          <a:lstStyle>
            <a:lvl1pPr>
              <a:defRPr sz="1000">
                <a:latin typeface="Verdana" panose="020B0604030504040204" pitchFamily="34" charset="0"/>
              </a:defRPr>
            </a:lvl1pPr>
          </a:lstStyle>
          <a:p>
            <a:pPr>
              <a:defRPr/>
            </a:pPr>
            <a:fld id="{278665E4-6E7E-EE44-868E-58249437A365}" type="slidenum">
              <a:rPr lang="en-US" altLang="lv-LV"/>
              <a:pPr>
                <a:defRPr/>
              </a:pPr>
              <a:t>‹#›</a:t>
            </a:fld>
            <a:endParaRPr lang="en-US" altLang="lv-LV" dirty="0"/>
          </a:p>
        </p:txBody>
      </p:sp>
    </p:spTree>
    <p:extLst>
      <p:ext uri="{BB962C8B-B14F-4D97-AF65-F5344CB8AC3E}">
        <p14:creationId xmlns:p14="http://schemas.microsoft.com/office/powerpoint/2010/main" val="971090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43000" y="-1143000"/>
            <a:ext cx="6858000" cy="9144000"/>
          </a:xfrm>
          <a:prstGeom prst="rect">
            <a:avLst/>
          </a:prstGeom>
        </p:spPr>
      </p:pic>
      <p:sp>
        <p:nvSpPr>
          <p:cNvPr id="9" name="Rectangle 8"/>
          <p:cNvSpPr/>
          <p:nvPr/>
        </p:nvSpPr>
        <p:spPr>
          <a:xfrm flipH="1" flipV="1">
            <a:off x="5762599" y="0"/>
            <a:ext cx="6429401" cy="6876854"/>
          </a:xfrm>
          <a:custGeom>
            <a:avLst/>
            <a:gdLst>
              <a:gd name="connsiteX0" fmla="*/ 0 w 6099463"/>
              <a:gd name="connsiteY0" fmla="*/ 0 h 6858000"/>
              <a:gd name="connsiteX1" fmla="*/ 6099463 w 6099463"/>
              <a:gd name="connsiteY1" fmla="*/ 0 h 6858000"/>
              <a:gd name="connsiteX2" fmla="*/ 6099463 w 6099463"/>
              <a:gd name="connsiteY2" fmla="*/ 6858000 h 6858000"/>
              <a:gd name="connsiteX3" fmla="*/ 0 w 6099463"/>
              <a:gd name="connsiteY3" fmla="*/ 6858000 h 6858000"/>
              <a:gd name="connsiteX4" fmla="*/ 0 w 6099463"/>
              <a:gd name="connsiteY4" fmla="*/ 0 h 6858000"/>
              <a:gd name="connsiteX0" fmla="*/ 0 w 6099463"/>
              <a:gd name="connsiteY0" fmla="*/ 0 h 6867427"/>
              <a:gd name="connsiteX1" fmla="*/ 6099463 w 6099463"/>
              <a:gd name="connsiteY1" fmla="*/ 0 h 6867427"/>
              <a:gd name="connsiteX2" fmla="*/ 4892832 w 6099463"/>
              <a:gd name="connsiteY2" fmla="*/ 6867427 h 6867427"/>
              <a:gd name="connsiteX3" fmla="*/ 0 w 6099463"/>
              <a:gd name="connsiteY3" fmla="*/ 6858000 h 6867427"/>
              <a:gd name="connsiteX4" fmla="*/ 0 w 6099463"/>
              <a:gd name="connsiteY4" fmla="*/ 0 h 6867427"/>
              <a:gd name="connsiteX0" fmla="*/ 0 w 6429401"/>
              <a:gd name="connsiteY0" fmla="*/ 9427 h 6876854"/>
              <a:gd name="connsiteX1" fmla="*/ 6429401 w 6429401"/>
              <a:gd name="connsiteY1" fmla="*/ 0 h 6876854"/>
              <a:gd name="connsiteX2" fmla="*/ 4892832 w 6429401"/>
              <a:gd name="connsiteY2" fmla="*/ 6876854 h 6876854"/>
              <a:gd name="connsiteX3" fmla="*/ 0 w 6429401"/>
              <a:gd name="connsiteY3" fmla="*/ 6867427 h 6876854"/>
              <a:gd name="connsiteX4" fmla="*/ 0 w 6429401"/>
              <a:gd name="connsiteY4" fmla="*/ 9427 h 6876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9401" h="6876854">
                <a:moveTo>
                  <a:pt x="0" y="9427"/>
                </a:moveTo>
                <a:lnTo>
                  <a:pt x="6429401" y="0"/>
                </a:lnTo>
                <a:lnTo>
                  <a:pt x="4892832" y="6876854"/>
                </a:lnTo>
                <a:lnTo>
                  <a:pt x="0" y="6867427"/>
                </a:lnTo>
                <a:lnTo>
                  <a:pt x="0" y="942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sz="1800" dirty="0"/>
          </a:p>
        </p:txBody>
      </p:sp>
    </p:spTree>
    <p:extLst>
      <p:ext uri="{BB962C8B-B14F-4D97-AF65-F5344CB8AC3E}">
        <p14:creationId xmlns:p14="http://schemas.microsoft.com/office/powerpoint/2010/main" val="192713768"/>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9" name="Picture 6">
            <a:extLst>
              <a:ext uri="{FF2B5EF4-FFF2-40B4-BE49-F238E27FC236}">
                <a16:creationId xmlns:a16="http://schemas.microsoft.com/office/drawing/2014/main" xmlns="" id="{C18AD7D3-9D46-B34D-A00A-0FE7AFB0B18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5818" y="0"/>
            <a:ext cx="2347383"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p:cNvSpPr>
            <a:spLocks noGrp="1"/>
          </p:cNvSpPr>
          <p:nvPr>
            <p:ph type="title"/>
          </p:nvPr>
        </p:nvSpPr>
        <p:spPr>
          <a:xfrm>
            <a:off x="3454400" y="304802"/>
            <a:ext cx="8128000" cy="1066799"/>
          </a:xfrm>
          <a:prstGeom prst="rect">
            <a:avLst/>
          </a:prstGeom>
        </p:spPr>
        <p:txBody>
          <a:bodyPr anchor="t">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15" name="Content Placeholder 2"/>
          <p:cNvSpPr>
            <a:spLocks noGrp="1"/>
          </p:cNvSpPr>
          <p:nvPr>
            <p:ph sz="half" idx="1"/>
          </p:nvPr>
        </p:nvSpPr>
        <p:spPr>
          <a:xfrm>
            <a:off x="3454400" y="2386941"/>
            <a:ext cx="3860800" cy="3739225"/>
          </a:xfrm>
          <a:prstGeom prst="rect">
            <a:avLst/>
          </a:prstGeom>
        </p:spPr>
        <p:txBody>
          <a:bodyPr>
            <a:normAutofit/>
          </a:bodyPr>
          <a:lstStyle>
            <a:lvl1pPr>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Verdana" panose="020B0604030504040204" pitchFamily="34" charset="0"/>
                <a:ea typeface="Verdana" panose="020B0604030504040204" pitchFamily="34" charset="0"/>
                <a:cs typeface="Verdana" panose="020B0604030504040204" pitchFamily="34" charset="0"/>
              </a:defRPr>
            </a:lvl2pPr>
            <a:lvl3pPr>
              <a:defRPr sz="2000">
                <a:latin typeface="Verdana" panose="020B0604030504040204" pitchFamily="34" charset="0"/>
                <a:ea typeface="Verdana" panose="020B0604030504040204" pitchFamily="34" charset="0"/>
                <a:cs typeface="Verdana" panose="020B0604030504040204" pitchFamily="34" charset="0"/>
              </a:defRPr>
            </a:lvl3pPr>
            <a:lvl4pPr>
              <a:defRPr sz="2000">
                <a:latin typeface="Verdana" panose="020B0604030504040204" pitchFamily="34" charset="0"/>
                <a:ea typeface="Verdana" panose="020B0604030504040204" pitchFamily="34" charset="0"/>
                <a:cs typeface="Verdana" panose="020B0604030504040204" pitchFamily="34" charset="0"/>
              </a:defRPr>
            </a:lvl4pPr>
            <a:lvl5pPr>
              <a:defRPr sz="2000">
                <a:latin typeface="Verdana" panose="020B0604030504040204" pitchFamily="34" charset="0"/>
                <a:ea typeface="Verdana" panose="020B0604030504040204" pitchFamily="34" charset="0"/>
                <a:cs typeface="Verdana" panose="020B0604030504040204" pitchFamily="34" charset="0"/>
              </a:defRPr>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half" idx="2"/>
          </p:nvPr>
        </p:nvSpPr>
        <p:spPr>
          <a:xfrm>
            <a:off x="7620000" y="2386941"/>
            <a:ext cx="3962400" cy="3739233"/>
          </a:xfrm>
          <a:prstGeom prst="rect">
            <a:avLst/>
          </a:prstGeom>
        </p:spPr>
        <p:txBody>
          <a:bodyPr>
            <a:normAutofit/>
          </a:bodyPr>
          <a:lstStyle>
            <a:lvl1pPr>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Verdana" panose="020B0604030504040204" pitchFamily="34" charset="0"/>
                <a:ea typeface="Verdana" panose="020B0604030504040204" pitchFamily="34" charset="0"/>
                <a:cs typeface="Verdana" panose="020B0604030504040204" pitchFamily="34" charset="0"/>
              </a:defRPr>
            </a:lvl2pPr>
            <a:lvl3pPr>
              <a:defRPr sz="2000">
                <a:latin typeface="Verdana" panose="020B0604030504040204" pitchFamily="34" charset="0"/>
                <a:ea typeface="Verdana" panose="020B0604030504040204" pitchFamily="34" charset="0"/>
                <a:cs typeface="Verdana" panose="020B0604030504040204" pitchFamily="34" charset="0"/>
              </a:defRPr>
            </a:lvl3pPr>
            <a:lvl4pPr>
              <a:defRPr sz="2000">
                <a:latin typeface="Verdana" panose="020B0604030504040204" pitchFamily="34" charset="0"/>
                <a:ea typeface="Verdana" panose="020B0604030504040204" pitchFamily="34" charset="0"/>
                <a:cs typeface="Verdana" panose="020B0604030504040204" pitchFamily="34" charset="0"/>
              </a:defRPr>
            </a:lvl4pPr>
            <a:lvl5pPr>
              <a:defRPr sz="2000">
                <a:latin typeface="Verdana" panose="020B0604030504040204" pitchFamily="34" charset="0"/>
                <a:ea typeface="Verdana" panose="020B0604030504040204" pitchFamily="34" charset="0"/>
                <a:cs typeface="Verdana" panose="020B0604030504040204" pitchFamily="34" charset="0"/>
              </a:defRPr>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21"/>
          <p:cNvSpPr>
            <a:spLocks noGrp="1"/>
          </p:cNvSpPr>
          <p:nvPr>
            <p:ph type="body" sz="quarter" idx="16"/>
          </p:nvPr>
        </p:nvSpPr>
        <p:spPr>
          <a:xfrm>
            <a:off x="3454400" y="1852614"/>
            <a:ext cx="3860800" cy="534987"/>
          </a:xfrm>
          <a:prstGeom prst="rect">
            <a:avLst/>
          </a:prstGeom>
        </p:spPr>
        <p:txBody>
          <a:bodyPr>
            <a:normAutofit/>
          </a:bodyPr>
          <a:lstStyle>
            <a:lvl1pPr marL="0" indent="0">
              <a:buNone/>
              <a:defRPr sz="2000" b="1">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3" name="Text Placeholder 21"/>
          <p:cNvSpPr>
            <a:spLocks noGrp="1"/>
          </p:cNvSpPr>
          <p:nvPr>
            <p:ph type="body" sz="quarter" idx="17"/>
          </p:nvPr>
        </p:nvSpPr>
        <p:spPr>
          <a:xfrm>
            <a:off x="7620000" y="1851954"/>
            <a:ext cx="3962400" cy="534987"/>
          </a:xfrm>
          <a:prstGeom prst="rect">
            <a:avLst/>
          </a:prstGeom>
        </p:spPr>
        <p:txBody>
          <a:bodyPr>
            <a:normAutofit/>
          </a:bodyPr>
          <a:lstStyle>
            <a:lvl1pPr marL="0" indent="0">
              <a:buNone/>
              <a:defRPr sz="2000" b="1">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3" name="Text Placeholder 15"/>
          <p:cNvSpPr>
            <a:spLocks noGrp="1"/>
          </p:cNvSpPr>
          <p:nvPr>
            <p:ph type="body" sz="quarter" idx="10"/>
          </p:nvPr>
        </p:nvSpPr>
        <p:spPr>
          <a:xfrm>
            <a:off x="3454400" y="6324600"/>
            <a:ext cx="2641600" cy="304800"/>
          </a:xfrm>
          <a:prstGeom prst="rect">
            <a:avLst/>
          </a:prstGeo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7" name="Text Placeholder 19"/>
          <p:cNvSpPr>
            <a:spLocks noGrp="1"/>
          </p:cNvSpPr>
          <p:nvPr>
            <p:ph type="body" sz="quarter" idx="12"/>
          </p:nvPr>
        </p:nvSpPr>
        <p:spPr>
          <a:xfrm>
            <a:off x="6502400" y="6324600"/>
            <a:ext cx="4876800" cy="304800"/>
          </a:xfrm>
          <a:prstGeom prst="rect">
            <a:avLst/>
          </a:prstGeo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0" name="Slide Number Placeholder 22">
            <a:extLst>
              <a:ext uri="{FF2B5EF4-FFF2-40B4-BE49-F238E27FC236}">
                <a16:creationId xmlns:a16="http://schemas.microsoft.com/office/drawing/2014/main" xmlns="" id="{124671B9-931A-2345-A198-66CBB359166C}"/>
              </a:ext>
            </a:extLst>
          </p:cNvPr>
          <p:cNvSpPr>
            <a:spLocks noGrp="1"/>
          </p:cNvSpPr>
          <p:nvPr>
            <p:ph type="sldNum" sz="quarter" idx="18"/>
          </p:nvPr>
        </p:nvSpPr>
        <p:spPr>
          <a:xfrm>
            <a:off x="11379200" y="6324600"/>
            <a:ext cx="406400" cy="304800"/>
          </a:xfrm>
        </p:spPr>
        <p:txBody>
          <a:bodyPr/>
          <a:lstStyle>
            <a:lvl1pPr>
              <a:defRPr sz="1000">
                <a:latin typeface="Verdana" panose="020B0604030504040204" pitchFamily="34" charset="0"/>
              </a:defRPr>
            </a:lvl1pPr>
          </a:lstStyle>
          <a:p>
            <a:pPr>
              <a:defRPr/>
            </a:pPr>
            <a:fld id="{CDD94D51-13EC-954F-91F8-2BAF7FB21696}" type="slidenum">
              <a:rPr lang="en-US" altLang="lv-LV"/>
              <a:pPr>
                <a:defRPr/>
              </a:pPr>
              <a:t>‹#›</a:t>
            </a:fld>
            <a:endParaRPr lang="en-US" altLang="lv-LV" dirty="0"/>
          </a:p>
        </p:txBody>
      </p:sp>
    </p:spTree>
    <p:extLst>
      <p:ext uri="{BB962C8B-B14F-4D97-AF65-F5344CB8AC3E}">
        <p14:creationId xmlns:p14="http://schemas.microsoft.com/office/powerpoint/2010/main" val="1870053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xmlns="" id="{E44F5036-D211-F947-BDCA-27E34BC20BE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5818" y="0"/>
            <a:ext cx="2347383"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p:cNvSpPr>
            <a:spLocks noGrp="1"/>
          </p:cNvSpPr>
          <p:nvPr>
            <p:ph type="title"/>
          </p:nvPr>
        </p:nvSpPr>
        <p:spPr>
          <a:xfrm>
            <a:off x="3454400" y="304802"/>
            <a:ext cx="8128000" cy="1066799"/>
          </a:xfrm>
          <a:prstGeom prst="rect">
            <a:avLst/>
          </a:prstGeom>
        </p:spPr>
        <p:txBody>
          <a:bodyPr anchor="t">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9" name="Text Placeholder 15"/>
          <p:cNvSpPr>
            <a:spLocks noGrp="1"/>
          </p:cNvSpPr>
          <p:nvPr>
            <p:ph type="body" sz="quarter" idx="10"/>
          </p:nvPr>
        </p:nvSpPr>
        <p:spPr>
          <a:xfrm>
            <a:off x="3454400" y="6324600"/>
            <a:ext cx="2641600" cy="304800"/>
          </a:xfrm>
          <a:prstGeom prst="rect">
            <a:avLst/>
          </a:prstGeo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0" name="Text Placeholder 19"/>
          <p:cNvSpPr>
            <a:spLocks noGrp="1"/>
          </p:cNvSpPr>
          <p:nvPr>
            <p:ph type="body" sz="quarter" idx="12"/>
          </p:nvPr>
        </p:nvSpPr>
        <p:spPr>
          <a:xfrm>
            <a:off x="6502400" y="6324600"/>
            <a:ext cx="4876800" cy="304800"/>
          </a:xfrm>
          <a:prstGeom prst="rect">
            <a:avLst/>
          </a:prstGeo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6" name="Slide Number Placeholder 22">
            <a:extLst>
              <a:ext uri="{FF2B5EF4-FFF2-40B4-BE49-F238E27FC236}">
                <a16:creationId xmlns:a16="http://schemas.microsoft.com/office/drawing/2014/main" xmlns="" id="{574CFCB4-5A77-1741-BC43-1F4F2D24F04E}"/>
              </a:ext>
            </a:extLst>
          </p:cNvPr>
          <p:cNvSpPr>
            <a:spLocks noGrp="1"/>
          </p:cNvSpPr>
          <p:nvPr>
            <p:ph type="sldNum" sz="quarter" idx="13"/>
          </p:nvPr>
        </p:nvSpPr>
        <p:spPr>
          <a:xfrm>
            <a:off x="11379200" y="6324600"/>
            <a:ext cx="406400" cy="304800"/>
          </a:xfrm>
        </p:spPr>
        <p:txBody>
          <a:bodyPr/>
          <a:lstStyle>
            <a:lvl1pPr>
              <a:defRPr sz="1000">
                <a:latin typeface="Verdana" panose="020B0604030504040204" pitchFamily="34" charset="0"/>
              </a:defRPr>
            </a:lvl1pPr>
          </a:lstStyle>
          <a:p>
            <a:pPr>
              <a:defRPr/>
            </a:pPr>
            <a:fld id="{280A8617-A8D9-2F4F-999D-12C54C0D5124}" type="slidenum">
              <a:rPr lang="en-US" altLang="lv-LV"/>
              <a:pPr>
                <a:defRPr/>
              </a:pPr>
              <a:t>‹#›</a:t>
            </a:fld>
            <a:endParaRPr lang="en-US" altLang="lv-LV" dirty="0"/>
          </a:p>
        </p:txBody>
      </p:sp>
    </p:spTree>
    <p:extLst>
      <p:ext uri="{BB962C8B-B14F-4D97-AF65-F5344CB8AC3E}">
        <p14:creationId xmlns:p14="http://schemas.microsoft.com/office/powerpoint/2010/main" val="7660073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xmlns="" id="{C3D00B1F-04B0-3944-A5F2-B3497835112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5818" y="0"/>
            <a:ext cx="2347383"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15"/>
          <p:cNvSpPr>
            <a:spLocks noGrp="1"/>
          </p:cNvSpPr>
          <p:nvPr>
            <p:ph type="body" sz="quarter" idx="10"/>
          </p:nvPr>
        </p:nvSpPr>
        <p:spPr>
          <a:xfrm>
            <a:off x="3454400" y="6324600"/>
            <a:ext cx="2641600" cy="304800"/>
          </a:xfrm>
          <a:prstGeom prst="rect">
            <a:avLst/>
          </a:prstGeo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7" name="Text Placeholder 19"/>
          <p:cNvSpPr>
            <a:spLocks noGrp="1"/>
          </p:cNvSpPr>
          <p:nvPr>
            <p:ph type="body" sz="quarter" idx="12"/>
          </p:nvPr>
        </p:nvSpPr>
        <p:spPr>
          <a:xfrm>
            <a:off x="6502400" y="6324600"/>
            <a:ext cx="4876800" cy="304800"/>
          </a:xfrm>
          <a:prstGeom prst="rect">
            <a:avLst/>
          </a:prstGeo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5" name="Slide Number Placeholder 22">
            <a:extLst>
              <a:ext uri="{FF2B5EF4-FFF2-40B4-BE49-F238E27FC236}">
                <a16:creationId xmlns:a16="http://schemas.microsoft.com/office/drawing/2014/main" xmlns="" id="{2319A316-7688-D448-8870-A89127170402}"/>
              </a:ext>
            </a:extLst>
          </p:cNvPr>
          <p:cNvSpPr>
            <a:spLocks noGrp="1"/>
          </p:cNvSpPr>
          <p:nvPr>
            <p:ph type="sldNum" sz="quarter" idx="13"/>
          </p:nvPr>
        </p:nvSpPr>
        <p:spPr>
          <a:xfrm>
            <a:off x="11379200" y="6324600"/>
            <a:ext cx="406400" cy="304800"/>
          </a:xfrm>
        </p:spPr>
        <p:txBody>
          <a:bodyPr/>
          <a:lstStyle>
            <a:lvl1pPr>
              <a:defRPr sz="1000">
                <a:latin typeface="Verdana" panose="020B0604030504040204" pitchFamily="34" charset="0"/>
              </a:defRPr>
            </a:lvl1pPr>
          </a:lstStyle>
          <a:p>
            <a:pPr>
              <a:defRPr/>
            </a:pPr>
            <a:fld id="{7BB112C1-54F9-904E-B77F-AFB32C87E9A8}" type="slidenum">
              <a:rPr lang="en-US" altLang="lv-LV"/>
              <a:pPr>
                <a:defRPr/>
              </a:pPr>
              <a:t>‹#›</a:t>
            </a:fld>
            <a:endParaRPr lang="en-US" altLang="lv-LV" dirty="0"/>
          </a:p>
        </p:txBody>
      </p:sp>
    </p:spTree>
    <p:extLst>
      <p:ext uri="{BB962C8B-B14F-4D97-AF65-F5344CB8AC3E}">
        <p14:creationId xmlns:p14="http://schemas.microsoft.com/office/powerpoint/2010/main" val="1564009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0F572FCD-6F8F-DC42-8263-A5D9CEB38FA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5818" y="0"/>
            <a:ext cx="2347383"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454400" y="272976"/>
            <a:ext cx="3668035" cy="1162051"/>
          </a:xfrm>
          <a:prstGeom prst="rect">
            <a:avLst/>
          </a:prstGeom>
        </p:spPr>
        <p:txBody>
          <a:bodyPr anchor="t">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7426036" y="273054"/>
            <a:ext cx="4359563" cy="5853128"/>
          </a:xfrm>
          <a:prstGeom prst="rect">
            <a:avLst/>
          </a:prstGeom>
        </p:spPr>
        <p:txBody>
          <a:bodyPr>
            <a:normAutofit/>
          </a:bodyPr>
          <a:lstStyle>
            <a:lvl1pPr>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Verdana" panose="020B0604030504040204" pitchFamily="34" charset="0"/>
                <a:ea typeface="Verdana" panose="020B0604030504040204" pitchFamily="34" charset="0"/>
                <a:cs typeface="Verdana" panose="020B0604030504040204" pitchFamily="34" charset="0"/>
              </a:defRPr>
            </a:lvl2pPr>
            <a:lvl3pPr>
              <a:defRPr sz="2000">
                <a:latin typeface="Verdana" panose="020B0604030504040204" pitchFamily="34" charset="0"/>
                <a:ea typeface="Verdana" panose="020B0604030504040204" pitchFamily="34" charset="0"/>
                <a:cs typeface="Verdana" panose="020B0604030504040204" pitchFamily="34" charset="0"/>
              </a:defRPr>
            </a:lvl3pPr>
            <a:lvl4pPr>
              <a:defRPr sz="2000">
                <a:latin typeface="Verdana" panose="020B0604030504040204" pitchFamily="34" charset="0"/>
                <a:ea typeface="Verdana" panose="020B0604030504040204" pitchFamily="34" charset="0"/>
                <a:cs typeface="Verdana" panose="020B0604030504040204" pitchFamily="34" charset="0"/>
              </a:defRPr>
            </a:lvl4pPr>
            <a:lvl5pPr>
              <a:defRPr sz="2000">
                <a:latin typeface="Verdana" panose="020B0604030504040204" pitchFamily="34" charset="0"/>
                <a:ea typeface="Verdana" panose="020B0604030504040204" pitchFamily="34" charset="0"/>
                <a:cs typeface="Verdana" panose="020B0604030504040204" pitchFamily="34" charset="0"/>
              </a:defRPr>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54400" y="1435120"/>
            <a:ext cx="3668035" cy="4691063"/>
          </a:xfrm>
          <a:prstGeom prst="rect">
            <a:avLst/>
          </a:prstGeom>
        </p:spPr>
        <p:txBody>
          <a:bodyPr>
            <a:normAutofit/>
          </a:bodyPr>
          <a:lstStyle>
            <a:lvl1pPr marL="0" indent="0">
              <a:buNone/>
              <a:defRPr sz="2000">
                <a:latin typeface="Verdana" panose="020B0604030504040204" pitchFamily="34" charset="0"/>
                <a:ea typeface="Verdana" panose="020B0604030504040204" pitchFamily="34" charset="0"/>
                <a:cs typeface="Verdana" panose="020B0604030504040204" pitchFamily="34" charset="0"/>
              </a:defRPr>
            </a:lvl1pPr>
            <a:lvl2pPr marL="469788" indent="0">
              <a:buNone/>
              <a:defRPr sz="1200"/>
            </a:lvl2pPr>
            <a:lvl3pPr marL="939575" indent="0">
              <a:buNone/>
              <a:defRPr sz="1000"/>
            </a:lvl3pPr>
            <a:lvl4pPr marL="1409365" indent="0">
              <a:buNone/>
              <a:defRPr sz="1000"/>
            </a:lvl4pPr>
            <a:lvl5pPr marL="1879152" indent="0">
              <a:buNone/>
              <a:defRPr sz="1000"/>
            </a:lvl5pPr>
            <a:lvl6pPr marL="2348940" indent="0">
              <a:buNone/>
              <a:defRPr sz="1000"/>
            </a:lvl6pPr>
            <a:lvl7pPr marL="2818729" indent="0">
              <a:buNone/>
              <a:defRPr sz="1000"/>
            </a:lvl7pPr>
            <a:lvl8pPr marL="3288515" indent="0">
              <a:buNone/>
              <a:defRPr sz="1000"/>
            </a:lvl8pPr>
            <a:lvl9pPr marL="3758305" indent="0">
              <a:buNone/>
              <a:defRPr sz="1000"/>
            </a:lvl9pPr>
          </a:lstStyle>
          <a:p>
            <a:pPr lvl="0"/>
            <a:r>
              <a:rPr lang="en-US"/>
              <a:t>Click to edit Master text styles</a:t>
            </a:r>
          </a:p>
        </p:txBody>
      </p:sp>
      <p:sp>
        <p:nvSpPr>
          <p:cNvPr id="9" name="Text Placeholder 15"/>
          <p:cNvSpPr>
            <a:spLocks noGrp="1"/>
          </p:cNvSpPr>
          <p:nvPr>
            <p:ph type="body" sz="quarter" idx="10"/>
          </p:nvPr>
        </p:nvSpPr>
        <p:spPr>
          <a:xfrm>
            <a:off x="3454400" y="6324600"/>
            <a:ext cx="2641600" cy="304800"/>
          </a:xfrm>
          <a:prstGeom prst="rect">
            <a:avLst/>
          </a:prstGeo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0" name="Text Placeholder 19"/>
          <p:cNvSpPr>
            <a:spLocks noGrp="1"/>
          </p:cNvSpPr>
          <p:nvPr>
            <p:ph type="body" sz="quarter" idx="12"/>
          </p:nvPr>
        </p:nvSpPr>
        <p:spPr>
          <a:xfrm>
            <a:off x="6502400" y="6324600"/>
            <a:ext cx="4876800" cy="304800"/>
          </a:xfrm>
          <a:prstGeom prst="rect">
            <a:avLst/>
          </a:prstGeo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8" name="Slide Number Placeholder 22">
            <a:extLst>
              <a:ext uri="{FF2B5EF4-FFF2-40B4-BE49-F238E27FC236}">
                <a16:creationId xmlns:a16="http://schemas.microsoft.com/office/drawing/2014/main" xmlns="" id="{4602677F-4064-B746-A643-1901F7FC5871}"/>
              </a:ext>
            </a:extLst>
          </p:cNvPr>
          <p:cNvSpPr>
            <a:spLocks noGrp="1"/>
          </p:cNvSpPr>
          <p:nvPr>
            <p:ph type="sldNum" sz="quarter" idx="13"/>
          </p:nvPr>
        </p:nvSpPr>
        <p:spPr>
          <a:xfrm>
            <a:off x="11379200" y="6324600"/>
            <a:ext cx="406400" cy="304800"/>
          </a:xfrm>
        </p:spPr>
        <p:txBody>
          <a:bodyPr/>
          <a:lstStyle>
            <a:lvl1pPr>
              <a:defRPr sz="1000">
                <a:latin typeface="Verdana" panose="020B0604030504040204" pitchFamily="34" charset="0"/>
              </a:defRPr>
            </a:lvl1pPr>
          </a:lstStyle>
          <a:p>
            <a:pPr>
              <a:defRPr/>
            </a:pPr>
            <a:fld id="{2378FD69-EF3E-2C42-B71F-9317ED47BCE1}" type="slidenum">
              <a:rPr lang="en-US" altLang="lv-LV"/>
              <a:pPr>
                <a:defRPr/>
              </a:pPr>
              <a:t>‹#›</a:t>
            </a:fld>
            <a:endParaRPr lang="en-US" altLang="lv-LV" dirty="0"/>
          </a:p>
        </p:txBody>
      </p:sp>
    </p:spTree>
    <p:extLst>
      <p:ext uri="{BB962C8B-B14F-4D97-AF65-F5344CB8AC3E}">
        <p14:creationId xmlns:p14="http://schemas.microsoft.com/office/powerpoint/2010/main" val="2016943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1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xmlns="" id="{D7EE3F86-74A9-4A03-80A2-9303F3E40F7B}"/>
              </a:ext>
            </a:extLst>
          </p:cNvPr>
          <p:cNvPicPr>
            <a:picLocks noChangeAspect="1"/>
          </p:cNvPicPr>
          <p:nvPr/>
        </p:nvPicPr>
        <p:blipFill>
          <a:blip/>
          <a:stretch>
            <a:fillRect/>
          </a:stretch>
        </p:blipFill>
        <p:spPr>
          <a:xfrm>
            <a:off x="0" y="1904214"/>
            <a:ext cx="12192000" cy="4953786"/>
          </a:xfrm>
          <a:prstGeom prst="rect">
            <a:avLst/>
          </a:prstGeom>
        </p:spPr>
      </p:pic>
      <p:sp>
        <p:nvSpPr>
          <p:cNvPr id="2" name="Rectangle 1"/>
          <p:cNvSpPr/>
          <p:nvPr/>
        </p:nvSpPr>
        <p:spPr>
          <a:xfrm>
            <a:off x="0" y="0"/>
            <a:ext cx="258360" cy="13829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1696170154"/>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cSld name="2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xmlns="" id="{D7EE3F86-74A9-4A03-80A2-9303F3E40F7B}"/>
              </a:ext>
            </a:extLst>
          </p:cNvPr>
          <p:cNvPicPr>
            <a:picLocks noChangeAspect="1"/>
          </p:cNvPicPr>
          <p:nvPr/>
        </p:nvPicPr>
        <p:blipFill>
          <a:blip/>
          <a:stretch>
            <a:fillRect/>
          </a:stretch>
        </p:blipFill>
        <p:spPr>
          <a:xfrm>
            <a:off x="0" y="1904214"/>
            <a:ext cx="12192000" cy="4953786"/>
          </a:xfrm>
          <a:prstGeom prst="rect">
            <a:avLst/>
          </a:prstGeom>
        </p:spPr>
      </p:pic>
      <p:sp>
        <p:nvSpPr>
          <p:cNvPr id="2" name="Rectangle 1"/>
          <p:cNvSpPr/>
          <p:nvPr/>
        </p:nvSpPr>
        <p:spPr>
          <a:xfrm>
            <a:off x="0" y="0"/>
            <a:ext cx="258360" cy="13829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1716490347"/>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cSld name="3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xmlns="" id="{D7EE3F86-74A9-4A03-80A2-9303F3E40F7B}"/>
              </a:ext>
            </a:extLst>
          </p:cNvPr>
          <p:cNvPicPr>
            <a:picLocks noChangeAspect="1"/>
          </p:cNvPicPr>
          <p:nvPr/>
        </p:nvPicPr>
        <p:blipFill>
          <a:blip/>
          <a:stretch>
            <a:fillRect/>
          </a:stretch>
        </p:blipFill>
        <p:spPr>
          <a:xfrm>
            <a:off x="0" y="1904214"/>
            <a:ext cx="12192000" cy="4953786"/>
          </a:xfrm>
          <a:prstGeom prst="rect">
            <a:avLst/>
          </a:prstGeom>
        </p:spPr>
      </p:pic>
      <p:sp>
        <p:nvSpPr>
          <p:cNvPr id="2" name="Rectangle 1"/>
          <p:cNvSpPr/>
          <p:nvPr/>
        </p:nvSpPr>
        <p:spPr>
          <a:xfrm>
            <a:off x="0" y="0"/>
            <a:ext cx="258360" cy="13829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2572691363"/>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cSld name="4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xmlns="" id="{D7EE3F86-74A9-4A03-80A2-9303F3E40F7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0" y="1904214"/>
            <a:ext cx="12192000" cy="4953786"/>
          </a:xfrm>
          <a:prstGeom prst="rect">
            <a:avLst/>
          </a:prstGeom>
        </p:spPr>
      </p:pic>
      <p:sp>
        <p:nvSpPr>
          <p:cNvPr id="2" name="Rectangle 1"/>
          <p:cNvSpPr/>
          <p:nvPr/>
        </p:nvSpPr>
        <p:spPr>
          <a:xfrm>
            <a:off x="-1" y="0"/>
            <a:ext cx="462013" cy="138297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t="18469" r="1277" b="33136"/>
          <a:stretch/>
        </p:blipFill>
        <p:spPr>
          <a:xfrm>
            <a:off x="10023176" y="0"/>
            <a:ext cx="2168824" cy="1382973"/>
          </a:xfrm>
          <a:prstGeom prst="rect">
            <a:avLst/>
          </a:prstGeom>
        </p:spPr>
      </p:pic>
    </p:spTree>
    <p:extLst>
      <p:ext uri="{BB962C8B-B14F-4D97-AF65-F5344CB8AC3E}">
        <p14:creationId xmlns:p14="http://schemas.microsoft.com/office/powerpoint/2010/main" val="3079698348"/>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cSld name="5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xmlns="" id="{D7EE3F86-74A9-4A03-80A2-9303F3E40F7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0" y="1904214"/>
            <a:ext cx="12192000" cy="4953786"/>
          </a:xfrm>
          <a:prstGeom prst="rect">
            <a:avLst/>
          </a:prstGeom>
        </p:spPr>
      </p:pic>
      <p:sp>
        <p:nvSpPr>
          <p:cNvPr id="2" name="Rectangle 1"/>
          <p:cNvSpPr/>
          <p:nvPr/>
        </p:nvSpPr>
        <p:spPr>
          <a:xfrm>
            <a:off x="0" y="0"/>
            <a:ext cx="258360" cy="13829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2827484089"/>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cSld name="6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xmlns="" id="{D7EE3F86-74A9-4A03-80A2-9303F3E40F7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0" y="1904214"/>
            <a:ext cx="12192000" cy="4953786"/>
          </a:xfrm>
          <a:prstGeom prst="rect">
            <a:avLst/>
          </a:prstGeom>
        </p:spPr>
      </p:pic>
      <p:sp>
        <p:nvSpPr>
          <p:cNvPr id="2" name="Rectangle 1"/>
          <p:cNvSpPr/>
          <p:nvPr/>
        </p:nvSpPr>
        <p:spPr>
          <a:xfrm>
            <a:off x="0" y="0"/>
            <a:ext cx="258360" cy="13829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3382941735"/>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cSld name="7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xmlns="" id="{D7EE3F86-74A9-4A03-80A2-9303F3E40F7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0" y="1904214"/>
            <a:ext cx="12192000" cy="4953786"/>
          </a:xfrm>
          <a:prstGeom prst="rect">
            <a:avLst/>
          </a:prstGeom>
        </p:spPr>
      </p:pic>
      <p:sp>
        <p:nvSpPr>
          <p:cNvPr id="2" name="Rectangle 1"/>
          <p:cNvSpPr/>
          <p:nvPr/>
        </p:nvSpPr>
        <p:spPr>
          <a:xfrm>
            <a:off x="0" y="0"/>
            <a:ext cx="258360" cy="13829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1528925797"/>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434948" y="638752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A3BC30DD-6FF1-AB46-AF56-C4E8AD2D29B4}" type="slidenum">
              <a:rPr lang="en-US" altLang="lv-LV" smtClean="0"/>
              <a:pPr>
                <a:defRPr/>
              </a:pPr>
              <a:t>‹#›</a:t>
            </a:fld>
            <a:endParaRPr lang="en-US" altLang="lv-LV" dirty="0"/>
          </a:p>
        </p:txBody>
      </p:sp>
    </p:spTree>
    <p:extLst>
      <p:ext uri="{BB962C8B-B14F-4D97-AF65-F5344CB8AC3E}">
        <p14:creationId xmlns:p14="http://schemas.microsoft.com/office/powerpoint/2010/main" val="4237593598"/>
      </p:ext>
    </p:extLst>
  </p:cSld>
  <p:clrMap bg1="lt1" tx1="dk1" bg2="lt2" tx2="dk2" accent1="accent1" accent2="accent2" accent3="accent3" accent4="accent4" accent5="accent5" accent6="accent6" hlink="hlink" folHlink="folHlink"/>
  <p:sldLayoutIdLst>
    <p:sldLayoutId id="2147484544" r:id="rId1"/>
    <p:sldLayoutId id="2147484545" r:id="rId2"/>
    <p:sldLayoutId id="2147484546" r:id="rId3"/>
    <p:sldLayoutId id="2147484547" r:id="rId4"/>
    <p:sldLayoutId id="2147484548" r:id="rId5"/>
    <p:sldLayoutId id="2147484549" r:id="rId6"/>
    <p:sldLayoutId id="2147484550" r:id="rId7"/>
    <p:sldLayoutId id="2147484551" r:id="rId8"/>
    <p:sldLayoutId id="2147484552" r:id="rId9"/>
    <p:sldLayoutId id="2147484553" r:id="rId10"/>
    <p:sldLayoutId id="2147484554" r:id="rId11"/>
    <p:sldLayoutId id="2147484555" r:id="rId12"/>
    <p:sldLayoutId id="2147484556" r:id="rId13"/>
    <p:sldLayoutId id="2147484557" r:id="rId14"/>
    <p:sldLayoutId id="2147484558" r:id="rId15"/>
    <p:sldLayoutId id="2147484531" r:id="rId16"/>
    <p:sldLayoutId id="2147484532" r:id="rId17"/>
    <p:sldLayoutId id="2147484533" r:id="rId18"/>
    <p:sldLayoutId id="2147484534" r:id="rId19"/>
    <p:sldLayoutId id="2147484535" r:id="rId20"/>
    <p:sldLayoutId id="2147484536" r:id="rId21"/>
    <p:sldLayoutId id="2147484537" r:id="rId22"/>
    <p:sldLayoutId id="2147484538" r:id="rId23"/>
  </p:sldLayoutIdLst>
  <p:hf hdr="0" ftr="0" dt="0"/>
  <p:txStyles>
    <p:titleStyle>
      <a:lvl1pPr algn="l" defTabSz="914377" rtl="0" eaLnBrk="1" latinLnBrk="0" hangingPunct="1">
        <a:lnSpc>
          <a:spcPct val="90000"/>
        </a:lnSpc>
        <a:spcBef>
          <a:spcPct val="0"/>
        </a:spcBef>
        <a:buNone/>
        <a:defRPr sz="3200" b="1" kern="1200">
          <a:solidFill>
            <a:schemeClr val="accent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hyperlink" Target="mailto:julija.asmuss@viaa.gov.lv" TargetMode="External"/><Relationship Id="rId7"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jpeg"/></Relationships>
</file>

<file path=ppt/slides/_rels/slide10.xml.rels><?xml version="1.0" encoding="UTF-8" standalone="yes"?>
<Relationships xmlns="http://schemas.openxmlformats.org/package/2006/relationships"><Relationship Id="rId3" Type="http://schemas.openxmlformats.org/officeDocument/2006/relationships/hyperlink" Target="https://daphne-eu.github.io/" TargetMode="External"/><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hyperlink" Target="https://www.marvel-project.eu/" TargetMode="External"/><Relationship Id="rId4" Type="http://schemas.openxmlformats.org/officeDocument/2006/relationships/hyperlink" Target="https://everest-h2020.eu/"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h-cloud.eu/" TargetMode="External"/><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hyperlink" Target="https://digital-strategy.ec.europa.eu/en/library/cloud-and-edge-computing-different-way-using-it-brochure" TargetMode="External"/><Relationship Id="rId5" Type="http://schemas.openxmlformats.org/officeDocument/2006/relationships/hyperlink" Target="https://digital-strategy.ec.europa.eu/en/policies/cloud-computing" TargetMode="External"/><Relationship Id="rId4" Type="http://schemas.openxmlformats.org/officeDocument/2006/relationships/hyperlink" Target="https://www.h-cloud.eu/ict_40-projects/hub4cloud/"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www.ngiot.eu/" TargetMode="External"/><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hyperlink" Target="https://www.ngiot.eu/events/"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youtube.com/watch?v=4NtbWbUKyhU" TargetMode="External"/><Relationship Id="rId1" Type="http://schemas.openxmlformats.org/officeDocument/2006/relationships/slideLayout" Target="../slideLayouts/slideLayout14.xml"/><Relationship Id="rId4" Type="http://schemas.openxmlformats.org/officeDocument/2006/relationships/image" Target="../media/image20.svg"/></Relationships>
</file>

<file path=ppt/slides/_rels/slide16.xml.rels><?xml version="1.0" encoding="UTF-8" standalone="yes"?>
<Relationships xmlns="http://schemas.openxmlformats.org/package/2006/relationships"><Relationship Id="rId3" Type="http://schemas.openxmlformats.org/officeDocument/2006/relationships/hyperlink" Target="https://graphene-flagship.eu/" TargetMode="External"/><Relationship Id="rId7" Type="http://schemas.openxmlformats.org/officeDocument/2006/relationships/hyperlink" Target="https://graphene-flagship.eu/innovation/industrialisation/roadmap/" TargetMode="External"/><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hyperlink" Target="https://digital-strategy.ec.europa.eu/en/library/consultation-report-graphene-and-related-materials-now-available" TargetMode="External"/><Relationship Id="rId5" Type="http://schemas.openxmlformats.org/officeDocument/2006/relationships/hyperlink" Target="https://graphene-flagship.eu/innovation/pilot-line/" TargetMode="External"/><Relationship Id="rId4" Type="http://schemas.openxmlformats.org/officeDocument/2006/relationships/hyperlink" Target="https://graphene-flagship.eu/research/annual-report/"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hyperlink" Target="http://www.photonics21.org/" TargetMode="External"/><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youtube.com/watch?v=4NtbWbUKyhU" TargetMode="External"/><Relationship Id="rId1" Type="http://schemas.openxmlformats.org/officeDocument/2006/relationships/slideLayout" Target="../slideLayouts/slideLayout14.xml"/><Relationship Id="rId4" Type="http://schemas.openxmlformats.org/officeDocument/2006/relationships/image" Target="../media/image20.sv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svg"/><Relationship Id="rId2" Type="http://schemas.openxmlformats.org/officeDocument/2006/relationships/image" Target="../media/image16.png"/><Relationship Id="rId1" Type="http://schemas.openxmlformats.org/officeDocument/2006/relationships/slideLayout" Target="../slideLayouts/slideLayout14.xml"/><Relationship Id="rId6" Type="http://schemas.openxmlformats.org/officeDocument/2006/relationships/image" Target="../media/image18.png"/><Relationship Id="rId5" Type="http://schemas.openxmlformats.org/officeDocument/2006/relationships/hyperlink" Target="https://ec.europa.eu/info/horizon-europe/cluster-4-digital-industry-and-space_en" TargetMode="External"/><Relationship Id="rId4" Type="http://schemas.openxmlformats.org/officeDocument/2006/relationships/hyperlink" Target="https://ec.europa.eu/info/funding-tenders/opportunities/docs/2021-2027/horizon/wp-call/2021-2022/wp-7-digital-industry-and-space_horizon-2021-2022_en.pdf"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5g-ppp.eu/" TargetMode="External"/><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hyperlink" Target="https://digital-strategy.ec.europa.eu/en/policies/smart-networks-and-services-joint-undertaking"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5g-ppp.eu/" TargetMode="External"/><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hyperlink" Target="https://www.networld2020.eu/sria-and-whitepapers/" TargetMode="External"/><Relationship Id="rId4" Type="http://schemas.openxmlformats.org/officeDocument/2006/relationships/hyperlink" Target="https://digital-strategy.ec.europa.eu/en/policies/smart-networks-and-services-joint-undertaking"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8" Type="http://schemas.openxmlformats.org/officeDocument/2006/relationships/hyperlink" Target="https://ai-data-robotics-partners/" TargetMode="External"/><Relationship Id="rId3" Type="http://schemas.openxmlformats.org/officeDocument/2006/relationships/hyperlink" Target="https://digital-strategy.ec.europa.eu/en/library/horizon-2020-new-robotics-projects-2021" TargetMode="External"/><Relationship Id="rId7" Type="http://schemas.openxmlformats.org/officeDocument/2006/relationships/hyperlink" Target="https://www.ai4europe.eu/" TargetMode="External"/><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hyperlink" Target="https://www.bdva.eu/ppp-projects" TargetMode="External"/><Relationship Id="rId5" Type="http://schemas.openxmlformats.org/officeDocument/2006/relationships/hyperlink" Target="https://ri4eu.eu/" TargetMode="External"/><Relationship Id="rId4" Type="http://schemas.openxmlformats.org/officeDocument/2006/relationships/hyperlink" Target="https://www.eu-robotics.net/sparc/projects/robotics-projects-funded-by-horizon2020.html?changelang=2" TargetMode="External"/><Relationship Id="rId9" Type="http://schemas.openxmlformats.org/officeDocument/2006/relationships/hyperlink" Target="https://digital-strategy.ec.europa.eu/en/library/coordinated-plan-artificial-intelligence-2021-review"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youtube.com/watch?v=4NtbWbUKyhU" TargetMode="External"/><Relationship Id="rId1" Type="http://schemas.openxmlformats.org/officeDocument/2006/relationships/slideLayout" Target="../slideLayouts/slideLayout14.xml"/><Relationship Id="rId4" Type="http://schemas.openxmlformats.org/officeDocument/2006/relationships/image" Target="../media/image20.sv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hyperlink" Target="https://www.youtube.com/watch?v=x65cn1Lq090" TargetMode="External"/><Relationship Id="rId2" Type="http://schemas.openxmlformats.org/officeDocument/2006/relationships/notesSlide" Target="../notesSlides/notesSlide22.xml"/><Relationship Id="rId1" Type="http://schemas.openxmlformats.org/officeDocument/2006/relationships/slideLayout" Target="../slideLayouts/slideLayout14.xml"/><Relationship Id="rId5" Type="http://schemas.openxmlformats.org/officeDocument/2006/relationships/image" Target="../media/image20.svg"/><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hyperlink" Target="https://ai-data-robotics-partnership.eu/" TargetMode="External"/><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hyperlink" Target="https://digital-strategy.ec.europa.eu/en/policies/european-approach-artificial-intelligence"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ngi.eu/ngi-projects/" TargetMode="External"/><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hyperlink" Target="https://cordis.europa.eu/project/id/883341" TargetMode="External"/><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hyperlink" Target="https://web-iq.com/news/aviator-phase-2-creating-the-tool-to-get-the-job-done" TargetMode="External"/><Relationship Id="rId5" Type="http://schemas.openxmlformats.org/officeDocument/2006/relationships/hyperlink" Target="https://ec.europa.eu/info/funding-tenders/opportunities/portal/screen/how-to-participate/org-details/942970272/project/101038713/program/31077817/details" TargetMode="External"/><Relationship Id="rId4" Type="http://schemas.openxmlformats.org/officeDocument/2006/relationships/hyperlink" Target="http://www.grace-fct.eu/"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hyperlink" Target="https://ec.europa.eu/info/funding-tenders/opportunities/portal/screen/opportunities/topic-search" TargetMode="External"/><Relationship Id="rId2" Type="http://schemas.openxmlformats.org/officeDocument/2006/relationships/notesSlide" Target="../notesSlides/notesSlide29.xml"/><Relationship Id="rId1" Type="http://schemas.openxmlformats.org/officeDocument/2006/relationships/slideLayout" Target="../slideLayouts/slideLayout14.xml"/><Relationship Id="rId6" Type="http://schemas.openxmlformats.org/officeDocument/2006/relationships/image" Target="../media/image24.png"/><Relationship Id="rId5" Type="http://schemas.openxmlformats.org/officeDocument/2006/relationships/image" Target="../media/image20.svg"/><Relationship Id="rId4" Type="http://schemas.openxmlformats.org/officeDocument/2006/relationships/image" Target="../media/image18.png"/></Relationships>
</file>

<file path=ppt/slides/_rels/slide39.xml.rels><?xml version="1.0" encoding="UTF-8" standalone="yes"?>
<Relationships xmlns="http://schemas.openxmlformats.org/package/2006/relationships"><Relationship Id="rId3" Type="http://schemas.openxmlformats.org/officeDocument/2006/relationships/hyperlink" Target="https://ec.europa.eu/info/funding-tenders/opportunities/docs/2021-2027/horizon/guidance/programme-guide_horizon_en.pdf" TargetMode="External"/><Relationship Id="rId7" Type="http://schemas.openxmlformats.org/officeDocument/2006/relationships/image" Target="../media/image20.svg"/><Relationship Id="rId2" Type="http://schemas.openxmlformats.org/officeDocument/2006/relationships/notesSlide" Target="../notesSlides/notesSlide30.xml"/><Relationship Id="rId1" Type="http://schemas.openxmlformats.org/officeDocument/2006/relationships/slideLayout" Target="../slideLayouts/slideLayout14.xml"/><Relationship Id="rId6" Type="http://schemas.openxmlformats.org/officeDocument/2006/relationships/image" Target="../media/image18.png"/><Relationship Id="rId5" Type="http://schemas.openxmlformats.org/officeDocument/2006/relationships/image" Target="../media/image26.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hyperlink" Target="https://ec.europa.eu/info/sites/info/files/research_and_innovation/funding/documents/ec_rtd_horizon-europe-strategic-plan-2021-24.pdf" TargetMode="External"/><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hyperlink" Target="https://www.viaa.gov.lv/lv/media/11688/download" TargetMode="External"/><Relationship Id="rId7" Type="http://schemas.openxmlformats.org/officeDocument/2006/relationships/image" Target="../media/image20.svg"/><Relationship Id="rId2" Type="http://schemas.openxmlformats.org/officeDocument/2006/relationships/hyperlink" Target="https://youtu.be/ZpA1myFfdFs" TargetMode="External"/><Relationship Id="rId1" Type="http://schemas.openxmlformats.org/officeDocument/2006/relationships/slideLayout" Target="../slideLayouts/slideLayout14.xml"/><Relationship Id="rId6" Type="http://schemas.openxmlformats.org/officeDocument/2006/relationships/image" Target="../media/image18.png"/><Relationship Id="rId5" Type="http://schemas.openxmlformats.org/officeDocument/2006/relationships/hyperlink" Target="https://www.viaa.gov.lv/lv/pasakumi" TargetMode="External"/><Relationship Id="rId4" Type="http://schemas.openxmlformats.org/officeDocument/2006/relationships/hyperlink" Target="https://youtu.be/uBEUJh2gZzM"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7.png"/><Relationship Id="rId7" Type="http://schemas.openxmlformats.org/officeDocument/2006/relationships/hyperlink" Target="http://www.ideal-ist.eu/" TargetMode="External"/><Relationship Id="rId2" Type="http://schemas.openxmlformats.org/officeDocument/2006/relationships/notesSlide" Target="../notesSlides/notesSlide31.xml"/><Relationship Id="rId1" Type="http://schemas.openxmlformats.org/officeDocument/2006/relationships/slideLayout" Target="../slideLayouts/slideLayout14.xml"/><Relationship Id="rId6" Type="http://schemas.openxmlformats.org/officeDocument/2006/relationships/hyperlink" Target="https://www.ideal-ist.eu/pre-proposal-check" TargetMode="External"/><Relationship Id="rId5" Type="http://schemas.openxmlformats.org/officeDocument/2006/relationships/image" Target="../media/image28.png"/><Relationship Id="rId4" Type="http://schemas.openxmlformats.org/officeDocument/2006/relationships/hyperlink" Target="https://www.ideal-ist.eu/partner-search-home" TargetMode="External"/><Relationship Id="rId9" Type="http://schemas.openxmlformats.org/officeDocument/2006/relationships/image" Target="../media/image20.svg"/></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14.xml"/><Relationship Id="rId6" Type="http://schemas.openxmlformats.org/officeDocument/2006/relationships/image" Target="../media/image20.svg"/><Relationship Id="rId5" Type="http://schemas.openxmlformats.org/officeDocument/2006/relationships/image" Target="../media/image22.png"/><Relationship Id="rId4" Type="http://schemas.openxmlformats.org/officeDocument/2006/relationships/hyperlink" Target="http://www.ideal-ist.eu/toolbox"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14.xml"/><Relationship Id="rId6" Type="http://schemas.openxmlformats.org/officeDocument/2006/relationships/image" Target="../media/image20.svg"/><Relationship Id="rId5" Type="http://schemas.openxmlformats.org/officeDocument/2006/relationships/image" Target="../media/image32.png"/><Relationship Id="rId4" Type="http://schemas.openxmlformats.org/officeDocument/2006/relationships/hyperlink" Target="https://ec.europa.eu/info/sites/info/files/research_and_innovation/funding/documents/ec_rtd_horizon-europe-strategic-plan-2021-24.pdf"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hyperlink" Target="https://ec.europa.eu/info/research-and-innovation/events/upcoming-events/horizon-europe-info-days/cluster-4_en" TargetMode="Externa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15.xml"/><Relationship Id="rId6" Type="http://schemas.openxmlformats.org/officeDocument/2006/relationships/image" Target="../media/image36.jpeg"/><Relationship Id="rId5" Type="http://schemas.openxmlformats.org/officeDocument/2006/relationships/hyperlink" Target="https://www.viaa.gov.lv/lv/nacionalais-kontaktpunkts" TargetMode="External"/><Relationship Id="rId4" Type="http://schemas.openxmlformats.org/officeDocument/2006/relationships/image" Target="../media/image35.jpe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youtube.com/watch?v=SevWyhwaEwE" TargetMode="External"/><Relationship Id="rId1" Type="http://schemas.openxmlformats.org/officeDocument/2006/relationships/slideLayout" Target="../slideLayouts/slideLayout14.xml"/><Relationship Id="rId4" Type="http://schemas.openxmlformats.org/officeDocument/2006/relationships/image" Target="../media/image2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a:extLst>
              <a:ext uri="{FF2B5EF4-FFF2-40B4-BE49-F238E27FC236}">
                <a16:creationId xmlns:a16="http://schemas.microsoft.com/office/drawing/2014/main" xmlns="" id="{06338424-1496-4042-9DBE-05C355A4AC75}"/>
              </a:ext>
            </a:extLst>
          </p:cNvPr>
          <p:cNvSpPr>
            <a:spLocks noGrp="1"/>
          </p:cNvSpPr>
          <p:nvPr>
            <p:ph type="title" idx="4294967295"/>
          </p:nvPr>
        </p:nvSpPr>
        <p:spPr>
          <a:xfrm>
            <a:off x="333487" y="131564"/>
            <a:ext cx="5131399" cy="1325563"/>
          </a:xfrm>
          <a:prstGeom prst="rect">
            <a:avLst/>
          </a:prstGeom>
        </p:spPr>
        <p:txBody>
          <a:bodyPr/>
          <a:lstStyle/>
          <a:p>
            <a:r>
              <a:rPr lang="lv-LV" altLang="lv-LV" sz="3600" dirty="0">
                <a:solidFill>
                  <a:schemeClr val="accent1">
                    <a:lumMod val="50000"/>
                  </a:schemeClr>
                </a:solidFill>
                <a:latin typeface="Verdana" panose="020B0604030504040204" pitchFamily="34" charset="0"/>
                <a:ea typeface="Verdana" panose="020B0604030504040204" pitchFamily="34" charset="0"/>
              </a:rPr>
              <a:t>Apvārsnis Eiropa pētniecības klastera «Digitālā joma, rūpniecība un kosmoss» darba programma un aktuālie IKT konkursi.</a:t>
            </a:r>
          </a:p>
        </p:txBody>
      </p:sp>
      <p:sp>
        <p:nvSpPr>
          <p:cNvPr id="12292" name="Text Placeholder 3">
            <a:extLst>
              <a:ext uri="{FF2B5EF4-FFF2-40B4-BE49-F238E27FC236}">
                <a16:creationId xmlns:a16="http://schemas.microsoft.com/office/drawing/2014/main" xmlns="" id="{71533AB9-B35D-354C-A764-57DFDB7652EF}"/>
              </a:ext>
            </a:extLst>
          </p:cNvPr>
          <p:cNvSpPr>
            <a:spLocks noGrp="1"/>
          </p:cNvSpPr>
          <p:nvPr>
            <p:ph type="body" sz="quarter" idx="4294967295"/>
          </p:nvPr>
        </p:nvSpPr>
        <p:spPr>
          <a:xfrm>
            <a:off x="333487" y="4442005"/>
            <a:ext cx="3587302" cy="1046163"/>
          </a:xfrm>
          <a:prstGeom prst="rect">
            <a:avLst/>
          </a:prstGeom>
        </p:spPr>
        <p:txBody>
          <a:bodyPr>
            <a:noAutofit/>
          </a:bodyPr>
          <a:lstStyle/>
          <a:p>
            <a:pPr marL="0" indent="0">
              <a:spcBef>
                <a:spcPts val="0"/>
              </a:spcBef>
              <a:buNone/>
              <a:defRPr/>
            </a:pPr>
            <a:r>
              <a:rPr lang="lv-LV" altLang="lv-LV" sz="1600" b="1" dirty="0">
                <a:latin typeface="+mj-lt"/>
                <a:ea typeface="MS PGothic" panose="020B0600070205080204" pitchFamily="34" charset="-128"/>
              </a:rPr>
              <a:t>Jūlija Asmuss, Dr.sc.ing.</a:t>
            </a:r>
          </a:p>
          <a:p>
            <a:pPr marL="0" indent="0">
              <a:spcBef>
                <a:spcPts val="0"/>
              </a:spcBef>
              <a:buNone/>
              <a:defRPr/>
            </a:pPr>
            <a:r>
              <a:rPr lang="lv-LV" altLang="lv-LV" sz="1600" dirty="0">
                <a:latin typeface="+mj-lt"/>
                <a:ea typeface="MS PGothic" panose="020B0600070205080204" pitchFamily="34" charset="-128"/>
              </a:rPr>
              <a:t>Nacionālā kontaktpunkta </a:t>
            </a:r>
          </a:p>
          <a:p>
            <a:pPr marL="0" indent="0">
              <a:spcBef>
                <a:spcPts val="0"/>
              </a:spcBef>
              <a:buNone/>
              <a:defRPr/>
            </a:pPr>
            <a:r>
              <a:rPr lang="lv-LV" altLang="lv-LV" sz="1600" dirty="0">
                <a:latin typeface="+mj-lt"/>
                <a:ea typeface="MS PGothic" panose="020B0600070205080204" pitchFamily="34" charset="-128"/>
              </a:rPr>
              <a:t>vecākā eksperte</a:t>
            </a:r>
          </a:p>
          <a:p>
            <a:pPr marL="0" indent="0">
              <a:spcBef>
                <a:spcPts val="0"/>
              </a:spcBef>
              <a:buNone/>
              <a:defRPr/>
            </a:pPr>
            <a:r>
              <a:rPr lang="lv-LV" altLang="lv-LV" sz="1600" dirty="0">
                <a:latin typeface="+mj-lt"/>
                <a:ea typeface="MS PGothic" panose="020B0600070205080204" pitchFamily="34" charset="-128"/>
                <a:hlinkClick r:id="rId3"/>
              </a:rPr>
              <a:t>julija.asmuss@viaa.gov.lv</a:t>
            </a:r>
            <a:r>
              <a:rPr lang="lv-LV" altLang="lv-LV" sz="1600" dirty="0">
                <a:latin typeface="+mj-lt"/>
                <a:ea typeface="MS PGothic" panose="020B0600070205080204" pitchFamily="34" charset="-128"/>
              </a:rPr>
              <a:t> </a:t>
            </a:r>
          </a:p>
          <a:p>
            <a:pPr marL="0" indent="0">
              <a:buNone/>
              <a:defRPr/>
            </a:pPr>
            <a:endParaRPr lang="lv-LV" altLang="lv-LV" sz="1600" dirty="0">
              <a:latin typeface="+mj-lt"/>
              <a:ea typeface="MS PGothic" panose="020B0600070205080204" pitchFamily="34" charset="-128"/>
            </a:endParaRPr>
          </a:p>
          <a:p>
            <a:pPr marL="0" indent="0">
              <a:buNone/>
              <a:defRPr/>
            </a:pPr>
            <a:endParaRPr lang="lv-LV" altLang="lv-LV" dirty="0">
              <a:ea typeface="MS PGothic" panose="020B0600070205080204" pitchFamily="34" charset="-128"/>
            </a:endParaRPr>
          </a:p>
        </p:txBody>
      </p:sp>
      <p:pic>
        <p:nvPicPr>
          <p:cNvPr id="13315" name="Picture 3" descr="C:\Users\Amanda.Saleniece\Desktop\VIAA_ERAF_1.jpg">
            <a:extLst>
              <a:ext uri="{FF2B5EF4-FFF2-40B4-BE49-F238E27FC236}">
                <a16:creationId xmlns:a16="http://schemas.microsoft.com/office/drawing/2014/main" xmlns="" id="{E235BB5F-13D6-8B45-9CCB-5DE53173567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45" t="19875"/>
          <a:stretch/>
        </p:blipFill>
        <p:spPr bwMode="auto">
          <a:xfrm>
            <a:off x="-32273" y="5831254"/>
            <a:ext cx="6119050" cy="1026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Graphical user interface, text, application  Description automatically generated">
            <a:extLst>
              <a:ext uri="{FF2B5EF4-FFF2-40B4-BE49-F238E27FC236}">
                <a16:creationId xmlns:a16="http://schemas.microsoft.com/office/drawing/2014/main" xmlns="" id="{F0EA41C0-A2C5-4E8D-BFDB-770D377BC2B1}"/>
              </a:ext>
            </a:extLst>
          </p:cNvPr>
          <p:cNvPicPr>
            <a:picLocks noChangeAspect="1"/>
          </p:cNvPicPr>
          <p:nvPr/>
        </p:nvPicPr>
        <p:blipFill rotWithShape="1">
          <a:blip r:embed="rId5">
            <a:extLst>
              <a:ext uri="{28A0092B-C50C-407E-A947-70E740481C1C}">
                <a14:useLocalDpi xmlns:a14="http://schemas.microsoft.com/office/drawing/2010/main" val="0"/>
              </a:ext>
            </a:extLst>
          </a:blip>
          <a:srcRect r="827"/>
          <a:stretch/>
        </p:blipFill>
        <p:spPr>
          <a:xfrm>
            <a:off x="6086777" y="5826848"/>
            <a:ext cx="6105223" cy="1031152"/>
          </a:xfrm>
          <a:prstGeom prst="rect">
            <a:avLst/>
          </a:prstGeom>
        </p:spPr>
      </p:pic>
      <p:pic>
        <p:nvPicPr>
          <p:cNvPr id="7" name="Picture 6" descr="Logo, company name  Description automatically generated">
            <a:extLst>
              <a:ext uri="{FF2B5EF4-FFF2-40B4-BE49-F238E27FC236}">
                <a16:creationId xmlns:a16="http://schemas.microsoft.com/office/drawing/2014/main" xmlns="" id="{F4823ADC-464A-4261-9829-59A7528B481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 t="29096" r="-6" b="16001"/>
          <a:stretch/>
        </p:blipFill>
        <p:spPr>
          <a:xfrm>
            <a:off x="7417416" y="87156"/>
            <a:ext cx="1841911" cy="1011219"/>
          </a:xfrm>
          <a:prstGeom prst="rect">
            <a:avLst/>
          </a:prstGeom>
        </p:spPr>
      </p:pic>
      <p:pic>
        <p:nvPicPr>
          <p:cNvPr id="8" name="Picture 6">
            <a:extLst>
              <a:ext uri="{FF2B5EF4-FFF2-40B4-BE49-F238E27FC236}">
                <a16:creationId xmlns:a16="http://schemas.microsoft.com/office/drawing/2014/main" xmlns="" id="{A9EEE476-DB6B-0045-A366-9344929EA72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1138" r="20253" b="28446"/>
          <a:stretch/>
        </p:blipFill>
        <p:spPr bwMode="auto">
          <a:xfrm>
            <a:off x="6086777" y="0"/>
            <a:ext cx="1191520" cy="1588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98446" y="-87433"/>
            <a:ext cx="2793554" cy="92652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FF03D20F-780D-AD43-813C-574BADDBF5AF}"/>
              </a:ext>
            </a:extLst>
          </p:cNvPr>
          <p:cNvSpPr>
            <a:spLocks noGrp="1"/>
          </p:cNvSpPr>
          <p:nvPr>
            <p:ph type="sldNum" sz="quarter" idx="12"/>
          </p:nvPr>
        </p:nvSpPr>
        <p:spPr/>
        <p:txBody>
          <a:bodyPr/>
          <a:lstStyle/>
          <a:p>
            <a:fld id="{124B4910-06CA-4855-906E-4E1A599A3904}" type="slidenum">
              <a:rPr lang="lv-LV" smtClean="0"/>
              <a:t>10</a:t>
            </a:fld>
            <a:endParaRPr lang="lv-LV" dirty="0"/>
          </a:p>
        </p:txBody>
      </p:sp>
      <p:sp>
        <p:nvSpPr>
          <p:cNvPr id="3" name="Rectangle 2">
            <a:extLst>
              <a:ext uri="{FF2B5EF4-FFF2-40B4-BE49-F238E27FC236}">
                <a16:creationId xmlns:a16="http://schemas.microsoft.com/office/drawing/2014/main" xmlns="" id="{18D4A684-F473-B947-BD26-DEA757C91888}"/>
              </a:ext>
            </a:extLst>
          </p:cNvPr>
          <p:cNvSpPr/>
          <p:nvPr/>
        </p:nvSpPr>
        <p:spPr>
          <a:xfrm>
            <a:off x="364690" y="1202702"/>
            <a:ext cx="6054213" cy="2031325"/>
          </a:xfrm>
          <a:prstGeom prst="rect">
            <a:avLst/>
          </a:prstGeom>
          <a:ln w="12700">
            <a:solidFill>
              <a:schemeClr val="accent5"/>
            </a:solidFill>
          </a:ln>
        </p:spPr>
        <p:txBody>
          <a:bodyPr wrap="square">
            <a:spAutoFit/>
          </a:bodyPr>
          <a:lstStyle/>
          <a:p>
            <a:r>
              <a:rPr lang="en-US" sz="1800" b="1" dirty="0">
                <a:solidFill>
                  <a:srgbClr val="0C5193"/>
                </a:solidFill>
                <a:latin typeface="Verdana" panose="020B0604030504040204" pitchFamily="34" charset="0"/>
              </a:rPr>
              <a:t>What are we looking for? </a:t>
            </a:r>
          </a:p>
          <a:p>
            <a:pPr marL="285750" indent="-285750">
              <a:buSzPct val="150000"/>
              <a:buFont typeface="Arial" panose="020B0604020202020204" pitchFamily="34" charset="0"/>
              <a:buChar char="•"/>
            </a:pPr>
            <a:r>
              <a:rPr lang="en-US" sz="1800" dirty="0">
                <a:latin typeface="Verdana" panose="020B0604030504040204" pitchFamily="34" charset="0"/>
              </a:rPr>
              <a:t>technologies for data assets that are beyond reach of existing technologies in terms of volume, velocity, variety. </a:t>
            </a:r>
          </a:p>
          <a:p>
            <a:pPr marL="285750" indent="-285750">
              <a:buSzPct val="150000"/>
              <a:buFont typeface="Arial" panose="020B0604020202020204" pitchFamily="34" charset="0"/>
              <a:buChar char="•"/>
            </a:pPr>
            <a:r>
              <a:rPr lang="en-US" sz="1800" dirty="0">
                <a:latin typeface="Verdana" panose="020B0604030504040204" pitchFamily="34" charset="0"/>
              </a:rPr>
              <a:t>precise and timely analytics, prediction, simulation and visualization </a:t>
            </a:r>
          </a:p>
          <a:p>
            <a:pPr marL="285750" indent="-285750">
              <a:buSzPct val="150000"/>
              <a:buFont typeface="Arial" panose="020B0604020202020204" pitchFamily="34" charset="0"/>
              <a:buChar char="•"/>
            </a:pPr>
            <a:r>
              <a:rPr lang="en-US" sz="1800" dirty="0">
                <a:latin typeface="Verdana" panose="020B0604030504040204" pitchFamily="34" charset="0"/>
              </a:rPr>
              <a:t>responsible and trustworthy technologies </a:t>
            </a:r>
          </a:p>
        </p:txBody>
      </p:sp>
      <p:sp>
        <p:nvSpPr>
          <p:cNvPr id="4" name="Rectangle 3">
            <a:extLst>
              <a:ext uri="{FF2B5EF4-FFF2-40B4-BE49-F238E27FC236}">
                <a16:creationId xmlns:a16="http://schemas.microsoft.com/office/drawing/2014/main" xmlns="" id="{C162A307-561F-DE44-B2FD-D8FA25D58230}"/>
              </a:ext>
            </a:extLst>
          </p:cNvPr>
          <p:cNvSpPr/>
          <p:nvPr/>
        </p:nvSpPr>
        <p:spPr>
          <a:xfrm>
            <a:off x="364689" y="3487033"/>
            <a:ext cx="6054214" cy="2354491"/>
          </a:xfrm>
          <a:prstGeom prst="rect">
            <a:avLst/>
          </a:prstGeom>
          <a:ln w="12700">
            <a:solidFill>
              <a:schemeClr val="accent5"/>
            </a:solidFill>
          </a:ln>
        </p:spPr>
        <p:txBody>
          <a:bodyPr wrap="square">
            <a:spAutoFit/>
          </a:bodyPr>
          <a:lstStyle/>
          <a:p>
            <a:r>
              <a:rPr lang="en-US" sz="1800" b="1" dirty="0">
                <a:solidFill>
                  <a:srgbClr val="0C5193"/>
                </a:solidFill>
                <a:latin typeface="Verdana" panose="020B0604030504040204" pitchFamily="34" charset="0"/>
              </a:rPr>
              <a:t>What we do NOT want? </a:t>
            </a:r>
            <a:endParaRPr lang="en-US" b="1" dirty="0"/>
          </a:p>
          <a:p>
            <a:pPr marL="285750" indent="-285750">
              <a:buSzPct val="150000"/>
              <a:buFont typeface="Arial" panose="020B0604020202020204" pitchFamily="34" charset="0"/>
              <a:buChar char="•"/>
            </a:pPr>
            <a:r>
              <a:rPr lang="en-US" sz="1800" dirty="0">
                <a:latin typeface="Verdana" panose="020B0604030504040204" pitchFamily="34" charset="0"/>
              </a:rPr>
              <a:t>solutions for data contexts that can already be handled by existing technologies </a:t>
            </a:r>
          </a:p>
          <a:p>
            <a:pPr marL="285750" indent="-285750">
              <a:buSzPct val="150000"/>
              <a:buFont typeface="Arial" panose="020B0604020202020204" pitchFamily="34" charset="0"/>
              <a:buChar char="•"/>
            </a:pPr>
            <a:r>
              <a:rPr lang="en-US" sz="1800" dirty="0">
                <a:latin typeface="Verdana" panose="020B0604030504040204" pitchFamily="34" charset="0"/>
              </a:rPr>
              <a:t>proposals that don’t specify their performance goals or don’t explain how they will monitor their progress towards those goals </a:t>
            </a:r>
          </a:p>
          <a:p>
            <a:pPr marL="285750" indent="-285750">
              <a:buSzPct val="150000"/>
              <a:buFont typeface="Arial" panose="020B0604020202020204" pitchFamily="34" charset="0"/>
              <a:buChar char="•"/>
            </a:pPr>
            <a:r>
              <a:rPr lang="en-US" sz="1800" dirty="0">
                <a:latin typeface="Verdana" panose="020B0604030504040204" pitchFamily="34" charset="0"/>
              </a:rPr>
              <a:t>visualization tools that are not usable by a typical end user of data analytics </a:t>
            </a:r>
          </a:p>
        </p:txBody>
      </p:sp>
      <p:sp>
        <p:nvSpPr>
          <p:cNvPr id="5" name="Rectangle 4">
            <a:extLst>
              <a:ext uri="{FF2B5EF4-FFF2-40B4-BE49-F238E27FC236}">
                <a16:creationId xmlns:a16="http://schemas.microsoft.com/office/drawing/2014/main" xmlns="" id="{0294A8A4-46F1-9F4A-88A5-001492C622FF}"/>
              </a:ext>
            </a:extLst>
          </p:cNvPr>
          <p:cNvSpPr/>
          <p:nvPr/>
        </p:nvSpPr>
        <p:spPr>
          <a:xfrm>
            <a:off x="882894" y="165353"/>
            <a:ext cx="7832593" cy="584775"/>
          </a:xfrm>
          <a:prstGeom prst="rect">
            <a:avLst/>
          </a:prstGeom>
        </p:spPr>
        <p:txBody>
          <a:bodyPr wrap="none">
            <a:spAutoFit/>
          </a:bodyPr>
          <a:lstStyle/>
          <a:p>
            <a:r>
              <a:rPr lang="en-US" sz="3200" b="1" dirty="0">
                <a:solidFill>
                  <a:schemeClr val="accent2">
                    <a:lumMod val="50000"/>
                  </a:schemeClr>
                </a:solidFill>
                <a:latin typeface="Verdana" panose="020B0604030504040204" pitchFamily="34" charset="0"/>
                <a:ea typeface="Verdana" panose="020B0604030504040204" pitchFamily="34" charset="0"/>
                <a:cs typeface="Times New Roman" panose="02020603050405020304" pitchFamily="18" charset="0"/>
              </a:rPr>
              <a:t>HORIZON-CL4-2022-DATA-01-01</a:t>
            </a:r>
            <a:endParaRPr lang="en-US" b="1" dirty="0">
              <a:effectLst/>
            </a:endParaRPr>
          </a:p>
        </p:txBody>
      </p:sp>
      <p:sp>
        <p:nvSpPr>
          <p:cNvPr id="6" name="Rectangle 5">
            <a:extLst>
              <a:ext uri="{FF2B5EF4-FFF2-40B4-BE49-F238E27FC236}">
                <a16:creationId xmlns:a16="http://schemas.microsoft.com/office/drawing/2014/main" xmlns="" id="{D4C57BE9-EB6F-394E-A959-70EA6377F472}"/>
              </a:ext>
            </a:extLst>
          </p:cNvPr>
          <p:cNvSpPr/>
          <p:nvPr/>
        </p:nvSpPr>
        <p:spPr>
          <a:xfrm>
            <a:off x="6576219" y="1186942"/>
            <a:ext cx="5458465" cy="3416320"/>
          </a:xfrm>
          <a:prstGeom prst="rect">
            <a:avLst/>
          </a:prstGeom>
          <a:ln w="12700">
            <a:solidFill>
              <a:schemeClr val="accent5"/>
            </a:solidFill>
          </a:ln>
        </p:spPr>
        <p:txBody>
          <a:bodyPr wrap="square">
            <a:spAutoFit/>
          </a:bodyPr>
          <a:lstStyle/>
          <a:p>
            <a:r>
              <a:rPr lang="en-US" sz="1800" b="1" dirty="0">
                <a:solidFill>
                  <a:srgbClr val="0C5193"/>
                </a:solidFill>
                <a:latin typeface="Verdana" panose="020B0604030504040204" pitchFamily="34" charset="0"/>
              </a:rPr>
              <a:t>Is this new or has it been called before? </a:t>
            </a:r>
            <a:endParaRPr lang="en-US" b="1" dirty="0"/>
          </a:p>
          <a:p>
            <a:r>
              <a:rPr lang="en-US" sz="1800" dirty="0">
                <a:latin typeface="Verdana" panose="020B0604030504040204" pitchFamily="34" charset="0"/>
              </a:rPr>
              <a:t>While data technologies aren’t entirely new, we are now looking for extreme* data technologies </a:t>
            </a:r>
          </a:p>
          <a:p>
            <a:r>
              <a:rPr lang="en-US" sz="1800" dirty="0">
                <a:latin typeface="Verdana" panose="020B0604030504040204" pitchFamily="34" charset="0"/>
              </a:rPr>
              <a:t>*data that exhibits one of the following characteristics to the extent that they cannot be handled by 2022 technologies </a:t>
            </a:r>
          </a:p>
          <a:p>
            <a:r>
              <a:rPr lang="en-US" sz="1800" dirty="0">
                <a:latin typeface="Verdana" panose="020B0604030504040204" pitchFamily="34" charset="0"/>
              </a:rPr>
              <a:t>- increasing volume, speed, variety; complexity/diversity/multilinguality of data; the dispersed data sources; sparse/missing/insufficient data/extreme variations in values </a:t>
            </a:r>
          </a:p>
        </p:txBody>
      </p:sp>
      <p:sp>
        <p:nvSpPr>
          <p:cNvPr id="7" name="Rectangle 6">
            <a:extLst>
              <a:ext uri="{FF2B5EF4-FFF2-40B4-BE49-F238E27FC236}">
                <a16:creationId xmlns:a16="http://schemas.microsoft.com/office/drawing/2014/main" xmlns="" id="{E70F7F96-E2CB-594A-AD5D-4A8AC44D679E}"/>
              </a:ext>
            </a:extLst>
          </p:cNvPr>
          <p:cNvSpPr/>
          <p:nvPr/>
        </p:nvSpPr>
        <p:spPr>
          <a:xfrm>
            <a:off x="6562367" y="4664279"/>
            <a:ext cx="5472317" cy="1200329"/>
          </a:xfrm>
          <a:prstGeom prst="rect">
            <a:avLst/>
          </a:prstGeom>
          <a:ln w="12700">
            <a:solidFill>
              <a:schemeClr val="accent5"/>
            </a:solidFill>
          </a:ln>
        </p:spPr>
        <p:txBody>
          <a:bodyPr wrap="square">
            <a:spAutoFit/>
          </a:bodyPr>
          <a:lstStyle/>
          <a:p>
            <a:r>
              <a:rPr lang="en-US" sz="1800" b="1" dirty="0">
                <a:solidFill>
                  <a:srgbClr val="0C5193"/>
                </a:solidFill>
                <a:latin typeface="Verdana" panose="020B0604030504040204" pitchFamily="34" charset="0"/>
              </a:rPr>
              <a:t>Current project portfolio</a:t>
            </a:r>
            <a:r>
              <a:rPr lang="en-US" sz="1800" i="1" dirty="0">
                <a:solidFill>
                  <a:srgbClr val="0C5193"/>
                </a:solidFill>
                <a:latin typeface="Verdana" panose="020B0604030504040204" pitchFamily="34" charset="0"/>
              </a:rPr>
              <a:t/>
            </a:r>
            <a:br>
              <a:rPr lang="en-US" sz="1800" i="1" dirty="0">
                <a:solidFill>
                  <a:srgbClr val="0C5193"/>
                </a:solidFill>
                <a:latin typeface="Verdana" panose="020B0604030504040204" pitchFamily="34" charset="0"/>
              </a:rPr>
            </a:br>
            <a:r>
              <a:rPr lang="en-US" sz="1800" dirty="0">
                <a:latin typeface="Verdana" panose="020B0604030504040204" pitchFamily="34" charset="0"/>
                <a:ea typeface="Verdana" panose="020B0604030504040204" pitchFamily="34" charset="0"/>
                <a:cs typeface="Verdana" panose="020B0604030504040204" pitchFamily="34" charset="0"/>
              </a:rPr>
              <a:t>• </a:t>
            </a:r>
            <a:r>
              <a:rPr lang="en-US" sz="1800" dirty="0">
                <a:latin typeface="Verdana" panose="020B0604030504040204" pitchFamily="34" charset="0"/>
                <a:ea typeface="Verdana" panose="020B0604030504040204" pitchFamily="34" charset="0"/>
                <a:cs typeface="Verdana" panose="020B0604030504040204" pitchFamily="34" charset="0"/>
                <a:hlinkClick r:id="rId3"/>
              </a:rPr>
              <a:t>https://daphne-eu.github.io</a:t>
            </a:r>
            <a:r>
              <a:rPr lang="en-US" sz="1800" dirty="0">
                <a:latin typeface="Verdana" panose="020B0604030504040204" pitchFamily="34" charset="0"/>
                <a:ea typeface="Verdana" panose="020B0604030504040204" pitchFamily="34" charset="0"/>
                <a:cs typeface="Verdana" panose="020B0604030504040204" pitchFamily="34" charset="0"/>
              </a:rPr>
              <a:t> </a:t>
            </a:r>
            <a:br>
              <a:rPr lang="en-US" sz="1800" dirty="0">
                <a:latin typeface="Verdana" panose="020B0604030504040204" pitchFamily="34" charset="0"/>
                <a:ea typeface="Verdana" panose="020B0604030504040204" pitchFamily="34" charset="0"/>
                <a:cs typeface="Verdana" panose="020B0604030504040204" pitchFamily="34" charset="0"/>
              </a:rPr>
            </a:br>
            <a:r>
              <a:rPr lang="en-US" sz="1800" dirty="0">
                <a:latin typeface="Verdana" panose="020B0604030504040204" pitchFamily="34" charset="0"/>
                <a:ea typeface="Verdana" panose="020B0604030504040204" pitchFamily="34" charset="0"/>
                <a:cs typeface="Verdana" panose="020B0604030504040204" pitchFamily="34" charset="0"/>
              </a:rPr>
              <a:t>• </a:t>
            </a:r>
            <a:r>
              <a:rPr lang="en-US" sz="1800" dirty="0">
                <a:latin typeface="Verdana" panose="020B0604030504040204" pitchFamily="34" charset="0"/>
                <a:ea typeface="Verdana" panose="020B0604030504040204" pitchFamily="34" charset="0"/>
                <a:cs typeface="Verdana" panose="020B0604030504040204" pitchFamily="34" charset="0"/>
                <a:hlinkClick r:id="rId4"/>
              </a:rPr>
              <a:t>https://everest-h2020.eu</a:t>
            </a:r>
            <a:r>
              <a:rPr lang="en-US" sz="1800" dirty="0">
                <a:latin typeface="Verdana" panose="020B0604030504040204" pitchFamily="34" charset="0"/>
                <a:ea typeface="Verdana" panose="020B0604030504040204" pitchFamily="34" charset="0"/>
                <a:cs typeface="Verdana" panose="020B0604030504040204" pitchFamily="34" charset="0"/>
              </a:rPr>
              <a:t> </a:t>
            </a:r>
            <a:br>
              <a:rPr lang="en-US" sz="1800" dirty="0">
                <a:latin typeface="Verdana" panose="020B0604030504040204" pitchFamily="34" charset="0"/>
                <a:ea typeface="Verdana" panose="020B0604030504040204" pitchFamily="34" charset="0"/>
                <a:cs typeface="Verdana" panose="020B0604030504040204" pitchFamily="34" charset="0"/>
              </a:rPr>
            </a:br>
            <a:r>
              <a:rPr lang="en-US" sz="1800" dirty="0">
                <a:latin typeface="Verdana" panose="020B0604030504040204" pitchFamily="34" charset="0"/>
                <a:ea typeface="Verdana" panose="020B0604030504040204" pitchFamily="34" charset="0"/>
                <a:cs typeface="Verdana" panose="020B0604030504040204" pitchFamily="34" charset="0"/>
              </a:rPr>
              <a:t>• </a:t>
            </a:r>
            <a:r>
              <a:rPr lang="en-US" sz="1800" dirty="0">
                <a:latin typeface="Verdana" panose="020B0604030504040204" pitchFamily="34" charset="0"/>
                <a:ea typeface="Verdana" panose="020B0604030504040204" pitchFamily="34" charset="0"/>
                <a:cs typeface="Verdana" panose="020B0604030504040204" pitchFamily="34" charset="0"/>
                <a:hlinkClick r:id="rId5"/>
              </a:rPr>
              <a:t>https://www.marvel-project.eu/</a:t>
            </a:r>
            <a:r>
              <a:rPr lang="en-US" sz="1800" dirty="0">
                <a:latin typeface="Verdana" panose="020B0604030504040204" pitchFamily="34" charset="0"/>
                <a:ea typeface="Verdana" panose="020B0604030504040204" pitchFamily="34" charset="0"/>
                <a:cs typeface="Verdana" panose="020B0604030504040204" pitchFamily="34" charset="0"/>
              </a:rPr>
              <a:t>   </a:t>
            </a:r>
          </a:p>
        </p:txBody>
      </p:sp>
    </p:spTree>
    <p:extLst>
      <p:ext uri="{BB962C8B-B14F-4D97-AF65-F5344CB8AC3E}">
        <p14:creationId xmlns:p14="http://schemas.microsoft.com/office/powerpoint/2010/main" val="33909666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FF03D20F-780D-AD43-813C-574BADDBF5AF}"/>
              </a:ext>
            </a:extLst>
          </p:cNvPr>
          <p:cNvSpPr>
            <a:spLocks noGrp="1"/>
          </p:cNvSpPr>
          <p:nvPr>
            <p:ph type="sldNum" sz="quarter" idx="12"/>
          </p:nvPr>
        </p:nvSpPr>
        <p:spPr/>
        <p:txBody>
          <a:bodyPr/>
          <a:lstStyle/>
          <a:p>
            <a:fld id="{124B4910-06CA-4855-906E-4E1A599A3904}" type="slidenum">
              <a:rPr lang="lv-LV" smtClean="0"/>
              <a:t>11</a:t>
            </a:fld>
            <a:endParaRPr lang="lv-LV" dirty="0"/>
          </a:p>
        </p:txBody>
      </p:sp>
      <p:sp>
        <p:nvSpPr>
          <p:cNvPr id="3" name="Rectangle 2">
            <a:extLst>
              <a:ext uri="{FF2B5EF4-FFF2-40B4-BE49-F238E27FC236}">
                <a16:creationId xmlns:a16="http://schemas.microsoft.com/office/drawing/2014/main" xmlns="" id="{18D4A684-F473-B947-BD26-DEA757C91888}"/>
              </a:ext>
            </a:extLst>
          </p:cNvPr>
          <p:cNvSpPr/>
          <p:nvPr/>
        </p:nvSpPr>
        <p:spPr>
          <a:xfrm>
            <a:off x="333693" y="1161050"/>
            <a:ext cx="6054213" cy="2862322"/>
          </a:xfrm>
          <a:prstGeom prst="rect">
            <a:avLst/>
          </a:prstGeom>
          <a:ln w="12700">
            <a:solidFill>
              <a:schemeClr val="accent5"/>
            </a:solidFill>
          </a:ln>
        </p:spPr>
        <p:txBody>
          <a:bodyPr wrap="square">
            <a:spAutoFit/>
          </a:bodyPr>
          <a:lstStyle/>
          <a:p>
            <a:r>
              <a:rPr lang="en-US" sz="1800" b="1" dirty="0">
                <a:solidFill>
                  <a:srgbClr val="0C5193"/>
                </a:solidFill>
                <a:latin typeface="Verdana" panose="020B0604030504040204" pitchFamily="34" charset="0"/>
              </a:rPr>
              <a:t>What are we looking for? </a:t>
            </a:r>
          </a:p>
          <a:p>
            <a:pPr marL="285750" indent="-285750">
              <a:buSzPct val="150000"/>
              <a:buFont typeface="Arial" panose="020B0604020202020204" pitchFamily="34" charset="0"/>
              <a:buChar char="•"/>
            </a:pPr>
            <a:r>
              <a:rPr lang="en-US" sz="1800" dirty="0">
                <a:latin typeface="Verdana" panose="020B0604030504040204" pitchFamily="34" charset="0"/>
              </a:rPr>
              <a:t>Development of generic and advanced cloud technologies, mechanisms, techniques, etc. Research in cloud technologies! not in AI </a:t>
            </a:r>
          </a:p>
          <a:p>
            <a:pPr marL="285750" indent="-285750">
              <a:buSzPct val="150000"/>
              <a:buFont typeface="Arial" panose="020B0604020202020204" pitchFamily="34" charset="0"/>
              <a:buChar char="•"/>
            </a:pPr>
            <a:r>
              <a:rPr lang="en-US" sz="1800" dirty="0">
                <a:latin typeface="Verdana" panose="020B0604030504040204" pitchFamily="34" charset="0"/>
              </a:rPr>
              <a:t>The proposals should demonstrate the applicability and viability of the proposed technological solutions across multiple application domains. </a:t>
            </a:r>
          </a:p>
          <a:p>
            <a:pPr marL="285750" indent="-285750">
              <a:buSzPct val="150000"/>
              <a:buFont typeface="Arial" panose="020B0604020202020204" pitchFamily="34" charset="0"/>
              <a:buChar char="•"/>
            </a:pPr>
            <a:r>
              <a:rPr lang="en-US" sz="1800" dirty="0">
                <a:latin typeface="Verdana" panose="020B0604030504040204" pitchFamily="34" charset="0"/>
              </a:rPr>
              <a:t>Beyond State-of-the-art, not incremental type of</a:t>
            </a:r>
            <a:r>
              <a:rPr lang="en-US" sz="1800" dirty="0">
                <a:solidFill>
                  <a:srgbClr val="0254AF"/>
                </a:solidFill>
                <a:latin typeface="ArialMT"/>
              </a:rPr>
              <a:t> </a:t>
            </a:r>
            <a:r>
              <a:rPr lang="en-US" sz="1800" dirty="0">
                <a:latin typeface="Verdana" panose="020B0604030504040204" pitchFamily="34" charset="0"/>
              </a:rPr>
              <a:t>research </a:t>
            </a:r>
          </a:p>
        </p:txBody>
      </p:sp>
      <p:sp>
        <p:nvSpPr>
          <p:cNvPr id="4" name="Rectangle 3">
            <a:extLst>
              <a:ext uri="{FF2B5EF4-FFF2-40B4-BE49-F238E27FC236}">
                <a16:creationId xmlns:a16="http://schemas.microsoft.com/office/drawing/2014/main" xmlns="" id="{C162A307-561F-DE44-B2FD-D8FA25D58230}"/>
              </a:ext>
            </a:extLst>
          </p:cNvPr>
          <p:cNvSpPr/>
          <p:nvPr/>
        </p:nvSpPr>
        <p:spPr>
          <a:xfrm>
            <a:off x="333693" y="4219008"/>
            <a:ext cx="6054214" cy="1754326"/>
          </a:xfrm>
          <a:prstGeom prst="rect">
            <a:avLst/>
          </a:prstGeom>
          <a:ln w="12700">
            <a:solidFill>
              <a:schemeClr val="accent5"/>
            </a:solidFill>
          </a:ln>
        </p:spPr>
        <p:txBody>
          <a:bodyPr wrap="square">
            <a:spAutoFit/>
          </a:bodyPr>
          <a:lstStyle/>
          <a:p>
            <a:r>
              <a:rPr lang="en-US" sz="1800" b="1" dirty="0">
                <a:solidFill>
                  <a:srgbClr val="0C5193"/>
                </a:solidFill>
                <a:latin typeface="Verdana" panose="020B0604030504040204" pitchFamily="34" charset="0"/>
              </a:rPr>
              <a:t>What we do NOT want? </a:t>
            </a:r>
            <a:endParaRPr lang="en-US" b="1" dirty="0"/>
          </a:p>
          <a:p>
            <a:pPr marL="285750" indent="-285750">
              <a:buSzPct val="150000"/>
              <a:buFont typeface="Arial" panose="020B0604020202020204" pitchFamily="34" charset="0"/>
              <a:buChar char="•"/>
            </a:pPr>
            <a:r>
              <a:rPr lang="en-US" sz="1800" dirty="0">
                <a:latin typeface="Verdana" panose="020B0604030504040204" pitchFamily="34" charset="0"/>
              </a:rPr>
              <a:t>Using existing Cloud technologies as an enabler for research in other domains (e.g., AI, IoT, BigData, etc.) </a:t>
            </a:r>
          </a:p>
          <a:p>
            <a:pPr marL="285750" indent="-285750">
              <a:buSzPct val="150000"/>
              <a:buFont typeface="Arial" panose="020B0604020202020204" pitchFamily="34" charset="0"/>
              <a:buChar char="•"/>
            </a:pPr>
            <a:r>
              <a:rPr lang="en-US" sz="1800" dirty="0">
                <a:latin typeface="Verdana" panose="020B0604030504040204" pitchFamily="34" charset="0"/>
              </a:rPr>
              <a:t>Any User Application development using existing Cloud technologies </a:t>
            </a:r>
          </a:p>
        </p:txBody>
      </p:sp>
      <p:sp>
        <p:nvSpPr>
          <p:cNvPr id="5" name="Rectangle 4">
            <a:extLst>
              <a:ext uri="{FF2B5EF4-FFF2-40B4-BE49-F238E27FC236}">
                <a16:creationId xmlns:a16="http://schemas.microsoft.com/office/drawing/2014/main" xmlns="" id="{0294A8A4-46F1-9F4A-88A5-001492C622FF}"/>
              </a:ext>
            </a:extLst>
          </p:cNvPr>
          <p:cNvSpPr/>
          <p:nvPr/>
        </p:nvSpPr>
        <p:spPr>
          <a:xfrm>
            <a:off x="882894" y="165353"/>
            <a:ext cx="7832593" cy="584775"/>
          </a:xfrm>
          <a:prstGeom prst="rect">
            <a:avLst/>
          </a:prstGeom>
        </p:spPr>
        <p:txBody>
          <a:bodyPr wrap="none">
            <a:spAutoFit/>
          </a:bodyPr>
          <a:lstStyle/>
          <a:p>
            <a:r>
              <a:rPr lang="en-US" sz="3200" b="1" dirty="0">
                <a:solidFill>
                  <a:schemeClr val="accent2">
                    <a:lumMod val="50000"/>
                  </a:schemeClr>
                </a:solidFill>
                <a:latin typeface="Verdana" panose="020B0604030504040204" pitchFamily="34" charset="0"/>
                <a:ea typeface="Verdana" panose="020B0604030504040204" pitchFamily="34" charset="0"/>
                <a:cs typeface="Times New Roman" panose="02020603050405020304" pitchFamily="18" charset="0"/>
              </a:rPr>
              <a:t>HORIZON-CL4-2022-DATA-01-02</a:t>
            </a:r>
            <a:endParaRPr lang="en-US" b="1" dirty="0">
              <a:effectLst/>
            </a:endParaRPr>
          </a:p>
        </p:txBody>
      </p:sp>
      <p:sp>
        <p:nvSpPr>
          <p:cNvPr id="7" name="Rectangle 6">
            <a:extLst>
              <a:ext uri="{FF2B5EF4-FFF2-40B4-BE49-F238E27FC236}">
                <a16:creationId xmlns:a16="http://schemas.microsoft.com/office/drawing/2014/main" xmlns="" id="{E70F7F96-E2CB-594A-AD5D-4A8AC44D679E}"/>
              </a:ext>
            </a:extLst>
          </p:cNvPr>
          <p:cNvSpPr/>
          <p:nvPr/>
        </p:nvSpPr>
        <p:spPr>
          <a:xfrm>
            <a:off x="6827482" y="1161050"/>
            <a:ext cx="5044220" cy="1477328"/>
          </a:xfrm>
          <a:prstGeom prst="rect">
            <a:avLst/>
          </a:prstGeom>
          <a:ln w="12700">
            <a:solidFill>
              <a:schemeClr val="accent5"/>
            </a:solidFill>
          </a:ln>
        </p:spPr>
        <p:txBody>
          <a:bodyPr wrap="square">
            <a:spAutoFit/>
          </a:bodyPr>
          <a:lstStyle/>
          <a:p>
            <a:pPr>
              <a:buSzPct val="150000"/>
            </a:pPr>
            <a:r>
              <a:rPr lang="en-US" sz="1800" b="1" dirty="0">
                <a:solidFill>
                  <a:srgbClr val="0C5193"/>
                </a:solidFill>
                <a:latin typeface="Verdana" panose="020B0604030504040204" pitchFamily="34" charset="0"/>
              </a:rPr>
              <a:t>Current project portfolio</a:t>
            </a:r>
            <a:endParaRPr lang="en-US" sz="1800" b="1" i="1" dirty="0">
              <a:solidFill>
                <a:srgbClr val="0C5193"/>
              </a:solidFill>
              <a:latin typeface="Verdana" panose="020B0604030504040204" pitchFamily="34" charset="0"/>
            </a:endParaRPr>
          </a:p>
          <a:p>
            <a:pPr marL="285750" indent="-285750">
              <a:buSzPct val="150000"/>
              <a:buFont typeface="Arial" panose="020B0604020202020204" pitchFamily="34" charset="0"/>
              <a:buChar char="•"/>
            </a:pPr>
            <a:r>
              <a:rPr lang="en-US" sz="1800" dirty="0">
                <a:latin typeface="Verdana" panose="020B0604030504040204" pitchFamily="34" charset="0"/>
              </a:rPr>
              <a:t>H-CLOUD </a:t>
            </a:r>
            <a:r>
              <a:rPr lang="en-US" sz="1800" dirty="0">
                <a:latin typeface="Verdana" panose="020B0604030504040204" pitchFamily="34" charset="0"/>
                <a:hlinkClick r:id="rId3"/>
              </a:rPr>
              <a:t>https://www.h-cloud.eu/</a:t>
            </a:r>
            <a:endParaRPr lang="en-US" sz="1800" dirty="0">
              <a:latin typeface="Verdana" panose="020B0604030504040204" pitchFamily="34" charset="0"/>
            </a:endParaRPr>
          </a:p>
          <a:p>
            <a:pPr marL="285750" indent="-285750">
              <a:buSzPct val="150000"/>
              <a:buFont typeface="Arial" panose="020B0604020202020204" pitchFamily="34" charset="0"/>
              <a:buChar char="•"/>
            </a:pPr>
            <a:r>
              <a:rPr lang="en-US" sz="1800" dirty="0">
                <a:latin typeface="Verdana" panose="020B0604030504040204" pitchFamily="34" charset="0"/>
              </a:rPr>
              <a:t>Hub4CLOUD </a:t>
            </a:r>
            <a:r>
              <a:rPr lang="en-US" sz="1800" dirty="0">
                <a:latin typeface="Verdana" panose="020B0604030504040204" pitchFamily="34" charset="0"/>
                <a:hlinkClick r:id="rId4"/>
              </a:rPr>
              <a:t>https://www.h-cloud.eu/ict_40-projects/hub4cloud/</a:t>
            </a:r>
            <a:r>
              <a:rPr lang="en-US" sz="1800" dirty="0">
                <a:latin typeface="Verdana" panose="020B0604030504040204" pitchFamily="34" charset="0"/>
              </a:rPr>
              <a:t>    </a:t>
            </a:r>
          </a:p>
          <a:p>
            <a:endParaRPr lang="en-US" sz="1800" dirty="0">
              <a:latin typeface="Verdana" panose="020B0604030504040204" pitchFamily="34" charset="0"/>
              <a:ea typeface="Verdana" panose="020B0604030504040204" pitchFamily="34" charset="0"/>
              <a:cs typeface="Verdana" panose="020B0604030504040204" pitchFamily="34" charset="0"/>
            </a:endParaRPr>
          </a:p>
        </p:txBody>
      </p:sp>
      <p:sp>
        <p:nvSpPr>
          <p:cNvPr id="10" name="Rectangle 9">
            <a:extLst>
              <a:ext uri="{FF2B5EF4-FFF2-40B4-BE49-F238E27FC236}">
                <a16:creationId xmlns:a16="http://schemas.microsoft.com/office/drawing/2014/main" xmlns="" id="{B571B51D-0B32-5A4A-BAA5-B6D3D5D5EC71}"/>
              </a:ext>
            </a:extLst>
          </p:cNvPr>
          <p:cNvSpPr/>
          <p:nvPr/>
        </p:nvSpPr>
        <p:spPr>
          <a:xfrm rot="10800000" flipV="1">
            <a:off x="6827482" y="2818624"/>
            <a:ext cx="5044220" cy="2277547"/>
          </a:xfrm>
          <a:prstGeom prst="rect">
            <a:avLst/>
          </a:prstGeom>
          <a:ln w="12700">
            <a:solidFill>
              <a:schemeClr val="accent5"/>
            </a:solidFill>
          </a:ln>
        </p:spPr>
        <p:txBody>
          <a:bodyPr wrap="square">
            <a:spAutoFit/>
          </a:bodyPr>
          <a:lstStyle/>
          <a:p>
            <a:r>
              <a:rPr lang="en-US" sz="1600" b="1" dirty="0">
                <a:solidFill>
                  <a:srgbClr val="0C5193"/>
                </a:solidFill>
                <a:latin typeface="Verdana" panose="020B0604030504040204" pitchFamily="34" charset="0"/>
              </a:rPr>
              <a:t>Additional information</a:t>
            </a:r>
            <a:endParaRPr lang="en-US" sz="1600" b="1" i="1" dirty="0">
              <a:solidFill>
                <a:srgbClr val="0C5193"/>
              </a:solidFill>
              <a:latin typeface="Verdana" panose="020B0604030504040204" pitchFamily="34" charset="0"/>
            </a:endParaRPr>
          </a:p>
          <a:p>
            <a:pPr marL="285750" indent="-285750">
              <a:buSzPct val="150000"/>
              <a:buFont typeface="Arial" panose="020B0604020202020204" pitchFamily="34" charset="0"/>
              <a:buChar char="•"/>
            </a:pPr>
            <a:r>
              <a:rPr lang="en-US" sz="1800" dirty="0">
                <a:latin typeface="Verdana" panose="020B0604030504040204" pitchFamily="34" charset="0"/>
                <a:ea typeface="Verdana" panose="020B0604030504040204" pitchFamily="34" charset="0"/>
                <a:cs typeface="Verdana" panose="020B0604030504040204" pitchFamily="34" charset="0"/>
                <a:hlinkClick r:id="rId5"/>
              </a:rPr>
              <a:t>https://digital-strategy.ec.europa.eu/en/policies/cloud-computing</a:t>
            </a:r>
            <a:r>
              <a:rPr lang="en-US" sz="1800" dirty="0">
                <a:latin typeface="Verdana" panose="020B0604030504040204" pitchFamily="34" charset="0"/>
                <a:ea typeface="Verdana" panose="020B0604030504040204" pitchFamily="34" charset="0"/>
                <a:cs typeface="Verdana" panose="020B0604030504040204" pitchFamily="34" charset="0"/>
              </a:rPr>
              <a:t> </a:t>
            </a:r>
          </a:p>
          <a:p>
            <a:pPr marL="285750" indent="-285750">
              <a:buSzPct val="150000"/>
              <a:buFont typeface="Arial" panose="020B0604020202020204" pitchFamily="34" charset="0"/>
              <a:buChar char="•"/>
            </a:pPr>
            <a:r>
              <a:rPr lang="en-US" sz="1800" dirty="0">
                <a:latin typeface="Verdana" panose="020B0604030504040204" pitchFamily="34" charset="0"/>
                <a:ea typeface="Verdana" panose="020B0604030504040204" pitchFamily="34" charset="0"/>
                <a:cs typeface="Verdana" panose="020B0604030504040204" pitchFamily="34" charset="0"/>
                <a:hlinkClick r:id="rId6"/>
              </a:rPr>
              <a:t>https://digital-strategy.ec.europa.eu/en/library/cloud-and-edge-computing-different-way-using-it-brochure</a:t>
            </a:r>
            <a:r>
              <a:rPr lang="en-US" sz="1800" dirty="0">
                <a:latin typeface="Verdana" panose="020B0604030504040204" pitchFamily="34" charset="0"/>
                <a:ea typeface="Verdana" panose="020B0604030504040204" pitchFamily="34" charset="0"/>
                <a:cs typeface="Verdana" panose="020B0604030504040204" pitchFamily="34" charset="0"/>
              </a:rPr>
              <a:t> </a:t>
            </a:r>
          </a:p>
        </p:txBody>
      </p:sp>
    </p:spTree>
    <p:extLst>
      <p:ext uri="{BB962C8B-B14F-4D97-AF65-F5344CB8AC3E}">
        <p14:creationId xmlns:p14="http://schemas.microsoft.com/office/powerpoint/2010/main" val="16647350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FF03D20F-780D-AD43-813C-574BADDBF5AF}"/>
              </a:ext>
            </a:extLst>
          </p:cNvPr>
          <p:cNvSpPr>
            <a:spLocks noGrp="1"/>
          </p:cNvSpPr>
          <p:nvPr>
            <p:ph type="sldNum" sz="quarter" idx="12"/>
          </p:nvPr>
        </p:nvSpPr>
        <p:spPr/>
        <p:txBody>
          <a:bodyPr/>
          <a:lstStyle/>
          <a:p>
            <a:fld id="{124B4910-06CA-4855-906E-4E1A599A3904}" type="slidenum">
              <a:rPr lang="lv-LV" smtClean="0"/>
              <a:t>12</a:t>
            </a:fld>
            <a:endParaRPr lang="lv-LV" dirty="0"/>
          </a:p>
        </p:txBody>
      </p:sp>
      <p:sp>
        <p:nvSpPr>
          <p:cNvPr id="3" name="Rectangle 2">
            <a:extLst>
              <a:ext uri="{FF2B5EF4-FFF2-40B4-BE49-F238E27FC236}">
                <a16:creationId xmlns:a16="http://schemas.microsoft.com/office/drawing/2014/main" xmlns="" id="{18D4A684-F473-B947-BD26-DEA757C91888}"/>
              </a:ext>
            </a:extLst>
          </p:cNvPr>
          <p:cNvSpPr/>
          <p:nvPr/>
        </p:nvSpPr>
        <p:spPr>
          <a:xfrm>
            <a:off x="364690" y="1202702"/>
            <a:ext cx="6054213" cy="2585323"/>
          </a:xfrm>
          <a:prstGeom prst="rect">
            <a:avLst/>
          </a:prstGeom>
          <a:ln w="12700">
            <a:solidFill>
              <a:schemeClr val="accent5"/>
            </a:solidFill>
          </a:ln>
        </p:spPr>
        <p:txBody>
          <a:bodyPr wrap="square">
            <a:spAutoFit/>
          </a:bodyPr>
          <a:lstStyle/>
          <a:p>
            <a:r>
              <a:rPr lang="en-US" sz="1800" b="1" dirty="0">
                <a:solidFill>
                  <a:srgbClr val="0C5193"/>
                </a:solidFill>
                <a:latin typeface="Verdana" panose="020B0604030504040204" pitchFamily="34" charset="0"/>
              </a:rPr>
              <a:t>What are we looking for? </a:t>
            </a:r>
            <a:endParaRPr lang="en-US" b="1" dirty="0"/>
          </a:p>
          <a:p>
            <a:pPr marL="285750" indent="-285750">
              <a:buSzPct val="150000"/>
              <a:buFont typeface="Arial" panose="020B0604020202020204" pitchFamily="34" charset="0"/>
              <a:buChar char="•"/>
            </a:pPr>
            <a:r>
              <a:rPr lang="en-US" sz="1800" dirty="0">
                <a:latin typeface="Verdana" panose="020B0604030504040204" pitchFamily="34" charset="0"/>
              </a:rPr>
              <a:t>New decentralized architectures for smart nodes, Swarm Intelligence </a:t>
            </a:r>
          </a:p>
          <a:p>
            <a:pPr marL="285750" indent="-285750">
              <a:buSzPct val="150000"/>
              <a:buFont typeface="Arial" panose="020B0604020202020204" pitchFamily="34" charset="0"/>
              <a:buChar char="•"/>
            </a:pPr>
            <a:r>
              <a:rPr lang="en-US" sz="1800" dirty="0">
                <a:latin typeface="Verdana" panose="020B0604030504040204" pitchFamily="34" charset="0"/>
              </a:rPr>
              <a:t>Programming tools for decentralized intelligent nodes, Open source, where applicable </a:t>
            </a:r>
          </a:p>
          <a:p>
            <a:pPr marL="285750" indent="-285750">
              <a:buSzPct val="150000"/>
              <a:buFont typeface="Arial" panose="020B0604020202020204" pitchFamily="34" charset="0"/>
              <a:buChar char="•"/>
            </a:pPr>
            <a:r>
              <a:rPr lang="en-US" sz="1800" dirty="0">
                <a:latin typeface="Verdana" panose="020B0604030504040204" pitchFamily="34" charset="0"/>
              </a:rPr>
              <a:t>The proposals should demonstrate the applicability and validation of the proposed concepts in at least 3 application domains, Contribution to SDGs </a:t>
            </a:r>
          </a:p>
        </p:txBody>
      </p:sp>
      <p:sp>
        <p:nvSpPr>
          <p:cNvPr id="5" name="Rectangle 4">
            <a:extLst>
              <a:ext uri="{FF2B5EF4-FFF2-40B4-BE49-F238E27FC236}">
                <a16:creationId xmlns:a16="http://schemas.microsoft.com/office/drawing/2014/main" xmlns="" id="{0294A8A4-46F1-9F4A-88A5-001492C622FF}"/>
              </a:ext>
            </a:extLst>
          </p:cNvPr>
          <p:cNvSpPr/>
          <p:nvPr/>
        </p:nvSpPr>
        <p:spPr>
          <a:xfrm>
            <a:off x="882894" y="178416"/>
            <a:ext cx="7832593" cy="584775"/>
          </a:xfrm>
          <a:prstGeom prst="rect">
            <a:avLst/>
          </a:prstGeom>
        </p:spPr>
        <p:txBody>
          <a:bodyPr wrap="none">
            <a:spAutoFit/>
          </a:bodyPr>
          <a:lstStyle/>
          <a:p>
            <a:r>
              <a:rPr lang="en-US" sz="3200" b="1" dirty="0">
                <a:solidFill>
                  <a:schemeClr val="accent2">
                    <a:lumMod val="50000"/>
                  </a:schemeClr>
                </a:solidFill>
                <a:latin typeface="Verdana" panose="020B0604030504040204" pitchFamily="34" charset="0"/>
                <a:ea typeface="Verdana" panose="020B0604030504040204" pitchFamily="34" charset="0"/>
                <a:cs typeface="Times New Roman" panose="02020603050405020304" pitchFamily="18" charset="0"/>
              </a:rPr>
              <a:t>HORIZON-CL4-2022-DATA-01-03</a:t>
            </a:r>
            <a:endParaRPr lang="en-US" b="1" dirty="0">
              <a:effectLst/>
            </a:endParaRPr>
          </a:p>
        </p:txBody>
      </p:sp>
      <p:sp>
        <p:nvSpPr>
          <p:cNvPr id="6" name="Rectangle 5">
            <a:extLst>
              <a:ext uri="{FF2B5EF4-FFF2-40B4-BE49-F238E27FC236}">
                <a16:creationId xmlns:a16="http://schemas.microsoft.com/office/drawing/2014/main" xmlns="" id="{D4C57BE9-EB6F-394E-A959-70EA6377F472}"/>
              </a:ext>
            </a:extLst>
          </p:cNvPr>
          <p:cNvSpPr/>
          <p:nvPr/>
        </p:nvSpPr>
        <p:spPr>
          <a:xfrm>
            <a:off x="6576219" y="1186942"/>
            <a:ext cx="5458465" cy="2585323"/>
          </a:xfrm>
          <a:prstGeom prst="rect">
            <a:avLst/>
          </a:prstGeom>
          <a:ln w="12700">
            <a:solidFill>
              <a:schemeClr val="accent5"/>
            </a:solidFill>
          </a:ln>
        </p:spPr>
        <p:txBody>
          <a:bodyPr wrap="square">
            <a:spAutoFit/>
          </a:bodyPr>
          <a:lstStyle/>
          <a:p>
            <a:r>
              <a:rPr lang="en-US" sz="1800" b="1" dirty="0">
                <a:solidFill>
                  <a:srgbClr val="0C5193"/>
                </a:solidFill>
                <a:latin typeface="Verdana" panose="020B0604030504040204" pitchFamily="34" charset="0"/>
              </a:rPr>
              <a:t>Future </a:t>
            </a:r>
            <a:r>
              <a:rPr lang="en-US" sz="1800" b="1" noProof="1">
                <a:solidFill>
                  <a:srgbClr val="0C5193"/>
                </a:solidFill>
                <a:latin typeface="Verdana" panose="020B0604030504040204" pitchFamily="34" charset="0"/>
              </a:rPr>
              <a:t>Outlook</a:t>
            </a:r>
            <a:r>
              <a:rPr lang="en-US" sz="1800" b="1" dirty="0">
                <a:solidFill>
                  <a:srgbClr val="0C5193"/>
                </a:solidFill>
                <a:latin typeface="Verdana" panose="020B0604030504040204" pitchFamily="34" charset="0"/>
              </a:rPr>
              <a:t>: </a:t>
            </a:r>
          </a:p>
          <a:p>
            <a:pPr marL="285750" indent="-285750">
              <a:buSzPct val="150000"/>
              <a:buFont typeface="Arial" panose="020B0604020202020204" pitchFamily="34" charset="0"/>
              <a:buChar char="•"/>
            </a:pPr>
            <a:r>
              <a:rPr lang="en-US" sz="1800" dirty="0">
                <a:latin typeface="Verdana" panose="020B0604030504040204" pitchFamily="34" charset="0"/>
              </a:rPr>
              <a:t>Portal for projects, open calls and events: </a:t>
            </a:r>
            <a:r>
              <a:rPr lang="en-US" sz="1800" dirty="0">
                <a:latin typeface="Verdana" panose="020B0604030504040204" pitchFamily="34" charset="0"/>
                <a:hlinkClick r:id="rId3"/>
              </a:rPr>
              <a:t>www.NGIOT.eu</a:t>
            </a:r>
            <a:r>
              <a:rPr lang="en-US" sz="1800" dirty="0">
                <a:latin typeface="Verdana" panose="020B0604030504040204" pitchFamily="34" charset="0"/>
              </a:rPr>
              <a:t> </a:t>
            </a:r>
          </a:p>
          <a:p>
            <a:pPr marL="285750" indent="-285750">
              <a:buSzPct val="150000"/>
              <a:buFont typeface="Arial" panose="020B0604020202020204" pitchFamily="34" charset="0"/>
              <a:buChar char="•"/>
            </a:pPr>
            <a:r>
              <a:rPr lang="en-US" sz="1800" dirty="0">
                <a:latin typeface="Verdana" panose="020B0604030504040204" pitchFamily="34" charset="0"/>
              </a:rPr>
              <a:t>Study Economic Potential of Far Edge Computing in the Future Smart IoT launched on 06/07/2021</a:t>
            </a:r>
          </a:p>
          <a:p>
            <a:pPr marL="285750" indent="-285750">
              <a:buSzPct val="150000"/>
              <a:buFont typeface="Arial" panose="020B0604020202020204" pitchFamily="34" charset="0"/>
              <a:buChar char="•"/>
            </a:pPr>
            <a:r>
              <a:rPr lang="en-US" sz="1800" dirty="0">
                <a:latin typeface="Verdana" panose="020B0604030504040204" pitchFamily="34" charset="0"/>
              </a:rPr>
              <a:t>Portal Shaping Europe’s Digital Future Roadmap published by the Alliance on Industrial Data and Cloud </a:t>
            </a:r>
          </a:p>
        </p:txBody>
      </p:sp>
      <p:sp>
        <p:nvSpPr>
          <p:cNvPr id="7" name="Rectangle 6">
            <a:extLst>
              <a:ext uri="{FF2B5EF4-FFF2-40B4-BE49-F238E27FC236}">
                <a16:creationId xmlns:a16="http://schemas.microsoft.com/office/drawing/2014/main" xmlns="" id="{E70F7F96-E2CB-594A-AD5D-4A8AC44D679E}"/>
              </a:ext>
            </a:extLst>
          </p:cNvPr>
          <p:cNvSpPr/>
          <p:nvPr/>
        </p:nvSpPr>
        <p:spPr>
          <a:xfrm>
            <a:off x="6562367" y="4000153"/>
            <a:ext cx="5472317" cy="2031325"/>
          </a:xfrm>
          <a:prstGeom prst="rect">
            <a:avLst/>
          </a:prstGeom>
          <a:ln w="12700">
            <a:solidFill>
              <a:schemeClr val="accent5"/>
            </a:solidFill>
          </a:ln>
        </p:spPr>
        <p:txBody>
          <a:bodyPr wrap="square">
            <a:spAutoFit/>
          </a:bodyPr>
          <a:lstStyle/>
          <a:p>
            <a:pPr>
              <a:buSzPct val="150000"/>
            </a:pPr>
            <a:r>
              <a:rPr lang="en-US" sz="1800" b="1" dirty="0">
                <a:solidFill>
                  <a:srgbClr val="0C5193"/>
                </a:solidFill>
                <a:latin typeface="Verdana" panose="020B0604030504040204" pitchFamily="34" charset="0"/>
              </a:rPr>
              <a:t>Events</a:t>
            </a:r>
          </a:p>
          <a:p>
            <a:pPr marL="285750" indent="-285750">
              <a:buSzPct val="150000"/>
              <a:buFont typeface="Arial" panose="020B0604020202020204" pitchFamily="34" charset="0"/>
              <a:buChar char="•"/>
            </a:pPr>
            <a:r>
              <a:rPr lang="en-US" sz="1800" dirty="0">
                <a:latin typeface="Verdana" panose="020B0604030504040204" pitchFamily="34" charset="0"/>
              </a:rPr>
              <a:t>Workshop Autonomy in the Computing Continuum on 11/11/2021</a:t>
            </a:r>
            <a:br>
              <a:rPr lang="en-US" sz="1800" dirty="0">
                <a:latin typeface="Verdana" panose="020B0604030504040204" pitchFamily="34" charset="0"/>
              </a:rPr>
            </a:br>
            <a:r>
              <a:rPr lang="en-US" sz="1800" dirty="0">
                <a:latin typeface="Verdana" panose="020B0604030504040204" pitchFamily="34" charset="0"/>
              </a:rPr>
              <a:t>see </a:t>
            </a:r>
            <a:r>
              <a:rPr lang="en-US" sz="1800" dirty="0">
                <a:latin typeface="Verdana" panose="020B0604030504040204" pitchFamily="34" charset="0"/>
                <a:hlinkClick r:id="rId4"/>
              </a:rPr>
              <a:t>https://www.ngiot.eu/events/</a:t>
            </a:r>
            <a:r>
              <a:rPr lang="en-US" sz="1800" dirty="0">
                <a:latin typeface="Verdana" panose="020B0604030504040204" pitchFamily="34" charset="0"/>
              </a:rPr>
              <a:t> Report to follow </a:t>
            </a:r>
          </a:p>
          <a:p>
            <a:pPr marL="285750" indent="-285750">
              <a:buSzPct val="150000"/>
              <a:buFont typeface="Arial" panose="020B0604020202020204" pitchFamily="34" charset="0"/>
              <a:buChar char="•"/>
            </a:pPr>
            <a:r>
              <a:rPr lang="en-US" sz="1800" dirty="0">
                <a:latin typeface="Verdana" panose="020B0604030504040204" pitchFamily="34" charset="0"/>
              </a:rPr>
              <a:t>InfoDay – planned end January for Matchmaking t.b.c. </a:t>
            </a:r>
          </a:p>
        </p:txBody>
      </p:sp>
      <p:sp>
        <p:nvSpPr>
          <p:cNvPr id="12" name="Rectangle 11">
            <a:extLst>
              <a:ext uri="{FF2B5EF4-FFF2-40B4-BE49-F238E27FC236}">
                <a16:creationId xmlns:a16="http://schemas.microsoft.com/office/drawing/2014/main" xmlns="" id="{28467427-A652-6443-A941-7DF1045B7726}"/>
              </a:ext>
            </a:extLst>
          </p:cNvPr>
          <p:cNvSpPr/>
          <p:nvPr/>
        </p:nvSpPr>
        <p:spPr>
          <a:xfrm>
            <a:off x="364689" y="4000153"/>
            <a:ext cx="6054214" cy="2308324"/>
          </a:xfrm>
          <a:prstGeom prst="rect">
            <a:avLst/>
          </a:prstGeom>
          <a:ln w="12700">
            <a:solidFill>
              <a:schemeClr val="accent5"/>
            </a:solidFill>
          </a:ln>
        </p:spPr>
        <p:txBody>
          <a:bodyPr wrap="square">
            <a:spAutoFit/>
          </a:bodyPr>
          <a:lstStyle/>
          <a:p>
            <a:r>
              <a:rPr lang="en-US" sz="1800" b="1" dirty="0">
                <a:solidFill>
                  <a:srgbClr val="0C5193"/>
                </a:solidFill>
                <a:latin typeface="Verdana" panose="020B0604030504040204" pitchFamily="34" charset="0"/>
              </a:rPr>
              <a:t>What we do NOT want? </a:t>
            </a:r>
          </a:p>
          <a:p>
            <a:pPr marL="285750" indent="-285750">
              <a:buSzPct val="150000"/>
              <a:buFont typeface="Arial" panose="020B0604020202020204" pitchFamily="34" charset="0"/>
              <a:buChar char="•"/>
            </a:pPr>
            <a:r>
              <a:rPr lang="en-US" sz="1800" dirty="0">
                <a:latin typeface="Verdana" panose="020B0604030504040204" pitchFamily="34" charset="0"/>
              </a:rPr>
              <a:t>Proprietary technology development ! need to consider open interfaces and standards, where applicable build on open source projects</a:t>
            </a:r>
          </a:p>
          <a:p>
            <a:pPr marL="285750" indent="-285750">
              <a:buSzPct val="150000"/>
              <a:buFont typeface="Arial" panose="020B0604020202020204" pitchFamily="34" charset="0"/>
              <a:buChar char="•"/>
            </a:pPr>
            <a:r>
              <a:rPr lang="en-US" sz="1800" dirty="0">
                <a:latin typeface="Verdana" panose="020B0604030504040204" pitchFamily="34" charset="0"/>
              </a:rPr>
              <a:t>Narrowly focused scope, need interdisciplinary proposals SW-HW-network, need to connect different dots IoT, EPI, cloud, ARTEMIS, KDT, SNS.</a:t>
            </a:r>
          </a:p>
        </p:txBody>
      </p:sp>
    </p:spTree>
    <p:extLst>
      <p:ext uri="{BB962C8B-B14F-4D97-AF65-F5344CB8AC3E}">
        <p14:creationId xmlns:p14="http://schemas.microsoft.com/office/powerpoint/2010/main" val="23688568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FF03D20F-780D-AD43-813C-574BADDBF5AF}"/>
              </a:ext>
            </a:extLst>
          </p:cNvPr>
          <p:cNvSpPr>
            <a:spLocks noGrp="1"/>
          </p:cNvSpPr>
          <p:nvPr>
            <p:ph type="sldNum" sz="quarter" idx="12"/>
          </p:nvPr>
        </p:nvSpPr>
        <p:spPr/>
        <p:txBody>
          <a:bodyPr/>
          <a:lstStyle/>
          <a:p>
            <a:fld id="{124B4910-06CA-4855-906E-4E1A599A3904}" type="slidenum">
              <a:rPr lang="lv-LV" smtClean="0"/>
              <a:t>13</a:t>
            </a:fld>
            <a:endParaRPr lang="lv-LV" dirty="0"/>
          </a:p>
        </p:txBody>
      </p:sp>
      <p:sp>
        <p:nvSpPr>
          <p:cNvPr id="3" name="Rectangle 2">
            <a:extLst>
              <a:ext uri="{FF2B5EF4-FFF2-40B4-BE49-F238E27FC236}">
                <a16:creationId xmlns:a16="http://schemas.microsoft.com/office/drawing/2014/main" xmlns="" id="{18D4A684-F473-B947-BD26-DEA757C91888}"/>
              </a:ext>
            </a:extLst>
          </p:cNvPr>
          <p:cNvSpPr/>
          <p:nvPr/>
        </p:nvSpPr>
        <p:spPr>
          <a:xfrm>
            <a:off x="364690" y="1132052"/>
            <a:ext cx="6054213" cy="2862321"/>
          </a:xfrm>
          <a:prstGeom prst="rect">
            <a:avLst/>
          </a:prstGeom>
          <a:ln w="12700">
            <a:solidFill>
              <a:schemeClr val="accent5"/>
            </a:solidFill>
          </a:ln>
        </p:spPr>
        <p:txBody>
          <a:bodyPr wrap="square">
            <a:spAutoFit/>
          </a:bodyPr>
          <a:lstStyle/>
          <a:p>
            <a:r>
              <a:rPr lang="en-US" sz="1800" b="1" dirty="0">
                <a:solidFill>
                  <a:srgbClr val="0C5193"/>
                </a:solidFill>
                <a:latin typeface="Verdana" panose="020B0604030504040204" pitchFamily="34" charset="0"/>
              </a:rPr>
              <a:t>What are we looking for? </a:t>
            </a:r>
            <a:endParaRPr lang="en-US" b="1" dirty="0"/>
          </a:p>
          <a:p>
            <a:pPr marL="285750" indent="-285750">
              <a:buSzPct val="150000"/>
              <a:buFont typeface="Arial" panose="020B0604020202020204" pitchFamily="34" charset="0"/>
              <a:buChar char="•"/>
            </a:pPr>
            <a:r>
              <a:rPr lang="en-US" sz="1800" dirty="0">
                <a:latin typeface="Verdana" panose="020B0604030504040204" pitchFamily="34" charset="0"/>
              </a:rPr>
              <a:t>data market/ data economy enablers </a:t>
            </a:r>
          </a:p>
          <a:p>
            <a:pPr marL="285750" indent="-285750">
              <a:buSzPct val="150000"/>
              <a:buFont typeface="Arial" panose="020B0604020202020204" pitchFamily="34" charset="0"/>
              <a:buChar char="•"/>
            </a:pPr>
            <a:r>
              <a:rPr lang="en-US" sz="1800" dirty="0">
                <a:latin typeface="Verdana" panose="020B0604030504040204" pitchFamily="34" charset="0"/>
              </a:rPr>
              <a:t>technologies, solutions, frameworks that facilitate the collection, sharing, storing, processing, trading and re-using of data </a:t>
            </a:r>
          </a:p>
          <a:p>
            <a:pPr marL="285750" indent="-285750">
              <a:buSzPct val="150000"/>
              <a:buFont typeface="Arial" panose="020B0604020202020204" pitchFamily="34" charset="0"/>
              <a:buChar char="•"/>
            </a:pPr>
            <a:r>
              <a:rPr lang="en-US" sz="1800" dirty="0">
                <a:latin typeface="Verdana" panose="020B0604030504040204" pitchFamily="34" charset="0"/>
              </a:rPr>
              <a:t>practical and scalable solutions for handling large amounts of transactions while minimizing energy consumption </a:t>
            </a:r>
          </a:p>
          <a:p>
            <a:pPr marL="285750" indent="-285750">
              <a:buSzPct val="150000"/>
              <a:buFont typeface="Arial" panose="020B0604020202020204" pitchFamily="34" charset="0"/>
              <a:buChar char="•"/>
            </a:pPr>
            <a:r>
              <a:rPr lang="en-US" sz="1800" dirty="0">
                <a:latin typeface="Verdana" panose="020B0604030504040204" pitchFamily="34" charset="0"/>
              </a:rPr>
              <a:t>development and demonstration of practical and mature end-to-end systems </a:t>
            </a:r>
          </a:p>
        </p:txBody>
      </p:sp>
      <p:sp>
        <p:nvSpPr>
          <p:cNvPr id="4" name="Rectangle 3">
            <a:extLst>
              <a:ext uri="{FF2B5EF4-FFF2-40B4-BE49-F238E27FC236}">
                <a16:creationId xmlns:a16="http://schemas.microsoft.com/office/drawing/2014/main" xmlns="" id="{C162A307-561F-DE44-B2FD-D8FA25D58230}"/>
              </a:ext>
            </a:extLst>
          </p:cNvPr>
          <p:cNvSpPr/>
          <p:nvPr/>
        </p:nvSpPr>
        <p:spPr>
          <a:xfrm>
            <a:off x="364690" y="4065023"/>
            <a:ext cx="6054213" cy="2016576"/>
          </a:xfrm>
          <a:prstGeom prst="rect">
            <a:avLst/>
          </a:prstGeom>
          <a:ln w="12700">
            <a:solidFill>
              <a:schemeClr val="accent5"/>
            </a:solidFill>
          </a:ln>
        </p:spPr>
        <p:txBody>
          <a:bodyPr wrap="square">
            <a:spAutoFit/>
          </a:bodyPr>
          <a:lstStyle/>
          <a:p>
            <a:r>
              <a:rPr lang="en-US" sz="1800" b="1" dirty="0">
                <a:solidFill>
                  <a:srgbClr val="0C5193"/>
                </a:solidFill>
                <a:latin typeface="Verdana" panose="020B0604030504040204" pitchFamily="34" charset="0"/>
              </a:rPr>
              <a:t>What we do NOT want? </a:t>
            </a:r>
            <a:endParaRPr lang="en-US" b="1" dirty="0"/>
          </a:p>
          <a:p>
            <a:pPr marL="285750" indent="-285750">
              <a:buSzPct val="150000"/>
              <a:buFont typeface="Arial" panose="020B0604020202020204" pitchFamily="34" charset="0"/>
              <a:buChar char="•"/>
            </a:pPr>
            <a:r>
              <a:rPr lang="en-US" sz="1800" dirty="0">
                <a:latin typeface="Verdana" panose="020B0604030504040204" pitchFamily="34" charset="0"/>
              </a:rPr>
              <a:t>duplicates of privacy-preserving technologies and data platforms already funded under H2020 </a:t>
            </a:r>
          </a:p>
          <a:p>
            <a:pPr marL="285750" indent="-285750">
              <a:buSzPct val="150000"/>
              <a:buFont typeface="Arial" panose="020B0604020202020204" pitchFamily="34" charset="0"/>
              <a:buChar char="•"/>
            </a:pPr>
            <a:r>
              <a:rPr lang="en-US" sz="1800" dirty="0">
                <a:latin typeface="Verdana" panose="020B0604030504040204" pitchFamily="34" charset="0"/>
              </a:rPr>
              <a:t>project proposals lacking energy-efficiency as a design principle </a:t>
            </a:r>
          </a:p>
          <a:p>
            <a:pPr marL="285750" indent="-285750">
              <a:buSzPct val="150000"/>
              <a:buFont typeface="Arial" panose="020B0604020202020204" pitchFamily="34" charset="0"/>
              <a:buChar char="•"/>
            </a:pPr>
            <a:r>
              <a:rPr lang="en-US" sz="1800" dirty="0">
                <a:latin typeface="Verdana" panose="020B0604030504040204" pitchFamily="34" charset="0"/>
              </a:rPr>
              <a:t>theoretic/ research projects – this is an IA topic with TRL 7 by the end of project </a:t>
            </a:r>
          </a:p>
        </p:txBody>
      </p:sp>
      <p:sp>
        <p:nvSpPr>
          <p:cNvPr id="5" name="Rectangle 4">
            <a:extLst>
              <a:ext uri="{FF2B5EF4-FFF2-40B4-BE49-F238E27FC236}">
                <a16:creationId xmlns:a16="http://schemas.microsoft.com/office/drawing/2014/main" xmlns="" id="{0294A8A4-46F1-9F4A-88A5-001492C622FF}"/>
              </a:ext>
            </a:extLst>
          </p:cNvPr>
          <p:cNvSpPr/>
          <p:nvPr/>
        </p:nvSpPr>
        <p:spPr>
          <a:xfrm>
            <a:off x="882894" y="165353"/>
            <a:ext cx="7911140" cy="584775"/>
          </a:xfrm>
          <a:prstGeom prst="rect">
            <a:avLst/>
          </a:prstGeom>
        </p:spPr>
        <p:txBody>
          <a:bodyPr wrap="none">
            <a:spAutoFit/>
          </a:bodyPr>
          <a:lstStyle/>
          <a:p>
            <a:r>
              <a:rPr lang="en-US" sz="3200" b="1" dirty="0">
                <a:solidFill>
                  <a:schemeClr val="accent2">
                    <a:lumMod val="50000"/>
                  </a:schemeClr>
                </a:solidFill>
                <a:latin typeface="Verdana" panose="020B0604030504040204" pitchFamily="34" charset="0"/>
                <a:ea typeface="Verdana" panose="020B0604030504040204" pitchFamily="34" charset="0"/>
                <a:cs typeface="Times New Roman" panose="02020603050405020304" pitchFamily="18" charset="0"/>
              </a:rPr>
              <a:t>HORIZON-CL4-2022-DATA-01-04</a:t>
            </a:r>
            <a:r>
              <a:rPr lang="en-US" sz="1800" b="1" dirty="0">
                <a:solidFill>
                  <a:srgbClr val="0C5193"/>
                </a:solidFill>
                <a:latin typeface="Verdana" panose="020B0604030504040204" pitchFamily="34" charset="0"/>
              </a:rPr>
              <a:t> </a:t>
            </a:r>
            <a:endParaRPr lang="en-US" b="1" dirty="0">
              <a:effectLst/>
            </a:endParaRPr>
          </a:p>
        </p:txBody>
      </p:sp>
      <p:sp>
        <p:nvSpPr>
          <p:cNvPr id="6" name="Rectangle 5">
            <a:extLst>
              <a:ext uri="{FF2B5EF4-FFF2-40B4-BE49-F238E27FC236}">
                <a16:creationId xmlns:a16="http://schemas.microsoft.com/office/drawing/2014/main" xmlns="" id="{D4C57BE9-EB6F-394E-A959-70EA6377F472}"/>
              </a:ext>
            </a:extLst>
          </p:cNvPr>
          <p:cNvSpPr/>
          <p:nvPr/>
        </p:nvSpPr>
        <p:spPr>
          <a:xfrm>
            <a:off x="6576219" y="1125625"/>
            <a:ext cx="5458465" cy="2878081"/>
          </a:xfrm>
          <a:prstGeom prst="rect">
            <a:avLst/>
          </a:prstGeom>
          <a:ln w="12700">
            <a:solidFill>
              <a:schemeClr val="accent5"/>
            </a:solidFill>
          </a:ln>
        </p:spPr>
        <p:txBody>
          <a:bodyPr wrap="square">
            <a:spAutoFit/>
          </a:bodyPr>
          <a:lstStyle/>
          <a:p>
            <a:r>
              <a:rPr lang="en-US" sz="1800" b="1" dirty="0">
                <a:solidFill>
                  <a:srgbClr val="0C5193"/>
                </a:solidFill>
                <a:latin typeface="Verdana" panose="020B0604030504040204" pitchFamily="34" charset="0"/>
              </a:rPr>
              <a:t>Is this new or has it been called before? </a:t>
            </a:r>
            <a:endParaRPr lang="en-US" b="1" dirty="0"/>
          </a:p>
          <a:p>
            <a:pPr marL="285750" indent="-285750">
              <a:buSzPct val="150000"/>
              <a:buFont typeface="Arial" panose="020B0604020202020204" pitchFamily="34" charset="0"/>
              <a:buChar char="•"/>
            </a:pPr>
            <a:r>
              <a:rPr lang="en-US" sz="1800" dirty="0">
                <a:latin typeface="Verdana" panose="020B0604030504040204" pitchFamily="34" charset="0"/>
              </a:rPr>
              <a:t>privacy-preserving technologies and data platforms have been addressed in H2020 (ICT- 18-2016, ICT-13-2018-19) – but this is the first time we specifically address data trading </a:t>
            </a:r>
          </a:p>
          <a:p>
            <a:pPr marL="285750" indent="-285750">
              <a:buSzPct val="150000"/>
              <a:buFont typeface="Arial" panose="020B0604020202020204" pitchFamily="34" charset="0"/>
              <a:buChar char="•"/>
            </a:pPr>
            <a:r>
              <a:rPr lang="en-US" sz="1800" dirty="0">
                <a:latin typeface="Verdana" panose="020B0604030504040204" pitchFamily="34" charset="0"/>
              </a:rPr>
              <a:t>link to the Digital Europe </a:t>
            </a:r>
            <a:r>
              <a:rPr lang="en-US" sz="1800" noProof="1">
                <a:latin typeface="Verdana" panose="020B0604030504040204" pitchFamily="34" charset="0"/>
              </a:rPr>
              <a:t>programme</a:t>
            </a:r>
            <a:r>
              <a:rPr lang="en-US" sz="1800" dirty="0">
                <a:latin typeface="Verdana" panose="020B0604030504040204" pitchFamily="34" charset="0"/>
              </a:rPr>
              <a:t>: actions are expected to support the deployment of the Common European Data Spaces </a:t>
            </a:r>
          </a:p>
        </p:txBody>
      </p:sp>
      <p:sp>
        <p:nvSpPr>
          <p:cNvPr id="7" name="Rectangle 6">
            <a:extLst>
              <a:ext uri="{FF2B5EF4-FFF2-40B4-BE49-F238E27FC236}">
                <a16:creationId xmlns:a16="http://schemas.microsoft.com/office/drawing/2014/main" xmlns="" id="{E70F7F96-E2CB-594A-AD5D-4A8AC44D679E}"/>
              </a:ext>
            </a:extLst>
          </p:cNvPr>
          <p:cNvSpPr/>
          <p:nvPr/>
        </p:nvSpPr>
        <p:spPr>
          <a:xfrm>
            <a:off x="6576219" y="4065023"/>
            <a:ext cx="5472317" cy="2585323"/>
          </a:xfrm>
          <a:prstGeom prst="rect">
            <a:avLst/>
          </a:prstGeom>
          <a:ln w="12700">
            <a:solidFill>
              <a:schemeClr val="accent5"/>
            </a:solidFill>
          </a:ln>
        </p:spPr>
        <p:txBody>
          <a:bodyPr wrap="square">
            <a:spAutoFit/>
          </a:bodyPr>
          <a:lstStyle/>
          <a:p>
            <a:r>
              <a:rPr lang="en-US" sz="1800" b="1" dirty="0">
                <a:solidFill>
                  <a:srgbClr val="0C5193"/>
                </a:solidFill>
                <a:latin typeface="Verdana" panose="020B0604030504040204" pitchFamily="34" charset="0"/>
              </a:rPr>
              <a:t>Current project portfolio</a:t>
            </a:r>
            <a:r>
              <a:rPr lang="en-US" sz="1800" i="1" dirty="0">
                <a:solidFill>
                  <a:srgbClr val="0C5193"/>
                </a:solidFill>
                <a:latin typeface="Verdana" panose="020B0604030504040204" pitchFamily="34" charset="0"/>
              </a:rPr>
              <a:t/>
            </a:r>
            <a:br>
              <a:rPr lang="en-US" sz="1800" i="1" dirty="0">
                <a:solidFill>
                  <a:srgbClr val="0C5193"/>
                </a:solidFill>
                <a:latin typeface="Verdana" panose="020B0604030504040204" pitchFamily="34" charset="0"/>
              </a:rPr>
            </a:br>
            <a:r>
              <a:rPr lang="en-US" sz="1800" dirty="0">
                <a:latin typeface="Verdana" panose="020B0604030504040204" pitchFamily="34" charset="0"/>
              </a:rPr>
              <a:t>Examples of Data Platforms ICT-13-2019: </a:t>
            </a:r>
            <a:endParaRPr lang="en-US" sz="1800" dirty="0"/>
          </a:p>
          <a:p>
            <a:pPr marL="495300" indent="-217488">
              <a:buSzPct val="150000"/>
              <a:buFont typeface="Arial" panose="020B0604020202020204" pitchFamily="34" charset="0"/>
              <a:buChar char="•"/>
            </a:pPr>
            <a:r>
              <a:rPr lang="en-US" sz="1800" dirty="0">
                <a:latin typeface="Verdana" panose="020B0604030504040204" pitchFamily="34" charset="0"/>
              </a:rPr>
              <a:t>DATA VAULTS (IA) </a:t>
            </a:r>
          </a:p>
          <a:p>
            <a:pPr marL="495300" indent="-217488">
              <a:buSzPct val="150000"/>
              <a:buFont typeface="Arial" panose="020B0604020202020204" pitchFamily="34" charset="0"/>
              <a:buChar char="•"/>
            </a:pPr>
            <a:r>
              <a:rPr lang="en-US" sz="1800" dirty="0">
                <a:latin typeface="Verdana" panose="020B0604030504040204" pitchFamily="34" charset="0"/>
              </a:rPr>
              <a:t>PIMCITY (IA) </a:t>
            </a:r>
          </a:p>
          <a:p>
            <a:r>
              <a:rPr lang="en-US" sz="1800" dirty="0">
                <a:latin typeface="Verdana" panose="020B0604030504040204" pitchFamily="34" charset="0"/>
              </a:rPr>
              <a:t>Examples of privacy-preserving technology projects ICT-13-2018: </a:t>
            </a:r>
            <a:endParaRPr lang="en-US" sz="1800" dirty="0"/>
          </a:p>
          <a:p>
            <a:pPr marL="495300" indent="-263525">
              <a:buSzPct val="150000"/>
              <a:buFont typeface="Arial" panose="020B0604020202020204" pitchFamily="34" charset="0"/>
              <a:buChar char="•"/>
            </a:pPr>
            <a:r>
              <a:rPr lang="en-US" sz="1800" dirty="0">
                <a:latin typeface="Verdana" panose="020B0604030504040204" pitchFamily="34" charset="0"/>
              </a:rPr>
              <a:t>MOSAICrOWN (RIA) </a:t>
            </a:r>
          </a:p>
          <a:p>
            <a:pPr marL="495300" indent="-263525">
              <a:buSzPct val="150000"/>
              <a:buFont typeface="Arial" panose="020B0604020202020204" pitchFamily="34" charset="0"/>
              <a:buChar char="•"/>
            </a:pPr>
            <a:r>
              <a:rPr lang="en-US" sz="1800" dirty="0">
                <a:latin typeface="Verdana" panose="020B0604030504040204" pitchFamily="34" charset="0"/>
              </a:rPr>
              <a:t>Safe-DEED (RIA) </a:t>
            </a:r>
          </a:p>
          <a:p>
            <a:pPr marL="495300" indent="-263525">
              <a:buSzPct val="150000"/>
              <a:buFont typeface="Arial" panose="020B0604020202020204" pitchFamily="34" charset="0"/>
              <a:buChar char="•"/>
            </a:pPr>
            <a:r>
              <a:rPr lang="en-US" sz="1800" dirty="0">
                <a:latin typeface="Verdana" panose="020B0604030504040204" pitchFamily="34" charset="0"/>
              </a:rPr>
              <a:t>MUSKETEER (RIA) </a:t>
            </a:r>
            <a:endParaRPr lang="en-US" sz="1800" dirty="0">
              <a:effectLst/>
            </a:endParaRPr>
          </a:p>
        </p:txBody>
      </p:sp>
      <p:sp>
        <p:nvSpPr>
          <p:cNvPr id="9" name="Rectangle 8">
            <a:extLst>
              <a:ext uri="{FF2B5EF4-FFF2-40B4-BE49-F238E27FC236}">
                <a16:creationId xmlns:a16="http://schemas.microsoft.com/office/drawing/2014/main" xmlns="" id="{7AB3D44D-0F8F-CB43-B7AD-FC99D46DEDA1}"/>
              </a:ext>
            </a:extLst>
          </p:cNvPr>
          <p:cNvSpPr/>
          <p:nvPr/>
        </p:nvSpPr>
        <p:spPr>
          <a:xfrm>
            <a:off x="364690" y="6152249"/>
            <a:ext cx="6054213" cy="646331"/>
          </a:xfrm>
          <a:prstGeom prst="rect">
            <a:avLst/>
          </a:prstGeom>
          <a:ln>
            <a:solidFill>
              <a:schemeClr val="accent5"/>
            </a:solidFill>
          </a:ln>
        </p:spPr>
        <p:txBody>
          <a:bodyPr wrap="square">
            <a:spAutoFit/>
          </a:bodyPr>
          <a:lstStyle/>
          <a:p>
            <a:r>
              <a:rPr lang="en-US" sz="1800" b="1" dirty="0">
                <a:solidFill>
                  <a:srgbClr val="0C5193"/>
                </a:solidFill>
                <a:latin typeface="Verdana" panose="020B0604030504040204" pitchFamily="34" charset="0"/>
              </a:rPr>
              <a:t>Partnership driving this</a:t>
            </a:r>
          </a:p>
          <a:p>
            <a:pPr>
              <a:buSzPct val="150000"/>
            </a:pPr>
            <a:r>
              <a:rPr lang="en-US" sz="1800" dirty="0">
                <a:latin typeface="Verdana" panose="020B0604030504040204" pitchFamily="34" charset="0"/>
              </a:rPr>
              <a:t>European Partnership on AI, data and robotics</a:t>
            </a:r>
          </a:p>
        </p:txBody>
      </p:sp>
    </p:spTree>
    <p:extLst>
      <p:ext uri="{BB962C8B-B14F-4D97-AF65-F5344CB8AC3E}">
        <p14:creationId xmlns:p14="http://schemas.microsoft.com/office/powerpoint/2010/main" val="33323034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FF03D20F-780D-AD43-813C-574BADDBF5AF}"/>
              </a:ext>
            </a:extLst>
          </p:cNvPr>
          <p:cNvSpPr>
            <a:spLocks noGrp="1"/>
          </p:cNvSpPr>
          <p:nvPr>
            <p:ph type="sldNum" sz="quarter" idx="12"/>
          </p:nvPr>
        </p:nvSpPr>
        <p:spPr/>
        <p:txBody>
          <a:bodyPr/>
          <a:lstStyle/>
          <a:p>
            <a:fld id="{124B4910-06CA-4855-906E-4E1A599A3904}" type="slidenum">
              <a:rPr lang="lv-LV" smtClean="0"/>
              <a:t>14</a:t>
            </a:fld>
            <a:endParaRPr lang="lv-LV" dirty="0"/>
          </a:p>
        </p:txBody>
      </p:sp>
      <p:sp>
        <p:nvSpPr>
          <p:cNvPr id="3" name="Rectangle 2">
            <a:extLst>
              <a:ext uri="{FF2B5EF4-FFF2-40B4-BE49-F238E27FC236}">
                <a16:creationId xmlns:a16="http://schemas.microsoft.com/office/drawing/2014/main" xmlns="" id="{18D4A684-F473-B947-BD26-DEA757C91888}"/>
              </a:ext>
            </a:extLst>
          </p:cNvPr>
          <p:cNvSpPr/>
          <p:nvPr/>
        </p:nvSpPr>
        <p:spPr>
          <a:xfrm>
            <a:off x="378541" y="1158589"/>
            <a:ext cx="6054213" cy="3416320"/>
          </a:xfrm>
          <a:prstGeom prst="rect">
            <a:avLst/>
          </a:prstGeom>
          <a:ln w="12700">
            <a:solidFill>
              <a:schemeClr val="accent5"/>
            </a:solidFill>
          </a:ln>
        </p:spPr>
        <p:txBody>
          <a:bodyPr wrap="square">
            <a:spAutoFit/>
          </a:bodyPr>
          <a:lstStyle/>
          <a:p>
            <a:r>
              <a:rPr lang="en-US" sz="1800" b="1" dirty="0">
                <a:solidFill>
                  <a:srgbClr val="0C5193"/>
                </a:solidFill>
                <a:latin typeface="Verdana" panose="020B0604030504040204" pitchFamily="34" charset="0"/>
              </a:rPr>
              <a:t>What are we looking for? </a:t>
            </a:r>
            <a:endParaRPr lang="en-US" b="1" dirty="0"/>
          </a:p>
          <a:p>
            <a:pPr marL="285750" indent="-285750">
              <a:buSzPct val="150000"/>
              <a:buFont typeface="Arial" panose="020B0604020202020204" pitchFamily="34" charset="0"/>
              <a:buChar char="•"/>
            </a:pPr>
            <a:r>
              <a:rPr lang="en-US" sz="1800" dirty="0">
                <a:latin typeface="Verdana" panose="020B0604030504040204" pitchFamily="34" charset="0"/>
              </a:rPr>
              <a:t>Tools to provide better technologies and solutions for data mining of large, constantly growing amounts and varieties of data. </a:t>
            </a:r>
          </a:p>
          <a:p>
            <a:pPr marL="285750" indent="-285750">
              <a:buSzPct val="150000"/>
              <a:buFont typeface="Arial" panose="020B0604020202020204" pitchFamily="34" charset="0"/>
              <a:buChar char="•"/>
            </a:pPr>
            <a:r>
              <a:rPr lang="en-US" sz="1800" dirty="0">
                <a:latin typeface="Verdana" panose="020B0604030504040204" pitchFamily="34" charset="0"/>
              </a:rPr>
              <a:t>Solutions to provide ground-breaking advances in the performance, speed and/or accuracy as well as use- fulness of data discovery, collection, mining, filtering and processing in view of coping with “extreme data”. </a:t>
            </a:r>
          </a:p>
          <a:p>
            <a:pPr marL="285750" indent="-285750">
              <a:buSzPct val="150000"/>
              <a:buFont typeface="Arial" panose="020B0604020202020204" pitchFamily="34" charset="0"/>
              <a:buChar char="•"/>
            </a:pPr>
            <a:r>
              <a:rPr lang="en-US" sz="1800" dirty="0">
                <a:latin typeface="Verdana" panose="020B0604030504040204" pitchFamily="34" charset="0"/>
              </a:rPr>
              <a:t>These solutions should enable accurate, green and fair AI systems where quality of data is of utmost impor- tance. </a:t>
            </a:r>
          </a:p>
        </p:txBody>
      </p:sp>
      <p:sp>
        <p:nvSpPr>
          <p:cNvPr id="4" name="Rectangle 3">
            <a:extLst>
              <a:ext uri="{FF2B5EF4-FFF2-40B4-BE49-F238E27FC236}">
                <a16:creationId xmlns:a16="http://schemas.microsoft.com/office/drawing/2014/main" xmlns="" id="{C162A307-561F-DE44-B2FD-D8FA25D58230}"/>
              </a:ext>
            </a:extLst>
          </p:cNvPr>
          <p:cNvSpPr/>
          <p:nvPr/>
        </p:nvSpPr>
        <p:spPr>
          <a:xfrm>
            <a:off x="378541" y="4683571"/>
            <a:ext cx="6054213" cy="923330"/>
          </a:xfrm>
          <a:prstGeom prst="rect">
            <a:avLst/>
          </a:prstGeom>
          <a:ln w="12700">
            <a:solidFill>
              <a:schemeClr val="accent5"/>
            </a:solidFill>
          </a:ln>
        </p:spPr>
        <p:txBody>
          <a:bodyPr wrap="square">
            <a:spAutoFit/>
          </a:bodyPr>
          <a:lstStyle/>
          <a:p>
            <a:r>
              <a:rPr lang="en-US" sz="1800" b="1" dirty="0">
                <a:solidFill>
                  <a:srgbClr val="0C5193"/>
                </a:solidFill>
                <a:latin typeface="Verdana" panose="020B0604030504040204" pitchFamily="34" charset="0"/>
              </a:rPr>
              <a:t>What we do NOT want? </a:t>
            </a:r>
            <a:endParaRPr lang="en-US" b="1" dirty="0"/>
          </a:p>
          <a:p>
            <a:pPr marL="285750" indent="-285750">
              <a:buSzPct val="150000"/>
              <a:buFont typeface="Arial" panose="020B0604020202020204" pitchFamily="34" charset="0"/>
              <a:buChar char="•"/>
            </a:pPr>
            <a:r>
              <a:rPr lang="en-US" sz="1800" dirty="0">
                <a:latin typeface="Verdana" panose="020B0604030504040204" pitchFamily="34" charset="0"/>
              </a:rPr>
              <a:t>Anything theoretical or unrealistic/non-functional </a:t>
            </a:r>
          </a:p>
        </p:txBody>
      </p:sp>
      <p:sp>
        <p:nvSpPr>
          <p:cNvPr id="5" name="Rectangle 4">
            <a:extLst>
              <a:ext uri="{FF2B5EF4-FFF2-40B4-BE49-F238E27FC236}">
                <a16:creationId xmlns:a16="http://schemas.microsoft.com/office/drawing/2014/main" xmlns="" id="{0294A8A4-46F1-9F4A-88A5-001492C622FF}"/>
              </a:ext>
            </a:extLst>
          </p:cNvPr>
          <p:cNvSpPr/>
          <p:nvPr/>
        </p:nvSpPr>
        <p:spPr>
          <a:xfrm>
            <a:off x="882894" y="180852"/>
            <a:ext cx="7911140" cy="584775"/>
          </a:xfrm>
          <a:prstGeom prst="rect">
            <a:avLst/>
          </a:prstGeom>
        </p:spPr>
        <p:txBody>
          <a:bodyPr wrap="none">
            <a:spAutoFit/>
          </a:bodyPr>
          <a:lstStyle/>
          <a:p>
            <a:r>
              <a:rPr lang="en-US" sz="3200" b="1" dirty="0">
                <a:solidFill>
                  <a:schemeClr val="accent2">
                    <a:lumMod val="50000"/>
                  </a:schemeClr>
                </a:solidFill>
                <a:latin typeface="Verdana" panose="020B0604030504040204" pitchFamily="34" charset="0"/>
                <a:ea typeface="Verdana" panose="020B0604030504040204" pitchFamily="34" charset="0"/>
                <a:cs typeface="Times New Roman" panose="02020603050405020304" pitchFamily="18" charset="0"/>
              </a:rPr>
              <a:t>HORIZON-CL4-2022-DATA-01-05</a:t>
            </a:r>
            <a:r>
              <a:rPr lang="en-US" sz="1800" b="1" dirty="0">
                <a:solidFill>
                  <a:srgbClr val="0C5193"/>
                </a:solidFill>
                <a:latin typeface="Verdana" panose="020B0604030504040204" pitchFamily="34" charset="0"/>
              </a:rPr>
              <a:t> </a:t>
            </a:r>
            <a:endParaRPr lang="en-US" b="1" dirty="0">
              <a:effectLst/>
            </a:endParaRPr>
          </a:p>
        </p:txBody>
      </p:sp>
      <p:sp>
        <p:nvSpPr>
          <p:cNvPr id="6" name="Rectangle 5">
            <a:extLst>
              <a:ext uri="{FF2B5EF4-FFF2-40B4-BE49-F238E27FC236}">
                <a16:creationId xmlns:a16="http://schemas.microsoft.com/office/drawing/2014/main" xmlns="" id="{D4C57BE9-EB6F-394E-A959-70EA6377F472}"/>
              </a:ext>
            </a:extLst>
          </p:cNvPr>
          <p:cNvSpPr/>
          <p:nvPr/>
        </p:nvSpPr>
        <p:spPr>
          <a:xfrm>
            <a:off x="6576219" y="1158589"/>
            <a:ext cx="5458465" cy="3416320"/>
          </a:xfrm>
          <a:prstGeom prst="rect">
            <a:avLst/>
          </a:prstGeom>
          <a:ln w="12700">
            <a:solidFill>
              <a:schemeClr val="accent5"/>
            </a:solidFill>
          </a:ln>
        </p:spPr>
        <p:txBody>
          <a:bodyPr wrap="square">
            <a:spAutoFit/>
          </a:bodyPr>
          <a:lstStyle/>
          <a:p>
            <a:r>
              <a:rPr lang="en-US" sz="1800" b="1" dirty="0">
                <a:solidFill>
                  <a:srgbClr val="0C5193"/>
                </a:solidFill>
                <a:latin typeface="Verdana" panose="020B0604030504040204" pitchFamily="34" charset="0"/>
              </a:rPr>
              <a:t>Is this new or has it been called before? </a:t>
            </a:r>
            <a:endParaRPr lang="en-US" b="1" dirty="0"/>
          </a:p>
          <a:p>
            <a:pPr lvl="0"/>
            <a:r>
              <a:rPr lang="en-US" sz="1800" dirty="0">
                <a:solidFill>
                  <a:prstClr val="black"/>
                </a:solidFill>
                <a:latin typeface="Verdana" panose="020B0604030504040204" pitchFamily="34" charset="0"/>
              </a:rPr>
              <a:t>While data technologies aren’t entirely new, we are now looking for extreme* data technologies </a:t>
            </a:r>
          </a:p>
          <a:p>
            <a:pPr lvl="0"/>
            <a:r>
              <a:rPr lang="en-US" sz="1800" dirty="0">
                <a:solidFill>
                  <a:prstClr val="black"/>
                </a:solidFill>
                <a:latin typeface="Verdana" panose="020B0604030504040204" pitchFamily="34" charset="0"/>
              </a:rPr>
              <a:t>*data that exhibits one of the following characteristics to the extent that they cannot be handled by 2022 technologies </a:t>
            </a:r>
          </a:p>
          <a:p>
            <a:pPr lvl="0"/>
            <a:r>
              <a:rPr lang="en-US" sz="1800" dirty="0">
                <a:solidFill>
                  <a:prstClr val="black"/>
                </a:solidFill>
                <a:latin typeface="Verdana" panose="020B0604030504040204" pitchFamily="34" charset="0"/>
              </a:rPr>
              <a:t>- increasing volume, speed, variety; complexity/diversity/multilinguality of data; the dispersed data sources; sparse/missing/insufficient data/extreme variations in values </a:t>
            </a:r>
          </a:p>
        </p:txBody>
      </p:sp>
      <p:sp>
        <p:nvSpPr>
          <p:cNvPr id="9" name="Rectangle 8">
            <a:extLst>
              <a:ext uri="{FF2B5EF4-FFF2-40B4-BE49-F238E27FC236}">
                <a16:creationId xmlns:a16="http://schemas.microsoft.com/office/drawing/2014/main" xmlns="" id="{A52ADE3B-5FE9-F94E-83E2-00E526CFD3BE}"/>
              </a:ext>
            </a:extLst>
          </p:cNvPr>
          <p:cNvSpPr/>
          <p:nvPr/>
        </p:nvSpPr>
        <p:spPr>
          <a:xfrm>
            <a:off x="378541" y="5715563"/>
            <a:ext cx="6054213" cy="923330"/>
          </a:xfrm>
          <a:prstGeom prst="rect">
            <a:avLst/>
          </a:prstGeom>
          <a:ln>
            <a:solidFill>
              <a:schemeClr val="accent5"/>
            </a:solidFill>
          </a:ln>
        </p:spPr>
        <p:txBody>
          <a:bodyPr wrap="square">
            <a:spAutoFit/>
          </a:bodyPr>
          <a:lstStyle/>
          <a:p>
            <a:r>
              <a:rPr lang="en-US" sz="1800" b="1" dirty="0">
                <a:solidFill>
                  <a:srgbClr val="0C5193"/>
                </a:solidFill>
                <a:latin typeface="Verdana" panose="020B0604030504040204" pitchFamily="34" charset="0"/>
              </a:rPr>
              <a:t>Partnership driving this</a:t>
            </a:r>
          </a:p>
          <a:p>
            <a:pPr marL="285750" indent="-285750">
              <a:buSzPct val="150000"/>
              <a:buFont typeface="Arial" panose="020B0604020202020204" pitchFamily="34" charset="0"/>
              <a:buChar char="•"/>
            </a:pPr>
            <a:r>
              <a:rPr lang="en-US" sz="1800" dirty="0">
                <a:latin typeface="Verdana" panose="020B0604030504040204" pitchFamily="34" charset="0"/>
              </a:rPr>
              <a:t>Big Data Value PPP (H2020 partnership) </a:t>
            </a:r>
          </a:p>
          <a:p>
            <a:pPr marL="285750" indent="-285750">
              <a:buSzPct val="150000"/>
              <a:buFont typeface="Arial" panose="020B0604020202020204" pitchFamily="34" charset="0"/>
              <a:buChar char="•"/>
            </a:pPr>
            <a:r>
              <a:rPr lang="en-US" sz="1800" dirty="0">
                <a:latin typeface="Verdana" panose="020B0604030504040204" pitchFamily="34" charset="0"/>
              </a:rPr>
              <a:t>European Partnership on AI, data and robotics</a:t>
            </a:r>
          </a:p>
        </p:txBody>
      </p:sp>
      <p:sp>
        <p:nvSpPr>
          <p:cNvPr id="10" name="Rectangle 9">
            <a:extLst>
              <a:ext uri="{FF2B5EF4-FFF2-40B4-BE49-F238E27FC236}">
                <a16:creationId xmlns:a16="http://schemas.microsoft.com/office/drawing/2014/main" xmlns="" id="{E6FC781A-0B12-CC4A-865B-37479EE93795}"/>
              </a:ext>
            </a:extLst>
          </p:cNvPr>
          <p:cNvSpPr/>
          <p:nvPr/>
        </p:nvSpPr>
        <p:spPr>
          <a:xfrm>
            <a:off x="6576218" y="4705605"/>
            <a:ext cx="5458466" cy="2031325"/>
          </a:xfrm>
          <a:prstGeom prst="rect">
            <a:avLst/>
          </a:prstGeom>
          <a:ln w="12700">
            <a:solidFill>
              <a:schemeClr val="accent5"/>
            </a:solidFill>
          </a:ln>
        </p:spPr>
        <p:txBody>
          <a:bodyPr wrap="square">
            <a:spAutoFit/>
          </a:bodyPr>
          <a:lstStyle/>
          <a:p>
            <a:r>
              <a:rPr lang="en-US" sz="1800" b="1" dirty="0">
                <a:solidFill>
                  <a:srgbClr val="0C5193"/>
                </a:solidFill>
                <a:latin typeface="Verdana" panose="020B0604030504040204" pitchFamily="34" charset="0"/>
              </a:rPr>
              <a:t>Documents</a:t>
            </a:r>
            <a:endParaRPr lang="en-US" sz="1800" dirty="0">
              <a:solidFill>
                <a:srgbClr val="0C5193"/>
              </a:solidFill>
              <a:latin typeface="Verdana" panose="020B0604030504040204" pitchFamily="34" charset="0"/>
            </a:endParaRPr>
          </a:p>
          <a:p>
            <a:pPr marL="285750" indent="-285750">
              <a:buSzPct val="150000"/>
              <a:buFont typeface="Arial" panose="020B0604020202020204" pitchFamily="34" charset="0"/>
              <a:buChar char="•"/>
            </a:pPr>
            <a:r>
              <a:rPr lang="en-US" sz="1800" dirty="0">
                <a:latin typeface="Verdana" panose="020B0604030504040204" pitchFamily="34" charset="0"/>
              </a:rPr>
              <a:t>A European strategy for data (February 2020) </a:t>
            </a:r>
          </a:p>
          <a:p>
            <a:pPr marL="285750" indent="-285750">
              <a:buSzPct val="150000"/>
              <a:buFont typeface="Arial" panose="020B0604020202020204" pitchFamily="34" charset="0"/>
              <a:buChar char="•"/>
            </a:pPr>
            <a:r>
              <a:rPr lang="en-US" sz="1800" dirty="0">
                <a:latin typeface="Verdana" panose="020B0604030504040204" pitchFamily="34" charset="0"/>
              </a:rPr>
              <a:t>Proposal for a Regulation on European Data Governance </a:t>
            </a:r>
          </a:p>
          <a:p>
            <a:pPr marL="285750" indent="-285750">
              <a:buSzPct val="150000"/>
              <a:buFont typeface="Arial" panose="020B0604020202020204" pitchFamily="34" charset="0"/>
              <a:buChar char="•"/>
            </a:pPr>
            <a:r>
              <a:rPr lang="en-US" sz="1800" dirty="0">
                <a:latin typeface="Verdana" panose="020B0604030504040204" pitchFamily="34" charset="0"/>
              </a:rPr>
              <a:t>Towards a European-Governed Data Sharing Space (November 2020) </a:t>
            </a:r>
          </a:p>
        </p:txBody>
      </p:sp>
    </p:spTree>
    <p:extLst>
      <p:ext uri="{BB962C8B-B14F-4D97-AF65-F5344CB8AC3E}">
        <p14:creationId xmlns:p14="http://schemas.microsoft.com/office/powerpoint/2010/main" val="11596804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5">
            <a:extLst>
              <a:ext uri="{FF2B5EF4-FFF2-40B4-BE49-F238E27FC236}">
                <a16:creationId xmlns:a16="http://schemas.microsoft.com/office/drawing/2014/main" xmlns="" id="{65B0D7D8-A7E7-DC4A-946C-CB9771EC0599}"/>
              </a:ext>
            </a:extLst>
          </p:cNvPr>
          <p:cNvSpPr>
            <a:spLocks noGrp="1"/>
          </p:cNvSpPr>
          <p:nvPr>
            <p:ph type="sldNum" sz="quarter" idx="12"/>
          </p:nvPr>
        </p:nvSpPr>
        <p:spPr bwMode="auto">
          <a:xfrm>
            <a:off x="9230552" y="6194204"/>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a:solidFill>
                  <a:schemeClr val="tx1"/>
                </a:solidFill>
                <a:latin typeface="Times New Roman" panose="02020603050405020304" pitchFamily="18" charset="0"/>
                <a:ea typeface="MS PGothic" panose="020B0600070205080204" pitchFamily="34" charset="-128"/>
              </a:defRPr>
            </a:lvl1pPr>
            <a:lvl2pPr marL="742950" indent="-285750">
              <a:defRPr sz="1700">
                <a:solidFill>
                  <a:schemeClr val="tx1"/>
                </a:solidFill>
                <a:latin typeface="Times New Roman" panose="02020603050405020304" pitchFamily="18" charset="0"/>
                <a:ea typeface="MS PGothic" panose="020B0600070205080204" pitchFamily="34" charset="-128"/>
              </a:defRPr>
            </a:lvl2pPr>
            <a:lvl3pPr marL="1143000" indent="-228600">
              <a:defRPr sz="1700">
                <a:solidFill>
                  <a:schemeClr val="tx1"/>
                </a:solidFill>
                <a:latin typeface="Times New Roman" panose="02020603050405020304" pitchFamily="18" charset="0"/>
                <a:ea typeface="MS PGothic" panose="020B0600070205080204" pitchFamily="34" charset="-128"/>
              </a:defRPr>
            </a:lvl3pPr>
            <a:lvl4pPr marL="1600200" indent="-228600">
              <a:defRPr sz="1700">
                <a:solidFill>
                  <a:schemeClr val="tx1"/>
                </a:solidFill>
                <a:latin typeface="Times New Roman" panose="02020603050405020304" pitchFamily="18" charset="0"/>
                <a:ea typeface="MS PGothic" panose="020B0600070205080204" pitchFamily="34" charset="-128"/>
              </a:defRPr>
            </a:lvl4pPr>
            <a:lvl5pPr marL="2057400" indent="-228600">
              <a:defRPr sz="1700">
                <a:solidFill>
                  <a:schemeClr val="tx1"/>
                </a:solidFill>
                <a:latin typeface="Times New Roman" panose="02020603050405020304" pitchFamily="18" charset="0"/>
                <a:ea typeface="MS PGothic" panose="020B0600070205080204" pitchFamily="34" charset="-128"/>
              </a:defRPr>
            </a:lvl5pPr>
            <a:lvl6pPr marL="25146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6pPr>
            <a:lvl7pPr marL="29718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7pPr>
            <a:lvl8pPr marL="34290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8pPr>
            <a:lvl9pPr marL="38862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9pPr>
          </a:lstStyle>
          <a:p>
            <a:fld id="{F0E2A21A-C522-B94A-82A5-D1FD2DE12024}" type="slidenum">
              <a:rPr lang="en-US" altLang="lv-LV" sz="1000">
                <a:solidFill>
                  <a:srgbClr val="898989"/>
                </a:solidFill>
                <a:latin typeface="Verdana" panose="020B0604030504040204" pitchFamily="34" charset="0"/>
              </a:rPr>
              <a:pPr/>
              <a:t>15</a:t>
            </a:fld>
            <a:endParaRPr lang="en-US" altLang="lv-LV" sz="1000" dirty="0">
              <a:solidFill>
                <a:srgbClr val="898989"/>
              </a:solidFill>
              <a:latin typeface="Verdana" panose="020B0604030504040204" pitchFamily="34" charset="0"/>
            </a:endParaRPr>
          </a:p>
        </p:txBody>
      </p:sp>
      <p:graphicFrame>
        <p:nvGraphicFramePr>
          <p:cNvPr id="11" name="Content Placeholder 10">
            <a:extLst>
              <a:ext uri="{FF2B5EF4-FFF2-40B4-BE49-F238E27FC236}">
                <a16:creationId xmlns:a16="http://schemas.microsoft.com/office/drawing/2014/main" xmlns="" id="{C7CF45DE-9F03-6247-BDE6-9F81A9610A0E}"/>
              </a:ext>
            </a:extLst>
          </p:cNvPr>
          <p:cNvGraphicFramePr>
            <a:graphicFrameLocks noGrp="1"/>
          </p:cNvGraphicFramePr>
          <p:nvPr>
            <p:ph idx="4294967295"/>
            <p:extLst>
              <p:ext uri="{D42A27DB-BD31-4B8C-83A1-F6EECF244321}">
                <p14:modId xmlns:p14="http://schemas.microsoft.com/office/powerpoint/2010/main" val="3983941023"/>
              </p:ext>
            </p:extLst>
          </p:nvPr>
        </p:nvGraphicFramePr>
        <p:xfrm>
          <a:off x="356748" y="1768176"/>
          <a:ext cx="11218480" cy="2557962"/>
        </p:xfrm>
        <a:graphic>
          <a:graphicData uri="http://schemas.openxmlformats.org/drawingml/2006/table">
            <a:tbl>
              <a:tblPr/>
              <a:tblGrid>
                <a:gridCol w="5161925">
                  <a:extLst>
                    <a:ext uri="{9D8B030D-6E8A-4147-A177-3AD203B41FA5}">
                      <a16:colId xmlns:a16="http://schemas.microsoft.com/office/drawing/2014/main" xmlns="" val="20000"/>
                    </a:ext>
                  </a:extLst>
                </a:gridCol>
                <a:gridCol w="2947595">
                  <a:extLst>
                    <a:ext uri="{9D8B030D-6E8A-4147-A177-3AD203B41FA5}">
                      <a16:colId xmlns:a16="http://schemas.microsoft.com/office/drawing/2014/main" xmlns="" val="20001"/>
                    </a:ext>
                  </a:extLst>
                </a:gridCol>
                <a:gridCol w="1688951">
                  <a:extLst>
                    <a:ext uri="{9D8B030D-6E8A-4147-A177-3AD203B41FA5}">
                      <a16:colId xmlns:a16="http://schemas.microsoft.com/office/drawing/2014/main" xmlns="" val="20003"/>
                    </a:ext>
                  </a:extLst>
                </a:gridCol>
                <a:gridCol w="1420009">
                  <a:extLst>
                    <a:ext uri="{9D8B030D-6E8A-4147-A177-3AD203B41FA5}">
                      <a16:colId xmlns:a16="http://schemas.microsoft.com/office/drawing/2014/main" xmlns="" val="3995975852"/>
                    </a:ext>
                  </a:extLst>
                </a:gridCol>
              </a:tblGrid>
              <a:tr h="570761">
                <a:tc>
                  <a:txBody>
                    <a:bodyPr/>
                    <a:lstStyle/>
                    <a:p>
                      <a:pPr algn="ctr" fontAlgn="ctr"/>
                      <a:r>
                        <a:rPr lang="lv-LV" sz="1400" b="1" i="0" u="none" strike="noStrike" dirty="0">
                          <a:solidFill>
                            <a:schemeClr val="bg1"/>
                          </a:solidFill>
                          <a:effectLst/>
                          <a:latin typeface="Verdana" panose="020B0604030504040204" pitchFamily="34" charset="0"/>
                          <a:ea typeface="Verdana" panose="020B0604030504040204" pitchFamily="34" charset="0"/>
                        </a:rPr>
                        <a:t>Topic</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algn="ctr" fontAlgn="ctr"/>
                      <a:r>
                        <a:rPr lang="lv-LV" sz="1400" b="1" i="0" u="none" strike="noStrike" dirty="0">
                          <a:solidFill>
                            <a:schemeClr val="bg1"/>
                          </a:solidFill>
                          <a:effectLst/>
                          <a:latin typeface="Verdana" panose="020B0604030504040204" pitchFamily="34" charset="0"/>
                          <a:ea typeface="Verdana" panose="020B0604030504040204" pitchFamily="34" charset="0"/>
                        </a:rPr>
                        <a:t>Type of action,</a:t>
                      </a:r>
                    </a:p>
                    <a:p>
                      <a:pPr algn="ctr" fontAlgn="ctr"/>
                      <a:r>
                        <a:rPr lang="lv-LV" sz="1400" b="1" i="0" u="none" strike="noStrike" dirty="0">
                          <a:solidFill>
                            <a:schemeClr val="bg1"/>
                          </a:solidFill>
                          <a:effectLst/>
                          <a:latin typeface="Verdana" panose="020B0604030504040204" pitchFamily="34" charset="0"/>
                          <a:ea typeface="Verdana" panose="020B0604030504040204" pitchFamily="34" charset="0"/>
                        </a:rPr>
                        <a:t>TRL</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kern="1200" dirty="0">
                          <a:solidFill>
                            <a:schemeClr val="bg1"/>
                          </a:solidFill>
                          <a:effectLst/>
                          <a:latin typeface="Verdana" panose="020B0604030504040204" pitchFamily="34" charset="0"/>
                          <a:ea typeface="Verdana" panose="020B0604030504040204" pitchFamily="34" charset="0"/>
                          <a:cs typeface="+mn-cs"/>
                        </a:rPr>
                        <a:t>EU contribution per project </a:t>
                      </a:r>
                    </a:p>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kern="1200" dirty="0">
                          <a:solidFill>
                            <a:schemeClr val="bg1"/>
                          </a:solidFill>
                          <a:effectLst/>
                          <a:latin typeface="Verdana" panose="020B0604030504040204" pitchFamily="34" charset="0"/>
                          <a:ea typeface="Verdana" panose="020B0604030504040204" pitchFamily="34" charset="0"/>
                          <a:cs typeface="+mn-cs"/>
                        </a:rPr>
                        <a:t>(EUR million) </a:t>
                      </a:r>
                      <a:endParaRPr lang="en-US" sz="1400" b="1" dirty="0">
                        <a:solidFill>
                          <a:schemeClr val="bg1"/>
                        </a:solidFill>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kern="1200" dirty="0">
                          <a:solidFill>
                            <a:schemeClr val="bg1"/>
                          </a:solidFill>
                          <a:effectLst/>
                          <a:latin typeface="Verdana" panose="020B0604030504040204" pitchFamily="34" charset="0"/>
                          <a:ea typeface="Verdana" panose="020B0604030504040204" pitchFamily="34" charset="0"/>
                          <a:cs typeface="+mn-cs"/>
                        </a:rPr>
                        <a:t>Number of projects to be funded </a:t>
                      </a:r>
                      <a:endParaRPr lang="en-US" sz="1400" b="1" dirty="0">
                        <a:solidFill>
                          <a:schemeClr val="bg1"/>
                        </a:solidFill>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extLst>
                  <a:ext uri="{0D108BD9-81ED-4DB2-BD59-A6C34878D82A}">
                    <a16:rowId xmlns:a16="http://schemas.microsoft.com/office/drawing/2014/main" xmlns="" val="10000"/>
                  </a:ext>
                </a:extLst>
              </a:tr>
              <a:tr h="574678">
                <a:tc>
                  <a:txBody>
                    <a:bodyPr/>
                    <a:lstStyle/>
                    <a:p>
                      <a:pPr algn="l" fontAlgn="ctr"/>
                      <a:r>
                        <a:rPr lang="en-US" sz="1400" b="1" i="0" u="none" strike="noStrike" dirty="0">
                          <a:solidFill>
                            <a:srgbClr val="000000"/>
                          </a:solidFill>
                          <a:effectLst/>
                          <a:latin typeface="Verdana" panose="020B0604030504040204" pitchFamily="34" charset="0"/>
                          <a:ea typeface="Verdana" panose="020B0604030504040204" pitchFamily="34" charset="0"/>
                        </a:rPr>
                        <a:t>HORIZON-CL4-DIGITAL-EMERGING-2021-02-20</a:t>
                      </a:r>
                      <a:r>
                        <a:rPr lang="en-US" sz="1400" b="0" i="0" u="none" strike="noStrike" dirty="0">
                          <a:solidFill>
                            <a:srgbClr val="000000"/>
                          </a:solidFill>
                          <a:effectLst/>
                          <a:latin typeface="Verdana" panose="020B0604030504040204" pitchFamily="34" charset="0"/>
                          <a:ea typeface="Verdana" panose="020B0604030504040204" pitchFamily="34" charset="0"/>
                        </a:rPr>
                        <a:t> Quantum sensing technologies for market uptake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GB" sz="1400" b="1" i="0" u="none" strike="noStrike" noProof="0" dirty="0">
                          <a:solidFill>
                            <a:srgbClr val="000000"/>
                          </a:solidFill>
                          <a:effectLst/>
                          <a:latin typeface="Verdana" panose="020B0604030504040204" pitchFamily="34" charset="0"/>
                          <a:ea typeface="Verdana" panose="020B0604030504040204" pitchFamily="34" charset="0"/>
                        </a:rPr>
                        <a:t>IA</a:t>
                      </a:r>
                    </a:p>
                    <a:p>
                      <a:pPr marL="0" marR="0" lvl="0" indent="0" algn="ctr" defTabSz="939575" rtl="0" eaLnBrk="1" fontAlgn="ctr" latinLnBrk="0" hangingPunct="1">
                        <a:lnSpc>
                          <a:spcPct val="100000"/>
                        </a:lnSpc>
                        <a:spcBef>
                          <a:spcPts val="0"/>
                        </a:spcBef>
                        <a:spcAft>
                          <a:spcPts val="0"/>
                        </a:spcAft>
                        <a:buClrTx/>
                        <a:buSzTx/>
                        <a:buFontTx/>
                        <a:buNone/>
                        <a:tabLst/>
                        <a:defRPr/>
                      </a:pPr>
                      <a:r>
                        <a:rPr lang="en-US" sz="1400" kern="1200" dirty="0">
                          <a:solidFill>
                            <a:schemeClr val="tx1"/>
                          </a:solidFill>
                          <a:effectLst/>
                          <a:latin typeface="Verdana" panose="020B0604030504040204" pitchFamily="34" charset="0"/>
                          <a:ea typeface="Verdana" panose="020B0604030504040204" pitchFamily="34" charset="0"/>
                          <a:cs typeface="+mn-cs"/>
                        </a:rPr>
                        <a:t>TRL 4-5/TRL 6-7</a:t>
                      </a:r>
                      <a:endParaRPr lang="en-GB" sz="1400" b="1" i="0" u="none" strike="noStrike" noProof="0" dirty="0">
                        <a:solidFill>
                          <a:srgbClr val="000000"/>
                        </a:solidFill>
                        <a:effectLst/>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rPr>
                        <a:t>4-6</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rPr>
                        <a:t>6</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r h="763429">
                <a:tc>
                  <a:txBody>
                    <a:bodyPr/>
                    <a:lstStyle/>
                    <a:p>
                      <a:pPr algn="l" fontAlgn="ctr"/>
                      <a:r>
                        <a:rPr lang="en-US" sz="1400" b="1" i="0" u="none" strike="noStrike" dirty="0">
                          <a:solidFill>
                            <a:srgbClr val="000000"/>
                          </a:solidFill>
                          <a:effectLst/>
                          <a:latin typeface="Verdana" panose="020B0604030504040204" pitchFamily="34" charset="0"/>
                          <a:ea typeface="Verdana" panose="020B0604030504040204" pitchFamily="34" charset="0"/>
                        </a:rPr>
                        <a:t>HORIZON-CL4-DIGITAL-EMERGING-2021-02-10 </a:t>
                      </a:r>
                      <a:r>
                        <a:rPr lang="en-US" sz="1400" b="0" i="0" u="none" strike="noStrike" dirty="0">
                          <a:solidFill>
                            <a:srgbClr val="000000"/>
                          </a:solidFill>
                          <a:effectLst/>
                          <a:latin typeface="Verdana" panose="020B0604030504040204" pitchFamily="34" charset="0"/>
                          <a:ea typeface="Verdana" panose="020B0604030504040204" pitchFamily="34" charset="0"/>
                        </a:rPr>
                        <a:t>Strengthening the quantum software ecosystem for quantum computing platforms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GB" sz="1400" b="1" i="0" u="none" strike="noStrike" noProof="0" dirty="0">
                          <a:solidFill>
                            <a:srgbClr val="000000"/>
                          </a:solidFill>
                          <a:effectLst/>
                          <a:latin typeface="Verdana" panose="020B0604030504040204" pitchFamily="34" charset="0"/>
                          <a:ea typeface="Verdana" panose="020B0604030504040204" pitchFamily="34" charset="0"/>
                        </a:rPr>
                        <a:t>RIA</a:t>
                      </a:r>
                    </a:p>
                    <a:p>
                      <a:pPr marL="0" marR="0" lvl="0" indent="0" algn="ctr" defTabSz="939575" rtl="0" eaLnBrk="1" fontAlgn="ctr" latinLnBrk="0" hangingPunct="1">
                        <a:lnSpc>
                          <a:spcPct val="100000"/>
                        </a:lnSpc>
                        <a:spcBef>
                          <a:spcPts val="0"/>
                        </a:spcBef>
                        <a:spcAft>
                          <a:spcPts val="0"/>
                        </a:spcAft>
                        <a:buClrTx/>
                        <a:buSzTx/>
                        <a:buFontTx/>
                        <a:buNone/>
                        <a:tabLst/>
                        <a:defRPr/>
                      </a:pPr>
                      <a:r>
                        <a:rPr lang="en-US" sz="1400" kern="1200" dirty="0">
                          <a:solidFill>
                            <a:schemeClr val="tx1"/>
                          </a:solidFill>
                          <a:effectLst/>
                          <a:latin typeface="Verdana" panose="020B0604030504040204" pitchFamily="34" charset="0"/>
                          <a:ea typeface="Verdana" panose="020B0604030504040204" pitchFamily="34" charset="0"/>
                          <a:cs typeface="+mn-cs"/>
                        </a:rPr>
                        <a:t>TRL 2-3/TRL 4-5</a:t>
                      </a:r>
                      <a:endParaRPr lang="en-GB" sz="1400" b="1" i="0" u="none" strike="noStrike" noProof="0" dirty="0">
                        <a:solidFill>
                          <a:srgbClr val="000000"/>
                        </a:solidFill>
                        <a:effectLst/>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rPr>
                        <a:t>3-5</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rPr>
                        <a:t>8</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5"/>
                  </a:ext>
                </a:extLst>
              </a:tr>
              <a:tr h="574678">
                <a:tc>
                  <a:txBody>
                    <a:bodyPr/>
                    <a:lstStyle/>
                    <a:p>
                      <a:pPr algn="l" fontAlgn="ctr"/>
                      <a:r>
                        <a:rPr lang="en-US" sz="1400" b="1" i="0" u="none" strike="noStrike" dirty="0">
                          <a:solidFill>
                            <a:srgbClr val="000000"/>
                          </a:solidFill>
                          <a:effectLst/>
                          <a:latin typeface="Verdana" panose="020B0604030504040204" pitchFamily="34" charset="0"/>
                          <a:ea typeface="Verdana" panose="020B0604030504040204" pitchFamily="34" charset="0"/>
                        </a:rPr>
                        <a:t>HORIZON-CL4-DIGITAL-EMERGING-2021-02-16</a:t>
                      </a:r>
                      <a:r>
                        <a:rPr lang="en-US" sz="1400" b="0" i="0" u="none" strike="noStrike" dirty="0">
                          <a:solidFill>
                            <a:srgbClr val="000000"/>
                          </a:solidFill>
                          <a:effectLst/>
                          <a:latin typeface="Verdana" panose="020B0604030504040204" pitchFamily="34" charset="0"/>
                          <a:ea typeface="Verdana" panose="020B0604030504040204" pitchFamily="34" charset="0"/>
                        </a:rPr>
                        <a:t> Basic Science for Quantum Technologies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GB" sz="1400" b="1" i="0" u="none" strike="noStrike" noProof="0" dirty="0">
                          <a:solidFill>
                            <a:srgbClr val="000000"/>
                          </a:solidFill>
                          <a:effectLst/>
                          <a:latin typeface="Verdana" panose="020B0604030504040204" pitchFamily="34" charset="0"/>
                          <a:ea typeface="Verdana" panose="020B0604030504040204" pitchFamily="34" charset="0"/>
                        </a:rPr>
                        <a:t>RIA</a:t>
                      </a:r>
                    </a:p>
                    <a:p>
                      <a:pPr algn="ctr" fontAlgn="ctr"/>
                      <a:r>
                        <a:rPr lang="en-US" sz="1400" kern="1200" dirty="0">
                          <a:solidFill>
                            <a:schemeClr val="tx1"/>
                          </a:solidFill>
                          <a:effectLst/>
                          <a:latin typeface="Verdana" panose="020B0604030504040204" pitchFamily="34" charset="0"/>
                          <a:ea typeface="Verdana" panose="020B0604030504040204" pitchFamily="34" charset="0"/>
                          <a:cs typeface="+mn-cs"/>
                        </a:rPr>
                        <a:t>TRL 2/TRL 4</a:t>
                      </a:r>
                      <a:endParaRPr lang="en-GB" sz="1400" b="1" i="0" u="none" strike="noStrike" noProof="0" dirty="0">
                        <a:solidFill>
                          <a:srgbClr val="000000"/>
                        </a:solidFill>
                        <a:effectLst/>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rPr>
                        <a:t>3</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rPr>
                        <a:t>1</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6"/>
                  </a:ext>
                </a:extLst>
              </a:tr>
            </a:tbl>
          </a:graphicData>
        </a:graphic>
      </p:graphicFrame>
      <p:sp>
        <p:nvSpPr>
          <p:cNvPr id="28673" name="Title 1">
            <a:extLst>
              <a:ext uri="{FF2B5EF4-FFF2-40B4-BE49-F238E27FC236}">
                <a16:creationId xmlns:a16="http://schemas.microsoft.com/office/drawing/2014/main" xmlns="" id="{95A715A6-4E8D-4D4E-9921-D9CC6F15FFB7}"/>
              </a:ext>
            </a:extLst>
          </p:cNvPr>
          <p:cNvSpPr>
            <a:spLocks noGrp="1"/>
          </p:cNvSpPr>
          <p:nvPr>
            <p:ph type="title" idx="4294967295"/>
          </p:nvPr>
        </p:nvSpPr>
        <p:spPr>
          <a:xfrm>
            <a:off x="1175224" y="134543"/>
            <a:ext cx="10125560" cy="650875"/>
          </a:xfrm>
          <a:prstGeom prst="rect">
            <a:avLst/>
          </a:prstGeom>
        </p:spPr>
        <p:txBody>
          <a:bodyPr>
            <a:noAutofit/>
          </a:bodyPr>
          <a:lstStyle/>
          <a:p>
            <a:pPr fontAlgn="ctr"/>
            <a:r>
              <a:rPr lang="en-GB" altLang="lv-LV" dirty="0">
                <a:solidFill>
                  <a:schemeClr val="accent2">
                    <a:lumMod val="50000"/>
                  </a:schemeClr>
                </a:solidFill>
                <a:latin typeface="Verdana" panose="020B0604030504040204" pitchFamily="34" charset="0"/>
                <a:ea typeface="Verdana" panose="020B0604030504040204" pitchFamily="34" charset="0"/>
                <a:cs typeface="Times New Roman" panose="02020603050405020304" pitchFamily="18" charset="0"/>
              </a:rPr>
              <a:t>D4: </a:t>
            </a:r>
            <a:r>
              <a:rPr lang="en-GB" altLang="lv-LV" b="0" dirty="0">
                <a:solidFill>
                  <a:schemeClr val="accent2">
                    <a:lumMod val="50000"/>
                  </a:schemeClr>
                </a:solidFill>
                <a:latin typeface="Verdana" panose="020B0604030504040204" pitchFamily="34" charset="0"/>
                <a:ea typeface="Verdana" panose="020B0604030504040204" pitchFamily="34" charset="0"/>
                <a:cs typeface="Times New Roman" panose="02020603050405020304" pitchFamily="18" charset="0"/>
              </a:rPr>
              <a:t>Digital and Emerging Technologies for Competitiveness and Fit for the Green Deal</a:t>
            </a:r>
            <a:endParaRPr lang="lv-LV" altLang="lv-LV" b="0" dirty="0">
              <a:solidFill>
                <a:schemeClr val="accent2">
                  <a:lumMod val="50000"/>
                </a:schemeClr>
              </a:solidFill>
              <a:latin typeface="Verdana" panose="020B0604030504040204" pitchFamily="34" charset="0"/>
              <a:ea typeface="Verdana" panose="020B0604030504040204" pitchFamily="34" charset="0"/>
            </a:endParaRPr>
          </a:p>
        </p:txBody>
      </p:sp>
      <p:sp>
        <p:nvSpPr>
          <p:cNvPr id="2" name="Rectangle 1">
            <a:extLst>
              <a:ext uri="{FF2B5EF4-FFF2-40B4-BE49-F238E27FC236}">
                <a16:creationId xmlns:a16="http://schemas.microsoft.com/office/drawing/2014/main" xmlns="" id="{A66173B8-9B98-514F-BF6D-6A6594BB6528}"/>
              </a:ext>
            </a:extLst>
          </p:cNvPr>
          <p:cNvSpPr/>
          <p:nvPr/>
        </p:nvSpPr>
        <p:spPr>
          <a:xfrm>
            <a:off x="281542" y="1336270"/>
            <a:ext cx="6070404" cy="369332"/>
          </a:xfrm>
          <a:prstGeom prst="rect">
            <a:avLst/>
          </a:prstGeom>
        </p:spPr>
        <p:txBody>
          <a:bodyPr wrap="square">
            <a:spAutoFit/>
          </a:bodyPr>
          <a:lstStyle/>
          <a:p>
            <a:pPr fontAlgn="ctr"/>
            <a:r>
              <a:rPr lang="en-GB" sz="1800" b="1" dirty="0">
                <a:solidFill>
                  <a:schemeClr val="accent1"/>
                </a:solidFill>
                <a:latin typeface="Verdana" panose="020B0604030504040204" pitchFamily="34" charset="0"/>
                <a:ea typeface="Verdana" panose="020B0604030504040204" pitchFamily="34" charset="0"/>
              </a:rPr>
              <a:t>Opening date: </a:t>
            </a:r>
            <a:r>
              <a:rPr lang="en-GB" sz="1800" b="1" dirty="0">
                <a:solidFill>
                  <a:srgbClr val="000000"/>
                </a:solidFill>
                <a:latin typeface="Verdana" panose="020B0604030504040204" pitchFamily="34" charset="0"/>
                <a:ea typeface="Verdana" panose="020B0604030504040204" pitchFamily="34" charset="0"/>
              </a:rPr>
              <a:t>28 October 2021 </a:t>
            </a:r>
          </a:p>
        </p:txBody>
      </p:sp>
      <p:sp>
        <p:nvSpPr>
          <p:cNvPr id="6" name="Rectangle 5">
            <a:extLst>
              <a:ext uri="{FF2B5EF4-FFF2-40B4-BE49-F238E27FC236}">
                <a16:creationId xmlns:a16="http://schemas.microsoft.com/office/drawing/2014/main" xmlns="" id="{0B87A11C-9F16-CD49-A1BE-A9EEE5E88812}"/>
              </a:ext>
            </a:extLst>
          </p:cNvPr>
          <p:cNvSpPr/>
          <p:nvPr/>
        </p:nvSpPr>
        <p:spPr>
          <a:xfrm>
            <a:off x="4438638" y="1336270"/>
            <a:ext cx="3826615" cy="369332"/>
          </a:xfrm>
          <a:prstGeom prst="rect">
            <a:avLst/>
          </a:prstGeom>
        </p:spPr>
        <p:txBody>
          <a:bodyPr wrap="square">
            <a:spAutoFit/>
          </a:bodyPr>
          <a:lstStyle/>
          <a:p>
            <a:pPr fontAlgn="ctr"/>
            <a:r>
              <a:rPr lang="en-GB" sz="1800" b="1" dirty="0">
                <a:solidFill>
                  <a:schemeClr val="accent1"/>
                </a:solidFill>
                <a:latin typeface="Verdana" panose="020B0604030504040204" pitchFamily="34" charset="0"/>
                <a:ea typeface="Verdana" panose="020B0604030504040204" pitchFamily="34" charset="0"/>
              </a:rPr>
              <a:t>Deadline: </a:t>
            </a:r>
            <a:r>
              <a:rPr lang="en-GB" sz="1800" b="1" dirty="0">
                <a:solidFill>
                  <a:srgbClr val="000000"/>
                </a:solidFill>
                <a:latin typeface="Verdana" panose="020B0604030504040204" pitchFamily="34" charset="0"/>
                <a:ea typeface="Verdana" panose="020B0604030504040204" pitchFamily="34" charset="0"/>
              </a:rPr>
              <a:t>27 January 2022</a:t>
            </a:r>
          </a:p>
        </p:txBody>
      </p:sp>
      <p:sp>
        <p:nvSpPr>
          <p:cNvPr id="10" name="Rectangle 9">
            <a:extLst>
              <a:ext uri="{FF2B5EF4-FFF2-40B4-BE49-F238E27FC236}">
                <a16:creationId xmlns:a16="http://schemas.microsoft.com/office/drawing/2014/main" xmlns="" id="{9597E201-5EC0-5745-B12F-5F50A1512822}"/>
              </a:ext>
            </a:extLst>
          </p:cNvPr>
          <p:cNvSpPr/>
          <p:nvPr/>
        </p:nvSpPr>
        <p:spPr>
          <a:xfrm>
            <a:off x="281542" y="4388712"/>
            <a:ext cx="6070404" cy="374273"/>
          </a:xfrm>
          <a:prstGeom prst="rect">
            <a:avLst/>
          </a:prstGeom>
        </p:spPr>
        <p:txBody>
          <a:bodyPr wrap="square">
            <a:spAutoFit/>
          </a:bodyPr>
          <a:lstStyle/>
          <a:p>
            <a:pPr fontAlgn="ctr"/>
            <a:r>
              <a:rPr lang="en-GB" sz="1800" b="1" dirty="0">
                <a:solidFill>
                  <a:schemeClr val="accent1"/>
                </a:solidFill>
                <a:latin typeface="Verdana" panose="020B0604030504040204" pitchFamily="34" charset="0"/>
                <a:ea typeface="Verdana" panose="020B0604030504040204" pitchFamily="34" charset="0"/>
              </a:rPr>
              <a:t>Opening date: </a:t>
            </a:r>
            <a:r>
              <a:rPr lang="en-GB" sz="1800" b="1" dirty="0">
                <a:solidFill>
                  <a:srgbClr val="000000"/>
                </a:solidFill>
                <a:latin typeface="Verdana" panose="020B0604030504040204" pitchFamily="34" charset="0"/>
                <a:ea typeface="Verdana" panose="020B0604030504040204" pitchFamily="34" charset="0"/>
              </a:rPr>
              <a:t>2</a:t>
            </a:r>
            <a:r>
              <a:rPr lang="lv-LV" sz="1800" b="1" dirty="0">
                <a:solidFill>
                  <a:srgbClr val="000000"/>
                </a:solidFill>
                <a:latin typeface="Verdana" panose="020B0604030504040204" pitchFamily="34" charset="0"/>
                <a:ea typeface="Verdana" panose="020B0604030504040204" pitchFamily="34" charset="0"/>
              </a:rPr>
              <a:t>1</a:t>
            </a:r>
            <a:r>
              <a:rPr lang="en-GB" sz="1800" b="1" dirty="0">
                <a:solidFill>
                  <a:srgbClr val="000000"/>
                </a:solidFill>
                <a:latin typeface="Verdana" panose="020B0604030504040204" pitchFamily="34" charset="0"/>
                <a:ea typeface="Verdana" panose="020B0604030504040204" pitchFamily="34" charset="0"/>
              </a:rPr>
              <a:t> </a:t>
            </a:r>
            <a:r>
              <a:rPr lang="lv-LV" sz="1800" b="1" dirty="0">
                <a:solidFill>
                  <a:srgbClr val="000000"/>
                </a:solidFill>
                <a:latin typeface="Verdana" panose="020B0604030504040204" pitchFamily="34" charset="0"/>
                <a:ea typeface="Verdana" panose="020B0604030504040204" pitchFamily="34" charset="0"/>
              </a:rPr>
              <a:t>December</a:t>
            </a:r>
            <a:r>
              <a:rPr lang="en-GB" sz="1800" b="1" dirty="0">
                <a:solidFill>
                  <a:srgbClr val="000000"/>
                </a:solidFill>
                <a:latin typeface="Verdana" panose="020B0604030504040204" pitchFamily="34" charset="0"/>
                <a:ea typeface="Verdana" panose="020B0604030504040204" pitchFamily="34" charset="0"/>
              </a:rPr>
              <a:t> 2021 </a:t>
            </a:r>
          </a:p>
        </p:txBody>
      </p:sp>
      <p:sp>
        <p:nvSpPr>
          <p:cNvPr id="12" name="Rectangle 11">
            <a:extLst>
              <a:ext uri="{FF2B5EF4-FFF2-40B4-BE49-F238E27FC236}">
                <a16:creationId xmlns:a16="http://schemas.microsoft.com/office/drawing/2014/main" xmlns="" id="{AA6824FB-2412-D144-BF6C-A83A296A2921}"/>
              </a:ext>
            </a:extLst>
          </p:cNvPr>
          <p:cNvSpPr/>
          <p:nvPr/>
        </p:nvSpPr>
        <p:spPr>
          <a:xfrm>
            <a:off x="4796072" y="4393653"/>
            <a:ext cx="4351212" cy="369332"/>
          </a:xfrm>
          <a:prstGeom prst="rect">
            <a:avLst/>
          </a:prstGeom>
        </p:spPr>
        <p:txBody>
          <a:bodyPr wrap="square">
            <a:spAutoFit/>
          </a:bodyPr>
          <a:lstStyle/>
          <a:p>
            <a:pPr fontAlgn="ctr"/>
            <a:r>
              <a:rPr lang="en-GB" sz="1800" b="1" dirty="0">
                <a:solidFill>
                  <a:schemeClr val="accent1"/>
                </a:solidFill>
                <a:latin typeface="Verdana" panose="020B0604030504040204" pitchFamily="34" charset="0"/>
                <a:ea typeface="Verdana" panose="020B0604030504040204" pitchFamily="34" charset="0"/>
              </a:rPr>
              <a:t>Deadline:</a:t>
            </a:r>
            <a:r>
              <a:rPr lang="en-GB" sz="1800" b="1" dirty="0">
                <a:solidFill>
                  <a:schemeClr val="accent4">
                    <a:lumMod val="75000"/>
                  </a:schemeClr>
                </a:solidFill>
                <a:latin typeface="Verdana" panose="020B0604030504040204" pitchFamily="34" charset="0"/>
                <a:ea typeface="Verdana" panose="020B0604030504040204" pitchFamily="34" charset="0"/>
              </a:rPr>
              <a:t> </a:t>
            </a:r>
            <a:r>
              <a:rPr lang="en-GB" sz="1800" b="1" dirty="0">
                <a:solidFill>
                  <a:srgbClr val="000000"/>
                </a:solidFill>
                <a:latin typeface="Verdana" panose="020B0604030504040204" pitchFamily="34" charset="0"/>
                <a:ea typeface="Verdana" panose="020B0604030504040204" pitchFamily="34" charset="0"/>
              </a:rPr>
              <a:t>5 April 2022</a:t>
            </a:r>
          </a:p>
        </p:txBody>
      </p:sp>
      <p:graphicFrame>
        <p:nvGraphicFramePr>
          <p:cNvPr id="9" name="Content Placeholder 10">
            <a:extLst>
              <a:ext uri="{FF2B5EF4-FFF2-40B4-BE49-F238E27FC236}">
                <a16:creationId xmlns:a16="http://schemas.microsoft.com/office/drawing/2014/main" xmlns="" id="{C8F37EE5-94D0-D945-9D2F-783F8854D5A4}"/>
              </a:ext>
            </a:extLst>
          </p:cNvPr>
          <p:cNvGraphicFramePr>
            <a:graphicFrameLocks/>
          </p:cNvGraphicFramePr>
          <p:nvPr>
            <p:extLst>
              <p:ext uri="{D42A27DB-BD31-4B8C-83A1-F6EECF244321}">
                <p14:modId xmlns:p14="http://schemas.microsoft.com/office/powerpoint/2010/main" val="3927362697"/>
              </p:ext>
            </p:extLst>
          </p:nvPr>
        </p:nvGraphicFramePr>
        <p:xfrm>
          <a:off x="356748" y="4874470"/>
          <a:ext cx="11275567" cy="1876539"/>
        </p:xfrm>
        <a:graphic>
          <a:graphicData uri="http://schemas.openxmlformats.org/drawingml/2006/table">
            <a:tbl>
              <a:tblPr/>
              <a:tblGrid>
                <a:gridCol w="5144400">
                  <a:extLst>
                    <a:ext uri="{9D8B030D-6E8A-4147-A177-3AD203B41FA5}">
                      <a16:colId xmlns:a16="http://schemas.microsoft.com/office/drawing/2014/main" xmlns="" val="20000"/>
                    </a:ext>
                  </a:extLst>
                </a:gridCol>
                <a:gridCol w="2993923">
                  <a:extLst>
                    <a:ext uri="{9D8B030D-6E8A-4147-A177-3AD203B41FA5}">
                      <a16:colId xmlns:a16="http://schemas.microsoft.com/office/drawing/2014/main" xmlns="" val="20001"/>
                    </a:ext>
                  </a:extLst>
                </a:gridCol>
                <a:gridCol w="1666568">
                  <a:extLst>
                    <a:ext uri="{9D8B030D-6E8A-4147-A177-3AD203B41FA5}">
                      <a16:colId xmlns:a16="http://schemas.microsoft.com/office/drawing/2014/main" xmlns="" val="20003"/>
                    </a:ext>
                  </a:extLst>
                </a:gridCol>
                <a:gridCol w="1470676">
                  <a:extLst>
                    <a:ext uri="{9D8B030D-6E8A-4147-A177-3AD203B41FA5}">
                      <a16:colId xmlns:a16="http://schemas.microsoft.com/office/drawing/2014/main" xmlns="" val="3995975852"/>
                    </a:ext>
                  </a:extLst>
                </a:gridCol>
              </a:tblGrid>
              <a:tr h="567449">
                <a:tc>
                  <a:txBody>
                    <a:bodyPr/>
                    <a:lstStyle/>
                    <a:p>
                      <a:pPr algn="l" fontAlgn="ctr"/>
                      <a:r>
                        <a:rPr lang="en-US" sz="1400" b="1" i="0" u="none" strike="noStrike" dirty="0">
                          <a:solidFill>
                            <a:srgbClr val="000000"/>
                          </a:solidFill>
                          <a:effectLst/>
                          <a:latin typeface="+mn-lt"/>
                        </a:rPr>
                        <a:t>HORIZON-CL4-DIGITAL-EMERGING-2022-01-26</a:t>
                      </a:r>
                      <a:r>
                        <a:rPr lang="en-US" sz="1400" b="0" i="0" u="none" strike="noStrike" dirty="0">
                          <a:solidFill>
                            <a:srgbClr val="000000"/>
                          </a:solidFill>
                          <a:effectLst/>
                          <a:latin typeface="+mn-lt"/>
                        </a:rPr>
                        <a:t> Open source for cloud-based services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GB" sz="1400" b="1" i="0" u="none" strike="noStrike" noProof="0" dirty="0">
                          <a:solidFill>
                            <a:srgbClr val="000000"/>
                          </a:solidFill>
                          <a:effectLst/>
                          <a:latin typeface="+mn-lt"/>
                        </a:rPr>
                        <a:t>RIA</a:t>
                      </a:r>
                    </a:p>
                    <a:p>
                      <a:pPr marL="0" marR="0" lvl="0" indent="0" algn="ctr" defTabSz="939575" rtl="0" eaLnBrk="1" fontAlgn="ctr" latinLnBrk="0" hangingPunct="1">
                        <a:lnSpc>
                          <a:spcPct val="100000"/>
                        </a:lnSpc>
                        <a:spcBef>
                          <a:spcPts val="0"/>
                        </a:spcBef>
                        <a:spcAft>
                          <a:spcPts val="0"/>
                        </a:spcAft>
                        <a:buClrTx/>
                        <a:buSzTx/>
                        <a:buFontTx/>
                        <a:buNone/>
                        <a:tabLst/>
                        <a:defRPr/>
                      </a:pPr>
                      <a:r>
                        <a:rPr lang="en-US" sz="1400" kern="1200" dirty="0">
                          <a:solidFill>
                            <a:schemeClr val="tx1"/>
                          </a:solidFill>
                          <a:effectLst/>
                          <a:latin typeface="+mn-lt"/>
                          <a:ea typeface="+mn-ea"/>
                          <a:cs typeface="+mn-cs"/>
                        </a:rPr>
                        <a:t>TRL 4/TRL 7</a:t>
                      </a:r>
                      <a:endParaRPr lang="en-GB" sz="1400" b="1" i="0" u="none" strike="noStrike" noProof="0" dirty="0">
                        <a:solidFill>
                          <a:srgbClr val="000000"/>
                        </a:solidFill>
                        <a:effectLst/>
                        <a:latin typeface="+mn-lt"/>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latin typeface="+mn-lt"/>
                        </a:rPr>
                        <a:t>4-6</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latin typeface="+mn-lt"/>
                        </a:rPr>
                        <a:t>4</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3842113023"/>
                  </a:ext>
                </a:extLst>
              </a:tr>
              <a:tr h="663913">
                <a:tc>
                  <a:txBody>
                    <a:bodyPr/>
                    <a:lstStyle/>
                    <a:p>
                      <a:pPr algn="l" fontAlgn="ctr"/>
                      <a:r>
                        <a:rPr lang="en-US" sz="1400" b="1" i="0" u="none" strike="noStrike" dirty="0">
                          <a:solidFill>
                            <a:srgbClr val="000000"/>
                          </a:solidFill>
                          <a:effectLst/>
                          <a:latin typeface="+mn-lt"/>
                        </a:rPr>
                        <a:t>HORIZON-CL4-DIGITAL-EMERGING-2022-01-38</a:t>
                      </a:r>
                      <a:r>
                        <a:rPr lang="en-US" sz="1400" b="0" i="0" u="none" strike="noStrike" dirty="0">
                          <a:solidFill>
                            <a:srgbClr val="000000"/>
                          </a:solidFill>
                          <a:effectLst/>
                          <a:latin typeface="+mn-lt"/>
                        </a:rPr>
                        <a:t> International cooperation in semiconductors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lv-LV" sz="1400" b="1" i="0" u="none" strike="noStrike" noProof="0" dirty="0">
                          <a:solidFill>
                            <a:srgbClr val="000000"/>
                          </a:solidFill>
                          <a:effectLst/>
                          <a:latin typeface="+mn-lt"/>
                        </a:rPr>
                        <a:t>CSA</a:t>
                      </a:r>
                      <a:endParaRPr lang="en-GB" sz="1400" b="1" i="0" u="none" strike="noStrike" noProof="0" dirty="0">
                        <a:solidFill>
                          <a:srgbClr val="000000"/>
                        </a:solidFill>
                        <a:effectLst/>
                        <a:latin typeface="+mn-lt"/>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latin typeface="+mn-lt"/>
                        </a:rPr>
                        <a:t>3</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latin typeface="+mn-lt"/>
                        </a:rPr>
                        <a:t>1</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458902350"/>
                  </a:ext>
                </a:extLst>
              </a:tr>
              <a:tr h="251553">
                <a:tc>
                  <a:txBody>
                    <a:bodyPr/>
                    <a:lstStyle/>
                    <a:p>
                      <a:pPr algn="l" fontAlgn="ctr"/>
                      <a:r>
                        <a:rPr lang="en-US" sz="1400" b="1" i="0" u="none" strike="noStrike" dirty="0">
                          <a:solidFill>
                            <a:srgbClr val="000000"/>
                          </a:solidFill>
                          <a:effectLst/>
                          <a:latin typeface="+mn-lt"/>
                        </a:rPr>
                        <a:t>HORIZON-CL4-DIGITAL-EMERGING-2022-01-03</a:t>
                      </a:r>
                      <a:r>
                        <a:rPr lang="en-US" sz="1400" b="0" i="0" u="none" strike="noStrike" dirty="0">
                          <a:solidFill>
                            <a:srgbClr val="000000"/>
                          </a:solidFill>
                          <a:effectLst/>
                          <a:latin typeface="+mn-lt"/>
                        </a:rPr>
                        <a:t> Advanced multi-sensing systems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GB" sz="1400" b="1" i="0" u="none" strike="noStrike" noProof="0" dirty="0">
                          <a:solidFill>
                            <a:srgbClr val="000000"/>
                          </a:solidFill>
                          <a:effectLst/>
                          <a:latin typeface="+mn-lt"/>
                        </a:rPr>
                        <a:t>RIA</a:t>
                      </a:r>
                    </a:p>
                    <a:p>
                      <a:pPr marL="0" marR="0" lvl="0" indent="0" algn="ctr" defTabSz="939575" rtl="0" eaLnBrk="1" fontAlgn="ctr" latinLnBrk="0" hangingPunct="1">
                        <a:lnSpc>
                          <a:spcPct val="100000"/>
                        </a:lnSpc>
                        <a:spcBef>
                          <a:spcPts val="0"/>
                        </a:spcBef>
                        <a:spcAft>
                          <a:spcPts val="0"/>
                        </a:spcAft>
                        <a:buClrTx/>
                        <a:buSzTx/>
                        <a:buFontTx/>
                        <a:buNone/>
                        <a:tabLst/>
                        <a:defRPr/>
                      </a:pPr>
                      <a:r>
                        <a:rPr lang="en-US" sz="1400" kern="1200" dirty="0">
                          <a:solidFill>
                            <a:schemeClr val="tx1"/>
                          </a:solidFill>
                          <a:effectLst/>
                          <a:latin typeface="+mn-lt"/>
                          <a:ea typeface="+mn-ea"/>
                          <a:cs typeface="+mn-cs"/>
                        </a:rPr>
                        <a:t>TRL 2/TRL 5</a:t>
                      </a:r>
                      <a:endParaRPr lang="en-GB" sz="1400" b="1" i="0" u="none" strike="noStrike" noProof="0" dirty="0">
                        <a:solidFill>
                          <a:srgbClr val="000000"/>
                        </a:solidFill>
                        <a:effectLst/>
                        <a:latin typeface="+mn-lt"/>
                      </a:endParaRPr>
                    </a:p>
                    <a:p>
                      <a:pPr algn="ctr" fontAlgn="ctr"/>
                      <a:endParaRPr lang="en-GB" sz="1400" b="1" i="0" u="none" strike="noStrike" noProof="0" dirty="0">
                        <a:solidFill>
                          <a:srgbClr val="000000"/>
                        </a:solidFill>
                        <a:effectLst/>
                        <a:latin typeface="+mn-lt"/>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latin typeface="+mn-lt"/>
                        </a:rPr>
                        <a:t>3-5</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latin typeface="+mn-lt"/>
                        </a:rPr>
                        <a:t>10</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726123694"/>
                  </a:ext>
                </a:extLst>
              </a:tr>
            </a:tbl>
          </a:graphicData>
        </a:graphic>
      </p:graphicFrame>
      <p:sp>
        <p:nvSpPr>
          <p:cNvPr id="13" name="Rectangle 1">
            <a:extLst>
              <a:ext uri="{FF2B5EF4-FFF2-40B4-BE49-F238E27FC236}">
                <a16:creationId xmlns:a16="http://schemas.microsoft.com/office/drawing/2014/main" xmlns="" id="{F33DACDF-F629-4ACD-9B75-5F4DBD860139}"/>
              </a:ext>
            </a:extLst>
          </p:cNvPr>
          <p:cNvSpPr>
            <a:spLocks noChangeArrowheads="1"/>
          </p:cNvSpPr>
          <p:nvPr/>
        </p:nvSpPr>
        <p:spPr bwMode="auto">
          <a:xfrm>
            <a:off x="8827929" y="1102693"/>
            <a:ext cx="2674009" cy="553998"/>
          </a:xfrm>
          <a:prstGeom prst="rect">
            <a:avLst/>
          </a:prstGeom>
          <a:noFill/>
          <a:ln w="127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r>
              <a:rPr lang="en-GB" altLang="en-US" sz="1500" i="1" dirty="0">
                <a:hlinkClick r:id="rId2"/>
              </a:rPr>
              <a:t>https://www.youtube.com/watch?v=4NtbWbUKyhU</a:t>
            </a:r>
            <a:r>
              <a:rPr lang="lv-LV" altLang="en-US" sz="1500" i="1" dirty="0"/>
              <a:t> </a:t>
            </a:r>
            <a:endParaRPr lang="en-GB" altLang="en-US" sz="1500" i="1" dirty="0"/>
          </a:p>
        </p:txBody>
      </p:sp>
      <p:pic>
        <p:nvPicPr>
          <p:cNvPr id="14" name="Graphic 15" descr="Share">
            <a:extLst>
              <a:ext uri="{FF2B5EF4-FFF2-40B4-BE49-F238E27FC236}">
                <a16:creationId xmlns:a16="http://schemas.microsoft.com/office/drawing/2014/main" xmlns="" id="{4A883101-F687-4963-AEC6-06AEFE54C08E}"/>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8358528" y="1205656"/>
            <a:ext cx="436012" cy="436012"/>
          </a:xfrm>
          <a:prstGeom prst="rect">
            <a:avLst/>
          </a:prstGeom>
        </p:spPr>
      </p:pic>
    </p:spTree>
    <p:extLst>
      <p:ext uri="{BB962C8B-B14F-4D97-AF65-F5344CB8AC3E}">
        <p14:creationId xmlns:p14="http://schemas.microsoft.com/office/powerpoint/2010/main" val="12314199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FF03D20F-780D-AD43-813C-574BADDBF5AF}"/>
              </a:ext>
            </a:extLst>
          </p:cNvPr>
          <p:cNvSpPr>
            <a:spLocks noGrp="1"/>
          </p:cNvSpPr>
          <p:nvPr>
            <p:ph type="sldNum" sz="quarter" idx="12"/>
          </p:nvPr>
        </p:nvSpPr>
        <p:spPr/>
        <p:txBody>
          <a:bodyPr/>
          <a:lstStyle/>
          <a:p>
            <a:fld id="{124B4910-06CA-4855-906E-4E1A599A3904}" type="slidenum">
              <a:rPr lang="lv-LV" smtClean="0"/>
              <a:t>16</a:t>
            </a:fld>
            <a:endParaRPr lang="lv-LV" dirty="0"/>
          </a:p>
        </p:txBody>
      </p:sp>
      <p:sp>
        <p:nvSpPr>
          <p:cNvPr id="3" name="Rectangle 2">
            <a:extLst>
              <a:ext uri="{FF2B5EF4-FFF2-40B4-BE49-F238E27FC236}">
                <a16:creationId xmlns:a16="http://schemas.microsoft.com/office/drawing/2014/main" xmlns="" id="{18D4A684-F473-B947-BD26-DEA757C91888}"/>
              </a:ext>
            </a:extLst>
          </p:cNvPr>
          <p:cNvSpPr/>
          <p:nvPr/>
        </p:nvSpPr>
        <p:spPr>
          <a:xfrm>
            <a:off x="364690" y="1007962"/>
            <a:ext cx="5348279" cy="3416320"/>
          </a:xfrm>
          <a:prstGeom prst="rect">
            <a:avLst/>
          </a:prstGeom>
          <a:ln w="12700">
            <a:solidFill>
              <a:schemeClr val="accent5"/>
            </a:solidFill>
          </a:ln>
        </p:spPr>
        <p:txBody>
          <a:bodyPr wrap="square">
            <a:spAutoFit/>
          </a:bodyPr>
          <a:lstStyle/>
          <a:p>
            <a:r>
              <a:rPr lang="en-US" sz="1800" b="1" dirty="0">
                <a:solidFill>
                  <a:srgbClr val="0C5193"/>
                </a:solidFill>
                <a:latin typeface="Verdana" panose="020B0604030504040204" pitchFamily="34" charset="0"/>
              </a:rPr>
              <a:t>What are we looking for? </a:t>
            </a:r>
          </a:p>
          <a:p>
            <a:pPr marL="285750" indent="-285750">
              <a:buSzPct val="150000"/>
              <a:buFont typeface="Arial" panose="020B0604020202020204" pitchFamily="34" charset="0"/>
              <a:buChar char="•"/>
            </a:pPr>
            <a:r>
              <a:rPr lang="en-US" sz="1800" dirty="0">
                <a:latin typeface="Verdana" panose="020B0604030504040204" pitchFamily="34" charset="0"/>
              </a:rPr>
              <a:t>New multifunctional recyclable materials enabling solutions to environmental issues.</a:t>
            </a:r>
          </a:p>
          <a:p>
            <a:pPr marL="285750" indent="-285750">
              <a:buSzPct val="150000"/>
              <a:buFont typeface="Arial" panose="020B0604020202020204" pitchFamily="34" charset="0"/>
              <a:buChar char="•"/>
            </a:pPr>
            <a:r>
              <a:rPr lang="en-US" sz="1800" dirty="0">
                <a:latin typeface="Verdana" panose="020B0604030504040204" pitchFamily="34" charset="0"/>
              </a:rPr>
              <a:t>2DM composites, coatings and foams mainly addressing environmental issues.</a:t>
            </a:r>
          </a:p>
          <a:p>
            <a:pPr marL="285750" indent="-285750">
              <a:buSzPct val="150000"/>
              <a:buFont typeface="Arial" panose="020B0604020202020204" pitchFamily="34" charset="0"/>
              <a:buChar char="•"/>
            </a:pPr>
            <a:r>
              <a:rPr lang="en-US" sz="1800" dirty="0">
                <a:latin typeface="Verdana" panose="020B0604030504040204" pitchFamily="34" charset="0"/>
              </a:rPr>
              <a:t>Development of lightweight composites and coatings with key functionalities</a:t>
            </a:r>
          </a:p>
          <a:p>
            <a:pPr marL="285750" indent="-285750">
              <a:buSzPct val="150000"/>
              <a:buFont typeface="Arial" panose="020B0604020202020204" pitchFamily="34" charset="0"/>
              <a:buChar char="•"/>
            </a:pPr>
            <a:r>
              <a:rPr lang="en-US" sz="1800" dirty="0">
                <a:latin typeface="Verdana" panose="020B0604030504040204" pitchFamily="34" charset="0"/>
              </a:rPr>
              <a:t>Metal 2DM composites enabling ulralow frictions</a:t>
            </a:r>
          </a:p>
          <a:p>
            <a:pPr marL="285750" indent="-285750">
              <a:buSzPct val="150000"/>
              <a:buFont typeface="Arial" panose="020B0604020202020204" pitchFamily="34" charset="0"/>
              <a:buChar char="•"/>
            </a:pPr>
            <a:r>
              <a:rPr lang="en-US" sz="1800" dirty="0">
                <a:latin typeface="Verdana" panose="020B0604030504040204" pitchFamily="34" charset="0"/>
              </a:rPr>
              <a:t>2DM foams for catalytic hydrogen generation and storage</a:t>
            </a:r>
          </a:p>
        </p:txBody>
      </p:sp>
      <p:sp>
        <p:nvSpPr>
          <p:cNvPr id="5" name="Rectangle 4">
            <a:extLst>
              <a:ext uri="{FF2B5EF4-FFF2-40B4-BE49-F238E27FC236}">
                <a16:creationId xmlns:a16="http://schemas.microsoft.com/office/drawing/2014/main" xmlns="" id="{0294A8A4-46F1-9F4A-88A5-001492C622FF}"/>
              </a:ext>
            </a:extLst>
          </p:cNvPr>
          <p:cNvSpPr/>
          <p:nvPr/>
        </p:nvSpPr>
        <p:spPr>
          <a:xfrm>
            <a:off x="913526" y="85681"/>
            <a:ext cx="11264622" cy="584775"/>
          </a:xfrm>
          <a:prstGeom prst="rect">
            <a:avLst/>
          </a:prstGeom>
        </p:spPr>
        <p:txBody>
          <a:bodyPr wrap="none">
            <a:spAutoFit/>
          </a:bodyPr>
          <a:lstStyle/>
          <a:p>
            <a:r>
              <a:rPr lang="en-US" sz="3200" b="1" dirty="0">
                <a:solidFill>
                  <a:schemeClr val="accent2">
                    <a:lumMod val="50000"/>
                  </a:schemeClr>
                </a:solidFill>
                <a:latin typeface="Verdana" panose="020B0604030504040204" pitchFamily="34" charset="0"/>
                <a:ea typeface="Verdana" panose="020B0604030504040204" pitchFamily="34" charset="0"/>
                <a:cs typeface="Times New Roman" panose="02020603050405020304" pitchFamily="18" charset="0"/>
              </a:rPr>
              <a:t>HORIZON-CL4-2022-DIGITAL-EMERGING-02-20</a:t>
            </a:r>
            <a:endParaRPr lang="en-US" b="1" dirty="0">
              <a:effectLst/>
            </a:endParaRPr>
          </a:p>
        </p:txBody>
      </p:sp>
      <p:sp>
        <p:nvSpPr>
          <p:cNvPr id="9" name="Rectangle 8">
            <a:extLst>
              <a:ext uri="{FF2B5EF4-FFF2-40B4-BE49-F238E27FC236}">
                <a16:creationId xmlns:a16="http://schemas.microsoft.com/office/drawing/2014/main" xmlns="" id="{C242AF5A-9135-FA47-AC03-5699093196C1}"/>
              </a:ext>
            </a:extLst>
          </p:cNvPr>
          <p:cNvSpPr/>
          <p:nvPr/>
        </p:nvSpPr>
        <p:spPr>
          <a:xfrm>
            <a:off x="349693" y="4514520"/>
            <a:ext cx="5363276" cy="2308324"/>
          </a:xfrm>
          <a:prstGeom prst="rect">
            <a:avLst/>
          </a:prstGeom>
          <a:ln w="12700">
            <a:solidFill>
              <a:schemeClr val="accent5"/>
            </a:solidFill>
          </a:ln>
        </p:spPr>
        <p:txBody>
          <a:bodyPr wrap="square">
            <a:spAutoFit/>
          </a:bodyPr>
          <a:lstStyle/>
          <a:p>
            <a:r>
              <a:rPr lang="en-US" sz="1800" b="1" dirty="0">
                <a:solidFill>
                  <a:srgbClr val="0C5193"/>
                </a:solidFill>
                <a:latin typeface="Verdana" panose="020B0604030504040204" pitchFamily="34" charset="0"/>
              </a:rPr>
              <a:t>Is this new or has it been called before?</a:t>
            </a:r>
          </a:p>
          <a:p>
            <a:pPr marL="285750" indent="-285750">
              <a:buSzPct val="150000"/>
              <a:buFont typeface="Arial" panose="020B0604020202020204" pitchFamily="34" charset="0"/>
              <a:buChar char="•"/>
            </a:pPr>
            <a:r>
              <a:rPr lang="en-US" sz="1800" dirty="0">
                <a:latin typeface="Verdana" panose="020B0604030504040204" pitchFamily="34" charset="0"/>
              </a:rPr>
              <a:t>Continuation of the Graphene Flagship</a:t>
            </a:r>
          </a:p>
          <a:p>
            <a:pPr marL="285750" indent="-285750">
              <a:buSzPct val="150000"/>
              <a:buFont typeface="Arial" panose="020B0604020202020204" pitchFamily="34" charset="0"/>
              <a:buChar char="•"/>
            </a:pPr>
            <a:r>
              <a:rPr lang="en-US" sz="1800" dirty="0">
                <a:latin typeface="Verdana" panose="020B0604030504040204" pitchFamily="34" charset="0"/>
              </a:rPr>
              <a:t>Significant change in implementation; FPA/SGAs vs RIAs/IA and one CSA</a:t>
            </a:r>
          </a:p>
          <a:p>
            <a:pPr marL="285750" indent="-285750">
              <a:buSzPct val="150000"/>
              <a:buFont typeface="Arial" panose="020B0604020202020204" pitchFamily="34" charset="0"/>
              <a:buChar char="•"/>
            </a:pPr>
            <a:r>
              <a:rPr lang="en-US" sz="1800" dirty="0">
                <a:latin typeface="Verdana" panose="020B0604030504040204" pitchFamily="34" charset="0"/>
              </a:rPr>
              <a:t>There are several topics in the current WP, outside of « Graphene: Europe in the lead » where 2DM based technologies can compete.</a:t>
            </a:r>
            <a:endParaRPr lang="en-US" sz="1800" b="1" dirty="0">
              <a:solidFill>
                <a:srgbClr val="0C5193"/>
              </a:solidFill>
              <a:latin typeface="Verdana" panose="020B0604030504040204" pitchFamily="34" charset="0"/>
            </a:endParaRPr>
          </a:p>
        </p:txBody>
      </p:sp>
      <p:sp>
        <p:nvSpPr>
          <p:cNvPr id="10" name="Rectangle 9">
            <a:extLst>
              <a:ext uri="{FF2B5EF4-FFF2-40B4-BE49-F238E27FC236}">
                <a16:creationId xmlns:a16="http://schemas.microsoft.com/office/drawing/2014/main" xmlns="" id="{E0C3A97C-DC49-6040-85AB-0CBE58070B6E}"/>
              </a:ext>
            </a:extLst>
          </p:cNvPr>
          <p:cNvSpPr/>
          <p:nvPr/>
        </p:nvSpPr>
        <p:spPr>
          <a:xfrm>
            <a:off x="5944920" y="3984764"/>
            <a:ext cx="5763375" cy="2594940"/>
          </a:xfrm>
          <a:prstGeom prst="rect">
            <a:avLst/>
          </a:prstGeom>
          <a:ln w="12700">
            <a:solidFill>
              <a:schemeClr val="accent5"/>
            </a:solidFill>
          </a:ln>
        </p:spPr>
        <p:txBody>
          <a:bodyPr wrap="square">
            <a:spAutoFit/>
          </a:bodyPr>
          <a:lstStyle/>
          <a:p>
            <a:pPr>
              <a:buSzPct val="150000"/>
            </a:pPr>
            <a:r>
              <a:rPr lang="en-US" sz="1800" b="1" dirty="0">
                <a:solidFill>
                  <a:srgbClr val="0C5193"/>
                </a:solidFill>
                <a:latin typeface="Verdana" panose="020B0604030504040204" pitchFamily="34" charset="0"/>
              </a:rPr>
              <a:t>Current project portfolio</a:t>
            </a:r>
            <a:endParaRPr lang="en-US" sz="1800" b="1" i="1" dirty="0">
              <a:solidFill>
                <a:srgbClr val="0C5193"/>
              </a:solidFill>
              <a:latin typeface="Verdana" panose="020B0604030504040204" pitchFamily="34" charset="0"/>
            </a:endParaRPr>
          </a:p>
          <a:p>
            <a:pPr marL="285750" indent="-285750">
              <a:buSzPct val="150000"/>
              <a:buFont typeface="Arial" panose="020B0604020202020204" pitchFamily="34" charset="0"/>
              <a:buChar char="•"/>
            </a:pPr>
            <a:r>
              <a:rPr lang="en-US" sz="1800" dirty="0">
                <a:latin typeface="Verdana" panose="020B0604030504040204" pitchFamily="34" charset="0"/>
              </a:rPr>
              <a:t>Graphene Flagship </a:t>
            </a:r>
          </a:p>
          <a:p>
            <a:pPr marL="311150">
              <a:buSzPct val="150000"/>
              <a:tabLst>
                <a:tab pos="292100" algn="l"/>
              </a:tabLst>
            </a:pPr>
            <a:r>
              <a:rPr lang="en-US" sz="1800" dirty="0">
                <a:latin typeface="Verdana" panose="020B0604030504040204" pitchFamily="34" charset="0"/>
                <a:hlinkClick r:id="rId3"/>
              </a:rPr>
              <a:t>https://graphene-flagship.eu/</a:t>
            </a:r>
            <a:r>
              <a:rPr lang="en-US" sz="1800" dirty="0">
                <a:latin typeface="Verdana" panose="020B0604030504040204" pitchFamily="34" charset="0"/>
              </a:rPr>
              <a:t>  </a:t>
            </a:r>
          </a:p>
          <a:p>
            <a:pPr marL="311150" indent="-311150">
              <a:buSzPct val="150000"/>
              <a:buFont typeface="Arial" panose="020B0604020202020204" pitchFamily="34" charset="0"/>
              <a:buChar char="•"/>
            </a:pPr>
            <a:r>
              <a:rPr lang="en-US" sz="1800" dirty="0">
                <a:latin typeface="Verdana" panose="020B0604030504040204" pitchFamily="34" charset="0"/>
              </a:rPr>
              <a:t>Annual reports: </a:t>
            </a:r>
            <a:r>
              <a:rPr lang="en-US" sz="1800" dirty="0">
                <a:latin typeface="Verdana" panose="020B0604030504040204" pitchFamily="34" charset="0"/>
                <a:hlinkClick r:id="rId4"/>
              </a:rPr>
              <a:t>https://grapheneflagship.eu/research/annual-report/</a:t>
            </a:r>
            <a:r>
              <a:rPr lang="en-US" sz="1800" dirty="0">
                <a:latin typeface="Verdana" panose="020B0604030504040204" pitchFamily="34" charset="0"/>
              </a:rPr>
              <a:t>  </a:t>
            </a:r>
          </a:p>
          <a:p>
            <a:pPr marL="311150" indent="-311150">
              <a:buSzPct val="150000"/>
              <a:buFont typeface="Arial" panose="020B0604020202020204" pitchFamily="34" charset="0"/>
              <a:buChar char="•"/>
            </a:pPr>
            <a:r>
              <a:rPr lang="en-US" sz="1800" dirty="0">
                <a:latin typeface="Verdana" panose="020B0604030504040204" pitchFamily="34" charset="0"/>
              </a:rPr>
              <a:t>2D Experimental Pilot Line </a:t>
            </a:r>
          </a:p>
          <a:p>
            <a:pPr marL="311150">
              <a:buSzPct val="150000"/>
            </a:pPr>
            <a:r>
              <a:rPr lang="en-US" sz="1800" dirty="0">
                <a:latin typeface="Verdana" panose="020B0604030504040204" pitchFamily="34" charset="0"/>
                <a:hlinkClick r:id="rId5"/>
              </a:rPr>
              <a:t>https://graphene-flagship.eu/innovation/pilot-line/</a:t>
            </a:r>
            <a:r>
              <a:rPr lang="en-US" sz="1800" dirty="0">
                <a:latin typeface="Verdana" panose="020B0604030504040204" pitchFamily="34" charset="0"/>
              </a:rPr>
              <a:t>  </a:t>
            </a:r>
          </a:p>
        </p:txBody>
      </p:sp>
      <p:sp>
        <p:nvSpPr>
          <p:cNvPr id="12" name="Rectangle 11">
            <a:extLst>
              <a:ext uri="{FF2B5EF4-FFF2-40B4-BE49-F238E27FC236}">
                <a16:creationId xmlns:a16="http://schemas.microsoft.com/office/drawing/2014/main" xmlns="" id="{5197006B-F50A-0841-8B74-A1764CBF8A5D}"/>
              </a:ext>
            </a:extLst>
          </p:cNvPr>
          <p:cNvSpPr/>
          <p:nvPr/>
        </p:nvSpPr>
        <p:spPr>
          <a:xfrm>
            <a:off x="5944919" y="1007962"/>
            <a:ext cx="5763375" cy="2862322"/>
          </a:xfrm>
          <a:prstGeom prst="rect">
            <a:avLst/>
          </a:prstGeom>
          <a:ln w="12700">
            <a:solidFill>
              <a:schemeClr val="accent5"/>
            </a:solidFill>
          </a:ln>
        </p:spPr>
        <p:txBody>
          <a:bodyPr wrap="square">
            <a:spAutoFit/>
          </a:bodyPr>
          <a:lstStyle/>
          <a:p>
            <a:r>
              <a:rPr lang="en-US" sz="1800" b="1" dirty="0">
                <a:solidFill>
                  <a:srgbClr val="0C5193"/>
                </a:solidFill>
                <a:latin typeface="Verdana" panose="020B0604030504040204" pitchFamily="34" charset="0"/>
              </a:rPr>
              <a:t>Documents</a:t>
            </a:r>
            <a:endParaRPr lang="en-US" sz="1800" dirty="0">
              <a:solidFill>
                <a:srgbClr val="0C5193"/>
              </a:solidFill>
              <a:latin typeface="Verdana" panose="020B0604030504040204" pitchFamily="34" charset="0"/>
            </a:endParaRPr>
          </a:p>
          <a:p>
            <a:pPr marL="285750" indent="-285750">
              <a:buSzPct val="150000"/>
              <a:buFont typeface="Arial" panose="020B0604020202020204" pitchFamily="34" charset="0"/>
              <a:buChar char="•"/>
            </a:pPr>
            <a:r>
              <a:rPr lang="en-US" sz="1800" dirty="0">
                <a:latin typeface="Verdana" panose="020B0604030504040204" pitchFamily="34" charset="0"/>
              </a:rPr>
              <a:t>Consultation workshop, Jan. 2020, report:</a:t>
            </a:r>
          </a:p>
          <a:p>
            <a:pPr marL="311150">
              <a:buSzPct val="150000"/>
            </a:pPr>
            <a:r>
              <a:rPr lang="en-US" sz="1800" dirty="0">
                <a:latin typeface="Verdana" panose="020B0604030504040204" pitchFamily="34" charset="0"/>
                <a:hlinkClick r:id="rId6"/>
              </a:rPr>
              <a:t>https://digital-strategy.ec.europa.eu/en/library/consultation-report-graphene-and-related-materials-now-available</a:t>
            </a:r>
            <a:r>
              <a:rPr lang="en-US" sz="1800" dirty="0">
                <a:latin typeface="Verdana" panose="020B0604030504040204" pitchFamily="34" charset="0"/>
              </a:rPr>
              <a:t>  </a:t>
            </a:r>
          </a:p>
          <a:p>
            <a:pPr marL="285750" indent="-285750">
              <a:buSzPct val="150000"/>
              <a:buFont typeface="Arial" panose="020B0604020202020204" pitchFamily="34" charset="0"/>
              <a:buChar char="•"/>
            </a:pPr>
            <a:r>
              <a:rPr lang="en-US" sz="1800" dirty="0">
                <a:latin typeface="Verdana" panose="020B0604030504040204" pitchFamily="34" charset="0"/>
              </a:rPr>
              <a:t>Technology and Innovation roadmap: </a:t>
            </a:r>
          </a:p>
          <a:p>
            <a:pPr marL="311150">
              <a:buSzPct val="150000"/>
              <a:tabLst>
                <a:tab pos="254000" algn="l"/>
              </a:tabLst>
            </a:pPr>
            <a:r>
              <a:rPr lang="en-US" sz="1800" dirty="0">
                <a:latin typeface="Verdana" panose="020B0604030504040204" pitchFamily="34" charset="0"/>
                <a:hlinkClick r:id="rId7"/>
              </a:rPr>
              <a:t>https://graphene-flagship.eu/innovation/industrialisation/roadmap/</a:t>
            </a:r>
            <a:r>
              <a:rPr lang="en-US" sz="1800" dirty="0">
                <a:latin typeface="Verdana" panose="020B0604030504040204" pitchFamily="34" charset="0"/>
              </a:rPr>
              <a:t>  </a:t>
            </a:r>
          </a:p>
        </p:txBody>
      </p:sp>
    </p:spTree>
    <p:extLst>
      <p:ext uri="{BB962C8B-B14F-4D97-AF65-F5344CB8AC3E}">
        <p14:creationId xmlns:p14="http://schemas.microsoft.com/office/powerpoint/2010/main" val="17541691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FF03D20F-780D-AD43-813C-574BADDBF5AF}"/>
              </a:ext>
            </a:extLst>
          </p:cNvPr>
          <p:cNvSpPr>
            <a:spLocks noGrp="1"/>
          </p:cNvSpPr>
          <p:nvPr>
            <p:ph type="sldNum" sz="quarter" idx="12"/>
          </p:nvPr>
        </p:nvSpPr>
        <p:spPr/>
        <p:txBody>
          <a:bodyPr/>
          <a:lstStyle/>
          <a:p>
            <a:fld id="{124B4910-06CA-4855-906E-4E1A599A3904}" type="slidenum">
              <a:rPr lang="lv-LV" smtClean="0"/>
              <a:t>17</a:t>
            </a:fld>
            <a:endParaRPr lang="lv-LV" dirty="0"/>
          </a:p>
        </p:txBody>
      </p:sp>
      <p:sp>
        <p:nvSpPr>
          <p:cNvPr id="3" name="Rectangle 2">
            <a:extLst>
              <a:ext uri="{FF2B5EF4-FFF2-40B4-BE49-F238E27FC236}">
                <a16:creationId xmlns:a16="http://schemas.microsoft.com/office/drawing/2014/main" xmlns="" id="{18D4A684-F473-B947-BD26-DEA757C91888}"/>
              </a:ext>
            </a:extLst>
          </p:cNvPr>
          <p:cNvSpPr/>
          <p:nvPr/>
        </p:nvSpPr>
        <p:spPr>
          <a:xfrm>
            <a:off x="364690" y="1132052"/>
            <a:ext cx="6054213" cy="3139321"/>
          </a:xfrm>
          <a:prstGeom prst="rect">
            <a:avLst/>
          </a:prstGeom>
          <a:ln w="12700">
            <a:solidFill>
              <a:schemeClr val="accent5"/>
            </a:solidFill>
          </a:ln>
        </p:spPr>
        <p:txBody>
          <a:bodyPr wrap="square">
            <a:spAutoFit/>
          </a:bodyPr>
          <a:lstStyle/>
          <a:p>
            <a:r>
              <a:rPr lang="en-US" sz="1800" b="1" dirty="0">
                <a:solidFill>
                  <a:srgbClr val="0C5193"/>
                </a:solidFill>
                <a:latin typeface="Verdana" panose="020B0604030504040204" pitchFamily="34" charset="0"/>
              </a:rPr>
              <a:t>What are we looking for? </a:t>
            </a:r>
            <a:endParaRPr lang="en-US" b="1" dirty="0"/>
          </a:p>
          <a:p>
            <a:pPr marL="285750" indent="-285750">
              <a:buSzPct val="150000"/>
              <a:buFont typeface="Arial" panose="020B0604020202020204" pitchFamily="34" charset="0"/>
              <a:buChar char="•"/>
            </a:pPr>
            <a:r>
              <a:rPr lang="en-US" sz="1800" dirty="0">
                <a:latin typeface="Verdana" panose="020B0604030504040204" pitchFamily="34" charset="0"/>
              </a:rPr>
              <a:t>Virtual environments, methods and tools</a:t>
            </a:r>
          </a:p>
          <a:p>
            <a:pPr marL="285750" indent="-285750">
              <a:buSzPct val="150000"/>
              <a:buFont typeface="Arial" panose="020B0604020202020204" pitchFamily="34" charset="0"/>
              <a:buChar char="•"/>
            </a:pPr>
            <a:r>
              <a:rPr lang="en-US" sz="1800" dirty="0">
                <a:latin typeface="Verdana" panose="020B0604030504040204" pitchFamily="34" charset="0"/>
              </a:rPr>
              <a:t>Simulation of targeted architectures</a:t>
            </a:r>
          </a:p>
          <a:p>
            <a:pPr marL="285750" indent="-285750">
              <a:buSzPct val="150000"/>
              <a:buFont typeface="Arial" panose="020B0604020202020204" pitchFamily="34" charset="0"/>
              <a:buChar char="•"/>
            </a:pPr>
            <a:r>
              <a:rPr lang="en-US" sz="1800" dirty="0">
                <a:latin typeface="Verdana" panose="020B0604030504040204" pitchFamily="34" charset="0"/>
              </a:rPr>
              <a:t>Development and coordination with relevant software distributions</a:t>
            </a:r>
          </a:p>
          <a:p>
            <a:pPr marL="285750" indent="-285750">
              <a:buSzPct val="150000"/>
              <a:buFont typeface="Arial" panose="020B0604020202020204" pitchFamily="34" charset="0"/>
              <a:buChar char="•"/>
            </a:pPr>
            <a:r>
              <a:rPr lang="en-US" sz="1800" dirty="0">
                <a:latin typeface="Verdana" panose="020B0604030504040204" pitchFamily="34" charset="0"/>
              </a:rPr>
              <a:t>Open source interfaces that permit the deployment of tested stacks on the outcomes of European processor initiatives. Proposals should address at least one of these points:</a:t>
            </a:r>
          </a:p>
          <a:p>
            <a:pPr marL="285750" indent="-285750">
              <a:buSzPct val="150000"/>
              <a:buFont typeface="Arial" panose="020B0604020202020204" pitchFamily="34" charset="0"/>
              <a:buChar char="•"/>
            </a:pPr>
            <a:r>
              <a:rPr lang="en-US" sz="1800" dirty="0">
                <a:latin typeface="Verdana" panose="020B0604030504040204" pitchFamily="34" charset="0"/>
              </a:rPr>
              <a:t>Open hardware interfaces</a:t>
            </a:r>
          </a:p>
          <a:p>
            <a:pPr marL="285750" indent="-285750">
              <a:buSzPct val="150000"/>
              <a:buFont typeface="Arial" panose="020B0604020202020204" pitchFamily="34" charset="0"/>
              <a:buChar char="•"/>
            </a:pPr>
            <a:r>
              <a:rPr lang="en-US" sz="1800" dirty="0">
                <a:latin typeface="Verdana" panose="020B0604030504040204" pitchFamily="34" charset="0"/>
              </a:rPr>
              <a:t>Software to provide the basic initialization</a:t>
            </a:r>
          </a:p>
        </p:txBody>
      </p:sp>
      <p:sp>
        <p:nvSpPr>
          <p:cNvPr id="4" name="Rectangle 3">
            <a:extLst>
              <a:ext uri="{FF2B5EF4-FFF2-40B4-BE49-F238E27FC236}">
                <a16:creationId xmlns:a16="http://schemas.microsoft.com/office/drawing/2014/main" xmlns="" id="{C162A307-561F-DE44-B2FD-D8FA25D58230}"/>
              </a:ext>
            </a:extLst>
          </p:cNvPr>
          <p:cNvSpPr/>
          <p:nvPr/>
        </p:nvSpPr>
        <p:spPr>
          <a:xfrm>
            <a:off x="351693" y="4487198"/>
            <a:ext cx="6067210" cy="2031325"/>
          </a:xfrm>
          <a:prstGeom prst="rect">
            <a:avLst/>
          </a:prstGeom>
          <a:ln w="12700">
            <a:solidFill>
              <a:schemeClr val="accent5"/>
            </a:solidFill>
          </a:ln>
        </p:spPr>
        <p:txBody>
          <a:bodyPr wrap="square">
            <a:spAutoFit/>
          </a:bodyPr>
          <a:lstStyle/>
          <a:p>
            <a:r>
              <a:rPr lang="en-US" sz="1800" b="1" dirty="0">
                <a:solidFill>
                  <a:srgbClr val="0C5193"/>
                </a:solidFill>
                <a:latin typeface="Verdana" panose="020B0604030504040204" pitchFamily="34" charset="0"/>
              </a:rPr>
              <a:t>What we do NOT want? </a:t>
            </a:r>
            <a:endParaRPr lang="en-US" b="1" dirty="0"/>
          </a:p>
          <a:p>
            <a:pPr marL="285750" indent="-285750">
              <a:buSzPct val="150000"/>
              <a:buFont typeface="Arial" panose="020B0604020202020204" pitchFamily="34" charset="0"/>
              <a:buChar char="•"/>
            </a:pPr>
            <a:r>
              <a:rPr lang="en-US" sz="1800" dirty="0">
                <a:latin typeface="Verdana" panose="020B0604030504040204" pitchFamily="34" charset="0"/>
              </a:rPr>
              <a:t>TRL 1-3 developments</a:t>
            </a:r>
          </a:p>
          <a:p>
            <a:pPr marL="285750" indent="-285750">
              <a:buSzPct val="150000"/>
              <a:buFont typeface="Arial" panose="020B0604020202020204" pitchFamily="34" charset="0"/>
              <a:buChar char="•"/>
            </a:pPr>
            <a:r>
              <a:rPr lang="en-US" sz="1800" dirty="0">
                <a:latin typeface="Verdana" panose="020B0604030504040204" pitchFamily="34" charset="0"/>
              </a:rPr>
              <a:t>Standalone modules</a:t>
            </a:r>
          </a:p>
          <a:p>
            <a:pPr marL="285750" indent="-285750">
              <a:buSzPct val="150000"/>
              <a:buFont typeface="Arial" panose="020B0604020202020204" pitchFamily="34" charset="0"/>
              <a:buChar char="•"/>
            </a:pPr>
            <a:r>
              <a:rPr lang="en-US" sz="1800" dirty="0">
                <a:latin typeface="Verdana" panose="020B0604030504040204" pitchFamily="34" charset="0"/>
              </a:rPr>
              <a:t>Development of Interfaces for unimplemented services</a:t>
            </a:r>
          </a:p>
          <a:p>
            <a:pPr marL="285750" indent="-285750">
              <a:buSzPct val="150000"/>
              <a:buFont typeface="Arial" panose="020B0604020202020204" pitchFamily="34" charset="0"/>
              <a:buChar char="•"/>
            </a:pPr>
            <a:r>
              <a:rPr lang="en-US" sz="1800" dirty="0">
                <a:latin typeface="Verdana" panose="020B0604030504040204" pitchFamily="34" charset="0"/>
              </a:rPr>
              <a:t>Work on dominant market-established processing architectures</a:t>
            </a:r>
          </a:p>
        </p:txBody>
      </p:sp>
      <p:sp>
        <p:nvSpPr>
          <p:cNvPr id="5" name="Rectangle 4">
            <a:extLst>
              <a:ext uri="{FF2B5EF4-FFF2-40B4-BE49-F238E27FC236}">
                <a16:creationId xmlns:a16="http://schemas.microsoft.com/office/drawing/2014/main" xmlns="" id="{0294A8A4-46F1-9F4A-88A5-001492C622FF}"/>
              </a:ext>
            </a:extLst>
          </p:cNvPr>
          <p:cNvSpPr/>
          <p:nvPr/>
        </p:nvSpPr>
        <p:spPr>
          <a:xfrm>
            <a:off x="904634" y="162816"/>
            <a:ext cx="11343170" cy="584775"/>
          </a:xfrm>
          <a:prstGeom prst="rect">
            <a:avLst/>
          </a:prstGeom>
        </p:spPr>
        <p:txBody>
          <a:bodyPr wrap="none">
            <a:spAutoFit/>
          </a:bodyPr>
          <a:lstStyle/>
          <a:p>
            <a:r>
              <a:rPr lang="en-US" sz="3200" b="1" dirty="0">
                <a:solidFill>
                  <a:schemeClr val="accent2">
                    <a:lumMod val="50000"/>
                  </a:schemeClr>
                </a:solidFill>
                <a:latin typeface="Verdana" panose="020B0604030504040204" pitchFamily="34" charset="0"/>
                <a:ea typeface="Verdana" panose="020B0604030504040204" pitchFamily="34" charset="0"/>
                <a:cs typeface="Times New Roman" panose="02020603050405020304" pitchFamily="18" charset="0"/>
              </a:rPr>
              <a:t>HORIZON-CL4-2022-DIGITAL-EMERGING-01-26</a:t>
            </a:r>
            <a:r>
              <a:rPr lang="en-US" sz="1800" b="1" dirty="0">
                <a:solidFill>
                  <a:srgbClr val="0C5193"/>
                </a:solidFill>
                <a:latin typeface="Verdana" panose="020B0604030504040204" pitchFamily="34" charset="0"/>
              </a:rPr>
              <a:t> </a:t>
            </a:r>
            <a:endParaRPr lang="en-US" b="1" dirty="0">
              <a:effectLst/>
            </a:endParaRPr>
          </a:p>
        </p:txBody>
      </p:sp>
      <p:sp>
        <p:nvSpPr>
          <p:cNvPr id="6" name="Rectangle 5">
            <a:extLst>
              <a:ext uri="{FF2B5EF4-FFF2-40B4-BE49-F238E27FC236}">
                <a16:creationId xmlns:a16="http://schemas.microsoft.com/office/drawing/2014/main" xmlns="" id="{D4C57BE9-EB6F-394E-A959-70EA6377F472}"/>
              </a:ext>
            </a:extLst>
          </p:cNvPr>
          <p:cNvSpPr/>
          <p:nvPr/>
        </p:nvSpPr>
        <p:spPr>
          <a:xfrm>
            <a:off x="6576219" y="1132052"/>
            <a:ext cx="5472317" cy="2585323"/>
          </a:xfrm>
          <a:prstGeom prst="rect">
            <a:avLst/>
          </a:prstGeom>
          <a:ln w="12700">
            <a:solidFill>
              <a:schemeClr val="accent5"/>
            </a:solidFill>
          </a:ln>
        </p:spPr>
        <p:txBody>
          <a:bodyPr wrap="square">
            <a:spAutoFit/>
          </a:bodyPr>
          <a:lstStyle/>
          <a:p>
            <a:r>
              <a:rPr lang="en-US" sz="1800" b="1" dirty="0">
                <a:solidFill>
                  <a:srgbClr val="0C5193"/>
                </a:solidFill>
                <a:latin typeface="Verdana" panose="020B0604030504040204" pitchFamily="34" charset="0"/>
              </a:rPr>
              <a:t>Is this new or has it been called before? </a:t>
            </a:r>
            <a:endParaRPr lang="en-US" b="1" dirty="0"/>
          </a:p>
          <a:p>
            <a:r>
              <a:rPr lang="en-US" sz="1800" dirty="0">
                <a:latin typeface="Verdana" panose="020B0604030504040204" pitchFamily="34" charset="0"/>
              </a:rPr>
              <a:t>Topics funded under Horizon 2020:</a:t>
            </a:r>
          </a:p>
          <a:p>
            <a:pPr marL="285750" indent="-285750">
              <a:buSzPct val="150000"/>
              <a:buFont typeface="Arial" panose="020B0604020202020204" pitchFamily="34" charset="0"/>
              <a:buChar char="•"/>
            </a:pPr>
            <a:r>
              <a:rPr lang="en-US" sz="1800" dirty="0">
                <a:latin typeface="Verdana" panose="020B0604030504040204" pitchFamily="34" charset="0"/>
              </a:rPr>
              <a:t>ICT-15-2019 Cloud Computing</a:t>
            </a:r>
          </a:p>
          <a:p>
            <a:pPr marL="285750" indent="-285750">
              <a:buSzPct val="150000"/>
              <a:buFont typeface="Arial" panose="020B0604020202020204" pitchFamily="34" charset="0"/>
              <a:buChar char="•"/>
            </a:pPr>
            <a:r>
              <a:rPr lang="en-US" sz="1800" dirty="0">
                <a:latin typeface="Verdana" panose="020B0604030504040204" pitchFamily="34" charset="0"/>
              </a:rPr>
              <a:t>ICT-16-2018 Software Technologies</a:t>
            </a:r>
          </a:p>
          <a:p>
            <a:pPr marL="285750" indent="-285750">
              <a:buSzPct val="150000"/>
              <a:buFont typeface="Arial" panose="020B0604020202020204" pitchFamily="34" charset="0"/>
              <a:buChar char="•"/>
            </a:pPr>
            <a:r>
              <a:rPr lang="en-US" sz="1800" dirty="0">
                <a:latin typeface="Verdana" panose="020B0604030504040204" pitchFamily="34" charset="0"/>
              </a:rPr>
              <a:t>ICT-40-2020 Cloud Computing: Towards a smart cloud computing continuum</a:t>
            </a:r>
          </a:p>
          <a:p>
            <a:pPr marL="285750" indent="-285750">
              <a:buSzPct val="150000"/>
              <a:buFont typeface="Arial" panose="020B0604020202020204" pitchFamily="34" charset="0"/>
              <a:buChar char="•"/>
            </a:pPr>
            <a:r>
              <a:rPr lang="en-US" sz="1800" dirty="0">
                <a:latin typeface="Verdana" panose="020B0604030504040204" pitchFamily="34" charset="0"/>
              </a:rPr>
              <a:t>ICT-50-2020  Software Technologies</a:t>
            </a:r>
          </a:p>
          <a:p>
            <a:pPr marL="285750" indent="-285750">
              <a:buSzPct val="150000"/>
              <a:buFont typeface="Arial" panose="020B0604020202020204" pitchFamily="34" charset="0"/>
              <a:buChar char="•"/>
            </a:pPr>
            <a:r>
              <a:rPr lang="en-US" sz="1800" dirty="0">
                <a:latin typeface="Verdana" panose="020B0604030504040204" pitchFamily="34" charset="0"/>
              </a:rPr>
              <a:t>European Processor Initiative</a:t>
            </a:r>
          </a:p>
          <a:p>
            <a:pPr marL="285750" indent="-285750">
              <a:buSzPct val="150000"/>
              <a:buFont typeface="Arial" panose="020B0604020202020204" pitchFamily="34" charset="0"/>
              <a:buChar char="•"/>
            </a:pPr>
            <a:r>
              <a:rPr lang="en-US" sz="1800" dirty="0">
                <a:latin typeface="Verdana" panose="020B0604030504040204" pitchFamily="34" charset="0"/>
              </a:rPr>
              <a:t>New relevant Processing architectures</a:t>
            </a:r>
          </a:p>
        </p:txBody>
      </p:sp>
      <p:sp>
        <p:nvSpPr>
          <p:cNvPr id="7" name="Rectangle 6">
            <a:extLst>
              <a:ext uri="{FF2B5EF4-FFF2-40B4-BE49-F238E27FC236}">
                <a16:creationId xmlns:a16="http://schemas.microsoft.com/office/drawing/2014/main" xmlns="" id="{E70F7F96-E2CB-594A-AD5D-4A8AC44D679E}"/>
              </a:ext>
            </a:extLst>
          </p:cNvPr>
          <p:cNvSpPr/>
          <p:nvPr/>
        </p:nvSpPr>
        <p:spPr>
          <a:xfrm>
            <a:off x="6576219" y="3895054"/>
            <a:ext cx="5472317" cy="2308324"/>
          </a:xfrm>
          <a:prstGeom prst="rect">
            <a:avLst/>
          </a:prstGeom>
          <a:ln w="12700">
            <a:solidFill>
              <a:schemeClr val="accent5"/>
            </a:solidFill>
          </a:ln>
        </p:spPr>
        <p:txBody>
          <a:bodyPr wrap="square">
            <a:spAutoFit/>
          </a:bodyPr>
          <a:lstStyle/>
          <a:p>
            <a:pPr marL="358775" lvl="0" indent="-358775" defTabSz="914400">
              <a:defRPr/>
            </a:pPr>
            <a:r>
              <a:rPr lang="es-ES" sz="1800" b="1" kern="0" dirty="0">
                <a:solidFill>
                  <a:srgbClr val="0F5494"/>
                </a:solidFill>
                <a:latin typeface="Verdana"/>
              </a:rPr>
              <a:t>Relevant Stakeholders</a:t>
            </a:r>
            <a:endParaRPr lang="en-US" sz="1800" b="1" kern="0" dirty="0">
              <a:solidFill>
                <a:srgbClr val="0F5494"/>
              </a:solidFill>
              <a:latin typeface="Verdana"/>
            </a:endParaRPr>
          </a:p>
          <a:p>
            <a:pPr marL="285750" indent="-285750">
              <a:buSzPct val="150000"/>
              <a:buFont typeface="Arial" panose="020B0604020202020204" pitchFamily="34" charset="0"/>
              <a:buChar char="•"/>
            </a:pPr>
            <a:r>
              <a:rPr lang="en-US" sz="1800" dirty="0">
                <a:latin typeface="Verdana" panose="020B0604030504040204" pitchFamily="34" charset="0"/>
              </a:rPr>
              <a:t>Electronics industry</a:t>
            </a:r>
          </a:p>
          <a:p>
            <a:pPr marL="285750" indent="-285750">
              <a:buSzPct val="150000"/>
              <a:buFont typeface="Arial" panose="020B0604020202020204" pitchFamily="34" charset="0"/>
              <a:buChar char="•"/>
            </a:pPr>
            <a:r>
              <a:rPr lang="en-US" sz="1800" dirty="0">
                <a:latin typeface="Verdana" panose="020B0604030504040204" pitchFamily="34" charset="0"/>
              </a:rPr>
              <a:t>Software industry</a:t>
            </a:r>
          </a:p>
          <a:p>
            <a:pPr marL="285750" indent="-285750">
              <a:buSzPct val="150000"/>
              <a:buFont typeface="Arial" panose="020B0604020202020204" pitchFamily="34" charset="0"/>
              <a:buChar char="•"/>
            </a:pPr>
            <a:r>
              <a:rPr lang="en-US" sz="1800" dirty="0">
                <a:latin typeface="Verdana" panose="020B0604030504040204" pitchFamily="34" charset="0"/>
              </a:rPr>
              <a:t>Universities</a:t>
            </a:r>
          </a:p>
          <a:p>
            <a:pPr marL="285750" indent="-285750">
              <a:buSzPct val="150000"/>
              <a:buFont typeface="Arial" panose="020B0604020202020204" pitchFamily="34" charset="0"/>
              <a:buChar char="•"/>
            </a:pPr>
            <a:r>
              <a:rPr lang="en-US" sz="1800" dirty="0">
                <a:latin typeface="Verdana" panose="020B0604030504040204" pitchFamily="34" charset="0"/>
              </a:rPr>
              <a:t>Supercomputing centers</a:t>
            </a:r>
          </a:p>
          <a:p>
            <a:pPr marL="285750" indent="-285750">
              <a:buSzPct val="150000"/>
              <a:buFont typeface="Arial" panose="020B0604020202020204" pitchFamily="34" charset="0"/>
              <a:buChar char="•"/>
            </a:pPr>
            <a:r>
              <a:rPr lang="en-US" sz="1800" dirty="0">
                <a:latin typeface="Verdana" panose="020B0604030504040204" pitchFamily="34" charset="0"/>
              </a:rPr>
              <a:t>Data centers</a:t>
            </a:r>
          </a:p>
          <a:p>
            <a:pPr marL="285750" indent="-285750">
              <a:buSzPct val="150000"/>
              <a:buFont typeface="Arial" panose="020B0604020202020204" pitchFamily="34" charset="0"/>
              <a:buChar char="•"/>
            </a:pPr>
            <a:r>
              <a:rPr lang="en-US" sz="1800" dirty="0">
                <a:latin typeface="Verdana" panose="020B0604030504040204" pitchFamily="34" charset="0"/>
              </a:rPr>
              <a:t>Stakeholders in the area of the EPI</a:t>
            </a:r>
          </a:p>
          <a:p>
            <a:pPr>
              <a:buSzPct val="150000"/>
            </a:pPr>
            <a:endParaRPr lang="en-US" sz="1800" dirty="0">
              <a:latin typeface="Verdana" panose="020B0604030504040204" pitchFamily="34" charset="0"/>
            </a:endParaRPr>
          </a:p>
        </p:txBody>
      </p:sp>
    </p:spTree>
    <p:extLst>
      <p:ext uri="{BB962C8B-B14F-4D97-AF65-F5344CB8AC3E}">
        <p14:creationId xmlns:p14="http://schemas.microsoft.com/office/powerpoint/2010/main" val="20712671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FF03D20F-780D-AD43-813C-574BADDBF5AF}"/>
              </a:ext>
            </a:extLst>
          </p:cNvPr>
          <p:cNvSpPr>
            <a:spLocks noGrp="1"/>
          </p:cNvSpPr>
          <p:nvPr>
            <p:ph type="sldNum" sz="quarter" idx="12"/>
          </p:nvPr>
        </p:nvSpPr>
        <p:spPr/>
        <p:txBody>
          <a:bodyPr/>
          <a:lstStyle/>
          <a:p>
            <a:fld id="{124B4910-06CA-4855-906E-4E1A599A3904}" type="slidenum">
              <a:rPr lang="lv-LV" smtClean="0"/>
              <a:t>18</a:t>
            </a:fld>
            <a:endParaRPr lang="lv-LV" dirty="0"/>
          </a:p>
        </p:txBody>
      </p:sp>
      <p:sp>
        <p:nvSpPr>
          <p:cNvPr id="3" name="Rectangle 2">
            <a:extLst>
              <a:ext uri="{FF2B5EF4-FFF2-40B4-BE49-F238E27FC236}">
                <a16:creationId xmlns:a16="http://schemas.microsoft.com/office/drawing/2014/main" xmlns="" id="{18D4A684-F473-B947-BD26-DEA757C91888}"/>
              </a:ext>
            </a:extLst>
          </p:cNvPr>
          <p:cNvSpPr/>
          <p:nvPr/>
        </p:nvSpPr>
        <p:spPr>
          <a:xfrm>
            <a:off x="364690" y="1132052"/>
            <a:ext cx="6054213" cy="3970318"/>
          </a:xfrm>
          <a:prstGeom prst="rect">
            <a:avLst/>
          </a:prstGeom>
          <a:ln w="12700">
            <a:solidFill>
              <a:schemeClr val="accent5"/>
            </a:solidFill>
          </a:ln>
        </p:spPr>
        <p:txBody>
          <a:bodyPr wrap="square">
            <a:spAutoFit/>
          </a:bodyPr>
          <a:lstStyle/>
          <a:p>
            <a:r>
              <a:rPr lang="en-US" sz="1800" b="1" dirty="0">
                <a:solidFill>
                  <a:srgbClr val="0C5193"/>
                </a:solidFill>
                <a:latin typeface="Verdana" panose="020B0604030504040204" pitchFamily="34" charset="0"/>
              </a:rPr>
              <a:t>What are we looking for? </a:t>
            </a:r>
            <a:endParaRPr lang="en-US" b="1" dirty="0"/>
          </a:p>
          <a:p>
            <a:pPr marL="285750" indent="-285750">
              <a:buSzPct val="150000"/>
              <a:buFont typeface="Arial" panose="020B0604020202020204" pitchFamily="34" charset="0"/>
              <a:buChar char="•"/>
            </a:pPr>
            <a:r>
              <a:rPr lang="en-US" sz="1800" dirty="0">
                <a:latin typeface="Verdana" panose="020B0604030504040204" pitchFamily="34" charset="0"/>
              </a:rPr>
              <a:t>increased integration of new functionalities, decreased size</a:t>
            </a:r>
          </a:p>
          <a:p>
            <a:pPr marL="285750" indent="-285750">
              <a:buSzPct val="150000"/>
              <a:buFont typeface="Arial" panose="020B0604020202020204" pitchFamily="34" charset="0"/>
              <a:buChar char="•"/>
            </a:pPr>
            <a:r>
              <a:rPr lang="en-US" sz="1800" dirty="0">
                <a:latin typeface="Verdana" panose="020B0604030504040204" pitchFamily="34" charset="0"/>
              </a:rPr>
              <a:t>cost-effective manufacturing</a:t>
            </a:r>
          </a:p>
          <a:p>
            <a:pPr marL="285750" indent="-285750">
              <a:buSzPct val="150000"/>
              <a:buFont typeface="Arial" panose="020B0604020202020204" pitchFamily="34" charset="0"/>
              <a:buChar char="•"/>
            </a:pPr>
            <a:r>
              <a:rPr lang="en-US" sz="1800" dirty="0">
                <a:latin typeface="Verdana" panose="020B0604030504040204" pitchFamily="34" charset="0"/>
              </a:rPr>
              <a:t>Key integration and packaging technologies</a:t>
            </a:r>
          </a:p>
          <a:p>
            <a:pPr marL="285750" indent="-285750">
              <a:buSzPct val="150000"/>
              <a:buFont typeface="Arial" panose="020B0604020202020204" pitchFamily="34" charset="0"/>
              <a:buChar char="•"/>
            </a:pPr>
            <a:r>
              <a:rPr lang="en-US" sz="1800" dirty="0">
                <a:latin typeface="Verdana" panose="020B0604030504040204" pitchFamily="34" charset="0"/>
              </a:rPr>
              <a:t>Manufacturing value chains. </a:t>
            </a:r>
          </a:p>
          <a:p>
            <a:pPr marL="285750" indent="-285750">
              <a:buSzPct val="150000"/>
              <a:buFont typeface="Arial" panose="020B0604020202020204" pitchFamily="34" charset="0"/>
              <a:buChar char="•"/>
            </a:pPr>
            <a:r>
              <a:rPr lang="en-US" sz="1800" dirty="0">
                <a:latin typeface="Verdana" panose="020B0604030504040204" pitchFamily="34" charset="0"/>
              </a:rPr>
              <a:t>High levels of reuse/repair/repurpose</a:t>
            </a:r>
          </a:p>
          <a:p>
            <a:pPr marL="285750" indent="-285750">
              <a:buSzPct val="150000"/>
              <a:buFont typeface="Arial" panose="020B0604020202020204" pitchFamily="34" charset="0"/>
              <a:buChar char="•"/>
            </a:pPr>
            <a:r>
              <a:rPr lang="en-US" sz="1800" dirty="0">
                <a:latin typeface="Verdana" panose="020B0604030504040204" pitchFamily="34" charset="0"/>
              </a:rPr>
              <a:t>Recovery and recycling of waste and materials </a:t>
            </a:r>
          </a:p>
          <a:p>
            <a:pPr marL="285750" indent="-285750">
              <a:buSzPct val="150000"/>
              <a:buFont typeface="Arial" panose="020B0604020202020204" pitchFamily="34" charset="0"/>
              <a:buChar char="•"/>
            </a:pPr>
            <a:r>
              <a:rPr lang="en-US" sz="1800" dirty="0">
                <a:latin typeface="Verdana" panose="020B0604030504040204" pitchFamily="34" charset="0"/>
              </a:rPr>
              <a:t>Reduce of power consumption by a factor of 2.</a:t>
            </a:r>
          </a:p>
          <a:p>
            <a:pPr marL="285750" indent="-285750">
              <a:buSzPct val="150000"/>
              <a:buFont typeface="Arial" panose="020B0604020202020204" pitchFamily="34" charset="0"/>
              <a:buChar char="•"/>
            </a:pPr>
            <a:r>
              <a:rPr lang="en-US" sz="1800" dirty="0">
                <a:latin typeface="Verdana" panose="020B0604030504040204" pitchFamily="34" charset="0"/>
              </a:rPr>
              <a:t>healthcare and well-being</a:t>
            </a:r>
          </a:p>
          <a:p>
            <a:pPr marL="285750" indent="-285750">
              <a:buSzPct val="150000"/>
              <a:buFont typeface="Arial" panose="020B0604020202020204" pitchFamily="34" charset="0"/>
              <a:buChar char="•"/>
            </a:pPr>
            <a:r>
              <a:rPr lang="en-US" sz="1800" dirty="0">
                <a:latin typeface="Verdana" panose="020B0604030504040204" pitchFamily="34" charset="0"/>
              </a:rPr>
              <a:t>environmental monitoring and protection</a:t>
            </a:r>
          </a:p>
          <a:p>
            <a:pPr marL="285750" indent="-285750">
              <a:buSzPct val="150000"/>
              <a:buFont typeface="Arial" panose="020B0604020202020204" pitchFamily="34" charset="0"/>
              <a:buChar char="•"/>
            </a:pPr>
            <a:r>
              <a:rPr lang="en-US" sz="1800" dirty="0">
                <a:latin typeface="Verdana" panose="020B0604030504040204" pitchFamily="34" charset="0"/>
              </a:rPr>
              <a:t>transport and automated driving</a:t>
            </a:r>
          </a:p>
          <a:p>
            <a:pPr marL="285750" indent="-285750">
              <a:buSzPct val="150000"/>
              <a:buFont typeface="Arial" panose="020B0604020202020204" pitchFamily="34" charset="0"/>
              <a:buChar char="•"/>
            </a:pPr>
            <a:r>
              <a:rPr lang="en-US" sz="1800" dirty="0">
                <a:latin typeface="Verdana" panose="020B0604030504040204" pitchFamily="34" charset="0"/>
              </a:rPr>
              <a:t>Manufacturing</a:t>
            </a:r>
          </a:p>
          <a:p>
            <a:pPr marL="285750" indent="-285750">
              <a:buSzPct val="150000"/>
              <a:buFont typeface="Arial" panose="020B0604020202020204" pitchFamily="34" charset="0"/>
              <a:buChar char="•"/>
            </a:pPr>
            <a:r>
              <a:rPr lang="en-US" sz="1800" dirty="0">
                <a:latin typeface="Verdana" panose="020B0604030504040204" pitchFamily="34" charset="0"/>
              </a:rPr>
              <a:t>Aerospace and security</a:t>
            </a:r>
          </a:p>
        </p:txBody>
      </p:sp>
      <p:sp>
        <p:nvSpPr>
          <p:cNvPr id="5" name="Rectangle 4">
            <a:extLst>
              <a:ext uri="{FF2B5EF4-FFF2-40B4-BE49-F238E27FC236}">
                <a16:creationId xmlns:a16="http://schemas.microsoft.com/office/drawing/2014/main" xmlns="" id="{0294A8A4-46F1-9F4A-88A5-001492C622FF}"/>
              </a:ext>
            </a:extLst>
          </p:cNvPr>
          <p:cNvSpPr/>
          <p:nvPr/>
        </p:nvSpPr>
        <p:spPr>
          <a:xfrm>
            <a:off x="904634" y="205349"/>
            <a:ext cx="11343170" cy="584775"/>
          </a:xfrm>
          <a:prstGeom prst="rect">
            <a:avLst/>
          </a:prstGeom>
        </p:spPr>
        <p:txBody>
          <a:bodyPr wrap="none">
            <a:spAutoFit/>
          </a:bodyPr>
          <a:lstStyle/>
          <a:p>
            <a:r>
              <a:rPr lang="en-US" sz="3200" b="1" dirty="0">
                <a:solidFill>
                  <a:schemeClr val="accent2">
                    <a:lumMod val="50000"/>
                  </a:schemeClr>
                </a:solidFill>
                <a:latin typeface="Verdana" panose="020B0604030504040204" pitchFamily="34" charset="0"/>
                <a:ea typeface="Verdana" panose="020B0604030504040204" pitchFamily="34" charset="0"/>
                <a:cs typeface="Times New Roman" panose="02020603050405020304" pitchFamily="18" charset="0"/>
              </a:rPr>
              <a:t>HORIZON-CL4-2022-DIGITAL-EMERGING-01-03</a:t>
            </a:r>
            <a:r>
              <a:rPr lang="en-US" sz="1800" b="1" dirty="0">
                <a:solidFill>
                  <a:srgbClr val="0C5193"/>
                </a:solidFill>
                <a:latin typeface="Verdana" panose="020B0604030504040204" pitchFamily="34" charset="0"/>
              </a:rPr>
              <a:t> </a:t>
            </a:r>
            <a:endParaRPr lang="en-US" b="1" dirty="0">
              <a:effectLst/>
            </a:endParaRPr>
          </a:p>
        </p:txBody>
      </p:sp>
      <p:sp>
        <p:nvSpPr>
          <p:cNvPr id="6" name="Rectangle 5">
            <a:extLst>
              <a:ext uri="{FF2B5EF4-FFF2-40B4-BE49-F238E27FC236}">
                <a16:creationId xmlns:a16="http://schemas.microsoft.com/office/drawing/2014/main" xmlns="" id="{D4C57BE9-EB6F-394E-A959-70EA6377F472}"/>
              </a:ext>
            </a:extLst>
          </p:cNvPr>
          <p:cNvSpPr/>
          <p:nvPr/>
        </p:nvSpPr>
        <p:spPr>
          <a:xfrm>
            <a:off x="6576219" y="1125625"/>
            <a:ext cx="5472317" cy="2862322"/>
          </a:xfrm>
          <a:prstGeom prst="rect">
            <a:avLst/>
          </a:prstGeom>
          <a:ln w="12700">
            <a:solidFill>
              <a:schemeClr val="accent5"/>
            </a:solidFill>
          </a:ln>
        </p:spPr>
        <p:txBody>
          <a:bodyPr wrap="square">
            <a:spAutoFit/>
          </a:bodyPr>
          <a:lstStyle/>
          <a:p>
            <a:r>
              <a:rPr lang="en-US" sz="1800" b="1" dirty="0">
                <a:solidFill>
                  <a:srgbClr val="0C5193"/>
                </a:solidFill>
                <a:latin typeface="Verdana" panose="020B0604030504040204" pitchFamily="34" charset="0"/>
              </a:rPr>
              <a:t>Is this new or has it been called before? </a:t>
            </a:r>
            <a:endParaRPr lang="en-US" b="1" dirty="0"/>
          </a:p>
          <a:p>
            <a:r>
              <a:rPr lang="en-US" sz="1800" dirty="0">
                <a:latin typeface="Verdana" panose="020B0604030504040204" pitchFamily="34" charset="0"/>
              </a:rPr>
              <a:t>In the past we called research on sensing in conjunction with specific application domains such as health, agro/food and manufacturing</a:t>
            </a:r>
          </a:p>
          <a:p>
            <a:r>
              <a:rPr lang="en-US" sz="1800" dirty="0">
                <a:latin typeface="Verdana" panose="020B0604030504040204" pitchFamily="34" charset="0"/>
              </a:rPr>
              <a:t>This time application range is open; yet the developed solution should be usable (with not too much effort) in different application domains</a:t>
            </a:r>
          </a:p>
          <a:p>
            <a:r>
              <a:rPr lang="en-US" sz="1800" dirty="0">
                <a:latin typeface="Verdana" panose="020B0604030504040204" pitchFamily="34" charset="0"/>
              </a:rPr>
              <a:t>For the project portfolio please see website of the partnership </a:t>
            </a:r>
            <a:r>
              <a:rPr lang="en-US" sz="1800" dirty="0">
                <a:latin typeface="Verdana" panose="020B0604030504040204" pitchFamily="34" charset="0"/>
                <a:hlinkClick r:id="rId3"/>
              </a:rPr>
              <a:t>www.photonics21.org</a:t>
            </a:r>
            <a:r>
              <a:rPr lang="en-US" sz="1800" dirty="0">
                <a:latin typeface="Verdana" panose="020B0604030504040204" pitchFamily="34" charset="0"/>
              </a:rPr>
              <a:t> </a:t>
            </a:r>
          </a:p>
        </p:txBody>
      </p:sp>
      <p:sp>
        <p:nvSpPr>
          <p:cNvPr id="7" name="Rectangle 6">
            <a:extLst>
              <a:ext uri="{FF2B5EF4-FFF2-40B4-BE49-F238E27FC236}">
                <a16:creationId xmlns:a16="http://schemas.microsoft.com/office/drawing/2014/main" xmlns="" id="{E70F7F96-E2CB-594A-AD5D-4A8AC44D679E}"/>
              </a:ext>
            </a:extLst>
          </p:cNvPr>
          <p:cNvSpPr/>
          <p:nvPr/>
        </p:nvSpPr>
        <p:spPr>
          <a:xfrm>
            <a:off x="6576219" y="4145855"/>
            <a:ext cx="5472317" cy="1477328"/>
          </a:xfrm>
          <a:prstGeom prst="rect">
            <a:avLst/>
          </a:prstGeom>
          <a:ln w="12700">
            <a:solidFill>
              <a:schemeClr val="accent5"/>
            </a:solidFill>
          </a:ln>
        </p:spPr>
        <p:txBody>
          <a:bodyPr wrap="square">
            <a:spAutoFit/>
          </a:bodyPr>
          <a:lstStyle/>
          <a:p>
            <a:pPr marL="358775" lvl="0" indent="-358775" defTabSz="914400">
              <a:defRPr/>
            </a:pPr>
            <a:r>
              <a:rPr lang="lv-LV" sz="1800" b="1" kern="0" dirty="0">
                <a:solidFill>
                  <a:srgbClr val="0F5494"/>
                </a:solidFill>
                <a:latin typeface="Verdana"/>
              </a:rPr>
              <a:t>Documents</a:t>
            </a:r>
            <a:endParaRPr lang="en-US" sz="1800" b="1" kern="0" dirty="0">
              <a:solidFill>
                <a:srgbClr val="0F5494"/>
              </a:solidFill>
              <a:latin typeface="Verdana"/>
            </a:endParaRPr>
          </a:p>
          <a:p>
            <a:pPr marL="285750" indent="-285750">
              <a:buSzPct val="150000"/>
              <a:buFont typeface="Arial" panose="020B0604020202020204" pitchFamily="34" charset="0"/>
              <a:buChar char="•"/>
            </a:pPr>
            <a:r>
              <a:rPr lang="en-US" sz="1800" dirty="0">
                <a:latin typeface="Verdana" panose="020B0604030504040204" pitchFamily="34" charset="0"/>
              </a:rPr>
              <a:t>SRIA</a:t>
            </a:r>
          </a:p>
          <a:p>
            <a:pPr marL="285750" indent="-285750">
              <a:buSzPct val="150000"/>
              <a:buFont typeface="Arial" panose="020B0604020202020204" pitchFamily="34" charset="0"/>
              <a:buChar char="•"/>
            </a:pPr>
            <a:r>
              <a:rPr lang="en-US" sz="1800" dirty="0">
                <a:latin typeface="Verdana" panose="020B0604030504040204" pitchFamily="34" charset="0"/>
              </a:rPr>
              <a:t>Photonics Market Data and Industry Report 2020</a:t>
            </a:r>
          </a:p>
          <a:p>
            <a:pPr marL="285750" indent="-285750">
              <a:buSzPct val="150000"/>
              <a:buFont typeface="Arial" panose="020B0604020202020204" pitchFamily="34" charset="0"/>
              <a:buChar char="•"/>
            </a:pPr>
            <a:r>
              <a:rPr lang="en-US" sz="1800" dirty="0">
                <a:latin typeface="Verdana" panose="020B0604030504040204" pitchFamily="34" charset="0"/>
              </a:rPr>
              <a:t>Photonics Partnership MoU</a:t>
            </a:r>
          </a:p>
        </p:txBody>
      </p:sp>
      <p:sp>
        <p:nvSpPr>
          <p:cNvPr id="8" name="Rectangle 7">
            <a:extLst>
              <a:ext uri="{FF2B5EF4-FFF2-40B4-BE49-F238E27FC236}">
                <a16:creationId xmlns:a16="http://schemas.microsoft.com/office/drawing/2014/main" xmlns="" id="{F57EE906-5C86-C140-AA1E-28C690A1EB74}"/>
              </a:ext>
            </a:extLst>
          </p:cNvPr>
          <p:cNvSpPr/>
          <p:nvPr/>
        </p:nvSpPr>
        <p:spPr>
          <a:xfrm>
            <a:off x="364690" y="5201452"/>
            <a:ext cx="6054213" cy="1477328"/>
          </a:xfrm>
          <a:prstGeom prst="rect">
            <a:avLst/>
          </a:prstGeom>
          <a:ln w="12700">
            <a:solidFill>
              <a:schemeClr val="accent5"/>
            </a:solidFill>
          </a:ln>
        </p:spPr>
        <p:txBody>
          <a:bodyPr wrap="square">
            <a:spAutoFit/>
          </a:bodyPr>
          <a:lstStyle/>
          <a:p>
            <a:pPr marL="358775" lvl="0" indent="-358775" defTabSz="914400">
              <a:defRPr/>
            </a:pPr>
            <a:r>
              <a:rPr lang="lv-LV" sz="1800" b="1" kern="0" dirty="0">
                <a:solidFill>
                  <a:srgbClr val="0F5494"/>
                </a:solidFill>
                <a:latin typeface="Verdana"/>
              </a:rPr>
              <a:t>Trends</a:t>
            </a:r>
            <a:endParaRPr lang="en-US" sz="1800" b="1" kern="0" dirty="0">
              <a:solidFill>
                <a:srgbClr val="0F5494"/>
              </a:solidFill>
              <a:latin typeface="Verdana"/>
            </a:endParaRPr>
          </a:p>
          <a:p>
            <a:pPr marL="285750" indent="-285750">
              <a:buSzPct val="150000"/>
              <a:buFont typeface="Arial" panose="020B0604020202020204" pitchFamily="34" charset="0"/>
              <a:buChar char="•"/>
            </a:pPr>
            <a:r>
              <a:rPr lang="en-US" sz="1800" dirty="0">
                <a:latin typeface="Verdana" panose="020B0604030504040204" pitchFamily="34" charset="0"/>
              </a:rPr>
              <a:t>Miniaturisation </a:t>
            </a:r>
          </a:p>
          <a:p>
            <a:pPr marL="285750" indent="-285750">
              <a:buSzPct val="150000"/>
              <a:buFont typeface="Arial" panose="020B0604020202020204" pitchFamily="34" charset="0"/>
              <a:buChar char="•"/>
            </a:pPr>
            <a:r>
              <a:rPr lang="en-US" sz="1800" dirty="0">
                <a:latin typeface="Verdana" panose="020B0604030504040204" pitchFamily="34" charset="0"/>
              </a:rPr>
              <a:t>Integration of functional elements on chip </a:t>
            </a:r>
          </a:p>
          <a:p>
            <a:pPr marL="285750" indent="-285750">
              <a:buSzPct val="150000"/>
              <a:buFont typeface="Arial" panose="020B0604020202020204" pitchFamily="34" charset="0"/>
              <a:buChar char="•"/>
            </a:pPr>
            <a:r>
              <a:rPr lang="en-US" sz="1800" dirty="0">
                <a:latin typeface="Verdana" panose="020B0604030504040204" pitchFamily="34" charset="0"/>
              </a:rPr>
              <a:t>Modularisation</a:t>
            </a:r>
          </a:p>
          <a:p>
            <a:pPr marL="285750" indent="-285750">
              <a:buSzPct val="150000"/>
              <a:buFont typeface="Arial" panose="020B0604020202020204" pitchFamily="34" charset="0"/>
              <a:buChar char="•"/>
            </a:pPr>
            <a:r>
              <a:rPr lang="en-US" sz="1800" dirty="0">
                <a:latin typeface="Verdana" panose="020B0604030504040204" pitchFamily="34" charset="0"/>
              </a:rPr>
              <a:t>Design tool/ simulation support</a:t>
            </a:r>
          </a:p>
        </p:txBody>
      </p:sp>
    </p:spTree>
    <p:extLst>
      <p:ext uri="{BB962C8B-B14F-4D97-AF65-F5344CB8AC3E}">
        <p14:creationId xmlns:p14="http://schemas.microsoft.com/office/powerpoint/2010/main" val="11815908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5">
            <a:extLst>
              <a:ext uri="{FF2B5EF4-FFF2-40B4-BE49-F238E27FC236}">
                <a16:creationId xmlns:a16="http://schemas.microsoft.com/office/drawing/2014/main" xmlns="" id="{65B0D7D8-A7E7-DC4A-946C-CB9771EC0599}"/>
              </a:ext>
            </a:extLst>
          </p:cNvPr>
          <p:cNvSpPr>
            <a:spLocks noGrp="1"/>
          </p:cNvSpPr>
          <p:nvPr>
            <p:ph type="sldNum" sz="quarter" idx="12"/>
          </p:nvPr>
        </p:nvSpPr>
        <p:spPr bwMode="auto">
          <a:xfrm>
            <a:off x="9241310" y="6194204"/>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a:solidFill>
                  <a:schemeClr val="tx1"/>
                </a:solidFill>
                <a:latin typeface="Times New Roman" panose="02020603050405020304" pitchFamily="18" charset="0"/>
                <a:ea typeface="MS PGothic" panose="020B0600070205080204" pitchFamily="34" charset="-128"/>
              </a:defRPr>
            </a:lvl1pPr>
            <a:lvl2pPr marL="742950" indent="-285750">
              <a:defRPr sz="1700">
                <a:solidFill>
                  <a:schemeClr val="tx1"/>
                </a:solidFill>
                <a:latin typeface="Times New Roman" panose="02020603050405020304" pitchFamily="18" charset="0"/>
                <a:ea typeface="MS PGothic" panose="020B0600070205080204" pitchFamily="34" charset="-128"/>
              </a:defRPr>
            </a:lvl2pPr>
            <a:lvl3pPr marL="1143000" indent="-228600">
              <a:defRPr sz="1700">
                <a:solidFill>
                  <a:schemeClr val="tx1"/>
                </a:solidFill>
                <a:latin typeface="Times New Roman" panose="02020603050405020304" pitchFamily="18" charset="0"/>
                <a:ea typeface="MS PGothic" panose="020B0600070205080204" pitchFamily="34" charset="-128"/>
              </a:defRPr>
            </a:lvl3pPr>
            <a:lvl4pPr marL="1600200" indent="-228600">
              <a:defRPr sz="1700">
                <a:solidFill>
                  <a:schemeClr val="tx1"/>
                </a:solidFill>
                <a:latin typeface="Times New Roman" panose="02020603050405020304" pitchFamily="18" charset="0"/>
                <a:ea typeface="MS PGothic" panose="020B0600070205080204" pitchFamily="34" charset="-128"/>
              </a:defRPr>
            </a:lvl4pPr>
            <a:lvl5pPr marL="2057400" indent="-228600">
              <a:defRPr sz="1700">
                <a:solidFill>
                  <a:schemeClr val="tx1"/>
                </a:solidFill>
                <a:latin typeface="Times New Roman" panose="02020603050405020304" pitchFamily="18" charset="0"/>
                <a:ea typeface="MS PGothic" panose="020B0600070205080204" pitchFamily="34" charset="-128"/>
              </a:defRPr>
            </a:lvl5pPr>
            <a:lvl6pPr marL="25146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6pPr>
            <a:lvl7pPr marL="29718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7pPr>
            <a:lvl8pPr marL="34290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8pPr>
            <a:lvl9pPr marL="38862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9pPr>
          </a:lstStyle>
          <a:p>
            <a:fld id="{F0E2A21A-C522-B94A-82A5-D1FD2DE12024}" type="slidenum">
              <a:rPr lang="en-US" altLang="lv-LV" sz="1000">
                <a:solidFill>
                  <a:srgbClr val="898989"/>
                </a:solidFill>
                <a:latin typeface="Verdana" panose="020B0604030504040204" pitchFamily="34" charset="0"/>
              </a:rPr>
              <a:pPr/>
              <a:t>19</a:t>
            </a:fld>
            <a:endParaRPr lang="en-US" altLang="lv-LV" sz="1000" dirty="0">
              <a:solidFill>
                <a:srgbClr val="898989"/>
              </a:solidFill>
              <a:latin typeface="Verdana" panose="020B0604030504040204" pitchFamily="34" charset="0"/>
            </a:endParaRPr>
          </a:p>
        </p:txBody>
      </p:sp>
      <p:graphicFrame>
        <p:nvGraphicFramePr>
          <p:cNvPr id="11" name="Content Placeholder 10">
            <a:extLst>
              <a:ext uri="{FF2B5EF4-FFF2-40B4-BE49-F238E27FC236}">
                <a16:creationId xmlns:a16="http://schemas.microsoft.com/office/drawing/2014/main" xmlns="" id="{C7CF45DE-9F03-6247-BDE6-9F81A9610A0E}"/>
              </a:ext>
            </a:extLst>
          </p:cNvPr>
          <p:cNvGraphicFramePr>
            <a:graphicFrameLocks noGrp="1"/>
          </p:cNvGraphicFramePr>
          <p:nvPr>
            <p:ph idx="4294967295"/>
            <p:extLst>
              <p:ext uri="{D42A27DB-BD31-4B8C-83A1-F6EECF244321}">
                <p14:modId xmlns:p14="http://schemas.microsoft.com/office/powerpoint/2010/main" val="4245733138"/>
              </p:ext>
            </p:extLst>
          </p:nvPr>
        </p:nvGraphicFramePr>
        <p:xfrm>
          <a:off x="376517" y="1923950"/>
          <a:ext cx="11284772" cy="4546670"/>
        </p:xfrm>
        <a:graphic>
          <a:graphicData uri="http://schemas.openxmlformats.org/drawingml/2006/table">
            <a:tbl>
              <a:tblPr/>
              <a:tblGrid>
                <a:gridCol w="5477196">
                  <a:extLst>
                    <a:ext uri="{9D8B030D-6E8A-4147-A177-3AD203B41FA5}">
                      <a16:colId xmlns:a16="http://schemas.microsoft.com/office/drawing/2014/main" xmlns="" val="20000"/>
                    </a:ext>
                  </a:extLst>
                </a:gridCol>
                <a:gridCol w="2134184">
                  <a:extLst>
                    <a:ext uri="{9D8B030D-6E8A-4147-A177-3AD203B41FA5}">
                      <a16:colId xmlns:a16="http://schemas.microsoft.com/office/drawing/2014/main" xmlns="" val="20001"/>
                    </a:ext>
                  </a:extLst>
                </a:gridCol>
                <a:gridCol w="2247140">
                  <a:extLst>
                    <a:ext uri="{9D8B030D-6E8A-4147-A177-3AD203B41FA5}">
                      <a16:colId xmlns:a16="http://schemas.microsoft.com/office/drawing/2014/main" xmlns="" val="20003"/>
                    </a:ext>
                  </a:extLst>
                </a:gridCol>
                <a:gridCol w="1426252">
                  <a:extLst>
                    <a:ext uri="{9D8B030D-6E8A-4147-A177-3AD203B41FA5}">
                      <a16:colId xmlns:a16="http://schemas.microsoft.com/office/drawing/2014/main" xmlns="" val="3995975852"/>
                    </a:ext>
                  </a:extLst>
                </a:gridCol>
              </a:tblGrid>
              <a:tr h="388944">
                <a:tc>
                  <a:txBody>
                    <a:bodyPr/>
                    <a:lstStyle/>
                    <a:p>
                      <a:pPr algn="ctr" fontAlgn="ctr"/>
                      <a:r>
                        <a:rPr lang="lv-LV" sz="1400" b="1" i="0" u="none" strike="noStrike" dirty="0">
                          <a:solidFill>
                            <a:schemeClr val="bg1"/>
                          </a:solidFill>
                          <a:effectLst/>
                          <a:latin typeface="Verdana" panose="020B0604030504040204" pitchFamily="34" charset="0"/>
                          <a:ea typeface="Verdana" panose="020B0604030504040204" pitchFamily="34" charset="0"/>
                        </a:rPr>
                        <a:t>Topic</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algn="ctr" fontAlgn="ctr"/>
                      <a:r>
                        <a:rPr lang="lv-LV" sz="1400" b="1" i="0" u="none" strike="noStrike" dirty="0">
                          <a:solidFill>
                            <a:schemeClr val="bg1"/>
                          </a:solidFill>
                          <a:effectLst/>
                          <a:latin typeface="Verdana" panose="020B0604030504040204" pitchFamily="34" charset="0"/>
                          <a:ea typeface="Verdana" panose="020B0604030504040204" pitchFamily="34" charset="0"/>
                        </a:rPr>
                        <a:t>Type of action,</a:t>
                      </a:r>
                    </a:p>
                    <a:p>
                      <a:pPr algn="ctr" fontAlgn="ctr"/>
                      <a:r>
                        <a:rPr lang="lv-LV" sz="1400" b="1" i="0" u="none" strike="noStrike" dirty="0">
                          <a:solidFill>
                            <a:schemeClr val="bg1"/>
                          </a:solidFill>
                          <a:effectLst/>
                          <a:latin typeface="Verdana" panose="020B0604030504040204" pitchFamily="34" charset="0"/>
                          <a:ea typeface="Verdana" panose="020B0604030504040204" pitchFamily="34" charset="0"/>
                        </a:rPr>
                        <a:t>TRL</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kern="1200" dirty="0">
                          <a:solidFill>
                            <a:schemeClr val="bg1"/>
                          </a:solidFill>
                          <a:effectLst/>
                          <a:latin typeface="Verdana" panose="020B0604030504040204" pitchFamily="34" charset="0"/>
                          <a:ea typeface="Verdana" panose="020B0604030504040204" pitchFamily="34" charset="0"/>
                          <a:cs typeface="+mn-cs"/>
                        </a:rPr>
                        <a:t>EU contribution per project </a:t>
                      </a:r>
                    </a:p>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kern="1200" dirty="0">
                          <a:solidFill>
                            <a:schemeClr val="bg1"/>
                          </a:solidFill>
                          <a:effectLst/>
                          <a:latin typeface="Verdana" panose="020B0604030504040204" pitchFamily="34" charset="0"/>
                          <a:ea typeface="Verdana" panose="020B0604030504040204" pitchFamily="34" charset="0"/>
                          <a:cs typeface="+mn-cs"/>
                        </a:rPr>
                        <a:t>(EUR million) </a:t>
                      </a:r>
                      <a:endParaRPr lang="en-US" sz="1400" b="1" dirty="0">
                        <a:solidFill>
                          <a:schemeClr val="bg1"/>
                        </a:solidFill>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kern="1200" dirty="0">
                          <a:solidFill>
                            <a:schemeClr val="bg1"/>
                          </a:solidFill>
                          <a:effectLst/>
                          <a:latin typeface="Verdana" panose="020B0604030504040204" pitchFamily="34" charset="0"/>
                          <a:ea typeface="Verdana" panose="020B0604030504040204" pitchFamily="34" charset="0"/>
                          <a:cs typeface="+mn-cs"/>
                        </a:rPr>
                        <a:t>Number of projects to be funded </a:t>
                      </a:r>
                      <a:endParaRPr lang="en-US" sz="1400" b="1" dirty="0">
                        <a:solidFill>
                          <a:schemeClr val="bg1"/>
                        </a:solidFill>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extLst>
                  <a:ext uri="{0D108BD9-81ED-4DB2-BD59-A6C34878D82A}">
                    <a16:rowId xmlns:a16="http://schemas.microsoft.com/office/drawing/2014/main" xmlns="" val="10000"/>
                  </a:ext>
                </a:extLst>
              </a:tr>
              <a:tr h="650226">
                <a:tc>
                  <a:txBody>
                    <a:bodyPr/>
                    <a:lstStyle/>
                    <a:p>
                      <a:pPr algn="l" fontAlgn="ctr"/>
                      <a:r>
                        <a:rPr lang="en-US" sz="1400" b="1" i="0" u="none" strike="noStrike" dirty="0">
                          <a:solidFill>
                            <a:srgbClr val="000000"/>
                          </a:solidFill>
                          <a:effectLst/>
                          <a:latin typeface="Verdana" panose="020B0604030504040204" pitchFamily="34" charset="0"/>
                          <a:ea typeface="Verdana" panose="020B0604030504040204" pitchFamily="34" charset="0"/>
                        </a:rPr>
                        <a:t>HORIZON-CL4-DIGITAL-EMERGING-2022-01-30</a:t>
                      </a:r>
                      <a:r>
                        <a:rPr lang="en-US" sz="1400" b="0" i="0" u="none" strike="noStrike" dirty="0">
                          <a:solidFill>
                            <a:srgbClr val="000000"/>
                          </a:solidFill>
                          <a:effectLst/>
                          <a:latin typeface="Verdana" panose="020B0604030504040204" pitchFamily="34" charset="0"/>
                          <a:ea typeface="Verdana" panose="020B0604030504040204" pitchFamily="34" charset="0"/>
                        </a:rPr>
                        <a:t> European Enabling technologies for Beyond 5G/6G RAN disaggregated architectures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GB" sz="1400" b="1" i="0" u="none" strike="noStrike" noProof="0" dirty="0">
                          <a:solidFill>
                            <a:srgbClr val="000000"/>
                          </a:solidFill>
                          <a:effectLst/>
                          <a:latin typeface="Verdana" panose="020B0604030504040204" pitchFamily="34" charset="0"/>
                          <a:ea typeface="Verdana" panose="020B0604030504040204" pitchFamily="34" charset="0"/>
                        </a:rPr>
                        <a:t>RIA</a:t>
                      </a:r>
                    </a:p>
                    <a:p>
                      <a:pPr marL="0" marR="0" lvl="0" indent="0" algn="ctr" defTabSz="939575" rtl="0" eaLnBrk="1" fontAlgn="ctr" latinLnBrk="0" hangingPunct="1">
                        <a:lnSpc>
                          <a:spcPct val="100000"/>
                        </a:lnSpc>
                        <a:spcBef>
                          <a:spcPts val="0"/>
                        </a:spcBef>
                        <a:spcAft>
                          <a:spcPts val="0"/>
                        </a:spcAft>
                        <a:buClrTx/>
                        <a:buSzTx/>
                        <a:buFontTx/>
                        <a:buNone/>
                        <a:tabLst/>
                        <a:defRPr/>
                      </a:pPr>
                      <a:r>
                        <a:rPr lang="en-US" sz="1400" kern="1200" dirty="0">
                          <a:solidFill>
                            <a:schemeClr val="tx1"/>
                          </a:solidFill>
                          <a:effectLst/>
                          <a:latin typeface="Verdana" panose="020B0604030504040204" pitchFamily="34" charset="0"/>
                          <a:ea typeface="Verdana" panose="020B0604030504040204" pitchFamily="34" charset="0"/>
                          <a:cs typeface="+mn-cs"/>
                        </a:rPr>
                        <a:t>TRL 2-3/TRL 4-5</a:t>
                      </a:r>
                      <a:endParaRPr lang="en-GB" sz="1400" b="1" i="0" u="none" strike="noStrike" noProof="0" dirty="0">
                        <a:solidFill>
                          <a:srgbClr val="000000"/>
                        </a:solidFill>
                        <a:effectLst/>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rPr>
                        <a:t>13</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rPr>
                        <a:t>1</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r h="436108">
                <a:tc>
                  <a:txBody>
                    <a:bodyPr/>
                    <a:lstStyle/>
                    <a:p>
                      <a:pPr algn="l" fontAlgn="ctr"/>
                      <a:r>
                        <a:rPr lang="en-US" sz="1400" b="1" i="0" u="none" strike="noStrike" dirty="0">
                          <a:solidFill>
                            <a:srgbClr val="000000"/>
                          </a:solidFill>
                          <a:effectLst/>
                          <a:latin typeface="Verdana" panose="020B0604030504040204" pitchFamily="34" charset="0"/>
                          <a:ea typeface="Verdana" panose="020B0604030504040204" pitchFamily="34" charset="0"/>
                        </a:rPr>
                        <a:t>HORIZON-CL4-DIGITAL-EMERGING-2022-01-39 </a:t>
                      </a:r>
                      <a:r>
                        <a:rPr lang="en-US" sz="1400" b="0" i="0" u="none" strike="noStrike" dirty="0">
                          <a:solidFill>
                            <a:srgbClr val="000000"/>
                          </a:solidFill>
                          <a:effectLst/>
                          <a:latin typeface="Verdana" panose="020B0604030504040204" pitchFamily="34" charset="0"/>
                          <a:ea typeface="Verdana" panose="020B0604030504040204" pitchFamily="34" charset="0"/>
                        </a:rPr>
                        <a:t>Ultra low energy and secure networks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GB" sz="1400" b="1" i="0" u="none" strike="noStrike" noProof="0" dirty="0">
                          <a:solidFill>
                            <a:srgbClr val="000000"/>
                          </a:solidFill>
                          <a:effectLst/>
                          <a:latin typeface="Verdana" panose="020B0604030504040204" pitchFamily="34" charset="0"/>
                          <a:ea typeface="Verdana" panose="020B0604030504040204" pitchFamily="34" charset="0"/>
                        </a:rPr>
                        <a:t>RIA</a:t>
                      </a:r>
                    </a:p>
                    <a:p>
                      <a:pPr marL="0" marR="0" lvl="0" indent="0" algn="ctr" defTabSz="939575" rtl="0" eaLnBrk="1" fontAlgn="ctr" latinLnBrk="0" hangingPunct="1">
                        <a:lnSpc>
                          <a:spcPct val="100000"/>
                        </a:lnSpc>
                        <a:spcBef>
                          <a:spcPts val="0"/>
                        </a:spcBef>
                        <a:spcAft>
                          <a:spcPts val="0"/>
                        </a:spcAft>
                        <a:buClrTx/>
                        <a:buSzTx/>
                        <a:buFontTx/>
                        <a:buNone/>
                        <a:tabLst/>
                        <a:defRPr/>
                      </a:pPr>
                      <a:r>
                        <a:rPr lang="en-US" sz="1400" kern="1200" dirty="0">
                          <a:solidFill>
                            <a:schemeClr val="tx1"/>
                          </a:solidFill>
                          <a:effectLst/>
                          <a:latin typeface="Verdana" panose="020B0604030504040204" pitchFamily="34" charset="0"/>
                          <a:ea typeface="Verdana" panose="020B0604030504040204" pitchFamily="34" charset="0"/>
                          <a:cs typeface="+mn-cs"/>
                        </a:rPr>
                        <a:t>TRL 2-3/TRL 6</a:t>
                      </a:r>
                      <a:endParaRPr lang="en-GB" sz="1400" b="1" i="0" u="none" strike="noStrike" noProof="0" dirty="0">
                        <a:solidFill>
                          <a:srgbClr val="000000"/>
                        </a:solidFill>
                        <a:effectLst/>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rPr>
                        <a:t>13</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rPr>
                        <a:t>1</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5"/>
                  </a:ext>
                </a:extLst>
              </a:tr>
              <a:tr h="650226">
                <a:tc>
                  <a:txBody>
                    <a:bodyPr/>
                    <a:lstStyle/>
                    <a:p>
                      <a:pPr algn="l" fontAlgn="ctr"/>
                      <a:r>
                        <a:rPr lang="en-US" sz="1400" b="1" i="0" u="none" strike="noStrike" dirty="0">
                          <a:solidFill>
                            <a:srgbClr val="000000"/>
                          </a:solidFill>
                          <a:effectLst/>
                          <a:latin typeface="Verdana" panose="020B0604030504040204" pitchFamily="34" charset="0"/>
                          <a:ea typeface="Verdana" panose="020B0604030504040204" pitchFamily="34" charset="0"/>
                        </a:rPr>
                        <a:t>HORIZON-CL4-DIGITAL-EMERGING-2022-01-05</a:t>
                      </a:r>
                      <a:r>
                        <a:rPr lang="en-US" sz="1400" b="0" i="0" u="none" strike="noStrike" dirty="0">
                          <a:solidFill>
                            <a:srgbClr val="000000"/>
                          </a:solidFill>
                          <a:effectLst/>
                          <a:latin typeface="Verdana" panose="020B0604030504040204" pitchFamily="34" charset="0"/>
                          <a:ea typeface="Verdana" panose="020B0604030504040204" pitchFamily="34" charset="0"/>
                        </a:rPr>
                        <a:t> AI, data and robotics for industry optimisation (including production and services)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GB" sz="1400" b="1" i="0" u="none" strike="noStrike" noProof="0" dirty="0">
                          <a:solidFill>
                            <a:srgbClr val="000000"/>
                          </a:solidFill>
                          <a:effectLst/>
                          <a:latin typeface="Verdana" panose="020B0604030504040204" pitchFamily="34" charset="0"/>
                          <a:ea typeface="Verdana" panose="020B0604030504040204" pitchFamily="34" charset="0"/>
                        </a:rPr>
                        <a:t>IA</a:t>
                      </a:r>
                    </a:p>
                    <a:p>
                      <a:pPr algn="ctr" fontAlgn="ctr"/>
                      <a:r>
                        <a:rPr lang="en-US" sz="1400" kern="1200" dirty="0">
                          <a:solidFill>
                            <a:schemeClr val="tx1"/>
                          </a:solidFill>
                          <a:effectLst/>
                          <a:latin typeface="Verdana" panose="020B0604030504040204" pitchFamily="34" charset="0"/>
                          <a:ea typeface="Verdana" panose="020B0604030504040204" pitchFamily="34" charset="0"/>
                          <a:cs typeface="+mn-cs"/>
                        </a:rPr>
                        <a:t>TRL 3-5/TRL 6-7</a:t>
                      </a:r>
                      <a:endParaRPr lang="en-GB" sz="1400" b="1" i="0" u="none" strike="noStrike" noProof="0" dirty="0">
                        <a:solidFill>
                          <a:srgbClr val="000000"/>
                        </a:solidFill>
                        <a:effectLst/>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rPr>
                        <a:t>3-5</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rPr>
                        <a:t>5</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6"/>
                  </a:ext>
                </a:extLst>
              </a:tr>
              <a:tr h="650226">
                <a:tc>
                  <a:txBody>
                    <a:bodyPr/>
                    <a:lstStyle/>
                    <a:p>
                      <a:pPr algn="l" fontAlgn="ctr"/>
                      <a:r>
                        <a:rPr lang="en-US" sz="1400" b="1" i="0" u="none" strike="noStrike" dirty="0">
                          <a:solidFill>
                            <a:schemeClr val="tx1"/>
                          </a:solidFill>
                          <a:effectLst/>
                          <a:latin typeface="Verdana" panose="020B0604030504040204" pitchFamily="34" charset="0"/>
                          <a:ea typeface="Verdana" panose="020B0604030504040204" pitchFamily="34" charset="0"/>
                        </a:rPr>
                        <a:t>HORIZON-CL4-DIGITAL-EMERGING-2022-01-06</a:t>
                      </a:r>
                      <a:r>
                        <a:rPr lang="en-US" sz="1400" b="0" i="0" u="none" strike="noStrike" dirty="0">
                          <a:solidFill>
                            <a:schemeClr val="tx1"/>
                          </a:solidFill>
                          <a:effectLst/>
                          <a:latin typeface="Verdana" panose="020B0604030504040204" pitchFamily="34" charset="0"/>
                          <a:ea typeface="Verdana" panose="020B0604030504040204" pitchFamily="34" charset="0"/>
                        </a:rPr>
                        <a:t> Pushing the limit of physical intelligence and performance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GB" sz="1400" b="1" i="0" u="none" strike="noStrike" noProof="0" dirty="0">
                          <a:solidFill>
                            <a:srgbClr val="000000"/>
                          </a:solidFill>
                          <a:effectLst/>
                          <a:latin typeface="Verdana" panose="020B0604030504040204" pitchFamily="34" charset="0"/>
                          <a:ea typeface="Verdana" panose="020B0604030504040204" pitchFamily="34" charset="0"/>
                        </a:rPr>
                        <a:t>RIA</a:t>
                      </a:r>
                    </a:p>
                    <a:p>
                      <a:pPr marL="0" marR="0" lvl="0" indent="0" algn="ctr" defTabSz="939575" rtl="0" eaLnBrk="1" fontAlgn="ctr" latinLnBrk="0" hangingPunct="1">
                        <a:lnSpc>
                          <a:spcPct val="100000"/>
                        </a:lnSpc>
                        <a:spcBef>
                          <a:spcPts val="0"/>
                        </a:spcBef>
                        <a:spcAft>
                          <a:spcPts val="0"/>
                        </a:spcAft>
                        <a:buClrTx/>
                        <a:buSzTx/>
                        <a:buFontTx/>
                        <a:buNone/>
                        <a:tabLst/>
                        <a:defRPr/>
                      </a:pPr>
                      <a:r>
                        <a:rPr lang="en-US" sz="1400" kern="1200" dirty="0">
                          <a:solidFill>
                            <a:schemeClr val="tx1"/>
                          </a:solidFill>
                          <a:effectLst/>
                          <a:latin typeface="Verdana" panose="020B0604030504040204" pitchFamily="34" charset="0"/>
                          <a:ea typeface="Verdana" panose="020B0604030504040204" pitchFamily="34" charset="0"/>
                          <a:cs typeface="+mn-cs"/>
                        </a:rPr>
                        <a:t>TRL 2-3/TRL 4-5</a:t>
                      </a:r>
                      <a:endParaRPr lang="en-GB" sz="1400" b="1" i="0" u="none" strike="noStrike" noProof="0" dirty="0">
                        <a:solidFill>
                          <a:srgbClr val="000000"/>
                        </a:solidFill>
                        <a:effectLst/>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rPr>
                        <a:t>4</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rPr>
                        <a:t>7</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3842113023"/>
                  </a:ext>
                </a:extLst>
              </a:tr>
              <a:tr h="650226">
                <a:tc>
                  <a:txBody>
                    <a:bodyPr/>
                    <a:lstStyle/>
                    <a:p>
                      <a:pPr algn="l" fontAlgn="ctr"/>
                      <a:r>
                        <a:rPr lang="en-US" sz="1400" b="1" i="0" u="none" strike="noStrike" dirty="0">
                          <a:solidFill>
                            <a:schemeClr val="tx1"/>
                          </a:solidFill>
                          <a:effectLst/>
                          <a:latin typeface="Verdana" panose="020B0604030504040204" pitchFamily="34" charset="0"/>
                          <a:ea typeface="Verdana" panose="020B0604030504040204" pitchFamily="34" charset="0"/>
                        </a:rPr>
                        <a:t>HORIZON-CL4-DIGITAL-EMERGING-2022-01-07</a:t>
                      </a:r>
                      <a:r>
                        <a:rPr lang="en-US" sz="1400" b="0" i="0" u="none" strike="noStrike" dirty="0">
                          <a:solidFill>
                            <a:schemeClr val="tx1"/>
                          </a:solidFill>
                          <a:effectLst/>
                          <a:latin typeface="Verdana" panose="020B0604030504040204" pitchFamily="34" charset="0"/>
                          <a:ea typeface="Verdana" panose="020B0604030504040204" pitchFamily="34" charset="0"/>
                        </a:rPr>
                        <a:t> Increased robotics capabilities demonstrated in key sectors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lv-LV" sz="1400" b="1" i="0" u="none" strike="noStrike" noProof="0" dirty="0">
                          <a:solidFill>
                            <a:srgbClr val="000000"/>
                          </a:solidFill>
                          <a:effectLst/>
                          <a:latin typeface="Verdana" panose="020B0604030504040204" pitchFamily="34" charset="0"/>
                          <a:ea typeface="Verdana" panose="020B0604030504040204" pitchFamily="34" charset="0"/>
                        </a:rPr>
                        <a:t>IA</a:t>
                      </a:r>
                    </a:p>
                    <a:p>
                      <a:pPr marL="0" marR="0" lvl="0" indent="0" algn="ctr" defTabSz="939575" rtl="0" eaLnBrk="1" fontAlgn="ctr" latinLnBrk="0" hangingPunct="1">
                        <a:lnSpc>
                          <a:spcPct val="100000"/>
                        </a:lnSpc>
                        <a:spcBef>
                          <a:spcPts val="0"/>
                        </a:spcBef>
                        <a:spcAft>
                          <a:spcPts val="0"/>
                        </a:spcAft>
                        <a:buClrTx/>
                        <a:buSzTx/>
                        <a:buFontTx/>
                        <a:buNone/>
                        <a:tabLst/>
                        <a:defRPr/>
                      </a:pPr>
                      <a:r>
                        <a:rPr lang="en-US" sz="1400" kern="1200" dirty="0">
                          <a:solidFill>
                            <a:schemeClr val="tx1"/>
                          </a:solidFill>
                          <a:effectLst/>
                          <a:latin typeface="Verdana" panose="020B0604030504040204" pitchFamily="34" charset="0"/>
                          <a:ea typeface="Verdana" panose="020B0604030504040204" pitchFamily="34" charset="0"/>
                          <a:cs typeface="+mn-cs"/>
                        </a:rPr>
                        <a:t>TRL 3-5/TRL 6-7</a:t>
                      </a:r>
                      <a:endParaRPr lang="en-GB" sz="1400" b="1" i="0" u="none" strike="noStrike" noProof="0" dirty="0">
                        <a:solidFill>
                          <a:srgbClr val="000000"/>
                        </a:solidFill>
                        <a:effectLst/>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rPr>
                        <a:t>6</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rPr>
                        <a:t>6</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458902350"/>
                  </a:ext>
                </a:extLst>
              </a:tr>
              <a:tr h="864344">
                <a:tc>
                  <a:txBody>
                    <a:bodyPr/>
                    <a:lstStyle/>
                    <a:p>
                      <a:pPr algn="l" fontAlgn="ctr"/>
                      <a:r>
                        <a:rPr lang="en-US" sz="1400" b="1" i="0" u="none" strike="noStrike" dirty="0">
                          <a:solidFill>
                            <a:srgbClr val="000000"/>
                          </a:solidFill>
                          <a:effectLst/>
                          <a:latin typeface="Verdana" panose="020B0604030504040204" pitchFamily="34" charset="0"/>
                          <a:ea typeface="Verdana" panose="020B0604030504040204" pitchFamily="34" charset="0"/>
                        </a:rPr>
                        <a:t>HORIZON-CL4-2022-DIGITAL-EMERGING-01-35 </a:t>
                      </a:r>
                      <a:r>
                        <a:rPr lang="en-US" sz="1400" b="0" i="0" u="none" strike="noStrike" dirty="0">
                          <a:solidFill>
                            <a:srgbClr val="000000"/>
                          </a:solidFill>
                          <a:effectLst/>
                          <a:latin typeface="Verdana" panose="020B0604030504040204" pitchFamily="34" charset="0"/>
                          <a:ea typeface="Verdana" panose="020B0604030504040204" pitchFamily="34" charset="0"/>
                        </a:rPr>
                        <a:t>Advanced characterisation methodologies to assess and predict the health and environmental risks of nanomaterials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GB" sz="1400" b="1" i="0" u="none" strike="noStrike" noProof="0" dirty="0">
                          <a:solidFill>
                            <a:srgbClr val="000000"/>
                          </a:solidFill>
                          <a:effectLst/>
                          <a:latin typeface="Verdana" panose="020B0604030504040204" pitchFamily="34" charset="0"/>
                          <a:ea typeface="Verdana" panose="020B0604030504040204" pitchFamily="34" charset="0"/>
                        </a:rPr>
                        <a:t>RIA</a:t>
                      </a:r>
                    </a:p>
                    <a:p>
                      <a:pPr marL="0" marR="0" lvl="0" indent="0" algn="ctr" defTabSz="939575" rtl="0" eaLnBrk="1" fontAlgn="ctr" latinLnBrk="0" hangingPunct="1">
                        <a:lnSpc>
                          <a:spcPct val="100000"/>
                        </a:lnSpc>
                        <a:spcBef>
                          <a:spcPts val="0"/>
                        </a:spcBef>
                        <a:spcAft>
                          <a:spcPts val="0"/>
                        </a:spcAft>
                        <a:buClrTx/>
                        <a:buSzTx/>
                        <a:buFontTx/>
                        <a:buNone/>
                        <a:tabLst/>
                        <a:defRPr/>
                      </a:pPr>
                      <a:r>
                        <a:rPr lang="en-US" sz="1400" kern="1200" dirty="0">
                          <a:solidFill>
                            <a:schemeClr val="tx1"/>
                          </a:solidFill>
                          <a:effectLst/>
                          <a:latin typeface="Verdana" panose="020B0604030504040204" pitchFamily="34" charset="0"/>
                          <a:ea typeface="Verdana" panose="020B0604030504040204" pitchFamily="34" charset="0"/>
                          <a:cs typeface="+mn-cs"/>
                        </a:rPr>
                        <a:t>TRL 3/TRL 5</a:t>
                      </a:r>
                      <a:endParaRPr lang="en-GB" sz="1400" b="1" i="0" u="none" strike="noStrike" noProof="0" dirty="0">
                        <a:solidFill>
                          <a:srgbClr val="000000"/>
                        </a:solidFill>
                        <a:effectLst/>
                        <a:latin typeface="Verdana" panose="020B0604030504040204" pitchFamily="34" charset="0"/>
                        <a:ea typeface="Verdana" panose="020B0604030504040204" pitchFamily="34" charset="0"/>
                      </a:endParaRPr>
                    </a:p>
                    <a:p>
                      <a:pPr algn="ctr" fontAlgn="ctr"/>
                      <a:endParaRPr lang="en-GB" sz="1400" b="1" i="0" u="none" strike="noStrike" noProof="0" dirty="0">
                        <a:solidFill>
                          <a:srgbClr val="000000"/>
                        </a:solidFill>
                        <a:effectLst/>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rPr>
                        <a:t>2-3</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rPr>
                        <a:t>5</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726123694"/>
                  </a:ext>
                </a:extLst>
              </a:tr>
            </a:tbl>
          </a:graphicData>
        </a:graphic>
      </p:graphicFrame>
      <p:sp>
        <p:nvSpPr>
          <p:cNvPr id="28673" name="Title 1">
            <a:extLst>
              <a:ext uri="{FF2B5EF4-FFF2-40B4-BE49-F238E27FC236}">
                <a16:creationId xmlns:a16="http://schemas.microsoft.com/office/drawing/2014/main" xmlns="" id="{95A715A6-4E8D-4D4E-9921-D9CC6F15FFB7}"/>
              </a:ext>
            </a:extLst>
          </p:cNvPr>
          <p:cNvSpPr>
            <a:spLocks noGrp="1"/>
          </p:cNvSpPr>
          <p:nvPr>
            <p:ph type="title" idx="4294967295"/>
          </p:nvPr>
        </p:nvSpPr>
        <p:spPr>
          <a:xfrm>
            <a:off x="1612885" y="61942"/>
            <a:ext cx="9286464" cy="650875"/>
          </a:xfrm>
          <a:prstGeom prst="rect">
            <a:avLst/>
          </a:prstGeom>
        </p:spPr>
        <p:txBody>
          <a:bodyPr>
            <a:noAutofit/>
          </a:bodyPr>
          <a:lstStyle/>
          <a:p>
            <a:pPr fontAlgn="ctr"/>
            <a:r>
              <a:rPr lang="en-GB" altLang="lv-LV" dirty="0">
                <a:solidFill>
                  <a:schemeClr val="accent2">
                    <a:lumMod val="50000"/>
                  </a:schemeClr>
                </a:solidFill>
                <a:latin typeface="Verdana" panose="020B0604030504040204" pitchFamily="34" charset="0"/>
                <a:ea typeface="Verdana" panose="020B0604030504040204" pitchFamily="34" charset="0"/>
                <a:cs typeface="Times New Roman" panose="02020603050405020304" pitchFamily="18" charset="0"/>
              </a:rPr>
              <a:t>D4: </a:t>
            </a:r>
            <a:r>
              <a:rPr lang="en-GB" altLang="lv-LV" b="0" dirty="0">
                <a:solidFill>
                  <a:schemeClr val="accent2">
                    <a:lumMod val="50000"/>
                  </a:schemeClr>
                </a:solidFill>
                <a:latin typeface="Verdana" panose="020B0604030504040204" pitchFamily="34" charset="0"/>
                <a:ea typeface="Verdana" panose="020B0604030504040204" pitchFamily="34" charset="0"/>
                <a:cs typeface="Times New Roman" panose="02020603050405020304" pitchFamily="18" charset="0"/>
              </a:rPr>
              <a:t>Digital and Emerging Technologies for Competitiveness and Fit for the Green Deal</a:t>
            </a:r>
            <a:endParaRPr lang="lv-LV" altLang="lv-LV" b="0" dirty="0">
              <a:solidFill>
                <a:schemeClr val="accent2">
                  <a:lumMod val="50000"/>
                </a:schemeClr>
              </a:solidFill>
              <a:latin typeface="Verdana" panose="020B0604030504040204" pitchFamily="34" charset="0"/>
              <a:ea typeface="Verdana" panose="020B060403050404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xmlns="" id="{A66173B8-9B98-514F-BF6D-6A6594BB6528}"/>
              </a:ext>
            </a:extLst>
          </p:cNvPr>
          <p:cNvSpPr/>
          <p:nvPr/>
        </p:nvSpPr>
        <p:spPr>
          <a:xfrm>
            <a:off x="376517" y="1406957"/>
            <a:ext cx="5111313" cy="369332"/>
          </a:xfrm>
          <a:prstGeom prst="rect">
            <a:avLst/>
          </a:prstGeom>
        </p:spPr>
        <p:txBody>
          <a:bodyPr wrap="square">
            <a:spAutoFit/>
          </a:bodyPr>
          <a:lstStyle/>
          <a:p>
            <a:pPr fontAlgn="ctr"/>
            <a:r>
              <a:rPr lang="en-GB" sz="1800" b="1" dirty="0">
                <a:solidFill>
                  <a:schemeClr val="accent1"/>
                </a:solidFill>
                <a:latin typeface="Verdana" panose="020B0604030504040204" pitchFamily="34" charset="0"/>
                <a:ea typeface="Verdana" panose="020B0604030504040204" pitchFamily="34" charset="0"/>
              </a:rPr>
              <a:t>Opening date: </a:t>
            </a:r>
            <a:r>
              <a:rPr lang="lv-LV" sz="1800" b="1" dirty="0">
                <a:solidFill>
                  <a:srgbClr val="000000"/>
                </a:solidFill>
                <a:latin typeface="Verdana" panose="020B0604030504040204" pitchFamily="34" charset="0"/>
                <a:ea typeface="Verdana" panose="020B0604030504040204" pitchFamily="34" charset="0"/>
              </a:rPr>
              <a:t>21</a:t>
            </a:r>
            <a:r>
              <a:rPr lang="en-GB" sz="1800" b="1" dirty="0">
                <a:solidFill>
                  <a:srgbClr val="000000"/>
                </a:solidFill>
                <a:latin typeface="Verdana" panose="020B0604030504040204" pitchFamily="34" charset="0"/>
                <a:ea typeface="Verdana" panose="020B0604030504040204" pitchFamily="34" charset="0"/>
              </a:rPr>
              <a:t> </a:t>
            </a:r>
            <a:r>
              <a:rPr lang="lv-LV" sz="1800" b="1" dirty="0">
                <a:solidFill>
                  <a:srgbClr val="000000"/>
                </a:solidFill>
                <a:latin typeface="Verdana" panose="020B0604030504040204" pitchFamily="34" charset="0"/>
                <a:ea typeface="Verdana" panose="020B0604030504040204" pitchFamily="34" charset="0"/>
              </a:rPr>
              <a:t>December</a:t>
            </a:r>
            <a:r>
              <a:rPr lang="en-GB" sz="1800" b="1" dirty="0">
                <a:solidFill>
                  <a:srgbClr val="000000"/>
                </a:solidFill>
                <a:latin typeface="Verdana" panose="020B0604030504040204" pitchFamily="34" charset="0"/>
                <a:ea typeface="Verdana" panose="020B0604030504040204" pitchFamily="34" charset="0"/>
              </a:rPr>
              <a:t> 2021 </a:t>
            </a:r>
          </a:p>
        </p:txBody>
      </p:sp>
      <p:sp>
        <p:nvSpPr>
          <p:cNvPr id="6" name="Rectangle 5">
            <a:extLst>
              <a:ext uri="{FF2B5EF4-FFF2-40B4-BE49-F238E27FC236}">
                <a16:creationId xmlns:a16="http://schemas.microsoft.com/office/drawing/2014/main" xmlns="" id="{0B87A11C-9F16-CD49-A1BE-A9EEE5E88812}"/>
              </a:ext>
            </a:extLst>
          </p:cNvPr>
          <p:cNvSpPr/>
          <p:nvPr/>
        </p:nvSpPr>
        <p:spPr>
          <a:xfrm>
            <a:off x="4847429" y="1406957"/>
            <a:ext cx="3826615" cy="369332"/>
          </a:xfrm>
          <a:prstGeom prst="rect">
            <a:avLst/>
          </a:prstGeom>
        </p:spPr>
        <p:txBody>
          <a:bodyPr wrap="square">
            <a:spAutoFit/>
          </a:bodyPr>
          <a:lstStyle/>
          <a:p>
            <a:pPr fontAlgn="ctr"/>
            <a:r>
              <a:rPr lang="en-GB" sz="1800" b="1" dirty="0">
                <a:solidFill>
                  <a:schemeClr val="accent1"/>
                </a:solidFill>
                <a:latin typeface="Verdana" panose="020B0604030504040204" pitchFamily="34" charset="0"/>
                <a:ea typeface="Verdana" panose="020B0604030504040204" pitchFamily="34" charset="0"/>
              </a:rPr>
              <a:t>Deadline: </a:t>
            </a:r>
            <a:r>
              <a:rPr lang="en-GB" sz="1800" b="1" dirty="0">
                <a:solidFill>
                  <a:srgbClr val="000000"/>
                </a:solidFill>
                <a:latin typeface="Verdana" panose="020B0604030504040204" pitchFamily="34" charset="0"/>
                <a:ea typeface="Verdana" panose="020B0604030504040204" pitchFamily="34" charset="0"/>
              </a:rPr>
              <a:t>5 April 2022</a:t>
            </a:r>
          </a:p>
        </p:txBody>
      </p:sp>
      <p:sp>
        <p:nvSpPr>
          <p:cNvPr id="7" name="Rectangle 1">
            <a:extLst>
              <a:ext uri="{FF2B5EF4-FFF2-40B4-BE49-F238E27FC236}">
                <a16:creationId xmlns:a16="http://schemas.microsoft.com/office/drawing/2014/main" xmlns="" id="{23EC83AA-FBBC-4FF0-9EDD-6AA3DA2C8759}"/>
              </a:ext>
            </a:extLst>
          </p:cNvPr>
          <p:cNvSpPr>
            <a:spLocks noChangeArrowheads="1"/>
          </p:cNvSpPr>
          <p:nvPr/>
        </p:nvSpPr>
        <p:spPr bwMode="auto">
          <a:xfrm>
            <a:off x="8827929" y="1222291"/>
            <a:ext cx="2674009" cy="553998"/>
          </a:xfrm>
          <a:prstGeom prst="rect">
            <a:avLst/>
          </a:prstGeom>
          <a:noFill/>
          <a:ln w="127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r>
              <a:rPr lang="en-GB" altLang="en-US" sz="1500" i="1" dirty="0">
                <a:hlinkClick r:id="rId2"/>
              </a:rPr>
              <a:t>https://www.youtube.com/watch?v=4NtbWbUKyhU</a:t>
            </a:r>
            <a:r>
              <a:rPr lang="lv-LV" altLang="en-US" sz="1500" i="1" dirty="0"/>
              <a:t> </a:t>
            </a:r>
            <a:endParaRPr lang="en-GB" altLang="en-US" sz="1500" i="1" dirty="0"/>
          </a:p>
        </p:txBody>
      </p:sp>
      <p:pic>
        <p:nvPicPr>
          <p:cNvPr id="8" name="Graphic 15" descr="Share">
            <a:extLst>
              <a:ext uri="{FF2B5EF4-FFF2-40B4-BE49-F238E27FC236}">
                <a16:creationId xmlns:a16="http://schemas.microsoft.com/office/drawing/2014/main" xmlns="" id="{96E22F5B-9B4E-4DA5-9CA1-7603BDB50061}"/>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8358528" y="1325254"/>
            <a:ext cx="436012" cy="436012"/>
          </a:xfrm>
          <a:prstGeom prst="rect">
            <a:avLst/>
          </a:prstGeom>
        </p:spPr>
      </p:pic>
    </p:spTree>
    <p:extLst>
      <p:ext uri="{BB962C8B-B14F-4D97-AF65-F5344CB8AC3E}">
        <p14:creationId xmlns:p14="http://schemas.microsoft.com/office/powerpoint/2010/main" val="18152317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xmlns="" id="{DE9711A7-68CA-0944-BFD2-28134462D9ED}"/>
              </a:ext>
            </a:extLst>
          </p:cNvPr>
          <p:cNvSpPr>
            <a:spLocks noGrp="1"/>
          </p:cNvSpPr>
          <p:nvPr>
            <p:ph type="sldNum" sz="quarter" idx="12"/>
          </p:nvPr>
        </p:nvSpPr>
        <p:spPr>
          <a:xfrm>
            <a:off x="9209039" y="6193741"/>
            <a:ext cx="2743200" cy="365125"/>
          </a:xfrm>
        </p:spPr>
        <p:txBody>
          <a:bodyPr/>
          <a:lstStyle/>
          <a:p>
            <a:pPr>
              <a:defRPr/>
            </a:pPr>
            <a:fld id="{FB35F23D-8EAD-434D-827C-A603F8208307}" type="slidenum">
              <a:rPr lang="en-US" altLang="lv-LV" smtClean="0">
                <a:latin typeface="Verdana" panose="020B0604030504040204" pitchFamily="34" charset="0"/>
                <a:ea typeface="Verdana" panose="020B0604030504040204" pitchFamily="34" charset="0"/>
              </a:rPr>
              <a:pPr>
                <a:defRPr/>
              </a:pPr>
              <a:t>2</a:t>
            </a:fld>
            <a:endParaRPr lang="en-US" altLang="lv-LV" dirty="0">
              <a:latin typeface="Verdana" panose="020B0604030504040204" pitchFamily="34" charset="0"/>
              <a:ea typeface="Verdana" panose="020B0604030504040204" pitchFamily="34" charset="0"/>
            </a:endParaRPr>
          </a:p>
        </p:txBody>
      </p:sp>
      <p:sp>
        <p:nvSpPr>
          <p:cNvPr id="8" name="Title 1">
            <a:extLst>
              <a:ext uri="{FF2B5EF4-FFF2-40B4-BE49-F238E27FC236}">
                <a16:creationId xmlns:a16="http://schemas.microsoft.com/office/drawing/2014/main" xmlns="" id="{A48CA1F2-5EB9-244C-95EA-8BB999087E2C}"/>
              </a:ext>
            </a:extLst>
          </p:cNvPr>
          <p:cNvSpPr>
            <a:spLocks noGrp="1"/>
          </p:cNvSpPr>
          <p:nvPr>
            <p:ph type="title" idx="4294967295"/>
          </p:nvPr>
        </p:nvSpPr>
        <p:spPr>
          <a:xfrm>
            <a:off x="1619969" y="184846"/>
            <a:ext cx="8907462" cy="1036638"/>
          </a:xfrm>
          <a:prstGeom prst="rect">
            <a:avLst/>
          </a:prstGeom>
        </p:spPr>
        <p:txBody>
          <a:bodyPr>
            <a:noAutofit/>
          </a:bodyPr>
          <a:lstStyle/>
          <a:p>
            <a:r>
              <a:rPr lang="lv-LV" altLang="en-US" sz="3200" dirty="0">
                <a:solidFill>
                  <a:schemeClr val="accent2">
                    <a:lumMod val="50000"/>
                  </a:schemeClr>
                </a:solidFill>
                <a:latin typeface="Verdana" panose="020B0604030504040204" pitchFamily="34" charset="0"/>
                <a:ea typeface="Verdana" panose="020B0604030504040204" pitchFamily="34" charset="0"/>
              </a:rPr>
              <a:t>Apvārsnis Eiropa 4. klastera </a:t>
            </a:r>
            <a:br>
              <a:rPr lang="lv-LV" altLang="en-US" sz="3200" dirty="0">
                <a:solidFill>
                  <a:schemeClr val="accent2">
                    <a:lumMod val="50000"/>
                  </a:schemeClr>
                </a:solidFill>
                <a:latin typeface="Verdana" panose="020B0604030504040204" pitchFamily="34" charset="0"/>
                <a:ea typeface="Verdana" panose="020B0604030504040204" pitchFamily="34" charset="0"/>
              </a:rPr>
            </a:br>
            <a:r>
              <a:rPr lang="lv-LV" altLang="en-US" sz="3200" dirty="0">
                <a:solidFill>
                  <a:schemeClr val="accent2">
                    <a:lumMod val="50000"/>
                  </a:schemeClr>
                </a:solidFill>
                <a:latin typeface="Verdana" panose="020B0604030504040204" pitchFamily="34" charset="0"/>
                <a:ea typeface="Verdana" panose="020B0604030504040204" pitchFamily="34" charset="0"/>
              </a:rPr>
              <a:t>darba programma</a:t>
            </a:r>
            <a:endParaRPr lang="en-US" sz="3200" dirty="0">
              <a:solidFill>
                <a:schemeClr val="accent2">
                  <a:lumMod val="50000"/>
                </a:schemeClr>
              </a:solidFill>
              <a:latin typeface="Verdana" panose="020B0604030504040204" pitchFamily="34" charset="0"/>
              <a:ea typeface="Verdana" panose="020B0604030504040204" pitchFamily="34" charset="0"/>
            </a:endParaRPr>
          </a:p>
        </p:txBody>
      </p:sp>
      <p:pic>
        <p:nvPicPr>
          <p:cNvPr id="7" name="Picture 6">
            <a:extLst>
              <a:ext uri="{FF2B5EF4-FFF2-40B4-BE49-F238E27FC236}">
                <a16:creationId xmlns:a16="http://schemas.microsoft.com/office/drawing/2014/main" xmlns="" id="{0509EE15-3AC6-224B-BA35-AFD261D44E63}"/>
              </a:ext>
            </a:extLst>
          </p:cNvPr>
          <p:cNvPicPr>
            <a:picLocks noChangeAspect="1"/>
          </p:cNvPicPr>
          <p:nvPr/>
        </p:nvPicPr>
        <p:blipFill>
          <a:blip r:embed="rId2"/>
          <a:stretch>
            <a:fillRect/>
          </a:stretch>
        </p:blipFill>
        <p:spPr>
          <a:xfrm>
            <a:off x="6073700" y="1612512"/>
            <a:ext cx="4555264" cy="5053652"/>
          </a:xfrm>
          <a:prstGeom prst="rect">
            <a:avLst/>
          </a:prstGeom>
        </p:spPr>
      </p:pic>
      <p:pic>
        <p:nvPicPr>
          <p:cNvPr id="9" name="Picture 8">
            <a:extLst>
              <a:ext uri="{FF2B5EF4-FFF2-40B4-BE49-F238E27FC236}">
                <a16:creationId xmlns:a16="http://schemas.microsoft.com/office/drawing/2014/main" xmlns="" id="{88583831-B54C-9B43-B179-87AEAD7026EF}"/>
              </a:ext>
            </a:extLst>
          </p:cNvPr>
          <p:cNvPicPr>
            <a:picLocks noChangeAspect="1"/>
          </p:cNvPicPr>
          <p:nvPr/>
        </p:nvPicPr>
        <p:blipFill rotWithShape="1">
          <a:blip r:embed="rId3"/>
          <a:srcRect l="16610"/>
          <a:stretch/>
        </p:blipFill>
        <p:spPr>
          <a:xfrm>
            <a:off x="710005" y="2012678"/>
            <a:ext cx="2892441" cy="2863570"/>
          </a:xfrm>
          <a:prstGeom prst="rect">
            <a:avLst/>
          </a:prstGeom>
        </p:spPr>
      </p:pic>
      <p:sp>
        <p:nvSpPr>
          <p:cNvPr id="10" name="Rectangle 9">
            <a:extLst>
              <a:ext uri="{FF2B5EF4-FFF2-40B4-BE49-F238E27FC236}">
                <a16:creationId xmlns:a16="http://schemas.microsoft.com/office/drawing/2014/main" xmlns="" id="{46759A09-D5C6-3446-9DCB-14499E384E78}"/>
              </a:ext>
            </a:extLst>
          </p:cNvPr>
          <p:cNvSpPr/>
          <p:nvPr/>
        </p:nvSpPr>
        <p:spPr>
          <a:xfrm>
            <a:off x="848409" y="5188836"/>
            <a:ext cx="5014508" cy="1246495"/>
          </a:xfrm>
          <a:prstGeom prst="rect">
            <a:avLst/>
          </a:prstGeom>
          <a:ln w="12700">
            <a:solidFill>
              <a:schemeClr val="accent2"/>
            </a:solidFill>
          </a:ln>
        </p:spPr>
        <p:txBody>
          <a:bodyPr wrap="square">
            <a:spAutoFit/>
          </a:bodyPr>
          <a:lstStyle/>
          <a:p>
            <a:r>
              <a:rPr lang="lv-LV" sz="1500" i="1" dirty="0">
                <a:latin typeface="Verdana" panose="020B0604030504040204" pitchFamily="34" charset="0"/>
                <a:ea typeface="Verdana" panose="020B0604030504040204" pitchFamily="34" charset="0"/>
              </a:rPr>
              <a:t>darba programma</a:t>
            </a:r>
            <a:r>
              <a:rPr lang="en-US" sz="1500" i="1" dirty="0">
                <a:latin typeface="Verdana" panose="020B0604030504040204" pitchFamily="34" charset="0"/>
                <a:ea typeface="Verdana" panose="020B0604030504040204" pitchFamily="34" charset="0"/>
              </a:rPr>
              <a:t>: </a:t>
            </a:r>
            <a:r>
              <a:rPr lang="en-US" sz="1500" i="1" dirty="0">
                <a:latin typeface="Verdana" panose="020B0604030504040204" pitchFamily="34" charset="0"/>
                <a:ea typeface="Verdana" panose="020B0604030504040204" pitchFamily="34" charset="0"/>
                <a:hlinkClick r:id="rId4"/>
              </a:rPr>
              <a:t>https://ec.europa.eu/info/funding-tenders/opportunities/docs/2021-2027/horizon/wp-call/2021-2022/wp-7-digital-industry-and-space_horizon-2021-2022_en.pdf</a:t>
            </a:r>
            <a:r>
              <a:rPr lang="en-US" sz="1500" i="1" dirty="0">
                <a:latin typeface="Verdana" panose="020B0604030504040204" pitchFamily="34" charset="0"/>
                <a:ea typeface="Verdana" panose="020B0604030504040204" pitchFamily="34" charset="0"/>
              </a:rPr>
              <a:t> </a:t>
            </a:r>
          </a:p>
        </p:txBody>
      </p:sp>
      <p:sp>
        <p:nvSpPr>
          <p:cNvPr id="3" name="Down Arrow 2">
            <a:extLst>
              <a:ext uri="{FF2B5EF4-FFF2-40B4-BE49-F238E27FC236}">
                <a16:creationId xmlns:a16="http://schemas.microsoft.com/office/drawing/2014/main" xmlns="" id="{656CF3A5-E40C-BB4C-902C-6A91C50D5010}"/>
              </a:ext>
            </a:extLst>
          </p:cNvPr>
          <p:cNvSpPr/>
          <p:nvPr/>
        </p:nvSpPr>
        <p:spPr>
          <a:xfrm>
            <a:off x="848409" y="4523077"/>
            <a:ext cx="413370" cy="636971"/>
          </a:xfrm>
          <a:prstGeom prst="downArrow">
            <a:avLst/>
          </a:prstGeom>
          <a:solidFill>
            <a:srgbClr val="FCF0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xmlns="" id="{6DA04AB9-33B8-774F-A152-FB92814C2892}"/>
              </a:ext>
            </a:extLst>
          </p:cNvPr>
          <p:cNvSpPr/>
          <p:nvPr/>
        </p:nvSpPr>
        <p:spPr>
          <a:xfrm>
            <a:off x="3331725" y="3595067"/>
            <a:ext cx="2606496" cy="1246495"/>
          </a:xfrm>
          <a:prstGeom prst="rect">
            <a:avLst/>
          </a:prstGeom>
          <a:ln w="12700">
            <a:solidFill>
              <a:schemeClr val="accent2"/>
            </a:solidFill>
          </a:ln>
        </p:spPr>
        <p:txBody>
          <a:bodyPr wrap="square">
            <a:spAutoFit/>
          </a:bodyPr>
          <a:lstStyle/>
          <a:p>
            <a:r>
              <a:rPr lang="en-US" sz="1500" i="1" dirty="0">
                <a:latin typeface="Verdana" panose="020B0604030504040204" pitchFamily="34" charset="0"/>
                <a:ea typeface="Verdana" panose="020B0604030504040204" pitchFamily="34" charset="0"/>
              </a:rPr>
              <a:t>info: </a:t>
            </a:r>
            <a:r>
              <a:rPr lang="en-US" sz="1500" i="1" dirty="0">
                <a:latin typeface="Verdana" panose="020B0604030504040204" pitchFamily="34" charset="0"/>
                <a:ea typeface="Verdana" panose="020B0604030504040204" pitchFamily="34" charset="0"/>
                <a:hlinkClick r:id="rId5"/>
              </a:rPr>
              <a:t>https://ec.europa.eu/info/horizon-europe/cluster-4-digital-industry-and-space_en</a:t>
            </a:r>
            <a:r>
              <a:rPr lang="en-US" sz="1500" i="1" dirty="0">
                <a:latin typeface="Verdana" panose="020B0604030504040204" pitchFamily="34" charset="0"/>
                <a:ea typeface="Verdana" panose="020B0604030504040204" pitchFamily="34" charset="0"/>
              </a:rPr>
              <a:t> </a:t>
            </a:r>
          </a:p>
        </p:txBody>
      </p:sp>
      <p:pic>
        <p:nvPicPr>
          <p:cNvPr id="11" name="Graphic 15" descr="Share"/>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5568241" y="3160313"/>
            <a:ext cx="400068" cy="400068"/>
          </a:xfrm>
          <a:prstGeom prst="rect">
            <a:avLst/>
          </a:prstGeom>
        </p:spPr>
      </p:pic>
    </p:spTree>
    <p:extLst>
      <p:ext uri="{BB962C8B-B14F-4D97-AF65-F5344CB8AC3E}">
        <p14:creationId xmlns:p14="http://schemas.microsoft.com/office/powerpoint/2010/main" val="35181742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FF03D20F-780D-AD43-813C-574BADDBF5AF}"/>
              </a:ext>
            </a:extLst>
          </p:cNvPr>
          <p:cNvSpPr>
            <a:spLocks noGrp="1"/>
          </p:cNvSpPr>
          <p:nvPr>
            <p:ph type="sldNum" sz="quarter" idx="12"/>
          </p:nvPr>
        </p:nvSpPr>
        <p:spPr/>
        <p:txBody>
          <a:bodyPr/>
          <a:lstStyle/>
          <a:p>
            <a:fld id="{124B4910-06CA-4855-906E-4E1A599A3904}" type="slidenum">
              <a:rPr lang="lv-LV" smtClean="0"/>
              <a:t>20</a:t>
            </a:fld>
            <a:endParaRPr lang="lv-LV" dirty="0"/>
          </a:p>
        </p:txBody>
      </p:sp>
      <p:sp>
        <p:nvSpPr>
          <p:cNvPr id="3" name="Rectangle 2">
            <a:extLst>
              <a:ext uri="{FF2B5EF4-FFF2-40B4-BE49-F238E27FC236}">
                <a16:creationId xmlns:a16="http://schemas.microsoft.com/office/drawing/2014/main" xmlns="" id="{18D4A684-F473-B947-BD26-DEA757C91888}"/>
              </a:ext>
            </a:extLst>
          </p:cNvPr>
          <p:cNvSpPr/>
          <p:nvPr/>
        </p:nvSpPr>
        <p:spPr>
          <a:xfrm>
            <a:off x="378541" y="1035316"/>
            <a:ext cx="6054213" cy="3139321"/>
          </a:xfrm>
          <a:prstGeom prst="rect">
            <a:avLst/>
          </a:prstGeom>
          <a:ln w="12700">
            <a:solidFill>
              <a:schemeClr val="accent5"/>
            </a:solidFill>
          </a:ln>
        </p:spPr>
        <p:txBody>
          <a:bodyPr wrap="square">
            <a:spAutoFit/>
          </a:bodyPr>
          <a:lstStyle/>
          <a:p>
            <a:r>
              <a:rPr lang="en-US" sz="1800" b="1" dirty="0">
                <a:solidFill>
                  <a:srgbClr val="0C5193"/>
                </a:solidFill>
                <a:latin typeface="Verdana" panose="020B0604030504040204" pitchFamily="34" charset="0"/>
              </a:rPr>
              <a:t>What are we looking for? </a:t>
            </a:r>
            <a:endParaRPr lang="en-US" b="1" dirty="0"/>
          </a:p>
          <a:p>
            <a:pPr marL="285750" indent="-285750">
              <a:buSzPct val="150000"/>
              <a:buFont typeface="Arial" panose="020B0604020202020204" pitchFamily="34" charset="0"/>
              <a:buChar char="•"/>
            </a:pPr>
            <a:r>
              <a:rPr lang="en-US" sz="1800" dirty="0">
                <a:latin typeface="Verdana" panose="020B0604030504040204" pitchFamily="34" charset="0"/>
              </a:rPr>
              <a:t>Strong contributions from the microelectronics supply chain  </a:t>
            </a:r>
          </a:p>
          <a:p>
            <a:pPr marL="285750" indent="-285750">
              <a:buSzPct val="150000"/>
              <a:buFont typeface="Arial" panose="020B0604020202020204" pitchFamily="34" charset="0"/>
              <a:buChar char="•"/>
            </a:pPr>
            <a:r>
              <a:rPr lang="en-US" sz="1800" dirty="0">
                <a:latin typeface="Verdana" panose="020B0604030504040204" pitchFamily="34" charset="0"/>
              </a:rPr>
              <a:t>Gaining leadership in development through forward-looking research</a:t>
            </a:r>
          </a:p>
          <a:p>
            <a:pPr marL="285750" indent="-285750">
              <a:buSzPct val="150000"/>
              <a:buFont typeface="Arial" panose="020B0604020202020204" pitchFamily="34" charset="0"/>
              <a:buChar char="•"/>
            </a:pPr>
            <a:r>
              <a:rPr lang="en-US" sz="1800" dirty="0">
                <a:latin typeface="Verdana" panose="020B0604030504040204" pitchFamily="34" charset="0"/>
              </a:rPr>
              <a:t>Create an advanced microelectronics supply chain for European sovereignty</a:t>
            </a:r>
          </a:p>
          <a:p>
            <a:pPr marL="285750" indent="-285750">
              <a:buSzPct val="150000"/>
              <a:buFont typeface="Arial" panose="020B0604020202020204" pitchFamily="34" charset="0"/>
              <a:buChar char="•"/>
            </a:pPr>
            <a:r>
              <a:rPr lang="en-US" sz="1800" dirty="0">
                <a:latin typeface="Verdana" panose="020B0604030504040204" pitchFamily="34" charset="0"/>
              </a:rPr>
              <a:t>Stimulate the emergence of a European source of hardware components/processors/DSP/ accelerators as will be needed to run the processes of disaggregated RAN infrastructures</a:t>
            </a:r>
          </a:p>
        </p:txBody>
      </p:sp>
      <p:sp>
        <p:nvSpPr>
          <p:cNvPr id="4" name="Rectangle 3">
            <a:extLst>
              <a:ext uri="{FF2B5EF4-FFF2-40B4-BE49-F238E27FC236}">
                <a16:creationId xmlns:a16="http://schemas.microsoft.com/office/drawing/2014/main" xmlns="" id="{C162A307-561F-DE44-B2FD-D8FA25D58230}"/>
              </a:ext>
            </a:extLst>
          </p:cNvPr>
          <p:cNvSpPr/>
          <p:nvPr/>
        </p:nvSpPr>
        <p:spPr>
          <a:xfrm>
            <a:off x="378541" y="4309481"/>
            <a:ext cx="6054213" cy="1477328"/>
          </a:xfrm>
          <a:prstGeom prst="rect">
            <a:avLst/>
          </a:prstGeom>
          <a:ln w="12700">
            <a:solidFill>
              <a:schemeClr val="accent5"/>
            </a:solidFill>
          </a:ln>
        </p:spPr>
        <p:txBody>
          <a:bodyPr wrap="square">
            <a:spAutoFit/>
          </a:bodyPr>
          <a:lstStyle/>
          <a:p>
            <a:r>
              <a:rPr lang="en-US" sz="1800" b="1" dirty="0">
                <a:solidFill>
                  <a:srgbClr val="0C5193"/>
                </a:solidFill>
                <a:latin typeface="Verdana" panose="020B0604030504040204" pitchFamily="34" charset="0"/>
              </a:rPr>
              <a:t>What we do NOT want? </a:t>
            </a:r>
            <a:endParaRPr lang="en-US" b="1" dirty="0"/>
          </a:p>
          <a:p>
            <a:pPr marL="285750" indent="-285750">
              <a:buSzPct val="150000"/>
              <a:buFont typeface="Arial" panose="020B0604020202020204" pitchFamily="34" charset="0"/>
              <a:buChar char="•"/>
            </a:pPr>
            <a:r>
              <a:rPr lang="en-US" sz="1800" dirty="0">
                <a:latin typeface="Verdana" panose="020B0604030504040204" pitchFamily="34" charset="0"/>
              </a:rPr>
              <a:t>The outcome is primarily on EU hardware computing capabilities (e.g. computing, processors, DSP), not to dedicated software capabilities.</a:t>
            </a:r>
          </a:p>
        </p:txBody>
      </p:sp>
      <p:sp>
        <p:nvSpPr>
          <p:cNvPr id="5" name="Rectangle 4">
            <a:extLst>
              <a:ext uri="{FF2B5EF4-FFF2-40B4-BE49-F238E27FC236}">
                <a16:creationId xmlns:a16="http://schemas.microsoft.com/office/drawing/2014/main" xmlns="" id="{0294A8A4-46F1-9F4A-88A5-001492C622FF}"/>
              </a:ext>
            </a:extLst>
          </p:cNvPr>
          <p:cNvSpPr/>
          <p:nvPr/>
        </p:nvSpPr>
        <p:spPr>
          <a:xfrm>
            <a:off x="882894" y="180852"/>
            <a:ext cx="11264622" cy="584775"/>
          </a:xfrm>
          <a:prstGeom prst="rect">
            <a:avLst/>
          </a:prstGeom>
        </p:spPr>
        <p:txBody>
          <a:bodyPr wrap="none">
            <a:spAutoFit/>
          </a:bodyPr>
          <a:lstStyle/>
          <a:p>
            <a:r>
              <a:rPr lang="en-US" sz="3200" b="1" dirty="0">
                <a:solidFill>
                  <a:schemeClr val="accent2">
                    <a:lumMod val="50000"/>
                  </a:schemeClr>
                </a:solidFill>
                <a:latin typeface="Verdana" panose="020B0604030504040204" pitchFamily="34" charset="0"/>
                <a:ea typeface="Verdana" panose="020B0604030504040204" pitchFamily="34" charset="0"/>
                <a:cs typeface="Times New Roman" panose="02020603050405020304" pitchFamily="18" charset="0"/>
              </a:rPr>
              <a:t>HORIZON-CL4-2021-DIGITAL-EMERGING-01-30</a:t>
            </a:r>
            <a:endParaRPr lang="en-US" b="1" dirty="0">
              <a:effectLst/>
            </a:endParaRPr>
          </a:p>
        </p:txBody>
      </p:sp>
      <p:sp>
        <p:nvSpPr>
          <p:cNvPr id="6" name="Rectangle 5">
            <a:extLst>
              <a:ext uri="{FF2B5EF4-FFF2-40B4-BE49-F238E27FC236}">
                <a16:creationId xmlns:a16="http://schemas.microsoft.com/office/drawing/2014/main" xmlns="" id="{D4C57BE9-EB6F-394E-A959-70EA6377F472}"/>
              </a:ext>
            </a:extLst>
          </p:cNvPr>
          <p:cNvSpPr/>
          <p:nvPr/>
        </p:nvSpPr>
        <p:spPr>
          <a:xfrm>
            <a:off x="6576218" y="1035316"/>
            <a:ext cx="5458465" cy="3139321"/>
          </a:xfrm>
          <a:prstGeom prst="rect">
            <a:avLst/>
          </a:prstGeom>
          <a:ln w="12700">
            <a:solidFill>
              <a:schemeClr val="accent5"/>
            </a:solidFill>
          </a:ln>
        </p:spPr>
        <p:txBody>
          <a:bodyPr wrap="square">
            <a:spAutoFit/>
          </a:bodyPr>
          <a:lstStyle/>
          <a:p>
            <a:pPr>
              <a:buSzPct val="150000"/>
            </a:pPr>
            <a:r>
              <a:rPr lang="en-US" sz="1800" b="1" dirty="0">
                <a:solidFill>
                  <a:srgbClr val="0C5193"/>
                </a:solidFill>
                <a:latin typeface="Verdana" panose="020B0604030504040204" pitchFamily="34" charset="0"/>
              </a:rPr>
              <a:t>Current project portfolio</a:t>
            </a:r>
            <a:endParaRPr lang="en-US" sz="1800" b="1" i="1" dirty="0">
              <a:solidFill>
                <a:srgbClr val="0C5193"/>
              </a:solidFill>
              <a:latin typeface="Verdana" panose="020B0604030504040204" pitchFamily="34" charset="0"/>
            </a:endParaRPr>
          </a:p>
          <a:p>
            <a:pPr lvl="0"/>
            <a:r>
              <a:rPr lang="en-US" sz="1800" dirty="0">
                <a:solidFill>
                  <a:prstClr val="black"/>
                </a:solidFill>
                <a:latin typeface="Verdana" panose="020B0604030504040204" pitchFamily="34" charset="0"/>
              </a:rPr>
              <a:t>The call logic is placed in the context of an extension of the work and results of the </a:t>
            </a:r>
            <a:r>
              <a:rPr lang="en-US" sz="1800" noProof="1">
                <a:solidFill>
                  <a:prstClr val="black"/>
                </a:solidFill>
                <a:latin typeface="Verdana" panose="020B0604030504040204" pitchFamily="34" charset="0"/>
              </a:rPr>
              <a:t>Corenect</a:t>
            </a:r>
            <a:r>
              <a:rPr lang="en-US" sz="1800" dirty="0">
                <a:solidFill>
                  <a:prstClr val="black"/>
                </a:solidFill>
                <a:latin typeface="Verdana" panose="020B0604030504040204" pitchFamily="34" charset="0"/>
              </a:rPr>
              <a:t> CSA project, as an important tool to design our approach towards enabling hardware technologies (computing, DSP, memories, chipset, sensors..) in support of future connectivity infrastructures, while bridging the telecom domain and the component domain (in particular SNS and KDT)</a:t>
            </a:r>
          </a:p>
        </p:txBody>
      </p:sp>
      <p:sp>
        <p:nvSpPr>
          <p:cNvPr id="10" name="Rectangle 9">
            <a:extLst>
              <a:ext uri="{FF2B5EF4-FFF2-40B4-BE49-F238E27FC236}">
                <a16:creationId xmlns:a16="http://schemas.microsoft.com/office/drawing/2014/main" xmlns="" id="{E6FC781A-0B12-CC4A-865B-37479EE93795}"/>
              </a:ext>
            </a:extLst>
          </p:cNvPr>
          <p:cNvSpPr/>
          <p:nvPr/>
        </p:nvSpPr>
        <p:spPr>
          <a:xfrm>
            <a:off x="6576218" y="4343590"/>
            <a:ext cx="5458466" cy="2308324"/>
          </a:xfrm>
          <a:prstGeom prst="rect">
            <a:avLst/>
          </a:prstGeom>
          <a:ln w="12700">
            <a:solidFill>
              <a:schemeClr val="accent5"/>
            </a:solidFill>
          </a:ln>
        </p:spPr>
        <p:txBody>
          <a:bodyPr wrap="square">
            <a:spAutoFit/>
          </a:bodyPr>
          <a:lstStyle/>
          <a:p>
            <a:r>
              <a:rPr lang="en-US" sz="1800" b="1" dirty="0">
                <a:solidFill>
                  <a:srgbClr val="0C5193"/>
                </a:solidFill>
                <a:latin typeface="Verdana" panose="020B0604030504040204" pitchFamily="34" charset="0"/>
              </a:rPr>
              <a:t>Key actors</a:t>
            </a:r>
            <a:endParaRPr lang="en-US" sz="1800" dirty="0">
              <a:solidFill>
                <a:srgbClr val="0C5193"/>
              </a:solidFill>
              <a:latin typeface="Verdana" panose="020B0604030504040204" pitchFamily="34" charset="0"/>
            </a:endParaRPr>
          </a:p>
          <a:p>
            <a:pPr marL="285750" indent="-285750">
              <a:buSzPct val="150000"/>
              <a:buFont typeface="Arial" panose="020B0604020202020204" pitchFamily="34" charset="0"/>
              <a:buChar char="•"/>
            </a:pPr>
            <a:r>
              <a:rPr lang="en-US" sz="1800" dirty="0">
                <a:latin typeface="Verdana" panose="020B0604030504040204" pitchFamily="34" charset="0"/>
              </a:rPr>
              <a:t>5G PPP </a:t>
            </a:r>
            <a:r>
              <a:rPr lang="en-US" sz="1800" dirty="0">
                <a:latin typeface="Verdana" panose="020B0604030504040204" pitchFamily="34" charset="0"/>
                <a:hlinkClick r:id="rId3"/>
              </a:rPr>
              <a:t>https://5g-ppp.eu/</a:t>
            </a:r>
            <a:r>
              <a:rPr lang="en-US" sz="1800" dirty="0">
                <a:latin typeface="Verdana" panose="020B0604030504040204" pitchFamily="34" charset="0"/>
              </a:rPr>
              <a:t> </a:t>
            </a:r>
          </a:p>
          <a:p>
            <a:pPr marL="285750" indent="-285750">
              <a:buSzPct val="150000"/>
              <a:buFont typeface="Arial" panose="020B0604020202020204" pitchFamily="34" charset="0"/>
              <a:buChar char="•"/>
            </a:pPr>
            <a:r>
              <a:rPr lang="en-US" sz="1800" dirty="0">
                <a:latin typeface="Verdana" panose="020B0604030504040204" pitchFamily="34" charset="0"/>
              </a:rPr>
              <a:t>Corenect project</a:t>
            </a:r>
          </a:p>
          <a:p>
            <a:pPr marL="285750" indent="-285750">
              <a:buSzPct val="150000"/>
              <a:buFont typeface="Arial" panose="020B0604020202020204" pitchFamily="34" charset="0"/>
              <a:buChar char="•"/>
            </a:pPr>
            <a:r>
              <a:rPr lang="en-US" sz="1800" dirty="0">
                <a:latin typeface="Verdana" panose="020B0604030504040204" pitchFamily="34" charset="0"/>
              </a:rPr>
              <a:t>Networld ETP (partially)</a:t>
            </a:r>
          </a:p>
          <a:p>
            <a:pPr marL="285750" indent="-285750">
              <a:buSzPct val="150000"/>
              <a:buFont typeface="Arial" panose="020B0604020202020204" pitchFamily="34" charset="0"/>
              <a:buChar char="•"/>
            </a:pPr>
            <a:r>
              <a:rPr lang="en-US" sz="1800" dirty="0">
                <a:latin typeface="Verdana" panose="020B0604030504040204" pitchFamily="34" charset="0"/>
              </a:rPr>
              <a:t>Smart Network and Services (6G) partnership </a:t>
            </a:r>
            <a:r>
              <a:rPr lang="en-US" sz="1800" dirty="0">
                <a:latin typeface="Verdana" panose="020B0604030504040204" pitchFamily="34" charset="0"/>
                <a:hlinkClick r:id="rId4"/>
              </a:rPr>
              <a:t>https://digital-strategy.ec.europa.eu/en/policies/smart-networks-and-services-joint-undertaking</a:t>
            </a:r>
            <a:r>
              <a:rPr lang="en-US" sz="1800" dirty="0">
                <a:latin typeface="Verdana" panose="020B0604030504040204" pitchFamily="34" charset="0"/>
              </a:rPr>
              <a:t>  </a:t>
            </a:r>
          </a:p>
        </p:txBody>
      </p:sp>
      <p:sp>
        <p:nvSpPr>
          <p:cNvPr id="11" name="Rectangle 10">
            <a:extLst>
              <a:ext uri="{FF2B5EF4-FFF2-40B4-BE49-F238E27FC236}">
                <a16:creationId xmlns:a16="http://schemas.microsoft.com/office/drawing/2014/main" xmlns="" id="{8A34A07D-621F-E849-A448-D255D3140FE6}"/>
              </a:ext>
            </a:extLst>
          </p:cNvPr>
          <p:cNvSpPr/>
          <p:nvPr/>
        </p:nvSpPr>
        <p:spPr>
          <a:xfrm>
            <a:off x="378541" y="5921654"/>
            <a:ext cx="6054213" cy="646331"/>
          </a:xfrm>
          <a:prstGeom prst="rect">
            <a:avLst/>
          </a:prstGeom>
          <a:ln w="12700">
            <a:solidFill>
              <a:schemeClr val="accent5"/>
            </a:solidFill>
          </a:ln>
        </p:spPr>
        <p:txBody>
          <a:bodyPr wrap="square">
            <a:spAutoFit/>
          </a:bodyPr>
          <a:lstStyle/>
          <a:p>
            <a:r>
              <a:rPr lang="en-US" sz="1800" b="1" dirty="0">
                <a:solidFill>
                  <a:srgbClr val="0C5193"/>
                </a:solidFill>
                <a:latin typeface="Verdana" panose="020B0604030504040204" pitchFamily="34" charset="0"/>
              </a:rPr>
              <a:t>Key initiatives </a:t>
            </a:r>
          </a:p>
          <a:p>
            <a:r>
              <a:rPr lang="en-US" sz="1800" dirty="0">
                <a:latin typeface="Verdana" panose="020B0604030504040204" pitchFamily="34" charset="0"/>
              </a:rPr>
              <a:t>ORAN alliance, TIP project, Intel FlexRAN, ARM</a:t>
            </a:r>
          </a:p>
        </p:txBody>
      </p:sp>
    </p:spTree>
    <p:extLst>
      <p:ext uri="{BB962C8B-B14F-4D97-AF65-F5344CB8AC3E}">
        <p14:creationId xmlns:p14="http://schemas.microsoft.com/office/powerpoint/2010/main" val="7734422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FF03D20F-780D-AD43-813C-574BADDBF5AF}"/>
              </a:ext>
            </a:extLst>
          </p:cNvPr>
          <p:cNvSpPr>
            <a:spLocks noGrp="1"/>
          </p:cNvSpPr>
          <p:nvPr>
            <p:ph type="sldNum" sz="quarter" idx="12"/>
          </p:nvPr>
        </p:nvSpPr>
        <p:spPr/>
        <p:txBody>
          <a:bodyPr/>
          <a:lstStyle/>
          <a:p>
            <a:fld id="{124B4910-06CA-4855-906E-4E1A599A3904}" type="slidenum">
              <a:rPr lang="lv-LV" smtClean="0"/>
              <a:t>21</a:t>
            </a:fld>
            <a:endParaRPr lang="lv-LV" dirty="0"/>
          </a:p>
        </p:txBody>
      </p:sp>
      <p:sp>
        <p:nvSpPr>
          <p:cNvPr id="3" name="Rectangle 2">
            <a:extLst>
              <a:ext uri="{FF2B5EF4-FFF2-40B4-BE49-F238E27FC236}">
                <a16:creationId xmlns:a16="http://schemas.microsoft.com/office/drawing/2014/main" xmlns="" id="{18D4A684-F473-B947-BD26-DEA757C91888}"/>
              </a:ext>
            </a:extLst>
          </p:cNvPr>
          <p:cNvSpPr/>
          <p:nvPr/>
        </p:nvSpPr>
        <p:spPr>
          <a:xfrm>
            <a:off x="378541" y="1035316"/>
            <a:ext cx="6054213" cy="2031325"/>
          </a:xfrm>
          <a:prstGeom prst="rect">
            <a:avLst/>
          </a:prstGeom>
          <a:ln w="12700">
            <a:solidFill>
              <a:schemeClr val="accent5"/>
            </a:solidFill>
          </a:ln>
        </p:spPr>
        <p:txBody>
          <a:bodyPr wrap="square">
            <a:spAutoFit/>
          </a:bodyPr>
          <a:lstStyle/>
          <a:p>
            <a:r>
              <a:rPr lang="en-US" sz="1800" b="1" dirty="0">
                <a:solidFill>
                  <a:srgbClr val="0C5193"/>
                </a:solidFill>
                <a:latin typeface="Verdana" panose="020B0604030504040204" pitchFamily="34" charset="0"/>
              </a:rPr>
              <a:t>What are we looking for? </a:t>
            </a:r>
            <a:endParaRPr lang="en-US" b="1" dirty="0"/>
          </a:p>
          <a:p>
            <a:pPr marL="285750" indent="-285750">
              <a:buSzPct val="150000"/>
              <a:buFont typeface="Arial" panose="020B0604020202020204" pitchFamily="34" charset="0"/>
              <a:buChar char="•"/>
            </a:pPr>
            <a:r>
              <a:rPr lang="en-US" sz="1800" dirty="0">
                <a:latin typeface="Verdana" panose="020B0604030504040204" pitchFamily="34" charset="0"/>
              </a:rPr>
              <a:t>Strong interactions between the telecom and the microelectronics/photonics communities, looking at a combined ”system and enabling technologies” perspective.</a:t>
            </a:r>
          </a:p>
          <a:p>
            <a:pPr marL="285750" indent="-285750">
              <a:buSzPct val="150000"/>
              <a:buFont typeface="Arial" panose="020B0604020202020204" pitchFamily="34" charset="0"/>
              <a:buChar char="•"/>
            </a:pPr>
            <a:r>
              <a:rPr lang="en-US" sz="1800" dirty="0">
                <a:latin typeface="Verdana" panose="020B0604030504040204" pitchFamily="34" charset="0"/>
              </a:rPr>
              <a:t>Involvement of the security community for the ”ultra secure” part.</a:t>
            </a:r>
          </a:p>
        </p:txBody>
      </p:sp>
      <p:sp>
        <p:nvSpPr>
          <p:cNvPr id="4" name="Rectangle 3">
            <a:extLst>
              <a:ext uri="{FF2B5EF4-FFF2-40B4-BE49-F238E27FC236}">
                <a16:creationId xmlns:a16="http://schemas.microsoft.com/office/drawing/2014/main" xmlns="" id="{C162A307-561F-DE44-B2FD-D8FA25D58230}"/>
              </a:ext>
            </a:extLst>
          </p:cNvPr>
          <p:cNvSpPr/>
          <p:nvPr/>
        </p:nvSpPr>
        <p:spPr>
          <a:xfrm>
            <a:off x="378540" y="3257019"/>
            <a:ext cx="6054213" cy="1477328"/>
          </a:xfrm>
          <a:prstGeom prst="rect">
            <a:avLst/>
          </a:prstGeom>
          <a:ln w="12700">
            <a:solidFill>
              <a:schemeClr val="accent5"/>
            </a:solidFill>
          </a:ln>
        </p:spPr>
        <p:txBody>
          <a:bodyPr wrap="square">
            <a:spAutoFit/>
          </a:bodyPr>
          <a:lstStyle/>
          <a:p>
            <a:r>
              <a:rPr lang="en-US" sz="1800" b="1" dirty="0">
                <a:solidFill>
                  <a:srgbClr val="0C5193"/>
                </a:solidFill>
                <a:latin typeface="Verdana" panose="020B0604030504040204" pitchFamily="34" charset="0"/>
              </a:rPr>
              <a:t>What we </a:t>
            </a:r>
            <a:r>
              <a:rPr lang="en-US" sz="1800" b="1" noProof="1">
                <a:solidFill>
                  <a:srgbClr val="0C5193"/>
                </a:solidFill>
                <a:latin typeface="Verdana" panose="020B0604030504040204" pitchFamily="34" charset="0"/>
              </a:rPr>
              <a:t>do</a:t>
            </a:r>
            <a:r>
              <a:rPr lang="en-US" sz="1800" b="1" dirty="0">
                <a:solidFill>
                  <a:srgbClr val="0C5193"/>
                </a:solidFill>
                <a:latin typeface="Verdana" panose="020B0604030504040204" pitchFamily="34" charset="0"/>
              </a:rPr>
              <a:t> NOT want? </a:t>
            </a:r>
            <a:endParaRPr lang="en-US" b="1" dirty="0"/>
          </a:p>
          <a:p>
            <a:pPr marL="285750" indent="-285750">
              <a:buSzPct val="150000"/>
              <a:buFont typeface="Arial" panose="020B0604020202020204" pitchFamily="34" charset="0"/>
              <a:buChar char="•"/>
            </a:pPr>
            <a:r>
              <a:rPr lang="en-US" sz="1800" dirty="0">
                <a:latin typeface="Verdana" panose="020B0604030504040204" pitchFamily="34" charset="0"/>
              </a:rPr>
              <a:t>Monolithic community participation (e.g. only telecom) </a:t>
            </a:r>
          </a:p>
          <a:p>
            <a:pPr marL="285750" indent="-285750">
              <a:buSzPct val="150000"/>
              <a:buFont typeface="Arial" panose="020B0604020202020204" pitchFamily="34" charset="0"/>
              <a:buChar char="•"/>
            </a:pPr>
            <a:r>
              <a:rPr lang="en-US" sz="1800" dirty="0">
                <a:latin typeface="Verdana" panose="020B0604030504040204" pitchFamily="34" charset="0"/>
              </a:rPr>
              <a:t>Short term solutions (all optical networks remain a long term prospect)</a:t>
            </a:r>
          </a:p>
        </p:txBody>
      </p:sp>
      <p:sp>
        <p:nvSpPr>
          <p:cNvPr id="5" name="Rectangle 4">
            <a:extLst>
              <a:ext uri="{FF2B5EF4-FFF2-40B4-BE49-F238E27FC236}">
                <a16:creationId xmlns:a16="http://schemas.microsoft.com/office/drawing/2014/main" xmlns="" id="{0294A8A4-46F1-9F4A-88A5-001492C622FF}"/>
              </a:ext>
            </a:extLst>
          </p:cNvPr>
          <p:cNvSpPr/>
          <p:nvPr/>
        </p:nvSpPr>
        <p:spPr>
          <a:xfrm>
            <a:off x="882894" y="180852"/>
            <a:ext cx="11264622" cy="584775"/>
          </a:xfrm>
          <a:prstGeom prst="rect">
            <a:avLst/>
          </a:prstGeom>
        </p:spPr>
        <p:txBody>
          <a:bodyPr wrap="none">
            <a:spAutoFit/>
          </a:bodyPr>
          <a:lstStyle/>
          <a:p>
            <a:r>
              <a:rPr lang="en-US" sz="3200" b="1" dirty="0">
                <a:solidFill>
                  <a:schemeClr val="accent2">
                    <a:lumMod val="50000"/>
                  </a:schemeClr>
                </a:solidFill>
                <a:latin typeface="Verdana" panose="020B0604030504040204" pitchFamily="34" charset="0"/>
                <a:ea typeface="Verdana" panose="020B0604030504040204" pitchFamily="34" charset="0"/>
                <a:cs typeface="Times New Roman" panose="02020603050405020304" pitchFamily="18" charset="0"/>
              </a:rPr>
              <a:t>HORIZON-CL4-2021-DIGITAL-EMERGING-01-39</a:t>
            </a:r>
            <a:endParaRPr lang="en-US" b="1" dirty="0">
              <a:effectLst/>
            </a:endParaRPr>
          </a:p>
        </p:txBody>
      </p:sp>
      <p:sp>
        <p:nvSpPr>
          <p:cNvPr id="6" name="Rectangle 5">
            <a:extLst>
              <a:ext uri="{FF2B5EF4-FFF2-40B4-BE49-F238E27FC236}">
                <a16:creationId xmlns:a16="http://schemas.microsoft.com/office/drawing/2014/main" xmlns="" id="{D4C57BE9-EB6F-394E-A959-70EA6377F472}"/>
              </a:ext>
            </a:extLst>
          </p:cNvPr>
          <p:cNvSpPr/>
          <p:nvPr/>
        </p:nvSpPr>
        <p:spPr>
          <a:xfrm>
            <a:off x="6576218" y="1035316"/>
            <a:ext cx="5458465" cy="1754326"/>
          </a:xfrm>
          <a:prstGeom prst="rect">
            <a:avLst/>
          </a:prstGeom>
          <a:ln w="12700">
            <a:solidFill>
              <a:schemeClr val="accent5"/>
            </a:solidFill>
          </a:ln>
        </p:spPr>
        <p:txBody>
          <a:bodyPr wrap="square">
            <a:spAutoFit/>
          </a:bodyPr>
          <a:lstStyle/>
          <a:p>
            <a:pPr>
              <a:buSzPct val="150000"/>
            </a:pPr>
            <a:r>
              <a:rPr lang="en-US" sz="1800" b="1" dirty="0">
                <a:solidFill>
                  <a:srgbClr val="0C5193"/>
                </a:solidFill>
                <a:latin typeface="Verdana" panose="020B0604030504040204" pitchFamily="34" charset="0"/>
              </a:rPr>
              <a:t>Current project portfolio</a:t>
            </a:r>
            <a:endParaRPr lang="en-US" sz="1800" b="1" i="1" dirty="0">
              <a:solidFill>
                <a:srgbClr val="0C5193"/>
              </a:solidFill>
              <a:latin typeface="Verdana" panose="020B0604030504040204" pitchFamily="34" charset="0"/>
            </a:endParaRPr>
          </a:p>
          <a:p>
            <a:pPr marL="285750" lvl="0" indent="-285750">
              <a:buSzPct val="150000"/>
              <a:buFont typeface="Arial" panose="020B0604020202020204" pitchFamily="34" charset="0"/>
              <a:buChar char="•"/>
            </a:pPr>
            <a:r>
              <a:rPr lang="en-US" sz="1800" dirty="0">
                <a:solidFill>
                  <a:prstClr val="black"/>
                </a:solidFill>
                <a:latin typeface="Verdana" panose="020B0604030504040204" pitchFamily="34" charset="0"/>
              </a:rPr>
              <a:t>5G PPP projects on optical communications (e.g. Bluespace, Metro-Haul). </a:t>
            </a:r>
          </a:p>
          <a:p>
            <a:pPr marL="285750" lvl="0" indent="-285750">
              <a:buSzPct val="150000"/>
              <a:buFont typeface="Arial" panose="020B0604020202020204" pitchFamily="34" charset="0"/>
              <a:buChar char="•"/>
            </a:pPr>
            <a:r>
              <a:rPr lang="en-US" sz="1800" dirty="0">
                <a:solidFill>
                  <a:prstClr val="black"/>
                </a:solidFill>
                <a:latin typeface="Verdana" panose="020B0604030504040204" pitchFamily="34" charset="0"/>
              </a:rPr>
              <a:t>Projects from the photonics partnership working on telecom optical networks (Working Group 1 of Photonic PPP) </a:t>
            </a:r>
          </a:p>
        </p:txBody>
      </p:sp>
      <p:sp>
        <p:nvSpPr>
          <p:cNvPr id="10" name="Rectangle 9">
            <a:extLst>
              <a:ext uri="{FF2B5EF4-FFF2-40B4-BE49-F238E27FC236}">
                <a16:creationId xmlns:a16="http://schemas.microsoft.com/office/drawing/2014/main" xmlns="" id="{E6FC781A-0B12-CC4A-865B-37479EE93795}"/>
              </a:ext>
            </a:extLst>
          </p:cNvPr>
          <p:cNvSpPr/>
          <p:nvPr/>
        </p:nvSpPr>
        <p:spPr>
          <a:xfrm>
            <a:off x="6576218" y="3066641"/>
            <a:ext cx="5458466" cy="2031325"/>
          </a:xfrm>
          <a:prstGeom prst="rect">
            <a:avLst/>
          </a:prstGeom>
          <a:ln w="12700">
            <a:solidFill>
              <a:schemeClr val="accent5"/>
            </a:solidFill>
          </a:ln>
        </p:spPr>
        <p:txBody>
          <a:bodyPr wrap="square">
            <a:spAutoFit/>
          </a:bodyPr>
          <a:lstStyle/>
          <a:p>
            <a:r>
              <a:rPr lang="en-US" sz="1800" b="1" dirty="0">
                <a:solidFill>
                  <a:srgbClr val="0C5193"/>
                </a:solidFill>
                <a:latin typeface="Verdana" panose="020B0604030504040204" pitchFamily="34" charset="0"/>
              </a:rPr>
              <a:t>Key actors</a:t>
            </a:r>
            <a:endParaRPr lang="en-US" sz="1800" dirty="0">
              <a:solidFill>
                <a:srgbClr val="0C5193"/>
              </a:solidFill>
              <a:latin typeface="Verdana" panose="020B0604030504040204" pitchFamily="34" charset="0"/>
            </a:endParaRPr>
          </a:p>
          <a:p>
            <a:pPr marL="285750" indent="-285750">
              <a:buSzPct val="150000"/>
              <a:buFont typeface="Arial" panose="020B0604020202020204" pitchFamily="34" charset="0"/>
              <a:buChar char="•"/>
            </a:pPr>
            <a:r>
              <a:rPr lang="en-US" sz="1800" dirty="0">
                <a:latin typeface="Verdana" panose="020B0604030504040204" pitchFamily="34" charset="0"/>
              </a:rPr>
              <a:t>5G PPP </a:t>
            </a:r>
            <a:r>
              <a:rPr lang="en-US" sz="1800" dirty="0">
                <a:latin typeface="Verdana" panose="020B0604030504040204" pitchFamily="34" charset="0"/>
                <a:hlinkClick r:id="rId3"/>
              </a:rPr>
              <a:t>https://5g-ppp.eu/</a:t>
            </a:r>
            <a:r>
              <a:rPr lang="en-US" sz="1800" dirty="0">
                <a:latin typeface="Verdana" panose="020B0604030504040204" pitchFamily="34" charset="0"/>
              </a:rPr>
              <a:t> </a:t>
            </a:r>
          </a:p>
          <a:p>
            <a:pPr marL="285750" indent="-285750">
              <a:buSzPct val="150000"/>
              <a:buFont typeface="Arial" panose="020B0604020202020204" pitchFamily="34" charset="0"/>
              <a:buChar char="•"/>
            </a:pPr>
            <a:r>
              <a:rPr lang="en-US" sz="1800" dirty="0">
                <a:latin typeface="Verdana" panose="020B0604030504040204" pitchFamily="34" charset="0"/>
              </a:rPr>
              <a:t>Networld ETP</a:t>
            </a:r>
          </a:p>
          <a:p>
            <a:pPr marL="285750" indent="-285750">
              <a:buSzPct val="150000"/>
              <a:buFont typeface="Arial" panose="020B0604020202020204" pitchFamily="34" charset="0"/>
              <a:buChar char="•"/>
            </a:pPr>
            <a:r>
              <a:rPr lang="en-US" sz="1800" dirty="0">
                <a:latin typeface="Verdana" panose="020B0604030504040204" pitchFamily="34" charset="0"/>
              </a:rPr>
              <a:t>Smart Network and Services (6G) partnership </a:t>
            </a:r>
            <a:r>
              <a:rPr lang="en-US" sz="1800" dirty="0">
                <a:latin typeface="Verdana" panose="020B0604030504040204" pitchFamily="34" charset="0"/>
                <a:hlinkClick r:id="rId4"/>
              </a:rPr>
              <a:t>https://digital-strategy.ec.europa.eu/en/policies/smart-networks-and-services-joint-undertaking</a:t>
            </a:r>
            <a:r>
              <a:rPr lang="en-US" sz="1800" dirty="0">
                <a:latin typeface="Verdana" panose="020B0604030504040204" pitchFamily="34" charset="0"/>
              </a:rPr>
              <a:t>  </a:t>
            </a:r>
          </a:p>
        </p:txBody>
      </p:sp>
      <p:sp>
        <p:nvSpPr>
          <p:cNvPr id="12" name="Rectangle 11">
            <a:extLst>
              <a:ext uri="{FF2B5EF4-FFF2-40B4-BE49-F238E27FC236}">
                <a16:creationId xmlns:a16="http://schemas.microsoft.com/office/drawing/2014/main" xmlns="" id="{B3D65E46-F0FF-5D43-A428-F226D7720B3A}"/>
              </a:ext>
            </a:extLst>
          </p:cNvPr>
          <p:cNvSpPr/>
          <p:nvPr/>
        </p:nvSpPr>
        <p:spPr>
          <a:xfrm>
            <a:off x="378539" y="4924725"/>
            <a:ext cx="6054213" cy="923330"/>
          </a:xfrm>
          <a:prstGeom prst="rect">
            <a:avLst/>
          </a:prstGeom>
          <a:ln w="12700">
            <a:solidFill>
              <a:schemeClr val="accent5"/>
            </a:solidFill>
          </a:ln>
        </p:spPr>
        <p:txBody>
          <a:bodyPr wrap="square">
            <a:spAutoFit/>
          </a:bodyPr>
          <a:lstStyle/>
          <a:p>
            <a:r>
              <a:rPr lang="en-US" sz="1800" b="1" dirty="0">
                <a:solidFill>
                  <a:srgbClr val="0C5193"/>
                </a:solidFill>
                <a:latin typeface="Verdana" panose="020B0604030504040204" pitchFamily="34" charset="0"/>
              </a:rPr>
              <a:t>Documents</a:t>
            </a:r>
          </a:p>
          <a:p>
            <a:r>
              <a:rPr lang="en-US" sz="1800" dirty="0">
                <a:latin typeface="Verdana" panose="020B0604030504040204" pitchFamily="34" charset="0"/>
              </a:rPr>
              <a:t>SRIA: </a:t>
            </a:r>
            <a:r>
              <a:rPr lang="en-US" sz="1800" dirty="0">
                <a:latin typeface="Verdana" panose="020B0604030504040204" pitchFamily="34" charset="0"/>
                <a:hlinkClick r:id="rId5"/>
              </a:rPr>
              <a:t>https://www.networld2020.eu/sria-and-whitepapers/</a:t>
            </a:r>
            <a:r>
              <a:rPr lang="en-US" sz="1800" dirty="0">
                <a:latin typeface="Verdana" panose="020B0604030504040204" pitchFamily="34" charset="0"/>
              </a:rPr>
              <a:t> </a:t>
            </a:r>
          </a:p>
        </p:txBody>
      </p:sp>
    </p:spTree>
    <p:extLst>
      <p:ext uri="{BB962C8B-B14F-4D97-AF65-F5344CB8AC3E}">
        <p14:creationId xmlns:p14="http://schemas.microsoft.com/office/powerpoint/2010/main" val="6215746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FF03D20F-780D-AD43-813C-574BADDBF5AF}"/>
              </a:ext>
            </a:extLst>
          </p:cNvPr>
          <p:cNvSpPr>
            <a:spLocks noGrp="1"/>
          </p:cNvSpPr>
          <p:nvPr>
            <p:ph type="sldNum" sz="quarter" idx="12"/>
          </p:nvPr>
        </p:nvSpPr>
        <p:spPr/>
        <p:txBody>
          <a:bodyPr/>
          <a:lstStyle/>
          <a:p>
            <a:fld id="{124B4910-06CA-4855-906E-4E1A599A3904}" type="slidenum">
              <a:rPr lang="lv-LV" smtClean="0"/>
              <a:t>22</a:t>
            </a:fld>
            <a:endParaRPr lang="lv-LV" dirty="0"/>
          </a:p>
        </p:txBody>
      </p:sp>
      <p:sp>
        <p:nvSpPr>
          <p:cNvPr id="3" name="Rectangle 2">
            <a:extLst>
              <a:ext uri="{FF2B5EF4-FFF2-40B4-BE49-F238E27FC236}">
                <a16:creationId xmlns:a16="http://schemas.microsoft.com/office/drawing/2014/main" xmlns="" id="{18D4A684-F473-B947-BD26-DEA757C91888}"/>
              </a:ext>
            </a:extLst>
          </p:cNvPr>
          <p:cNvSpPr/>
          <p:nvPr/>
        </p:nvSpPr>
        <p:spPr>
          <a:xfrm>
            <a:off x="378541" y="1035316"/>
            <a:ext cx="6054213" cy="3693319"/>
          </a:xfrm>
          <a:prstGeom prst="rect">
            <a:avLst/>
          </a:prstGeom>
          <a:ln w="12700">
            <a:solidFill>
              <a:schemeClr val="accent5"/>
            </a:solidFill>
          </a:ln>
        </p:spPr>
        <p:txBody>
          <a:bodyPr wrap="square">
            <a:spAutoFit/>
          </a:bodyPr>
          <a:lstStyle/>
          <a:p>
            <a:r>
              <a:rPr lang="en-US" sz="1800" b="1" dirty="0">
                <a:solidFill>
                  <a:srgbClr val="0C5193"/>
                </a:solidFill>
                <a:latin typeface="Verdana" panose="020B0604030504040204" pitchFamily="34" charset="0"/>
              </a:rPr>
              <a:t>What are we looking for? </a:t>
            </a:r>
            <a:endParaRPr lang="en-US" b="1" dirty="0"/>
          </a:p>
          <a:p>
            <a:pPr marL="285750" indent="-285750">
              <a:buSzPct val="150000"/>
              <a:buFont typeface="Arial" panose="020B0604020202020204" pitchFamily="34" charset="0"/>
              <a:buChar char="•"/>
            </a:pPr>
            <a:r>
              <a:rPr lang="en-US" sz="1800" dirty="0">
                <a:latin typeface="Verdana" panose="020B0604030504040204" pitchFamily="34" charset="0"/>
              </a:rPr>
              <a:t>Maximise impact (Major industrial sector + demonstrate clear benefits) </a:t>
            </a:r>
          </a:p>
          <a:p>
            <a:pPr marL="285750" indent="-285750">
              <a:buSzPct val="150000"/>
              <a:buFont typeface="Arial" panose="020B0604020202020204" pitchFamily="34" charset="0"/>
              <a:buChar char="•"/>
            </a:pPr>
            <a:r>
              <a:rPr lang="en-US" sz="1800" dirty="0">
                <a:latin typeface="Verdana" panose="020B0604030504040204" pitchFamily="34" charset="0"/>
              </a:rPr>
              <a:t>Integrate and optimise AI, data and robotics solutions to demonstrate how they can contribute to the Use-Case</a:t>
            </a:r>
          </a:p>
          <a:p>
            <a:pPr marL="285750" indent="-285750">
              <a:buSzPct val="150000"/>
              <a:buFont typeface="Arial" panose="020B0604020202020204" pitchFamily="34" charset="0"/>
              <a:buChar char="•"/>
            </a:pPr>
            <a:r>
              <a:rPr lang="en-US" sz="1800" dirty="0">
                <a:latin typeface="Verdana" panose="020B0604030504040204" pitchFamily="34" charset="0"/>
              </a:rPr>
              <a:t>Test in actual / highly realistic operating environments - boost deployment</a:t>
            </a:r>
          </a:p>
          <a:p>
            <a:pPr marL="285750" indent="-285750">
              <a:buSzPct val="150000"/>
              <a:buFont typeface="Arial" panose="020B0604020202020204" pitchFamily="34" charset="0"/>
              <a:buChar char="•"/>
            </a:pPr>
            <a:r>
              <a:rPr lang="en-US" sz="1800" dirty="0">
                <a:latin typeface="Verdana" panose="020B0604030504040204" pitchFamily="34" charset="0"/>
              </a:rPr>
              <a:t>Right mix of expertise</a:t>
            </a:r>
          </a:p>
          <a:p>
            <a:pPr marL="285750" indent="-285750">
              <a:buSzPct val="150000"/>
              <a:buFont typeface="Arial" panose="020B0604020202020204" pitchFamily="34" charset="0"/>
              <a:buChar char="•"/>
            </a:pPr>
            <a:r>
              <a:rPr lang="en-US" sz="1800" dirty="0">
                <a:latin typeface="Verdana" panose="020B0604030504040204" pitchFamily="34" charset="0"/>
              </a:rPr>
              <a:t>BOTH Robotics and non-Robotics AI encouraged – ideal: combination AI-Data-Robotics</a:t>
            </a:r>
          </a:p>
          <a:p>
            <a:pPr marL="285750" indent="-285750">
              <a:buSzPct val="150000"/>
              <a:buFont typeface="Arial" panose="020B0604020202020204" pitchFamily="34" charset="0"/>
              <a:buChar char="•"/>
            </a:pPr>
            <a:r>
              <a:rPr lang="en-US" sz="1800" dirty="0">
                <a:latin typeface="Verdana" panose="020B0604030504040204" pitchFamily="34" charset="0"/>
              </a:rPr>
              <a:t>BOTH Small (focused) and Large (FSTP) projects - encourage GOOD FSTP as well</a:t>
            </a:r>
          </a:p>
        </p:txBody>
      </p:sp>
      <p:sp>
        <p:nvSpPr>
          <p:cNvPr id="4" name="Rectangle 3">
            <a:extLst>
              <a:ext uri="{FF2B5EF4-FFF2-40B4-BE49-F238E27FC236}">
                <a16:creationId xmlns:a16="http://schemas.microsoft.com/office/drawing/2014/main" xmlns="" id="{C162A307-561F-DE44-B2FD-D8FA25D58230}"/>
              </a:ext>
            </a:extLst>
          </p:cNvPr>
          <p:cNvSpPr/>
          <p:nvPr/>
        </p:nvSpPr>
        <p:spPr>
          <a:xfrm>
            <a:off x="378541" y="4826675"/>
            <a:ext cx="6054213" cy="2031325"/>
          </a:xfrm>
          <a:prstGeom prst="rect">
            <a:avLst/>
          </a:prstGeom>
          <a:ln w="12700">
            <a:solidFill>
              <a:schemeClr val="accent5"/>
            </a:solidFill>
          </a:ln>
        </p:spPr>
        <p:txBody>
          <a:bodyPr wrap="square">
            <a:spAutoFit/>
          </a:bodyPr>
          <a:lstStyle/>
          <a:p>
            <a:r>
              <a:rPr lang="en-US" sz="1800" b="1" dirty="0">
                <a:solidFill>
                  <a:srgbClr val="0C5193"/>
                </a:solidFill>
                <a:latin typeface="Verdana" panose="020B0604030504040204" pitchFamily="34" charset="0"/>
              </a:rPr>
              <a:t>What we do NOT want? </a:t>
            </a:r>
            <a:endParaRPr lang="en-US" b="1" dirty="0"/>
          </a:p>
          <a:p>
            <a:pPr marL="285750" indent="-285750">
              <a:buSzPct val="150000"/>
              <a:buFont typeface="Arial" panose="020B0604020202020204" pitchFamily="34" charset="0"/>
              <a:buChar char="•"/>
            </a:pPr>
            <a:r>
              <a:rPr lang="en-US" sz="1800" dirty="0">
                <a:latin typeface="Verdana" panose="020B0604030504040204" pitchFamily="34" charset="0"/>
              </a:rPr>
              <a:t>Major Research component - BUT build on latest developments</a:t>
            </a:r>
          </a:p>
          <a:p>
            <a:pPr marL="285750" indent="-285750">
              <a:buSzPct val="150000"/>
              <a:buFont typeface="Arial" panose="020B0604020202020204" pitchFamily="34" charset="0"/>
              <a:buChar char="•"/>
            </a:pPr>
            <a:r>
              <a:rPr lang="en-US" sz="1800" dirty="0">
                <a:latin typeface="Verdana" panose="020B0604030504040204" pitchFamily="34" charset="0"/>
              </a:rPr>
              <a:t>Tech push / Invented problems</a:t>
            </a:r>
          </a:p>
          <a:p>
            <a:pPr marL="285750" indent="-285750">
              <a:buSzPct val="150000"/>
              <a:buFont typeface="Arial" panose="020B0604020202020204" pitchFamily="34" charset="0"/>
              <a:buChar char="•"/>
            </a:pPr>
            <a:r>
              <a:rPr lang="en-US" sz="1800" dirty="0">
                <a:latin typeface="Verdana" panose="020B0604030504040204" pitchFamily="34" charset="0"/>
              </a:rPr>
              <a:t>Niche sectors with limited impact</a:t>
            </a:r>
          </a:p>
          <a:p>
            <a:pPr marL="285750" indent="-285750">
              <a:buSzPct val="150000"/>
              <a:buFont typeface="Arial" panose="020B0604020202020204" pitchFamily="34" charset="0"/>
              <a:buChar char="•"/>
            </a:pPr>
            <a:r>
              <a:rPr lang="en-US" sz="1800" dirty="0">
                <a:latin typeface="Verdana" panose="020B0604030504040204" pitchFamily="34" charset="0"/>
              </a:rPr>
              <a:t>Anything artificial - BUT everything optimized towards the project objectives</a:t>
            </a:r>
          </a:p>
        </p:txBody>
      </p:sp>
      <p:sp>
        <p:nvSpPr>
          <p:cNvPr id="5" name="Rectangle 4">
            <a:extLst>
              <a:ext uri="{FF2B5EF4-FFF2-40B4-BE49-F238E27FC236}">
                <a16:creationId xmlns:a16="http://schemas.microsoft.com/office/drawing/2014/main" xmlns="" id="{0294A8A4-46F1-9F4A-88A5-001492C622FF}"/>
              </a:ext>
            </a:extLst>
          </p:cNvPr>
          <p:cNvSpPr/>
          <p:nvPr/>
        </p:nvSpPr>
        <p:spPr>
          <a:xfrm>
            <a:off x="882894" y="180852"/>
            <a:ext cx="11264622" cy="584775"/>
          </a:xfrm>
          <a:prstGeom prst="rect">
            <a:avLst/>
          </a:prstGeom>
        </p:spPr>
        <p:txBody>
          <a:bodyPr wrap="none">
            <a:spAutoFit/>
          </a:bodyPr>
          <a:lstStyle/>
          <a:p>
            <a:r>
              <a:rPr lang="en-US" sz="3200" b="1" dirty="0">
                <a:solidFill>
                  <a:schemeClr val="accent2">
                    <a:lumMod val="50000"/>
                  </a:schemeClr>
                </a:solidFill>
                <a:latin typeface="Verdana" panose="020B0604030504040204" pitchFamily="34" charset="0"/>
                <a:ea typeface="Verdana" panose="020B0604030504040204" pitchFamily="34" charset="0"/>
                <a:cs typeface="Times New Roman" panose="02020603050405020304" pitchFamily="18" charset="0"/>
              </a:rPr>
              <a:t>HORIZON-CL4-2021-DIGITAL-EMERGING-01-05</a:t>
            </a:r>
            <a:endParaRPr lang="en-US" b="1" dirty="0">
              <a:effectLst/>
            </a:endParaRPr>
          </a:p>
        </p:txBody>
      </p:sp>
      <p:sp>
        <p:nvSpPr>
          <p:cNvPr id="6" name="Rectangle 5">
            <a:extLst>
              <a:ext uri="{FF2B5EF4-FFF2-40B4-BE49-F238E27FC236}">
                <a16:creationId xmlns:a16="http://schemas.microsoft.com/office/drawing/2014/main" xmlns="" id="{D4C57BE9-EB6F-394E-A959-70EA6377F472}"/>
              </a:ext>
            </a:extLst>
          </p:cNvPr>
          <p:cNvSpPr/>
          <p:nvPr/>
        </p:nvSpPr>
        <p:spPr>
          <a:xfrm>
            <a:off x="6576218" y="1035316"/>
            <a:ext cx="5458465" cy="3139321"/>
          </a:xfrm>
          <a:prstGeom prst="rect">
            <a:avLst/>
          </a:prstGeom>
          <a:ln w="12700">
            <a:solidFill>
              <a:schemeClr val="accent5"/>
            </a:solidFill>
          </a:ln>
        </p:spPr>
        <p:txBody>
          <a:bodyPr wrap="square">
            <a:spAutoFit/>
          </a:bodyPr>
          <a:lstStyle/>
          <a:p>
            <a:pPr>
              <a:buSzPct val="150000"/>
            </a:pPr>
            <a:r>
              <a:rPr lang="en-US" sz="1800" b="1" dirty="0">
                <a:solidFill>
                  <a:srgbClr val="0C5193"/>
                </a:solidFill>
                <a:latin typeface="Verdana" panose="020B0604030504040204" pitchFamily="34" charset="0"/>
              </a:rPr>
              <a:t>Two types of proposals:</a:t>
            </a:r>
          </a:p>
          <a:p>
            <a:pPr lvl="0"/>
            <a:r>
              <a:rPr lang="en-US" sz="1800" dirty="0">
                <a:solidFill>
                  <a:prstClr val="black"/>
                </a:solidFill>
                <a:latin typeface="Verdana" panose="020B0604030504040204" pitchFamily="34" charset="0"/>
              </a:rPr>
              <a:t>Small (focused projects)</a:t>
            </a:r>
          </a:p>
          <a:p>
            <a:pPr marL="285750" lvl="0" indent="-285750">
              <a:buSzPct val="150000"/>
              <a:buFont typeface="Arial" panose="020B0604020202020204" pitchFamily="34" charset="0"/>
              <a:buChar char="•"/>
            </a:pPr>
            <a:r>
              <a:rPr lang="en-US" sz="1800" dirty="0">
                <a:solidFill>
                  <a:prstClr val="black"/>
                </a:solidFill>
                <a:latin typeface="Verdana" panose="020B0604030504040204" pitchFamily="34" charset="0"/>
              </a:rPr>
              <a:t>user industry</a:t>
            </a:r>
          </a:p>
          <a:p>
            <a:pPr marL="285750" lvl="0" indent="-285750">
              <a:buSzPct val="150000"/>
              <a:buFont typeface="Arial" panose="020B0604020202020204" pitchFamily="34" charset="0"/>
              <a:buChar char="•"/>
            </a:pPr>
            <a:r>
              <a:rPr lang="en-US" sz="1800" dirty="0">
                <a:solidFill>
                  <a:prstClr val="black"/>
                </a:solidFill>
                <a:latin typeface="Verdana" panose="020B0604030504040204" pitchFamily="34" charset="0"/>
              </a:rPr>
              <a:t>technology providers</a:t>
            </a:r>
          </a:p>
          <a:p>
            <a:pPr lvl="0">
              <a:buSzPct val="150000"/>
            </a:pPr>
            <a:r>
              <a:rPr lang="en-US" sz="1800" dirty="0">
                <a:solidFill>
                  <a:prstClr val="black"/>
                </a:solidFill>
                <a:latin typeface="Verdana" panose="020B0604030504040204" pitchFamily="34" charset="0"/>
              </a:rPr>
              <a:t>Larger projects</a:t>
            </a:r>
          </a:p>
          <a:p>
            <a:pPr lvl="0">
              <a:buSzPct val="150000"/>
            </a:pPr>
            <a:r>
              <a:rPr lang="en-US" sz="1800" dirty="0">
                <a:latin typeface="Verdana" panose="020B0604030504040204" pitchFamily="34" charset="0"/>
              </a:rPr>
              <a:t>Challenges from user companies</a:t>
            </a:r>
          </a:p>
          <a:p>
            <a:pPr lvl="0">
              <a:buSzPct val="150000"/>
            </a:pPr>
            <a:r>
              <a:rPr lang="en-US" sz="1800" dirty="0">
                <a:latin typeface="Verdana" panose="020B0604030504040204" pitchFamily="34" charset="0"/>
              </a:rPr>
              <a:t>Must include FSTP</a:t>
            </a:r>
            <a:r>
              <a:rPr lang="es-ES" sz="1800" dirty="0">
                <a:latin typeface="Verdana" panose="020B0604030504040204" pitchFamily="34" charset="0"/>
              </a:rPr>
              <a:t>:</a:t>
            </a:r>
            <a:endParaRPr lang="en-GB" sz="1800" dirty="0">
              <a:latin typeface="Verdana" panose="020B0604030504040204" pitchFamily="34" charset="0"/>
            </a:endParaRPr>
          </a:p>
          <a:p>
            <a:pPr marL="285750" lvl="1" indent="-285750">
              <a:buSzPct val="150000"/>
              <a:buFont typeface="Arial" panose="020B0604020202020204" pitchFamily="34" charset="0"/>
              <a:buChar char="•"/>
            </a:pPr>
            <a:r>
              <a:rPr lang="es-ES" sz="1800" dirty="0">
                <a:latin typeface="Verdana" panose="020B0604030504040204" pitchFamily="34" charset="0"/>
              </a:rPr>
              <a:t>&gt;40% of the budget</a:t>
            </a:r>
            <a:endParaRPr lang="en-GB" sz="1800" dirty="0">
              <a:latin typeface="Verdana" panose="020B0604030504040204" pitchFamily="34" charset="0"/>
            </a:endParaRPr>
          </a:p>
          <a:p>
            <a:pPr marL="285750" lvl="1" indent="-285750">
              <a:buSzPct val="150000"/>
              <a:buFont typeface="Arial" panose="020B0604020202020204" pitchFamily="34" charset="0"/>
              <a:buChar char="•"/>
            </a:pPr>
            <a:r>
              <a:rPr lang="en-GB" sz="1800" dirty="0">
                <a:latin typeface="Verdana" panose="020B0604030504040204" pitchFamily="34" charset="0"/>
              </a:rPr>
              <a:t>up to 200K€/TP</a:t>
            </a:r>
          </a:p>
          <a:p>
            <a:pPr marL="285750" lvl="1" indent="-285750">
              <a:buSzPct val="150000"/>
              <a:buFont typeface="Arial" panose="020B0604020202020204" pitchFamily="34" charset="0"/>
              <a:buChar char="•"/>
            </a:pPr>
            <a:r>
              <a:rPr lang="es-ES" sz="1800" dirty="0">
                <a:latin typeface="Verdana" panose="020B0604030504040204" pitchFamily="34" charset="0"/>
              </a:rPr>
              <a:t>TP = SMEs (70% funding) and start-ups (100% funding)</a:t>
            </a:r>
            <a:endParaRPr lang="en-GB" sz="1800" dirty="0">
              <a:latin typeface="Verdana" panose="020B0604030504040204" pitchFamily="34" charset="0"/>
            </a:endParaRPr>
          </a:p>
        </p:txBody>
      </p:sp>
    </p:spTree>
    <p:extLst>
      <p:ext uri="{BB962C8B-B14F-4D97-AF65-F5344CB8AC3E}">
        <p14:creationId xmlns:p14="http://schemas.microsoft.com/office/powerpoint/2010/main" val="10124186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FF03D20F-780D-AD43-813C-574BADDBF5AF}"/>
              </a:ext>
            </a:extLst>
          </p:cNvPr>
          <p:cNvSpPr>
            <a:spLocks noGrp="1"/>
          </p:cNvSpPr>
          <p:nvPr>
            <p:ph type="sldNum" sz="quarter" idx="12"/>
          </p:nvPr>
        </p:nvSpPr>
        <p:spPr/>
        <p:txBody>
          <a:bodyPr/>
          <a:lstStyle/>
          <a:p>
            <a:fld id="{124B4910-06CA-4855-906E-4E1A599A3904}" type="slidenum">
              <a:rPr lang="lv-LV" smtClean="0"/>
              <a:t>23</a:t>
            </a:fld>
            <a:endParaRPr lang="lv-LV" dirty="0"/>
          </a:p>
        </p:txBody>
      </p:sp>
      <p:sp>
        <p:nvSpPr>
          <p:cNvPr id="3" name="Rectangle 2">
            <a:extLst>
              <a:ext uri="{FF2B5EF4-FFF2-40B4-BE49-F238E27FC236}">
                <a16:creationId xmlns:a16="http://schemas.microsoft.com/office/drawing/2014/main" xmlns="" id="{18D4A684-F473-B947-BD26-DEA757C91888}"/>
              </a:ext>
            </a:extLst>
          </p:cNvPr>
          <p:cNvSpPr/>
          <p:nvPr/>
        </p:nvSpPr>
        <p:spPr>
          <a:xfrm>
            <a:off x="378541" y="1035316"/>
            <a:ext cx="6054213" cy="3139321"/>
          </a:xfrm>
          <a:prstGeom prst="rect">
            <a:avLst/>
          </a:prstGeom>
          <a:ln w="12700">
            <a:solidFill>
              <a:schemeClr val="accent5"/>
            </a:solidFill>
          </a:ln>
        </p:spPr>
        <p:txBody>
          <a:bodyPr wrap="square">
            <a:spAutoFit/>
          </a:bodyPr>
          <a:lstStyle/>
          <a:p>
            <a:r>
              <a:rPr lang="en-US" sz="1800" b="1" dirty="0">
                <a:solidFill>
                  <a:srgbClr val="0C5193"/>
                </a:solidFill>
                <a:latin typeface="Verdana" panose="020B0604030504040204" pitchFamily="34" charset="0"/>
              </a:rPr>
              <a:t>What are we looking for? </a:t>
            </a:r>
            <a:endParaRPr lang="en-US" b="1" dirty="0"/>
          </a:p>
          <a:p>
            <a:pPr marL="285750" indent="-285750">
              <a:buSzPct val="150000"/>
              <a:buFont typeface="Arial" panose="020B0604020202020204" pitchFamily="34" charset="0"/>
              <a:buChar char="•"/>
            </a:pPr>
            <a:r>
              <a:rPr lang="en-US" sz="1800" dirty="0">
                <a:latin typeface="Verdana" panose="020B0604030504040204" pitchFamily="34" charset="0"/>
              </a:rPr>
              <a:t>Robots physical capabilities relevant to industry and service needs - actuation, miniaturization, control, trustworthiness, dependability</a:t>
            </a:r>
          </a:p>
          <a:p>
            <a:pPr marL="285750" indent="-285750">
              <a:buSzPct val="150000"/>
              <a:buFont typeface="Arial" panose="020B0604020202020204" pitchFamily="34" charset="0"/>
              <a:buChar char="•"/>
            </a:pPr>
            <a:r>
              <a:rPr lang="en-US" sz="1800" dirty="0">
                <a:latin typeface="Verdana" panose="020B0604030504040204" pitchFamily="34" charset="0"/>
              </a:rPr>
              <a:t>Performance and interaction of robots in real world tasks - where testability is limited</a:t>
            </a:r>
          </a:p>
          <a:p>
            <a:pPr marL="285750" indent="-285750">
              <a:buSzPct val="150000"/>
              <a:buFont typeface="Arial" panose="020B0604020202020204" pitchFamily="34" charset="0"/>
              <a:buChar char="•"/>
            </a:pPr>
            <a:r>
              <a:rPr lang="en-US" sz="1800" dirty="0">
                <a:latin typeface="Verdana" panose="020B0604030504040204" pitchFamily="34" charset="0"/>
              </a:rPr>
              <a:t>Rethink robot bodies -physical and interaction capabilities, any size/type of activity/environment, build on underlying technologies, energy efficiency, cognitive mechatronics.</a:t>
            </a:r>
          </a:p>
        </p:txBody>
      </p:sp>
      <p:sp>
        <p:nvSpPr>
          <p:cNvPr id="4" name="Rectangle 3">
            <a:extLst>
              <a:ext uri="{FF2B5EF4-FFF2-40B4-BE49-F238E27FC236}">
                <a16:creationId xmlns:a16="http://schemas.microsoft.com/office/drawing/2014/main" xmlns="" id="{C162A307-561F-DE44-B2FD-D8FA25D58230}"/>
              </a:ext>
            </a:extLst>
          </p:cNvPr>
          <p:cNvSpPr/>
          <p:nvPr/>
        </p:nvSpPr>
        <p:spPr>
          <a:xfrm>
            <a:off x="6576218" y="2933350"/>
            <a:ext cx="5458465" cy="1754326"/>
          </a:xfrm>
          <a:prstGeom prst="rect">
            <a:avLst/>
          </a:prstGeom>
          <a:ln w="12700">
            <a:solidFill>
              <a:schemeClr val="accent5"/>
            </a:solidFill>
          </a:ln>
        </p:spPr>
        <p:txBody>
          <a:bodyPr wrap="square">
            <a:spAutoFit/>
          </a:bodyPr>
          <a:lstStyle/>
          <a:p>
            <a:r>
              <a:rPr lang="en-US" sz="1800" b="1" dirty="0">
                <a:solidFill>
                  <a:srgbClr val="0C5193"/>
                </a:solidFill>
                <a:latin typeface="Verdana" panose="020B0604030504040204" pitchFamily="34" charset="0"/>
              </a:rPr>
              <a:t>Expected outcomes</a:t>
            </a:r>
            <a:endParaRPr lang="en-US" b="1" dirty="0"/>
          </a:p>
          <a:p>
            <a:pPr marL="285750" indent="-285750">
              <a:buSzPct val="150000"/>
              <a:buFont typeface="Arial" panose="020B0604020202020204" pitchFamily="34" charset="0"/>
              <a:buChar char="•"/>
            </a:pPr>
            <a:r>
              <a:rPr lang="en-US" sz="1800" dirty="0">
                <a:latin typeface="Verdana" panose="020B0604030504040204" pitchFamily="34" charset="0"/>
              </a:rPr>
              <a:t>Advanced Physical functionality /capa / efficiency / Beyond Human</a:t>
            </a:r>
          </a:p>
          <a:p>
            <a:pPr marL="285750" indent="-285750">
              <a:buSzPct val="150000"/>
              <a:buFont typeface="Arial" panose="020B0604020202020204" pitchFamily="34" charset="0"/>
              <a:buChar char="•"/>
            </a:pPr>
            <a:r>
              <a:rPr lang="en-US" sz="1800" dirty="0">
                <a:latin typeface="Verdana" panose="020B0604030504040204" pitchFamily="34" charset="0"/>
              </a:rPr>
              <a:t>Safe/Efficient physical interaction</a:t>
            </a:r>
          </a:p>
          <a:p>
            <a:pPr marL="285750" indent="-285750">
              <a:buSzPct val="150000"/>
              <a:buFont typeface="Arial" panose="020B0604020202020204" pitchFamily="34" charset="0"/>
              <a:buChar char="•"/>
            </a:pPr>
            <a:r>
              <a:rPr lang="en-US" sz="1800" dirty="0">
                <a:latin typeface="Verdana" panose="020B0604030504040204" pitchFamily="34" charset="0"/>
              </a:rPr>
              <a:t>Adapt to change - long-term autonomy &amp; Trustworthy/Dependable</a:t>
            </a:r>
          </a:p>
        </p:txBody>
      </p:sp>
      <p:sp>
        <p:nvSpPr>
          <p:cNvPr id="5" name="Rectangle 4">
            <a:extLst>
              <a:ext uri="{FF2B5EF4-FFF2-40B4-BE49-F238E27FC236}">
                <a16:creationId xmlns:a16="http://schemas.microsoft.com/office/drawing/2014/main" xmlns="" id="{0294A8A4-46F1-9F4A-88A5-001492C622FF}"/>
              </a:ext>
            </a:extLst>
          </p:cNvPr>
          <p:cNvSpPr/>
          <p:nvPr/>
        </p:nvSpPr>
        <p:spPr>
          <a:xfrm>
            <a:off x="882894" y="180852"/>
            <a:ext cx="11264622" cy="584775"/>
          </a:xfrm>
          <a:prstGeom prst="rect">
            <a:avLst/>
          </a:prstGeom>
        </p:spPr>
        <p:txBody>
          <a:bodyPr wrap="none">
            <a:spAutoFit/>
          </a:bodyPr>
          <a:lstStyle/>
          <a:p>
            <a:r>
              <a:rPr lang="en-US" sz="3200" b="1" dirty="0">
                <a:solidFill>
                  <a:schemeClr val="accent2">
                    <a:lumMod val="50000"/>
                  </a:schemeClr>
                </a:solidFill>
                <a:latin typeface="Verdana" panose="020B0604030504040204" pitchFamily="34" charset="0"/>
                <a:ea typeface="Verdana" panose="020B0604030504040204" pitchFamily="34" charset="0"/>
                <a:cs typeface="Times New Roman" panose="02020603050405020304" pitchFamily="18" charset="0"/>
              </a:rPr>
              <a:t>HORIZON-CL4-2021-DIGITAL-EMERGING-01-06</a:t>
            </a:r>
            <a:endParaRPr lang="en-US" b="1" dirty="0">
              <a:effectLst/>
            </a:endParaRPr>
          </a:p>
        </p:txBody>
      </p:sp>
      <p:sp>
        <p:nvSpPr>
          <p:cNvPr id="6" name="Rectangle 5">
            <a:extLst>
              <a:ext uri="{FF2B5EF4-FFF2-40B4-BE49-F238E27FC236}">
                <a16:creationId xmlns:a16="http://schemas.microsoft.com/office/drawing/2014/main" xmlns="" id="{D4C57BE9-EB6F-394E-A959-70EA6377F472}"/>
              </a:ext>
            </a:extLst>
          </p:cNvPr>
          <p:cNvSpPr/>
          <p:nvPr/>
        </p:nvSpPr>
        <p:spPr>
          <a:xfrm>
            <a:off x="6576218" y="1035316"/>
            <a:ext cx="5458465" cy="1754326"/>
          </a:xfrm>
          <a:prstGeom prst="rect">
            <a:avLst/>
          </a:prstGeom>
          <a:ln w="12700">
            <a:solidFill>
              <a:schemeClr val="accent5"/>
            </a:solidFill>
          </a:ln>
        </p:spPr>
        <p:txBody>
          <a:bodyPr wrap="square">
            <a:spAutoFit/>
          </a:bodyPr>
          <a:lstStyle/>
          <a:p>
            <a:pPr>
              <a:buSzPct val="150000"/>
            </a:pPr>
            <a:r>
              <a:rPr lang="en-US" sz="1800" b="1" noProof="1">
                <a:solidFill>
                  <a:srgbClr val="0C5193"/>
                </a:solidFill>
                <a:latin typeface="Verdana" panose="020B0604030504040204" pitchFamily="34" charset="0"/>
              </a:rPr>
              <a:t>All proposals expected to</a:t>
            </a:r>
          </a:p>
          <a:p>
            <a:pPr lvl="0"/>
            <a:r>
              <a:rPr lang="en-US" sz="1800" noProof="1">
                <a:solidFill>
                  <a:prstClr val="black"/>
                </a:solidFill>
                <a:latin typeface="Verdana" panose="020B0604030504040204" pitchFamily="34" charset="0"/>
              </a:rPr>
              <a:t>Demonstrate Progress:</a:t>
            </a:r>
          </a:p>
          <a:p>
            <a:pPr marL="285750" lvl="0" indent="-285750">
              <a:buFont typeface="Arial" panose="020B0604020202020204" pitchFamily="34" charset="0"/>
              <a:buChar char="•"/>
            </a:pPr>
            <a:r>
              <a:rPr lang="en-US" sz="1800" noProof="1">
                <a:solidFill>
                  <a:prstClr val="black"/>
                </a:solidFill>
                <a:latin typeface="Verdana" panose="020B0604030504040204" pitchFamily="34" charset="0"/>
              </a:rPr>
              <a:t>qualitative and quantitative KPIs </a:t>
            </a:r>
          </a:p>
          <a:p>
            <a:pPr marL="285750" lvl="0" indent="-285750">
              <a:buFont typeface="Arial" panose="020B0604020202020204" pitchFamily="34" charset="0"/>
              <a:buChar char="•"/>
            </a:pPr>
            <a:r>
              <a:rPr lang="en-US" sz="1800" noProof="1">
                <a:solidFill>
                  <a:prstClr val="black"/>
                </a:solidFill>
                <a:latin typeface="Verdana" panose="020B0604030504040204" pitchFamily="34" charset="0"/>
              </a:rPr>
              <a:t>demonstrators benchmarking &amp; progress monitoring</a:t>
            </a:r>
          </a:p>
          <a:p>
            <a:pPr lvl="0"/>
            <a:endParaRPr lang="en-US" sz="1800" noProof="1">
              <a:solidFill>
                <a:prstClr val="black"/>
              </a:solidFill>
              <a:latin typeface="Verdana" panose="020B0604030504040204" pitchFamily="34" charset="0"/>
            </a:endParaRPr>
          </a:p>
        </p:txBody>
      </p:sp>
      <p:sp>
        <p:nvSpPr>
          <p:cNvPr id="7" name="Rectangle 6">
            <a:extLst>
              <a:ext uri="{FF2B5EF4-FFF2-40B4-BE49-F238E27FC236}">
                <a16:creationId xmlns:a16="http://schemas.microsoft.com/office/drawing/2014/main" xmlns="" id="{D280972C-E9A8-6E4E-9937-FACB260D9889}"/>
              </a:ext>
            </a:extLst>
          </p:cNvPr>
          <p:cNvSpPr/>
          <p:nvPr/>
        </p:nvSpPr>
        <p:spPr>
          <a:xfrm>
            <a:off x="378540" y="4433002"/>
            <a:ext cx="6054213" cy="2031325"/>
          </a:xfrm>
          <a:prstGeom prst="rect">
            <a:avLst/>
          </a:prstGeom>
          <a:ln w="12700">
            <a:solidFill>
              <a:schemeClr val="accent5"/>
            </a:solidFill>
          </a:ln>
        </p:spPr>
        <p:txBody>
          <a:bodyPr wrap="square">
            <a:spAutoFit/>
          </a:bodyPr>
          <a:lstStyle/>
          <a:p>
            <a:r>
              <a:rPr lang="en-US" sz="1800" b="1" dirty="0">
                <a:solidFill>
                  <a:srgbClr val="0C5193"/>
                </a:solidFill>
                <a:latin typeface="Verdana" panose="020B0604030504040204" pitchFamily="34" charset="0"/>
              </a:rPr>
              <a:t>What we do NOT want? </a:t>
            </a:r>
            <a:endParaRPr lang="en-US" b="1" dirty="0"/>
          </a:p>
          <a:p>
            <a:pPr marL="285750" indent="-285750">
              <a:buSzPct val="150000"/>
              <a:buFont typeface="Arial" panose="020B0604020202020204" pitchFamily="34" charset="0"/>
              <a:buChar char="•"/>
            </a:pPr>
            <a:r>
              <a:rPr lang="en-US" sz="1800" dirty="0">
                <a:latin typeface="Verdana" panose="020B0604030504040204" pitchFamily="34" charset="0"/>
              </a:rPr>
              <a:t>Incremental progress </a:t>
            </a:r>
          </a:p>
          <a:p>
            <a:pPr marL="285750" indent="-285750">
              <a:buSzPct val="150000"/>
              <a:buFont typeface="Arial" panose="020B0604020202020204" pitchFamily="34" charset="0"/>
              <a:buChar char="•"/>
            </a:pPr>
            <a:r>
              <a:rPr lang="en-US" sz="1800" dirty="0">
                <a:latin typeface="Verdana" panose="020B0604030504040204" pitchFamily="34" charset="0"/>
              </a:rPr>
              <a:t>Applications of Limited impact</a:t>
            </a:r>
          </a:p>
          <a:p>
            <a:pPr marL="285750" indent="-285750">
              <a:buSzPct val="150000"/>
              <a:buFont typeface="Arial" panose="020B0604020202020204" pitchFamily="34" charset="0"/>
              <a:buChar char="•"/>
            </a:pPr>
            <a:r>
              <a:rPr lang="en-US" sz="1800" dirty="0">
                <a:latin typeface="Verdana" panose="020B0604030504040204" pitchFamily="34" charset="0"/>
              </a:rPr>
              <a:t>Invented/Tech push problems/validation scenarios</a:t>
            </a:r>
          </a:p>
          <a:p>
            <a:pPr marL="285750" indent="-285750">
              <a:buSzPct val="150000"/>
              <a:buFont typeface="Arial" panose="020B0604020202020204" pitchFamily="34" charset="0"/>
              <a:buChar char="•"/>
            </a:pPr>
            <a:r>
              <a:rPr lang="en-US" sz="1800" dirty="0">
                <a:latin typeface="Verdana" panose="020B0604030504040204" pitchFamily="34" charset="0"/>
              </a:rPr>
              <a:t>« Artificial multidiciplinarity » not driven by projects objectives   </a:t>
            </a:r>
          </a:p>
        </p:txBody>
      </p:sp>
    </p:spTree>
    <p:extLst>
      <p:ext uri="{BB962C8B-B14F-4D97-AF65-F5344CB8AC3E}">
        <p14:creationId xmlns:p14="http://schemas.microsoft.com/office/powerpoint/2010/main" val="926927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FF03D20F-780D-AD43-813C-574BADDBF5AF}"/>
              </a:ext>
            </a:extLst>
          </p:cNvPr>
          <p:cNvSpPr>
            <a:spLocks noGrp="1"/>
          </p:cNvSpPr>
          <p:nvPr>
            <p:ph type="sldNum" sz="quarter" idx="12"/>
          </p:nvPr>
        </p:nvSpPr>
        <p:spPr/>
        <p:txBody>
          <a:bodyPr/>
          <a:lstStyle/>
          <a:p>
            <a:fld id="{124B4910-06CA-4855-906E-4E1A599A3904}" type="slidenum">
              <a:rPr lang="lv-LV" smtClean="0"/>
              <a:t>24</a:t>
            </a:fld>
            <a:endParaRPr lang="lv-LV" dirty="0"/>
          </a:p>
        </p:txBody>
      </p:sp>
      <p:sp>
        <p:nvSpPr>
          <p:cNvPr id="3" name="Rectangle 2">
            <a:extLst>
              <a:ext uri="{FF2B5EF4-FFF2-40B4-BE49-F238E27FC236}">
                <a16:creationId xmlns:a16="http://schemas.microsoft.com/office/drawing/2014/main" xmlns="" id="{18D4A684-F473-B947-BD26-DEA757C91888}"/>
              </a:ext>
            </a:extLst>
          </p:cNvPr>
          <p:cNvSpPr/>
          <p:nvPr/>
        </p:nvSpPr>
        <p:spPr>
          <a:xfrm>
            <a:off x="378539" y="966815"/>
            <a:ext cx="6054213" cy="1754326"/>
          </a:xfrm>
          <a:prstGeom prst="rect">
            <a:avLst/>
          </a:prstGeom>
          <a:ln w="12700">
            <a:solidFill>
              <a:schemeClr val="accent5"/>
            </a:solidFill>
          </a:ln>
        </p:spPr>
        <p:txBody>
          <a:bodyPr wrap="square">
            <a:spAutoFit/>
          </a:bodyPr>
          <a:lstStyle/>
          <a:p>
            <a:r>
              <a:rPr lang="en-US" sz="1800" b="1" dirty="0">
                <a:solidFill>
                  <a:srgbClr val="0C5193"/>
                </a:solidFill>
                <a:latin typeface="Verdana" panose="020B0604030504040204" pitchFamily="34" charset="0"/>
              </a:rPr>
              <a:t>What are we looking for? </a:t>
            </a:r>
            <a:endParaRPr lang="en-US" b="1" dirty="0"/>
          </a:p>
          <a:p>
            <a:pPr marL="285750" indent="-285750">
              <a:buSzPct val="150000"/>
              <a:buFont typeface="Arial" panose="020B0604020202020204" pitchFamily="34" charset="0"/>
              <a:buChar char="•"/>
            </a:pPr>
            <a:r>
              <a:rPr lang="en-US" sz="1800" dirty="0">
                <a:solidFill>
                  <a:prstClr val="black"/>
                </a:solidFill>
                <a:latin typeface="Verdana" panose="020B0604030504040204" pitchFamily="34" charset="0"/>
              </a:rPr>
              <a:t>Ambitious: Step change, High Impact sectors/Use-Cases, Major benefit from Robotics</a:t>
            </a:r>
          </a:p>
          <a:p>
            <a:pPr marL="285750" indent="-285750">
              <a:buSzPct val="150000"/>
              <a:buFont typeface="Arial" panose="020B0604020202020204" pitchFamily="34" charset="0"/>
              <a:buChar char="•"/>
            </a:pPr>
            <a:r>
              <a:rPr lang="en-US" sz="1800" dirty="0">
                <a:solidFill>
                  <a:prstClr val="black"/>
                </a:solidFill>
                <a:latin typeface="Verdana" panose="020B0604030504040204" pitchFamily="34" charset="0"/>
              </a:rPr>
              <a:t>High visibility</a:t>
            </a:r>
          </a:p>
          <a:p>
            <a:pPr marL="285750" indent="-285750">
              <a:buSzPct val="150000"/>
              <a:buFont typeface="Arial" panose="020B0604020202020204" pitchFamily="34" charset="0"/>
              <a:buChar char="•"/>
            </a:pPr>
            <a:r>
              <a:rPr lang="en-US" sz="1800" noProof="1">
                <a:solidFill>
                  <a:prstClr val="black"/>
                </a:solidFill>
                <a:latin typeface="Verdana" panose="020B0604030504040204" pitchFamily="34" charset="0"/>
              </a:rPr>
              <a:t>Mutlidisciplinarity</a:t>
            </a:r>
            <a:r>
              <a:rPr lang="en-US" sz="1800" dirty="0">
                <a:solidFill>
                  <a:prstClr val="black"/>
                </a:solidFill>
                <a:latin typeface="Verdana" panose="020B0604030504040204" pitchFamily="34" charset="0"/>
              </a:rPr>
              <a:t>: dictated by the projects needs (tech development vs. use) </a:t>
            </a:r>
          </a:p>
        </p:txBody>
      </p:sp>
      <p:sp>
        <p:nvSpPr>
          <p:cNvPr id="4" name="Rectangle 3">
            <a:extLst>
              <a:ext uri="{FF2B5EF4-FFF2-40B4-BE49-F238E27FC236}">
                <a16:creationId xmlns:a16="http://schemas.microsoft.com/office/drawing/2014/main" xmlns="" id="{C162A307-561F-DE44-B2FD-D8FA25D58230}"/>
              </a:ext>
            </a:extLst>
          </p:cNvPr>
          <p:cNvSpPr/>
          <p:nvPr/>
        </p:nvSpPr>
        <p:spPr>
          <a:xfrm>
            <a:off x="378538" y="2843684"/>
            <a:ext cx="6054213" cy="2031325"/>
          </a:xfrm>
          <a:prstGeom prst="rect">
            <a:avLst/>
          </a:prstGeom>
          <a:ln w="12700">
            <a:solidFill>
              <a:schemeClr val="accent5"/>
            </a:solidFill>
          </a:ln>
        </p:spPr>
        <p:txBody>
          <a:bodyPr wrap="square">
            <a:spAutoFit/>
          </a:bodyPr>
          <a:lstStyle/>
          <a:p>
            <a:r>
              <a:rPr lang="en-US" sz="1800" b="1" dirty="0">
                <a:solidFill>
                  <a:srgbClr val="0C5193"/>
                </a:solidFill>
                <a:latin typeface="Verdana" panose="020B0604030504040204" pitchFamily="34" charset="0"/>
              </a:rPr>
              <a:t>What we do NOT want? </a:t>
            </a:r>
            <a:endParaRPr lang="en-US" b="1" dirty="0"/>
          </a:p>
          <a:p>
            <a:pPr marL="285750" indent="-285750">
              <a:buSzPct val="150000"/>
              <a:buFont typeface="Arial" panose="020B0604020202020204" pitchFamily="34" charset="0"/>
              <a:buChar char="•"/>
            </a:pPr>
            <a:r>
              <a:rPr lang="en-US" sz="1800" dirty="0">
                <a:latin typeface="Verdana" panose="020B0604030504040204" pitchFamily="34" charset="0"/>
              </a:rPr>
              <a:t>Incremental progress </a:t>
            </a:r>
          </a:p>
          <a:p>
            <a:pPr marL="285750" indent="-285750">
              <a:buSzPct val="150000"/>
              <a:buFont typeface="Arial" panose="020B0604020202020204" pitchFamily="34" charset="0"/>
              <a:buChar char="•"/>
            </a:pPr>
            <a:r>
              <a:rPr lang="en-US" sz="1800" dirty="0">
                <a:latin typeface="Verdana" panose="020B0604030504040204" pitchFamily="34" charset="0"/>
              </a:rPr>
              <a:t>Applications of Limited impact</a:t>
            </a:r>
          </a:p>
          <a:p>
            <a:pPr marL="285750" indent="-285750">
              <a:buSzPct val="150000"/>
              <a:buFont typeface="Arial" panose="020B0604020202020204" pitchFamily="34" charset="0"/>
              <a:buChar char="•"/>
            </a:pPr>
            <a:r>
              <a:rPr lang="en-US" sz="1800" dirty="0">
                <a:latin typeface="Verdana" panose="020B0604030504040204" pitchFamily="34" charset="0"/>
              </a:rPr>
              <a:t>Invented/Tech push problems/validation scenarios</a:t>
            </a:r>
          </a:p>
          <a:p>
            <a:pPr marL="285750" indent="-285750">
              <a:buSzPct val="150000"/>
              <a:buFont typeface="Arial" panose="020B0604020202020204" pitchFamily="34" charset="0"/>
              <a:buChar char="•"/>
            </a:pPr>
            <a:r>
              <a:rPr lang="en-US" sz="1800" dirty="0">
                <a:latin typeface="Verdana" panose="020B0604030504040204" pitchFamily="34" charset="0"/>
              </a:rPr>
              <a:t>« Artificial multidiciplinarity » not driven by projects objectives   </a:t>
            </a:r>
          </a:p>
        </p:txBody>
      </p:sp>
      <p:sp>
        <p:nvSpPr>
          <p:cNvPr id="5" name="Rectangle 4">
            <a:extLst>
              <a:ext uri="{FF2B5EF4-FFF2-40B4-BE49-F238E27FC236}">
                <a16:creationId xmlns:a16="http://schemas.microsoft.com/office/drawing/2014/main" xmlns="" id="{0294A8A4-46F1-9F4A-88A5-001492C622FF}"/>
              </a:ext>
            </a:extLst>
          </p:cNvPr>
          <p:cNvSpPr/>
          <p:nvPr/>
        </p:nvSpPr>
        <p:spPr>
          <a:xfrm>
            <a:off x="882894" y="180852"/>
            <a:ext cx="11264622" cy="584775"/>
          </a:xfrm>
          <a:prstGeom prst="rect">
            <a:avLst/>
          </a:prstGeom>
        </p:spPr>
        <p:txBody>
          <a:bodyPr wrap="none">
            <a:spAutoFit/>
          </a:bodyPr>
          <a:lstStyle/>
          <a:p>
            <a:r>
              <a:rPr lang="en-US" sz="3200" b="1" dirty="0">
                <a:solidFill>
                  <a:schemeClr val="accent2">
                    <a:lumMod val="50000"/>
                  </a:schemeClr>
                </a:solidFill>
                <a:latin typeface="Verdana" panose="020B0604030504040204" pitchFamily="34" charset="0"/>
                <a:ea typeface="Verdana" panose="020B0604030504040204" pitchFamily="34" charset="0"/>
                <a:cs typeface="Times New Roman" panose="02020603050405020304" pitchFamily="18" charset="0"/>
              </a:rPr>
              <a:t>HORIZON-CL4-2021-DIGITAL-EMERGING-01-07</a:t>
            </a:r>
            <a:endParaRPr lang="en-US" b="1" dirty="0">
              <a:effectLst/>
            </a:endParaRPr>
          </a:p>
        </p:txBody>
      </p:sp>
      <p:sp>
        <p:nvSpPr>
          <p:cNvPr id="6" name="Rectangle 5">
            <a:extLst>
              <a:ext uri="{FF2B5EF4-FFF2-40B4-BE49-F238E27FC236}">
                <a16:creationId xmlns:a16="http://schemas.microsoft.com/office/drawing/2014/main" xmlns="" id="{D4C57BE9-EB6F-394E-A959-70EA6377F472}"/>
              </a:ext>
            </a:extLst>
          </p:cNvPr>
          <p:cNvSpPr/>
          <p:nvPr/>
        </p:nvSpPr>
        <p:spPr>
          <a:xfrm>
            <a:off x="6719822" y="966815"/>
            <a:ext cx="5430252" cy="4339650"/>
          </a:xfrm>
          <a:prstGeom prst="rect">
            <a:avLst/>
          </a:prstGeom>
          <a:ln w="12700">
            <a:solidFill>
              <a:schemeClr val="accent5"/>
            </a:solidFill>
          </a:ln>
        </p:spPr>
        <p:txBody>
          <a:bodyPr wrap="square">
            <a:spAutoFit/>
          </a:bodyPr>
          <a:lstStyle/>
          <a:p>
            <a:pPr>
              <a:buSzPct val="150000"/>
            </a:pPr>
            <a:r>
              <a:rPr lang="en-US" sz="1800" b="1" dirty="0">
                <a:solidFill>
                  <a:srgbClr val="0C5193"/>
                </a:solidFill>
                <a:latin typeface="Verdana" panose="020B0604030504040204" pitchFamily="34" charset="0"/>
              </a:rPr>
              <a:t>Current project portfolio </a:t>
            </a:r>
          </a:p>
          <a:p>
            <a:pPr>
              <a:buSzPct val="150000"/>
            </a:pPr>
            <a:r>
              <a:rPr lang="en-US" sz="1800" dirty="0">
                <a:solidFill>
                  <a:prstClr val="black"/>
                </a:solidFill>
                <a:latin typeface="Verdana" panose="020B0604030504040204" pitchFamily="34" charset="0"/>
              </a:rPr>
              <a:t>Projects funded under H2020 in Robotics/Big Data/AI </a:t>
            </a:r>
          </a:p>
          <a:p>
            <a:pPr marL="285750" indent="-285750">
              <a:buSzPct val="150000"/>
              <a:buFont typeface="Arial" panose="020B0604020202020204" pitchFamily="34" charset="0"/>
              <a:buChar char="•"/>
            </a:pPr>
            <a:r>
              <a:rPr lang="en-US" sz="1800" dirty="0">
                <a:solidFill>
                  <a:prstClr val="black"/>
                </a:solidFill>
                <a:latin typeface="Verdana" panose="020B0604030504040204" pitchFamily="34" charset="0"/>
                <a:hlinkClick r:id="rId3"/>
              </a:rPr>
              <a:t>https://digital-strategy.ec.europa.eu/en/library/horizon-2020-new-robotics-projects-2021</a:t>
            </a:r>
            <a:r>
              <a:rPr lang="en-US" sz="1800" dirty="0">
                <a:solidFill>
                  <a:prstClr val="black"/>
                </a:solidFill>
                <a:latin typeface="Verdana" panose="020B0604030504040204" pitchFamily="34" charset="0"/>
              </a:rPr>
              <a:t>  </a:t>
            </a:r>
          </a:p>
          <a:p>
            <a:pPr marL="285750" indent="-285750">
              <a:buSzPct val="150000"/>
              <a:buFont typeface="Arial" panose="020B0604020202020204" pitchFamily="34" charset="0"/>
              <a:buChar char="•"/>
            </a:pPr>
            <a:endParaRPr lang="en-US" sz="300" dirty="0">
              <a:solidFill>
                <a:prstClr val="black"/>
              </a:solidFill>
              <a:latin typeface="Verdana" panose="020B0604030504040204" pitchFamily="34" charset="0"/>
            </a:endParaRPr>
          </a:p>
          <a:p>
            <a:pPr marL="285750" indent="-285750">
              <a:buSzPct val="150000"/>
              <a:buFont typeface="Arial" panose="020B0604020202020204" pitchFamily="34" charset="0"/>
              <a:buChar char="•"/>
            </a:pPr>
            <a:endParaRPr lang="en-US" sz="300" dirty="0">
              <a:solidFill>
                <a:prstClr val="black"/>
              </a:solidFill>
              <a:latin typeface="Verdana" panose="020B0604030504040204" pitchFamily="34" charset="0"/>
            </a:endParaRPr>
          </a:p>
          <a:p>
            <a:pPr marL="285750" indent="-285750">
              <a:buSzPct val="150000"/>
              <a:buFont typeface="Arial" panose="020B0604020202020204" pitchFamily="34" charset="0"/>
              <a:buChar char="•"/>
            </a:pPr>
            <a:r>
              <a:rPr lang="en-US" sz="1800" dirty="0">
                <a:solidFill>
                  <a:prstClr val="black"/>
                </a:solidFill>
                <a:latin typeface="Verdana" panose="020B0604030504040204" pitchFamily="34" charset="0"/>
                <a:hlinkClick r:id="rId4"/>
              </a:rPr>
              <a:t>https://www.eu-robotics.net/sparc/projects/robotics-projects-funded-by-horizon2020.html?changelang=2</a:t>
            </a:r>
            <a:r>
              <a:rPr lang="en-US" sz="1800" dirty="0">
                <a:solidFill>
                  <a:prstClr val="black"/>
                </a:solidFill>
                <a:latin typeface="Verdana" panose="020B0604030504040204" pitchFamily="34" charset="0"/>
              </a:rPr>
              <a:t>  </a:t>
            </a:r>
          </a:p>
          <a:p>
            <a:pPr marL="285750" indent="-285750">
              <a:buSzPct val="150000"/>
              <a:buFont typeface="Arial" panose="020B0604020202020204" pitchFamily="34" charset="0"/>
              <a:buChar char="•"/>
            </a:pPr>
            <a:r>
              <a:rPr lang="en-US" sz="1800" dirty="0">
                <a:solidFill>
                  <a:prstClr val="black"/>
                </a:solidFill>
                <a:latin typeface="Verdana" panose="020B0604030504040204" pitchFamily="34" charset="0"/>
              </a:rPr>
              <a:t>DIHs in robotics: </a:t>
            </a:r>
            <a:r>
              <a:rPr lang="en-US" sz="1800" dirty="0">
                <a:solidFill>
                  <a:prstClr val="black"/>
                </a:solidFill>
                <a:latin typeface="Verdana" panose="020B0604030504040204" pitchFamily="34" charset="0"/>
                <a:hlinkClick r:id="rId5"/>
              </a:rPr>
              <a:t>https://ri4eu.eu/</a:t>
            </a:r>
            <a:r>
              <a:rPr lang="en-US" sz="1800" dirty="0">
                <a:solidFill>
                  <a:prstClr val="black"/>
                </a:solidFill>
                <a:latin typeface="Verdana" panose="020B0604030504040204" pitchFamily="34" charset="0"/>
              </a:rPr>
              <a:t>  </a:t>
            </a:r>
          </a:p>
          <a:p>
            <a:pPr marL="285750" indent="-285750">
              <a:buSzPct val="150000"/>
              <a:buFont typeface="Arial" panose="020B0604020202020204" pitchFamily="34" charset="0"/>
              <a:buChar char="•"/>
            </a:pPr>
            <a:r>
              <a:rPr lang="en-US" sz="1800" dirty="0">
                <a:solidFill>
                  <a:prstClr val="black"/>
                </a:solidFill>
                <a:latin typeface="Verdana" panose="020B0604030504040204" pitchFamily="34" charset="0"/>
              </a:rPr>
              <a:t>BDVA projects: </a:t>
            </a:r>
            <a:r>
              <a:rPr lang="en-US" sz="1800" dirty="0">
                <a:solidFill>
                  <a:prstClr val="black"/>
                </a:solidFill>
                <a:latin typeface="Verdana" panose="020B0604030504040204" pitchFamily="34" charset="0"/>
                <a:hlinkClick r:id="rId6"/>
              </a:rPr>
              <a:t>https://www.bdva.eu/ppp-projects</a:t>
            </a:r>
            <a:r>
              <a:rPr lang="en-US" sz="1800" dirty="0">
                <a:solidFill>
                  <a:prstClr val="black"/>
                </a:solidFill>
                <a:latin typeface="Verdana" panose="020B0604030504040204" pitchFamily="34" charset="0"/>
              </a:rPr>
              <a:t> </a:t>
            </a:r>
          </a:p>
          <a:p>
            <a:pPr marL="285750" indent="-285750">
              <a:buSzPct val="150000"/>
              <a:buFont typeface="Arial" panose="020B0604020202020204" pitchFamily="34" charset="0"/>
              <a:buChar char="•"/>
            </a:pPr>
            <a:r>
              <a:rPr lang="en-US" sz="1800" dirty="0">
                <a:solidFill>
                  <a:prstClr val="black"/>
                </a:solidFill>
                <a:latin typeface="Verdana" panose="020B0604030504040204" pitchFamily="34" charset="0"/>
              </a:rPr>
              <a:t>AI-on demand platform (ICT26 + ICT49): </a:t>
            </a:r>
            <a:r>
              <a:rPr lang="en-US" sz="1800" dirty="0">
                <a:solidFill>
                  <a:prstClr val="black"/>
                </a:solidFill>
                <a:latin typeface="Verdana" panose="020B0604030504040204" pitchFamily="34" charset="0"/>
                <a:hlinkClick r:id="rId7"/>
              </a:rPr>
              <a:t>https://www.ai4europe.eu/</a:t>
            </a:r>
            <a:r>
              <a:rPr lang="en-US" sz="1800" dirty="0">
                <a:solidFill>
                  <a:prstClr val="black"/>
                </a:solidFill>
                <a:latin typeface="Verdana" panose="020B0604030504040204" pitchFamily="34" charset="0"/>
              </a:rPr>
              <a:t>  </a:t>
            </a:r>
          </a:p>
        </p:txBody>
      </p:sp>
      <p:sp>
        <p:nvSpPr>
          <p:cNvPr id="7" name="Rectangle 6">
            <a:extLst>
              <a:ext uri="{FF2B5EF4-FFF2-40B4-BE49-F238E27FC236}">
                <a16:creationId xmlns:a16="http://schemas.microsoft.com/office/drawing/2014/main" xmlns="" id="{EC4E5B34-D7EF-CC44-8C88-2C1DB35DAA1F}"/>
              </a:ext>
            </a:extLst>
          </p:cNvPr>
          <p:cNvSpPr/>
          <p:nvPr/>
        </p:nvSpPr>
        <p:spPr>
          <a:xfrm>
            <a:off x="378538" y="4997552"/>
            <a:ext cx="6054213" cy="923330"/>
          </a:xfrm>
          <a:prstGeom prst="rect">
            <a:avLst/>
          </a:prstGeom>
          <a:ln w="12700">
            <a:solidFill>
              <a:schemeClr val="accent5"/>
            </a:solidFill>
          </a:ln>
        </p:spPr>
        <p:txBody>
          <a:bodyPr wrap="square">
            <a:spAutoFit/>
          </a:bodyPr>
          <a:lstStyle/>
          <a:p>
            <a:r>
              <a:rPr lang="en-US" sz="1800" b="1" dirty="0">
                <a:solidFill>
                  <a:srgbClr val="0C5193"/>
                </a:solidFill>
                <a:latin typeface="Verdana" panose="020B0604030504040204" pitchFamily="34" charset="0"/>
              </a:rPr>
              <a:t>Key actors</a:t>
            </a:r>
          </a:p>
          <a:p>
            <a:pPr marL="285750" indent="-285750">
              <a:buSzPct val="150000"/>
              <a:buFont typeface="Arial" panose="020B0604020202020204" pitchFamily="34" charset="0"/>
              <a:buChar char="•"/>
            </a:pPr>
            <a:r>
              <a:rPr lang="en-US" sz="1800" dirty="0">
                <a:latin typeface="Verdana" panose="020B0604030504040204" pitchFamily="34" charset="0"/>
              </a:rPr>
              <a:t>PPP on AI, Data and Robotics - </a:t>
            </a:r>
            <a:r>
              <a:rPr lang="en-US" sz="1800" dirty="0">
                <a:latin typeface="Verdana" panose="020B0604030504040204" pitchFamily="34" charset="0"/>
                <a:hlinkClick r:id="rId8"/>
              </a:rPr>
              <a:t>https://ai-data-robotics-partners</a:t>
            </a:r>
            <a:r>
              <a:rPr lang="en-US" sz="1800" dirty="0">
                <a:latin typeface="Verdana" panose="020B0604030504040204" pitchFamily="34" charset="0"/>
              </a:rPr>
              <a:t> </a:t>
            </a:r>
          </a:p>
        </p:txBody>
      </p:sp>
      <p:sp>
        <p:nvSpPr>
          <p:cNvPr id="9" name="Rectangle 8">
            <a:extLst>
              <a:ext uri="{FF2B5EF4-FFF2-40B4-BE49-F238E27FC236}">
                <a16:creationId xmlns:a16="http://schemas.microsoft.com/office/drawing/2014/main" xmlns="" id="{77C8D47B-B683-794A-9750-62302F29330B}"/>
              </a:ext>
            </a:extLst>
          </p:cNvPr>
          <p:cNvSpPr/>
          <p:nvPr/>
        </p:nvSpPr>
        <p:spPr>
          <a:xfrm>
            <a:off x="6719822" y="5369758"/>
            <a:ext cx="5430252" cy="1200329"/>
          </a:xfrm>
          <a:prstGeom prst="rect">
            <a:avLst/>
          </a:prstGeom>
          <a:ln w="12700">
            <a:solidFill>
              <a:schemeClr val="accent5"/>
            </a:solidFill>
          </a:ln>
        </p:spPr>
        <p:txBody>
          <a:bodyPr wrap="square">
            <a:spAutoFit/>
          </a:bodyPr>
          <a:lstStyle/>
          <a:p>
            <a:r>
              <a:rPr lang="en-US" sz="1800" b="1" dirty="0">
                <a:solidFill>
                  <a:srgbClr val="0C5193"/>
                </a:solidFill>
                <a:latin typeface="Verdana" panose="020B0604030504040204" pitchFamily="34" charset="0"/>
              </a:rPr>
              <a:t>Documents</a:t>
            </a:r>
          </a:p>
          <a:p>
            <a:pPr marL="285750" indent="-285750">
              <a:buSzPct val="150000"/>
              <a:buFont typeface="Arial" panose="020B0604020202020204" pitchFamily="34" charset="0"/>
              <a:buChar char="•"/>
            </a:pPr>
            <a:r>
              <a:rPr lang="en-US" sz="1800" dirty="0">
                <a:latin typeface="Verdana" panose="020B0604030504040204" pitchFamily="34" charset="0"/>
              </a:rPr>
              <a:t>Coordinated plan on AI: </a:t>
            </a:r>
            <a:r>
              <a:rPr lang="en-US" sz="1800" dirty="0">
                <a:latin typeface="Verdana" panose="020B0604030504040204" pitchFamily="34" charset="0"/>
                <a:hlinkClick r:id="rId9"/>
              </a:rPr>
              <a:t>https://digital-strategy.ec.europa.eu/en/library/coordinated-plan-artificial-intelligence-2021-review</a:t>
            </a:r>
            <a:r>
              <a:rPr lang="en-US" sz="1800" dirty="0">
                <a:latin typeface="Verdana" panose="020B0604030504040204" pitchFamily="34" charset="0"/>
              </a:rPr>
              <a:t>  </a:t>
            </a:r>
          </a:p>
        </p:txBody>
      </p:sp>
    </p:spTree>
    <p:extLst>
      <p:ext uri="{BB962C8B-B14F-4D97-AF65-F5344CB8AC3E}">
        <p14:creationId xmlns:p14="http://schemas.microsoft.com/office/powerpoint/2010/main" val="18311773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5">
            <a:extLst>
              <a:ext uri="{FF2B5EF4-FFF2-40B4-BE49-F238E27FC236}">
                <a16:creationId xmlns:a16="http://schemas.microsoft.com/office/drawing/2014/main" xmlns="" id="{65B0D7D8-A7E7-DC4A-946C-CB9771EC0599}"/>
              </a:ext>
            </a:extLst>
          </p:cNvPr>
          <p:cNvSpPr>
            <a:spLocks noGrp="1"/>
          </p:cNvSpPr>
          <p:nvPr>
            <p:ph type="sldNum" sz="quarter" idx="12"/>
          </p:nvPr>
        </p:nvSpPr>
        <p:spPr bwMode="auto">
          <a:xfrm>
            <a:off x="9219795" y="617183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a:solidFill>
                  <a:schemeClr val="tx1"/>
                </a:solidFill>
                <a:latin typeface="Times New Roman" panose="02020603050405020304" pitchFamily="18" charset="0"/>
                <a:ea typeface="MS PGothic" panose="020B0600070205080204" pitchFamily="34" charset="-128"/>
              </a:defRPr>
            </a:lvl1pPr>
            <a:lvl2pPr marL="742950" indent="-285750">
              <a:defRPr sz="1700">
                <a:solidFill>
                  <a:schemeClr val="tx1"/>
                </a:solidFill>
                <a:latin typeface="Times New Roman" panose="02020603050405020304" pitchFamily="18" charset="0"/>
                <a:ea typeface="MS PGothic" panose="020B0600070205080204" pitchFamily="34" charset="-128"/>
              </a:defRPr>
            </a:lvl2pPr>
            <a:lvl3pPr marL="1143000" indent="-228600">
              <a:defRPr sz="1700">
                <a:solidFill>
                  <a:schemeClr val="tx1"/>
                </a:solidFill>
                <a:latin typeface="Times New Roman" panose="02020603050405020304" pitchFamily="18" charset="0"/>
                <a:ea typeface="MS PGothic" panose="020B0600070205080204" pitchFamily="34" charset="-128"/>
              </a:defRPr>
            </a:lvl3pPr>
            <a:lvl4pPr marL="1600200" indent="-228600">
              <a:defRPr sz="1700">
                <a:solidFill>
                  <a:schemeClr val="tx1"/>
                </a:solidFill>
                <a:latin typeface="Times New Roman" panose="02020603050405020304" pitchFamily="18" charset="0"/>
                <a:ea typeface="MS PGothic" panose="020B0600070205080204" pitchFamily="34" charset="-128"/>
              </a:defRPr>
            </a:lvl4pPr>
            <a:lvl5pPr marL="2057400" indent="-228600">
              <a:defRPr sz="1700">
                <a:solidFill>
                  <a:schemeClr val="tx1"/>
                </a:solidFill>
                <a:latin typeface="Times New Roman" panose="02020603050405020304" pitchFamily="18" charset="0"/>
                <a:ea typeface="MS PGothic" panose="020B0600070205080204" pitchFamily="34" charset="-128"/>
              </a:defRPr>
            </a:lvl5pPr>
            <a:lvl6pPr marL="25146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6pPr>
            <a:lvl7pPr marL="29718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7pPr>
            <a:lvl8pPr marL="34290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8pPr>
            <a:lvl9pPr marL="38862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9pPr>
          </a:lstStyle>
          <a:p>
            <a:fld id="{F0E2A21A-C522-B94A-82A5-D1FD2DE12024}" type="slidenum">
              <a:rPr lang="en-US" altLang="lv-LV" sz="1000">
                <a:solidFill>
                  <a:srgbClr val="898989"/>
                </a:solidFill>
                <a:latin typeface="Verdana" panose="020B0604030504040204" pitchFamily="34" charset="0"/>
              </a:rPr>
              <a:pPr/>
              <a:t>25</a:t>
            </a:fld>
            <a:endParaRPr lang="en-US" altLang="lv-LV" sz="1000" dirty="0">
              <a:solidFill>
                <a:srgbClr val="898989"/>
              </a:solidFill>
              <a:latin typeface="Verdana" panose="020B0604030504040204" pitchFamily="34" charset="0"/>
            </a:endParaRPr>
          </a:p>
        </p:txBody>
      </p:sp>
      <p:graphicFrame>
        <p:nvGraphicFramePr>
          <p:cNvPr id="11" name="Content Placeholder 10">
            <a:extLst>
              <a:ext uri="{FF2B5EF4-FFF2-40B4-BE49-F238E27FC236}">
                <a16:creationId xmlns:a16="http://schemas.microsoft.com/office/drawing/2014/main" xmlns="" id="{C7CF45DE-9F03-6247-BDE6-9F81A9610A0E}"/>
              </a:ext>
            </a:extLst>
          </p:cNvPr>
          <p:cNvGraphicFramePr>
            <a:graphicFrameLocks noGrp="1"/>
          </p:cNvGraphicFramePr>
          <p:nvPr>
            <p:ph idx="4294967295"/>
            <p:extLst>
              <p:ext uri="{D42A27DB-BD31-4B8C-83A1-F6EECF244321}">
                <p14:modId xmlns:p14="http://schemas.microsoft.com/office/powerpoint/2010/main" val="1723997330"/>
              </p:ext>
            </p:extLst>
          </p:nvPr>
        </p:nvGraphicFramePr>
        <p:xfrm>
          <a:off x="447091" y="2084573"/>
          <a:ext cx="11220225" cy="3987393"/>
        </p:xfrm>
        <a:graphic>
          <a:graphicData uri="http://schemas.openxmlformats.org/drawingml/2006/table">
            <a:tbl>
              <a:tblPr/>
              <a:tblGrid>
                <a:gridCol w="5445867">
                  <a:extLst>
                    <a:ext uri="{9D8B030D-6E8A-4147-A177-3AD203B41FA5}">
                      <a16:colId xmlns:a16="http://schemas.microsoft.com/office/drawing/2014/main" xmlns="" val="20000"/>
                    </a:ext>
                  </a:extLst>
                </a:gridCol>
                <a:gridCol w="2121977">
                  <a:extLst>
                    <a:ext uri="{9D8B030D-6E8A-4147-A177-3AD203B41FA5}">
                      <a16:colId xmlns:a16="http://schemas.microsoft.com/office/drawing/2014/main" xmlns="" val="20001"/>
                    </a:ext>
                  </a:extLst>
                </a:gridCol>
                <a:gridCol w="2234288">
                  <a:extLst>
                    <a:ext uri="{9D8B030D-6E8A-4147-A177-3AD203B41FA5}">
                      <a16:colId xmlns:a16="http://schemas.microsoft.com/office/drawing/2014/main" xmlns="" val="20003"/>
                    </a:ext>
                  </a:extLst>
                </a:gridCol>
                <a:gridCol w="1418093">
                  <a:extLst>
                    <a:ext uri="{9D8B030D-6E8A-4147-A177-3AD203B41FA5}">
                      <a16:colId xmlns:a16="http://schemas.microsoft.com/office/drawing/2014/main" xmlns="" val="3995975852"/>
                    </a:ext>
                  </a:extLst>
                </a:gridCol>
              </a:tblGrid>
              <a:tr h="682498">
                <a:tc>
                  <a:txBody>
                    <a:bodyPr/>
                    <a:lstStyle/>
                    <a:p>
                      <a:pPr algn="ctr" fontAlgn="ctr"/>
                      <a:r>
                        <a:rPr lang="lv-LV" sz="1400" b="1" i="0" u="none" strike="noStrike" dirty="0">
                          <a:solidFill>
                            <a:schemeClr val="bg1"/>
                          </a:solidFill>
                          <a:effectLst/>
                          <a:latin typeface="Verdana" panose="020B0604030504040204" pitchFamily="34" charset="0"/>
                          <a:ea typeface="Verdana" panose="020B0604030504040204" pitchFamily="34" charset="0"/>
                        </a:rPr>
                        <a:t>Topic</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algn="ctr" fontAlgn="ctr"/>
                      <a:r>
                        <a:rPr lang="lv-LV" sz="1400" b="1" i="0" u="none" strike="noStrike" dirty="0">
                          <a:solidFill>
                            <a:schemeClr val="bg1"/>
                          </a:solidFill>
                          <a:effectLst/>
                          <a:latin typeface="Verdana" panose="020B0604030504040204" pitchFamily="34" charset="0"/>
                          <a:ea typeface="Verdana" panose="020B0604030504040204" pitchFamily="34" charset="0"/>
                        </a:rPr>
                        <a:t>Type of action,</a:t>
                      </a:r>
                    </a:p>
                    <a:p>
                      <a:pPr algn="ctr" fontAlgn="ctr"/>
                      <a:r>
                        <a:rPr lang="lv-LV" sz="1400" b="1" i="0" u="none" strike="noStrike" dirty="0">
                          <a:solidFill>
                            <a:schemeClr val="bg1"/>
                          </a:solidFill>
                          <a:effectLst/>
                          <a:latin typeface="Verdana" panose="020B0604030504040204" pitchFamily="34" charset="0"/>
                          <a:ea typeface="Verdana" panose="020B0604030504040204" pitchFamily="34" charset="0"/>
                        </a:rPr>
                        <a:t>TRL</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kern="1200" dirty="0">
                          <a:solidFill>
                            <a:schemeClr val="bg1"/>
                          </a:solidFill>
                          <a:effectLst/>
                          <a:latin typeface="Verdana" panose="020B0604030504040204" pitchFamily="34" charset="0"/>
                          <a:ea typeface="Verdana" panose="020B0604030504040204" pitchFamily="34" charset="0"/>
                          <a:cs typeface="+mn-cs"/>
                        </a:rPr>
                        <a:t>EU contribution per project </a:t>
                      </a:r>
                    </a:p>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kern="1200" dirty="0">
                          <a:solidFill>
                            <a:schemeClr val="bg1"/>
                          </a:solidFill>
                          <a:effectLst/>
                          <a:latin typeface="Verdana" panose="020B0604030504040204" pitchFamily="34" charset="0"/>
                          <a:ea typeface="Verdana" panose="020B0604030504040204" pitchFamily="34" charset="0"/>
                          <a:cs typeface="+mn-cs"/>
                        </a:rPr>
                        <a:t>(EUR million) </a:t>
                      </a:r>
                      <a:endParaRPr lang="en-US" sz="1400" b="1" dirty="0">
                        <a:solidFill>
                          <a:schemeClr val="bg1"/>
                        </a:solidFill>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kern="1200" dirty="0">
                          <a:solidFill>
                            <a:schemeClr val="bg1"/>
                          </a:solidFill>
                          <a:effectLst/>
                          <a:latin typeface="Verdana" panose="020B0604030504040204" pitchFamily="34" charset="0"/>
                          <a:ea typeface="Verdana" panose="020B0604030504040204" pitchFamily="34" charset="0"/>
                          <a:cs typeface="+mn-cs"/>
                        </a:rPr>
                        <a:t>Number of projects to be funded </a:t>
                      </a:r>
                      <a:endParaRPr lang="en-US" sz="1400" b="1" dirty="0">
                        <a:solidFill>
                          <a:schemeClr val="bg1"/>
                        </a:solidFill>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extLst>
                  <a:ext uri="{0D108BD9-81ED-4DB2-BD59-A6C34878D82A}">
                    <a16:rowId xmlns:a16="http://schemas.microsoft.com/office/drawing/2014/main" xmlns="" val="10000"/>
                  </a:ext>
                </a:extLst>
              </a:tr>
              <a:tr h="689263">
                <a:tc>
                  <a:txBody>
                    <a:bodyPr/>
                    <a:lstStyle/>
                    <a:p>
                      <a:pPr algn="l" fontAlgn="ctr"/>
                      <a:r>
                        <a:rPr lang="en-US" sz="1400" b="1" i="0" u="none" strike="noStrike"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HORIZON-CL4-DIGITAL-EMERGING-2022-02-17</a:t>
                      </a:r>
                      <a:r>
                        <a:rPr lang="en-US" sz="1400" b="0" i="0" u="none" strike="noStrike"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 New generation of advanced electronic and photonic 2D materials-based devices, systems and sensors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GB" sz="1400" b="1" i="0" u="none" strike="noStrike" noProof="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RIA</a:t>
                      </a:r>
                    </a:p>
                    <a:p>
                      <a:pPr marL="0" marR="0" lvl="0" indent="0" algn="ctr" defTabSz="939575" rtl="0" eaLnBrk="1" fontAlgn="ctr" latinLnBrk="0" hangingPunct="1">
                        <a:lnSpc>
                          <a:spcPct val="100000"/>
                        </a:lnSpc>
                        <a:spcBef>
                          <a:spcPts val="0"/>
                        </a:spcBef>
                        <a:spcAft>
                          <a:spcPts val="0"/>
                        </a:spcAft>
                        <a:buClrTx/>
                        <a:buSzTx/>
                        <a:buFontTx/>
                        <a:buNone/>
                        <a:tabLst/>
                        <a:defRPr/>
                      </a:pPr>
                      <a:r>
                        <a:rPr lang="en-US" sz="1400" kern="12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rPr>
                        <a:t>TRL 3/TRL 5</a:t>
                      </a:r>
                      <a:endParaRPr lang="en-GB" sz="1400" b="1" i="0" u="none" strike="noStrike" noProof="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cs typeface="Times New Roman" panose="02020603050405020304" pitchFamily="18" charset="0"/>
                        </a:rPr>
                        <a:t>16,5</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cs typeface="Times New Roman" panose="02020603050405020304" pitchFamily="18" charset="0"/>
                        </a:rPr>
                        <a:t>1</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r h="652339">
                <a:tc>
                  <a:txBody>
                    <a:bodyPr/>
                    <a:lstStyle/>
                    <a:p>
                      <a:pPr algn="l" fontAlgn="ctr"/>
                      <a:r>
                        <a:rPr lang="en-US" sz="1400" b="1" i="0" u="none" strike="noStrike"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HORIZON-CL4-DIGITAL-EMERGING-2022-02-18 </a:t>
                      </a:r>
                      <a:r>
                        <a:rPr lang="en-US" sz="1400" b="0" i="0" u="none" strike="noStrike"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2D materials-based devices and systems for energy storage and/or harvesting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GB" sz="1400" b="1" i="0" u="none" strike="noStrike" noProof="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RIA</a:t>
                      </a:r>
                    </a:p>
                    <a:p>
                      <a:pPr marL="0" marR="0" lvl="0" indent="0" algn="ctr" defTabSz="939575" rtl="0" eaLnBrk="1" fontAlgn="ctr" latinLnBrk="0" hangingPunct="1">
                        <a:lnSpc>
                          <a:spcPct val="100000"/>
                        </a:lnSpc>
                        <a:spcBef>
                          <a:spcPts val="0"/>
                        </a:spcBef>
                        <a:spcAft>
                          <a:spcPts val="0"/>
                        </a:spcAft>
                        <a:buClrTx/>
                        <a:buSzTx/>
                        <a:buFontTx/>
                        <a:buNone/>
                        <a:tabLst/>
                        <a:defRPr/>
                      </a:pPr>
                      <a:r>
                        <a:rPr lang="en-US" sz="1400" kern="12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rPr>
                        <a:t>TRL 3/TRL 4-5</a:t>
                      </a:r>
                      <a:endParaRPr lang="en-GB" sz="1400" b="1" i="0" u="none" strike="noStrike" noProof="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cs typeface="Times New Roman" panose="02020603050405020304" pitchFamily="18" charset="0"/>
                        </a:rPr>
                        <a:t>9</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cs typeface="Times New Roman" panose="02020603050405020304" pitchFamily="18" charset="0"/>
                        </a:rPr>
                        <a:t>1</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5"/>
                  </a:ext>
                </a:extLst>
              </a:tr>
              <a:tr h="654431">
                <a:tc>
                  <a:txBody>
                    <a:bodyPr/>
                    <a:lstStyle/>
                    <a:p>
                      <a:pPr algn="l" fontAlgn="ctr"/>
                      <a:r>
                        <a:rPr lang="en-US" sz="1400" b="1" i="0" u="none" strike="noStrike"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HORIZON-CL4-DIGITAL-EMERGING-2022-02-19</a:t>
                      </a:r>
                      <a:r>
                        <a:rPr lang="en-US" sz="1400" b="0" i="0" u="none" strike="noStrike"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 2D materials-based devices and systems for biomedical applications (RIA)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GB" sz="1400" b="1" i="0" u="none" strike="noStrike" noProof="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RIA</a:t>
                      </a:r>
                    </a:p>
                    <a:p>
                      <a:pPr algn="ctr" fontAlgn="ctr"/>
                      <a:r>
                        <a:rPr lang="en-US" sz="1400" kern="12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rPr>
                        <a:t>TRL 3/TRL 4-5</a:t>
                      </a:r>
                      <a:endParaRPr lang="en-GB" sz="1400" b="1" i="0" u="none" strike="noStrike" noProof="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cs typeface="Times New Roman" panose="02020603050405020304" pitchFamily="18" charset="0"/>
                        </a:rPr>
                        <a:t>6</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cs typeface="Times New Roman" panose="02020603050405020304" pitchFamily="18" charset="0"/>
                        </a:rPr>
                        <a:t>1</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6"/>
                  </a:ext>
                </a:extLst>
              </a:tr>
              <a:tr h="654431">
                <a:tc>
                  <a:txBody>
                    <a:bodyPr/>
                    <a:lstStyle/>
                    <a:p>
                      <a:pPr algn="l" fontAlgn="ctr"/>
                      <a:r>
                        <a:rPr lang="en-US" sz="1400" b="1" i="0" u="none" strike="noStrike"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HORIZON-CL4-DIGITAL-EMERGING-2022-02-20</a:t>
                      </a:r>
                      <a:r>
                        <a:rPr lang="en-US" sz="1400" b="0" i="0" u="none" strike="noStrike"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 2D-material-based composites, coatings and foams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GB" sz="1400" b="1" i="0" u="none" strike="noStrike" noProof="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IA</a:t>
                      </a:r>
                    </a:p>
                    <a:p>
                      <a:pPr marL="0" marR="0" lvl="0" indent="0" algn="ctr" defTabSz="939575" rtl="0" eaLnBrk="1" fontAlgn="ctr" latinLnBrk="0" hangingPunct="1">
                        <a:lnSpc>
                          <a:spcPct val="100000"/>
                        </a:lnSpc>
                        <a:spcBef>
                          <a:spcPts val="0"/>
                        </a:spcBef>
                        <a:spcAft>
                          <a:spcPts val="0"/>
                        </a:spcAft>
                        <a:buClrTx/>
                        <a:buSzTx/>
                        <a:buFontTx/>
                        <a:buNone/>
                        <a:tabLst/>
                        <a:defRPr/>
                      </a:pPr>
                      <a:r>
                        <a:rPr lang="en-US" sz="1400" kern="12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rPr>
                        <a:t>TRL 4-5/TRL 6-7</a:t>
                      </a:r>
                      <a:endParaRPr lang="en-GB" sz="1400" b="1" i="0" u="none" strike="noStrike" noProof="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cs typeface="Times New Roman" panose="02020603050405020304" pitchFamily="18" charset="0"/>
                        </a:rPr>
                        <a:t>9</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cs typeface="Times New Roman" panose="02020603050405020304" pitchFamily="18" charset="0"/>
                        </a:rPr>
                        <a:t>7</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3842113023"/>
                  </a:ext>
                </a:extLst>
              </a:tr>
              <a:tr h="654431">
                <a:tc>
                  <a:txBody>
                    <a:bodyPr/>
                    <a:lstStyle/>
                    <a:p>
                      <a:pPr algn="l" fontAlgn="ctr"/>
                      <a:r>
                        <a:rPr lang="en-US" sz="1400" b="1" i="0" u="none" strike="noStrike"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HORIZON-CL4-DIGITAL-EMERGING-2022-02-22</a:t>
                      </a:r>
                      <a:r>
                        <a:rPr lang="en-US" sz="1400" b="0" i="0" u="none" strike="noStrike"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 Supporting the coordination of the Graphene Flagship projects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lv-LV" sz="1400" b="1" i="0" u="none" strike="noStrike" noProof="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CSA</a:t>
                      </a:r>
                      <a:endParaRPr lang="en-GB" sz="1400" b="1" i="0" u="none" strike="noStrike" noProof="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cs typeface="Times New Roman" panose="02020603050405020304" pitchFamily="18" charset="0"/>
                        </a:rPr>
                        <a:t>3</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cs typeface="Times New Roman" panose="02020603050405020304" pitchFamily="18" charset="0"/>
                        </a:rPr>
                        <a:t>6</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458902350"/>
                  </a:ext>
                </a:extLst>
              </a:tr>
            </a:tbl>
          </a:graphicData>
        </a:graphic>
      </p:graphicFrame>
      <p:sp>
        <p:nvSpPr>
          <p:cNvPr id="28673" name="Title 1">
            <a:extLst>
              <a:ext uri="{FF2B5EF4-FFF2-40B4-BE49-F238E27FC236}">
                <a16:creationId xmlns:a16="http://schemas.microsoft.com/office/drawing/2014/main" xmlns="" id="{95A715A6-4E8D-4D4E-9921-D9CC6F15FFB7}"/>
              </a:ext>
            </a:extLst>
          </p:cNvPr>
          <p:cNvSpPr>
            <a:spLocks noGrp="1"/>
          </p:cNvSpPr>
          <p:nvPr>
            <p:ph type="title" idx="4294967295"/>
          </p:nvPr>
        </p:nvSpPr>
        <p:spPr>
          <a:xfrm>
            <a:off x="1473309" y="141113"/>
            <a:ext cx="9759801" cy="650875"/>
          </a:xfrm>
          <a:prstGeom prst="rect">
            <a:avLst/>
          </a:prstGeom>
        </p:spPr>
        <p:txBody>
          <a:bodyPr>
            <a:noAutofit/>
          </a:bodyPr>
          <a:lstStyle/>
          <a:p>
            <a:pPr fontAlgn="ctr"/>
            <a:r>
              <a:rPr lang="en-GB" altLang="lv-LV" dirty="0">
                <a:solidFill>
                  <a:schemeClr val="accent2">
                    <a:lumMod val="50000"/>
                  </a:schemeClr>
                </a:solidFill>
                <a:latin typeface="Verdana" panose="020B0604030504040204" pitchFamily="34" charset="0"/>
                <a:ea typeface="Verdana" panose="020B0604030504040204" pitchFamily="34" charset="0"/>
                <a:cs typeface="Times New Roman" panose="02020603050405020304" pitchFamily="18" charset="0"/>
              </a:rPr>
              <a:t>D4: </a:t>
            </a:r>
            <a:r>
              <a:rPr lang="en-GB" altLang="lv-LV" b="0" dirty="0">
                <a:solidFill>
                  <a:schemeClr val="accent2">
                    <a:lumMod val="50000"/>
                  </a:schemeClr>
                </a:solidFill>
                <a:latin typeface="Verdana" panose="020B0604030504040204" pitchFamily="34" charset="0"/>
                <a:ea typeface="Verdana" panose="020B0604030504040204" pitchFamily="34" charset="0"/>
                <a:cs typeface="Times New Roman" panose="02020603050405020304" pitchFamily="18" charset="0"/>
              </a:rPr>
              <a:t>Digital and Emerging Technologies for Competitiveness and Fit for the Green Deal</a:t>
            </a:r>
            <a:endParaRPr lang="lv-LV" altLang="lv-LV" b="0" dirty="0">
              <a:solidFill>
                <a:schemeClr val="accent2">
                  <a:lumMod val="50000"/>
                </a:schemeClr>
              </a:solidFill>
              <a:latin typeface="Verdana" panose="020B0604030504040204" pitchFamily="34" charset="0"/>
              <a:ea typeface="Verdana" panose="020B0604030504040204" pitchFamily="34" charset="0"/>
            </a:endParaRPr>
          </a:p>
        </p:txBody>
      </p:sp>
      <p:sp>
        <p:nvSpPr>
          <p:cNvPr id="2" name="Rectangle 1">
            <a:extLst>
              <a:ext uri="{FF2B5EF4-FFF2-40B4-BE49-F238E27FC236}">
                <a16:creationId xmlns:a16="http://schemas.microsoft.com/office/drawing/2014/main" xmlns="" id="{A66173B8-9B98-514F-BF6D-6A6594BB6528}"/>
              </a:ext>
            </a:extLst>
          </p:cNvPr>
          <p:cNvSpPr/>
          <p:nvPr/>
        </p:nvSpPr>
        <p:spPr>
          <a:xfrm>
            <a:off x="333487" y="1619584"/>
            <a:ext cx="5324622" cy="369332"/>
          </a:xfrm>
          <a:prstGeom prst="rect">
            <a:avLst/>
          </a:prstGeom>
        </p:spPr>
        <p:txBody>
          <a:bodyPr wrap="square">
            <a:spAutoFit/>
          </a:bodyPr>
          <a:lstStyle/>
          <a:p>
            <a:pPr fontAlgn="ctr"/>
            <a:r>
              <a:rPr lang="en-GB" sz="1800" b="1" dirty="0">
                <a:solidFill>
                  <a:schemeClr val="accent1"/>
                </a:solidFill>
                <a:latin typeface="Verdana" panose="020B0604030504040204" pitchFamily="34" charset="0"/>
                <a:ea typeface="Verdana" panose="020B0604030504040204" pitchFamily="34" charset="0"/>
              </a:rPr>
              <a:t>Opening date: </a:t>
            </a:r>
            <a:r>
              <a:rPr lang="en-GB" sz="1800" b="1" dirty="0">
                <a:solidFill>
                  <a:srgbClr val="000000"/>
                </a:solidFill>
                <a:latin typeface="Verdana" panose="020B0604030504040204" pitchFamily="34" charset="0"/>
                <a:ea typeface="Verdana" panose="020B0604030504040204" pitchFamily="34" charset="0"/>
              </a:rPr>
              <a:t>16 June 2022 </a:t>
            </a:r>
          </a:p>
        </p:txBody>
      </p:sp>
      <p:sp>
        <p:nvSpPr>
          <p:cNvPr id="6" name="Rectangle 5">
            <a:extLst>
              <a:ext uri="{FF2B5EF4-FFF2-40B4-BE49-F238E27FC236}">
                <a16:creationId xmlns:a16="http://schemas.microsoft.com/office/drawing/2014/main" xmlns="" id="{0B87A11C-9F16-CD49-A1BE-A9EEE5E88812}"/>
              </a:ext>
            </a:extLst>
          </p:cNvPr>
          <p:cNvSpPr/>
          <p:nvPr/>
        </p:nvSpPr>
        <p:spPr>
          <a:xfrm>
            <a:off x="4094394" y="1619584"/>
            <a:ext cx="5559753" cy="369332"/>
          </a:xfrm>
          <a:prstGeom prst="rect">
            <a:avLst/>
          </a:prstGeom>
        </p:spPr>
        <p:txBody>
          <a:bodyPr wrap="square">
            <a:spAutoFit/>
          </a:bodyPr>
          <a:lstStyle/>
          <a:p>
            <a:pPr fontAlgn="ctr"/>
            <a:r>
              <a:rPr lang="en-GB" sz="1800" b="1" dirty="0">
                <a:solidFill>
                  <a:schemeClr val="accent1"/>
                </a:solidFill>
                <a:latin typeface="Verdana" panose="020B0604030504040204" pitchFamily="34" charset="0"/>
                <a:ea typeface="Verdana" panose="020B0604030504040204" pitchFamily="34" charset="0"/>
              </a:rPr>
              <a:t>Deadline: </a:t>
            </a:r>
            <a:r>
              <a:rPr lang="en-GB" sz="1800" b="1" dirty="0">
                <a:solidFill>
                  <a:srgbClr val="000000"/>
                </a:solidFill>
                <a:latin typeface="Verdana" panose="020B0604030504040204" pitchFamily="34" charset="0"/>
                <a:ea typeface="Verdana" panose="020B0604030504040204" pitchFamily="34" charset="0"/>
              </a:rPr>
              <a:t>16 November 2022</a:t>
            </a:r>
          </a:p>
        </p:txBody>
      </p:sp>
      <p:sp>
        <p:nvSpPr>
          <p:cNvPr id="7" name="Rectangle 1">
            <a:extLst>
              <a:ext uri="{FF2B5EF4-FFF2-40B4-BE49-F238E27FC236}">
                <a16:creationId xmlns:a16="http://schemas.microsoft.com/office/drawing/2014/main" xmlns="" id="{C87A5999-49E1-4BD7-A84D-9724D33F6B66}"/>
              </a:ext>
            </a:extLst>
          </p:cNvPr>
          <p:cNvSpPr>
            <a:spLocks noChangeArrowheads="1"/>
          </p:cNvSpPr>
          <p:nvPr/>
        </p:nvSpPr>
        <p:spPr bwMode="auto">
          <a:xfrm>
            <a:off x="8827929" y="1430711"/>
            <a:ext cx="2674009" cy="553998"/>
          </a:xfrm>
          <a:prstGeom prst="rect">
            <a:avLst/>
          </a:prstGeom>
          <a:noFill/>
          <a:ln w="127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r>
              <a:rPr lang="en-GB" altLang="en-US" sz="1500" i="1" dirty="0">
                <a:hlinkClick r:id="rId2"/>
              </a:rPr>
              <a:t>https://www.youtube.com/watch?v=4NtbWbUKyhU</a:t>
            </a:r>
            <a:r>
              <a:rPr lang="lv-LV" altLang="en-US" sz="1500" i="1" dirty="0"/>
              <a:t> </a:t>
            </a:r>
            <a:endParaRPr lang="en-GB" altLang="en-US" sz="1500" i="1" dirty="0"/>
          </a:p>
        </p:txBody>
      </p:sp>
      <p:pic>
        <p:nvPicPr>
          <p:cNvPr id="8" name="Graphic 15" descr="Share">
            <a:extLst>
              <a:ext uri="{FF2B5EF4-FFF2-40B4-BE49-F238E27FC236}">
                <a16:creationId xmlns:a16="http://schemas.microsoft.com/office/drawing/2014/main" xmlns="" id="{ED36D204-C805-4384-848C-0B361CE4C901}"/>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8358528" y="1533674"/>
            <a:ext cx="436012" cy="436012"/>
          </a:xfrm>
          <a:prstGeom prst="rect">
            <a:avLst/>
          </a:prstGeom>
        </p:spPr>
      </p:pic>
    </p:spTree>
    <p:extLst>
      <p:ext uri="{BB962C8B-B14F-4D97-AF65-F5344CB8AC3E}">
        <p14:creationId xmlns:p14="http://schemas.microsoft.com/office/powerpoint/2010/main" val="42289116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FF03D20F-780D-AD43-813C-574BADDBF5AF}"/>
              </a:ext>
            </a:extLst>
          </p:cNvPr>
          <p:cNvSpPr>
            <a:spLocks noGrp="1"/>
          </p:cNvSpPr>
          <p:nvPr>
            <p:ph type="sldNum" sz="quarter" idx="12"/>
          </p:nvPr>
        </p:nvSpPr>
        <p:spPr/>
        <p:txBody>
          <a:bodyPr/>
          <a:lstStyle/>
          <a:p>
            <a:fld id="{124B4910-06CA-4855-906E-4E1A599A3904}" type="slidenum">
              <a:rPr lang="lv-LV" smtClean="0"/>
              <a:t>26</a:t>
            </a:fld>
            <a:endParaRPr lang="lv-LV" dirty="0"/>
          </a:p>
        </p:txBody>
      </p:sp>
      <p:sp>
        <p:nvSpPr>
          <p:cNvPr id="3" name="Rectangle 2">
            <a:extLst>
              <a:ext uri="{FF2B5EF4-FFF2-40B4-BE49-F238E27FC236}">
                <a16:creationId xmlns:a16="http://schemas.microsoft.com/office/drawing/2014/main" xmlns="" id="{18D4A684-F473-B947-BD26-DEA757C91888}"/>
              </a:ext>
            </a:extLst>
          </p:cNvPr>
          <p:cNvSpPr/>
          <p:nvPr/>
        </p:nvSpPr>
        <p:spPr>
          <a:xfrm>
            <a:off x="1218966" y="917309"/>
            <a:ext cx="5117967" cy="5078313"/>
          </a:xfrm>
          <a:prstGeom prst="rect">
            <a:avLst/>
          </a:prstGeom>
          <a:ln w="12700">
            <a:solidFill>
              <a:schemeClr val="accent5"/>
            </a:solidFill>
          </a:ln>
        </p:spPr>
        <p:txBody>
          <a:bodyPr wrap="square">
            <a:spAutoFit/>
          </a:bodyPr>
          <a:lstStyle/>
          <a:p>
            <a:r>
              <a:rPr lang="en-US" sz="1800" b="1" dirty="0">
                <a:solidFill>
                  <a:srgbClr val="0C5193"/>
                </a:solidFill>
                <a:latin typeface="Verdana" panose="020B0604030504040204" pitchFamily="34" charset="0"/>
              </a:rPr>
              <a:t>What are we looking for? </a:t>
            </a:r>
            <a:endParaRPr lang="en-US" b="1" dirty="0"/>
          </a:p>
          <a:p>
            <a:pPr marL="285750" indent="-285750">
              <a:buSzPct val="150000"/>
              <a:buFont typeface="Arial" panose="020B0604020202020204" pitchFamily="34" charset="0"/>
              <a:buChar char="•"/>
            </a:pPr>
            <a:r>
              <a:rPr lang="en-US" sz="1800" dirty="0">
                <a:solidFill>
                  <a:prstClr val="black"/>
                </a:solidFill>
                <a:latin typeface="Verdana" panose="020B0604030504040204" pitchFamily="34" charset="0"/>
              </a:rPr>
              <a:t>New technological solutions providing significant advances towards the integration of 2DM technology and the emergence of competitive value chains</a:t>
            </a:r>
          </a:p>
          <a:p>
            <a:pPr marL="285750" indent="-285750">
              <a:buSzPct val="150000"/>
              <a:buFont typeface="Arial" panose="020B0604020202020204" pitchFamily="34" charset="0"/>
              <a:buChar char="•"/>
            </a:pPr>
            <a:r>
              <a:rPr lang="en-US" sz="1800" dirty="0">
                <a:solidFill>
                  <a:prstClr val="black"/>
                </a:solidFill>
                <a:latin typeface="Verdana" panose="020B0604030504040204" pitchFamily="34" charset="0"/>
              </a:rPr>
              <a:t>development of 2DM-based devices and systems bringing 2DM technology one step further towards the integration in current technologies</a:t>
            </a:r>
          </a:p>
          <a:p>
            <a:pPr marL="285750" indent="-285750">
              <a:buSzPct val="150000"/>
              <a:buFont typeface="Arial" panose="020B0604020202020204" pitchFamily="34" charset="0"/>
              <a:buChar char="•"/>
            </a:pPr>
            <a:r>
              <a:rPr lang="en-US" sz="1800" dirty="0">
                <a:solidFill>
                  <a:prstClr val="black"/>
                </a:solidFill>
                <a:latin typeface="Verdana" panose="020B0604030504040204" pitchFamily="34" charset="0"/>
              </a:rPr>
              <a:t>2DM-based sensors, electronic and photonic devices and systems</a:t>
            </a:r>
          </a:p>
          <a:p>
            <a:pPr marL="285750" indent="-285750">
              <a:buSzPct val="150000"/>
              <a:buFont typeface="Arial" panose="020B0604020202020204" pitchFamily="34" charset="0"/>
              <a:buChar char="•"/>
            </a:pPr>
            <a:r>
              <a:rPr lang="en-US" sz="1800" dirty="0">
                <a:solidFill>
                  <a:prstClr val="black"/>
                </a:solidFill>
                <a:latin typeface="Verdana" panose="020B0604030504040204" pitchFamily="34" charset="0"/>
              </a:rPr>
              <a:t>Demonstrate added-value compared to current technologies</a:t>
            </a:r>
          </a:p>
          <a:p>
            <a:pPr marL="285750" indent="-285750">
              <a:buSzPct val="150000"/>
              <a:buFont typeface="Arial" panose="020B0604020202020204" pitchFamily="34" charset="0"/>
              <a:buChar char="•"/>
            </a:pPr>
            <a:r>
              <a:rPr lang="en-US" sz="1800" dirty="0">
                <a:solidFill>
                  <a:prstClr val="black"/>
                </a:solidFill>
                <a:latin typeface="Verdana" panose="020B0604030504040204" pitchFamily="34" charset="0"/>
              </a:rPr>
              <a:t>Modelling, design, manufacturing and characterisation</a:t>
            </a:r>
          </a:p>
          <a:p>
            <a:pPr marL="285750" indent="-285750">
              <a:buSzPct val="150000"/>
              <a:buFont typeface="Arial" panose="020B0604020202020204" pitchFamily="34" charset="0"/>
              <a:buChar char="•"/>
            </a:pPr>
            <a:r>
              <a:rPr lang="en-US" sz="1800" dirty="0">
                <a:solidFill>
                  <a:prstClr val="black"/>
                </a:solidFill>
                <a:latin typeface="Verdana" panose="020B0604030504040204" pitchFamily="34" charset="0"/>
              </a:rPr>
              <a:t>Assess routes for integration and indicate plans to work with the 2D-EPL.</a:t>
            </a:r>
          </a:p>
          <a:p>
            <a:pPr marL="285750" indent="-285750">
              <a:buSzPct val="150000"/>
              <a:buFont typeface="Arial" panose="020B0604020202020204" pitchFamily="34" charset="0"/>
              <a:buChar char="•"/>
            </a:pPr>
            <a:endParaRPr lang="en-US" sz="1800" dirty="0">
              <a:solidFill>
                <a:prstClr val="black"/>
              </a:solidFill>
              <a:latin typeface="Verdana" panose="020B0604030504040204" pitchFamily="34" charset="0"/>
            </a:endParaRPr>
          </a:p>
        </p:txBody>
      </p:sp>
      <p:sp>
        <p:nvSpPr>
          <p:cNvPr id="4" name="Rectangle 3">
            <a:extLst>
              <a:ext uri="{FF2B5EF4-FFF2-40B4-BE49-F238E27FC236}">
                <a16:creationId xmlns:a16="http://schemas.microsoft.com/office/drawing/2014/main" xmlns="" id="{C162A307-561F-DE44-B2FD-D8FA25D58230}"/>
              </a:ext>
            </a:extLst>
          </p:cNvPr>
          <p:cNvSpPr/>
          <p:nvPr/>
        </p:nvSpPr>
        <p:spPr>
          <a:xfrm>
            <a:off x="6658256" y="917309"/>
            <a:ext cx="4726956" cy="2585323"/>
          </a:xfrm>
          <a:prstGeom prst="rect">
            <a:avLst/>
          </a:prstGeom>
          <a:ln w="12700">
            <a:solidFill>
              <a:schemeClr val="accent5"/>
            </a:solidFill>
          </a:ln>
        </p:spPr>
        <p:txBody>
          <a:bodyPr wrap="square">
            <a:spAutoFit/>
          </a:bodyPr>
          <a:lstStyle/>
          <a:p>
            <a:r>
              <a:rPr lang="en-US" sz="1800" b="1" dirty="0">
                <a:solidFill>
                  <a:srgbClr val="0C5193"/>
                </a:solidFill>
                <a:latin typeface="Verdana" panose="020B0604030504040204" pitchFamily="34" charset="0"/>
              </a:rPr>
              <a:t>What are we looking for? </a:t>
            </a:r>
            <a:endParaRPr lang="en-US" sz="1800" b="1" dirty="0"/>
          </a:p>
          <a:p>
            <a:pPr marL="285750" indent="-285750">
              <a:buSzPct val="150000"/>
              <a:buFont typeface="Arial" panose="020B0604020202020204" pitchFamily="34" charset="0"/>
              <a:buChar char="•"/>
            </a:pPr>
            <a:r>
              <a:rPr lang="en-US" sz="1800" dirty="0">
                <a:latin typeface="Verdana" panose="020B0604030504040204" pitchFamily="34" charset="0"/>
              </a:rPr>
              <a:t>Integrate the value chain and manufacturing technologies</a:t>
            </a:r>
          </a:p>
          <a:p>
            <a:pPr marL="285750" indent="-285750">
              <a:buSzPct val="150000"/>
              <a:buFont typeface="Arial" panose="020B0604020202020204" pitchFamily="34" charset="0"/>
              <a:buChar char="•"/>
            </a:pPr>
            <a:r>
              <a:rPr lang="en-US" sz="1800" dirty="0">
                <a:latin typeface="Verdana" panose="020B0604030504040204" pitchFamily="34" charset="0"/>
              </a:rPr>
              <a:t>Include activities for future exploitation of results</a:t>
            </a:r>
          </a:p>
          <a:p>
            <a:pPr marL="285750" indent="-285750">
              <a:buSzPct val="150000"/>
              <a:buFont typeface="Arial" panose="020B0604020202020204" pitchFamily="34" charset="0"/>
              <a:buChar char="•"/>
            </a:pPr>
            <a:r>
              <a:rPr lang="en-US" sz="1800" dirty="0">
                <a:latin typeface="Verdana" panose="020B0604030504040204" pitchFamily="34" charset="0"/>
              </a:rPr>
              <a:t>Start at TRL3-4 and achieve TRL 5</a:t>
            </a:r>
          </a:p>
          <a:p>
            <a:pPr marL="285750" indent="-285750">
              <a:buSzPct val="150000"/>
              <a:buFont typeface="Arial" panose="020B0604020202020204" pitchFamily="34" charset="0"/>
              <a:buChar char="•"/>
            </a:pPr>
            <a:r>
              <a:rPr lang="en-US" sz="1800" dirty="0">
                <a:latin typeface="Verdana" panose="020B0604030504040204" pitchFamily="34" charset="0"/>
              </a:rPr>
              <a:t>Contribute to the governance and coordination of the Graphene Flagship initiative. </a:t>
            </a:r>
          </a:p>
        </p:txBody>
      </p:sp>
      <p:sp>
        <p:nvSpPr>
          <p:cNvPr id="5" name="Rectangle 4">
            <a:extLst>
              <a:ext uri="{FF2B5EF4-FFF2-40B4-BE49-F238E27FC236}">
                <a16:creationId xmlns:a16="http://schemas.microsoft.com/office/drawing/2014/main" xmlns="" id="{0294A8A4-46F1-9F4A-88A5-001492C622FF}"/>
              </a:ext>
            </a:extLst>
          </p:cNvPr>
          <p:cNvSpPr/>
          <p:nvPr/>
        </p:nvSpPr>
        <p:spPr>
          <a:xfrm>
            <a:off x="882894" y="180852"/>
            <a:ext cx="11264622" cy="584775"/>
          </a:xfrm>
          <a:prstGeom prst="rect">
            <a:avLst/>
          </a:prstGeom>
        </p:spPr>
        <p:txBody>
          <a:bodyPr wrap="none">
            <a:spAutoFit/>
          </a:bodyPr>
          <a:lstStyle/>
          <a:p>
            <a:r>
              <a:rPr lang="en-US" sz="3200" b="1" dirty="0">
                <a:solidFill>
                  <a:schemeClr val="accent2">
                    <a:lumMod val="50000"/>
                  </a:schemeClr>
                </a:solidFill>
                <a:latin typeface="Verdana" panose="020B0604030504040204" pitchFamily="34" charset="0"/>
                <a:ea typeface="Verdana" panose="020B0604030504040204" pitchFamily="34" charset="0"/>
                <a:cs typeface="Times New Roman" panose="02020603050405020304" pitchFamily="18" charset="0"/>
              </a:rPr>
              <a:t>HORIZON-CL4-2021-DIGITAL-EMERGING-01-</a:t>
            </a:r>
            <a:r>
              <a:rPr lang="lv-LV" sz="3200" b="1" dirty="0">
                <a:solidFill>
                  <a:schemeClr val="accent2">
                    <a:lumMod val="50000"/>
                  </a:schemeClr>
                </a:solidFill>
                <a:latin typeface="Verdana" panose="020B0604030504040204" pitchFamily="34" charset="0"/>
                <a:ea typeface="Verdana" panose="020B0604030504040204" pitchFamily="34" charset="0"/>
                <a:cs typeface="Times New Roman" panose="02020603050405020304" pitchFamily="18" charset="0"/>
              </a:rPr>
              <a:t>1</a:t>
            </a:r>
            <a:r>
              <a:rPr lang="en-US" sz="3200" b="1" dirty="0">
                <a:solidFill>
                  <a:schemeClr val="accent2">
                    <a:lumMod val="50000"/>
                  </a:schemeClr>
                </a:solidFill>
                <a:latin typeface="Verdana" panose="020B0604030504040204" pitchFamily="34" charset="0"/>
                <a:ea typeface="Verdana" panose="020B0604030504040204" pitchFamily="34" charset="0"/>
                <a:cs typeface="Times New Roman" panose="02020603050405020304" pitchFamily="18" charset="0"/>
              </a:rPr>
              <a:t>7</a:t>
            </a:r>
            <a:endParaRPr lang="en-US" b="1" dirty="0">
              <a:effectLst/>
            </a:endParaRPr>
          </a:p>
        </p:txBody>
      </p:sp>
    </p:spTree>
    <p:extLst>
      <p:ext uri="{BB962C8B-B14F-4D97-AF65-F5344CB8AC3E}">
        <p14:creationId xmlns:p14="http://schemas.microsoft.com/office/powerpoint/2010/main" val="12906718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FF03D20F-780D-AD43-813C-574BADDBF5AF}"/>
              </a:ext>
            </a:extLst>
          </p:cNvPr>
          <p:cNvSpPr>
            <a:spLocks noGrp="1"/>
          </p:cNvSpPr>
          <p:nvPr>
            <p:ph type="sldNum" sz="quarter" idx="12"/>
          </p:nvPr>
        </p:nvSpPr>
        <p:spPr/>
        <p:txBody>
          <a:bodyPr/>
          <a:lstStyle/>
          <a:p>
            <a:fld id="{124B4910-06CA-4855-906E-4E1A599A3904}" type="slidenum">
              <a:rPr lang="lv-LV" smtClean="0"/>
              <a:t>27</a:t>
            </a:fld>
            <a:endParaRPr lang="lv-LV" dirty="0"/>
          </a:p>
        </p:txBody>
      </p:sp>
      <p:sp>
        <p:nvSpPr>
          <p:cNvPr id="3" name="Rectangle 2">
            <a:extLst>
              <a:ext uri="{FF2B5EF4-FFF2-40B4-BE49-F238E27FC236}">
                <a16:creationId xmlns:a16="http://schemas.microsoft.com/office/drawing/2014/main" xmlns="" id="{18D4A684-F473-B947-BD26-DEA757C91888}"/>
              </a:ext>
            </a:extLst>
          </p:cNvPr>
          <p:cNvSpPr/>
          <p:nvPr/>
        </p:nvSpPr>
        <p:spPr>
          <a:xfrm>
            <a:off x="1218966" y="961554"/>
            <a:ext cx="5117967" cy="3139321"/>
          </a:xfrm>
          <a:prstGeom prst="rect">
            <a:avLst/>
          </a:prstGeom>
          <a:ln w="12700">
            <a:solidFill>
              <a:schemeClr val="accent5"/>
            </a:solidFill>
          </a:ln>
        </p:spPr>
        <p:txBody>
          <a:bodyPr wrap="square">
            <a:spAutoFit/>
          </a:bodyPr>
          <a:lstStyle/>
          <a:p>
            <a:r>
              <a:rPr lang="en-US" sz="1800" b="1" dirty="0">
                <a:solidFill>
                  <a:srgbClr val="0C5193"/>
                </a:solidFill>
                <a:latin typeface="Verdana" panose="020B0604030504040204" pitchFamily="34" charset="0"/>
              </a:rPr>
              <a:t>What are we looking for? </a:t>
            </a:r>
            <a:endParaRPr lang="en-US" b="1" dirty="0"/>
          </a:p>
          <a:p>
            <a:pPr marL="285750" indent="-285750">
              <a:buSzPct val="150000"/>
              <a:buFont typeface="Arial" panose="020B0604020202020204" pitchFamily="34" charset="0"/>
              <a:buChar char="•"/>
            </a:pPr>
            <a:r>
              <a:rPr lang="en-US" sz="1800" dirty="0">
                <a:solidFill>
                  <a:prstClr val="black"/>
                </a:solidFill>
                <a:latin typeface="Verdana" panose="020B0604030504040204" pitchFamily="34" charset="0"/>
              </a:rPr>
              <a:t>Energy storage devices and systems with demonstrated added-value</a:t>
            </a:r>
          </a:p>
          <a:p>
            <a:pPr marL="285750" indent="-285750">
              <a:buSzPct val="150000"/>
              <a:buFont typeface="Arial" panose="020B0604020202020204" pitchFamily="34" charset="0"/>
              <a:buChar char="•"/>
            </a:pPr>
            <a:r>
              <a:rPr lang="en-US" sz="1800" dirty="0">
                <a:solidFill>
                  <a:prstClr val="black"/>
                </a:solidFill>
                <a:latin typeface="Verdana" panose="020B0604030504040204" pitchFamily="34" charset="0"/>
              </a:rPr>
              <a:t>New solutions for portable energy sources</a:t>
            </a:r>
          </a:p>
          <a:p>
            <a:pPr marL="285750" indent="-285750">
              <a:buSzPct val="150000"/>
              <a:buFont typeface="Arial" panose="020B0604020202020204" pitchFamily="34" charset="0"/>
              <a:buChar char="•"/>
            </a:pPr>
            <a:r>
              <a:rPr lang="en-US" sz="1800" dirty="0">
                <a:solidFill>
                  <a:prstClr val="black"/>
                </a:solidFill>
                <a:latin typeface="Verdana" panose="020B0604030504040204" pitchFamily="34" charset="0"/>
              </a:rPr>
              <a:t>Solutions demonstrating the added value of 2DM based energy storage devices and systems</a:t>
            </a:r>
          </a:p>
          <a:p>
            <a:pPr marL="285750" indent="-285750">
              <a:buSzPct val="150000"/>
              <a:buFont typeface="Arial" panose="020B0604020202020204" pitchFamily="34" charset="0"/>
              <a:buChar char="•"/>
            </a:pPr>
            <a:r>
              <a:rPr lang="en-US" sz="1800" dirty="0">
                <a:solidFill>
                  <a:prstClr val="black"/>
                </a:solidFill>
                <a:latin typeface="Verdana" panose="020B0604030504040204" pitchFamily="34" charset="0"/>
              </a:rPr>
              <a:t>Structural batteries and structural supercapacitors</a:t>
            </a:r>
          </a:p>
          <a:p>
            <a:pPr marL="285750" indent="-285750">
              <a:buSzPct val="150000"/>
              <a:buFont typeface="Arial" panose="020B0604020202020204" pitchFamily="34" charset="0"/>
              <a:buChar char="•"/>
            </a:pPr>
            <a:r>
              <a:rPr lang="en-US" sz="1800" dirty="0">
                <a:solidFill>
                  <a:prstClr val="black"/>
                </a:solidFill>
                <a:latin typeface="Verdana" panose="020B0604030504040204" pitchFamily="34" charset="0"/>
              </a:rPr>
              <a:t>Devices for energy conversion</a:t>
            </a:r>
          </a:p>
        </p:txBody>
      </p:sp>
      <p:sp>
        <p:nvSpPr>
          <p:cNvPr id="4" name="Rectangle 3">
            <a:extLst>
              <a:ext uri="{FF2B5EF4-FFF2-40B4-BE49-F238E27FC236}">
                <a16:creationId xmlns:a16="http://schemas.microsoft.com/office/drawing/2014/main" xmlns="" id="{C162A307-561F-DE44-B2FD-D8FA25D58230}"/>
              </a:ext>
            </a:extLst>
          </p:cNvPr>
          <p:cNvSpPr/>
          <p:nvPr/>
        </p:nvSpPr>
        <p:spPr>
          <a:xfrm>
            <a:off x="6687753" y="961554"/>
            <a:ext cx="4726956" cy="2585323"/>
          </a:xfrm>
          <a:prstGeom prst="rect">
            <a:avLst/>
          </a:prstGeom>
          <a:ln w="12700">
            <a:solidFill>
              <a:schemeClr val="accent5"/>
            </a:solidFill>
          </a:ln>
        </p:spPr>
        <p:txBody>
          <a:bodyPr wrap="square">
            <a:spAutoFit/>
          </a:bodyPr>
          <a:lstStyle/>
          <a:p>
            <a:r>
              <a:rPr lang="en-US" sz="1800" b="1" dirty="0">
                <a:solidFill>
                  <a:srgbClr val="0C5193"/>
                </a:solidFill>
                <a:latin typeface="Verdana" panose="020B0604030504040204" pitchFamily="34" charset="0"/>
              </a:rPr>
              <a:t>What are we looking for? </a:t>
            </a:r>
            <a:endParaRPr lang="en-US" sz="1800" b="1" dirty="0"/>
          </a:p>
          <a:p>
            <a:pPr marL="285750" indent="-285750">
              <a:buSzPct val="150000"/>
              <a:buFont typeface="Arial" panose="020B0604020202020204" pitchFamily="34" charset="0"/>
              <a:buChar char="•"/>
            </a:pPr>
            <a:r>
              <a:rPr lang="en-US" sz="1800" dirty="0">
                <a:latin typeface="Verdana" panose="020B0604030504040204" pitchFamily="34" charset="0"/>
              </a:rPr>
              <a:t>Integrate the value chain and manufacturing technologies</a:t>
            </a:r>
          </a:p>
          <a:p>
            <a:pPr marL="285750" indent="-285750">
              <a:buSzPct val="150000"/>
              <a:buFont typeface="Arial" panose="020B0604020202020204" pitchFamily="34" charset="0"/>
              <a:buChar char="•"/>
            </a:pPr>
            <a:r>
              <a:rPr lang="en-US" sz="1800" dirty="0">
                <a:latin typeface="Verdana" panose="020B0604030504040204" pitchFamily="34" charset="0"/>
              </a:rPr>
              <a:t>Include activities for future exploitation of results</a:t>
            </a:r>
          </a:p>
          <a:p>
            <a:pPr marL="285750" indent="-285750">
              <a:buSzPct val="150000"/>
              <a:buFont typeface="Arial" panose="020B0604020202020204" pitchFamily="34" charset="0"/>
              <a:buChar char="•"/>
            </a:pPr>
            <a:r>
              <a:rPr lang="en-US" sz="1800" dirty="0">
                <a:latin typeface="Verdana" panose="020B0604030504040204" pitchFamily="34" charset="0"/>
              </a:rPr>
              <a:t>Start at TRL3-4 and achieve TRL 5</a:t>
            </a:r>
          </a:p>
          <a:p>
            <a:pPr marL="285750" indent="-285750">
              <a:buSzPct val="150000"/>
              <a:buFont typeface="Arial" panose="020B0604020202020204" pitchFamily="34" charset="0"/>
              <a:buChar char="•"/>
            </a:pPr>
            <a:r>
              <a:rPr lang="en-US" sz="1800" dirty="0">
                <a:latin typeface="Verdana" panose="020B0604030504040204" pitchFamily="34" charset="0"/>
              </a:rPr>
              <a:t>Contribute to the governance and coordination of the Graphene Flagship initiative. </a:t>
            </a:r>
          </a:p>
        </p:txBody>
      </p:sp>
      <p:sp>
        <p:nvSpPr>
          <p:cNvPr id="5" name="Rectangle 4">
            <a:extLst>
              <a:ext uri="{FF2B5EF4-FFF2-40B4-BE49-F238E27FC236}">
                <a16:creationId xmlns:a16="http://schemas.microsoft.com/office/drawing/2014/main" xmlns="" id="{0294A8A4-46F1-9F4A-88A5-001492C622FF}"/>
              </a:ext>
            </a:extLst>
          </p:cNvPr>
          <p:cNvSpPr/>
          <p:nvPr/>
        </p:nvSpPr>
        <p:spPr>
          <a:xfrm>
            <a:off x="882894" y="193914"/>
            <a:ext cx="11264622" cy="584775"/>
          </a:xfrm>
          <a:prstGeom prst="rect">
            <a:avLst/>
          </a:prstGeom>
        </p:spPr>
        <p:txBody>
          <a:bodyPr wrap="none">
            <a:spAutoFit/>
          </a:bodyPr>
          <a:lstStyle/>
          <a:p>
            <a:r>
              <a:rPr lang="en-US" sz="3200" b="1" dirty="0">
                <a:solidFill>
                  <a:schemeClr val="accent2">
                    <a:lumMod val="50000"/>
                  </a:schemeClr>
                </a:solidFill>
                <a:latin typeface="Verdana" panose="020B0604030504040204" pitchFamily="34" charset="0"/>
                <a:ea typeface="Verdana" panose="020B0604030504040204" pitchFamily="34" charset="0"/>
                <a:cs typeface="Times New Roman" panose="02020603050405020304" pitchFamily="18" charset="0"/>
              </a:rPr>
              <a:t>HORIZON-CL4-2021-DIGITAL-EMERGING-01-</a:t>
            </a:r>
            <a:r>
              <a:rPr lang="lv-LV" sz="3200" b="1" dirty="0">
                <a:solidFill>
                  <a:schemeClr val="accent2">
                    <a:lumMod val="50000"/>
                  </a:schemeClr>
                </a:solidFill>
                <a:latin typeface="Verdana" panose="020B0604030504040204" pitchFamily="34" charset="0"/>
                <a:ea typeface="Verdana" panose="020B0604030504040204" pitchFamily="34" charset="0"/>
                <a:cs typeface="Times New Roman" panose="02020603050405020304" pitchFamily="18" charset="0"/>
              </a:rPr>
              <a:t>18</a:t>
            </a:r>
            <a:endParaRPr lang="en-US" b="1" dirty="0">
              <a:effectLst/>
            </a:endParaRPr>
          </a:p>
        </p:txBody>
      </p:sp>
    </p:spTree>
    <p:extLst>
      <p:ext uri="{BB962C8B-B14F-4D97-AF65-F5344CB8AC3E}">
        <p14:creationId xmlns:p14="http://schemas.microsoft.com/office/powerpoint/2010/main" val="26608618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FF03D20F-780D-AD43-813C-574BADDBF5AF}"/>
              </a:ext>
            </a:extLst>
          </p:cNvPr>
          <p:cNvSpPr>
            <a:spLocks noGrp="1"/>
          </p:cNvSpPr>
          <p:nvPr>
            <p:ph type="sldNum" sz="quarter" idx="12"/>
          </p:nvPr>
        </p:nvSpPr>
        <p:spPr/>
        <p:txBody>
          <a:bodyPr/>
          <a:lstStyle/>
          <a:p>
            <a:fld id="{124B4910-06CA-4855-906E-4E1A599A3904}" type="slidenum">
              <a:rPr lang="lv-LV" smtClean="0"/>
              <a:t>28</a:t>
            </a:fld>
            <a:endParaRPr lang="lv-LV" dirty="0"/>
          </a:p>
        </p:txBody>
      </p:sp>
      <p:sp>
        <p:nvSpPr>
          <p:cNvPr id="3" name="Rectangle 2">
            <a:extLst>
              <a:ext uri="{FF2B5EF4-FFF2-40B4-BE49-F238E27FC236}">
                <a16:creationId xmlns:a16="http://schemas.microsoft.com/office/drawing/2014/main" xmlns="" id="{18D4A684-F473-B947-BD26-DEA757C91888}"/>
              </a:ext>
            </a:extLst>
          </p:cNvPr>
          <p:cNvSpPr/>
          <p:nvPr/>
        </p:nvSpPr>
        <p:spPr>
          <a:xfrm>
            <a:off x="1248463" y="975009"/>
            <a:ext cx="5117967" cy="3970318"/>
          </a:xfrm>
          <a:prstGeom prst="rect">
            <a:avLst/>
          </a:prstGeom>
          <a:ln w="12700">
            <a:solidFill>
              <a:schemeClr val="accent5"/>
            </a:solidFill>
          </a:ln>
        </p:spPr>
        <p:txBody>
          <a:bodyPr wrap="square">
            <a:spAutoFit/>
          </a:bodyPr>
          <a:lstStyle/>
          <a:p>
            <a:r>
              <a:rPr lang="en-US" sz="1800" b="1" dirty="0">
                <a:solidFill>
                  <a:srgbClr val="0C5193"/>
                </a:solidFill>
                <a:latin typeface="Verdana" panose="020B0604030504040204" pitchFamily="34" charset="0"/>
              </a:rPr>
              <a:t>What are we looking for? </a:t>
            </a:r>
            <a:endParaRPr lang="en-US" b="1" dirty="0"/>
          </a:p>
          <a:p>
            <a:pPr marL="285750" indent="-285750">
              <a:buSzPct val="150000"/>
              <a:buFont typeface="Arial" panose="020B0604020202020204" pitchFamily="34" charset="0"/>
              <a:buChar char="•"/>
            </a:pPr>
            <a:r>
              <a:rPr lang="en-US" sz="1800" dirty="0">
                <a:solidFill>
                  <a:prstClr val="black"/>
                </a:solidFill>
                <a:latin typeface="Verdana" panose="020B0604030504040204" pitchFamily="34" charset="0"/>
              </a:rPr>
              <a:t>New technology solutions based on 2DM for biomedical applications.</a:t>
            </a:r>
          </a:p>
          <a:p>
            <a:pPr marL="285750" indent="-285750">
              <a:buSzPct val="150000"/>
              <a:buFont typeface="Arial" panose="020B0604020202020204" pitchFamily="34" charset="0"/>
              <a:buChar char="•"/>
            </a:pPr>
            <a:r>
              <a:rPr lang="en-US" sz="1800" dirty="0">
                <a:solidFill>
                  <a:prstClr val="black"/>
                </a:solidFill>
                <a:latin typeface="Verdana" panose="020B0604030504040204" pitchFamily="34" charset="0"/>
              </a:rPr>
              <a:t>Devices and systems building of the multi-functionality of 2DM and demonstrate their advantages.</a:t>
            </a:r>
          </a:p>
          <a:p>
            <a:pPr marL="285750" indent="-285750">
              <a:buSzPct val="150000"/>
              <a:buFont typeface="Arial" panose="020B0604020202020204" pitchFamily="34" charset="0"/>
              <a:buChar char="•"/>
            </a:pPr>
            <a:r>
              <a:rPr lang="en-US" sz="1800" dirty="0">
                <a:solidFill>
                  <a:prstClr val="black"/>
                </a:solidFill>
                <a:latin typeface="Verdana" panose="020B0604030504040204" pitchFamily="34" charset="0"/>
              </a:rPr>
              <a:t>Address how the devices and systems will reach the clinic</a:t>
            </a:r>
          </a:p>
          <a:p>
            <a:pPr marL="285750" indent="-285750">
              <a:buSzPct val="150000"/>
              <a:buFont typeface="Arial" panose="020B0604020202020204" pitchFamily="34" charset="0"/>
              <a:buChar char="•"/>
            </a:pPr>
            <a:r>
              <a:rPr lang="en-US" sz="1800" dirty="0">
                <a:solidFill>
                  <a:prstClr val="black"/>
                </a:solidFill>
                <a:latin typeface="Verdana" panose="020B0604030504040204" pitchFamily="34" charset="0"/>
              </a:rPr>
              <a:t>Need to gather multidisciplinary teams</a:t>
            </a:r>
          </a:p>
          <a:p>
            <a:pPr marL="285750" indent="-285750">
              <a:buSzPct val="150000"/>
              <a:buFont typeface="Arial" panose="020B0604020202020204" pitchFamily="34" charset="0"/>
              <a:buChar char="•"/>
            </a:pPr>
            <a:r>
              <a:rPr lang="en-US" sz="1800" dirty="0">
                <a:solidFill>
                  <a:prstClr val="black"/>
                </a:solidFill>
                <a:latin typeface="Verdana" panose="020B0604030504040204" pitchFamily="34" charset="0"/>
              </a:rPr>
              <a:t>Potential application areas: diagnostic, therapeutic devices, brain-computer interfaces, medical imaging, drug delivery…</a:t>
            </a:r>
          </a:p>
          <a:p>
            <a:pPr marL="285750" indent="-285750">
              <a:buSzPct val="150000"/>
              <a:buFont typeface="Arial" panose="020B0604020202020204" pitchFamily="34" charset="0"/>
              <a:buChar char="•"/>
            </a:pPr>
            <a:r>
              <a:rPr lang="en-US" sz="1800" dirty="0">
                <a:solidFill>
                  <a:prstClr val="black"/>
                </a:solidFill>
                <a:latin typeface="Verdana" panose="020B0604030504040204" pitchFamily="34" charset="0"/>
              </a:rPr>
              <a:t>Safety aspects</a:t>
            </a:r>
          </a:p>
        </p:txBody>
      </p:sp>
      <p:sp>
        <p:nvSpPr>
          <p:cNvPr id="4" name="Rectangle 3">
            <a:extLst>
              <a:ext uri="{FF2B5EF4-FFF2-40B4-BE49-F238E27FC236}">
                <a16:creationId xmlns:a16="http://schemas.microsoft.com/office/drawing/2014/main" xmlns="" id="{C162A307-561F-DE44-B2FD-D8FA25D58230}"/>
              </a:ext>
            </a:extLst>
          </p:cNvPr>
          <p:cNvSpPr/>
          <p:nvPr/>
        </p:nvSpPr>
        <p:spPr>
          <a:xfrm>
            <a:off x="6717250" y="975009"/>
            <a:ext cx="4726956" cy="2031325"/>
          </a:xfrm>
          <a:prstGeom prst="rect">
            <a:avLst/>
          </a:prstGeom>
          <a:ln w="12700">
            <a:solidFill>
              <a:schemeClr val="accent5"/>
            </a:solidFill>
          </a:ln>
        </p:spPr>
        <p:txBody>
          <a:bodyPr wrap="square">
            <a:spAutoFit/>
          </a:bodyPr>
          <a:lstStyle/>
          <a:p>
            <a:r>
              <a:rPr lang="en-US" sz="1800" b="1" dirty="0">
                <a:solidFill>
                  <a:srgbClr val="0C5193"/>
                </a:solidFill>
                <a:latin typeface="Verdana" panose="020B0604030504040204" pitchFamily="34" charset="0"/>
              </a:rPr>
              <a:t>What are we looking for? </a:t>
            </a:r>
            <a:endParaRPr lang="en-US" sz="1800" b="1" dirty="0"/>
          </a:p>
          <a:p>
            <a:pPr marL="285750" indent="-285750">
              <a:buSzPct val="150000"/>
              <a:buFont typeface="Arial" panose="020B0604020202020204" pitchFamily="34" charset="0"/>
              <a:buChar char="•"/>
            </a:pPr>
            <a:r>
              <a:rPr lang="en-US" sz="1800" dirty="0">
                <a:latin typeface="Verdana" panose="020B0604030504040204" pitchFamily="34" charset="0"/>
              </a:rPr>
              <a:t>Include activities for future exploitation of results</a:t>
            </a:r>
          </a:p>
          <a:p>
            <a:pPr marL="285750" indent="-285750">
              <a:buSzPct val="150000"/>
              <a:buFont typeface="Arial" panose="020B0604020202020204" pitchFamily="34" charset="0"/>
              <a:buChar char="•"/>
            </a:pPr>
            <a:r>
              <a:rPr lang="en-US" sz="1800" dirty="0">
                <a:latin typeface="Verdana" panose="020B0604030504040204" pitchFamily="34" charset="0"/>
              </a:rPr>
              <a:t>Start at TRL3-4 and achieve TRL 5</a:t>
            </a:r>
          </a:p>
          <a:p>
            <a:pPr marL="285750" indent="-285750">
              <a:buSzPct val="150000"/>
              <a:buFont typeface="Arial" panose="020B0604020202020204" pitchFamily="34" charset="0"/>
              <a:buChar char="•"/>
            </a:pPr>
            <a:r>
              <a:rPr lang="en-US" sz="1800" dirty="0">
                <a:latin typeface="Verdana" panose="020B0604030504040204" pitchFamily="34" charset="0"/>
              </a:rPr>
              <a:t>Contribute to the governance and coordination of the Graphene Flagship initiative. </a:t>
            </a:r>
          </a:p>
        </p:txBody>
      </p:sp>
      <p:sp>
        <p:nvSpPr>
          <p:cNvPr id="5" name="Rectangle 4">
            <a:extLst>
              <a:ext uri="{FF2B5EF4-FFF2-40B4-BE49-F238E27FC236}">
                <a16:creationId xmlns:a16="http://schemas.microsoft.com/office/drawing/2014/main" xmlns="" id="{0294A8A4-46F1-9F4A-88A5-001492C622FF}"/>
              </a:ext>
            </a:extLst>
          </p:cNvPr>
          <p:cNvSpPr/>
          <p:nvPr/>
        </p:nvSpPr>
        <p:spPr>
          <a:xfrm>
            <a:off x="897642" y="228002"/>
            <a:ext cx="11264622" cy="584775"/>
          </a:xfrm>
          <a:prstGeom prst="rect">
            <a:avLst/>
          </a:prstGeom>
        </p:spPr>
        <p:txBody>
          <a:bodyPr wrap="none">
            <a:spAutoFit/>
          </a:bodyPr>
          <a:lstStyle/>
          <a:p>
            <a:r>
              <a:rPr lang="en-US" sz="3200" b="1" dirty="0">
                <a:solidFill>
                  <a:schemeClr val="accent2">
                    <a:lumMod val="50000"/>
                  </a:schemeClr>
                </a:solidFill>
                <a:latin typeface="Verdana" panose="020B0604030504040204" pitchFamily="34" charset="0"/>
                <a:ea typeface="Verdana" panose="020B0604030504040204" pitchFamily="34" charset="0"/>
                <a:cs typeface="Times New Roman" panose="02020603050405020304" pitchFamily="18" charset="0"/>
              </a:rPr>
              <a:t>HORIZON-CL4-2021-DIGITAL-EMERGING-01-</a:t>
            </a:r>
            <a:r>
              <a:rPr lang="lv-LV" sz="3200" b="1" dirty="0">
                <a:solidFill>
                  <a:schemeClr val="accent2">
                    <a:lumMod val="50000"/>
                  </a:schemeClr>
                </a:solidFill>
                <a:latin typeface="Verdana" panose="020B0604030504040204" pitchFamily="34" charset="0"/>
                <a:ea typeface="Verdana" panose="020B0604030504040204" pitchFamily="34" charset="0"/>
                <a:cs typeface="Times New Roman" panose="02020603050405020304" pitchFamily="18" charset="0"/>
              </a:rPr>
              <a:t>19</a:t>
            </a:r>
            <a:endParaRPr lang="en-US" b="1" dirty="0">
              <a:effectLst/>
            </a:endParaRPr>
          </a:p>
        </p:txBody>
      </p:sp>
    </p:spTree>
    <p:extLst>
      <p:ext uri="{BB962C8B-B14F-4D97-AF65-F5344CB8AC3E}">
        <p14:creationId xmlns:p14="http://schemas.microsoft.com/office/powerpoint/2010/main" val="21272371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FF03D20F-780D-AD43-813C-574BADDBF5AF}"/>
              </a:ext>
            </a:extLst>
          </p:cNvPr>
          <p:cNvSpPr>
            <a:spLocks noGrp="1"/>
          </p:cNvSpPr>
          <p:nvPr>
            <p:ph type="sldNum" sz="quarter" idx="12"/>
          </p:nvPr>
        </p:nvSpPr>
        <p:spPr/>
        <p:txBody>
          <a:bodyPr/>
          <a:lstStyle/>
          <a:p>
            <a:fld id="{124B4910-06CA-4855-906E-4E1A599A3904}" type="slidenum">
              <a:rPr lang="lv-LV" smtClean="0"/>
              <a:t>29</a:t>
            </a:fld>
            <a:endParaRPr lang="lv-LV" dirty="0"/>
          </a:p>
        </p:txBody>
      </p:sp>
      <p:sp>
        <p:nvSpPr>
          <p:cNvPr id="3" name="Rectangle 2">
            <a:extLst>
              <a:ext uri="{FF2B5EF4-FFF2-40B4-BE49-F238E27FC236}">
                <a16:creationId xmlns:a16="http://schemas.microsoft.com/office/drawing/2014/main" xmlns="" id="{18D4A684-F473-B947-BD26-DEA757C91888}"/>
              </a:ext>
            </a:extLst>
          </p:cNvPr>
          <p:cNvSpPr/>
          <p:nvPr/>
        </p:nvSpPr>
        <p:spPr>
          <a:xfrm>
            <a:off x="1255837" y="970815"/>
            <a:ext cx="5117967" cy="3693319"/>
          </a:xfrm>
          <a:prstGeom prst="rect">
            <a:avLst/>
          </a:prstGeom>
          <a:ln w="12700">
            <a:solidFill>
              <a:schemeClr val="accent5"/>
            </a:solidFill>
          </a:ln>
        </p:spPr>
        <p:txBody>
          <a:bodyPr wrap="square">
            <a:spAutoFit/>
          </a:bodyPr>
          <a:lstStyle/>
          <a:p>
            <a:r>
              <a:rPr lang="en-US" sz="1800" b="1" dirty="0">
                <a:solidFill>
                  <a:srgbClr val="0C5193"/>
                </a:solidFill>
                <a:latin typeface="Verdana" panose="020B0604030504040204" pitchFamily="34" charset="0"/>
              </a:rPr>
              <a:t>What are we looking for? </a:t>
            </a:r>
            <a:endParaRPr lang="en-US" b="1" dirty="0"/>
          </a:p>
          <a:p>
            <a:pPr marL="285750" indent="-285750">
              <a:buSzPct val="150000"/>
              <a:buFont typeface="Arial" panose="020B0604020202020204" pitchFamily="34" charset="0"/>
              <a:buChar char="•"/>
            </a:pPr>
            <a:r>
              <a:rPr lang="en-US" sz="1800" dirty="0">
                <a:solidFill>
                  <a:prstClr val="black"/>
                </a:solidFill>
                <a:latin typeface="Verdana" panose="020B0604030504040204" pitchFamily="34" charset="0"/>
              </a:rPr>
              <a:t>New multifunctional recyclable materials enabling solutions to environmental issues.</a:t>
            </a:r>
          </a:p>
          <a:p>
            <a:pPr marL="285750" indent="-285750">
              <a:buSzPct val="150000"/>
              <a:buFont typeface="Arial" panose="020B0604020202020204" pitchFamily="34" charset="0"/>
              <a:buChar char="•"/>
            </a:pPr>
            <a:r>
              <a:rPr lang="en-US" sz="1800" dirty="0">
                <a:solidFill>
                  <a:prstClr val="black"/>
                </a:solidFill>
                <a:latin typeface="Verdana" panose="020B0604030504040204" pitchFamily="34" charset="0"/>
              </a:rPr>
              <a:t>2DM composites, coatings and foams mainly addressing environmental issues.</a:t>
            </a:r>
          </a:p>
          <a:p>
            <a:pPr marL="285750" indent="-285750">
              <a:buSzPct val="150000"/>
              <a:buFont typeface="Arial" panose="020B0604020202020204" pitchFamily="34" charset="0"/>
              <a:buChar char="•"/>
            </a:pPr>
            <a:r>
              <a:rPr lang="en-US" sz="1800" dirty="0">
                <a:solidFill>
                  <a:prstClr val="black"/>
                </a:solidFill>
                <a:latin typeface="Verdana" panose="020B0604030504040204" pitchFamily="34" charset="0"/>
              </a:rPr>
              <a:t>Development of lightweigh composites and coatings with</a:t>
            </a:r>
            <a:r>
              <a:rPr lang="lv-LV" sz="1800" dirty="0">
                <a:solidFill>
                  <a:prstClr val="black"/>
                </a:solidFill>
                <a:latin typeface="Verdana" panose="020B0604030504040204" pitchFamily="34" charset="0"/>
              </a:rPr>
              <a:t> </a:t>
            </a:r>
            <a:r>
              <a:rPr lang="en-US" sz="1800" dirty="0">
                <a:solidFill>
                  <a:prstClr val="black"/>
                </a:solidFill>
                <a:latin typeface="Verdana" panose="020B0604030504040204" pitchFamily="34" charset="0"/>
              </a:rPr>
              <a:t>key functionalities</a:t>
            </a:r>
          </a:p>
          <a:p>
            <a:pPr marL="285750" indent="-285750">
              <a:buSzPct val="150000"/>
              <a:buFont typeface="Arial" panose="020B0604020202020204" pitchFamily="34" charset="0"/>
              <a:buChar char="•"/>
            </a:pPr>
            <a:r>
              <a:rPr lang="en-US" sz="1800" dirty="0">
                <a:solidFill>
                  <a:prstClr val="black"/>
                </a:solidFill>
                <a:latin typeface="Verdana" panose="020B0604030504040204" pitchFamily="34" charset="0"/>
              </a:rPr>
              <a:t>Metal 2DM composites enabling ulralow frictions</a:t>
            </a:r>
          </a:p>
          <a:p>
            <a:pPr marL="285750" indent="-285750">
              <a:buSzPct val="150000"/>
              <a:buFont typeface="Arial" panose="020B0604020202020204" pitchFamily="34" charset="0"/>
              <a:buChar char="•"/>
            </a:pPr>
            <a:r>
              <a:rPr lang="en-US" sz="1800" dirty="0">
                <a:solidFill>
                  <a:prstClr val="black"/>
                </a:solidFill>
                <a:latin typeface="Verdana" panose="020B0604030504040204" pitchFamily="34" charset="0"/>
              </a:rPr>
              <a:t>2DM foams for catalytic hydrogen generation and storage</a:t>
            </a:r>
          </a:p>
        </p:txBody>
      </p:sp>
      <p:sp>
        <p:nvSpPr>
          <p:cNvPr id="4" name="Rectangle 3">
            <a:extLst>
              <a:ext uri="{FF2B5EF4-FFF2-40B4-BE49-F238E27FC236}">
                <a16:creationId xmlns:a16="http://schemas.microsoft.com/office/drawing/2014/main" xmlns="" id="{C162A307-561F-DE44-B2FD-D8FA25D58230}"/>
              </a:ext>
            </a:extLst>
          </p:cNvPr>
          <p:cNvSpPr/>
          <p:nvPr/>
        </p:nvSpPr>
        <p:spPr>
          <a:xfrm>
            <a:off x="6746748" y="937451"/>
            <a:ext cx="4726956" cy="3416320"/>
          </a:xfrm>
          <a:prstGeom prst="rect">
            <a:avLst/>
          </a:prstGeom>
          <a:ln w="12700">
            <a:solidFill>
              <a:schemeClr val="accent5"/>
            </a:solidFill>
          </a:ln>
        </p:spPr>
        <p:txBody>
          <a:bodyPr wrap="square">
            <a:spAutoFit/>
          </a:bodyPr>
          <a:lstStyle/>
          <a:p>
            <a:r>
              <a:rPr lang="en-US" sz="1800" b="1" dirty="0">
                <a:solidFill>
                  <a:srgbClr val="0C5193"/>
                </a:solidFill>
                <a:latin typeface="Verdana" panose="020B0604030504040204" pitchFamily="34" charset="0"/>
              </a:rPr>
              <a:t>What are we looking for? </a:t>
            </a:r>
            <a:endParaRPr lang="en-US" sz="1800" b="1" dirty="0"/>
          </a:p>
          <a:p>
            <a:pPr marL="285750" indent="-285750">
              <a:buSzPct val="150000"/>
              <a:buFont typeface="Arial" panose="020B0604020202020204" pitchFamily="34" charset="0"/>
              <a:buChar char="•"/>
            </a:pPr>
            <a:r>
              <a:rPr lang="en-US" sz="1800" dirty="0">
                <a:latin typeface="Verdana" panose="020B0604030504040204" pitchFamily="34" charset="0"/>
              </a:rPr>
              <a:t>‘Must’ include Life Cycle Assessment and end-of-life materials management</a:t>
            </a:r>
          </a:p>
          <a:p>
            <a:pPr marL="285750" indent="-285750">
              <a:buSzPct val="150000"/>
              <a:buFont typeface="Arial" panose="020B0604020202020204" pitchFamily="34" charset="0"/>
              <a:buChar char="•"/>
            </a:pPr>
            <a:r>
              <a:rPr lang="en-US" sz="1800" dirty="0">
                <a:latin typeface="Verdana" panose="020B0604030504040204" pitchFamily="34" charset="0"/>
              </a:rPr>
              <a:t>Integrate the value chain and manufacturing technologies</a:t>
            </a:r>
          </a:p>
          <a:p>
            <a:pPr marL="285750" indent="-285750">
              <a:buSzPct val="150000"/>
              <a:buFont typeface="Arial" panose="020B0604020202020204" pitchFamily="34" charset="0"/>
              <a:buChar char="•"/>
            </a:pPr>
            <a:r>
              <a:rPr lang="en-US" sz="1800" dirty="0">
                <a:latin typeface="Verdana" panose="020B0604030504040204" pitchFamily="34" charset="0"/>
              </a:rPr>
              <a:t>Include activities for future exploitation of results</a:t>
            </a:r>
          </a:p>
          <a:p>
            <a:pPr marL="285750" indent="-285750">
              <a:buSzPct val="150000"/>
              <a:buFont typeface="Arial" panose="020B0604020202020204" pitchFamily="34" charset="0"/>
              <a:buChar char="•"/>
            </a:pPr>
            <a:r>
              <a:rPr lang="en-US" sz="1800" dirty="0">
                <a:latin typeface="Verdana" panose="020B0604030504040204" pitchFamily="34" charset="0"/>
              </a:rPr>
              <a:t>Start at TRL4-5 and achieve TRL 6-7</a:t>
            </a:r>
          </a:p>
          <a:p>
            <a:pPr marL="285750" indent="-285750">
              <a:buSzPct val="150000"/>
              <a:buFont typeface="Arial" panose="020B0604020202020204" pitchFamily="34" charset="0"/>
              <a:buChar char="•"/>
            </a:pPr>
            <a:r>
              <a:rPr lang="en-US" sz="1800" dirty="0">
                <a:latin typeface="Verdana" panose="020B0604030504040204" pitchFamily="34" charset="0"/>
              </a:rPr>
              <a:t>Contribute to the governance and coordination of the Graphene Flagship initiative. </a:t>
            </a:r>
          </a:p>
        </p:txBody>
      </p:sp>
      <p:sp>
        <p:nvSpPr>
          <p:cNvPr id="5" name="Rectangle 4">
            <a:extLst>
              <a:ext uri="{FF2B5EF4-FFF2-40B4-BE49-F238E27FC236}">
                <a16:creationId xmlns:a16="http://schemas.microsoft.com/office/drawing/2014/main" xmlns="" id="{0294A8A4-46F1-9F4A-88A5-001492C622FF}"/>
              </a:ext>
            </a:extLst>
          </p:cNvPr>
          <p:cNvSpPr/>
          <p:nvPr/>
        </p:nvSpPr>
        <p:spPr>
          <a:xfrm>
            <a:off x="941887" y="193022"/>
            <a:ext cx="11264622" cy="584775"/>
          </a:xfrm>
          <a:prstGeom prst="rect">
            <a:avLst/>
          </a:prstGeom>
        </p:spPr>
        <p:txBody>
          <a:bodyPr wrap="none">
            <a:spAutoFit/>
          </a:bodyPr>
          <a:lstStyle/>
          <a:p>
            <a:r>
              <a:rPr lang="en-US" sz="3200" b="1" dirty="0">
                <a:solidFill>
                  <a:schemeClr val="accent2">
                    <a:lumMod val="50000"/>
                  </a:schemeClr>
                </a:solidFill>
                <a:latin typeface="Verdana" panose="020B0604030504040204" pitchFamily="34" charset="0"/>
                <a:ea typeface="Verdana" panose="020B0604030504040204" pitchFamily="34" charset="0"/>
                <a:cs typeface="Times New Roman" panose="02020603050405020304" pitchFamily="18" charset="0"/>
              </a:rPr>
              <a:t>HORIZON-CL4-2021-DIGITAL-EMERGING-01-</a:t>
            </a:r>
            <a:r>
              <a:rPr lang="lv-LV" sz="3200" b="1" dirty="0">
                <a:solidFill>
                  <a:schemeClr val="accent2">
                    <a:lumMod val="50000"/>
                  </a:schemeClr>
                </a:solidFill>
                <a:latin typeface="Verdana" panose="020B0604030504040204" pitchFamily="34" charset="0"/>
                <a:ea typeface="Verdana" panose="020B0604030504040204" pitchFamily="34" charset="0"/>
                <a:cs typeface="Times New Roman" panose="02020603050405020304" pitchFamily="18" charset="0"/>
              </a:rPr>
              <a:t>20</a:t>
            </a:r>
            <a:endParaRPr lang="en-US" b="1" dirty="0">
              <a:effectLst/>
            </a:endParaRPr>
          </a:p>
        </p:txBody>
      </p:sp>
    </p:spTree>
    <p:extLst>
      <p:ext uri="{BB962C8B-B14F-4D97-AF65-F5344CB8AC3E}">
        <p14:creationId xmlns:p14="http://schemas.microsoft.com/office/powerpoint/2010/main" val="17835301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xmlns="" id="{77B467CE-047B-4A4D-A992-4F88A7DE7774}"/>
              </a:ext>
            </a:extLst>
          </p:cNvPr>
          <p:cNvSpPr>
            <a:spLocks noGrp="1"/>
          </p:cNvSpPr>
          <p:nvPr>
            <p:ph type="sldNum" sz="quarter" idx="12"/>
          </p:nvPr>
        </p:nvSpPr>
        <p:spPr>
          <a:xfrm>
            <a:off x="9207093" y="6183446"/>
            <a:ext cx="2743200" cy="365125"/>
          </a:xfrm>
        </p:spPr>
        <p:txBody>
          <a:bodyPr/>
          <a:lstStyle/>
          <a:p>
            <a:pPr>
              <a:defRPr/>
            </a:pPr>
            <a:fld id="{FB35F23D-8EAD-434D-827C-A603F8208307}" type="slidenum">
              <a:rPr lang="en-US" altLang="lv-LV" smtClean="0">
                <a:latin typeface="Verdana" panose="020B0604030504040204" pitchFamily="34" charset="0"/>
                <a:ea typeface="Verdana" panose="020B0604030504040204" pitchFamily="34" charset="0"/>
              </a:rPr>
              <a:pPr>
                <a:defRPr/>
              </a:pPr>
              <a:t>3</a:t>
            </a:fld>
            <a:endParaRPr lang="en-US" altLang="lv-LV" dirty="0">
              <a:latin typeface="Verdana" panose="020B0604030504040204" pitchFamily="34" charset="0"/>
              <a:ea typeface="Verdana" panose="020B0604030504040204" pitchFamily="34" charset="0"/>
            </a:endParaRPr>
          </a:p>
        </p:txBody>
      </p:sp>
      <p:grpSp>
        <p:nvGrpSpPr>
          <p:cNvPr id="23" name="Group 22">
            <a:extLst>
              <a:ext uri="{FF2B5EF4-FFF2-40B4-BE49-F238E27FC236}">
                <a16:creationId xmlns:a16="http://schemas.microsoft.com/office/drawing/2014/main" xmlns="" id="{0B664431-DFF3-F848-9B8C-51DDADAAF187}"/>
              </a:ext>
            </a:extLst>
          </p:cNvPr>
          <p:cNvGrpSpPr/>
          <p:nvPr/>
        </p:nvGrpSpPr>
        <p:grpSpPr>
          <a:xfrm>
            <a:off x="7388229" y="3388293"/>
            <a:ext cx="3311999" cy="3311999"/>
            <a:chOff x="1213117" y="390606"/>
            <a:chExt cx="2879993" cy="2879993"/>
          </a:xfrm>
          <a:solidFill>
            <a:schemeClr val="accent2"/>
          </a:solidFill>
        </p:grpSpPr>
        <p:sp>
          <p:nvSpPr>
            <p:cNvPr id="24" name="Oval 23">
              <a:extLst>
                <a:ext uri="{FF2B5EF4-FFF2-40B4-BE49-F238E27FC236}">
                  <a16:creationId xmlns:a16="http://schemas.microsoft.com/office/drawing/2014/main" xmlns="" id="{E4D98FFD-8A04-C547-8EA7-E159BFE76147}"/>
                </a:ext>
              </a:extLst>
            </p:cNvPr>
            <p:cNvSpPr/>
            <p:nvPr/>
          </p:nvSpPr>
          <p:spPr>
            <a:xfrm>
              <a:off x="1213117" y="390606"/>
              <a:ext cx="2879993" cy="2879993"/>
            </a:xfrm>
            <a:prstGeom prst="ellipse">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5" name="Oval 4">
              <a:extLst>
                <a:ext uri="{FF2B5EF4-FFF2-40B4-BE49-F238E27FC236}">
                  <a16:creationId xmlns:a16="http://schemas.microsoft.com/office/drawing/2014/main" xmlns="" id="{89FA1A8F-001B-EB4B-BD2D-711F561268A4}"/>
                </a:ext>
              </a:extLst>
            </p:cNvPr>
            <p:cNvSpPr txBox="1"/>
            <p:nvPr/>
          </p:nvSpPr>
          <p:spPr>
            <a:xfrm>
              <a:off x="1634882" y="812371"/>
              <a:ext cx="2300996" cy="203646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algn="ctr" defTabSz="800100">
                <a:lnSpc>
                  <a:spcPct val="90000"/>
                </a:lnSpc>
                <a:spcAft>
                  <a:spcPct val="35000"/>
                </a:spcAft>
              </a:pPr>
              <a:r>
                <a:rPr lang="en-GB" sz="2000" b="1" dirty="0">
                  <a:solidFill>
                    <a:schemeClr val="bg1"/>
                  </a:solidFill>
                  <a:latin typeface="Arial" panose="020B0604020202020204" pitchFamily="34" charset="0"/>
                  <a:ea typeface="Verdana" panose="020B0604030504040204" pitchFamily="34" charset="0"/>
                  <a:cs typeface="Arial" panose="020B0604020202020204" pitchFamily="34" charset="0"/>
                </a:rPr>
                <a:t>DESTINATION 6</a:t>
              </a:r>
              <a:endParaRPr lang="en-GB" sz="2000" b="1"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algn="ctr" defTabSz="800100">
                <a:lnSpc>
                  <a:spcPct val="90000"/>
                </a:lnSpc>
                <a:spcAft>
                  <a:spcPct val="35000"/>
                </a:spcAft>
              </a:pPr>
              <a:r>
                <a:rPr lang="en-GB" sz="1600" b="1" dirty="0">
                  <a:solidFill>
                    <a:schemeClr val="bg1"/>
                  </a:solidFill>
                  <a:latin typeface="Arial" panose="020B0604020202020204" pitchFamily="34" charset="0"/>
                  <a:ea typeface="Times New Roman" panose="02020603050405020304" pitchFamily="18" charset="0"/>
                  <a:cs typeface="Arial" panose="020B0604020202020204" pitchFamily="34" charset="0"/>
                </a:rPr>
                <a:t>A </a:t>
              </a:r>
              <a:r>
                <a:rPr lang="en-GB" sz="1600" b="1" dirty="0">
                  <a:solidFill>
                    <a:schemeClr val="bg1"/>
                  </a:solidFill>
                  <a:latin typeface="Arial" panose="020B0604020202020204" pitchFamily="34" charset="0"/>
                  <a:ea typeface="Verdana" panose="020B0604030504040204" pitchFamily="34" charset="0"/>
                  <a:cs typeface="Arial" panose="020B0604020202020204" pitchFamily="34" charset="0"/>
                </a:rPr>
                <a:t>HUMAN-CENTRED AND ETHICAL DEVELOPMENT OF DIGITAL AND INDUSTRIAL TECHNOLOGIES</a:t>
              </a:r>
            </a:p>
          </p:txBody>
        </p:sp>
      </p:grpSp>
      <p:grpSp>
        <p:nvGrpSpPr>
          <p:cNvPr id="17" name="Group 16">
            <a:extLst>
              <a:ext uri="{FF2B5EF4-FFF2-40B4-BE49-F238E27FC236}">
                <a16:creationId xmlns:a16="http://schemas.microsoft.com/office/drawing/2014/main" xmlns="" id="{C7234B18-22FA-D34B-893E-0C49659BC132}"/>
              </a:ext>
            </a:extLst>
          </p:cNvPr>
          <p:cNvGrpSpPr/>
          <p:nvPr/>
        </p:nvGrpSpPr>
        <p:grpSpPr>
          <a:xfrm>
            <a:off x="1550995" y="3442239"/>
            <a:ext cx="3311999" cy="3311999"/>
            <a:chOff x="4955505" y="3567018"/>
            <a:chExt cx="3311999" cy="3311999"/>
          </a:xfrm>
          <a:solidFill>
            <a:schemeClr val="accent2"/>
          </a:solidFill>
        </p:grpSpPr>
        <p:sp>
          <p:nvSpPr>
            <p:cNvPr id="18" name="Oval 17">
              <a:extLst>
                <a:ext uri="{FF2B5EF4-FFF2-40B4-BE49-F238E27FC236}">
                  <a16:creationId xmlns:a16="http://schemas.microsoft.com/office/drawing/2014/main" xmlns="" id="{8CD15A2C-A4A6-C247-B998-349227FA0332}"/>
                </a:ext>
              </a:extLst>
            </p:cNvPr>
            <p:cNvSpPr/>
            <p:nvPr/>
          </p:nvSpPr>
          <p:spPr>
            <a:xfrm>
              <a:off x="4955505" y="3567018"/>
              <a:ext cx="3311999" cy="3311999"/>
            </a:xfrm>
            <a:prstGeom prst="ellipse">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Oval 4">
              <a:extLst>
                <a:ext uri="{FF2B5EF4-FFF2-40B4-BE49-F238E27FC236}">
                  <a16:creationId xmlns:a16="http://schemas.microsoft.com/office/drawing/2014/main" xmlns="" id="{071A94C2-C6B3-2D43-8A6B-56BD83620BB3}"/>
                </a:ext>
              </a:extLst>
            </p:cNvPr>
            <p:cNvSpPr txBox="1"/>
            <p:nvPr/>
          </p:nvSpPr>
          <p:spPr>
            <a:xfrm>
              <a:off x="5205623" y="4109872"/>
              <a:ext cx="2578259" cy="203646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24130" tIns="24130" rIns="24130" bIns="24130" numCol="1" spcCol="1270" anchor="ctr" anchorCtr="0">
              <a:noAutofit/>
            </a:bodyPr>
            <a:lstStyle/>
            <a:p>
              <a:pPr algn="ctr" defTabSz="844550">
                <a:lnSpc>
                  <a:spcPct val="90000"/>
                </a:lnSpc>
                <a:spcAft>
                  <a:spcPct val="35000"/>
                </a:spcAft>
              </a:pPr>
              <a:r>
                <a:rPr lang="en-US" sz="2000" b="1" dirty="0">
                  <a:solidFill>
                    <a:schemeClr val="bg1"/>
                  </a:solidFill>
                  <a:latin typeface="Arial" panose="020B0604020202020204" pitchFamily="34" charset="0"/>
                  <a:cs typeface="Arial" panose="020B0604020202020204" pitchFamily="34" charset="0"/>
                </a:rPr>
                <a:t>DESTINATION 4 </a:t>
              </a:r>
              <a:endParaRPr lang="lv-LV" sz="2000" b="1" dirty="0">
                <a:solidFill>
                  <a:schemeClr val="bg1"/>
                </a:solidFill>
                <a:latin typeface="Arial" panose="020B0604020202020204" pitchFamily="34" charset="0"/>
                <a:cs typeface="Arial" panose="020B0604020202020204" pitchFamily="34" charset="0"/>
              </a:endParaRPr>
            </a:p>
            <a:p>
              <a:pPr algn="ctr" defTabSz="844550">
                <a:lnSpc>
                  <a:spcPct val="90000"/>
                </a:lnSpc>
                <a:spcAft>
                  <a:spcPct val="35000"/>
                </a:spcAft>
              </a:pPr>
              <a:r>
                <a:rPr lang="en-US" sz="1600" b="1" dirty="0">
                  <a:solidFill>
                    <a:schemeClr val="bg1"/>
                  </a:solidFill>
                  <a:latin typeface="Arial" panose="020B0604020202020204" pitchFamily="34" charset="0"/>
                  <a:cs typeface="Arial" panose="020B0604020202020204" pitchFamily="34" charset="0"/>
                </a:rPr>
                <a:t>DIGITAL AND EMERGING TECHNOLOGIES FOR COMPETITIVENESS AND FIT FOR THE GREEN DEAL</a:t>
              </a:r>
              <a:endParaRPr lang="lv-LV" sz="1600" b="1" dirty="0">
                <a:solidFill>
                  <a:schemeClr val="bg1"/>
                </a:solidFill>
              </a:endParaRPr>
            </a:p>
          </p:txBody>
        </p:sp>
      </p:grpSp>
      <p:grpSp>
        <p:nvGrpSpPr>
          <p:cNvPr id="14" name="Group 13">
            <a:extLst>
              <a:ext uri="{FF2B5EF4-FFF2-40B4-BE49-F238E27FC236}">
                <a16:creationId xmlns:a16="http://schemas.microsoft.com/office/drawing/2014/main" xmlns="" id="{10F13592-B502-FC44-974D-17ED5B931171}"/>
              </a:ext>
            </a:extLst>
          </p:cNvPr>
          <p:cNvGrpSpPr/>
          <p:nvPr/>
        </p:nvGrpSpPr>
        <p:grpSpPr>
          <a:xfrm>
            <a:off x="7356002" y="2"/>
            <a:ext cx="3311999" cy="3311999"/>
            <a:chOff x="7995012" y="3868817"/>
            <a:chExt cx="3311999" cy="3311999"/>
          </a:xfrm>
        </p:grpSpPr>
        <p:sp>
          <p:nvSpPr>
            <p:cNvPr id="15" name="Oval 14">
              <a:extLst>
                <a:ext uri="{FF2B5EF4-FFF2-40B4-BE49-F238E27FC236}">
                  <a16:creationId xmlns:a16="http://schemas.microsoft.com/office/drawing/2014/main" xmlns="" id="{C155E865-F08D-7E46-A227-2A27522F9CB2}"/>
                </a:ext>
              </a:extLst>
            </p:cNvPr>
            <p:cNvSpPr/>
            <p:nvPr/>
          </p:nvSpPr>
          <p:spPr>
            <a:xfrm>
              <a:off x="7995012" y="3868817"/>
              <a:ext cx="3311999" cy="3311999"/>
            </a:xfrm>
            <a:prstGeom prst="ellipse">
              <a:avLst/>
            </a:prstGeom>
            <a:solidFill>
              <a:schemeClr val="tx2">
                <a:lumMod val="40000"/>
                <a:lumOff val="6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6" name="Oval 4">
              <a:extLst>
                <a:ext uri="{FF2B5EF4-FFF2-40B4-BE49-F238E27FC236}">
                  <a16:creationId xmlns:a16="http://schemas.microsoft.com/office/drawing/2014/main" xmlns="" id="{C38286DC-57B1-3D42-B775-859C49635522}"/>
                </a:ext>
              </a:extLst>
            </p:cNvPr>
            <p:cNvSpPr txBox="1"/>
            <p:nvPr/>
          </p:nvSpPr>
          <p:spPr>
            <a:xfrm>
              <a:off x="8535089" y="4444929"/>
              <a:ext cx="2314722" cy="20364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130" tIns="24130" rIns="24130" bIns="24130" numCol="1" spcCol="1270" anchor="ctr" anchorCtr="0">
              <a:noAutofit/>
            </a:bodyPr>
            <a:lstStyle/>
            <a:p>
              <a:pPr algn="ctr" defTabSz="844550">
                <a:lnSpc>
                  <a:spcPct val="90000"/>
                </a:lnSpc>
                <a:spcAft>
                  <a:spcPct val="35000"/>
                </a:spcAft>
              </a:pPr>
              <a:r>
                <a:rPr lang="en-GB" sz="2000" b="1" dirty="0">
                  <a:solidFill>
                    <a:schemeClr val="bg1"/>
                  </a:solidFill>
                  <a:latin typeface="Arial" panose="020B0604020202020204" pitchFamily="34" charset="0"/>
                  <a:cs typeface="Arial" panose="020B0604020202020204" pitchFamily="34" charset="0"/>
                </a:rPr>
                <a:t>DESTINATION 3 </a:t>
              </a:r>
              <a:endParaRPr lang="lv-LV" sz="2000" b="1" dirty="0">
                <a:solidFill>
                  <a:schemeClr val="bg1"/>
                </a:solidFill>
                <a:latin typeface="Arial" panose="020B0604020202020204" pitchFamily="34" charset="0"/>
                <a:cs typeface="Arial" panose="020B0604020202020204" pitchFamily="34" charset="0"/>
              </a:endParaRPr>
            </a:p>
            <a:p>
              <a:pPr algn="ctr" defTabSz="844550">
                <a:lnSpc>
                  <a:spcPct val="90000"/>
                </a:lnSpc>
                <a:spcAft>
                  <a:spcPct val="35000"/>
                </a:spcAft>
              </a:pPr>
              <a:r>
                <a:rPr lang="en-GB" sz="1600" b="1" dirty="0">
                  <a:solidFill>
                    <a:schemeClr val="tx1"/>
                  </a:solidFill>
                  <a:latin typeface="Arial" panose="020B0604020202020204" pitchFamily="34" charset="0"/>
                  <a:cs typeface="Arial" panose="020B0604020202020204" pitchFamily="34" charset="0"/>
                </a:rPr>
                <a:t>WORLD LEADING DATA AND COMPUTING TECHNOLOGIES</a:t>
              </a:r>
              <a:endParaRPr lang="en-US" sz="1600" b="1" dirty="0">
                <a:solidFill>
                  <a:schemeClr val="tx1"/>
                </a:solidFill>
              </a:endParaRPr>
            </a:p>
          </p:txBody>
        </p:sp>
      </p:grpSp>
      <p:pic>
        <p:nvPicPr>
          <p:cNvPr id="26" name="Picture 25">
            <a:extLst>
              <a:ext uri="{FF2B5EF4-FFF2-40B4-BE49-F238E27FC236}">
                <a16:creationId xmlns:a16="http://schemas.microsoft.com/office/drawing/2014/main" xmlns="" id="{294C08EF-202F-4B45-8CDA-18DD489BD7A8}"/>
              </a:ext>
            </a:extLst>
          </p:cNvPr>
          <p:cNvPicPr>
            <a:picLocks noChangeAspect="1"/>
          </p:cNvPicPr>
          <p:nvPr/>
        </p:nvPicPr>
        <p:blipFill>
          <a:blip r:embed="rId2"/>
          <a:stretch>
            <a:fillRect/>
          </a:stretch>
        </p:blipFill>
        <p:spPr>
          <a:xfrm>
            <a:off x="1550995" y="0"/>
            <a:ext cx="2201333" cy="1485900"/>
          </a:xfrm>
          <a:prstGeom prst="rect">
            <a:avLst/>
          </a:prstGeom>
        </p:spPr>
      </p:pic>
      <p:grpSp>
        <p:nvGrpSpPr>
          <p:cNvPr id="7" name="Group 6">
            <a:extLst>
              <a:ext uri="{FF2B5EF4-FFF2-40B4-BE49-F238E27FC236}">
                <a16:creationId xmlns:a16="http://schemas.microsoft.com/office/drawing/2014/main" xmlns="" id="{E91115D0-8FE9-274B-9B15-67977C25FA69}"/>
              </a:ext>
            </a:extLst>
          </p:cNvPr>
          <p:cNvGrpSpPr/>
          <p:nvPr/>
        </p:nvGrpSpPr>
        <p:grpSpPr>
          <a:xfrm>
            <a:off x="1524000" y="75260"/>
            <a:ext cx="3312000" cy="3312000"/>
            <a:chOff x="4498713" y="5"/>
            <a:chExt cx="2879993" cy="2879993"/>
          </a:xfrm>
        </p:grpSpPr>
        <p:sp>
          <p:nvSpPr>
            <p:cNvPr id="8" name="Oval 7">
              <a:extLst>
                <a:ext uri="{FF2B5EF4-FFF2-40B4-BE49-F238E27FC236}">
                  <a16:creationId xmlns:a16="http://schemas.microsoft.com/office/drawing/2014/main" xmlns="" id="{C593373F-511E-6943-8FCE-EBAC6A9D9A8D}"/>
                </a:ext>
              </a:extLst>
            </p:cNvPr>
            <p:cNvSpPr/>
            <p:nvPr/>
          </p:nvSpPr>
          <p:spPr>
            <a:xfrm>
              <a:off x="4498713" y="5"/>
              <a:ext cx="2879993" cy="2879993"/>
            </a:xfrm>
            <a:prstGeom prst="ellipse">
              <a:avLst/>
            </a:prstGeom>
            <a:solidFill>
              <a:schemeClr val="tx2">
                <a:lumMod val="40000"/>
                <a:lumOff val="60000"/>
              </a:schemeClr>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Oval 4">
              <a:extLst>
                <a:ext uri="{FF2B5EF4-FFF2-40B4-BE49-F238E27FC236}">
                  <a16:creationId xmlns:a16="http://schemas.microsoft.com/office/drawing/2014/main" xmlns="" id="{342782B2-B1CC-3D45-8D25-578418D3C1B2}"/>
                </a:ext>
              </a:extLst>
            </p:cNvPr>
            <p:cNvSpPr txBox="1"/>
            <p:nvPr/>
          </p:nvSpPr>
          <p:spPr>
            <a:xfrm>
              <a:off x="4920478" y="421770"/>
              <a:ext cx="2036463" cy="20364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130" tIns="24130" rIns="24130" bIns="24130" numCol="1" spcCol="1270" anchor="ctr" anchorCtr="0">
              <a:noAutofit/>
            </a:bodyPr>
            <a:lstStyle/>
            <a:p>
              <a:pPr algn="ctr" defTabSz="844550">
                <a:lnSpc>
                  <a:spcPct val="90000"/>
                </a:lnSpc>
                <a:spcAft>
                  <a:spcPct val="35000"/>
                </a:spcAft>
              </a:pPr>
              <a:r>
                <a:rPr lang="en-US" sz="2000" b="1" dirty="0">
                  <a:solidFill>
                    <a:schemeClr val="bg1"/>
                  </a:solidFill>
                  <a:latin typeface="Arial" panose="020B0604020202020204" pitchFamily="34" charset="0"/>
                  <a:cs typeface="Arial" panose="020B0604020202020204" pitchFamily="34" charset="0"/>
                </a:rPr>
                <a:t>DESTINATION 1</a:t>
              </a:r>
              <a:endParaRPr lang="lv-LV" sz="2000" b="1" dirty="0">
                <a:solidFill>
                  <a:schemeClr val="bg1"/>
                </a:solidFill>
                <a:latin typeface="Arial" panose="020B0604020202020204" pitchFamily="34" charset="0"/>
                <a:cs typeface="Arial" panose="020B0604020202020204" pitchFamily="34" charset="0"/>
              </a:endParaRPr>
            </a:p>
            <a:p>
              <a:pPr algn="ctr" defTabSz="844550">
                <a:lnSpc>
                  <a:spcPct val="90000"/>
                </a:lnSpc>
                <a:spcAft>
                  <a:spcPct val="35000"/>
                </a:spcAft>
              </a:pPr>
              <a:r>
                <a:rPr lang="en-US" sz="1900" b="1" dirty="0">
                  <a:solidFill>
                    <a:schemeClr val="bg1"/>
                  </a:solidFill>
                  <a:latin typeface="Arial" panose="020B0604020202020204" pitchFamily="34" charset="0"/>
                  <a:cs typeface="Arial" panose="020B0604020202020204" pitchFamily="34" charset="0"/>
                </a:rPr>
                <a:t> </a:t>
              </a:r>
              <a:r>
                <a:rPr lang="en-US" sz="1600" dirty="0">
                  <a:solidFill>
                    <a:schemeClr val="tx1"/>
                  </a:solidFill>
                  <a:latin typeface="Arial" panose="020B0604020202020204" pitchFamily="34" charset="0"/>
                  <a:cs typeface="Arial" panose="020B0604020202020204" pitchFamily="34" charset="0"/>
                </a:rPr>
                <a:t>CLIMATE NEUTRAL,</a:t>
              </a:r>
              <a:r>
                <a:rPr lang="lv-LV" sz="1600" dirty="0">
                  <a:solidFill>
                    <a:schemeClr val="tx1"/>
                  </a:solidFill>
                  <a:latin typeface="Arial" panose="020B0604020202020204" pitchFamily="34" charset="0"/>
                  <a:cs typeface="Arial" panose="020B0604020202020204" pitchFamily="34" charset="0"/>
                </a:rPr>
                <a:t> </a:t>
              </a:r>
              <a:r>
                <a:rPr lang="en-US" sz="1600" dirty="0">
                  <a:solidFill>
                    <a:schemeClr val="tx1"/>
                  </a:solidFill>
                  <a:latin typeface="Arial" panose="020B0604020202020204" pitchFamily="34" charset="0"/>
                  <a:cs typeface="Arial" panose="020B0604020202020204" pitchFamily="34" charset="0"/>
                </a:rPr>
                <a:t>CIRCULAR AND DIGITISED PRODUCTION</a:t>
              </a:r>
              <a:endParaRPr lang="en-US" sz="1600" dirty="0">
                <a:solidFill>
                  <a:schemeClr val="tx1"/>
                </a:solidFill>
              </a:endParaRPr>
            </a:p>
          </p:txBody>
        </p:sp>
      </p:grpSp>
      <p:grpSp>
        <p:nvGrpSpPr>
          <p:cNvPr id="11" name="Group 10">
            <a:extLst>
              <a:ext uri="{FF2B5EF4-FFF2-40B4-BE49-F238E27FC236}">
                <a16:creationId xmlns:a16="http://schemas.microsoft.com/office/drawing/2014/main" xmlns="" id="{F6C70A1B-9FA0-9A4C-B494-AA915FB7E20D}"/>
              </a:ext>
            </a:extLst>
          </p:cNvPr>
          <p:cNvGrpSpPr/>
          <p:nvPr/>
        </p:nvGrpSpPr>
        <p:grpSpPr>
          <a:xfrm>
            <a:off x="4493025" y="21403"/>
            <a:ext cx="3312000" cy="3312000"/>
            <a:chOff x="7328279" y="1334290"/>
            <a:chExt cx="2879993" cy="2879993"/>
          </a:xfrm>
          <a:solidFill>
            <a:schemeClr val="accent2"/>
          </a:solidFill>
        </p:grpSpPr>
        <p:sp>
          <p:nvSpPr>
            <p:cNvPr id="12" name="Oval 11">
              <a:extLst>
                <a:ext uri="{FF2B5EF4-FFF2-40B4-BE49-F238E27FC236}">
                  <a16:creationId xmlns:a16="http://schemas.microsoft.com/office/drawing/2014/main" xmlns="" id="{9475582C-6E47-514F-8AD7-711AFFE45222}"/>
                </a:ext>
              </a:extLst>
            </p:cNvPr>
            <p:cNvSpPr/>
            <p:nvPr/>
          </p:nvSpPr>
          <p:spPr>
            <a:xfrm>
              <a:off x="7328279" y="1334290"/>
              <a:ext cx="2879993" cy="2879993"/>
            </a:xfrm>
            <a:prstGeom prst="ellipse">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Oval 4">
              <a:extLst>
                <a:ext uri="{FF2B5EF4-FFF2-40B4-BE49-F238E27FC236}">
                  <a16:creationId xmlns:a16="http://schemas.microsoft.com/office/drawing/2014/main" xmlns="" id="{FDD9C32E-0319-1D4E-BC4F-3A579DA2E3CF}"/>
                </a:ext>
              </a:extLst>
            </p:cNvPr>
            <p:cNvSpPr txBox="1"/>
            <p:nvPr/>
          </p:nvSpPr>
          <p:spPr>
            <a:xfrm>
              <a:off x="7750044" y="1756055"/>
              <a:ext cx="2036463" cy="203646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130" tIns="24130" rIns="24130" bIns="24130" numCol="1" spcCol="1270" anchor="ctr" anchorCtr="0">
              <a:noAutofit/>
            </a:bodyPr>
            <a:lstStyle/>
            <a:p>
              <a:pPr algn="ctr" defTabSz="844550">
                <a:lnSpc>
                  <a:spcPct val="90000"/>
                </a:lnSpc>
                <a:spcAft>
                  <a:spcPct val="35000"/>
                </a:spcAft>
              </a:pPr>
              <a:r>
                <a:rPr lang="en-US" sz="2000" b="1" dirty="0">
                  <a:solidFill>
                    <a:schemeClr val="bg1"/>
                  </a:solidFill>
                  <a:latin typeface="Arial" panose="020B0604020202020204" pitchFamily="34" charset="0"/>
                  <a:cs typeface="Arial" panose="020B0604020202020204" pitchFamily="34" charset="0"/>
                </a:rPr>
                <a:t>DESTINATION 2</a:t>
              </a:r>
              <a:r>
                <a:rPr lang="lv-LV" sz="2000" b="1" dirty="0">
                  <a:solidFill>
                    <a:schemeClr val="bg1"/>
                  </a:solidFill>
                  <a:latin typeface="Arial" panose="020B0604020202020204" pitchFamily="34" charset="0"/>
                  <a:cs typeface="Arial" panose="020B0604020202020204" pitchFamily="34" charset="0"/>
                </a:rPr>
                <a:t> </a:t>
              </a:r>
            </a:p>
            <a:p>
              <a:pPr algn="ctr" defTabSz="844550">
                <a:lnSpc>
                  <a:spcPct val="90000"/>
                </a:lnSpc>
                <a:spcAft>
                  <a:spcPct val="35000"/>
                </a:spcAft>
              </a:pPr>
              <a:r>
                <a:rPr lang="en-US" sz="1600" dirty="0">
                  <a:solidFill>
                    <a:schemeClr val="bg1"/>
                  </a:solidFill>
                  <a:latin typeface="Arial" panose="020B0604020202020204" pitchFamily="34" charset="0"/>
                  <a:cs typeface="Arial" panose="020B0604020202020204" pitchFamily="34" charset="0"/>
                </a:rPr>
                <a:t>INCREASED AUTONOMY IN KEY STRATEGIC VALUE CHAINS FOR RESILIENT INDUSTRY</a:t>
              </a:r>
              <a:endParaRPr lang="en-US" sz="1600" dirty="0">
                <a:solidFill>
                  <a:schemeClr val="bg1"/>
                </a:solidFill>
              </a:endParaRPr>
            </a:p>
          </p:txBody>
        </p:sp>
      </p:grpSp>
      <p:grpSp>
        <p:nvGrpSpPr>
          <p:cNvPr id="20" name="Group 19">
            <a:extLst>
              <a:ext uri="{FF2B5EF4-FFF2-40B4-BE49-F238E27FC236}">
                <a16:creationId xmlns:a16="http://schemas.microsoft.com/office/drawing/2014/main" xmlns="" id="{325DF9A6-1527-6E40-B748-5FDF2EDDBF53}"/>
              </a:ext>
            </a:extLst>
          </p:cNvPr>
          <p:cNvGrpSpPr/>
          <p:nvPr/>
        </p:nvGrpSpPr>
        <p:grpSpPr>
          <a:xfrm>
            <a:off x="4440002" y="3347324"/>
            <a:ext cx="3311999" cy="3312000"/>
            <a:chOff x="1410566" y="4179704"/>
            <a:chExt cx="2879993" cy="2879993"/>
          </a:xfrm>
        </p:grpSpPr>
        <p:sp>
          <p:nvSpPr>
            <p:cNvPr id="21" name="Oval 20">
              <a:extLst>
                <a:ext uri="{FF2B5EF4-FFF2-40B4-BE49-F238E27FC236}">
                  <a16:creationId xmlns:a16="http://schemas.microsoft.com/office/drawing/2014/main" xmlns="" id="{148396B8-7676-1E41-8018-72536E0FB475}"/>
                </a:ext>
              </a:extLst>
            </p:cNvPr>
            <p:cNvSpPr/>
            <p:nvPr/>
          </p:nvSpPr>
          <p:spPr>
            <a:xfrm>
              <a:off x="1410566" y="4179704"/>
              <a:ext cx="2879993" cy="2879993"/>
            </a:xfrm>
            <a:prstGeom prst="ellipse">
              <a:avLst/>
            </a:prstGeom>
            <a:solidFill>
              <a:schemeClr val="tx2">
                <a:lumMod val="40000"/>
                <a:lumOff val="6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2" name="Oval 4">
              <a:extLst>
                <a:ext uri="{FF2B5EF4-FFF2-40B4-BE49-F238E27FC236}">
                  <a16:creationId xmlns:a16="http://schemas.microsoft.com/office/drawing/2014/main" xmlns="" id="{6E36C8F0-48B1-2E46-8143-CA64DA8454DB}"/>
                </a:ext>
              </a:extLst>
            </p:cNvPr>
            <p:cNvSpPr txBox="1"/>
            <p:nvPr/>
          </p:nvSpPr>
          <p:spPr>
            <a:xfrm>
              <a:off x="1878440" y="4647418"/>
              <a:ext cx="2036463" cy="20364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algn="ctr" defTabSz="800100">
                <a:lnSpc>
                  <a:spcPct val="90000"/>
                </a:lnSpc>
                <a:spcAft>
                  <a:spcPct val="35000"/>
                </a:spcAft>
              </a:pPr>
              <a:r>
                <a:rPr lang="en-US" sz="2000" b="1" dirty="0">
                  <a:solidFill>
                    <a:schemeClr val="bg1"/>
                  </a:solidFill>
                  <a:latin typeface="Arial" panose="020B0604020202020204" pitchFamily="34" charset="0"/>
                  <a:cs typeface="Arial" panose="020B0604020202020204" pitchFamily="34" charset="0"/>
                </a:rPr>
                <a:t>DESTINATION 5 </a:t>
              </a:r>
              <a:endParaRPr lang="lv-LV" sz="2000" b="1" dirty="0">
                <a:solidFill>
                  <a:schemeClr val="bg1"/>
                </a:solidFill>
                <a:latin typeface="Arial" panose="020B0604020202020204" pitchFamily="34" charset="0"/>
                <a:cs typeface="Arial" panose="020B0604020202020204" pitchFamily="34" charset="0"/>
              </a:endParaRPr>
            </a:p>
            <a:p>
              <a:pPr algn="ctr" defTabSz="800100">
                <a:lnSpc>
                  <a:spcPct val="90000"/>
                </a:lnSpc>
                <a:spcAft>
                  <a:spcPct val="35000"/>
                </a:spcAft>
              </a:pPr>
              <a:r>
                <a:rPr lang="en-US" sz="1600" dirty="0">
                  <a:solidFill>
                    <a:schemeClr val="tx1"/>
                  </a:solidFill>
                  <a:latin typeface="Arial" panose="020B0604020202020204" pitchFamily="34" charset="0"/>
                  <a:cs typeface="Arial" panose="020B0604020202020204" pitchFamily="34" charset="0"/>
                </a:rPr>
                <a:t>OPEN STRATEGIC AUTONOMY IN DEVELOPING, DEPLOYING AND USING GLOBAL SPACE-BASED INFRASTRUCTURE, SERVICES, APPLICATIONS AND DATA</a:t>
              </a:r>
              <a:endParaRPr lang="lv-LV" sz="1600" dirty="0">
                <a:solidFill>
                  <a:schemeClr val="tx1"/>
                </a:solidFill>
              </a:endParaRPr>
            </a:p>
          </p:txBody>
        </p:sp>
      </p:grpSp>
    </p:spTree>
    <p:extLst>
      <p:ext uri="{BB962C8B-B14F-4D97-AF65-F5344CB8AC3E}">
        <p14:creationId xmlns:p14="http://schemas.microsoft.com/office/powerpoint/2010/main" val="16152765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FF03D20F-780D-AD43-813C-574BADDBF5AF}"/>
              </a:ext>
            </a:extLst>
          </p:cNvPr>
          <p:cNvSpPr>
            <a:spLocks noGrp="1"/>
          </p:cNvSpPr>
          <p:nvPr>
            <p:ph type="sldNum" sz="quarter" idx="12"/>
          </p:nvPr>
        </p:nvSpPr>
        <p:spPr/>
        <p:txBody>
          <a:bodyPr/>
          <a:lstStyle/>
          <a:p>
            <a:fld id="{124B4910-06CA-4855-906E-4E1A599A3904}" type="slidenum">
              <a:rPr lang="lv-LV" smtClean="0"/>
              <a:t>30</a:t>
            </a:fld>
            <a:endParaRPr lang="lv-LV" dirty="0"/>
          </a:p>
        </p:txBody>
      </p:sp>
      <p:sp>
        <p:nvSpPr>
          <p:cNvPr id="3" name="Rectangle 2">
            <a:extLst>
              <a:ext uri="{FF2B5EF4-FFF2-40B4-BE49-F238E27FC236}">
                <a16:creationId xmlns:a16="http://schemas.microsoft.com/office/drawing/2014/main" xmlns="" id="{18D4A684-F473-B947-BD26-DEA757C91888}"/>
              </a:ext>
            </a:extLst>
          </p:cNvPr>
          <p:cNvSpPr/>
          <p:nvPr/>
        </p:nvSpPr>
        <p:spPr>
          <a:xfrm>
            <a:off x="1218966" y="1007385"/>
            <a:ext cx="5117967" cy="3693319"/>
          </a:xfrm>
          <a:prstGeom prst="rect">
            <a:avLst/>
          </a:prstGeom>
          <a:ln w="12700">
            <a:solidFill>
              <a:schemeClr val="accent5"/>
            </a:solidFill>
          </a:ln>
        </p:spPr>
        <p:txBody>
          <a:bodyPr wrap="square">
            <a:spAutoFit/>
          </a:bodyPr>
          <a:lstStyle/>
          <a:p>
            <a:r>
              <a:rPr lang="en-US" sz="1800" b="1" dirty="0">
                <a:solidFill>
                  <a:srgbClr val="0C5193"/>
                </a:solidFill>
                <a:latin typeface="Verdana" panose="020B0604030504040204" pitchFamily="34" charset="0"/>
              </a:rPr>
              <a:t>What are we looking for? </a:t>
            </a:r>
            <a:endParaRPr lang="en-US" b="1" dirty="0"/>
          </a:p>
          <a:p>
            <a:pPr marL="285750" indent="-285750">
              <a:buSzPct val="150000"/>
              <a:buFont typeface="Arial" panose="020B0604020202020204" pitchFamily="34" charset="0"/>
              <a:buChar char="•"/>
            </a:pPr>
            <a:r>
              <a:rPr lang="en-US" sz="1800" dirty="0">
                <a:solidFill>
                  <a:prstClr val="black"/>
                </a:solidFill>
                <a:latin typeface="Verdana" panose="020B0604030504040204" pitchFamily="34" charset="0"/>
              </a:rPr>
              <a:t>New multifunctional recyclable materials enabling solutions to environmental issues.</a:t>
            </a:r>
          </a:p>
          <a:p>
            <a:pPr marL="285750" indent="-285750">
              <a:buSzPct val="150000"/>
              <a:buFont typeface="Arial" panose="020B0604020202020204" pitchFamily="34" charset="0"/>
              <a:buChar char="•"/>
            </a:pPr>
            <a:r>
              <a:rPr lang="en-US" sz="1800" dirty="0">
                <a:solidFill>
                  <a:prstClr val="black"/>
                </a:solidFill>
                <a:latin typeface="Verdana" panose="020B0604030504040204" pitchFamily="34" charset="0"/>
              </a:rPr>
              <a:t>2DM composites, coatings and foams mainly addressing environmental issues.</a:t>
            </a:r>
          </a:p>
          <a:p>
            <a:pPr marL="285750" indent="-285750">
              <a:buSzPct val="150000"/>
              <a:buFont typeface="Arial" panose="020B0604020202020204" pitchFamily="34" charset="0"/>
              <a:buChar char="•"/>
            </a:pPr>
            <a:r>
              <a:rPr lang="en-US" sz="1800" dirty="0">
                <a:solidFill>
                  <a:prstClr val="black"/>
                </a:solidFill>
                <a:latin typeface="Verdana" panose="020B0604030504040204" pitchFamily="34" charset="0"/>
              </a:rPr>
              <a:t>Development of lightweight composites and coatings with</a:t>
            </a:r>
            <a:r>
              <a:rPr lang="lv-LV" sz="1800" dirty="0">
                <a:solidFill>
                  <a:prstClr val="black"/>
                </a:solidFill>
                <a:latin typeface="Verdana" panose="020B0604030504040204" pitchFamily="34" charset="0"/>
              </a:rPr>
              <a:t> </a:t>
            </a:r>
            <a:r>
              <a:rPr lang="en-US" sz="1800" dirty="0">
                <a:solidFill>
                  <a:prstClr val="black"/>
                </a:solidFill>
                <a:latin typeface="Verdana" panose="020B0604030504040204" pitchFamily="34" charset="0"/>
              </a:rPr>
              <a:t>key functionalities</a:t>
            </a:r>
          </a:p>
          <a:p>
            <a:pPr marL="285750" indent="-285750">
              <a:buSzPct val="150000"/>
              <a:buFont typeface="Arial" panose="020B0604020202020204" pitchFamily="34" charset="0"/>
              <a:buChar char="•"/>
            </a:pPr>
            <a:r>
              <a:rPr lang="en-US" sz="1800" dirty="0">
                <a:solidFill>
                  <a:prstClr val="black"/>
                </a:solidFill>
                <a:latin typeface="Verdana" panose="020B0604030504040204" pitchFamily="34" charset="0"/>
              </a:rPr>
              <a:t>Metal 2DM composites enabling ulralow frictions</a:t>
            </a:r>
          </a:p>
          <a:p>
            <a:pPr marL="285750" indent="-285750">
              <a:buSzPct val="150000"/>
              <a:buFont typeface="Arial" panose="020B0604020202020204" pitchFamily="34" charset="0"/>
              <a:buChar char="•"/>
            </a:pPr>
            <a:r>
              <a:rPr lang="en-US" sz="1800" dirty="0">
                <a:solidFill>
                  <a:prstClr val="black"/>
                </a:solidFill>
                <a:latin typeface="Verdana" panose="020B0604030504040204" pitchFamily="34" charset="0"/>
              </a:rPr>
              <a:t>2DM foams for catalytic hydrogen generation and storage</a:t>
            </a:r>
          </a:p>
        </p:txBody>
      </p:sp>
      <p:sp>
        <p:nvSpPr>
          <p:cNvPr id="4" name="Rectangle 3">
            <a:extLst>
              <a:ext uri="{FF2B5EF4-FFF2-40B4-BE49-F238E27FC236}">
                <a16:creationId xmlns:a16="http://schemas.microsoft.com/office/drawing/2014/main" xmlns="" id="{C162A307-561F-DE44-B2FD-D8FA25D58230}"/>
              </a:ext>
            </a:extLst>
          </p:cNvPr>
          <p:cNvSpPr/>
          <p:nvPr/>
        </p:nvSpPr>
        <p:spPr>
          <a:xfrm>
            <a:off x="6687754" y="1006096"/>
            <a:ext cx="4726956" cy="3416320"/>
          </a:xfrm>
          <a:prstGeom prst="rect">
            <a:avLst/>
          </a:prstGeom>
          <a:ln w="12700">
            <a:solidFill>
              <a:schemeClr val="accent5"/>
            </a:solidFill>
          </a:ln>
        </p:spPr>
        <p:txBody>
          <a:bodyPr wrap="square">
            <a:spAutoFit/>
          </a:bodyPr>
          <a:lstStyle/>
          <a:p>
            <a:r>
              <a:rPr lang="en-US" sz="1800" b="1" dirty="0">
                <a:solidFill>
                  <a:srgbClr val="0C5193"/>
                </a:solidFill>
                <a:latin typeface="Verdana" panose="020B0604030504040204" pitchFamily="34" charset="0"/>
              </a:rPr>
              <a:t>What are we looking for? </a:t>
            </a:r>
            <a:endParaRPr lang="en-US" sz="1800" b="1" dirty="0"/>
          </a:p>
          <a:p>
            <a:pPr marL="285750" indent="-285750">
              <a:buSzPct val="150000"/>
              <a:buFont typeface="Arial" panose="020B0604020202020204" pitchFamily="34" charset="0"/>
              <a:buChar char="•"/>
            </a:pPr>
            <a:r>
              <a:rPr lang="en-US" sz="1800" dirty="0">
                <a:latin typeface="Verdana" panose="020B0604030504040204" pitchFamily="34" charset="0"/>
              </a:rPr>
              <a:t>‘Must’ include Life Cycle Assessment and end-of-life materials management</a:t>
            </a:r>
          </a:p>
          <a:p>
            <a:pPr marL="285750" indent="-285750">
              <a:buSzPct val="150000"/>
              <a:buFont typeface="Arial" panose="020B0604020202020204" pitchFamily="34" charset="0"/>
              <a:buChar char="•"/>
            </a:pPr>
            <a:r>
              <a:rPr lang="en-US" sz="1800" dirty="0">
                <a:latin typeface="Verdana" panose="020B0604030504040204" pitchFamily="34" charset="0"/>
              </a:rPr>
              <a:t>Integrate the value chain and manufacturing technologies</a:t>
            </a:r>
          </a:p>
          <a:p>
            <a:pPr marL="285750" indent="-285750">
              <a:buSzPct val="150000"/>
              <a:buFont typeface="Arial" panose="020B0604020202020204" pitchFamily="34" charset="0"/>
              <a:buChar char="•"/>
            </a:pPr>
            <a:r>
              <a:rPr lang="en-US" sz="1800" dirty="0">
                <a:latin typeface="Verdana" panose="020B0604030504040204" pitchFamily="34" charset="0"/>
              </a:rPr>
              <a:t>Include activities for future exploitation of results</a:t>
            </a:r>
          </a:p>
          <a:p>
            <a:pPr marL="285750" indent="-285750">
              <a:buSzPct val="150000"/>
              <a:buFont typeface="Arial" panose="020B0604020202020204" pitchFamily="34" charset="0"/>
              <a:buChar char="•"/>
            </a:pPr>
            <a:r>
              <a:rPr lang="en-US" sz="1800" dirty="0">
                <a:latin typeface="Verdana" panose="020B0604030504040204" pitchFamily="34" charset="0"/>
              </a:rPr>
              <a:t>Start at TRL4-5 and achieve TRL 6-7</a:t>
            </a:r>
          </a:p>
          <a:p>
            <a:pPr marL="285750" indent="-285750">
              <a:buSzPct val="150000"/>
              <a:buFont typeface="Arial" panose="020B0604020202020204" pitchFamily="34" charset="0"/>
              <a:buChar char="•"/>
            </a:pPr>
            <a:r>
              <a:rPr lang="en-US" sz="1800" dirty="0">
                <a:latin typeface="Verdana" panose="020B0604030504040204" pitchFamily="34" charset="0"/>
              </a:rPr>
              <a:t>Contribute to the governance and coordination of the Graphene Flagship initiative. </a:t>
            </a:r>
          </a:p>
        </p:txBody>
      </p:sp>
      <p:sp>
        <p:nvSpPr>
          <p:cNvPr id="5" name="Rectangle 4">
            <a:extLst>
              <a:ext uri="{FF2B5EF4-FFF2-40B4-BE49-F238E27FC236}">
                <a16:creationId xmlns:a16="http://schemas.microsoft.com/office/drawing/2014/main" xmlns="" id="{0294A8A4-46F1-9F4A-88A5-001492C622FF}"/>
              </a:ext>
            </a:extLst>
          </p:cNvPr>
          <p:cNvSpPr/>
          <p:nvPr/>
        </p:nvSpPr>
        <p:spPr>
          <a:xfrm>
            <a:off x="882894" y="180852"/>
            <a:ext cx="11264622" cy="584775"/>
          </a:xfrm>
          <a:prstGeom prst="rect">
            <a:avLst/>
          </a:prstGeom>
        </p:spPr>
        <p:txBody>
          <a:bodyPr wrap="none">
            <a:spAutoFit/>
          </a:bodyPr>
          <a:lstStyle/>
          <a:p>
            <a:r>
              <a:rPr lang="en-US" sz="3200" b="1" dirty="0">
                <a:solidFill>
                  <a:schemeClr val="accent2">
                    <a:lumMod val="50000"/>
                  </a:schemeClr>
                </a:solidFill>
                <a:latin typeface="Verdana" panose="020B0604030504040204" pitchFamily="34" charset="0"/>
                <a:ea typeface="Verdana" panose="020B0604030504040204" pitchFamily="34" charset="0"/>
                <a:cs typeface="Times New Roman" panose="02020603050405020304" pitchFamily="18" charset="0"/>
              </a:rPr>
              <a:t>HORIZON-CL4-2021-DIGITAL-EMERGING-01-</a:t>
            </a:r>
            <a:r>
              <a:rPr lang="lv-LV" sz="3200" b="1" dirty="0">
                <a:solidFill>
                  <a:schemeClr val="accent2">
                    <a:lumMod val="50000"/>
                  </a:schemeClr>
                </a:solidFill>
                <a:latin typeface="Verdana" panose="020B0604030504040204" pitchFamily="34" charset="0"/>
                <a:ea typeface="Verdana" panose="020B0604030504040204" pitchFamily="34" charset="0"/>
                <a:cs typeface="Times New Roman" panose="02020603050405020304" pitchFamily="18" charset="0"/>
              </a:rPr>
              <a:t>22</a:t>
            </a:r>
            <a:endParaRPr lang="en-US" b="1" dirty="0">
              <a:effectLst/>
            </a:endParaRPr>
          </a:p>
        </p:txBody>
      </p:sp>
    </p:spTree>
    <p:extLst>
      <p:ext uri="{BB962C8B-B14F-4D97-AF65-F5344CB8AC3E}">
        <p14:creationId xmlns:p14="http://schemas.microsoft.com/office/powerpoint/2010/main" val="35004367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5">
            <a:extLst>
              <a:ext uri="{FF2B5EF4-FFF2-40B4-BE49-F238E27FC236}">
                <a16:creationId xmlns:a16="http://schemas.microsoft.com/office/drawing/2014/main" xmlns="" id="{65B0D7D8-A7E7-DC4A-946C-CB9771EC0599}"/>
              </a:ext>
            </a:extLst>
          </p:cNvPr>
          <p:cNvSpPr>
            <a:spLocks noGrp="1"/>
          </p:cNvSpPr>
          <p:nvPr>
            <p:ph type="sldNum" sz="quarter" idx="12"/>
          </p:nvPr>
        </p:nvSpPr>
        <p:spPr bwMode="auto">
          <a:xfrm>
            <a:off x="9219795" y="6190734"/>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a:solidFill>
                  <a:schemeClr val="tx1"/>
                </a:solidFill>
                <a:latin typeface="Times New Roman" panose="02020603050405020304" pitchFamily="18" charset="0"/>
                <a:ea typeface="MS PGothic" panose="020B0600070205080204" pitchFamily="34" charset="-128"/>
              </a:defRPr>
            </a:lvl1pPr>
            <a:lvl2pPr marL="742950" indent="-285750">
              <a:defRPr sz="1700">
                <a:solidFill>
                  <a:schemeClr val="tx1"/>
                </a:solidFill>
                <a:latin typeface="Times New Roman" panose="02020603050405020304" pitchFamily="18" charset="0"/>
                <a:ea typeface="MS PGothic" panose="020B0600070205080204" pitchFamily="34" charset="-128"/>
              </a:defRPr>
            </a:lvl2pPr>
            <a:lvl3pPr marL="1143000" indent="-228600">
              <a:defRPr sz="1700">
                <a:solidFill>
                  <a:schemeClr val="tx1"/>
                </a:solidFill>
                <a:latin typeface="Times New Roman" panose="02020603050405020304" pitchFamily="18" charset="0"/>
                <a:ea typeface="MS PGothic" panose="020B0600070205080204" pitchFamily="34" charset="-128"/>
              </a:defRPr>
            </a:lvl3pPr>
            <a:lvl4pPr marL="1600200" indent="-228600">
              <a:defRPr sz="1700">
                <a:solidFill>
                  <a:schemeClr val="tx1"/>
                </a:solidFill>
                <a:latin typeface="Times New Roman" panose="02020603050405020304" pitchFamily="18" charset="0"/>
                <a:ea typeface="MS PGothic" panose="020B0600070205080204" pitchFamily="34" charset="-128"/>
              </a:defRPr>
            </a:lvl4pPr>
            <a:lvl5pPr marL="2057400" indent="-228600">
              <a:defRPr sz="1700">
                <a:solidFill>
                  <a:schemeClr val="tx1"/>
                </a:solidFill>
                <a:latin typeface="Times New Roman" panose="02020603050405020304" pitchFamily="18" charset="0"/>
                <a:ea typeface="MS PGothic" panose="020B0600070205080204" pitchFamily="34" charset="-128"/>
              </a:defRPr>
            </a:lvl5pPr>
            <a:lvl6pPr marL="25146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6pPr>
            <a:lvl7pPr marL="29718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7pPr>
            <a:lvl8pPr marL="34290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8pPr>
            <a:lvl9pPr marL="38862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9pPr>
          </a:lstStyle>
          <a:p>
            <a:fld id="{F0E2A21A-C522-B94A-82A5-D1FD2DE12024}" type="slidenum">
              <a:rPr lang="en-US" altLang="lv-LV" sz="1000">
                <a:solidFill>
                  <a:srgbClr val="898989"/>
                </a:solidFill>
                <a:latin typeface="Verdana" panose="020B0604030504040204" pitchFamily="34" charset="0"/>
              </a:rPr>
              <a:pPr/>
              <a:t>31</a:t>
            </a:fld>
            <a:endParaRPr lang="en-US" altLang="lv-LV" sz="1000" dirty="0">
              <a:solidFill>
                <a:srgbClr val="898989"/>
              </a:solidFill>
              <a:latin typeface="Verdana" panose="020B0604030504040204" pitchFamily="34" charset="0"/>
            </a:endParaRPr>
          </a:p>
        </p:txBody>
      </p:sp>
      <p:graphicFrame>
        <p:nvGraphicFramePr>
          <p:cNvPr id="11" name="Content Placeholder 10">
            <a:extLst>
              <a:ext uri="{FF2B5EF4-FFF2-40B4-BE49-F238E27FC236}">
                <a16:creationId xmlns:a16="http://schemas.microsoft.com/office/drawing/2014/main" xmlns="" id="{C7CF45DE-9F03-6247-BDE6-9F81A9610A0E}"/>
              </a:ext>
            </a:extLst>
          </p:cNvPr>
          <p:cNvGraphicFramePr>
            <a:graphicFrameLocks noGrp="1"/>
          </p:cNvGraphicFramePr>
          <p:nvPr>
            <p:ph idx="4294967295"/>
            <p:extLst>
              <p:ext uri="{D42A27DB-BD31-4B8C-83A1-F6EECF244321}">
                <p14:modId xmlns:p14="http://schemas.microsoft.com/office/powerpoint/2010/main" val="232348445"/>
              </p:ext>
            </p:extLst>
          </p:nvPr>
        </p:nvGraphicFramePr>
        <p:xfrm>
          <a:off x="698981" y="2199054"/>
          <a:ext cx="10822457" cy="4381594"/>
        </p:xfrm>
        <a:graphic>
          <a:graphicData uri="http://schemas.openxmlformats.org/drawingml/2006/table">
            <a:tbl>
              <a:tblPr/>
              <a:tblGrid>
                <a:gridCol w="5107827">
                  <a:extLst>
                    <a:ext uri="{9D8B030D-6E8A-4147-A177-3AD203B41FA5}">
                      <a16:colId xmlns:a16="http://schemas.microsoft.com/office/drawing/2014/main" xmlns="" val="20000"/>
                    </a:ext>
                  </a:extLst>
                </a:gridCol>
                <a:gridCol w="2184613">
                  <a:extLst>
                    <a:ext uri="{9D8B030D-6E8A-4147-A177-3AD203B41FA5}">
                      <a16:colId xmlns:a16="http://schemas.microsoft.com/office/drawing/2014/main" xmlns="" val="20001"/>
                    </a:ext>
                  </a:extLst>
                </a:gridCol>
                <a:gridCol w="2159432">
                  <a:extLst>
                    <a:ext uri="{9D8B030D-6E8A-4147-A177-3AD203B41FA5}">
                      <a16:colId xmlns:a16="http://schemas.microsoft.com/office/drawing/2014/main" xmlns="" val="20003"/>
                    </a:ext>
                  </a:extLst>
                </a:gridCol>
                <a:gridCol w="1370585">
                  <a:extLst>
                    <a:ext uri="{9D8B030D-6E8A-4147-A177-3AD203B41FA5}">
                      <a16:colId xmlns:a16="http://schemas.microsoft.com/office/drawing/2014/main" xmlns="" val="3995975852"/>
                    </a:ext>
                  </a:extLst>
                </a:gridCol>
              </a:tblGrid>
              <a:tr h="440252">
                <a:tc>
                  <a:txBody>
                    <a:bodyPr/>
                    <a:lstStyle/>
                    <a:p>
                      <a:pPr algn="ctr" fontAlgn="ctr"/>
                      <a:r>
                        <a:rPr lang="lv-LV" sz="1400" b="1" i="0" u="none" strike="noStrike" dirty="0">
                          <a:solidFill>
                            <a:schemeClr val="bg1"/>
                          </a:solidFill>
                          <a:effectLst/>
                          <a:latin typeface="Verdana" panose="020B0604030504040204" pitchFamily="34" charset="0"/>
                          <a:ea typeface="Verdana" panose="020B0604030504040204" pitchFamily="34" charset="0"/>
                        </a:rPr>
                        <a:t>Topic</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algn="ctr" fontAlgn="ctr"/>
                      <a:r>
                        <a:rPr lang="lv-LV" sz="1400" b="1" i="0" u="none" strike="noStrike" dirty="0">
                          <a:solidFill>
                            <a:schemeClr val="bg1"/>
                          </a:solidFill>
                          <a:effectLst/>
                          <a:latin typeface="Verdana" panose="020B0604030504040204" pitchFamily="34" charset="0"/>
                          <a:ea typeface="Verdana" panose="020B0604030504040204" pitchFamily="34" charset="0"/>
                        </a:rPr>
                        <a:t>Type of action,</a:t>
                      </a:r>
                    </a:p>
                    <a:p>
                      <a:pPr algn="ctr" fontAlgn="ctr"/>
                      <a:r>
                        <a:rPr lang="lv-LV" sz="1400" b="1" i="0" u="none" strike="noStrike" dirty="0">
                          <a:solidFill>
                            <a:schemeClr val="bg1"/>
                          </a:solidFill>
                          <a:effectLst/>
                          <a:latin typeface="Verdana" panose="020B0604030504040204" pitchFamily="34" charset="0"/>
                          <a:ea typeface="Verdana" panose="020B0604030504040204" pitchFamily="34" charset="0"/>
                        </a:rPr>
                        <a:t>TRL</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kern="1200" dirty="0">
                          <a:solidFill>
                            <a:schemeClr val="bg1"/>
                          </a:solidFill>
                          <a:effectLst/>
                          <a:latin typeface="Verdana" panose="020B0604030504040204" pitchFamily="34" charset="0"/>
                          <a:ea typeface="Verdana" panose="020B0604030504040204" pitchFamily="34" charset="0"/>
                          <a:cs typeface="+mn-cs"/>
                        </a:rPr>
                        <a:t>EU contribution per project </a:t>
                      </a:r>
                    </a:p>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kern="1200" dirty="0">
                          <a:solidFill>
                            <a:schemeClr val="bg1"/>
                          </a:solidFill>
                          <a:effectLst/>
                          <a:latin typeface="Verdana" panose="020B0604030504040204" pitchFamily="34" charset="0"/>
                          <a:ea typeface="Verdana" panose="020B0604030504040204" pitchFamily="34" charset="0"/>
                          <a:cs typeface="+mn-cs"/>
                        </a:rPr>
                        <a:t>(EUR million) </a:t>
                      </a:r>
                      <a:endParaRPr lang="en-US" sz="1400" b="1" dirty="0">
                        <a:solidFill>
                          <a:schemeClr val="bg1"/>
                        </a:solidFill>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kern="1200" dirty="0">
                          <a:solidFill>
                            <a:schemeClr val="bg1"/>
                          </a:solidFill>
                          <a:effectLst/>
                          <a:latin typeface="Verdana" panose="020B0604030504040204" pitchFamily="34" charset="0"/>
                          <a:ea typeface="Verdana" panose="020B0604030504040204" pitchFamily="34" charset="0"/>
                          <a:cs typeface="+mn-cs"/>
                        </a:rPr>
                        <a:t>Number of projects to be funded </a:t>
                      </a:r>
                      <a:endParaRPr lang="en-US" sz="1400" b="1" dirty="0">
                        <a:solidFill>
                          <a:schemeClr val="bg1"/>
                        </a:solidFill>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extLst>
                  <a:ext uri="{0D108BD9-81ED-4DB2-BD59-A6C34878D82A}">
                    <a16:rowId xmlns:a16="http://schemas.microsoft.com/office/drawing/2014/main" xmlns="" val="10000"/>
                  </a:ext>
                </a:extLst>
              </a:tr>
              <a:tr h="448681">
                <a:tc>
                  <a:txBody>
                    <a:bodyPr/>
                    <a:lstStyle/>
                    <a:p>
                      <a:pPr algn="l" fontAlgn="ctr"/>
                      <a:r>
                        <a:rPr lang="en-US" sz="1400" b="1" i="0" u="none" strike="noStrike" dirty="0">
                          <a:solidFill>
                            <a:schemeClr val="tx1"/>
                          </a:solidFill>
                          <a:effectLst/>
                          <a:latin typeface="Verdana" panose="020B0604030504040204" pitchFamily="34" charset="0"/>
                          <a:ea typeface="Verdana" panose="020B0604030504040204" pitchFamily="34" charset="0"/>
                        </a:rPr>
                        <a:t>HORIZON-CL4-HUMAN-2022-01-01 </a:t>
                      </a:r>
                      <a:r>
                        <a:rPr lang="en-US" sz="1400" b="0" i="0" u="none" strike="noStrike" dirty="0">
                          <a:solidFill>
                            <a:schemeClr val="tx1"/>
                          </a:solidFill>
                          <a:effectLst/>
                          <a:latin typeface="Verdana" panose="020B0604030504040204" pitchFamily="34" charset="0"/>
                          <a:ea typeface="Verdana" panose="020B0604030504040204" pitchFamily="34" charset="0"/>
                        </a:rPr>
                        <a:t>AI for human empowerment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GB" sz="1400" b="1" i="0" u="none" strike="noStrike" noProof="0" dirty="0">
                          <a:solidFill>
                            <a:srgbClr val="000000"/>
                          </a:solidFill>
                          <a:effectLst/>
                          <a:latin typeface="Verdana" panose="020B0604030504040204" pitchFamily="34" charset="0"/>
                          <a:ea typeface="Verdana" panose="020B0604030504040204" pitchFamily="34" charset="0"/>
                        </a:rPr>
                        <a:t>RIA</a:t>
                      </a:r>
                    </a:p>
                    <a:p>
                      <a:pPr marL="0" marR="0" lvl="0" indent="0" algn="ctr" defTabSz="939575" rtl="0" eaLnBrk="1" fontAlgn="ctr" latinLnBrk="0" hangingPunct="1">
                        <a:lnSpc>
                          <a:spcPct val="100000"/>
                        </a:lnSpc>
                        <a:spcBef>
                          <a:spcPts val="0"/>
                        </a:spcBef>
                        <a:spcAft>
                          <a:spcPts val="0"/>
                        </a:spcAft>
                        <a:buClrTx/>
                        <a:buSzTx/>
                        <a:buFontTx/>
                        <a:buNone/>
                        <a:tabLst/>
                        <a:defRPr/>
                      </a:pPr>
                      <a:r>
                        <a:rPr lang="en-US" sz="1400" kern="1200" dirty="0">
                          <a:solidFill>
                            <a:schemeClr val="tx1"/>
                          </a:solidFill>
                          <a:effectLst/>
                          <a:latin typeface="Verdana" panose="020B0604030504040204" pitchFamily="34" charset="0"/>
                          <a:ea typeface="Verdana" panose="020B0604030504040204" pitchFamily="34" charset="0"/>
                          <a:cs typeface="+mn-cs"/>
                        </a:rPr>
                        <a:t>TRL 2-3/TRL 4-5</a:t>
                      </a:r>
                      <a:r>
                        <a:rPr lang="en-US" sz="1400" b="1" kern="1200" dirty="0">
                          <a:solidFill>
                            <a:schemeClr val="tx1"/>
                          </a:solidFill>
                          <a:effectLst/>
                          <a:latin typeface="Verdana" panose="020B0604030504040204" pitchFamily="34" charset="0"/>
                          <a:ea typeface="Verdana" panose="020B0604030504040204" pitchFamily="34" charset="0"/>
                          <a:cs typeface="+mn-cs"/>
                        </a:rPr>
                        <a:t> </a:t>
                      </a:r>
                      <a:endParaRPr lang="en-GB" sz="1400" b="1" i="0" u="none" strike="noStrike" noProof="0" dirty="0">
                        <a:solidFill>
                          <a:srgbClr val="000000"/>
                        </a:solidFill>
                        <a:effectLst/>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rPr>
                        <a:t>4</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rPr>
                        <a:t>4</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668724">
                <a:tc>
                  <a:txBody>
                    <a:bodyPr/>
                    <a:lstStyle/>
                    <a:p>
                      <a:pPr algn="l" fontAlgn="ctr"/>
                      <a:r>
                        <a:rPr lang="en-US" sz="1400" b="1" i="0" u="none" strike="noStrike" dirty="0">
                          <a:solidFill>
                            <a:schemeClr val="tx1"/>
                          </a:solidFill>
                          <a:effectLst/>
                          <a:latin typeface="Verdana" panose="020B0604030504040204" pitchFamily="34" charset="0"/>
                          <a:ea typeface="Verdana" panose="020B0604030504040204" pitchFamily="34" charset="0"/>
                        </a:rPr>
                        <a:t>HORIZON-CL4-HUMAN-2022-01-02</a:t>
                      </a:r>
                      <a:r>
                        <a:rPr lang="en-US" sz="1400" b="0" i="0" u="none" strike="noStrike" dirty="0">
                          <a:solidFill>
                            <a:schemeClr val="tx1"/>
                          </a:solidFill>
                          <a:effectLst/>
                          <a:latin typeface="Verdana" panose="020B0604030504040204" pitchFamily="34" charset="0"/>
                          <a:ea typeface="Verdana" panose="020B0604030504040204" pitchFamily="34" charset="0"/>
                        </a:rPr>
                        <a:t> European Network of AI  Excellence Centres: Expanding the European AI lighthouse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GB" sz="1400" b="1" i="0" u="none" strike="noStrike" noProof="0" dirty="0">
                          <a:solidFill>
                            <a:srgbClr val="000000"/>
                          </a:solidFill>
                          <a:effectLst/>
                          <a:latin typeface="Verdana" panose="020B0604030504040204" pitchFamily="34" charset="0"/>
                          <a:ea typeface="Verdana" panose="020B0604030504040204" pitchFamily="34" charset="0"/>
                        </a:rPr>
                        <a:t>RIA</a:t>
                      </a:r>
                    </a:p>
                    <a:p>
                      <a:pPr marL="0" marR="0" lvl="0" indent="0" algn="ctr" defTabSz="939575" rtl="0" eaLnBrk="1" fontAlgn="ctr" latinLnBrk="0" hangingPunct="1">
                        <a:lnSpc>
                          <a:spcPct val="100000"/>
                        </a:lnSpc>
                        <a:spcBef>
                          <a:spcPts val="0"/>
                        </a:spcBef>
                        <a:spcAft>
                          <a:spcPts val="0"/>
                        </a:spcAft>
                        <a:buClrTx/>
                        <a:buSzTx/>
                        <a:buFontTx/>
                        <a:buNone/>
                        <a:tabLst/>
                        <a:defRPr/>
                      </a:pPr>
                      <a:r>
                        <a:rPr lang="en-US" sz="1400" kern="1200" dirty="0">
                          <a:solidFill>
                            <a:schemeClr val="tx1"/>
                          </a:solidFill>
                          <a:effectLst/>
                          <a:latin typeface="Verdana" panose="020B0604030504040204" pitchFamily="34" charset="0"/>
                          <a:ea typeface="Verdana" panose="020B0604030504040204" pitchFamily="34" charset="0"/>
                          <a:cs typeface="+mn-cs"/>
                        </a:rPr>
                        <a:t>TRL 2-3/TRL 4-5</a:t>
                      </a:r>
                      <a:r>
                        <a:rPr lang="en-US" sz="1400" b="1" kern="1200" dirty="0">
                          <a:solidFill>
                            <a:schemeClr val="tx1"/>
                          </a:solidFill>
                          <a:effectLst/>
                          <a:latin typeface="Verdana" panose="020B0604030504040204" pitchFamily="34" charset="0"/>
                          <a:ea typeface="Verdana" panose="020B0604030504040204" pitchFamily="34" charset="0"/>
                          <a:cs typeface="+mn-cs"/>
                        </a:rPr>
                        <a:t> </a:t>
                      </a:r>
                      <a:endParaRPr lang="en-GB" sz="1400" b="1" i="0" u="none" strike="noStrike" noProof="0" dirty="0">
                        <a:solidFill>
                          <a:srgbClr val="000000"/>
                        </a:solidFill>
                        <a:effectLst/>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rPr>
                        <a:t>11,5</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rPr>
                        <a:t>3</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448681">
                <a:tc>
                  <a:txBody>
                    <a:bodyPr/>
                    <a:lstStyle/>
                    <a:p>
                      <a:pPr algn="l" fontAlgn="ctr"/>
                      <a:r>
                        <a:rPr lang="en-US" sz="1400" b="1" i="0" u="none" strike="noStrike" dirty="0">
                          <a:solidFill>
                            <a:srgbClr val="000000"/>
                          </a:solidFill>
                          <a:effectLst/>
                          <a:latin typeface="Verdana" panose="020B0604030504040204" pitchFamily="34" charset="0"/>
                          <a:ea typeface="Verdana" panose="020B0604030504040204" pitchFamily="34" charset="0"/>
                        </a:rPr>
                        <a:t>HORIZON-CL4-HUMAN-2022-01-03</a:t>
                      </a:r>
                      <a:r>
                        <a:rPr lang="en-US" sz="1400" b="0" i="0" u="none" strike="noStrike" dirty="0">
                          <a:solidFill>
                            <a:srgbClr val="000000"/>
                          </a:solidFill>
                          <a:effectLst/>
                          <a:latin typeface="Verdana" panose="020B0604030504040204" pitchFamily="34" charset="0"/>
                          <a:ea typeface="Verdana" panose="020B0604030504040204" pitchFamily="34" charset="0"/>
                        </a:rPr>
                        <a:t> Internet architecture and decentralised technologies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GB" sz="1400" b="1" i="0" u="none" strike="noStrike" noProof="0" dirty="0">
                          <a:solidFill>
                            <a:srgbClr val="000000"/>
                          </a:solidFill>
                          <a:effectLst/>
                          <a:latin typeface="Verdana" panose="020B0604030504040204" pitchFamily="34" charset="0"/>
                          <a:ea typeface="Verdana" panose="020B0604030504040204" pitchFamily="34" charset="0"/>
                        </a:rPr>
                        <a:t>RIA</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rPr>
                        <a:t>11</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rPr>
                        <a:t>2</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r h="668724">
                <a:tc>
                  <a:txBody>
                    <a:bodyPr/>
                    <a:lstStyle/>
                    <a:p>
                      <a:pPr algn="l" fontAlgn="ctr"/>
                      <a:r>
                        <a:rPr lang="en-US" sz="1400" b="1" i="0" u="none" strike="noStrike" dirty="0">
                          <a:solidFill>
                            <a:srgbClr val="000000"/>
                          </a:solidFill>
                          <a:effectLst/>
                          <a:latin typeface="Verdana" panose="020B0604030504040204" pitchFamily="34" charset="0"/>
                          <a:ea typeface="Verdana" panose="020B0604030504040204" pitchFamily="34" charset="0"/>
                        </a:rPr>
                        <a:t>HORIZON-CL4-HUMAN-2022-01-05</a:t>
                      </a:r>
                      <a:r>
                        <a:rPr lang="en-US" sz="1400" b="0" i="0" u="none" strike="noStrike" dirty="0">
                          <a:solidFill>
                            <a:srgbClr val="000000"/>
                          </a:solidFill>
                          <a:effectLst/>
                          <a:latin typeface="Verdana" panose="020B0604030504040204" pitchFamily="34" charset="0"/>
                          <a:ea typeface="Verdana" panose="020B0604030504040204" pitchFamily="34" charset="0"/>
                        </a:rPr>
                        <a:t> Next Generation Safer Internet: Technologies to identify digital Child Sexual Abuse Material (CSAM)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GB" sz="1400" b="1" i="0" u="none" strike="noStrike" noProof="0" dirty="0">
                          <a:solidFill>
                            <a:srgbClr val="000000"/>
                          </a:solidFill>
                          <a:effectLst/>
                          <a:latin typeface="Verdana" panose="020B0604030504040204" pitchFamily="34" charset="0"/>
                          <a:ea typeface="Verdana" panose="020B0604030504040204" pitchFamily="34" charset="0"/>
                        </a:rPr>
                        <a:t>RIA</a:t>
                      </a:r>
                    </a:p>
                    <a:p>
                      <a:pPr marL="0" marR="0" lvl="0" indent="0" algn="ctr" defTabSz="939575" rtl="0" eaLnBrk="1" fontAlgn="ctr" latinLnBrk="0" hangingPunct="1">
                        <a:lnSpc>
                          <a:spcPct val="100000"/>
                        </a:lnSpc>
                        <a:spcBef>
                          <a:spcPts val="0"/>
                        </a:spcBef>
                        <a:spcAft>
                          <a:spcPts val="0"/>
                        </a:spcAft>
                        <a:buClrTx/>
                        <a:buSzTx/>
                        <a:buFontTx/>
                        <a:buNone/>
                        <a:tabLst/>
                        <a:defRPr/>
                      </a:pPr>
                      <a:r>
                        <a:rPr lang="en-US" sz="1400" kern="1200" dirty="0">
                          <a:solidFill>
                            <a:schemeClr val="tx1"/>
                          </a:solidFill>
                          <a:effectLst/>
                          <a:latin typeface="Verdana" panose="020B0604030504040204" pitchFamily="34" charset="0"/>
                          <a:ea typeface="Verdana" panose="020B0604030504040204" pitchFamily="34" charset="0"/>
                          <a:cs typeface="+mn-cs"/>
                        </a:rPr>
                        <a:t>TRL 3/TRL </a:t>
                      </a:r>
                      <a:r>
                        <a:rPr lang="lv-LV" sz="1400" kern="1200" dirty="0">
                          <a:solidFill>
                            <a:schemeClr val="tx1"/>
                          </a:solidFill>
                          <a:effectLst/>
                          <a:latin typeface="Verdana" panose="020B0604030504040204" pitchFamily="34" charset="0"/>
                          <a:ea typeface="Verdana" panose="020B0604030504040204" pitchFamily="34" charset="0"/>
                          <a:cs typeface="+mn-cs"/>
                        </a:rPr>
                        <a:t>7</a:t>
                      </a:r>
                      <a:endParaRPr lang="en-GB" sz="1400" b="1" i="0" u="none" strike="noStrike" noProof="0" dirty="0">
                        <a:solidFill>
                          <a:srgbClr val="000000"/>
                        </a:solidFill>
                        <a:effectLst/>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rPr>
                        <a:t>2</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rPr>
                        <a:t>1</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r h="448681">
                <a:tc>
                  <a:txBody>
                    <a:bodyPr/>
                    <a:lstStyle/>
                    <a:p>
                      <a:pPr algn="l" fontAlgn="ctr"/>
                      <a:r>
                        <a:rPr lang="en-US" sz="1400" b="1" i="0" u="none" strike="noStrike" dirty="0">
                          <a:solidFill>
                            <a:srgbClr val="000000"/>
                          </a:solidFill>
                          <a:effectLst/>
                          <a:latin typeface="Verdana" panose="020B0604030504040204" pitchFamily="34" charset="0"/>
                          <a:ea typeface="Verdana" panose="020B0604030504040204" pitchFamily="34" charset="0"/>
                        </a:rPr>
                        <a:t>HORIZON-CL4-HUMAN-2022-01-07</a:t>
                      </a:r>
                      <a:r>
                        <a:rPr lang="en-US" sz="1400" b="0" i="0" u="none" strike="noStrike" dirty="0">
                          <a:solidFill>
                            <a:srgbClr val="000000"/>
                          </a:solidFill>
                          <a:effectLst/>
                          <a:latin typeface="Verdana" panose="020B0604030504040204" pitchFamily="34" charset="0"/>
                          <a:ea typeface="Verdana" panose="020B0604030504040204" pitchFamily="34" charset="0"/>
                        </a:rPr>
                        <a:t> NGI International Collaboration - USA and Canada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GB" sz="1400" b="1" i="0" u="none" strike="noStrike" noProof="0" dirty="0">
                          <a:solidFill>
                            <a:srgbClr val="000000"/>
                          </a:solidFill>
                          <a:effectLst/>
                          <a:latin typeface="Verdana" panose="020B0604030504040204" pitchFamily="34" charset="0"/>
                          <a:ea typeface="Verdana" panose="020B0604030504040204" pitchFamily="34" charset="0"/>
                        </a:rPr>
                        <a:t>RIA</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rPr>
                        <a:t>6</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rPr>
                        <a:t>1</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957495096"/>
                  </a:ext>
                </a:extLst>
              </a:tr>
              <a:tr h="500938">
                <a:tc>
                  <a:txBody>
                    <a:bodyPr/>
                    <a:lstStyle/>
                    <a:p>
                      <a:pPr algn="l" fontAlgn="ctr"/>
                      <a:r>
                        <a:rPr lang="en-US" sz="1400" b="1" i="0" u="none" strike="noStrike" dirty="0">
                          <a:solidFill>
                            <a:srgbClr val="000000"/>
                          </a:solidFill>
                          <a:effectLst/>
                          <a:latin typeface="Verdana" panose="020B0604030504040204" pitchFamily="34" charset="0"/>
                          <a:ea typeface="Verdana" panose="020B0604030504040204" pitchFamily="34" charset="0"/>
                        </a:rPr>
                        <a:t>HORIZON-CL4-HUMAN-2022-01-14</a:t>
                      </a:r>
                      <a:r>
                        <a:rPr lang="en-US" sz="1400" b="0" i="0" u="none" strike="noStrike" dirty="0">
                          <a:solidFill>
                            <a:srgbClr val="000000"/>
                          </a:solidFill>
                          <a:effectLst/>
                          <a:latin typeface="Verdana" panose="020B0604030504040204" pitchFamily="34" charset="0"/>
                          <a:ea typeface="Verdana" panose="020B0604030504040204" pitchFamily="34" charset="0"/>
                        </a:rPr>
                        <a:t> eXtended Reality Technologies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GB" sz="1400" b="1" i="0" u="none" strike="noStrike" noProof="0" dirty="0">
                          <a:solidFill>
                            <a:srgbClr val="000000"/>
                          </a:solidFill>
                          <a:effectLst/>
                          <a:latin typeface="Verdana" panose="020B0604030504040204" pitchFamily="34" charset="0"/>
                          <a:ea typeface="Verdana" panose="020B0604030504040204" pitchFamily="34" charset="0"/>
                        </a:rPr>
                        <a:t>RIA</a:t>
                      </a:r>
                    </a:p>
                    <a:p>
                      <a:pPr marL="0" marR="0" lvl="0" indent="0" algn="ctr" defTabSz="939575" rtl="0" eaLnBrk="1" fontAlgn="ctr" latinLnBrk="0" hangingPunct="1">
                        <a:lnSpc>
                          <a:spcPct val="100000"/>
                        </a:lnSpc>
                        <a:spcBef>
                          <a:spcPts val="0"/>
                        </a:spcBef>
                        <a:spcAft>
                          <a:spcPts val="0"/>
                        </a:spcAft>
                        <a:buClrTx/>
                        <a:buSzTx/>
                        <a:buFontTx/>
                        <a:buNone/>
                        <a:tabLst/>
                        <a:defRPr/>
                      </a:pPr>
                      <a:r>
                        <a:rPr lang="en-US" sz="1400" kern="1200" dirty="0">
                          <a:solidFill>
                            <a:schemeClr val="tx1"/>
                          </a:solidFill>
                          <a:effectLst/>
                          <a:latin typeface="Verdana" panose="020B0604030504040204" pitchFamily="34" charset="0"/>
                          <a:ea typeface="Verdana" panose="020B0604030504040204" pitchFamily="34" charset="0"/>
                          <a:cs typeface="+mn-cs"/>
                        </a:rPr>
                        <a:t>TRL 2-3/TRL 4-5</a:t>
                      </a:r>
                      <a:r>
                        <a:rPr lang="en-US" sz="1400" b="1" kern="1200" dirty="0">
                          <a:solidFill>
                            <a:schemeClr val="tx1"/>
                          </a:solidFill>
                          <a:effectLst/>
                          <a:latin typeface="Verdana" panose="020B0604030504040204" pitchFamily="34" charset="0"/>
                          <a:ea typeface="Verdana" panose="020B0604030504040204" pitchFamily="34" charset="0"/>
                          <a:cs typeface="+mn-cs"/>
                        </a:rPr>
                        <a:t> </a:t>
                      </a:r>
                      <a:endParaRPr lang="en-GB" sz="1400" b="1" i="0" u="none" strike="noStrike" noProof="0" dirty="0">
                        <a:solidFill>
                          <a:srgbClr val="000000"/>
                        </a:solidFill>
                        <a:effectLst/>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rPr>
                        <a:t>5-8</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rPr>
                        <a:t>3</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5"/>
                  </a:ext>
                </a:extLst>
              </a:tr>
              <a:tr h="551988">
                <a:tc>
                  <a:txBody>
                    <a:bodyPr/>
                    <a:lstStyle/>
                    <a:p>
                      <a:pPr algn="l" fontAlgn="ctr"/>
                      <a:r>
                        <a:rPr lang="en-US" sz="1400" b="1" i="0" u="none" strike="noStrike" dirty="0">
                          <a:solidFill>
                            <a:srgbClr val="000000"/>
                          </a:solidFill>
                          <a:effectLst/>
                          <a:latin typeface="Verdana" panose="020B0604030504040204" pitchFamily="34" charset="0"/>
                          <a:ea typeface="Verdana" panose="020B0604030504040204" pitchFamily="34" charset="0"/>
                        </a:rPr>
                        <a:t>HORIZON-CL4-HUMAN-2022-01-19 </a:t>
                      </a:r>
                      <a:r>
                        <a:rPr lang="en-US" sz="1400" b="0" i="0" u="none" strike="noStrike" dirty="0">
                          <a:solidFill>
                            <a:srgbClr val="000000"/>
                          </a:solidFill>
                          <a:effectLst/>
                          <a:latin typeface="Verdana" panose="020B0604030504040204" pitchFamily="34" charset="0"/>
                          <a:ea typeface="Verdana" panose="020B0604030504040204" pitchFamily="34" charset="0"/>
                        </a:rPr>
                        <a:t>eXtended Reality Learning - Engage and Interact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GB" sz="1400" b="1" i="0" u="none" strike="noStrike" noProof="0" dirty="0">
                          <a:solidFill>
                            <a:srgbClr val="000000"/>
                          </a:solidFill>
                          <a:effectLst/>
                          <a:latin typeface="Verdana" panose="020B0604030504040204" pitchFamily="34" charset="0"/>
                          <a:ea typeface="Verdana" panose="020B0604030504040204" pitchFamily="34" charset="0"/>
                        </a:rPr>
                        <a:t>IA</a:t>
                      </a:r>
                    </a:p>
                    <a:p>
                      <a:pPr marL="0" marR="0" lvl="0" indent="0" algn="ctr" defTabSz="939575" rtl="0" eaLnBrk="1" fontAlgn="ctr" latinLnBrk="0" hangingPunct="1">
                        <a:lnSpc>
                          <a:spcPct val="100000"/>
                        </a:lnSpc>
                        <a:spcBef>
                          <a:spcPts val="0"/>
                        </a:spcBef>
                        <a:spcAft>
                          <a:spcPts val="0"/>
                        </a:spcAft>
                        <a:buClrTx/>
                        <a:buSzTx/>
                        <a:buFontTx/>
                        <a:buNone/>
                        <a:tabLst/>
                        <a:defRPr/>
                      </a:pPr>
                      <a:r>
                        <a:rPr lang="en-US" sz="1400" kern="1200" dirty="0">
                          <a:solidFill>
                            <a:schemeClr val="tx1"/>
                          </a:solidFill>
                          <a:effectLst/>
                          <a:latin typeface="Verdana" panose="020B0604030504040204" pitchFamily="34" charset="0"/>
                          <a:ea typeface="Verdana" panose="020B0604030504040204" pitchFamily="34" charset="0"/>
                          <a:cs typeface="+mn-cs"/>
                        </a:rPr>
                        <a:t>TRL 4/TRL 6-7</a:t>
                      </a:r>
                      <a:endParaRPr lang="en-GB" sz="1400" b="1" i="0" u="none" strike="noStrike" noProof="0" dirty="0">
                        <a:solidFill>
                          <a:srgbClr val="000000"/>
                        </a:solidFill>
                        <a:effectLst/>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rPr>
                        <a:t>5-8</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rPr>
                        <a:t>3</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994777312"/>
                  </a:ext>
                </a:extLst>
              </a:tr>
            </a:tbl>
          </a:graphicData>
        </a:graphic>
      </p:graphicFrame>
      <p:sp>
        <p:nvSpPr>
          <p:cNvPr id="28673" name="Title 1">
            <a:extLst>
              <a:ext uri="{FF2B5EF4-FFF2-40B4-BE49-F238E27FC236}">
                <a16:creationId xmlns:a16="http://schemas.microsoft.com/office/drawing/2014/main" xmlns="" id="{95A715A6-4E8D-4D4E-9921-D9CC6F15FFB7}"/>
              </a:ext>
            </a:extLst>
          </p:cNvPr>
          <p:cNvSpPr>
            <a:spLocks noGrp="1"/>
          </p:cNvSpPr>
          <p:nvPr>
            <p:ph type="title" idx="4294967295"/>
          </p:nvPr>
        </p:nvSpPr>
        <p:spPr>
          <a:xfrm>
            <a:off x="1343323" y="205643"/>
            <a:ext cx="10095184" cy="650876"/>
          </a:xfrm>
          <a:prstGeom prst="rect">
            <a:avLst/>
          </a:prstGeom>
        </p:spPr>
        <p:txBody>
          <a:bodyPr>
            <a:noAutofit/>
          </a:bodyPr>
          <a:lstStyle/>
          <a:p>
            <a:pPr fontAlgn="ctr"/>
            <a:r>
              <a:rPr lang="en-GB" altLang="lv-LV" dirty="0">
                <a:solidFill>
                  <a:schemeClr val="accent2">
                    <a:lumMod val="50000"/>
                  </a:schemeClr>
                </a:solidFill>
                <a:latin typeface="Verdana" panose="020B0604030504040204" pitchFamily="34" charset="0"/>
                <a:ea typeface="Verdana" panose="020B0604030504040204" pitchFamily="34" charset="0"/>
                <a:cs typeface="Times New Roman" panose="02020603050405020304" pitchFamily="18" charset="0"/>
              </a:rPr>
              <a:t>D6: </a:t>
            </a:r>
            <a:r>
              <a:rPr lang="en-GB" altLang="lv-LV" b="0" dirty="0">
                <a:solidFill>
                  <a:schemeClr val="accent2">
                    <a:lumMod val="50000"/>
                  </a:schemeClr>
                </a:solidFill>
                <a:latin typeface="Verdana" panose="020B0604030504040204" pitchFamily="34" charset="0"/>
                <a:ea typeface="Verdana" panose="020B0604030504040204" pitchFamily="34" charset="0"/>
                <a:cs typeface="Times New Roman" panose="02020603050405020304" pitchFamily="18" charset="0"/>
              </a:rPr>
              <a:t>A Human-Centred and Ethical Development of Digital and Industrial Technologies </a:t>
            </a:r>
            <a:br>
              <a:rPr lang="en-GB" altLang="lv-LV" b="0" dirty="0">
                <a:solidFill>
                  <a:schemeClr val="accent2">
                    <a:lumMod val="50000"/>
                  </a:schemeClr>
                </a:solidFill>
                <a:latin typeface="Verdana" panose="020B0604030504040204" pitchFamily="34" charset="0"/>
                <a:ea typeface="Verdana" panose="020B0604030504040204" pitchFamily="34" charset="0"/>
                <a:cs typeface="Times New Roman" panose="02020603050405020304" pitchFamily="18" charset="0"/>
              </a:rPr>
            </a:br>
            <a:endParaRPr lang="lv-LV" altLang="lv-LV" b="0" dirty="0">
              <a:solidFill>
                <a:schemeClr val="accent2">
                  <a:lumMod val="50000"/>
                </a:schemeClr>
              </a:solidFill>
              <a:latin typeface="Verdana" panose="020B0604030504040204" pitchFamily="34" charset="0"/>
              <a:ea typeface="Verdana" panose="020B0604030504040204" pitchFamily="34" charset="0"/>
            </a:endParaRPr>
          </a:p>
        </p:txBody>
      </p:sp>
      <p:sp>
        <p:nvSpPr>
          <p:cNvPr id="2" name="Rectangle 1">
            <a:extLst>
              <a:ext uri="{FF2B5EF4-FFF2-40B4-BE49-F238E27FC236}">
                <a16:creationId xmlns:a16="http://schemas.microsoft.com/office/drawing/2014/main" xmlns="" id="{A66173B8-9B98-514F-BF6D-6A6594BB6528}"/>
              </a:ext>
            </a:extLst>
          </p:cNvPr>
          <p:cNvSpPr/>
          <p:nvPr/>
        </p:nvSpPr>
        <p:spPr>
          <a:xfrm>
            <a:off x="698981" y="1799453"/>
            <a:ext cx="6488168" cy="369332"/>
          </a:xfrm>
          <a:prstGeom prst="rect">
            <a:avLst/>
          </a:prstGeom>
        </p:spPr>
        <p:txBody>
          <a:bodyPr wrap="square">
            <a:spAutoFit/>
          </a:bodyPr>
          <a:lstStyle/>
          <a:p>
            <a:pPr fontAlgn="ctr"/>
            <a:r>
              <a:rPr lang="en-GB" sz="1800" b="1" dirty="0">
                <a:solidFill>
                  <a:schemeClr val="accent1"/>
                </a:solidFill>
                <a:latin typeface="Verdana" panose="020B0604030504040204" pitchFamily="34" charset="0"/>
                <a:ea typeface="Verdana" panose="020B0604030504040204" pitchFamily="34" charset="0"/>
              </a:rPr>
              <a:t>Opening date: </a:t>
            </a:r>
            <a:r>
              <a:rPr lang="en-GB" sz="1800" b="1" dirty="0">
                <a:latin typeface="Verdana" panose="020B0604030504040204" pitchFamily="34" charset="0"/>
                <a:ea typeface="Verdana" panose="020B0604030504040204" pitchFamily="34" charset="0"/>
              </a:rPr>
              <a:t>21 </a:t>
            </a:r>
            <a:r>
              <a:rPr lang="lv-LV" sz="1800" b="1" dirty="0">
                <a:latin typeface="Verdana" panose="020B0604030504040204" pitchFamily="34" charset="0"/>
                <a:ea typeface="Verdana" panose="020B0604030504040204" pitchFamily="34" charset="0"/>
              </a:rPr>
              <a:t>December</a:t>
            </a:r>
            <a:r>
              <a:rPr lang="en-GB" sz="1800" b="1" dirty="0">
                <a:latin typeface="Verdana" panose="020B0604030504040204" pitchFamily="34" charset="0"/>
                <a:ea typeface="Verdana" panose="020B0604030504040204" pitchFamily="34" charset="0"/>
              </a:rPr>
              <a:t> 2021 </a:t>
            </a:r>
          </a:p>
        </p:txBody>
      </p:sp>
      <p:sp>
        <p:nvSpPr>
          <p:cNvPr id="6" name="Rectangle 5">
            <a:extLst>
              <a:ext uri="{FF2B5EF4-FFF2-40B4-BE49-F238E27FC236}">
                <a16:creationId xmlns:a16="http://schemas.microsoft.com/office/drawing/2014/main" xmlns="" id="{0B87A11C-9F16-CD49-A1BE-A9EEE5E88812}"/>
              </a:ext>
            </a:extLst>
          </p:cNvPr>
          <p:cNvSpPr/>
          <p:nvPr/>
        </p:nvSpPr>
        <p:spPr>
          <a:xfrm>
            <a:off x="5216153" y="1799453"/>
            <a:ext cx="6488168" cy="369332"/>
          </a:xfrm>
          <a:prstGeom prst="rect">
            <a:avLst/>
          </a:prstGeom>
        </p:spPr>
        <p:txBody>
          <a:bodyPr wrap="square">
            <a:spAutoFit/>
          </a:bodyPr>
          <a:lstStyle/>
          <a:p>
            <a:pPr fontAlgn="ctr"/>
            <a:r>
              <a:rPr lang="en-GB" sz="1800" b="1" dirty="0">
                <a:solidFill>
                  <a:schemeClr val="accent1"/>
                </a:solidFill>
                <a:latin typeface="Verdana" panose="020B0604030504040204" pitchFamily="34" charset="0"/>
                <a:ea typeface="Verdana" panose="020B0604030504040204" pitchFamily="34" charset="0"/>
              </a:rPr>
              <a:t>Deadline:</a:t>
            </a:r>
            <a:r>
              <a:rPr lang="en-GB" sz="1800" b="1" dirty="0">
                <a:solidFill>
                  <a:schemeClr val="accent4">
                    <a:lumMod val="75000"/>
                  </a:schemeClr>
                </a:solidFill>
                <a:latin typeface="Verdana" panose="020B0604030504040204" pitchFamily="34" charset="0"/>
                <a:ea typeface="Verdana" panose="020B0604030504040204" pitchFamily="34" charset="0"/>
              </a:rPr>
              <a:t> </a:t>
            </a:r>
            <a:r>
              <a:rPr lang="en-GB" sz="1800" b="1" dirty="0">
                <a:latin typeface="Verdana" panose="020B0604030504040204" pitchFamily="34" charset="0"/>
                <a:ea typeface="Verdana" panose="020B0604030504040204" pitchFamily="34" charset="0"/>
              </a:rPr>
              <a:t>5 April 2022</a:t>
            </a:r>
          </a:p>
        </p:txBody>
      </p:sp>
      <p:sp>
        <p:nvSpPr>
          <p:cNvPr id="9" name="Rectangle 1">
            <a:extLst>
              <a:ext uri="{FF2B5EF4-FFF2-40B4-BE49-F238E27FC236}">
                <a16:creationId xmlns:a16="http://schemas.microsoft.com/office/drawing/2014/main" xmlns="" id="{7763904A-9ABF-494D-AFC1-FE825169A8D3}"/>
              </a:ext>
            </a:extLst>
          </p:cNvPr>
          <p:cNvSpPr>
            <a:spLocks noChangeArrowheads="1"/>
          </p:cNvSpPr>
          <p:nvPr/>
        </p:nvSpPr>
        <p:spPr bwMode="auto">
          <a:xfrm>
            <a:off x="8847429" y="1256675"/>
            <a:ext cx="2674009" cy="553998"/>
          </a:xfrm>
          <a:prstGeom prst="rect">
            <a:avLst/>
          </a:prstGeom>
          <a:noFill/>
          <a:ln w="127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r>
              <a:rPr lang="en-GB" altLang="en-US" sz="1500" i="1" dirty="0">
                <a:hlinkClick r:id="rId3"/>
              </a:rPr>
              <a:t>https://www.youtube.com/watch?v=x65cn1Lq090</a:t>
            </a:r>
            <a:r>
              <a:rPr lang="lv-LV" altLang="en-US" sz="1500" i="1" dirty="0"/>
              <a:t> </a:t>
            </a:r>
            <a:endParaRPr lang="en-GB" altLang="en-US" sz="1500" i="1" dirty="0"/>
          </a:p>
        </p:txBody>
      </p:sp>
      <p:pic>
        <p:nvPicPr>
          <p:cNvPr id="10" name="Graphic 15" descr="Share">
            <a:extLst>
              <a:ext uri="{FF2B5EF4-FFF2-40B4-BE49-F238E27FC236}">
                <a16:creationId xmlns:a16="http://schemas.microsoft.com/office/drawing/2014/main" xmlns="" id="{D4D2C358-52DC-476E-9C4C-E510EA21E340}"/>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8378028" y="1359638"/>
            <a:ext cx="436012" cy="436012"/>
          </a:xfrm>
          <a:prstGeom prst="rect">
            <a:avLst/>
          </a:prstGeom>
        </p:spPr>
      </p:pic>
    </p:spTree>
    <p:extLst>
      <p:ext uri="{BB962C8B-B14F-4D97-AF65-F5344CB8AC3E}">
        <p14:creationId xmlns:p14="http://schemas.microsoft.com/office/powerpoint/2010/main" val="40238194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FF03D20F-780D-AD43-813C-574BADDBF5AF}"/>
              </a:ext>
            </a:extLst>
          </p:cNvPr>
          <p:cNvSpPr>
            <a:spLocks noGrp="1"/>
          </p:cNvSpPr>
          <p:nvPr>
            <p:ph type="sldNum" sz="quarter" idx="12"/>
          </p:nvPr>
        </p:nvSpPr>
        <p:spPr>
          <a:xfrm>
            <a:off x="9448800" y="6387525"/>
            <a:ext cx="2743200" cy="365125"/>
          </a:xfrm>
        </p:spPr>
        <p:txBody>
          <a:bodyPr/>
          <a:lstStyle/>
          <a:p>
            <a:fld id="{124B4910-06CA-4855-906E-4E1A599A3904}" type="slidenum">
              <a:rPr lang="lv-LV" smtClean="0"/>
              <a:t>32</a:t>
            </a:fld>
            <a:endParaRPr lang="lv-LV" dirty="0"/>
          </a:p>
        </p:txBody>
      </p:sp>
      <p:sp>
        <p:nvSpPr>
          <p:cNvPr id="3" name="Rectangle 2">
            <a:extLst>
              <a:ext uri="{FF2B5EF4-FFF2-40B4-BE49-F238E27FC236}">
                <a16:creationId xmlns:a16="http://schemas.microsoft.com/office/drawing/2014/main" xmlns="" id="{18D4A684-F473-B947-BD26-DEA757C91888}"/>
              </a:ext>
            </a:extLst>
          </p:cNvPr>
          <p:cNvSpPr/>
          <p:nvPr/>
        </p:nvSpPr>
        <p:spPr>
          <a:xfrm>
            <a:off x="364690" y="1195724"/>
            <a:ext cx="5348279" cy="4801314"/>
          </a:xfrm>
          <a:prstGeom prst="rect">
            <a:avLst/>
          </a:prstGeom>
          <a:ln w="12700">
            <a:solidFill>
              <a:schemeClr val="accent5"/>
            </a:solidFill>
          </a:ln>
        </p:spPr>
        <p:txBody>
          <a:bodyPr wrap="square">
            <a:spAutoFit/>
          </a:bodyPr>
          <a:lstStyle/>
          <a:p>
            <a:r>
              <a:rPr lang="en-US" sz="1800" b="1" dirty="0">
                <a:solidFill>
                  <a:srgbClr val="0C5193"/>
                </a:solidFill>
                <a:latin typeface="Verdana" panose="020B0604030504040204" pitchFamily="34" charset="0"/>
              </a:rPr>
              <a:t>What are we looking for? </a:t>
            </a:r>
          </a:p>
          <a:p>
            <a:pPr marL="285750" indent="-285750">
              <a:buSzPct val="150000"/>
              <a:buFont typeface="Arial" panose="020B0604020202020204" pitchFamily="34" charset="0"/>
              <a:buChar char="•"/>
            </a:pPr>
            <a:r>
              <a:rPr lang="en-US" sz="1800" dirty="0">
                <a:latin typeface="Verdana" panose="020B0604030504040204" pitchFamily="34" charset="0"/>
              </a:rPr>
              <a:t>Next level of perception, visualisation, interaction and collaboration between humans and AI systems working together as partners to achieve common goals, sharing mutual understanding and learning of each other’s abilities and respective roles.</a:t>
            </a:r>
            <a:endParaRPr lang="lv-LV" sz="1800" dirty="0">
              <a:latin typeface="Verdana" panose="020B0604030504040204" pitchFamily="34" charset="0"/>
            </a:endParaRPr>
          </a:p>
          <a:p>
            <a:pPr marL="285750" indent="-285750">
              <a:buSzPct val="150000"/>
              <a:buFont typeface="Arial" panose="020B0604020202020204" pitchFamily="34" charset="0"/>
              <a:buChar char="•"/>
            </a:pPr>
            <a:r>
              <a:rPr lang="en-US" sz="1800" dirty="0">
                <a:latin typeface="Verdana" panose="020B0604030504040204" pitchFamily="34" charset="0"/>
              </a:rPr>
              <a:t>Innovative and promising approaches including human-in the loop approaches for truly mixed human-AI initiatives combining the best of human and machine knowledge and capabilities, tacit knowledge extraction (to design the next generation AI-driven co-creation and collaboration tools embodied e.g. in industrial/working spaces environments).</a:t>
            </a:r>
            <a:endParaRPr lang="lv-LV" sz="1800" dirty="0">
              <a:latin typeface="Verdana" panose="020B0604030504040204" pitchFamily="34" charset="0"/>
            </a:endParaRPr>
          </a:p>
        </p:txBody>
      </p:sp>
      <p:sp>
        <p:nvSpPr>
          <p:cNvPr id="5" name="Rectangle 4">
            <a:extLst>
              <a:ext uri="{FF2B5EF4-FFF2-40B4-BE49-F238E27FC236}">
                <a16:creationId xmlns:a16="http://schemas.microsoft.com/office/drawing/2014/main" xmlns="" id="{0294A8A4-46F1-9F4A-88A5-001492C622FF}"/>
              </a:ext>
            </a:extLst>
          </p:cNvPr>
          <p:cNvSpPr/>
          <p:nvPr/>
        </p:nvSpPr>
        <p:spPr>
          <a:xfrm>
            <a:off x="882894" y="165353"/>
            <a:ext cx="8305479" cy="584775"/>
          </a:xfrm>
          <a:prstGeom prst="rect">
            <a:avLst/>
          </a:prstGeom>
        </p:spPr>
        <p:txBody>
          <a:bodyPr wrap="none">
            <a:spAutoFit/>
          </a:bodyPr>
          <a:lstStyle/>
          <a:p>
            <a:r>
              <a:rPr lang="en-US" sz="3200" b="1" dirty="0">
                <a:solidFill>
                  <a:schemeClr val="accent2">
                    <a:lumMod val="50000"/>
                  </a:schemeClr>
                </a:solidFill>
                <a:latin typeface="Verdana" panose="020B0604030504040204" pitchFamily="34" charset="0"/>
                <a:ea typeface="Verdana" panose="020B0604030504040204" pitchFamily="34" charset="0"/>
                <a:cs typeface="Times New Roman" panose="02020603050405020304" pitchFamily="18" charset="0"/>
              </a:rPr>
              <a:t>HORIZON-CL4-2022-HUMAN-01-01</a:t>
            </a:r>
          </a:p>
        </p:txBody>
      </p:sp>
      <p:sp>
        <p:nvSpPr>
          <p:cNvPr id="12" name="Rectangle 11">
            <a:extLst>
              <a:ext uri="{FF2B5EF4-FFF2-40B4-BE49-F238E27FC236}">
                <a16:creationId xmlns:a16="http://schemas.microsoft.com/office/drawing/2014/main" xmlns="" id="{5197006B-F50A-0841-8B74-A1764CBF8A5D}"/>
              </a:ext>
            </a:extLst>
          </p:cNvPr>
          <p:cNvSpPr/>
          <p:nvPr/>
        </p:nvSpPr>
        <p:spPr>
          <a:xfrm>
            <a:off x="5950636" y="3071620"/>
            <a:ext cx="5596321" cy="3139321"/>
          </a:xfrm>
          <a:prstGeom prst="rect">
            <a:avLst/>
          </a:prstGeom>
          <a:ln w="12700">
            <a:solidFill>
              <a:schemeClr val="accent5"/>
            </a:solidFill>
          </a:ln>
        </p:spPr>
        <p:txBody>
          <a:bodyPr wrap="square">
            <a:spAutoFit/>
          </a:bodyPr>
          <a:lstStyle/>
          <a:p>
            <a:r>
              <a:rPr lang="en-US" sz="1800" b="1" dirty="0">
                <a:solidFill>
                  <a:srgbClr val="0C5193"/>
                </a:solidFill>
                <a:latin typeface="Verdana" panose="020B0604030504040204" pitchFamily="34" charset="0"/>
              </a:rPr>
              <a:t>E</a:t>
            </a:r>
            <a:r>
              <a:rPr lang="lv-LV" sz="1800" b="1" dirty="0">
                <a:solidFill>
                  <a:srgbClr val="0C5193"/>
                </a:solidFill>
                <a:latin typeface="Verdana" panose="020B0604030504040204" pitchFamily="34" charset="0"/>
              </a:rPr>
              <a:t>xpected outcome</a:t>
            </a:r>
          </a:p>
          <a:p>
            <a:pPr marL="285750" indent="-285750">
              <a:buSzPct val="150000"/>
              <a:buFont typeface="Arial" panose="020B0604020202020204" pitchFamily="34" charset="0"/>
              <a:buChar char="•"/>
            </a:pPr>
            <a:r>
              <a:rPr lang="en-US" sz="1800" dirty="0">
                <a:latin typeface="Verdana" panose="020B0604030504040204" pitchFamily="34" charset="0"/>
              </a:rPr>
              <a:t>Truly mixed human-AI initiatives for human empowerment</a:t>
            </a:r>
          </a:p>
          <a:p>
            <a:pPr marL="285750" indent="-285750">
              <a:buSzPct val="150000"/>
              <a:buFont typeface="Arial" panose="020B0604020202020204" pitchFamily="34" charset="0"/>
              <a:buChar char="•"/>
            </a:pPr>
            <a:r>
              <a:rPr lang="en-US" sz="1800" dirty="0">
                <a:latin typeface="Verdana" panose="020B0604030504040204" pitchFamily="34" charset="0"/>
              </a:rPr>
              <a:t>Trustworthy hybrid decision-support systems</a:t>
            </a:r>
            <a:endParaRPr lang="lv-LV" sz="1800" dirty="0">
              <a:latin typeface="Verdana" panose="020B0604030504040204" pitchFamily="34" charset="0"/>
            </a:endParaRPr>
          </a:p>
          <a:p>
            <a:pPr marL="285750" indent="-285750">
              <a:buSzPct val="150000"/>
              <a:buFont typeface="Arial" panose="020B0604020202020204" pitchFamily="34" charset="0"/>
              <a:buChar char="•"/>
            </a:pPr>
            <a:r>
              <a:rPr lang="en-US" sz="1800" dirty="0">
                <a:latin typeface="Verdana" panose="020B0604030504040204" pitchFamily="34" charset="0"/>
              </a:rPr>
              <a:t>Solid Scientific development in</a:t>
            </a:r>
            <a:r>
              <a:rPr lang="lv-LV" sz="1800" dirty="0">
                <a:latin typeface="Verdana" panose="020B0604030504040204" pitchFamily="34" charset="0"/>
              </a:rPr>
              <a:t> </a:t>
            </a:r>
            <a:r>
              <a:rPr lang="en-US" sz="1800" dirty="0">
                <a:latin typeface="Verdana" panose="020B0604030504040204" pitchFamily="34" charset="0"/>
              </a:rPr>
              <a:t>SELECT ONE OF THE 2 FOCUS</a:t>
            </a:r>
            <a:endParaRPr lang="lv-LV" sz="1800" dirty="0">
              <a:latin typeface="Verdana" panose="020B0604030504040204" pitchFamily="34" charset="0"/>
            </a:endParaRPr>
          </a:p>
          <a:p>
            <a:pPr marL="285750" indent="-285750">
              <a:buSzPct val="150000"/>
              <a:buFont typeface="Arial" panose="020B0604020202020204" pitchFamily="34" charset="0"/>
              <a:buChar char="•"/>
            </a:pPr>
            <a:r>
              <a:rPr lang="en-US" sz="1800" dirty="0">
                <a:latin typeface="Verdana" panose="020B0604030504040204" pitchFamily="34" charset="0"/>
              </a:rPr>
              <a:t>Demonstrate potential benefits in particular applications</a:t>
            </a:r>
          </a:p>
          <a:p>
            <a:pPr marL="285750" indent="-285750">
              <a:buSzPct val="150000"/>
              <a:buFont typeface="Arial" panose="020B0604020202020204" pitchFamily="34" charset="0"/>
              <a:buChar char="•"/>
            </a:pPr>
            <a:r>
              <a:rPr lang="en-US" sz="1800" dirty="0">
                <a:latin typeface="Verdana" panose="020B0604030504040204" pitchFamily="34" charset="0"/>
              </a:rPr>
              <a:t>Human- centered development of TRUST-WORTHY AI </a:t>
            </a:r>
          </a:p>
        </p:txBody>
      </p:sp>
      <p:sp>
        <p:nvSpPr>
          <p:cNvPr id="11" name="Rectangle 10">
            <a:extLst>
              <a:ext uri="{FF2B5EF4-FFF2-40B4-BE49-F238E27FC236}">
                <a16:creationId xmlns:a16="http://schemas.microsoft.com/office/drawing/2014/main" xmlns="" id="{2CD0D375-A00B-4C45-9E3C-C891EC6C0DBA}"/>
              </a:ext>
            </a:extLst>
          </p:cNvPr>
          <p:cNvSpPr/>
          <p:nvPr/>
        </p:nvSpPr>
        <p:spPr>
          <a:xfrm>
            <a:off x="5950636" y="1203948"/>
            <a:ext cx="5596321" cy="1754326"/>
          </a:xfrm>
          <a:prstGeom prst="rect">
            <a:avLst/>
          </a:prstGeom>
          <a:ln w="12700">
            <a:solidFill>
              <a:schemeClr val="accent5"/>
            </a:solidFill>
          </a:ln>
        </p:spPr>
        <p:txBody>
          <a:bodyPr wrap="square">
            <a:spAutoFit/>
          </a:bodyPr>
          <a:lstStyle/>
          <a:p>
            <a:r>
              <a:rPr lang="en-US" sz="1800" b="1" dirty="0">
                <a:solidFill>
                  <a:srgbClr val="0C5193"/>
                </a:solidFill>
                <a:latin typeface="Verdana" panose="020B0604030504040204" pitchFamily="34" charset="0"/>
              </a:rPr>
              <a:t>What we do NOT want? </a:t>
            </a:r>
            <a:endParaRPr lang="en-US" b="1" dirty="0"/>
          </a:p>
          <a:p>
            <a:pPr marL="285750" indent="-285750">
              <a:buSzPct val="150000"/>
              <a:buFont typeface="Arial" panose="020B0604020202020204" pitchFamily="34" charset="0"/>
              <a:buChar char="•"/>
            </a:pPr>
            <a:r>
              <a:rPr lang="en-US" sz="1800" dirty="0">
                <a:latin typeface="Verdana" panose="020B0604030504040204" pitchFamily="34" charset="0"/>
              </a:rPr>
              <a:t>Scientific progress disconnected from industry needs / incremental – lack of ambition</a:t>
            </a:r>
          </a:p>
          <a:p>
            <a:pPr marL="285750" indent="-285750">
              <a:buSzPct val="150000"/>
              <a:buFont typeface="Arial" panose="020B0604020202020204" pitchFamily="34" charset="0"/>
              <a:buChar char="•"/>
            </a:pPr>
            <a:r>
              <a:rPr lang="en-US" sz="1800" dirty="0">
                <a:latin typeface="Verdana" panose="020B0604030504040204" pitchFamily="34" charset="0"/>
              </a:rPr>
              <a:t>Purely technical approach (SSH is an integral part of the research)</a:t>
            </a:r>
          </a:p>
        </p:txBody>
      </p:sp>
      <p:sp>
        <p:nvSpPr>
          <p:cNvPr id="13" name="Rectangle 12">
            <a:extLst>
              <a:ext uri="{FF2B5EF4-FFF2-40B4-BE49-F238E27FC236}">
                <a16:creationId xmlns:a16="http://schemas.microsoft.com/office/drawing/2014/main" xmlns="" id="{DEBCC233-AAA4-4C67-9654-9B1D1966988E}"/>
              </a:ext>
            </a:extLst>
          </p:cNvPr>
          <p:cNvSpPr/>
          <p:nvPr/>
        </p:nvSpPr>
        <p:spPr>
          <a:xfrm>
            <a:off x="373338" y="6119468"/>
            <a:ext cx="5339632" cy="646331"/>
          </a:xfrm>
          <a:prstGeom prst="rect">
            <a:avLst/>
          </a:prstGeom>
          <a:ln w="12700">
            <a:solidFill>
              <a:schemeClr val="accent5"/>
            </a:solidFill>
          </a:ln>
        </p:spPr>
        <p:txBody>
          <a:bodyPr wrap="square">
            <a:spAutoFit/>
          </a:bodyPr>
          <a:lstStyle/>
          <a:p>
            <a:r>
              <a:rPr lang="en-US" sz="1800" b="1" dirty="0">
                <a:solidFill>
                  <a:srgbClr val="0C5193"/>
                </a:solidFill>
                <a:latin typeface="Verdana" panose="020B0604030504040204" pitchFamily="34" charset="0"/>
              </a:rPr>
              <a:t>Key actors</a:t>
            </a:r>
          </a:p>
          <a:p>
            <a:pPr marL="285750" indent="-285750">
              <a:buSzPct val="150000"/>
              <a:buFont typeface="Arial" panose="020B0604020202020204" pitchFamily="34" charset="0"/>
              <a:buChar char="•"/>
            </a:pPr>
            <a:r>
              <a:rPr lang="en-US" sz="1800" dirty="0">
                <a:latin typeface="Verdana" panose="020B0604030504040204" pitchFamily="34" charset="0"/>
              </a:rPr>
              <a:t>AI, Data and Robotics Partnership</a:t>
            </a:r>
          </a:p>
        </p:txBody>
      </p:sp>
    </p:spTree>
    <p:extLst>
      <p:ext uri="{BB962C8B-B14F-4D97-AF65-F5344CB8AC3E}">
        <p14:creationId xmlns:p14="http://schemas.microsoft.com/office/powerpoint/2010/main" val="11854979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FF03D20F-780D-AD43-813C-574BADDBF5AF}"/>
              </a:ext>
            </a:extLst>
          </p:cNvPr>
          <p:cNvSpPr>
            <a:spLocks noGrp="1"/>
          </p:cNvSpPr>
          <p:nvPr>
            <p:ph type="sldNum" sz="quarter" idx="12"/>
          </p:nvPr>
        </p:nvSpPr>
        <p:spPr>
          <a:xfrm>
            <a:off x="9448800" y="6387525"/>
            <a:ext cx="2743200" cy="365125"/>
          </a:xfrm>
        </p:spPr>
        <p:txBody>
          <a:bodyPr/>
          <a:lstStyle/>
          <a:p>
            <a:fld id="{124B4910-06CA-4855-906E-4E1A599A3904}" type="slidenum">
              <a:rPr lang="lv-LV" smtClean="0"/>
              <a:t>33</a:t>
            </a:fld>
            <a:endParaRPr lang="lv-LV" dirty="0"/>
          </a:p>
        </p:txBody>
      </p:sp>
      <p:sp>
        <p:nvSpPr>
          <p:cNvPr id="3" name="Rectangle 2">
            <a:extLst>
              <a:ext uri="{FF2B5EF4-FFF2-40B4-BE49-F238E27FC236}">
                <a16:creationId xmlns:a16="http://schemas.microsoft.com/office/drawing/2014/main" xmlns="" id="{18D4A684-F473-B947-BD26-DEA757C91888}"/>
              </a:ext>
            </a:extLst>
          </p:cNvPr>
          <p:cNvSpPr/>
          <p:nvPr/>
        </p:nvSpPr>
        <p:spPr>
          <a:xfrm>
            <a:off x="364690" y="1195724"/>
            <a:ext cx="5348279" cy="3416320"/>
          </a:xfrm>
          <a:prstGeom prst="rect">
            <a:avLst/>
          </a:prstGeom>
          <a:ln w="12700">
            <a:solidFill>
              <a:schemeClr val="accent5"/>
            </a:solidFill>
          </a:ln>
        </p:spPr>
        <p:txBody>
          <a:bodyPr wrap="square">
            <a:spAutoFit/>
          </a:bodyPr>
          <a:lstStyle/>
          <a:p>
            <a:r>
              <a:rPr lang="en-US" sz="1800" b="1" dirty="0">
                <a:solidFill>
                  <a:srgbClr val="0C5193"/>
                </a:solidFill>
                <a:latin typeface="Verdana" panose="020B0604030504040204" pitchFamily="34" charset="0"/>
              </a:rPr>
              <a:t>What are we looking for? </a:t>
            </a:r>
          </a:p>
          <a:p>
            <a:pPr marL="285750" indent="-285750">
              <a:buSzPct val="150000"/>
              <a:buFont typeface="Arial" panose="020B0604020202020204" pitchFamily="34" charset="0"/>
              <a:buChar char="•"/>
            </a:pPr>
            <a:r>
              <a:rPr lang="en-US" sz="1800" dirty="0">
                <a:latin typeface="Verdana" panose="020B0604030504040204" pitchFamily="34" charset="0"/>
              </a:rPr>
              <a:t>Scientific progress in AI, addressing major challenges hampering its deployment, including systems engineering.</a:t>
            </a:r>
          </a:p>
          <a:p>
            <a:pPr marL="285750" indent="-285750">
              <a:buSzPct val="150000"/>
              <a:buFont typeface="Arial" panose="020B0604020202020204" pitchFamily="34" charset="0"/>
              <a:buChar char="•"/>
            </a:pPr>
            <a:r>
              <a:rPr lang="en-US" sz="1800" dirty="0">
                <a:latin typeface="Verdana" panose="020B0604030504040204" pitchFamily="34" charset="0"/>
              </a:rPr>
              <a:t>Build-up the European AI lighthouse, initiated by earlier Networks of excellence centers</a:t>
            </a:r>
          </a:p>
          <a:p>
            <a:pPr marL="285750" indent="-285750">
              <a:buSzPct val="150000"/>
              <a:buFont typeface="Arial" panose="020B0604020202020204" pitchFamily="34" charset="0"/>
              <a:buChar char="•"/>
            </a:pPr>
            <a:r>
              <a:rPr lang="en-US" sz="1800" dirty="0">
                <a:latin typeface="Verdana" panose="020B0604030504040204" pitchFamily="34" charset="0"/>
              </a:rPr>
              <a:t>Unify and reinforce the world-class European AI community</a:t>
            </a:r>
            <a:r>
              <a:rPr lang="lv-LV" sz="1800" dirty="0">
                <a:latin typeface="Verdana" panose="020B0604030504040204" pitchFamily="34" charset="0"/>
              </a:rPr>
              <a:t> - </a:t>
            </a:r>
            <a:r>
              <a:rPr lang="en-US" sz="1800" dirty="0">
                <a:latin typeface="Verdana" panose="020B0604030504040204" pitchFamily="34" charset="0"/>
              </a:rPr>
              <a:t>Create strong visibility &amp; identity for the vibrant AI community in Europe </a:t>
            </a:r>
          </a:p>
        </p:txBody>
      </p:sp>
      <p:sp>
        <p:nvSpPr>
          <p:cNvPr id="5" name="Rectangle 4">
            <a:extLst>
              <a:ext uri="{FF2B5EF4-FFF2-40B4-BE49-F238E27FC236}">
                <a16:creationId xmlns:a16="http://schemas.microsoft.com/office/drawing/2014/main" xmlns="" id="{0294A8A4-46F1-9F4A-88A5-001492C622FF}"/>
              </a:ext>
            </a:extLst>
          </p:cNvPr>
          <p:cNvSpPr/>
          <p:nvPr/>
        </p:nvSpPr>
        <p:spPr>
          <a:xfrm>
            <a:off x="882894" y="165353"/>
            <a:ext cx="8305479" cy="584775"/>
          </a:xfrm>
          <a:prstGeom prst="rect">
            <a:avLst/>
          </a:prstGeom>
        </p:spPr>
        <p:txBody>
          <a:bodyPr wrap="none">
            <a:spAutoFit/>
          </a:bodyPr>
          <a:lstStyle/>
          <a:p>
            <a:r>
              <a:rPr lang="en-US" sz="3200" b="1" dirty="0">
                <a:solidFill>
                  <a:schemeClr val="accent2">
                    <a:lumMod val="50000"/>
                  </a:schemeClr>
                </a:solidFill>
                <a:latin typeface="Verdana" panose="020B0604030504040204" pitchFamily="34" charset="0"/>
                <a:ea typeface="Verdana" panose="020B0604030504040204" pitchFamily="34" charset="0"/>
                <a:cs typeface="Times New Roman" panose="02020603050405020304" pitchFamily="18" charset="0"/>
              </a:rPr>
              <a:t>HORIZON-CL4-2022-HUMAN-01-0</a:t>
            </a:r>
            <a:r>
              <a:rPr lang="lv-LV" sz="3200" b="1" dirty="0">
                <a:solidFill>
                  <a:schemeClr val="accent2">
                    <a:lumMod val="50000"/>
                  </a:schemeClr>
                </a:solidFill>
                <a:latin typeface="Verdana" panose="020B0604030504040204" pitchFamily="34" charset="0"/>
                <a:ea typeface="Verdana" panose="020B0604030504040204" pitchFamily="34" charset="0"/>
                <a:cs typeface="Times New Roman" panose="02020603050405020304" pitchFamily="18" charset="0"/>
              </a:rPr>
              <a:t>2</a:t>
            </a:r>
            <a:endParaRPr lang="en-US" sz="3200" b="1" dirty="0">
              <a:solidFill>
                <a:schemeClr val="accent2">
                  <a:lumMod val="50000"/>
                </a:schemeClr>
              </a:solidFill>
              <a:latin typeface="Verdana" panose="020B0604030504040204" pitchFamily="34" charset="0"/>
              <a:ea typeface="Verdana" panose="020B060403050404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xmlns="" id="{FE12C96A-38A2-485D-A98F-25DCFCF8B1BB}"/>
              </a:ext>
            </a:extLst>
          </p:cNvPr>
          <p:cNvSpPr/>
          <p:nvPr/>
        </p:nvSpPr>
        <p:spPr>
          <a:xfrm>
            <a:off x="364690" y="4721325"/>
            <a:ext cx="5348279" cy="1200329"/>
          </a:xfrm>
          <a:prstGeom prst="rect">
            <a:avLst/>
          </a:prstGeom>
          <a:ln w="12700">
            <a:solidFill>
              <a:schemeClr val="accent5"/>
            </a:solidFill>
          </a:ln>
        </p:spPr>
        <p:txBody>
          <a:bodyPr wrap="square">
            <a:spAutoFit/>
          </a:bodyPr>
          <a:lstStyle/>
          <a:p>
            <a:r>
              <a:rPr lang="en-US" sz="1800" b="1" dirty="0">
                <a:solidFill>
                  <a:srgbClr val="0C5193"/>
                </a:solidFill>
                <a:latin typeface="Verdana" panose="020B0604030504040204" pitchFamily="34" charset="0"/>
              </a:rPr>
              <a:t>What we do NOT want? </a:t>
            </a:r>
            <a:endParaRPr lang="en-US" b="1" dirty="0"/>
          </a:p>
          <a:p>
            <a:pPr marL="285750" indent="-285750">
              <a:buSzPct val="150000"/>
              <a:buFont typeface="Arial" panose="020B0604020202020204" pitchFamily="34" charset="0"/>
              <a:buChar char="•"/>
            </a:pPr>
            <a:r>
              <a:rPr lang="en-US" sz="1800" dirty="0">
                <a:latin typeface="Verdana" panose="020B0604030504040204" pitchFamily="34" charset="0"/>
              </a:rPr>
              <a:t>Second-Class experts in AI</a:t>
            </a:r>
          </a:p>
          <a:p>
            <a:pPr marL="285750" indent="-285750">
              <a:buSzPct val="150000"/>
              <a:buFont typeface="Arial" panose="020B0604020202020204" pitchFamily="34" charset="0"/>
              <a:buChar char="•"/>
            </a:pPr>
            <a:r>
              <a:rPr lang="en-US" sz="1800" dirty="0">
                <a:latin typeface="Verdana" panose="020B0604030504040204" pitchFamily="34" charset="0"/>
              </a:rPr>
              <a:t>Disjoint efforts of the AI community to address the research challenge</a:t>
            </a:r>
          </a:p>
        </p:txBody>
      </p:sp>
      <p:sp>
        <p:nvSpPr>
          <p:cNvPr id="11" name="Rectangle 10">
            <a:extLst>
              <a:ext uri="{FF2B5EF4-FFF2-40B4-BE49-F238E27FC236}">
                <a16:creationId xmlns:a16="http://schemas.microsoft.com/office/drawing/2014/main" xmlns="" id="{F721BA8F-C2D6-400E-97FC-A0ACF3FB6005}"/>
              </a:ext>
            </a:extLst>
          </p:cNvPr>
          <p:cNvSpPr/>
          <p:nvPr/>
        </p:nvSpPr>
        <p:spPr>
          <a:xfrm>
            <a:off x="5950955" y="1209039"/>
            <a:ext cx="5472317" cy="1477328"/>
          </a:xfrm>
          <a:prstGeom prst="rect">
            <a:avLst/>
          </a:prstGeom>
          <a:ln w="12700">
            <a:solidFill>
              <a:schemeClr val="accent5"/>
            </a:solidFill>
          </a:ln>
        </p:spPr>
        <p:txBody>
          <a:bodyPr wrap="square">
            <a:spAutoFit/>
          </a:bodyPr>
          <a:lstStyle/>
          <a:p>
            <a:r>
              <a:rPr lang="en-US" sz="1800" b="1" dirty="0">
                <a:solidFill>
                  <a:srgbClr val="0C5193"/>
                </a:solidFill>
                <a:latin typeface="Verdana" panose="020B0604030504040204" pitchFamily="34" charset="0"/>
              </a:rPr>
              <a:t>Is this new or has it been called before? </a:t>
            </a:r>
            <a:endParaRPr lang="en-US" b="1" dirty="0"/>
          </a:p>
          <a:p>
            <a:pPr marL="285750" indent="-285750">
              <a:buSzPct val="150000"/>
              <a:buFont typeface="Arial" panose="020B0604020202020204" pitchFamily="34" charset="0"/>
              <a:buChar char="•"/>
            </a:pPr>
            <a:r>
              <a:rPr lang="en-US" sz="1800" dirty="0">
                <a:latin typeface="Verdana" panose="020B0604030504040204" pitchFamily="34" charset="0"/>
              </a:rPr>
              <a:t>ICT-48 all together will form part of the AI lighthouse</a:t>
            </a:r>
          </a:p>
          <a:p>
            <a:pPr marL="285750" indent="-285750">
              <a:buSzPct val="150000"/>
              <a:buFont typeface="Arial" panose="020B0604020202020204" pitchFamily="34" charset="0"/>
              <a:buChar char="•"/>
            </a:pPr>
            <a:r>
              <a:rPr lang="en-US" sz="1800" dirty="0">
                <a:latin typeface="Verdana" panose="020B0604030504040204" pitchFamily="34" charset="0"/>
              </a:rPr>
              <a:t>HORIZON-CL4-2021-HUMAN-01-03 (focus on safe and secure AI)</a:t>
            </a:r>
          </a:p>
        </p:txBody>
      </p:sp>
      <p:sp>
        <p:nvSpPr>
          <p:cNvPr id="13" name="Rectangle 12">
            <a:extLst>
              <a:ext uri="{FF2B5EF4-FFF2-40B4-BE49-F238E27FC236}">
                <a16:creationId xmlns:a16="http://schemas.microsoft.com/office/drawing/2014/main" xmlns="" id="{BD38535F-C579-47F1-9691-655774183943}"/>
              </a:ext>
            </a:extLst>
          </p:cNvPr>
          <p:cNvSpPr/>
          <p:nvPr/>
        </p:nvSpPr>
        <p:spPr>
          <a:xfrm>
            <a:off x="5950955" y="2796038"/>
            <a:ext cx="5458465" cy="1477328"/>
          </a:xfrm>
          <a:prstGeom prst="rect">
            <a:avLst/>
          </a:prstGeom>
          <a:ln w="12700">
            <a:solidFill>
              <a:schemeClr val="accent5"/>
            </a:solidFill>
          </a:ln>
        </p:spPr>
        <p:txBody>
          <a:bodyPr wrap="square">
            <a:spAutoFit/>
          </a:bodyPr>
          <a:lstStyle/>
          <a:p>
            <a:pPr>
              <a:buSzPct val="150000"/>
            </a:pPr>
            <a:r>
              <a:rPr lang="en-US" sz="1800" b="1" dirty="0">
                <a:solidFill>
                  <a:srgbClr val="0C5193"/>
                </a:solidFill>
                <a:latin typeface="Verdana" panose="020B0604030504040204" pitchFamily="34" charset="0"/>
              </a:rPr>
              <a:t>Current project portfolio</a:t>
            </a:r>
            <a:endParaRPr lang="lv-LV" sz="1800" b="1" dirty="0">
              <a:solidFill>
                <a:srgbClr val="0C5193"/>
              </a:solidFill>
              <a:latin typeface="Verdana" panose="020B0604030504040204" pitchFamily="34" charset="0"/>
            </a:endParaRPr>
          </a:p>
          <a:p>
            <a:pPr marL="285750" indent="-285750">
              <a:buSzPct val="150000"/>
              <a:buFont typeface="Arial" panose="020B0604020202020204" pitchFamily="34" charset="0"/>
              <a:buChar char="•"/>
            </a:pPr>
            <a:r>
              <a:rPr lang="en-US" sz="1800" dirty="0">
                <a:latin typeface="Verdana" panose="020B0604030504040204" pitchFamily="34" charset="0"/>
              </a:rPr>
              <a:t>AI-on-demand platform (ICT26 – ICT 49) =&gt; 7 projects</a:t>
            </a:r>
          </a:p>
          <a:p>
            <a:pPr marL="285750" indent="-285750">
              <a:buSzPct val="150000"/>
              <a:buFont typeface="Arial" panose="020B0604020202020204" pitchFamily="34" charset="0"/>
              <a:buChar char="•"/>
            </a:pPr>
            <a:r>
              <a:rPr lang="en-US" sz="1800" dirty="0">
                <a:latin typeface="Verdana" panose="020B0604030504040204" pitchFamily="34" charset="0"/>
              </a:rPr>
              <a:t>ICT-48 – 4 NoEs + 1 CSA </a:t>
            </a:r>
          </a:p>
          <a:p>
            <a:pPr>
              <a:buSzPct val="150000"/>
            </a:pPr>
            <a:endParaRPr lang="en-US" sz="1800" b="1" i="1" dirty="0">
              <a:solidFill>
                <a:srgbClr val="0C5193"/>
              </a:solidFill>
              <a:latin typeface="Verdana" panose="020B0604030504040204" pitchFamily="34" charset="0"/>
            </a:endParaRPr>
          </a:p>
        </p:txBody>
      </p:sp>
      <p:sp>
        <p:nvSpPr>
          <p:cNvPr id="15" name="Rectangle 14">
            <a:extLst>
              <a:ext uri="{FF2B5EF4-FFF2-40B4-BE49-F238E27FC236}">
                <a16:creationId xmlns:a16="http://schemas.microsoft.com/office/drawing/2014/main" xmlns="" id="{7683CF62-6C2B-487D-9E22-FC1B7FCFE960}"/>
              </a:ext>
            </a:extLst>
          </p:cNvPr>
          <p:cNvSpPr/>
          <p:nvPr/>
        </p:nvSpPr>
        <p:spPr>
          <a:xfrm>
            <a:off x="5964807" y="4383037"/>
            <a:ext cx="5458465" cy="2308324"/>
          </a:xfrm>
          <a:prstGeom prst="rect">
            <a:avLst/>
          </a:prstGeom>
          <a:ln w="12700">
            <a:solidFill>
              <a:schemeClr val="accent5"/>
            </a:solidFill>
          </a:ln>
        </p:spPr>
        <p:txBody>
          <a:bodyPr wrap="square">
            <a:spAutoFit/>
          </a:bodyPr>
          <a:lstStyle/>
          <a:p>
            <a:pPr>
              <a:buSzPct val="150000"/>
            </a:pPr>
            <a:r>
              <a:rPr lang="lv-LV" sz="1800" b="1" dirty="0">
                <a:solidFill>
                  <a:srgbClr val="0C5193"/>
                </a:solidFill>
                <a:latin typeface="Verdana" panose="020B0604030504040204" pitchFamily="34" charset="0"/>
              </a:rPr>
              <a:t>Documents</a:t>
            </a:r>
          </a:p>
          <a:p>
            <a:pPr marL="285750" indent="-285750">
              <a:buSzPct val="150000"/>
              <a:buFont typeface="Arial" panose="020B0604020202020204" pitchFamily="34" charset="0"/>
              <a:buChar char="•"/>
            </a:pPr>
            <a:r>
              <a:rPr lang="it-IT" sz="1800" dirty="0">
                <a:latin typeface="Verdana" panose="020B0604030504040204" pitchFamily="34" charset="0"/>
              </a:rPr>
              <a:t>PPP – SRIDA: </a:t>
            </a:r>
            <a:r>
              <a:rPr lang="it-IT" sz="1800" dirty="0">
                <a:latin typeface="Verdana" panose="020B0604030504040204" pitchFamily="34" charset="0"/>
                <a:hlinkClick r:id="rId3"/>
              </a:rPr>
              <a:t>https://ai-data-robotics-partnership.eu/</a:t>
            </a:r>
            <a:r>
              <a:rPr lang="lv-LV" sz="1800" dirty="0">
                <a:latin typeface="Verdana" panose="020B0604030504040204" pitchFamily="34" charset="0"/>
              </a:rPr>
              <a:t> </a:t>
            </a:r>
            <a:r>
              <a:rPr lang="it-IT" sz="1800" dirty="0">
                <a:latin typeface="Verdana" panose="020B0604030504040204" pitchFamily="34" charset="0"/>
              </a:rPr>
              <a:t> </a:t>
            </a:r>
          </a:p>
          <a:p>
            <a:pPr marL="285750" indent="-285750">
              <a:buSzPct val="150000"/>
              <a:buFont typeface="Arial" panose="020B0604020202020204" pitchFamily="34" charset="0"/>
              <a:buChar char="•"/>
            </a:pPr>
            <a:r>
              <a:rPr lang="it-IT" sz="1800" dirty="0">
                <a:latin typeface="Verdana" panose="020B0604030504040204" pitchFamily="34" charset="0"/>
              </a:rPr>
              <a:t>European AI Strategy: </a:t>
            </a:r>
            <a:r>
              <a:rPr lang="it-IT" sz="1800" dirty="0">
                <a:latin typeface="Verdana" panose="020B0604030504040204" pitchFamily="34" charset="0"/>
                <a:hlinkClick r:id="rId4"/>
              </a:rPr>
              <a:t>https://digital-strategy.ec.europa.eu/en/policies/european-approach-artificial-intelligence</a:t>
            </a:r>
            <a:r>
              <a:rPr lang="lv-LV" sz="1800" dirty="0">
                <a:latin typeface="Verdana" panose="020B0604030504040204" pitchFamily="34" charset="0"/>
              </a:rPr>
              <a:t> </a:t>
            </a:r>
            <a:r>
              <a:rPr lang="it-IT" sz="1800" dirty="0">
                <a:latin typeface="Verdana" panose="020B0604030504040204" pitchFamily="34" charset="0"/>
              </a:rPr>
              <a:t> </a:t>
            </a:r>
            <a:endParaRPr lang="lv-LV" sz="1800" dirty="0">
              <a:latin typeface="Verdana" panose="020B0604030504040204" pitchFamily="34" charset="0"/>
            </a:endParaRPr>
          </a:p>
          <a:p>
            <a:pPr marL="285750" indent="-285750">
              <a:buSzPct val="150000"/>
              <a:buFont typeface="Arial" panose="020B0604020202020204" pitchFamily="34" charset="0"/>
              <a:buChar char="•"/>
            </a:pPr>
            <a:r>
              <a:rPr lang="en-US" sz="1800" dirty="0">
                <a:latin typeface="Verdana" panose="020B0604030504040204" pitchFamily="34" charset="0"/>
              </a:rPr>
              <a:t>White paper on AI: Ecosystem of excellence &amp; Trust </a:t>
            </a:r>
          </a:p>
        </p:txBody>
      </p:sp>
    </p:spTree>
    <p:extLst>
      <p:ext uri="{BB962C8B-B14F-4D97-AF65-F5344CB8AC3E}">
        <p14:creationId xmlns:p14="http://schemas.microsoft.com/office/powerpoint/2010/main" val="5835847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FF03D20F-780D-AD43-813C-574BADDBF5AF}"/>
              </a:ext>
            </a:extLst>
          </p:cNvPr>
          <p:cNvSpPr>
            <a:spLocks noGrp="1"/>
          </p:cNvSpPr>
          <p:nvPr>
            <p:ph type="sldNum" sz="quarter" idx="12"/>
          </p:nvPr>
        </p:nvSpPr>
        <p:spPr>
          <a:xfrm>
            <a:off x="9448800" y="6387525"/>
            <a:ext cx="2743200" cy="365125"/>
          </a:xfrm>
        </p:spPr>
        <p:txBody>
          <a:bodyPr/>
          <a:lstStyle/>
          <a:p>
            <a:fld id="{124B4910-06CA-4855-906E-4E1A599A3904}" type="slidenum">
              <a:rPr lang="lv-LV" smtClean="0"/>
              <a:t>34</a:t>
            </a:fld>
            <a:endParaRPr lang="lv-LV" dirty="0"/>
          </a:p>
        </p:txBody>
      </p:sp>
      <p:sp>
        <p:nvSpPr>
          <p:cNvPr id="3" name="Rectangle 2">
            <a:extLst>
              <a:ext uri="{FF2B5EF4-FFF2-40B4-BE49-F238E27FC236}">
                <a16:creationId xmlns:a16="http://schemas.microsoft.com/office/drawing/2014/main" xmlns="" id="{18D4A684-F473-B947-BD26-DEA757C91888}"/>
              </a:ext>
            </a:extLst>
          </p:cNvPr>
          <p:cNvSpPr/>
          <p:nvPr/>
        </p:nvSpPr>
        <p:spPr>
          <a:xfrm>
            <a:off x="364690" y="1195724"/>
            <a:ext cx="5348279" cy="2585323"/>
          </a:xfrm>
          <a:prstGeom prst="rect">
            <a:avLst/>
          </a:prstGeom>
          <a:ln w="12700">
            <a:solidFill>
              <a:schemeClr val="accent5"/>
            </a:solidFill>
          </a:ln>
        </p:spPr>
        <p:txBody>
          <a:bodyPr wrap="square">
            <a:spAutoFit/>
          </a:bodyPr>
          <a:lstStyle/>
          <a:p>
            <a:r>
              <a:rPr lang="en-US" sz="1800" b="1" dirty="0">
                <a:solidFill>
                  <a:srgbClr val="0C5193"/>
                </a:solidFill>
                <a:latin typeface="Verdana" panose="020B0604030504040204" pitchFamily="34" charset="0"/>
              </a:rPr>
              <a:t>What are we looking for? </a:t>
            </a:r>
          </a:p>
          <a:p>
            <a:pPr marL="285750" indent="-285750">
              <a:buSzPct val="150000"/>
              <a:buFont typeface="Arial" panose="020B0604020202020204" pitchFamily="34" charset="0"/>
              <a:buChar char="•"/>
            </a:pPr>
            <a:r>
              <a:rPr lang="en-US" sz="1800" dirty="0">
                <a:latin typeface="Verdana" panose="020B0604030504040204" pitchFamily="34" charset="0"/>
              </a:rPr>
              <a:t>The objective of this section is to develop a trustworthy digital environment, built on a more resilient, sustainable, and decentralised internet, to empower end-users with more control over their data and their digital identity, and to enable new social and business models respecting European values</a:t>
            </a:r>
          </a:p>
        </p:txBody>
      </p:sp>
      <p:sp>
        <p:nvSpPr>
          <p:cNvPr id="5" name="Rectangle 4">
            <a:extLst>
              <a:ext uri="{FF2B5EF4-FFF2-40B4-BE49-F238E27FC236}">
                <a16:creationId xmlns:a16="http://schemas.microsoft.com/office/drawing/2014/main" xmlns="" id="{0294A8A4-46F1-9F4A-88A5-001492C622FF}"/>
              </a:ext>
            </a:extLst>
          </p:cNvPr>
          <p:cNvSpPr/>
          <p:nvPr/>
        </p:nvSpPr>
        <p:spPr>
          <a:xfrm>
            <a:off x="882894" y="165353"/>
            <a:ext cx="8305479" cy="584775"/>
          </a:xfrm>
          <a:prstGeom prst="rect">
            <a:avLst/>
          </a:prstGeom>
        </p:spPr>
        <p:txBody>
          <a:bodyPr wrap="none">
            <a:spAutoFit/>
          </a:bodyPr>
          <a:lstStyle/>
          <a:p>
            <a:r>
              <a:rPr lang="en-US" sz="3200" b="1" dirty="0">
                <a:solidFill>
                  <a:schemeClr val="accent2">
                    <a:lumMod val="50000"/>
                  </a:schemeClr>
                </a:solidFill>
                <a:latin typeface="Verdana" panose="020B0604030504040204" pitchFamily="34" charset="0"/>
                <a:ea typeface="Verdana" panose="020B0604030504040204" pitchFamily="34" charset="0"/>
                <a:cs typeface="Times New Roman" panose="02020603050405020304" pitchFamily="18" charset="0"/>
              </a:rPr>
              <a:t>HORIZON-CL4-2022-HUMAN-01-0</a:t>
            </a:r>
            <a:r>
              <a:rPr lang="lv-LV" sz="3200" b="1" dirty="0">
                <a:solidFill>
                  <a:schemeClr val="accent2">
                    <a:lumMod val="50000"/>
                  </a:schemeClr>
                </a:solidFill>
                <a:latin typeface="Verdana" panose="020B0604030504040204" pitchFamily="34" charset="0"/>
                <a:ea typeface="Verdana" panose="020B0604030504040204" pitchFamily="34" charset="0"/>
                <a:cs typeface="Times New Roman" panose="02020603050405020304" pitchFamily="18" charset="0"/>
              </a:rPr>
              <a:t>3</a:t>
            </a:r>
            <a:endParaRPr lang="en-US" sz="3200" b="1" dirty="0">
              <a:solidFill>
                <a:schemeClr val="accent2">
                  <a:lumMod val="50000"/>
                </a:schemeClr>
              </a:solidFill>
              <a:latin typeface="Verdana" panose="020B0604030504040204" pitchFamily="34" charset="0"/>
              <a:ea typeface="Verdana" panose="020B060403050404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xmlns="" id="{FE12C96A-38A2-485D-A98F-25DCFCF8B1BB}"/>
              </a:ext>
            </a:extLst>
          </p:cNvPr>
          <p:cNvSpPr/>
          <p:nvPr/>
        </p:nvSpPr>
        <p:spPr>
          <a:xfrm>
            <a:off x="364689" y="3990577"/>
            <a:ext cx="5348279" cy="1200329"/>
          </a:xfrm>
          <a:prstGeom prst="rect">
            <a:avLst/>
          </a:prstGeom>
          <a:ln w="12700">
            <a:solidFill>
              <a:schemeClr val="accent5"/>
            </a:solidFill>
          </a:ln>
        </p:spPr>
        <p:txBody>
          <a:bodyPr wrap="square">
            <a:spAutoFit/>
          </a:bodyPr>
          <a:lstStyle/>
          <a:p>
            <a:r>
              <a:rPr lang="en-US" sz="1800" b="1" dirty="0">
                <a:solidFill>
                  <a:srgbClr val="0C5193"/>
                </a:solidFill>
                <a:latin typeface="Verdana" panose="020B0604030504040204" pitchFamily="34" charset="0"/>
              </a:rPr>
              <a:t>What we do NOT want? </a:t>
            </a:r>
            <a:endParaRPr lang="en-US" b="1" dirty="0"/>
          </a:p>
          <a:p>
            <a:pPr marL="285750" indent="-285750">
              <a:buSzPct val="150000"/>
              <a:buFont typeface="Arial" panose="020B0604020202020204" pitchFamily="34" charset="0"/>
              <a:buChar char="•"/>
            </a:pPr>
            <a:r>
              <a:rPr lang="en-US" sz="1800" dirty="0">
                <a:latin typeface="Verdana" panose="020B0604030504040204" pitchFamily="34" charset="0"/>
              </a:rPr>
              <a:t>apps and services that innovate without a research component are not covered by this topic</a:t>
            </a:r>
          </a:p>
        </p:txBody>
      </p:sp>
      <p:sp>
        <p:nvSpPr>
          <p:cNvPr id="11" name="Rectangle 10">
            <a:extLst>
              <a:ext uri="{FF2B5EF4-FFF2-40B4-BE49-F238E27FC236}">
                <a16:creationId xmlns:a16="http://schemas.microsoft.com/office/drawing/2014/main" xmlns="" id="{F721BA8F-C2D6-400E-97FC-A0ACF3FB6005}"/>
              </a:ext>
            </a:extLst>
          </p:cNvPr>
          <p:cNvSpPr/>
          <p:nvPr/>
        </p:nvSpPr>
        <p:spPr>
          <a:xfrm>
            <a:off x="6184871" y="1195448"/>
            <a:ext cx="5472317" cy="2031325"/>
          </a:xfrm>
          <a:prstGeom prst="rect">
            <a:avLst/>
          </a:prstGeom>
          <a:ln w="12700">
            <a:solidFill>
              <a:schemeClr val="accent5"/>
            </a:solidFill>
          </a:ln>
        </p:spPr>
        <p:txBody>
          <a:bodyPr wrap="square">
            <a:spAutoFit/>
          </a:bodyPr>
          <a:lstStyle/>
          <a:p>
            <a:r>
              <a:rPr lang="en-US" sz="1800" b="1" dirty="0">
                <a:solidFill>
                  <a:srgbClr val="0C5193"/>
                </a:solidFill>
                <a:latin typeface="Verdana" panose="020B0604030504040204" pitchFamily="34" charset="0"/>
              </a:rPr>
              <a:t>Is this new or has it been called before? </a:t>
            </a:r>
            <a:endParaRPr lang="en-US" b="1" dirty="0"/>
          </a:p>
          <a:p>
            <a:pPr marL="285750" indent="-285750">
              <a:buSzPct val="150000"/>
              <a:buFont typeface="Arial" panose="020B0604020202020204" pitchFamily="34" charset="0"/>
              <a:buChar char="•"/>
            </a:pPr>
            <a:r>
              <a:rPr lang="en-US" sz="1800" dirty="0">
                <a:latin typeface="Verdana" panose="020B0604030504040204" pitchFamily="34" charset="0"/>
              </a:rPr>
              <a:t>All the information on current NGI projects is available at: </a:t>
            </a:r>
            <a:r>
              <a:rPr lang="en-US" sz="1800" dirty="0">
                <a:latin typeface="Verdana" panose="020B0604030504040204" pitchFamily="34" charset="0"/>
                <a:hlinkClick r:id="rId3"/>
              </a:rPr>
              <a:t>https://www.ngi.eu/ngi-projects/</a:t>
            </a:r>
            <a:r>
              <a:rPr lang="lv-LV" sz="1800" dirty="0">
                <a:latin typeface="Verdana" panose="020B0604030504040204" pitchFamily="34" charset="0"/>
              </a:rPr>
              <a:t> </a:t>
            </a:r>
            <a:endParaRPr lang="en-US" sz="1800" dirty="0">
              <a:latin typeface="Verdana" panose="020B0604030504040204" pitchFamily="34" charset="0"/>
            </a:endParaRPr>
          </a:p>
          <a:p>
            <a:pPr marL="285750" indent="-285750">
              <a:buSzPct val="150000"/>
              <a:buFont typeface="Arial" panose="020B0604020202020204" pitchFamily="34" charset="0"/>
              <a:buChar char="•"/>
            </a:pPr>
            <a:r>
              <a:rPr lang="en-US" sz="1800" dirty="0">
                <a:latin typeface="Verdana" panose="020B0604030504040204" pitchFamily="34" charset="0"/>
              </a:rPr>
              <a:t>This includes projects from previous H2020 calls in the same areas as the current topics</a:t>
            </a:r>
          </a:p>
        </p:txBody>
      </p:sp>
    </p:spTree>
    <p:extLst>
      <p:ext uri="{BB962C8B-B14F-4D97-AF65-F5344CB8AC3E}">
        <p14:creationId xmlns:p14="http://schemas.microsoft.com/office/powerpoint/2010/main" val="10134071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FF03D20F-780D-AD43-813C-574BADDBF5AF}"/>
              </a:ext>
            </a:extLst>
          </p:cNvPr>
          <p:cNvSpPr>
            <a:spLocks noGrp="1"/>
          </p:cNvSpPr>
          <p:nvPr>
            <p:ph type="sldNum" sz="quarter" idx="12"/>
          </p:nvPr>
        </p:nvSpPr>
        <p:spPr>
          <a:xfrm>
            <a:off x="9448800" y="6387525"/>
            <a:ext cx="2743200" cy="365125"/>
          </a:xfrm>
        </p:spPr>
        <p:txBody>
          <a:bodyPr/>
          <a:lstStyle/>
          <a:p>
            <a:fld id="{124B4910-06CA-4855-906E-4E1A599A3904}" type="slidenum">
              <a:rPr lang="lv-LV" smtClean="0"/>
              <a:t>35</a:t>
            </a:fld>
            <a:endParaRPr lang="lv-LV" dirty="0"/>
          </a:p>
        </p:txBody>
      </p:sp>
      <p:sp>
        <p:nvSpPr>
          <p:cNvPr id="3" name="Rectangle 2">
            <a:extLst>
              <a:ext uri="{FF2B5EF4-FFF2-40B4-BE49-F238E27FC236}">
                <a16:creationId xmlns:a16="http://schemas.microsoft.com/office/drawing/2014/main" xmlns="" id="{18D4A684-F473-B947-BD26-DEA757C91888}"/>
              </a:ext>
            </a:extLst>
          </p:cNvPr>
          <p:cNvSpPr/>
          <p:nvPr/>
        </p:nvSpPr>
        <p:spPr>
          <a:xfrm>
            <a:off x="452824" y="1151987"/>
            <a:ext cx="5859841" cy="5355312"/>
          </a:xfrm>
          <a:prstGeom prst="rect">
            <a:avLst/>
          </a:prstGeom>
          <a:ln w="12700">
            <a:solidFill>
              <a:schemeClr val="accent5"/>
            </a:solidFill>
          </a:ln>
        </p:spPr>
        <p:txBody>
          <a:bodyPr wrap="square">
            <a:spAutoFit/>
          </a:bodyPr>
          <a:lstStyle/>
          <a:p>
            <a:r>
              <a:rPr lang="en-US" sz="1800" b="1" dirty="0">
                <a:solidFill>
                  <a:srgbClr val="0C5193"/>
                </a:solidFill>
                <a:latin typeface="Verdana" panose="020B0604030504040204" pitchFamily="34" charset="0"/>
              </a:rPr>
              <a:t>What are we looking for? </a:t>
            </a:r>
          </a:p>
          <a:p>
            <a:pPr marL="285750" indent="-285750">
              <a:buSzPct val="150000"/>
              <a:buFont typeface="Arial" panose="020B0604020202020204" pitchFamily="34" charset="0"/>
              <a:buChar char="•"/>
            </a:pPr>
            <a:r>
              <a:rPr lang="en-US" sz="1800" dirty="0">
                <a:latin typeface="Verdana" panose="020B0604030504040204" pitchFamily="34" charset="0"/>
              </a:rPr>
              <a:t>Create AI tools and technologies (including classifiers) which allow identification, categorization and prioritization of Child Sexual Abuse Material (CSAM).</a:t>
            </a:r>
          </a:p>
          <a:p>
            <a:pPr marL="285750" indent="-285750">
              <a:buSzPct val="150000"/>
              <a:buFont typeface="Arial" panose="020B0604020202020204" pitchFamily="34" charset="0"/>
              <a:buChar char="•"/>
            </a:pPr>
            <a:r>
              <a:rPr lang="en-US" sz="1800" dirty="0">
                <a:latin typeface="Verdana" panose="020B0604030504040204" pitchFamily="34" charset="0"/>
              </a:rPr>
              <a:t>The tools should combine different sources of informations and clues (images, videos, object identification, sound, text, age detection…) in order to make the results (the hits) more accurate</a:t>
            </a:r>
          </a:p>
          <a:p>
            <a:pPr marL="285750" indent="-285750">
              <a:buSzPct val="150000"/>
              <a:buFont typeface="Arial" panose="020B0604020202020204" pitchFamily="34" charset="0"/>
              <a:buChar char="•"/>
            </a:pPr>
            <a:r>
              <a:rPr lang="en-US" sz="1800" dirty="0">
                <a:latin typeface="Verdana" panose="020B0604030504040204" pitchFamily="34" charset="0"/>
              </a:rPr>
              <a:t>Specific issue to be addressed is that the tools comply with the divers national definitions of CSAM in EU Member States to allow cross-border interoperability. </a:t>
            </a:r>
          </a:p>
          <a:p>
            <a:pPr marL="285750" indent="-285750">
              <a:buSzPct val="150000"/>
              <a:buFont typeface="Arial" panose="020B0604020202020204" pitchFamily="34" charset="0"/>
              <a:buChar char="•"/>
            </a:pPr>
            <a:r>
              <a:rPr lang="en-US" sz="1800" dirty="0">
                <a:latin typeface="Verdana" panose="020B0604030504040204" pitchFamily="34" charset="0"/>
              </a:rPr>
              <a:t>Project will develop the classifier.</a:t>
            </a:r>
          </a:p>
          <a:p>
            <a:pPr marL="285750" indent="-285750">
              <a:buSzPct val="150000"/>
              <a:buFont typeface="Arial" panose="020B0604020202020204" pitchFamily="34" charset="0"/>
              <a:buChar char="•"/>
            </a:pPr>
            <a:r>
              <a:rPr lang="en-US" sz="1800" dirty="0">
                <a:latin typeface="Verdana" panose="020B0604030504040204" pitchFamily="34" charset="0"/>
              </a:rPr>
              <a:t>Project will compose and annotate representative CSAM data sets, train, and test the tools in cooperation with LEAs and INHOPE Hotlines.</a:t>
            </a:r>
          </a:p>
        </p:txBody>
      </p:sp>
      <p:sp>
        <p:nvSpPr>
          <p:cNvPr id="5" name="Rectangle 4">
            <a:extLst>
              <a:ext uri="{FF2B5EF4-FFF2-40B4-BE49-F238E27FC236}">
                <a16:creationId xmlns:a16="http://schemas.microsoft.com/office/drawing/2014/main" xmlns="" id="{0294A8A4-46F1-9F4A-88A5-001492C622FF}"/>
              </a:ext>
            </a:extLst>
          </p:cNvPr>
          <p:cNvSpPr/>
          <p:nvPr/>
        </p:nvSpPr>
        <p:spPr>
          <a:xfrm>
            <a:off x="882894" y="165353"/>
            <a:ext cx="8305479" cy="584775"/>
          </a:xfrm>
          <a:prstGeom prst="rect">
            <a:avLst/>
          </a:prstGeom>
        </p:spPr>
        <p:txBody>
          <a:bodyPr wrap="none">
            <a:spAutoFit/>
          </a:bodyPr>
          <a:lstStyle/>
          <a:p>
            <a:r>
              <a:rPr lang="en-US" sz="3200" b="1" dirty="0">
                <a:solidFill>
                  <a:schemeClr val="accent2">
                    <a:lumMod val="50000"/>
                  </a:schemeClr>
                </a:solidFill>
                <a:latin typeface="Verdana" panose="020B0604030504040204" pitchFamily="34" charset="0"/>
                <a:ea typeface="Verdana" panose="020B0604030504040204" pitchFamily="34" charset="0"/>
                <a:cs typeface="Times New Roman" panose="02020603050405020304" pitchFamily="18" charset="0"/>
              </a:rPr>
              <a:t>HORIZON-CL4-2022-HUMAN-01-0</a:t>
            </a:r>
            <a:r>
              <a:rPr lang="lv-LV" sz="3200" b="1" dirty="0">
                <a:solidFill>
                  <a:schemeClr val="accent2">
                    <a:lumMod val="50000"/>
                  </a:schemeClr>
                </a:solidFill>
                <a:latin typeface="Verdana" panose="020B0604030504040204" pitchFamily="34" charset="0"/>
                <a:ea typeface="Verdana" panose="020B0604030504040204" pitchFamily="34" charset="0"/>
                <a:cs typeface="Times New Roman" panose="02020603050405020304" pitchFamily="18" charset="0"/>
              </a:rPr>
              <a:t>5</a:t>
            </a:r>
            <a:endParaRPr lang="en-US" sz="3200" b="1" dirty="0">
              <a:solidFill>
                <a:schemeClr val="accent2">
                  <a:lumMod val="50000"/>
                </a:schemeClr>
              </a:solidFill>
              <a:latin typeface="Verdana" panose="020B0604030504040204" pitchFamily="34" charset="0"/>
              <a:ea typeface="Verdana" panose="020B060403050404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xmlns="" id="{FE12C96A-38A2-485D-A98F-25DCFCF8B1BB}"/>
              </a:ext>
            </a:extLst>
          </p:cNvPr>
          <p:cNvSpPr/>
          <p:nvPr/>
        </p:nvSpPr>
        <p:spPr>
          <a:xfrm>
            <a:off x="6618276" y="1130914"/>
            <a:ext cx="5348279" cy="1477328"/>
          </a:xfrm>
          <a:prstGeom prst="rect">
            <a:avLst/>
          </a:prstGeom>
          <a:ln w="12700">
            <a:solidFill>
              <a:schemeClr val="accent5"/>
            </a:solidFill>
          </a:ln>
        </p:spPr>
        <p:txBody>
          <a:bodyPr wrap="square">
            <a:spAutoFit/>
          </a:bodyPr>
          <a:lstStyle/>
          <a:p>
            <a:r>
              <a:rPr lang="en-US" sz="1800" b="1" dirty="0">
                <a:solidFill>
                  <a:srgbClr val="0C5193"/>
                </a:solidFill>
                <a:latin typeface="Verdana" panose="020B0604030504040204" pitchFamily="34" charset="0"/>
              </a:rPr>
              <a:t>What we do NOT want? </a:t>
            </a:r>
            <a:endParaRPr lang="en-US" b="1" dirty="0"/>
          </a:p>
          <a:p>
            <a:pPr marL="285750" indent="-285750">
              <a:buSzPct val="150000"/>
              <a:buFont typeface="Arial" panose="020B0604020202020204" pitchFamily="34" charset="0"/>
              <a:buChar char="•"/>
            </a:pPr>
            <a:r>
              <a:rPr lang="en-US" sz="1800" dirty="0">
                <a:latin typeface="Verdana" panose="020B0604030504040204" pitchFamily="34" charset="0"/>
              </a:rPr>
              <a:t>We are not looking for hashing technologies. We are not looking for tools which only rely on the analysis and classification of visual material.</a:t>
            </a:r>
          </a:p>
        </p:txBody>
      </p:sp>
      <p:sp>
        <p:nvSpPr>
          <p:cNvPr id="11" name="Rectangle 10">
            <a:extLst>
              <a:ext uri="{FF2B5EF4-FFF2-40B4-BE49-F238E27FC236}">
                <a16:creationId xmlns:a16="http://schemas.microsoft.com/office/drawing/2014/main" xmlns="" id="{F721BA8F-C2D6-400E-97FC-A0ACF3FB6005}"/>
              </a:ext>
            </a:extLst>
          </p:cNvPr>
          <p:cNvSpPr/>
          <p:nvPr/>
        </p:nvSpPr>
        <p:spPr>
          <a:xfrm>
            <a:off x="6618275" y="2772519"/>
            <a:ext cx="5348279" cy="3970318"/>
          </a:xfrm>
          <a:prstGeom prst="rect">
            <a:avLst/>
          </a:prstGeom>
          <a:ln w="12700">
            <a:solidFill>
              <a:schemeClr val="accent5"/>
            </a:solidFill>
          </a:ln>
        </p:spPr>
        <p:txBody>
          <a:bodyPr wrap="square">
            <a:spAutoFit/>
          </a:bodyPr>
          <a:lstStyle/>
          <a:p>
            <a:r>
              <a:rPr lang="en-US" sz="1800" b="1" dirty="0">
                <a:solidFill>
                  <a:srgbClr val="0C5193"/>
                </a:solidFill>
                <a:latin typeface="Verdana" panose="020B0604030504040204" pitchFamily="34" charset="0"/>
              </a:rPr>
              <a:t>Is this new or has it been called before? </a:t>
            </a:r>
            <a:endParaRPr lang="en-US" b="1" dirty="0"/>
          </a:p>
          <a:p>
            <a:pPr marL="285750" indent="-285750">
              <a:buSzPct val="150000"/>
              <a:buFont typeface="Arial" panose="020B0604020202020204" pitchFamily="34" charset="0"/>
              <a:buChar char="•"/>
            </a:pPr>
            <a:r>
              <a:rPr lang="en-US" sz="1800" dirty="0">
                <a:latin typeface="Verdana" panose="020B0604030504040204" pitchFamily="34" charset="0"/>
              </a:rPr>
              <a:t>GRAC</a:t>
            </a:r>
            <a:r>
              <a:rPr lang="lv-LV" sz="1800" dirty="0">
                <a:latin typeface="Verdana" panose="020B0604030504040204" pitchFamily="34" charset="0"/>
              </a:rPr>
              <a:t>E - </a:t>
            </a:r>
            <a:r>
              <a:rPr lang="en-US" sz="1800" dirty="0">
                <a:latin typeface="Verdana" panose="020B0604030504040204" pitchFamily="34" charset="0"/>
                <a:hlinkClick r:id="rId3"/>
              </a:rPr>
              <a:t>https://cordis.europa.eu/project/id/883341</a:t>
            </a:r>
            <a:r>
              <a:rPr lang="lv-LV" sz="1800" dirty="0">
                <a:latin typeface="Verdana" panose="020B0604030504040204" pitchFamily="34" charset="0"/>
              </a:rPr>
              <a:t> </a:t>
            </a:r>
            <a:endParaRPr lang="en-US" sz="1800" dirty="0">
              <a:latin typeface="Verdana" panose="020B0604030504040204" pitchFamily="34" charset="0"/>
            </a:endParaRPr>
          </a:p>
          <a:p>
            <a:pPr marL="265113">
              <a:buSzPct val="150000"/>
            </a:pPr>
            <a:r>
              <a:rPr lang="en-US" sz="1800" dirty="0">
                <a:latin typeface="Verdana" panose="020B0604030504040204" pitchFamily="34" charset="0"/>
                <a:hlinkClick r:id="rId4"/>
              </a:rPr>
              <a:t>www.grace-fct.eu</a:t>
            </a:r>
            <a:r>
              <a:rPr lang="lv-LV" sz="1800" dirty="0">
                <a:latin typeface="Verdana" panose="020B0604030504040204" pitchFamily="34" charset="0"/>
              </a:rPr>
              <a:t> </a:t>
            </a:r>
            <a:endParaRPr lang="en-US" sz="1800" dirty="0">
              <a:latin typeface="Verdana" panose="020B0604030504040204" pitchFamily="34" charset="0"/>
            </a:endParaRPr>
          </a:p>
          <a:p>
            <a:pPr marL="285750" indent="-285750">
              <a:buSzPct val="150000"/>
              <a:buFont typeface="Arial" panose="020B0604020202020204" pitchFamily="34" charset="0"/>
              <a:buChar char="•"/>
            </a:pPr>
            <a:r>
              <a:rPr lang="en-US" sz="1800" dirty="0">
                <a:latin typeface="Verdana" panose="020B0604030504040204" pitchFamily="34" charset="0"/>
              </a:rPr>
              <a:t>AviaTor –</a:t>
            </a:r>
            <a:r>
              <a:rPr lang="lv-LV" sz="1800" dirty="0">
                <a:latin typeface="Verdana" panose="020B0604030504040204" pitchFamily="34" charset="0"/>
              </a:rPr>
              <a:t> </a:t>
            </a:r>
            <a:r>
              <a:rPr lang="en-US" sz="1800" dirty="0">
                <a:latin typeface="Verdana" panose="020B0604030504040204" pitchFamily="34" charset="0"/>
                <a:hlinkClick r:id="rId5"/>
              </a:rPr>
              <a:t>https://ec.europa.eu/info/funding-tenders/opportunities/portal/screen/how-to-participate/org-details/942970272/project/101038713/program/31077817/details</a:t>
            </a:r>
            <a:r>
              <a:rPr lang="lv-LV" sz="1800" dirty="0">
                <a:latin typeface="Verdana" panose="020B0604030504040204" pitchFamily="34" charset="0"/>
              </a:rPr>
              <a:t> </a:t>
            </a:r>
            <a:endParaRPr lang="en-US" sz="1800" dirty="0">
              <a:latin typeface="Verdana" panose="020B0604030504040204" pitchFamily="34" charset="0"/>
            </a:endParaRPr>
          </a:p>
          <a:p>
            <a:pPr marL="265113">
              <a:buSzPct val="150000"/>
            </a:pPr>
            <a:r>
              <a:rPr lang="en-US" sz="1800" dirty="0">
                <a:latin typeface="Verdana" panose="020B0604030504040204" pitchFamily="34" charset="0"/>
                <a:hlinkClick r:id="rId6"/>
              </a:rPr>
              <a:t>https://web-iq.com/news/aviator-phase-2-creating-the-tool-to-get-the-job-done</a:t>
            </a:r>
            <a:r>
              <a:rPr lang="lv-LV" sz="1800" dirty="0">
                <a:latin typeface="Verdana" panose="020B0604030504040204" pitchFamily="34" charset="0"/>
              </a:rPr>
              <a:t> </a:t>
            </a:r>
            <a:endParaRPr lang="en-US" sz="1800" dirty="0">
              <a:latin typeface="Verdana" panose="020B0604030504040204" pitchFamily="34" charset="0"/>
            </a:endParaRPr>
          </a:p>
        </p:txBody>
      </p:sp>
    </p:spTree>
    <p:extLst>
      <p:ext uri="{BB962C8B-B14F-4D97-AF65-F5344CB8AC3E}">
        <p14:creationId xmlns:p14="http://schemas.microsoft.com/office/powerpoint/2010/main" val="2681786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FF03D20F-780D-AD43-813C-574BADDBF5AF}"/>
              </a:ext>
            </a:extLst>
          </p:cNvPr>
          <p:cNvSpPr>
            <a:spLocks noGrp="1"/>
          </p:cNvSpPr>
          <p:nvPr>
            <p:ph type="sldNum" sz="quarter" idx="12"/>
          </p:nvPr>
        </p:nvSpPr>
        <p:spPr>
          <a:xfrm>
            <a:off x="9448800" y="6387525"/>
            <a:ext cx="2743200" cy="365125"/>
          </a:xfrm>
        </p:spPr>
        <p:txBody>
          <a:bodyPr/>
          <a:lstStyle/>
          <a:p>
            <a:fld id="{124B4910-06CA-4855-906E-4E1A599A3904}" type="slidenum">
              <a:rPr lang="lv-LV" smtClean="0"/>
              <a:t>36</a:t>
            </a:fld>
            <a:endParaRPr lang="lv-LV" dirty="0"/>
          </a:p>
        </p:txBody>
      </p:sp>
      <p:sp>
        <p:nvSpPr>
          <p:cNvPr id="3" name="Rectangle 2">
            <a:extLst>
              <a:ext uri="{FF2B5EF4-FFF2-40B4-BE49-F238E27FC236}">
                <a16:creationId xmlns:a16="http://schemas.microsoft.com/office/drawing/2014/main" xmlns="" id="{18D4A684-F473-B947-BD26-DEA757C91888}"/>
              </a:ext>
            </a:extLst>
          </p:cNvPr>
          <p:cNvSpPr/>
          <p:nvPr/>
        </p:nvSpPr>
        <p:spPr>
          <a:xfrm>
            <a:off x="452824" y="1151987"/>
            <a:ext cx="5859841" cy="2585323"/>
          </a:xfrm>
          <a:prstGeom prst="rect">
            <a:avLst/>
          </a:prstGeom>
          <a:ln w="12700">
            <a:solidFill>
              <a:schemeClr val="accent5"/>
            </a:solidFill>
          </a:ln>
        </p:spPr>
        <p:txBody>
          <a:bodyPr wrap="square">
            <a:spAutoFit/>
          </a:bodyPr>
          <a:lstStyle/>
          <a:p>
            <a:r>
              <a:rPr lang="en-US" sz="1800" b="1" dirty="0">
                <a:solidFill>
                  <a:srgbClr val="0C5193"/>
                </a:solidFill>
                <a:latin typeface="Verdana" panose="020B0604030504040204" pitchFamily="34" charset="0"/>
              </a:rPr>
              <a:t>What are we looking for? </a:t>
            </a:r>
          </a:p>
          <a:p>
            <a:pPr marL="285750" indent="-285750">
              <a:buSzPct val="150000"/>
              <a:buFont typeface="Arial" panose="020B0604020202020204" pitchFamily="34" charset="0"/>
              <a:buChar char="•"/>
            </a:pPr>
            <a:r>
              <a:rPr lang="en-US" sz="1800" dirty="0">
                <a:latin typeface="Verdana" panose="020B0604030504040204" pitchFamily="34" charset="0"/>
              </a:rPr>
              <a:t>Digital interfaces, spatial computing, interaction with real-time contextual information, multi-user, multi-sensory experiences, 3D acquisition, processing, storage and rendering, context-aware and embodied experiences, realistic digital avatars and intelligent agents. Fully tested real-world scenarios.</a:t>
            </a:r>
          </a:p>
        </p:txBody>
      </p:sp>
      <p:sp>
        <p:nvSpPr>
          <p:cNvPr id="5" name="Rectangle 4">
            <a:extLst>
              <a:ext uri="{FF2B5EF4-FFF2-40B4-BE49-F238E27FC236}">
                <a16:creationId xmlns:a16="http://schemas.microsoft.com/office/drawing/2014/main" xmlns="" id="{0294A8A4-46F1-9F4A-88A5-001492C622FF}"/>
              </a:ext>
            </a:extLst>
          </p:cNvPr>
          <p:cNvSpPr/>
          <p:nvPr/>
        </p:nvSpPr>
        <p:spPr>
          <a:xfrm>
            <a:off x="882894" y="165353"/>
            <a:ext cx="8305479" cy="584775"/>
          </a:xfrm>
          <a:prstGeom prst="rect">
            <a:avLst/>
          </a:prstGeom>
        </p:spPr>
        <p:txBody>
          <a:bodyPr wrap="none">
            <a:spAutoFit/>
          </a:bodyPr>
          <a:lstStyle/>
          <a:p>
            <a:r>
              <a:rPr lang="en-US" sz="3200" b="1" dirty="0">
                <a:solidFill>
                  <a:schemeClr val="accent2">
                    <a:lumMod val="50000"/>
                  </a:schemeClr>
                </a:solidFill>
                <a:latin typeface="Verdana" panose="020B0604030504040204" pitchFamily="34" charset="0"/>
                <a:ea typeface="Verdana" panose="020B0604030504040204" pitchFamily="34" charset="0"/>
                <a:cs typeface="Times New Roman" panose="02020603050405020304" pitchFamily="18" charset="0"/>
              </a:rPr>
              <a:t>HORIZON-CL4-2022-HUMAN-01-</a:t>
            </a:r>
            <a:r>
              <a:rPr lang="lv-LV" sz="3200" b="1" dirty="0">
                <a:solidFill>
                  <a:schemeClr val="accent2">
                    <a:lumMod val="50000"/>
                  </a:schemeClr>
                </a:solidFill>
                <a:latin typeface="Verdana" panose="020B0604030504040204" pitchFamily="34" charset="0"/>
                <a:ea typeface="Verdana" panose="020B0604030504040204" pitchFamily="34" charset="0"/>
                <a:cs typeface="Times New Roman" panose="02020603050405020304" pitchFamily="18" charset="0"/>
              </a:rPr>
              <a:t>14</a:t>
            </a:r>
            <a:endParaRPr lang="en-US" sz="3200" b="1" dirty="0">
              <a:solidFill>
                <a:schemeClr val="accent2">
                  <a:lumMod val="50000"/>
                </a:schemeClr>
              </a:solidFill>
              <a:latin typeface="Verdana" panose="020B0604030504040204" pitchFamily="34" charset="0"/>
              <a:ea typeface="Verdana" panose="020B060403050404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xmlns="" id="{FE12C96A-38A2-485D-A98F-25DCFCF8B1BB}"/>
              </a:ext>
            </a:extLst>
          </p:cNvPr>
          <p:cNvSpPr/>
          <p:nvPr/>
        </p:nvSpPr>
        <p:spPr>
          <a:xfrm>
            <a:off x="452823" y="3930307"/>
            <a:ext cx="5859841" cy="2031325"/>
          </a:xfrm>
          <a:prstGeom prst="rect">
            <a:avLst/>
          </a:prstGeom>
          <a:ln w="12700">
            <a:solidFill>
              <a:schemeClr val="accent5"/>
            </a:solidFill>
          </a:ln>
        </p:spPr>
        <p:txBody>
          <a:bodyPr wrap="square">
            <a:spAutoFit/>
          </a:bodyPr>
          <a:lstStyle/>
          <a:p>
            <a:r>
              <a:rPr lang="en-US" sz="1800" b="1" dirty="0">
                <a:solidFill>
                  <a:srgbClr val="0C5193"/>
                </a:solidFill>
                <a:latin typeface="Verdana" panose="020B0604030504040204" pitchFamily="34" charset="0"/>
              </a:rPr>
              <a:t>What we do NOT want? </a:t>
            </a:r>
            <a:endParaRPr lang="en-US" b="1" dirty="0"/>
          </a:p>
          <a:p>
            <a:pPr marL="285750" indent="-285750">
              <a:buSzPct val="150000"/>
              <a:buFont typeface="Arial" panose="020B0604020202020204" pitchFamily="34" charset="0"/>
              <a:buChar char="•"/>
            </a:pPr>
            <a:r>
              <a:rPr lang="en-US" sz="1800" dirty="0">
                <a:latin typeface="Verdana" panose="020B0604030504040204" pitchFamily="34" charset="0"/>
              </a:rPr>
              <a:t>State-of-the-art applications</a:t>
            </a:r>
          </a:p>
          <a:p>
            <a:pPr marL="285750" indent="-285750">
              <a:buSzPct val="150000"/>
              <a:buFont typeface="Arial" panose="020B0604020202020204" pitchFamily="34" charset="0"/>
              <a:buChar char="•"/>
            </a:pPr>
            <a:r>
              <a:rPr lang="en-US" sz="1800" dirty="0">
                <a:latin typeface="Verdana" panose="020B0604030504040204" pitchFamily="34" charset="0"/>
              </a:rPr>
              <a:t>Non suitable, unethical or unsafe solutions	</a:t>
            </a:r>
          </a:p>
          <a:p>
            <a:pPr marL="285750" indent="-285750">
              <a:buSzPct val="150000"/>
              <a:buFont typeface="Arial" panose="020B0604020202020204" pitchFamily="34" charset="0"/>
              <a:buChar char="•"/>
            </a:pPr>
            <a:r>
              <a:rPr lang="en-US" sz="1800" dirty="0">
                <a:latin typeface="Verdana" panose="020B0604030504040204" pitchFamily="34" charset="0"/>
              </a:rPr>
              <a:t>Research non-grounded into real world scenarios </a:t>
            </a:r>
          </a:p>
          <a:p>
            <a:pPr marL="285750" indent="-285750">
              <a:buSzPct val="150000"/>
              <a:buFont typeface="Arial" panose="020B0604020202020204" pitchFamily="34" charset="0"/>
              <a:buChar char="•"/>
            </a:pPr>
            <a:r>
              <a:rPr lang="en-US" sz="1800" dirty="0">
                <a:latin typeface="Verdana" panose="020B0604030504040204" pitchFamily="34" charset="0"/>
              </a:rPr>
              <a:t>Non-transdisciplinary research</a:t>
            </a:r>
          </a:p>
          <a:p>
            <a:pPr marL="285750" indent="-285750">
              <a:buSzPct val="150000"/>
              <a:buFont typeface="Arial" panose="020B0604020202020204" pitchFamily="34" charset="0"/>
              <a:buChar char="•"/>
            </a:pPr>
            <a:r>
              <a:rPr lang="en-US" sz="1800" dirty="0">
                <a:latin typeface="Verdana" panose="020B0604030504040204" pitchFamily="34" charset="0"/>
              </a:rPr>
              <a:t>Research that does not involve end-users</a:t>
            </a:r>
          </a:p>
        </p:txBody>
      </p:sp>
      <p:sp>
        <p:nvSpPr>
          <p:cNvPr id="11" name="Rectangle 10">
            <a:extLst>
              <a:ext uri="{FF2B5EF4-FFF2-40B4-BE49-F238E27FC236}">
                <a16:creationId xmlns:a16="http://schemas.microsoft.com/office/drawing/2014/main" xmlns="" id="{F721BA8F-C2D6-400E-97FC-A0ACF3FB6005}"/>
              </a:ext>
            </a:extLst>
          </p:cNvPr>
          <p:cNvSpPr/>
          <p:nvPr/>
        </p:nvSpPr>
        <p:spPr>
          <a:xfrm>
            <a:off x="6530141" y="1158220"/>
            <a:ext cx="5573724" cy="2585323"/>
          </a:xfrm>
          <a:prstGeom prst="rect">
            <a:avLst/>
          </a:prstGeom>
          <a:ln w="12700">
            <a:solidFill>
              <a:schemeClr val="accent5"/>
            </a:solidFill>
          </a:ln>
        </p:spPr>
        <p:txBody>
          <a:bodyPr wrap="square">
            <a:spAutoFit/>
          </a:bodyPr>
          <a:lstStyle/>
          <a:p>
            <a:r>
              <a:rPr lang="en-US" sz="1800" b="1" dirty="0">
                <a:solidFill>
                  <a:srgbClr val="0C5193"/>
                </a:solidFill>
                <a:latin typeface="Verdana" panose="020B0604030504040204" pitchFamily="34" charset="0"/>
              </a:rPr>
              <a:t>Is this new or has it been called before? </a:t>
            </a:r>
            <a:endParaRPr lang="en-US" b="1" dirty="0"/>
          </a:p>
          <a:p>
            <a:pPr>
              <a:buSzPct val="150000"/>
            </a:pPr>
            <a:r>
              <a:rPr lang="en-US" sz="1800" dirty="0">
                <a:latin typeface="Verdana" panose="020B0604030504040204" pitchFamily="34" charset="0"/>
              </a:rPr>
              <a:t>This topic builds on:</a:t>
            </a:r>
          </a:p>
          <a:p>
            <a:pPr marL="285750" indent="-285750">
              <a:buSzPct val="150000"/>
              <a:buFont typeface="Arial" panose="020B0604020202020204" pitchFamily="34" charset="0"/>
              <a:buChar char="•"/>
            </a:pPr>
            <a:r>
              <a:rPr lang="en-US" sz="1800" dirty="0">
                <a:latin typeface="Verdana" panose="020B0604030504040204" pitchFamily="34" charset="0"/>
              </a:rPr>
              <a:t>H2020</a:t>
            </a:r>
            <a:r>
              <a:rPr lang="lv-LV" sz="1800" dirty="0">
                <a:latin typeface="Verdana" panose="020B0604030504040204" pitchFamily="34" charset="0"/>
              </a:rPr>
              <a:t>:</a:t>
            </a:r>
            <a:endParaRPr lang="en-US" sz="1800" dirty="0">
              <a:latin typeface="Verdana" panose="020B0604030504040204" pitchFamily="34" charset="0"/>
            </a:endParaRPr>
          </a:p>
          <a:p>
            <a:pPr marL="285750" indent="-285750">
              <a:buSzPct val="150000"/>
              <a:buFont typeface="Arial" panose="020B0604020202020204" pitchFamily="34" charset="0"/>
              <a:buChar char="•"/>
            </a:pPr>
            <a:r>
              <a:rPr lang="en-US" sz="1800" dirty="0">
                <a:latin typeface="Verdana" panose="020B0604030504040204" pitchFamily="34" charset="0"/>
              </a:rPr>
              <a:t>ICT-25-2018-2020 (Interactive Technologies): 6 RIA (Future Interaction) / 1 CSA (Interactive Community Building)</a:t>
            </a:r>
          </a:p>
          <a:p>
            <a:pPr marL="285750" indent="-285750">
              <a:buSzPct val="150000"/>
              <a:buFont typeface="Arial" panose="020B0604020202020204" pitchFamily="34" charset="0"/>
              <a:buChar char="•"/>
            </a:pPr>
            <a:r>
              <a:rPr lang="en-US" sz="1800" dirty="0">
                <a:latin typeface="Verdana" panose="020B0604030504040204" pitchFamily="34" charset="0"/>
              </a:rPr>
              <a:t>ICT-55-2020: 10 IA (The uptake of Interactive Technologies in various industrial and societal domain)</a:t>
            </a:r>
          </a:p>
        </p:txBody>
      </p:sp>
      <p:pic>
        <p:nvPicPr>
          <p:cNvPr id="6" name="Picture 5">
            <a:extLst>
              <a:ext uri="{FF2B5EF4-FFF2-40B4-BE49-F238E27FC236}">
                <a16:creationId xmlns:a16="http://schemas.microsoft.com/office/drawing/2014/main" xmlns="" id="{D081D51B-5F20-49FD-86CB-926685DEF47E}"/>
              </a:ext>
            </a:extLst>
          </p:cNvPr>
          <p:cNvPicPr>
            <a:picLocks noChangeAspect="1"/>
          </p:cNvPicPr>
          <p:nvPr/>
        </p:nvPicPr>
        <p:blipFill>
          <a:blip r:embed="rId3"/>
          <a:stretch>
            <a:fillRect/>
          </a:stretch>
        </p:blipFill>
        <p:spPr>
          <a:xfrm>
            <a:off x="6585101" y="3872484"/>
            <a:ext cx="5463803" cy="2146969"/>
          </a:xfrm>
          <a:prstGeom prst="rect">
            <a:avLst/>
          </a:prstGeom>
        </p:spPr>
      </p:pic>
    </p:spTree>
    <p:extLst>
      <p:ext uri="{BB962C8B-B14F-4D97-AF65-F5344CB8AC3E}">
        <p14:creationId xmlns:p14="http://schemas.microsoft.com/office/powerpoint/2010/main" val="23144398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FF03D20F-780D-AD43-813C-574BADDBF5AF}"/>
              </a:ext>
            </a:extLst>
          </p:cNvPr>
          <p:cNvSpPr>
            <a:spLocks noGrp="1"/>
          </p:cNvSpPr>
          <p:nvPr>
            <p:ph type="sldNum" sz="quarter" idx="12"/>
          </p:nvPr>
        </p:nvSpPr>
        <p:spPr>
          <a:xfrm>
            <a:off x="9448800" y="6387525"/>
            <a:ext cx="2743200" cy="365125"/>
          </a:xfrm>
        </p:spPr>
        <p:txBody>
          <a:bodyPr/>
          <a:lstStyle/>
          <a:p>
            <a:fld id="{124B4910-06CA-4855-906E-4E1A599A3904}" type="slidenum">
              <a:rPr lang="lv-LV" smtClean="0"/>
              <a:t>37</a:t>
            </a:fld>
            <a:endParaRPr lang="lv-LV" dirty="0"/>
          </a:p>
        </p:txBody>
      </p:sp>
      <p:sp>
        <p:nvSpPr>
          <p:cNvPr id="3" name="Rectangle 2">
            <a:extLst>
              <a:ext uri="{FF2B5EF4-FFF2-40B4-BE49-F238E27FC236}">
                <a16:creationId xmlns:a16="http://schemas.microsoft.com/office/drawing/2014/main" xmlns="" id="{18D4A684-F473-B947-BD26-DEA757C91888}"/>
              </a:ext>
            </a:extLst>
          </p:cNvPr>
          <p:cNvSpPr/>
          <p:nvPr/>
        </p:nvSpPr>
        <p:spPr>
          <a:xfrm>
            <a:off x="452824" y="1151987"/>
            <a:ext cx="6553904" cy="3416320"/>
          </a:xfrm>
          <a:prstGeom prst="rect">
            <a:avLst/>
          </a:prstGeom>
          <a:ln w="12700">
            <a:solidFill>
              <a:schemeClr val="accent5"/>
            </a:solidFill>
          </a:ln>
        </p:spPr>
        <p:txBody>
          <a:bodyPr wrap="square">
            <a:spAutoFit/>
          </a:bodyPr>
          <a:lstStyle/>
          <a:p>
            <a:r>
              <a:rPr lang="en-US" sz="1800" b="1" dirty="0">
                <a:solidFill>
                  <a:srgbClr val="0C5193"/>
                </a:solidFill>
                <a:latin typeface="Verdana" panose="020B0604030504040204" pitchFamily="34" charset="0"/>
              </a:rPr>
              <a:t>What are we looking for? </a:t>
            </a:r>
          </a:p>
          <a:p>
            <a:pPr marL="285750" indent="-285750">
              <a:buSzPct val="150000"/>
              <a:buFont typeface="Arial" panose="020B0604020202020204" pitchFamily="34" charset="0"/>
              <a:buChar char="•"/>
            </a:pPr>
            <a:r>
              <a:rPr lang="en-US" sz="1800" dirty="0">
                <a:latin typeface="Verdana" panose="020B0604030504040204" pitchFamily="34" charset="0"/>
              </a:rPr>
              <a:t>Innovative XR-enabled solutions for education, awareness raising, training, distance and blended learning, accessibility and inclusion</a:t>
            </a:r>
          </a:p>
          <a:p>
            <a:pPr marL="285750" indent="-285750">
              <a:buSzPct val="150000"/>
              <a:buFont typeface="Arial" panose="020B0604020202020204" pitchFamily="34" charset="0"/>
              <a:buChar char="•"/>
            </a:pPr>
            <a:r>
              <a:rPr lang="en-US" sz="1800" dirty="0">
                <a:latin typeface="Verdana" panose="020B0604030504040204" pitchFamily="34" charset="0"/>
              </a:rPr>
              <a:t>Open access – educational solutions to match needs</a:t>
            </a:r>
          </a:p>
          <a:p>
            <a:pPr marL="285750" indent="-285750">
              <a:buSzPct val="150000"/>
              <a:buFont typeface="Arial" panose="020B0604020202020204" pitchFamily="34" charset="0"/>
              <a:buChar char="•"/>
            </a:pPr>
            <a:r>
              <a:rPr lang="en-US" sz="1800" dirty="0">
                <a:latin typeface="Verdana" panose="020B0604030504040204" pitchFamily="34" charset="0"/>
              </a:rPr>
              <a:t>A place for sharing/marketing existing digital educational XR solutions for EdTech and XR communities</a:t>
            </a:r>
          </a:p>
          <a:p>
            <a:pPr marL="285750" indent="-285750">
              <a:buSzPct val="150000"/>
              <a:buFont typeface="Arial" panose="020B0604020202020204" pitchFamily="34" charset="0"/>
              <a:buChar char="•"/>
            </a:pPr>
            <a:r>
              <a:rPr lang="en-US" sz="1800" dirty="0">
                <a:latin typeface="Verdana" panose="020B0604030504040204" pitchFamily="34" charset="0"/>
              </a:rPr>
              <a:t>FSTP to support digital start-ups, SMEs and industry in the education area</a:t>
            </a:r>
          </a:p>
          <a:p>
            <a:pPr marL="285750" indent="-285750">
              <a:buSzPct val="150000"/>
              <a:buFont typeface="Arial" panose="020B0604020202020204" pitchFamily="34" charset="0"/>
              <a:buChar char="•"/>
            </a:pPr>
            <a:r>
              <a:rPr lang="en-US" sz="1800" dirty="0">
                <a:latin typeface="Verdana" panose="020B0604030504040204" pitchFamily="34" charset="0"/>
              </a:rPr>
              <a:t>Linked to existing relevant initiatives (e.g. existing platforms, catalogues or repositories)</a:t>
            </a:r>
          </a:p>
        </p:txBody>
      </p:sp>
      <p:sp>
        <p:nvSpPr>
          <p:cNvPr id="5" name="Rectangle 4">
            <a:extLst>
              <a:ext uri="{FF2B5EF4-FFF2-40B4-BE49-F238E27FC236}">
                <a16:creationId xmlns:a16="http://schemas.microsoft.com/office/drawing/2014/main" xmlns="" id="{0294A8A4-46F1-9F4A-88A5-001492C622FF}"/>
              </a:ext>
            </a:extLst>
          </p:cNvPr>
          <p:cNvSpPr/>
          <p:nvPr/>
        </p:nvSpPr>
        <p:spPr>
          <a:xfrm>
            <a:off x="882894" y="165353"/>
            <a:ext cx="8305479" cy="584775"/>
          </a:xfrm>
          <a:prstGeom prst="rect">
            <a:avLst/>
          </a:prstGeom>
        </p:spPr>
        <p:txBody>
          <a:bodyPr wrap="none">
            <a:spAutoFit/>
          </a:bodyPr>
          <a:lstStyle/>
          <a:p>
            <a:r>
              <a:rPr lang="en-US" sz="3200" b="1" dirty="0">
                <a:solidFill>
                  <a:schemeClr val="accent2">
                    <a:lumMod val="50000"/>
                  </a:schemeClr>
                </a:solidFill>
                <a:latin typeface="Verdana" panose="020B0604030504040204" pitchFamily="34" charset="0"/>
                <a:ea typeface="Verdana" panose="020B0604030504040204" pitchFamily="34" charset="0"/>
                <a:cs typeface="Times New Roman" panose="02020603050405020304" pitchFamily="18" charset="0"/>
              </a:rPr>
              <a:t>HORIZON-CL4-2022-HUMAN-01-</a:t>
            </a:r>
            <a:r>
              <a:rPr lang="lv-LV" sz="3200" b="1" dirty="0">
                <a:solidFill>
                  <a:schemeClr val="accent2">
                    <a:lumMod val="50000"/>
                  </a:schemeClr>
                </a:solidFill>
                <a:latin typeface="Verdana" panose="020B0604030504040204" pitchFamily="34" charset="0"/>
                <a:ea typeface="Verdana" panose="020B0604030504040204" pitchFamily="34" charset="0"/>
                <a:cs typeface="Times New Roman" panose="02020603050405020304" pitchFamily="18" charset="0"/>
              </a:rPr>
              <a:t>19</a:t>
            </a:r>
            <a:endParaRPr lang="en-US" sz="3200" b="1" dirty="0">
              <a:solidFill>
                <a:schemeClr val="accent2">
                  <a:lumMod val="50000"/>
                </a:schemeClr>
              </a:solidFill>
              <a:latin typeface="Verdana" panose="020B0604030504040204" pitchFamily="34" charset="0"/>
              <a:ea typeface="Verdana" panose="020B060403050404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xmlns="" id="{FE12C96A-38A2-485D-A98F-25DCFCF8B1BB}"/>
              </a:ext>
            </a:extLst>
          </p:cNvPr>
          <p:cNvSpPr/>
          <p:nvPr/>
        </p:nvSpPr>
        <p:spPr>
          <a:xfrm>
            <a:off x="7337234" y="1151986"/>
            <a:ext cx="4711670" cy="3693319"/>
          </a:xfrm>
          <a:prstGeom prst="rect">
            <a:avLst/>
          </a:prstGeom>
          <a:ln w="12700">
            <a:solidFill>
              <a:schemeClr val="accent5"/>
            </a:solidFill>
          </a:ln>
        </p:spPr>
        <p:txBody>
          <a:bodyPr wrap="square">
            <a:spAutoFit/>
          </a:bodyPr>
          <a:lstStyle/>
          <a:p>
            <a:r>
              <a:rPr lang="en-US" sz="1800" b="1" dirty="0">
                <a:solidFill>
                  <a:srgbClr val="0C5193"/>
                </a:solidFill>
                <a:latin typeface="Verdana" panose="020B0604030504040204" pitchFamily="34" charset="0"/>
              </a:rPr>
              <a:t>What we do NOT want? </a:t>
            </a:r>
            <a:endParaRPr lang="en-US" b="1" dirty="0"/>
          </a:p>
          <a:p>
            <a:pPr marL="285750" indent="-285750">
              <a:buSzPct val="150000"/>
              <a:buFont typeface="Arial" panose="020B0604020202020204" pitchFamily="34" charset="0"/>
              <a:buChar char="•"/>
            </a:pPr>
            <a:r>
              <a:rPr lang="en-US" sz="1800" dirty="0">
                <a:latin typeface="Verdana" panose="020B0604030504040204" pitchFamily="34" charset="0"/>
              </a:rPr>
              <a:t>Actions exclusively focused on research rather than innovation</a:t>
            </a:r>
          </a:p>
          <a:p>
            <a:pPr marL="285750" indent="-285750">
              <a:buSzPct val="150000"/>
              <a:buFont typeface="Arial" panose="020B0604020202020204" pitchFamily="34" charset="0"/>
              <a:buChar char="•"/>
            </a:pPr>
            <a:r>
              <a:rPr lang="en-US" sz="1800" dirty="0">
                <a:latin typeface="Verdana" panose="020B0604030504040204" pitchFamily="34" charset="0"/>
              </a:rPr>
              <a:t>Unclear idea of impact and sustainability </a:t>
            </a:r>
          </a:p>
          <a:p>
            <a:pPr marL="285750" indent="-285750">
              <a:buSzPct val="150000"/>
              <a:buFont typeface="Arial" panose="020B0604020202020204" pitchFamily="34" charset="0"/>
              <a:buChar char="•"/>
            </a:pPr>
            <a:r>
              <a:rPr lang="en-US" sz="1800" dirty="0">
                <a:latin typeface="Verdana" panose="020B0604030504040204" pitchFamily="34" charset="0"/>
              </a:rPr>
              <a:t>Lack of connection to/ exploitation of existing relevant initiatives/solutions</a:t>
            </a:r>
          </a:p>
          <a:p>
            <a:pPr marL="285750" indent="-285750">
              <a:buSzPct val="150000"/>
              <a:buFont typeface="Arial" panose="020B0604020202020204" pitchFamily="34" charset="0"/>
              <a:buChar char="•"/>
            </a:pPr>
            <a:r>
              <a:rPr lang="en-US" sz="1800" dirty="0">
                <a:latin typeface="Verdana" panose="020B0604030504040204" pitchFamily="34" charset="0"/>
              </a:rPr>
              <a:t>Poor overall concept of the platform and unclear coordination of the TP projects</a:t>
            </a:r>
          </a:p>
          <a:p>
            <a:pPr marL="285750" indent="-285750">
              <a:buSzPct val="150000"/>
              <a:buFont typeface="Arial" panose="020B0604020202020204" pitchFamily="34" charset="0"/>
              <a:buChar char="•"/>
            </a:pPr>
            <a:r>
              <a:rPr lang="en-US" sz="1800" dirty="0">
                <a:latin typeface="Verdana" panose="020B0604030504040204" pitchFamily="34" charset="0"/>
              </a:rPr>
              <a:t>Access availability issues, low usability, user-unfriendly tools </a:t>
            </a:r>
          </a:p>
        </p:txBody>
      </p:sp>
      <p:sp>
        <p:nvSpPr>
          <p:cNvPr id="8" name="Rectangle 7">
            <a:extLst>
              <a:ext uri="{FF2B5EF4-FFF2-40B4-BE49-F238E27FC236}">
                <a16:creationId xmlns:a16="http://schemas.microsoft.com/office/drawing/2014/main" xmlns="" id="{9EC3B7B6-E514-4209-A04E-D0C763878CCD}"/>
              </a:ext>
            </a:extLst>
          </p:cNvPr>
          <p:cNvSpPr/>
          <p:nvPr/>
        </p:nvSpPr>
        <p:spPr>
          <a:xfrm>
            <a:off x="7337234" y="4959433"/>
            <a:ext cx="4711670" cy="1200329"/>
          </a:xfrm>
          <a:prstGeom prst="rect">
            <a:avLst/>
          </a:prstGeom>
          <a:ln w="12700">
            <a:solidFill>
              <a:schemeClr val="accent5"/>
            </a:solidFill>
          </a:ln>
        </p:spPr>
        <p:txBody>
          <a:bodyPr wrap="square">
            <a:spAutoFit/>
          </a:bodyPr>
          <a:lstStyle/>
          <a:p>
            <a:r>
              <a:rPr lang="en-US" sz="1800" b="1" dirty="0">
                <a:solidFill>
                  <a:srgbClr val="0C5193"/>
                </a:solidFill>
                <a:latin typeface="Verdana" panose="020B0604030504040204" pitchFamily="34" charset="0"/>
              </a:rPr>
              <a:t>Is this new or has it been called before? </a:t>
            </a:r>
            <a:endParaRPr lang="lv-LV" sz="1800" b="1" dirty="0">
              <a:solidFill>
                <a:srgbClr val="0C5193"/>
              </a:solidFill>
              <a:latin typeface="Verdana" panose="020B0604030504040204" pitchFamily="34" charset="0"/>
            </a:endParaRPr>
          </a:p>
          <a:p>
            <a:pPr marL="285750" indent="-285750">
              <a:buSzPct val="150000"/>
              <a:buFont typeface="Arial" panose="020B0604020202020204" pitchFamily="34" charset="0"/>
              <a:buChar char="•"/>
            </a:pPr>
            <a:r>
              <a:rPr lang="en-US" sz="1800" dirty="0">
                <a:latin typeface="Verdana" panose="020B0604030504040204" pitchFamily="34" charset="0"/>
              </a:rPr>
              <a:t>ICT-25-2018-2020 </a:t>
            </a:r>
            <a:endParaRPr lang="lv-LV" sz="1800" dirty="0">
              <a:latin typeface="Verdana" panose="020B0604030504040204" pitchFamily="34" charset="0"/>
            </a:endParaRPr>
          </a:p>
          <a:p>
            <a:pPr marL="285750" indent="-285750">
              <a:buSzPct val="150000"/>
              <a:buFont typeface="Arial" panose="020B0604020202020204" pitchFamily="34" charset="0"/>
              <a:buChar char="•"/>
            </a:pPr>
            <a:r>
              <a:rPr lang="en-US" sz="1800" dirty="0">
                <a:latin typeface="Verdana" panose="020B0604030504040204" pitchFamily="34" charset="0"/>
              </a:rPr>
              <a:t>ICT-55-2020</a:t>
            </a:r>
          </a:p>
        </p:txBody>
      </p:sp>
      <p:sp>
        <p:nvSpPr>
          <p:cNvPr id="9" name="Rectangle 8">
            <a:extLst>
              <a:ext uri="{FF2B5EF4-FFF2-40B4-BE49-F238E27FC236}">
                <a16:creationId xmlns:a16="http://schemas.microsoft.com/office/drawing/2014/main" xmlns="" id="{139E055F-3C76-466A-881F-A50041B5618B}"/>
              </a:ext>
            </a:extLst>
          </p:cNvPr>
          <p:cNvSpPr/>
          <p:nvPr/>
        </p:nvSpPr>
        <p:spPr>
          <a:xfrm>
            <a:off x="452824" y="4718703"/>
            <a:ext cx="6553904" cy="2031325"/>
          </a:xfrm>
          <a:prstGeom prst="rect">
            <a:avLst/>
          </a:prstGeom>
          <a:ln w="12700">
            <a:solidFill>
              <a:schemeClr val="accent5"/>
            </a:solidFill>
          </a:ln>
        </p:spPr>
        <p:txBody>
          <a:bodyPr wrap="square">
            <a:spAutoFit/>
          </a:bodyPr>
          <a:lstStyle/>
          <a:p>
            <a:r>
              <a:rPr lang="lv-LV" sz="1800" b="1" dirty="0">
                <a:solidFill>
                  <a:srgbClr val="0C5193"/>
                </a:solidFill>
                <a:latin typeface="Verdana" panose="020B0604030504040204" pitchFamily="34" charset="0"/>
              </a:rPr>
              <a:t>Documents</a:t>
            </a:r>
          </a:p>
          <a:p>
            <a:pPr marL="285750" indent="-285750">
              <a:buSzPct val="150000"/>
              <a:buFont typeface="Arial" panose="020B0604020202020204" pitchFamily="34" charset="0"/>
              <a:buChar char="•"/>
            </a:pPr>
            <a:r>
              <a:rPr lang="en-US" sz="1800" dirty="0">
                <a:latin typeface="Verdana" panose="020B0604030504040204" pitchFamily="34" charset="0"/>
              </a:rPr>
              <a:t>XR4ALL Landscape Report, Research agenda (Dec.2020)</a:t>
            </a:r>
          </a:p>
          <a:p>
            <a:pPr marL="285750" indent="-285750">
              <a:buSzPct val="150000"/>
              <a:buFont typeface="Arial" panose="020B0604020202020204" pitchFamily="34" charset="0"/>
              <a:buChar char="•"/>
            </a:pPr>
            <a:r>
              <a:rPr lang="en-US" sz="1800" dirty="0">
                <a:latin typeface="Verdana" panose="020B0604030504040204" pitchFamily="34" charset="0"/>
              </a:rPr>
              <a:t>Technologies for better human learning and teaching (2015), Gaming and gamification (2016),  Interactive Technologies (2018), An empowering, inclusive Next Generation Internet (2019) </a:t>
            </a:r>
          </a:p>
        </p:txBody>
      </p:sp>
    </p:spTree>
    <p:extLst>
      <p:ext uri="{BB962C8B-B14F-4D97-AF65-F5344CB8AC3E}">
        <p14:creationId xmlns:p14="http://schemas.microsoft.com/office/powerpoint/2010/main" val="16665012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itle 1">
            <a:extLst>
              <a:ext uri="{FF2B5EF4-FFF2-40B4-BE49-F238E27FC236}">
                <a16:creationId xmlns:a16="http://schemas.microsoft.com/office/drawing/2014/main" xmlns="" id="{E73CF0DB-8298-154D-8275-468BCB04D7F6}"/>
              </a:ext>
            </a:extLst>
          </p:cNvPr>
          <p:cNvSpPr>
            <a:spLocks noGrp="1"/>
          </p:cNvSpPr>
          <p:nvPr>
            <p:ph type="title" idx="4294967295"/>
          </p:nvPr>
        </p:nvSpPr>
        <p:spPr>
          <a:xfrm>
            <a:off x="1523999" y="454474"/>
            <a:ext cx="7824395" cy="552451"/>
          </a:xfrm>
          <a:prstGeom prst="rect">
            <a:avLst/>
          </a:prstGeom>
        </p:spPr>
        <p:txBody>
          <a:bodyPr>
            <a:noAutofit/>
          </a:bodyPr>
          <a:lstStyle/>
          <a:p>
            <a:r>
              <a:rPr lang="en-US" altLang="lv-LV" sz="3200" dirty="0">
                <a:solidFill>
                  <a:schemeClr val="accent2">
                    <a:lumMod val="50000"/>
                  </a:schemeClr>
                </a:solidFill>
                <a:latin typeface="Verdana" panose="020B0604030504040204" pitchFamily="34" charset="0"/>
                <a:ea typeface="Verdana" panose="020B0604030504040204" pitchFamily="34" charset="0"/>
                <a:cs typeface="Times New Roman" panose="02020603050405020304" pitchFamily="18" charset="0"/>
              </a:rPr>
              <a:t>Funding &amp; tender opportunities</a:t>
            </a:r>
          </a:p>
        </p:txBody>
      </p:sp>
      <p:sp>
        <p:nvSpPr>
          <p:cNvPr id="4" name="Rectangle 3">
            <a:extLst>
              <a:ext uri="{FF2B5EF4-FFF2-40B4-BE49-F238E27FC236}">
                <a16:creationId xmlns:a16="http://schemas.microsoft.com/office/drawing/2014/main" xmlns="" id="{E66B93B2-0705-B440-85FD-D9F75397BEBF}"/>
              </a:ext>
            </a:extLst>
          </p:cNvPr>
          <p:cNvSpPr/>
          <p:nvPr/>
        </p:nvSpPr>
        <p:spPr>
          <a:xfrm>
            <a:off x="1650498" y="6426968"/>
            <a:ext cx="9795638" cy="307777"/>
          </a:xfrm>
          <a:prstGeom prst="rect">
            <a:avLst/>
          </a:prstGeom>
          <a:ln w="12700">
            <a:solidFill>
              <a:schemeClr val="accent2"/>
            </a:solidFill>
          </a:ln>
        </p:spPr>
        <p:txBody>
          <a:bodyPr wrap="square">
            <a:spAutoFit/>
          </a:bodyPr>
          <a:lstStyle/>
          <a:p>
            <a:r>
              <a:rPr lang="lv-LV" sz="1400" i="1" dirty="0">
                <a:latin typeface="Verdana" panose="020B0604030504040204" pitchFamily="34" charset="0"/>
                <a:ea typeface="Verdana" panose="020B0604030504040204" pitchFamily="34" charset="0"/>
              </a:rPr>
              <a:t>portal:</a:t>
            </a:r>
            <a:r>
              <a:rPr lang="en-US" sz="1400" i="1" dirty="0">
                <a:latin typeface="Verdana" panose="020B0604030504040204" pitchFamily="34" charset="0"/>
                <a:ea typeface="Verdana" panose="020B0604030504040204" pitchFamily="34" charset="0"/>
                <a:hlinkClick r:id="rId3"/>
              </a:rPr>
              <a:t>https://ec.europa.eu/info/funding-tenders/opportunities/portal/screen/opportunities/topic-search</a:t>
            </a:r>
            <a:r>
              <a:rPr lang="en-US" sz="1400" i="1" dirty="0">
                <a:latin typeface="Verdana" panose="020B0604030504040204" pitchFamily="34" charset="0"/>
                <a:ea typeface="Verdana" panose="020B0604030504040204" pitchFamily="34" charset="0"/>
              </a:rPr>
              <a:t> </a:t>
            </a:r>
          </a:p>
        </p:txBody>
      </p:sp>
      <p:pic>
        <p:nvPicPr>
          <p:cNvPr id="8" name="Graphic 15" descr="Share"/>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123931" y="6392923"/>
            <a:ext cx="400068" cy="400068"/>
          </a:xfrm>
          <a:prstGeom prst="rect">
            <a:avLst/>
          </a:prstGeom>
        </p:spPr>
      </p:pic>
      <p:pic>
        <p:nvPicPr>
          <p:cNvPr id="5" name="Picture 4">
            <a:extLst>
              <a:ext uri="{FF2B5EF4-FFF2-40B4-BE49-F238E27FC236}">
                <a16:creationId xmlns:a16="http://schemas.microsoft.com/office/drawing/2014/main" xmlns="" id="{8875BA70-AD74-FF46-93FF-2861ED578C85}"/>
              </a:ext>
            </a:extLst>
          </p:cNvPr>
          <p:cNvPicPr>
            <a:picLocks noChangeAspect="1"/>
          </p:cNvPicPr>
          <p:nvPr/>
        </p:nvPicPr>
        <p:blipFill>
          <a:blip r:embed="rId6"/>
          <a:stretch>
            <a:fillRect/>
          </a:stretch>
        </p:blipFill>
        <p:spPr>
          <a:xfrm>
            <a:off x="1123931" y="961659"/>
            <a:ext cx="10909058" cy="5412600"/>
          </a:xfrm>
          <a:prstGeom prst="rect">
            <a:avLst/>
          </a:prstGeom>
        </p:spPr>
      </p:pic>
      <p:sp>
        <p:nvSpPr>
          <p:cNvPr id="6" name="Frame 5">
            <a:extLst>
              <a:ext uri="{FF2B5EF4-FFF2-40B4-BE49-F238E27FC236}">
                <a16:creationId xmlns:a16="http://schemas.microsoft.com/office/drawing/2014/main" xmlns="" id="{2AB35139-9EF4-734B-9DE5-E7EFA4729547}"/>
              </a:ext>
            </a:extLst>
          </p:cNvPr>
          <p:cNvSpPr/>
          <p:nvPr/>
        </p:nvSpPr>
        <p:spPr>
          <a:xfrm>
            <a:off x="1123931" y="3379856"/>
            <a:ext cx="2349636" cy="683487"/>
          </a:xfrm>
          <a:prstGeom prst="frame">
            <a:avLst/>
          </a:prstGeom>
          <a:solidFill>
            <a:schemeClr val="accent4">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Left Arrow 1">
            <a:extLst>
              <a:ext uri="{FF2B5EF4-FFF2-40B4-BE49-F238E27FC236}">
                <a16:creationId xmlns:a16="http://schemas.microsoft.com/office/drawing/2014/main" xmlns="" id="{D805A845-06C3-CD40-86A6-1B8870C933F2}"/>
              </a:ext>
            </a:extLst>
          </p:cNvPr>
          <p:cNvSpPr/>
          <p:nvPr/>
        </p:nvSpPr>
        <p:spPr>
          <a:xfrm rot="16200000">
            <a:off x="2867386" y="5445368"/>
            <a:ext cx="698127" cy="514236"/>
          </a:xfrm>
          <a:prstGeom prst="lef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26626" name="Slide Number Placeholder 5">
            <a:extLst>
              <a:ext uri="{FF2B5EF4-FFF2-40B4-BE49-F238E27FC236}">
                <a16:creationId xmlns:a16="http://schemas.microsoft.com/office/drawing/2014/main" xmlns="" id="{DA9DE2D6-328E-4546-94C2-92E1418ABD0B}"/>
              </a:ext>
            </a:extLst>
          </p:cNvPr>
          <p:cNvSpPr>
            <a:spLocks noGrp="1"/>
          </p:cNvSpPr>
          <p:nvPr>
            <p:ph type="sldNum" sz="quarter" idx="12"/>
          </p:nvPr>
        </p:nvSpPr>
        <p:spPr bwMode="auto">
          <a:xfrm>
            <a:off x="9203165" y="6191697"/>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a:solidFill>
                  <a:schemeClr val="tx1"/>
                </a:solidFill>
                <a:latin typeface="Times New Roman" panose="02020603050405020304" pitchFamily="18" charset="0"/>
                <a:ea typeface="MS PGothic" panose="020B0600070205080204" pitchFamily="34" charset="-128"/>
              </a:defRPr>
            </a:lvl1pPr>
            <a:lvl2pPr marL="742950" indent="-285750">
              <a:defRPr sz="1700">
                <a:solidFill>
                  <a:schemeClr val="tx1"/>
                </a:solidFill>
                <a:latin typeface="Times New Roman" panose="02020603050405020304" pitchFamily="18" charset="0"/>
                <a:ea typeface="MS PGothic" panose="020B0600070205080204" pitchFamily="34" charset="-128"/>
              </a:defRPr>
            </a:lvl2pPr>
            <a:lvl3pPr marL="1143000" indent="-228600">
              <a:defRPr sz="1700">
                <a:solidFill>
                  <a:schemeClr val="tx1"/>
                </a:solidFill>
                <a:latin typeface="Times New Roman" panose="02020603050405020304" pitchFamily="18" charset="0"/>
                <a:ea typeface="MS PGothic" panose="020B0600070205080204" pitchFamily="34" charset="-128"/>
              </a:defRPr>
            </a:lvl3pPr>
            <a:lvl4pPr marL="1600200" indent="-228600">
              <a:defRPr sz="1700">
                <a:solidFill>
                  <a:schemeClr val="tx1"/>
                </a:solidFill>
                <a:latin typeface="Times New Roman" panose="02020603050405020304" pitchFamily="18" charset="0"/>
                <a:ea typeface="MS PGothic" panose="020B0600070205080204" pitchFamily="34" charset="-128"/>
              </a:defRPr>
            </a:lvl4pPr>
            <a:lvl5pPr marL="2057400" indent="-228600">
              <a:defRPr sz="1700">
                <a:solidFill>
                  <a:schemeClr val="tx1"/>
                </a:solidFill>
                <a:latin typeface="Times New Roman" panose="02020603050405020304" pitchFamily="18" charset="0"/>
                <a:ea typeface="MS PGothic" panose="020B0600070205080204" pitchFamily="34" charset="-128"/>
              </a:defRPr>
            </a:lvl5pPr>
            <a:lvl6pPr marL="25146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6pPr>
            <a:lvl7pPr marL="29718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7pPr>
            <a:lvl8pPr marL="34290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8pPr>
            <a:lvl9pPr marL="38862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9pPr>
          </a:lstStyle>
          <a:p>
            <a:fld id="{DC4A2E3C-C9F6-4549-8F84-643E7E7DBBD4}" type="slidenum">
              <a:rPr lang="en-US" altLang="lv-LV" sz="1000">
                <a:solidFill>
                  <a:srgbClr val="898989"/>
                </a:solidFill>
                <a:latin typeface="Verdana" panose="020B0604030504040204" pitchFamily="34" charset="0"/>
              </a:rPr>
              <a:pPr/>
              <a:t>38</a:t>
            </a:fld>
            <a:endParaRPr lang="en-US" altLang="lv-LV" sz="1000" dirty="0">
              <a:solidFill>
                <a:srgbClr val="898989"/>
              </a:solidFill>
              <a:latin typeface="Verdana" panose="020B060403050404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2000922"/>
            <a:ext cx="11854927" cy="48570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6" name="Slide Number Placeholder 5">
            <a:extLst>
              <a:ext uri="{FF2B5EF4-FFF2-40B4-BE49-F238E27FC236}">
                <a16:creationId xmlns:a16="http://schemas.microsoft.com/office/drawing/2014/main" xmlns="" id="{C7808CA0-533B-F841-8337-09AE58E7F091}"/>
              </a:ext>
            </a:extLst>
          </p:cNvPr>
          <p:cNvSpPr>
            <a:spLocks noGrp="1"/>
          </p:cNvSpPr>
          <p:nvPr>
            <p:ph type="sldNum" sz="quarter" idx="12"/>
          </p:nvPr>
        </p:nvSpPr>
        <p:spPr>
          <a:xfrm>
            <a:off x="9217267" y="6260401"/>
            <a:ext cx="2743200" cy="365125"/>
          </a:xfrm>
        </p:spPr>
        <p:txBody>
          <a:bodyPr/>
          <a:lstStyle/>
          <a:p>
            <a:pPr>
              <a:defRPr/>
            </a:pPr>
            <a:fld id="{FB35F23D-8EAD-434D-827C-A603F8208307}" type="slidenum">
              <a:rPr lang="en-US" altLang="lv-LV" smtClean="0">
                <a:latin typeface="Verdana" panose="020B0604030504040204" pitchFamily="34" charset="0"/>
                <a:ea typeface="Verdana" panose="020B0604030504040204" pitchFamily="34" charset="0"/>
              </a:rPr>
              <a:pPr>
                <a:defRPr/>
              </a:pPr>
              <a:t>39</a:t>
            </a:fld>
            <a:endParaRPr lang="en-US" altLang="lv-LV" dirty="0">
              <a:latin typeface="Verdana" panose="020B0604030504040204" pitchFamily="34" charset="0"/>
              <a:ea typeface="Verdana" panose="020B0604030504040204" pitchFamily="34" charset="0"/>
            </a:endParaRPr>
          </a:p>
        </p:txBody>
      </p:sp>
      <p:sp>
        <p:nvSpPr>
          <p:cNvPr id="2" name="Title 1">
            <a:extLst>
              <a:ext uri="{FF2B5EF4-FFF2-40B4-BE49-F238E27FC236}">
                <a16:creationId xmlns:a16="http://schemas.microsoft.com/office/drawing/2014/main" xmlns="" id="{634CFFB2-1F6F-4D43-9F08-2B3E3912E0E3}"/>
              </a:ext>
            </a:extLst>
          </p:cNvPr>
          <p:cNvSpPr>
            <a:spLocks noGrp="1"/>
          </p:cNvSpPr>
          <p:nvPr>
            <p:ph type="title" idx="4294967295"/>
          </p:nvPr>
        </p:nvSpPr>
        <p:spPr>
          <a:xfrm>
            <a:off x="1663850" y="479901"/>
            <a:ext cx="6096000" cy="1036638"/>
          </a:xfrm>
          <a:prstGeom prst="rect">
            <a:avLst/>
          </a:prstGeom>
        </p:spPr>
        <p:txBody>
          <a:bodyPr/>
          <a:lstStyle/>
          <a:p>
            <a:r>
              <a:rPr lang="en-US" sz="3200" dirty="0">
                <a:solidFill>
                  <a:schemeClr val="accent2">
                    <a:lumMod val="50000"/>
                  </a:schemeClr>
                </a:solidFill>
                <a:latin typeface="Verdana" panose="020B0604030504040204" pitchFamily="34" charset="0"/>
                <a:ea typeface="Verdana" panose="020B0604030504040204" pitchFamily="34" charset="0"/>
                <a:cs typeface="+mn-cs"/>
              </a:rPr>
              <a:t>Programme guide</a:t>
            </a:r>
          </a:p>
        </p:txBody>
      </p:sp>
      <p:sp>
        <p:nvSpPr>
          <p:cNvPr id="9" name="Rectangle 8">
            <a:extLst>
              <a:ext uri="{FF2B5EF4-FFF2-40B4-BE49-F238E27FC236}">
                <a16:creationId xmlns:a16="http://schemas.microsoft.com/office/drawing/2014/main" xmlns="" id="{9D9DBFAE-80B6-ED41-A294-6D91B61942DF}"/>
              </a:ext>
            </a:extLst>
          </p:cNvPr>
          <p:cNvSpPr/>
          <p:nvPr/>
        </p:nvSpPr>
        <p:spPr>
          <a:xfrm>
            <a:off x="4711850" y="5429404"/>
            <a:ext cx="6400799" cy="830997"/>
          </a:xfrm>
          <a:prstGeom prst="rect">
            <a:avLst/>
          </a:prstGeom>
          <a:ln>
            <a:solidFill>
              <a:schemeClr val="accent2"/>
            </a:solidFill>
          </a:ln>
        </p:spPr>
        <p:txBody>
          <a:bodyPr wrap="square">
            <a:spAutoFit/>
          </a:bodyPr>
          <a:lstStyle/>
          <a:p>
            <a:pPr>
              <a:spcAft>
                <a:spcPts val="0"/>
              </a:spcAft>
            </a:pPr>
            <a:r>
              <a:rPr lang="lv-LV" sz="1600" i="1" dirty="0">
                <a:latin typeface="Verdana" panose="020B0604030504040204" pitchFamily="34" charset="0"/>
                <a:ea typeface="Verdana" panose="020B0604030504040204" pitchFamily="34" charset="0"/>
              </a:rPr>
              <a:t>info: </a:t>
            </a:r>
            <a:r>
              <a:rPr lang="en-US" sz="1600" i="1" u="sng" dirty="0">
                <a:solidFill>
                  <a:srgbClr val="0563C1"/>
                </a:solidFill>
                <a:latin typeface="Verdana" panose="020B0604030504040204" pitchFamily="34" charset="0"/>
                <a:ea typeface="Verdana" panose="020B0604030504040204" pitchFamily="34" charset="0"/>
                <a:cs typeface="Times New Roman" panose="02020603050405020304" pitchFamily="18" charset="0"/>
                <a:hlinkClick r:id="rId3"/>
              </a:rPr>
              <a:t>https://ec.europa.eu/info/funding-tenders/opportunities/docs/2021-2027/horizon/guidance/programme-guide_horizon_en.pdf</a:t>
            </a:r>
            <a:r>
              <a:rPr lang="en-US" sz="1600" i="1" dirty="0">
                <a:latin typeface="Verdana" panose="020B0604030504040204" pitchFamily="34" charset="0"/>
                <a:ea typeface="Verdana" panose="020B0604030504040204" pitchFamily="34" charset="0"/>
                <a:cs typeface="Times New Roman" panose="02020603050405020304" pitchFamily="18" charset="0"/>
              </a:rPr>
              <a:t> </a:t>
            </a:r>
          </a:p>
        </p:txBody>
      </p:sp>
      <p:pic>
        <p:nvPicPr>
          <p:cNvPr id="10" name="Picture 9">
            <a:extLst>
              <a:ext uri="{FF2B5EF4-FFF2-40B4-BE49-F238E27FC236}">
                <a16:creationId xmlns:a16="http://schemas.microsoft.com/office/drawing/2014/main" xmlns="" id="{B658F4EC-0A0A-5942-8297-D1035B42E497}"/>
              </a:ext>
            </a:extLst>
          </p:cNvPr>
          <p:cNvPicPr>
            <a:picLocks noChangeAspect="1"/>
          </p:cNvPicPr>
          <p:nvPr/>
        </p:nvPicPr>
        <p:blipFill>
          <a:blip r:embed="rId4"/>
          <a:stretch>
            <a:fillRect/>
          </a:stretch>
        </p:blipFill>
        <p:spPr>
          <a:xfrm>
            <a:off x="4635896" y="1135063"/>
            <a:ext cx="6688322" cy="4228505"/>
          </a:xfrm>
          <a:prstGeom prst="rect">
            <a:avLst/>
          </a:prstGeom>
        </p:spPr>
      </p:pic>
      <p:pic>
        <p:nvPicPr>
          <p:cNvPr id="7" name="Picture 6">
            <a:extLst>
              <a:ext uri="{FF2B5EF4-FFF2-40B4-BE49-F238E27FC236}">
                <a16:creationId xmlns:a16="http://schemas.microsoft.com/office/drawing/2014/main" xmlns="" id="{DCDC3AF0-C381-2D46-93FC-A5B4C6A75AC3}"/>
              </a:ext>
            </a:extLst>
          </p:cNvPr>
          <p:cNvPicPr>
            <a:picLocks noChangeAspect="1"/>
          </p:cNvPicPr>
          <p:nvPr/>
        </p:nvPicPr>
        <p:blipFill>
          <a:blip r:embed="rId5"/>
          <a:stretch>
            <a:fillRect/>
          </a:stretch>
        </p:blipFill>
        <p:spPr>
          <a:xfrm>
            <a:off x="692227" y="1570522"/>
            <a:ext cx="3717758" cy="5287478"/>
          </a:xfrm>
          <a:prstGeom prst="rect">
            <a:avLst/>
          </a:prstGeom>
        </p:spPr>
      </p:pic>
      <p:pic>
        <p:nvPicPr>
          <p:cNvPr id="8" name="Graphic 15" descr="Share"/>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4109422" y="5644868"/>
            <a:ext cx="526473" cy="400068"/>
          </a:xfrm>
          <a:prstGeom prst="rect">
            <a:avLst/>
          </a:prstGeom>
        </p:spPr>
      </p:pic>
    </p:spTree>
    <p:extLst>
      <p:ext uri="{BB962C8B-B14F-4D97-AF65-F5344CB8AC3E}">
        <p14:creationId xmlns:p14="http://schemas.microsoft.com/office/powerpoint/2010/main" val="25831609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xmlns="" id="{92B65001-44EC-224F-8E38-D7FB0899BB02}"/>
              </a:ext>
            </a:extLst>
          </p:cNvPr>
          <p:cNvSpPr>
            <a:spLocks noGrp="1"/>
          </p:cNvSpPr>
          <p:nvPr>
            <p:ph type="sldNum" sz="quarter" idx="12"/>
          </p:nvPr>
        </p:nvSpPr>
        <p:spPr>
          <a:xfrm>
            <a:off x="9198280" y="6204962"/>
            <a:ext cx="2743200" cy="365125"/>
          </a:xfrm>
        </p:spPr>
        <p:txBody>
          <a:bodyPr/>
          <a:lstStyle/>
          <a:p>
            <a:pPr>
              <a:defRPr/>
            </a:pPr>
            <a:fld id="{FB35F23D-8EAD-434D-827C-A603F8208307}" type="slidenum">
              <a:rPr lang="en-US" altLang="lv-LV" smtClean="0">
                <a:latin typeface="Verdana" panose="020B0604030504040204" pitchFamily="34" charset="0"/>
                <a:ea typeface="Verdana" panose="020B0604030504040204" pitchFamily="34" charset="0"/>
              </a:rPr>
              <a:pPr>
                <a:defRPr/>
              </a:pPr>
              <a:t>4</a:t>
            </a:fld>
            <a:endParaRPr lang="en-US" altLang="lv-LV" dirty="0">
              <a:latin typeface="Verdana" panose="020B0604030504040204" pitchFamily="34" charset="0"/>
              <a:ea typeface="Verdana" panose="020B0604030504040204" pitchFamily="34" charset="0"/>
            </a:endParaRPr>
          </a:p>
        </p:txBody>
      </p:sp>
      <p:pic>
        <p:nvPicPr>
          <p:cNvPr id="8" name="Picture 7">
            <a:extLst>
              <a:ext uri="{FF2B5EF4-FFF2-40B4-BE49-F238E27FC236}">
                <a16:creationId xmlns:a16="http://schemas.microsoft.com/office/drawing/2014/main" xmlns="" id="{33633DF9-D72B-3943-8CFC-BC7F1E09C468}"/>
              </a:ext>
            </a:extLst>
          </p:cNvPr>
          <p:cNvPicPr>
            <a:picLocks noChangeAspect="1"/>
          </p:cNvPicPr>
          <p:nvPr/>
        </p:nvPicPr>
        <p:blipFill>
          <a:blip r:embed="rId2"/>
          <a:stretch>
            <a:fillRect/>
          </a:stretch>
        </p:blipFill>
        <p:spPr>
          <a:xfrm>
            <a:off x="3295186" y="0"/>
            <a:ext cx="6211229" cy="6858000"/>
          </a:xfrm>
          <a:prstGeom prst="rect">
            <a:avLst/>
          </a:prstGeom>
        </p:spPr>
      </p:pic>
      <p:sp>
        <p:nvSpPr>
          <p:cNvPr id="4" name="Rectangle 3">
            <a:extLst>
              <a:ext uri="{FF2B5EF4-FFF2-40B4-BE49-F238E27FC236}">
                <a16:creationId xmlns:a16="http://schemas.microsoft.com/office/drawing/2014/main" xmlns="" id="{8638848D-065E-D545-8DD4-F1124C3391CA}"/>
              </a:ext>
            </a:extLst>
          </p:cNvPr>
          <p:cNvSpPr/>
          <p:nvPr/>
        </p:nvSpPr>
        <p:spPr>
          <a:xfrm rot="16200000">
            <a:off x="47199" y="3694890"/>
            <a:ext cx="5099540" cy="1015663"/>
          </a:xfrm>
          <a:prstGeom prst="rect">
            <a:avLst/>
          </a:prstGeom>
          <a:ln w="12700">
            <a:solidFill>
              <a:schemeClr val="accent2"/>
            </a:solidFill>
          </a:ln>
        </p:spPr>
        <p:txBody>
          <a:bodyPr wrap="square">
            <a:spAutoFit/>
          </a:bodyPr>
          <a:lstStyle/>
          <a:p>
            <a:r>
              <a:rPr lang="lv-LV" sz="1500" i="1" dirty="0">
                <a:latin typeface="Verdana" panose="020B0604030504040204" pitchFamily="34" charset="0"/>
                <a:ea typeface="Verdana" panose="020B0604030504040204" pitchFamily="34" charset="0"/>
              </a:rPr>
              <a:t>Strategic Plan</a:t>
            </a:r>
            <a:r>
              <a:rPr lang="en-US" sz="1500" i="1" dirty="0">
                <a:latin typeface="Verdana" panose="020B0604030504040204" pitchFamily="34" charset="0"/>
                <a:ea typeface="Verdana" panose="020B0604030504040204" pitchFamily="34" charset="0"/>
              </a:rPr>
              <a:t>:</a:t>
            </a:r>
            <a:r>
              <a:rPr lang="lv-LV" sz="1500" i="1" dirty="0">
                <a:latin typeface="Verdana" panose="020B0604030504040204" pitchFamily="34" charset="0"/>
                <a:ea typeface="Verdana" panose="020B0604030504040204" pitchFamily="34" charset="0"/>
              </a:rPr>
              <a:t> </a:t>
            </a:r>
            <a:r>
              <a:rPr lang="en-US" sz="1500" i="1" dirty="0">
                <a:latin typeface="Verdana" panose="020B0604030504040204" pitchFamily="34" charset="0"/>
                <a:ea typeface="Verdana" panose="020B0604030504040204" pitchFamily="34" charset="0"/>
                <a:hlinkClick r:id="rId3"/>
              </a:rPr>
              <a:t>https://ec.europa.eu/info/sites/info/files/research_and_innovation/funding/documents/ec_rtd_horizon-europe-strategic-plan-2021-24.pdf</a:t>
            </a:r>
            <a:r>
              <a:rPr lang="en-US" sz="1500" i="1" dirty="0">
                <a:latin typeface="Verdana" panose="020B0604030504040204" pitchFamily="34" charset="0"/>
                <a:ea typeface="Verdana" panose="020B0604030504040204" pitchFamily="34" charset="0"/>
              </a:rPr>
              <a:t> </a:t>
            </a:r>
          </a:p>
        </p:txBody>
      </p:sp>
    </p:spTree>
    <p:extLst>
      <p:ext uri="{BB962C8B-B14F-4D97-AF65-F5344CB8AC3E}">
        <p14:creationId xmlns:p14="http://schemas.microsoft.com/office/powerpoint/2010/main" val="27578368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xmlns="" id="{898B68E8-D0AC-EF49-8BDC-F810C80E53D8}"/>
              </a:ext>
            </a:extLst>
          </p:cNvPr>
          <p:cNvSpPr>
            <a:spLocks noGrp="1"/>
          </p:cNvSpPr>
          <p:nvPr>
            <p:ph type="sldNum" sz="quarter" idx="12"/>
          </p:nvPr>
        </p:nvSpPr>
        <p:spPr>
          <a:xfrm>
            <a:off x="9219795" y="6204962"/>
            <a:ext cx="2743200" cy="365125"/>
          </a:xfrm>
        </p:spPr>
        <p:txBody>
          <a:bodyPr/>
          <a:lstStyle/>
          <a:p>
            <a:pPr>
              <a:defRPr/>
            </a:pPr>
            <a:fld id="{FB35F23D-8EAD-434D-827C-A603F8208307}" type="slidenum">
              <a:rPr lang="en-US" altLang="lv-LV" smtClean="0">
                <a:latin typeface="Verdana" panose="020B0604030504040204" pitchFamily="34" charset="0"/>
                <a:ea typeface="Verdana" panose="020B0604030504040204" pitchFamily="34" charset="0"/>
              </a:rPr>
              <a:pPr>
                <a:defRPr/>
              </a:pPr>
              <a:t>40</a:t>
            </a:fld>
            <a:endParaRPr lang="en-US" altLang="lv-LV" dirty="0">
              <a:latin typeface="Verdana" panose="020B0604030504040204" pitchFamily="34" charset="0"/>
              <a:ea typeface="Verdana" panose="020B0604030504040204" pitchFamily="34" charset="0"/>
            </a:endParaRPr>
          </a:p>
        </p:txBody>
      </p:sp>
      <p:sp>
        <p:nvSpPr>
          <p:cNvPr id="2" name="Title 1">
            <a:extLst>
              <a:ext uri="{FF2B5EF4-FFF2-40B4-BE49-F238E27FC236}">
                <a16:creationId xmlns:a16="http://schemas.microsoft.com/office/drawing/2014/main" xmlns="" id="{6F72990B-1A4D-514B-84B6-AF23650E4F81}"/>
              </a:ext>
            </a:extLst>
          </p:cNvPr>
          <p:cNvSpPr>
            <a:spLocks noGrp="1"/>
          </p:cNvSpPr>
          <p:nvPr>
            <p:ph type="title" idx="4294967295"/>
          </p:nvPr>
        </p:nvSpPr>
        <p:spPr>
          <a:xfrm>
            <a:off x="1716087" y="506993"/>
            <a:ext cx="6096000" cy="1036638"/>
          </a:xfrm>
          <a:prstGeom prst="rect">
            <a:avLst/>
          </a:prstGeom>
        </p:spPr>
        <p:txBody>
          <a:bodyPr/>
          <a:lstStyle/>
          <a:p>
            <a:r>
              <a:rPr lang="en-US" sz="3200" dirty="0">
                <a:solidFill>
                  <a:schemeClr val="accent2">
                    <a:lumMod val="50000"/>
                  </a:schemeClr>
                </a:solidFill>
                <a:latin typeface="Verdana" panose="020B0604030504040204" pitchFamily="34" charset="0"/>
                <a:ea typeface="Verdana" panose="020B0604030504040204" pitchFamily="34" charset="0"/>
                <a:cs typeface="+mn-cs"/>
              </a:rPr>
              <a:t>VIAA vebināri</a:t>
            </a:r>
          </a:p>
        </p:txBody>
      </p:sp>
      <p:sp>
        <p:nvSpPr>
          <p:cNvPr id="3" name="Content Placeholder 2">
            <a:extLst>
              <a:ext uri="{FF2B5EF4-FFF2-40B4-BE49-F238E27FC236}">
                <a16:creationId xmlns:a16="http://schemas.microsoft.com/office/drawing/2014/main" xmlns="" id="{5EE1C42B-91CF-BD45-9AC1-DA7F505CBD74}"/>
              </a:ext>
            </a:extLst>
          </p:cNvPr>
          <p:cNvSpPr>
            <a:spLocks noGrp="1"/>
          </p:cNvSpPr>
          <p:nvPr>
            <p:ph idx="4294967295"/>
          </p:nvPr>
        </p:nvSpPr>
        <p:spPr>
          <a:xfrm>
            <a:off x="384174" y="1423795"/>
            <a:ext cx="10617798" cy="4373562"/>
          </a:xfrm>
          <a:prstGeom prst="rect">
            <a:avLst/>
          </a:prstGeom>
        </p:spPr>
        <p:txBody>
          <a:bodyPr/>
          <a:lstStyle/>
          <a:p>
            <a:pPr marL="0" indent="0">
              <a:buClr>
                <a:schemeClr val="accent4">
                  <a:lumMod val="75000"/>
                </a:schemeClr>
              </a:buClr>
              <a:buNone/>
            </a:pPr>
            <a:r>
              <a:rPr lang="lv-LV" sz="2200" b="1" dirty="0">
                <a:solidFill>
                  <a:schemeClr val="accent2">
                    <a:lumMod val="50000"/>
                  </a:schemeClr>
                </a:solidFill>
                <a:latin typeface="Verdana" panose="020B0604030504040204" pitchFamily="34" charset="0"/>
                <a:ea typeface="Verdana" panose="020B0604030504040204" pitchFamily="34" charset="0"/>
              </a:rPr>
              <a:t>Tehniski un administratīvi jautājumi dalībai Apvārsnis Eiropa programmā </a:t>
            </a:r>
          </a:p>
          <a:p>
            <a:pPr marL="649287" indent="-285750">
              <a:buClr>
                <a:schemeClr val="accent2"/>
              </a:buClr>
              <a:buFont typeface="Wingdings" panose="05000000000000000000" pitchFamily="2" charset="2"/>
              <a:buChar char="ü"/>
            </a:pPr>
            <a:r>
              <a:rPr lang="lv-LV" sz="1700" i="1" dirty="0">
                <a:latin typeface="Verdana" panose="020B0604030504040204" pitchFamily="34" charset="0"/>
                <a:ea typeface="Verdana" panose="020B0604030504040204" pitchFamily="34" charset="0"/>
              </a:rPr>
              <a:t>VIAA vebināra prezentācija: </a:t>
            </a:r>
            <a:r>
              <a:rPr lang="en-US" sz="1700" i="1" dirty="0">
                <a:latin typeface="Verdana" panose="020B0604030504040204" pitchFamily="34" charset="0"/>
                <a:ea typeface="Verdana" panose="020B0604030504040204" pitchFamily="34" charset="0"/>
                <a:cs typeface="Times New Roman" panose="02020603050405020304" pitchFamily="18" charset="0"/>
                <a:hlinkClick r:id="rId2"/>
              </a:rPr>
              <a:t>https://www.viaa.gov.lv/lv/media/14475/download </a:t>
            </a:r>
          </a:p>
          <a:p>
            <a:pPr marL="649287" indent="-285750">
              <a:buClr>
                <a:schemeClr val="accent2"/>
              </a:buClr>
              <a:buFont typeface="Wingdings" panose="05000000000000000000" pitchFamily="2" charset="2"/>
              <a:buChar char="ü"/>
            </a:pPr>
            <a:r>
              <a:rPr lang="lv-LV" sz="1700" i="1" dirty="0">
                <a:latin typeface="Verdana" panose="020B0604030504040204" pitchFamily="34" charset="0"/>
                <a:ea typeface="Verdana" panose="020B0604030504040204" pitchFamily="34" charset="0"/>
              </a:rPr>
              <a:t>VIAA vebināra video ieraksts: </a:t>
            </a:r>
            <a:r>
              <a:rPr lang="en-US" sz="1700" i="1" dirty="0">
                <a:latin typeface="Verdana" panose="020B0604030504040204" pitchFamily="34" charset="0"/>
                <a:ea typeface="Verdana" panose="020B0604030504040204" pitchFamily="34" charset="0"/>
                <a:cs typeface="Times New Roman" panose="02020603050405020304" pitchFamily="18" charset="0"/>
                <a:hlinkClick r:id="rId2"/>
              </a:rPr>
              <a:t>https://youtu.be/ZpA1myFfdFs</a:t>
            </a:r>
            <a:r>
              <a:rPr lang="en-US" sz="1700" i="1" dirty="0">
                <a:latin typeface="Verdana" panose="020B0604030504040204" pitchFamily="34" charset="0"/>
                <a:ea typeface="Verdana" panose="020B0604030504040204" pitchFamily="34" charset="0"/>
                <a:cs typeface="Times New Roman" panose="02020603050405020304" pitchFamily="18" charset="0"/>
              </a:rPr>
              <a:t> </a:t>
            </a:r>
            <a:endParaRPr lang="en-US" sz="1500" i="1" dirty="0">
              <a:latin typeface="Verdana" panose="020B0604030504040204" pitchFamily="34" charset="0"/>
              <a:ea typeface="Verdana" panose="020B0604030504040204" pitchFamily="34" charset="0"/>
              <a:cs typeface="Times New Roman" panose="02020603050405020304" pitchFamily="18" charset="0"/>
            </a:endParaRPr>
          </a:p>
          <a:p>
            <a:pPr marL="0" indent="0">
              <a:buClr>
                <a:schemeClr val="accent4">
                  <a:lumMod val="75000"/>
                </a:schemeClr>
              </a:buClr>
              <a:buNone/>
            </a:pPr>
            <a:r>
              <a:rPr lang="lv-LV" sz="2200" b="1" dirty="0">
                <a:solidFill>
                  <a:schemeClr val="accent2">
                    <a:lumMod val="50000"/>
                  </a:schemeClr>
                </a:solidFill>
                <a:latin typeface="Verdana" panose="020B0604030504040204" pitchFamily="34" charset="0"/>
                <a:ea typeface="Verdana" panose="020B0604030504040204" pitchFamily="34" charset="0"/>
              </a:rPr>
              <a:t>Dzimumu līdztiesības plāns Apvārsnis Eiropa projektos</a:t>
            </a:r>
          </a:p>
          <a:p>
            <a:pPr marL="649287" indent="-285750">
              <a:buClr>
                <a:schemeClr val="accent2"/>
              </a:buClr>
              <a:buFont typeface="Wingdings" panose="05000000000000000000" pitchFamily="2" charset="2"/>
              <a:buChar char="ü"/>
            </a:pPr>
            <a:r>
              <a:rPr lang="lv-LV" sz="1700" i="1" dirty="0">
                <a:latin typeface="Verdana" panose="020B0604030504040204" pitchFamily="34" charset="0"/>
                <a:ea typeface="Verdana" panose="020B0604030504040204" pitchFamily="34" charset="0"/>
              </a:rPr>
              <a:t>VIAA vebināra prezentācija: </a:t>
            </a:r>
            <a:r>
              <a:rPr lang="en-US" sz="1700" i="1" dirty="0">
                <a:latin typeface="Verdana" panose="020B0604030504040204" pitchFamily="34" charset="0"/>
                <a:ea typeface="Verdana" panose="020B0604030504040204" pitchFamily="34" charset="0"/>
                <a:cs typeface="Times New Roman" panose="02020603050405020304" pitchFamily="18" charset="0"/>
                <a:hlinkClick r:id="rId3"/>
              </a:rPr>
              <a:t>https://www.viaa.gov.lv/lv/media/11688/download</a:t>
            </a:r>
            <a:r>
              <a:rPr lang="en-US" sz="1700" i="1" dirty="0">
                <a:latin typeface="Verdana" panose="020B0604030504040204" pitchFamily="34" charset="0"/>
                <a:ea typeface="Verdana" panose="020B0604030504040204" pitchFamily="34" charset="0"/>
                <a:cs typeface="Times New Roman" panose="02020603050405020304" pitchFamily="18" charset="0"/>
              </a:rPr>
              <a:t> </a:t>
            </a:r>
          </a:p>
          <a:p>
            <a:pPr marL="649287" indent="-285750">
              <a:buClr>
                <a:schemeClr val="accent2"/>
              </a:buClr>
              <a:buFont typeface="Wingdings" panose="05000000000000000000" pitchFamily="2" charset="2"/>
              <a:buChar char="ü"/>
            </a:pPr>
            <a:r>
              <a:rPr lang="lv-LV" sz="1700" i="1" dirty="0">
                <a:latin typeface="Verdana" panose="020B0604030504040204" pitchFamily="34" charset="0"/>
                <a:ea typeface="Verdana" panose="020B0604030504040204" pitchFamily="34" charset="0"/>
              </a:rPr>
              <a:t>VIAA vebināra video ieraksts: </a:t>
            </a:r>
            <a:r>
              <a:rPr lang="en-US" sz="1700" i="1" dirty="0">
                <a:latin typeface="Verdana" panose="020B0604030504040204" pitchFamily="34" charset="0"/>
                <a:ea typeface="Verdana" panose="020B0604030504040204" pitchFamily="34" charset="0"/>
                <a:cs typeface="Times New Roman" panose="02020603050405020304" pitchFamily="18" charset="0"/>
                <a:hlinkClick r:id="rId4"/>
              </a:rPr>
              <a:t>https://youtu.be/uBEUJh2gZzM</a:t>
            </a:r>
            <a:r>
              <a:rPr lang="en-US" sz="1700" i="1" dirty="0">
                <a:latin typeface="Verdana" panose="020B0604030504040204" pitchFamily="34" charset="0"/>
                <a:ea typeface="Verdana" panose="020B0604030504040204" pitchFamily="34" charset="0"/>
                <a:cs typeface="Times New Roman" panose="02020603050405020304" pitchFamily="18" charset="0"/>
              </a:rPr>
              <a:t> </a:t>
            </a:r>
          </a:p>
        </p:txBody>
      </p:sp>
      <p:sp>
        <p:nvSpPr>
          <p:cNvPr id="9" name="Text Placeholder 3">
            <a:extLst>
              <a:ext uri="{FF2B5EF4-FFF2-40B4-BE49-F238E27FC236}">
                <a16:creationId xmlns:a16="http://schemas.microsoft.com/office/drawing/2014/main" xmlns="" id="{582558EC-FB2A-B949-8706-1DE0B9944FC1}"/>
              </a:ext>
            </a:extLst>
          </p:cNvPr>
          <p:cNvSpPr>
            <a:spLocks noGrp="1"/>
          </p:cNvSpPr>
          <p:nvPr>
            <p:ph type="body" sz="quarter" idx="4294967295"/>
          </p:nvPr>
        </p:nvSpPr>
        <p:spPr>
          <a:xfrm>
            <a:off x="384174" y="4206768"/>
            <a:ext cx="11169539" cy="2507391"/>
          </a:xfrm>
          <a:prstGeom prst="rect">
            <a:avLst/>
          </a:prstGeom>
          <a:solidFill>
            <a:schemeClr val="bg1">
              <a:lumMod val="95000"/>
            </a:schemeClr>
          </a:solidFill>
          <a:ln w="12700">
            <a:noFill/>
          </a:ln>
        </p:spPr>
        <p:txBody>
          <a:bodyPr>
            <a:noAutofit/>
          </a:bodyPr>
          <a:lstStyle/>
          <a:p>
            <a:pPr marL="0" indent="0">
              <a:buNone/>
            </a:pPr>
            <a:r>
              <a:rPr lang="lv-LV" sz="2000" b="1" dirty="0">
                <a:solidFill>
                  <a:schemeClr val="accent2">
                    <a:lumMod val="50000"/>
                  </a:schemeClr>
                </a:solidFill>
                <a:latin typeface="Verdana" panose="020B0604030504040204" pitchFamily="34" charset="0"/>
                <a:ea typeface="Verdana" panose="020B0604030504040204" pitchFamily="34" charset="0"/>
              </a:rPr>
              <a:t>Dzimumu līdztiesības plāns (obligāts no 2022. gada)</a:t>
            </a:r>
          </a:p>
          <a:p>
            <a:pPr>
              <a:lnSpc>
                <a:spcPct val="100000"/>
              </a:lnSpc>
              <a:buClr>
                <a:schemeClr val="accent2"/>
              </a:buClr>
              <a:buFont typeface="Wingdings" panose="05000000000000000000" pitchFamily="2" charset="2"/>
              <a:buChar char="ü"/>
            </a:pPr>
            <a:r>
              <a:rPr lang="lv-LV" sz="2000" dirty="0">
                <a:latin typeface="Verdana" panose="020B0604030504040204" pitchFamily="34" charset="0"/>
                <a:ea typeface="Verdana" panose="020B0604030504040204" pitchFamily="34" charset="0"/>
              </a:rPr>
              <a:t>Dalībniekiem, kas ir valsts iestādes, pētniecības organizācijas vai augstākās izglītības iestādes no dalībvalstīm un asociētajām valstīm, ir jābūt dzimumu līdztiesības plānam, kas aptver minimālās ar procesu saistītās prasības.</a:t>
            </a:r>
          </a:p>
          <a:p>
            <a:pPr>
              <a:lnSpc>
                <a:spcPct val="100000"/>
              </a:lnSpc>
              <a:buClr>
                <a:schemeClr val="accent2"/>
              </a:buClr>
              <a:buFont typeface="Wingdings" panose="05000000000000000000" pitchFamily="2" charset="2"/>
              <a:buChar char="ü"/>
            </a:pPr>
            <a:r>
              <a:rPr lang="lv-LV" sz="2000" dirty="0">
                <a:latin typeface="Verdana" panose="020B0604030504040204" pitchFamily="34" charset="0"/>
                <a:ea typeface="Verdana" panose="020B0604030504040204" pitchFamily="34" charset="0"/>
              </a:rPr>
              <a:t>Pašdeklarācija tiks pieprasīta projekta pieteikuma iesniegšanās stadijā (visiem dalībniekiem).</a:t>
            </a:r>
          </a:p>
        </p:txBody>
      </p:sp>
      <p:sp>
        <p:nvSpPr>
          <p:cNvPr id="7" name="Rectangle 6">
            <a:extLst>
              <a:ext uri="{FF2B5EF4-FFF2-40B4-BE49-F238E27FC236}">
                <a16:creationId xmlns:a16="http://schemas.microsoft.com/office/drawing/2014/main" xmlns="" id="{6982CF60-BE42-7846-8822-30DC2AC95860}"/>
              </a:ext>
            </a:extLst>
          </p:cNvPr>
          <p:cNvSpPr/>
          <p:nvPr/>
        </p:nvSpPr>
        <p:spPr>
          <a:xfrm>
            <a:off x="7360266" y="489319"/>
            <a:ext cx="4362092" cy="353943"/>
          </a:xfrm>
          <a:prstGeom prst="rect">
            <a:avLst/>
          </a:prstGeom>
        </p:spPr>
        <p:txBody>
          <a:bodyPr wrap="none">
            <a:spAutoFit/>
          </a:bodyPr>
          <a:lstStyle/>
          <a:p>
            <a:r>
              <a:rPr lang="en-US" i="1" dirty="0">
                <a:latin typeface="Verdana" panose="020B0604030504040204" pitchFamily="34" charset="0"/>
                <a:ea typeface="Verdana" panose="020B0604030504040204" pitchFamily="34" charset="0"/>
                <a:hlinkClick r:id="rId5"/>
              </a:rPr>
              <a:t>https://www.viaa.gov.lv/lv/pasakumi</a:t>
            </a:r>
            <a:r>
              <a:rPr lang="en-US" i="1" dirty="0">
                <a:latin typeface="Verdana" panose="020B0604030504040204" pitchFamily="34" charset="0"/>
                <a:ea typeface="Verdana" panose="020B0604030504040204" pitchFamily="34" charset="0"/>
              </a:rPr>
              <a:t> </a:t>
            </a:r>
          </a:p>
        </p:txBody>
      </p:sp>
      <p:pic>
        <p:nvPicPr>
          <p:cNvPr id="8" name="Graphic 15" descr="Share"/>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6960198" y="506993"/>
            <a:ext cx="400068" cy="400068"/>
          </a:xfrm>
          <a:prstGeom prst="rect">
            <a:avLst/>
          </a:prstGeom>
        </p:spPr>
      </p:pic>
    </p:spTree>
    <p:extLst>
      <p:ext uri="{BB962C8B-B14F-4D97-AF65-F5344CB8AC3E}">
        <p14:creationId xmlns:p14="http://schemas.microsoft.com/office/powerpoint/2010/main" val="42916788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Number Placeholder 5">
            <a:extLst>
              <a:ext uri="{FF2B5EF4-FFF2-40B4-BE49-F238E27FC236}">
                <a16:creationId xmlns:a16="http://schemas.microsoft.com/office/drawing/2014/main" xmlns="" id="{40243016-7887-044B-A61F-34EDF7045A2F}"/>
              </a:ext>
            </a:extLst>
          </p:cNvPr>
          <p:cNvSpPr>
            <a:spLocks noGrp="1"/>
          </p:cNvSpPr>
          <p:nvPr>
            <p:ph type="sldNum" sz="quarter" idx="12"/>
          </p:nvPr>
        </p:nvSpPr>
        <p:spPr bwMode="auto">
          <a:xfrm>
            <a:off x="9190964" y="6194204"/>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a:solidFill>
                  <a:schemeClr val="tx1"/>
                </a:solidFill>
                <a:latin typeface="Times New Roman" panose="02020603050405020304" pitchFamily="18" charset="0"/>
                <a:ea typeface="MS PGothic" panose="020B0600070205080204" pitchFamily="34" charset="-128"/>
              </a:defRPr>
            </a:lvl1pPr>
            <a:lvl2pPr marL="742950" indent="-285750">
              <a:defRPr sz="1700">
                <a:solidFill>
                  <a:schemeClr val="tx1"/>
                </a:solidFill>
                <a:latin typeface="Times New Roman" panose="02020603050405020304" pitchFamily="18" charset="0"/>
                <a:ea typeface="MS PGothic" panose="020B0600070205080204" pitchFamily="34" charset="-128"/>
              </a:defRPr>
            </a:lvl2pPr>
            <a:lvl3pPr marL="1143000" indent="-228600">
              <a:defRPr sz="1700">
                <a:solidFill>
                  <a:schemeClr val="tx1"/>
                </a:solidFill>
                <a:latin typeface="Times New Roman" panose="02020603050405020304" pitchFamily="18" charset="0"/>
                <a:ea typeface="MS PGothic" panose="020B0600070205080204" pitchFamily="34" charset="-128"/>
              </a:defRPr>
            </a:lvl3pPr>
            <a:lvl4pPr marL="1600200" indent="-228600">
              <a:defRPr sz="1700">
                <a:solidFill>
                  <a:schemeClr val="tx1"/>
                </a:solidFill>
                <a:latin typeface="Times New Roman" panose="02020603050405020304" pitchFamily="18" charset="0"/>
                <a:ea typeface="MS PGothic" panose="020B0600070205080204" pitchFamily="34" charset="-128"/>
              </a:defRPr>
            </a:lvl4pPr>
            <a:lvl5pPr marL="2057400" indent="-228600">
              <a:defRPr sz="1700">
                <a:solidFill>
                  <a:schemeClr val="tx1"/>
                </a:solidFill>
                <a:latin typeface="Times New Roman" panose="02020603050405020304" pitchFamily="18" charset="0"/>
                <a:ea typeface="MS PGothic" panose="020B0600070205080204" pitchFamily="34" charset="-128"/>
              </a:defRPr>
            </a:lvl5pPr>
            <a:lvl6pPr marL="25146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6pPr>
            <a:lvl7pPr marL="29718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7pPr>
            <a:lvl8pPr marL="34290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8pPr>
            <a:lvl9pPr marL="38862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9pPr>
          </a:lstStyle>
          <a:p>
            <a:fld id="{7B770DF1-BCC8-8E4E-94DD-BC8DB46CB535}" type="slidenum">
              <a:rPr lang="en-US" altLang="lv-LV" sz="1000">
                <a:solidFill>
                  <a:srgbClr val="898989"/>
                </a:solidFill>
                <a:latin typeface="Verdana" panose="020B0604030504040204" pitchFamily="34" charset="0"/>
              </a:rPr>
              <a:pPr/>
              <a:t>41</a:t>
            </a:fld>
            <a:endParaRPr lang="en-US" altLang="lv-LV" sz="1000" dirty="0">
              <a:solidFill>
                <a:srgbClr val="898989"/>
              </a:solidFill>
              <a:latin typeface="Verdana" panose="020B0604030504040204" pitchFamily="34" charset="0"/>
            </a:endParaRPr>
          </a:p>
        </p:txBody>
      </p:sp>
      <p:sp>
        <p:nvSpPr>
          <p:cNvPr id="54273" name="Title 1">
            <a:extLst>
              <a:ext uri="{FF2B5EF4-FFF2-40B4-BE49-F238E27FC236}">
                <a16:creationId xmlns:a16="http://schemas.microsoft.com/office/drawing/2014/main" xmlns="" id="{77546EEF-1BB2-4840-8B6B-56A3096883DB}"/>
              </a:ext>
            </a:extLst>
          </p:cNvPr>
          <p:cNvSpPr>
            <a:spLocks noGrp="1"/>
          </p:cNvSpPr>
          <p:nvPr>
            <p:ph type="title" idx="4294967295"/>
          </p:nvPr>
        </p:nvSpPr>
        <p:spPr>
          <a:xfrm>
            <a:off x="1630681" y="468211"/>
            <a:ext cx="8620703" cy="779462"/>
          </a:xfrm>
          <a:prstGeom prst="rect">
            <a:avLst/>
          </a:prstGeom>
        </p:spPr>
        <p:txBody>
          <a:bodyPr>
            <a:noAutofit/>
          </a:bodyPr>
          <a:lstStyle/>
          <a:p>
            <a:r>
              <a:rPr lang="lv-LV" altLang="lv-LV" sz="3200" dirty="0">
                <a:solidFill>
                  <a:schemeClr val="accent2">
                    <a:lumMod val="50000"/>
                  </a:schemeClr>
                </a:solidFill>
                <a:latin typeface="Verdana" panose="020B0604030504040204" pitchFamily="34" charset="0"/>
                <a:ea typeface="Verdana" panose="020B0604030504040204" pitchFamily="34" charset="0"/>
                <a:cs typeface="Times New Roman" panose="02020603050405020304" pitchFamily="18" charset="0"/>
              </a:rPr>
              <a:t>IDEAL-IST project: </a:t>
            </a:r>
            <a:r>
              <a:rPr lang="en-US" altLang="en-US" sz="3200" b="0" dirty="0">
                <a:solidFill>
                  <a:schemeClr val="accent2">
                    <a:lumMod val="50000"/>
                  </a:schemeClr>
                </a:solidFill>
                <a:latin typeface="Verdana" panose="020B0604030504040204" pitchFamily="34" charset="0"/>
                <a:ea typeface="Verdana" panose="020B0604030504040204" pitchFamily="34" charset="0"/>
                <a:cs typeface="Times New Roman" panose="02020603050405020304" pitchFamily="18" charset="0"/>
              </a:rPr>
              <a:t>partner search</a:t>
            </a:r>
            <a:endParaRPr lang="lv-LV" altLang="lv-LV" sz="3200" b="0" dirty="0">
              <a:solidFill>
                <a:schemeClr val="accent2">
                  <a:lumMod val="50000"/>
                </a:schemeClr>
              </a:solidFill>
              <a:latin typeface="Verdana" panose="020B0604030504040204" pitchFamily="34" charset="0"/>
              <a:ea typeface="Verdana" panose="020B060403050404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xmlns="" id="{CF64573F-EE1E-064D-8F13-5D6B741F1E20}"/>
              </a:ext>
            </a:extLst>
          </p:cNvPr>
          <p:cNvPicPr>
            <a:picLocks noChangeAspect="1"/>
          </p:cNvPicPr>
          <p:nvPr/>
        </p:nvPicPr>
        <p:blipFill>
          <a:blip r:embed="rId3"/>
          <a:stretch>
            <a:fillRect/>
          </a:stretch>
        </p:blipFill>
        <p:spPr>
          <a:xfrm>
            <a:off x="2412017" y="1137019"/>
            <a:ext cx="6965111" cy="2536603"/>
          </a:xfrm>
          <a:prstGeom prst="rect">
            <a:avLst/>
          </a:prstGeom>
        </p:spPr>
      </p:pic>
      <p:sp>
        <p:nvSpPr>
          <p:cNvPr id="2" name="Rectangle 1">
            <a:extLst>
              <a:ext uri="{FF2B5EF4-FFF2-40B4-BE49-F238E27FC236}">
                <a16:creationId xmlns:a16="http://schemas.microsoft.com/office/drawing/2014/main" xmlns="" id="{19951258-AB2A-084C-AD76-2C7D6585AA40}"/>
              </a:ext>
            </a:extLst>
          </p:cNvPr>
          <p:cNvSpPr/>
          <p:nvPr/>
        </p:nvSpPr>
        <p:spPr>
          <a:xfrm>
            <a:off x="9785710" y="2070514"/>
            <a:ext cx="1877277" cy="784830"/>
          </a:xfrm>
          <a:prstGeom prst="rect">
            <a:avLst/>
          </a:prstGeom>
          <a:ln w="12700">
            <a:solidFill>
              <a:schemeClr val="accent2"/>
            </a:solidFill>
          </a:ln>
        </p:spPr>
        <p:txBody>
          <a:bodyPr wrap="square">
            <a:spAutoFit/>
          </a:bodyPr>
          <a:lstStyle/>
          <a:p>
            <a:r>
              <a:rPr lang="en-US" sz="1500" i="1" dirty="0">
                <a:latin typeface="Verdana" panose="020B0604030504040204" pitchFamily="34" charset="0"/>
                <a:ea typeface="Verdana" panose="020B0604030504040204" pitchFamily="34" charset="0"/>
                <a:hlinkClick r:id="rId4"/>
              </a:rPr>
              <a:t>https://www.ideal-ist.eu/partner-search-home</a:t>
            </a:r>
            <a:r>
              <a:rPr lang="en-US" sz="1500" i="1" dirty="0">
                <a:latin typeface="Verdana" panose="020B0604030504040204" pitchFamily="34" charset="0"/>
                <a:ea typeface="Verdana" panose="020B0604030504040204" pitchFamily="34" charset="0"/>
              </a:rPr>
              <a:t> </a:t>
            </a:r>
          </a:p>
        </p:txBody>
      </p:sp>
      <p:pic>
        <p:nvPicPr>
          <p:cNvPr id="4" name="Picture 3">
            <a:extLst>
              <a:ext uri="{FF2B5EF4-FFF2-40B4-BE49-F238E27FC236}">
                <a16:creationId xmlns:a16="http://schemas.microsoft.com/office/drawing/2014/main" xmlns="" id="{D435CDA1-6FA5-734B-8135-1B86BE9958E8}"/>
              </a:ext>
            </a:extLst>
          </p:cNvPr>
          <p:cNvPicPr>
            <a:picLocks noChangeAspect="1"/>
          </p:cNvPicPr>
          <p:nvPr/>
        </p:nvPicPr>
        <p:blipFill>
          <a:blip r:embed="rId5"/>
          <a:stretch>
            <a:fillRect/>
          </a:stretch>
        </p:blipFill>
        <p:spPr>
          <a:xfrm>
            <a:off x="3573842" y="3768255"/>
            <a:ext cx="6297930" cy="3089745"/>
          </a:xfrm>
          <a:prstGeom prst="rect">
            <a:avLst/>
          </a:prstGeom>
        </p:spPr>
      </p:pic>
      <p:sp>
        <p:nvSpPr>
          <p:cNvPr id="5" name="Rectangle 4">
            <a:extLst>
              <a:ext uri="{FF2B5EF4-FFF2-40B4-BE49-F238E27FC236}">
                <a16:creationId xmlns:a16="http://schemas.microsoft.com/office/drawing/2014/main" xmlns="" id="{B6656A07-53E5-564E-B89B-3ECC5B7CCEDC}"/>
              </a:ext>
            </a:extLst>
          </p:cNvPr>
          <p:cNvSpPr/>
          <p:nvPr/>
        </p:nvSpPr>
        <p:spPr>
          <a:xfrm>
            <a:off x="1307399" y="3975743"/>
            <a:ext cx="1721224" cy="784830"/>
          </a:xfrm>
          <a:prstGeom prst="rect">
            <a:avLst/>
          </a:prstGeom>
          <a:ln w="12700">
            <a:solidFill>
              <a:schemeClr val="accent2"/>
            </a:solidFill>
          </a:ln>
        </p:spPr>
        <p:txBody>
          <a:bodyPr wrap="square">
            <a:spAutoFit/>
          </a:bodyPr>
          <a:lstStyle/>
          <a:p>
            <a:r>
              <a:rPr lang="en-US" sz="1500" i="1" dirty="0">
                <a:latin typeface="Verdana" panose="020B0604030504040204" pitchFamily="34" charset="0"/>
                <a:ea typeface="Verdana" panose="020B0604030504040204" pitchFamily="34" charset="0"/>
                <a:hlinkClick r:id="rId6"/>
              </a:rPr>
              <a:t>https://www.ideal-ist.eu/pre-proposal-check</a:t>
            </a:r>
            <a:r>
              <a:rPr lang="en-US" sz="1500" i="1" dirty="0">
                <a:latin typeface="Verdana" panose="020B0604030504040204" pitchFamily="34" charset="0"/>
                <a:ea typeface="Verdana" panose="020B0604030504040204" pitchFamily="34" charset="0"/>
              </a:rPr>
              <a:t> </a:t>
            </a:r>
          </a:p>
        </p:txBody>
      </p:sp>
      <p:sp>
        <p:nvSpPr>
          <p:cNvPr id="54278" name="Rectangle 3">
            <a:extLst>
              <a:ext uri="{FF2B5EF4-FFF2-40B4-BE49-F238E27FC236}">
                <a16:creationId xmlns:a16="http://schemas.microsoft.com/office/drawing/2014/main" xmlns="" id="{5C8FC4EA-95A4-4647-9917-09FD457171BC}"/>
              </a:ext>
            </a:extLst>
          </p:cNvPr>
          <p:cNvSpPr>
            <a:spLocks noChangeArrowheads="1"/>
          </p:cNvSpPr>
          <p:nvPr/>
        </p:nvSpPr>
        <p:spPr bwMode="auto">
          <a:xfrm>
            <a:off x="79338" y="2346381"/>
            <a:ext cx="2456122" cy="323165"/>
          </a:xfrm>
          <a:prstGeom prst="rect">
            <a:avLst/>
          </a:prstGeom>
          <a:noFill/>
          <a:ln w="127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700">
                <a:solidFill>
                  <a:schemeClr val="tx1"/>
                </a:solidFill>
                <a:latin typeface="Times New Roman" panose="02020603050405020304" pitchFamily="18" charset="0"/>
                <a:ea typeface="MS PGothic" panose="020B0600070205080204" pitchFamily="34" charset="-128"/>
              </a:defRPr>
            </a:lvl1pPr>
            <a:lvl2pPr marL="742950" indent="-285750">
              <a:defRPr sz="1700">
                <a:solidFill>
                  <a:schemeClr val="tx1"/>
                </a:solidFill>
                <a:latin typeface="Times New Roman" panose="02020603050405020304" pitchFamily="18" charset="0"/>
                <a:ea typeface="MS PGothic" panose="020B0600070205080204" pitchFamily="34" charset="-128"/>
              </a:defRPr>
            </a:lvl2pPr>
            <a:lvl3pPr marL="1143000" indent="-228600">
              <a:defRPr sz="1700">
                <a:solidFill>
                  <a:schemeClr val="tx1"/>
                </a:solidFill>
                <a:latin typeface="Times New Roman" panose="02020603050405020304" pitchFamily="18" charset="0"/>
                <a:ea typeface="MS PGothic" panose="020B0600070205080204" pitchFamily="34" charset="-128"/>
              </a:defRPr>
            </a:lvl3pPr>
            <a:lvl4pPr marL="1600200" indent="-228600">
              <a:defRPr sz="1700">
                <a:solidFill>
                  <a:schemeClr val="tx1"/>
                </a:solidFill>
                <a:latin typeface="Times New Roman" panose="02020603050405020304" pitchFamily="18" charset="0"/>
                <a:ea typeface="MS PGothic" panose="020B0600070205080204" pitchFamily="34" charset="-128"/>
              </a:defRPr>
            </a:lvl4pPr>
            <a:lvl5pPr marL="2057400" indent="-228600">
              <a:defRPr sz="1700">
                <a:solidFill>
                  <a:schemeClr val="tx1"/>
                </a:solidFill>
                <a:latin typeface="Times New Roman" panose="02020603050405020304" pitchFamily="18" charset="0"/>
                <a:ea typeface="MS PGothic" panose="020B0600070205080204" pitchFamily="34" charset="-128"/>
              </a:defRPr>
            </a:lvl5pPr>
            <a:lvl6pPr marL="25146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6pPr>
            <a:lvl7pPr marL="29718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7pPr>
            <a:lvl8pPr marL="34290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8pPr>
            <a:lvl9pPr marL="38862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9pPr>
          </a:lstStyle>
          <a:p>
            <a:r>
              <a:rPr lang="lv-LV" altLang="en-US" sz="1500" i="1" dirty="0">
                <a:latin typeface="Verdana" panose="020B0604030504040204" pitchFamily="34" charset="0"/>
                <a:ea typeface="Verdana" panose="020B0604030504040204" pitchFamily="34" charset="0"/>
                <a:hlinkClick r:id="rId7"/>
              </a:rPr>
              <a:t>http://www.ideal-ist.eu</a:t>
            </a:r>
            <a:endParaRPr lang="lv-LV" altLang="en-US" sz="1500" i="1" dirty="0">
              <a:latin typeface="Verdana" panose="020B0604030504040204" pitchFamily="34" charset="0"/>
              <a:ea typeface="Verdana" panose="020B0604030504040204" pitchFamily="34" charset="0"/>
            </a:endParaRPr>
          </a:p>
        </p:txBody>
      </p:sp>
      <p:pic>
        <p:nvPicPr>
          <p:cNvPr id="9" name="Graphic 15" descr="Share"/>
          <p:cNvPicPr>
            <a:picLocks noChangeAspect="1"/>
          </p:cNvPicPr>
          <p:nvPr/>
        </p:nvPicPr>
        <p:blipFill>
          <a:blip r:embed="rId8" cstate="print">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0345808" y="1334993"/>
            <a:ext cx="648202" cy="648202"/>
          </a:xfrm>
          <a:prstGeom prst="rect">
            <a:avLst/>
          </a:prstGeom>
        </p:spPr>
      </p:pic>
      <p:pic>
        <p:nvPicPr>
          <p:cNvPr id="10" name="Graphic 15" descr="Share"/>
          <p:cNvPicPr>
            <a:picLocks noChangeAspect="1"/>
          </p:cNvPicPr>
          <p:nvPr/>
        </p:nvPicPr>
        <p:blipFill>
          <a:blip r:embed="rId8" cstate="print">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471034" y="3975743"/>
            <a:ext cx="648202" cy="648202"/>
          </a:xfrm>
          <a:prstGeom prst="rect">
            <a:avLst/>
          </a:prstGeom>
        </p:spPr>
      </p:pic>
      <p:pic>
        <p:nvPicPr>
          <p:cNvPr id="11" name="Graphic 15" descr="Share"/>
          <p:cNvPicPr>
            <a:picLocks noChangeAspect="1"/>
          </p:cNvPicPr>
          <p:nvPr/>
        </p:nvPicPr>
        <p:blipFill>
          <a:blip r:embed="rId8" cstate="print">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471034" y="1558731"/>
            <a:ext cx="648202" cy="648202"/>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Slide Number Placeholder 5">
            <a:extLst>
              <a:ext uri="{FF2B5EF4-FFF2-40B4-BE49-F238E27FC236}">
                <a16:creationId xmlns:a16="http://schemas.microsoft.com/office/drawing/2014/main" xmlns="" id="{77AEF283-0EAA-AD4D-B724-B526CADAE1B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a:solidFill>
                  <a:schemeClr val="tx1"/>
                </a:solidFill>
                <a:latin typeface="Times New Roman" panose="02020603050405020304" pitchFamily="18" charset="0"/>
                <a:ea typeface="MS PGothic" panose="020B0600070205080204" pitchFamily="34" charset="-128"/>
              </a:defRPr>
            </a:lvl1pPr>
            <a:lvl2pPr marL="742950" indent="-285750">
              <a:defRPr sz="1700">
                <a:solidFill>
                  <a:schemeClr val="tx1"/>
                </a:solidFill>
                <a:latin typeface="Times New Roman" panose="02020603050405020304" pitchFamily="18" charset="0"/>
                <a:ea typeface="MS PGothic" panose="020B0600070205080204" pitchFamily="34" charset="-128"/>
              </a:defRPr>
            </a:lvl2pPr>
            <a:lvl3pPr marL="1143000" indent="-228600">
              <a:defRPr sz="1700">
                <a:solidFill>
                  <a:schemeClr val="tx1"/>
                </a:solidFill>
                <a:latin typeface="Times New Roman" panose="02020603050405020304" pitchFamily="18" charset="0"/>
                <a:ea typeface="MS PGothic" panose="020B0600070205080204" pitchFamily="34" charset="-128"/>
              </a:defRPr>
            </a:lvl3pPr>
            <a:lvl4pPr marL="1600200" indent="-228600">
              <a:defRPr sz="1700">
                <a:solidFill>
                  <a:schemeClr val="tx1"/>
                </a:solidFill>
                <a:latin typeface="Times New Roman" panose="02020603050405020304" pitchFamily="18" charset="0"/>
                <a:ea typeface="MS PGothic" panose="020B0600070205080204" pitchFamily="34" charset="-128"/>
              </a:defRPr>
            </a:lvl4pPr>
            <a:lvl5pPr marL="2057400" indent="-228600">
              <a:defRPr sz="1700">
                <a:solidFill>
                  <a:schemeClr val="tx1"/>
                </a:solidFill>
                <a:latin typeface="Times New Roman" panose="02020603050405020304" pitchFamily="18" charset="0"/>
                <a:ea typeface="MS PGothic" panose="020B0600070205080204" pitchFamily="34" charset="-128"/>
              </a:defRPr>
            </a:lvl5pPr>
            <a:lvl6pPr marL="25146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6pPr>
            <a:lvl7pPr marL="29718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7pPr>
            <a:lvl8pPr marL="34290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8pPr>
            <a:lvl9pPr marL="38862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9pPr>
          </a:lstStyle>
          <a:p>
            <a:fld id="{AC32A35F-E8A5-554F-AF1F-F177E02C74E9}" type="slidenum">
              <a:rPr lang="en-US" altLang="lv-LV" sz="1000">
                <a:solidFill>
                  <a:srgbClr val="898989"/>
                </a:solidFill>
                <a:latin typeface="Verdana" panose="020B0604030504040204" pitchFamily="34" charset="0"/>
              </a:rPr>
              <a:pPr/>
              <a:t>42</a:t>
            </a:fld>
            <a:endParaRPr lang="en-US" altLang="lv-LV" sz="1000" dirty="0">
              <a:solidFill>
                <a:srgbClr val="898989"/>
              </a:solidFill>
              <a:latin typeface="Verdana" panose="020B0604030504040204" pitchFamily="34" charset="0"/>
            </a:endParaRPr>
          </a:p>
        </p:txBody>
      </p:sp>
      <p:sp>
        <p:nvSpPr>
          <p:cNvPr id="56321" name="Title 1">
            <a:extLst>
              <a:ext uri="{FF2B5EF4-FFF2-40B4-BE49-F238E27FC236}">
                <a16:creationId xmlns:a16="http://schemas.microsoft.com/office/drawing/2014/main" xmlns="" id="{C61C1714-78D2-CC4C-916F-26D1BDAF2475}"/>
              </a:ext>
            </a:extLst>
          </p:cNvPr>
          <p:cNvSpPr>
            <a:spLocks noGrp="1"/>
          </p:cNvSpPr>
          <p:nvPr>
            <p:ph type="title" idx="4294967295"/>
          </p:nvPr>
        </p:nvSpPr>
        <p:spPr>
          <a:xfrm>
            <a:off x="1675277" y="399093"/>
            <a:ext cx="8458425" cy="1036638"/>
          </a:xfrm>
          <a:prstGeom prst="rect">
            <a:avLst/>
          </a:prstGeom>
        </p:spPr>
        <p:txBody>
          <a:bodyPr>
            <a:normAutofit/>
          </a:bodyPr>
          <a:lstStyle/>
          <a:p>
            <a:r>
              <a:rPr lang="en-US" altLang="lv-LV" dirty="0">
                <a:solidFill>
                  <a:schemeClr val="accent2">
                    <a:lumMod val="50000"/>
                  </a:schemeClr>
                </a:solidFill>
                <a:latin typeface="Verdana" panose="020B0604030504040204" pitchFamily="34" charset="0"/>
                <a:ea typeface="Verdana" panose="020B0604030504040204" pitchFamily="34" charset="0"/>
                <a:cs typeface="Times New Roman" panose="02020603050405020304" pitchFamily="18" charset="0"/>
              </a:rPr>
              <a:t>IDEAL-IST project:</a:t>
            </a:r>
            <a:r>
              <a:rPr lang="lv-LV" altLang="lv-LV" dirty="0">
                <a:solidFill>
                  <a:schemeClr val="accent2">
                    <a:lumMod val="50000"/>
                  </a:schemeClr>
                </a:solidFill>
                <a:latin typeface="Verdana" panose="020B0604030504040204" pitchFamily="34" charset="0"/>
                <a:ea typeface="Verdana" panose="020B0604030504040204" pitchFamily="34" charset="0"/>
                <a:cs typeface="Times New Roman" panose="02020603050405020304" pitchFamily="18" charset="0"/>
              </a:rPr>
              <a:t> </a:t>
            </a:r>
            <a:r>
              <a:rPr lang="en-US" altLang="lv-LV" b="0" dirty="0">
                <a:solidFill>
                  <a:schemeClr val="accent2">
                    <a:lumMod val="50000"/>
                  </a:schemeClr>
                </a:solidFill>
                <a:latin typeface="Verdana" panose="020B0604030504040204" pitchFamily="34" charset="0"/>
                <a:ea typeface="Verdana" panose="020B0604030504040204" pitchFamily="34" charset="0"/>
                <a:cs typeface="Times New Roman" panose="02020603050405020304" pitchFamily="18" charset="0"/>
              </a:rPr>
              <a:t>tools and services</a:t>
            </a:r>
          </a:p>
        </p:txBody>
      </p:sp>
      <p:pic>
        <p:nvPicPr>
          <p:cNvPr id="13" name="Picture 12"/>
          <p:cNvPicPr>
            <a:picLocks noChangeAspect="1"/>
          </p:cNvPicPr>
          <p:nvPr/>
        </p:nvPicPr>
        <p:blipFill rotWithShape="1">
          <a:blip r:embed="rId3"/>
          <a:srcRect l="412" r="796"/>
          <a:stretch/>
        </p:blipFill>
        <p:spPr>
          <a:xfrm>
            <a:off x="1326489" y="935915"/>
            <a:ext cx="7920949" cy="5732354"/>
          </a:xfrm>
          <a:prstGeom prst="rect">
            <a:avLst/>
          </a:prstGeom>
        </p:spPr>
      </p:pic>
      <p:sp>
        <p:nvSpPr>
          <p:cNvPr id="18" name="Rectangle 1">
            <a:extLst>
              <a:ext uri="{FF2B5EF4-FFF2-40B4-BE49-F238E27FC236}">
                <a16:creationId xmlns:a16="http://schemas.microsoft.com/office/drawing/2014/main" xmlns="" id="{CD6F9596-7D48-C04C-9489-52895613C2F0}"/>
              </a:ext>
            </a:extLst>
          </p:cNvPr>
          <p:cNvSpPr>
            <a:spLocks noChangeArrowheads="1"/>
          </p:cNvSpPr>
          <p:nvPr/>
        </p:nvSpPr>
        <p:spPr bwMode="auto">
          <a:xfrm>
            <a:off x="9247439" y="3039541"/>
            <a:ext cx="2674009" cy="323165"/>
          </a:xfrm>
          <a:prstGeom prst="rect">
            <a:avLst/>
          </a:prstGeom>
          <a:noFill/>
          <a:ln w="127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r>
              <a:rPr lang="en-GB" altLang="en-US" sz="1500" i="1" dirty="0">
                <a:hlinkClick r:id="rId4"/>
              </a:rPr>
              <a:t>http://www.ideal-ist.eu/toolbox</a:t>
            </a:r>
            <a:r>
              <a:rPr lang="lv-LV" altLang="en-US" sz="1500" i="1" dirty="0"/>
              <a:t> </a:t>
            </a:r>
            <a:endParaRPr lang="en-GB" altLang="en-US" sz="1500" i="1" dirty="0"/>
          </a:p>
        </p:txBody>
      </p:sp>
      <p:pic>
        <p:nvPicPr>
          <p:cNvPr id="19" name="Graphic 15" descr="Share"/>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0260342" y="2391339"/>
            <a:ext cx="648202" cy="648202"/>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xmlns="" id="{AFFAAD66-1A2C-6748-BD7D-517A9B13BE11}"/>
              </a:ext>
            </a:extLst>
          </p:cNvPr>
          <p:cNvSpPr>
            <a:spLocks noGrp="1"/>
          </p:cNvSpPr>
          <p:nvPr>
            <p:ph type="sldNum" sz="quarter" idx="12"/>
          </p:nvPr>
        </p:nvSpPr>
        <p:spPr>
          <a:xfrm>
            <a:off x="9219795" y="6262726"/>
            <a:ext cx="2743200" cy="365125"/>
          </a:xfrm>
        </p:spPr>
        <p:txBody>
          <a:bodyPr/>
          <a:lstStyle/>
          <a:p>
            <a:pPr>
              <a:defRPr/>
            </a:pPr>
            <a:fld id="{FB35F23D-8EAD-434D-827C-A603F8208307}" type="slidenum">
              <a:rPr lang="en-US" altLang="lv-LV" smtClean="0">
                <a:latin typeface="Verdana" panose="020B0604030504040204" pitchFamily="34" charset="0"/>
                <a:ea typeface="Verdana" panose="020B0604030504040204" pitchFamily="34" charset="0"/>
              </a:rPr>
              <a:pPr>
                <a:defRPr/>
              </a:pPr>
              <a:t>43</a:t>
            </a:fld>
            <a:endParaRPr lang="en-US" altLang="lv-LV" dirty="0">
              <a:latin typeface="Verdana" panose="020B0604030504040204" pitchFamily="34" charset="0"/>
              <a:ea typeface="Verdana" panose="020B0604030504040204" pitchFamily="34" charset="0"/>
            </a:endParaRPr>
          </a:p>
        </p:txBody>
      </p:sp>
      <p:sp>
        <p:nvSpPr>
          <p:cNvPr id="2" name="Title 1">
            <a:extLst>
              <a:ext uri="{FF2B5EF4-FFF2-40B4-BE49-F238E27FC236}">
                <a16:creationId xmlns:a16="http://schemas.microsoft.com/office/drawing/2014/main" xmlns="" id="{F0E73C15-0D3F-2B4E-96C7-B4A513129897}"/>
              </a:ext>
            </a:extLst>
          </p:cNvPr>
          <p:cNvSpPr>
            <a:spLocks noGrp="1"/>
          </p:cNvSpPr>
          <p:nvPr>
            <p:ph type="title" idx="4294967295"/>
          </p:nvPr>
        </p:nvSpPr>
        <p:spPr>
          <a:xfrm>
            <a:off x="1709285" y="299069"/>
            <a:ext cx="10253710" cy="1036638"/>
          </a:xfrm>
          <a:prstGeom prst="rect">
            <a:avLst/>
          </a:prstGeom>
        </p:spPr>
        <p:txBody>
          <a:bodyPr>
            <a:normAutofit/>
          </a:bodyPr>
          <a:lstStyle/>
          <a:p>
            <a:r>
              <a:rPr lang="lv-LV" sz="3200" dirty="0">
                <a:solidFill>
                  <a:schemeClr val="accent2">
                    <a:lumMod val="50000"/>
                  </a:schemeClr>
                </a:solidFill>
                <a:latin typeface="Verdana" panose="020B0604030504040204" pitchFamily="34" charset="0"/>
                <a:ea typeface="Verdana" panose="020B0604030504040204" pitchFamily="34" charset="0"/>
                <a:cs typeface="Times New Roman" panose="02020603050405020304" pitchFamily="18" charset="0"/>
              </a:rPr>
              <a:t>Ieteikumi projekta sagatavošanai</a:t>
            </a:r>
          </a:p>
        </p:txBody>
      </p:sp>
      <p:pic>
        <p:nvPicPr>
          <p:cNvPr id="8" name="Picture 7">
            <a:extLst>
              <a:ext uri="{FF2B5EF4-FFF2-40B4-BE49-F238E27FC236}">
                <a16:creationId xmlns:a16="http://schemas.microsoft.com/office/drawing/2014/main" xmlns="" id="{B4B95011-9832-9F4D-8DF4-66DBC73C9F82}"/>
              </a:ext>
            </a:extLst>
          </p:cNvPr>
          <p:cNvPicPr>
            <a:picLocks noChangeAspect="1"/>
          </p:cNvPicPr>
          <p:nvPr/>
        </p:nvPicPr>
        <p:blipFill>
          <a:blip r:embed="rId2"/>
          <a:stretch>
            <a:fillRect/>
          </a:stretch>
        </p:blipFill>
        <p:spPr>
          <a:xfrm>
            <a:off x="1394856" y="1009383"/>
            <a:ext cx="2931612" cy="1184797"/>
          </a:xfrm>
          <a:prstGeom prst="rect">
            <a:avLst/>
          </a:prstGeom>
        </p:spPr>
      </p:pic>
      <p:grpSp>
        <p:nvGrpSpPr>
          <p:cNvPr id="20" name="Group 19"/>
          <p:cNvGrpSpPr/>
          <p:nvPr/>
        </p:nvGrpSpPr>
        <p:grpSpPr>
          <a:xfrm>
            <a:off x="413238" y="1247714"/>
            <a:ext cx="6170442" cy="5422075"/>
            <a:chOff x="1940920" y="1247714"/>
            <a:chExt cx="2964251" cy="6924804"/>
          </a:xfrm>
        </p:grpSpPr>
        <p:sp>
          <p:nvSpPr>
            <p:cNvPr id="21" name="Snip Diagonal Corner Rectangle 20"/>
            <p:cNvSpPr/>
            <p:nvPr/>
          </p:nvSpPr>
          <p:spPr>
            <a:xfrm>
              <a:off x="1940920" y="1247714"/>
              <a:ext cx="2964251" cy="1039760"/>
            </a:xfrm>
            <a:prstGeom prst="rect">
              <a:avLst/>
            </a:prstGeom>
            <a:solidFill>
              <a:schemeClr val="accent2">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14" tIns="71094" rIns="91414" bIns="71094" numCol="1" spcCol="1270" anchor="ctr" anchorCtr="0">
              <a:noAutofit/>
            </a:bodyPr>
            <a:lstStyle/>
            <a:p>
              <a:pPr lvl="0" algn="ctr" defTabSz="1422400" rtl="0">
                <a:lnSpc>
                  <a:spcPct val="90000"/>
                </a:lnSpc>
                <a:spcBef>
                  <a:spcPct val="0"/>
                </a:spcBef>
                <a:spcAft>
                  <a:spcPct val="35000"/>
                </a:spcAft>
              </a:pPr>
              <a:r>
                <a:rPr lang="en-US" sz="1800" b="1" kern="1200" dirty="0"/>
                <a:t>STRIVE FOR EXCELENCE: </a:t>
              </a:r>
              <a:endParaRPr lang="lv-LV" sz="1800" kern="1200" dirty="0"/>
            </a:p>
          </p:txBody>
        </p:sp>
        <p:sp>
          <p:nvSpPr>
            <p:cNvPr id="23" name="Snip Diagonal Corner Rectangle 22"/>
            <p:cNvSpPr/>
            <p:nvPr/>
          </p:nvSpPr>
          <p:spPr>
            <a:xfrm>
              <a:off x="1940920" y="2356172"/>
              <a:ext cx="2964251" cy="1532371"/>
            </a:xfrm>
            <a:prstGeom prst="rect">
              <a:avLst/>
            </a:prstGeom>
            <a:solidFill>
              <a:schemeClr val="bg1">
                <a:lumMod val="9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4774" tIns="114774" rIns="114774" bIns="114774" numCol="1" spcCol="1270" anchor="ctr" anchorCtr="0">
              <a:noAutofit/>
            </a:bodyPr>
            <a:lstStyle/>
            <a:p>
              <a:pPr lvl="0" algn="ctr" defTabSz="400050" rtl="0">
                <a:lnSpc>
                  <a:spcPct val="90000"/>
                </a:lnSpc>
                <a:spcBef>
                  <a:spcPct val="0"/>
                </a:spcBef>
                <a:spcAft>
                  <a:spcPct val="35000"/>
                </a:spcAft>
              </a:pPr>
              <a:r>
                <a:rPr lang="en-US" sz="1800" kern="1200" dirty="0">
                  <a:solidFill>
                    <a:schemeClr val="accent2">
                      <a:lumMod val="50000"/>
                    </a:schemeClr>
                  </a:solidFill>
                </a:rPr>
                <a:t>focus exclusively on the calls when you can make a difference with your specific know-how, experience skills, research and innovation</a:t>
              </a:r>
              <a:endParaRPr lang="lv-LV" sz="1800" kern="1200" dirty="0">
                <a:solidFill>
                  <a:schemeClr val="accent2">
                    <a:lumMod val="50000"/>
                  </a:schemeClr>
                </a:solidFill>
              </a:endParaRPr>
            </a:p>
          </p:txBody>
        </p:sp>
        <p:sp>
          <p:nvSpPr>
            <p:cNvPr id="25" name="Snip Diagonal Corner Rectangle 24"/>
            <p:cNvSpPr/>
            <p:nvPr/>
          </p:nvSpPr>
          <p:spPr>
            <a:xfrm>
              <a:off x="1940920" y="3944617"/>
              <a:ext cx="2964251" cy="734305"/>
            </a:xfrm>
            <a:prstGeom prst="rect">
              <a:avLst/>
            </a:prstGeom>
            <a:solidFill>
              <a:schemeClr val="bg1">
                <a:lumMod val="9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4774" tIns="114774" rIns="114774" bIns="114774" numCol="1" spcCol="1270" anchor="ctr" anchorCtr="0">
              <a:noAutofit/>
            </a:bodyPr>
            <a:lstStyle/>
            <a:p>
              <a:pPr lvl="0" algn="ctr" defTabSz="400050" rtl="0">
                <a:lnSpc>
                  <a:spcPct val="90000"/>
                </a:lnSpc>
                <a:spcBef>
                  <a:spcPct val="0"/>
                </a:spcBef>
                <a:spcAft>
                  <a:spcPct val="35000"/>
                </a:spcAft>
              </a:pPr>
              <a:r>
                <a:rPr lang="en-US" sz="1800" kern="1200" dirty="0">
                  <a:solidFill>
                    <a:schemeClr val="accent2">
                      <a:lumMod val="50000"/>
                    </a:schemeClr>
                  </a:solidFill>
                </a:rPr>
                <a:t>read between-the-lines to assess the call aims</a:t>
              </a:r>
              <a:endParaRPr lang="lv-LV" sz="1800" kern="1200" dirty="0">
                <a:solidFill>
                  <a:schemeClr val="accent2">
                    <a:lumMod val="50000"/>
                  </a:schemeClr>
                </a:solidFill>
              </a:endParaRPr>
            </a:p>
          </p:txBody>
        </p:sp>
        <p:sp>
          <p:nvSpPr>
            <p:cNvPr id="27" name="Snip Diagonal Corner Rectangle 26"/>
            <p:cNvSpPr/>
            <p:nvPr/>
          </p:nvSpPr>
          <p:spPr>
            <a:xfrm>
              <a:off x="1940920" y="4803694"/>
              <a:ext cx="2964251" cy="1039760"/>
            </a:xfrm>
            <a:prstGeom prst="rect">
              <a:avLst/>
            </a:prstGeom>
            <a:solidFill>
              <a:schemeClr val="bg1">
                <a:lumMod val="9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4774" tIns="114774" rIns="114774" bIns="114774" numCol="1" spcCol="1270" anchor="ctr" anchorCtr="0">
              <a:noAutofit/>
            </a:bodyPr>
            <a:lstStyle/>
            <a:p>
              <a:pPr lvl="0" algn="ctr" defTabSz="400050" rtl="0">
                <a:lnSpc>
                  <a:spcPct val="90000"/>
                </a:lnSpc>
                <a:spcBef>
                  <a:spcPct val="0"/>
                </a:spcBef>
                <a:spcAft>
                  <a:spcPct val="35000"/>
                </a:spcAft>
              </a:pPr>
              <a:r>
                <a:rPr lang="en-US" sz="1800" kern="1200" dirty="0">
                  <a:solidFill>
                    <a:schemeClr val="accent2">
                      <a:lumMod val="50000"/>
                    </a:schemeClr>
                  </a:solidFill>
                </a:rPr>
                <a:t>do not address all the listed technologies in one proposal, focus on one</a:t>
              </a:r>
              <a:endParaRPr lang="lv-LV" sz="1800" kern="1200" dirty="0">
                <a:solidFill>
                  <a:schemeClr val="accent2">
                    <a:lumMod val="50000"/>
                  </a:schemeClr>
                </a:solidFill>
              </a:endParaRPr>
            </a:p>
          </p:txBody>
        </p:sp>
        <p:sp>
          <p:nvSpPr>
            <p:cNvPr id="29" name="Snip Diagonal Corner Rectangle 28"/>
            <p:cNvSpPr/>
            <p:nvPr/>
          </p:nvSpPr>
          <p:spPr>
            <a:xfrm>
              <a:off x="1940920" y="5968226"/>
              <a:ext cx="2964251" cy="1039760"/>
            </a:xfrm>
            <a:prstGeom prst="rect">
              <a:avLst/>
            </a:prstGeom>
            <a:solidFill>
              <a:schemeClr val="bg1">
                <a:lumMod val="9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4774" tIns="114774" rIns="114774" bIns="114774" numCol="1" spcCol="1270" anchor="ctr" anchorCtr="0">
              <a:noAutofit/>
            </a:bodyPr>
            <a:lstStyle/>
            <a:p>
              <a:pPr lvl="0" algn="ctr" defTabSz="400050" rtl="0">
                <a:lnSpc>
                  <a:spcPct val="90000"/>
                </a:lnSpc>
                <a:spcBef>
                  <a:spcPct val="0"/>
                </a:spcBef>
                <a:spcAft>
                  <a:spcPct val="35000"/>
                </a:spcAft>
              </a:pPr>
              <a:r>
                <a:rPr lang="en-US" sz="1800" kern="1200" dirty="0">
                  <a:solidFill>
                    <a:schemeClr val="accent2">
                      <a:lumMod val="50000"/>
                    </a:schemeClr>
                  </a:solidFill>
                </a:rPr>
                <a:t>benchmark yourself among the other solutions </a:t>
              </a:r>
              <a:endParaRPr lang="lv-LV" sz="1800" kern="1200" dirty="0">
                <a:solidFill>
                  <a:schemeClr val="accent2">
                    <a:lumMod val="50000"/>
                  </a:schemeClr>
                </a:solidFill>
              </a:endParaRPr>
            </a:p>
          </p:txBody>
        </p:sp>
        <p:sp>
          <p:nvSpPr>
            <p:cNvPr id="31" name="Snip Diagonal Corner Rectangle 30"/>
            <p:cNvSpPr/>
            <p:nvPr/>
          </p:nvSpPr>
          <p:spPr>
            <a:xfrm>
              <a:off x="1940920" y="7132758"/>
              <a:ext cx="2964251" cy="1039760"/>
            </a:xfrm>
            <a:prstGeom prst="rect">
              <a:avLst/>
            </a:prstGeom>
            <a:solidFill>
              <a:schemeClr val="bg1">
                <a:lumMod val="9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4774" tIns="114774" rIns="114774" bIns="114774" numCol="1" spcCol="1270" anchor="ctr" anchorCtr="0">
              <a:noAutofit/>
            </a:bodyPr>
            <a:lstStyle/>
            <a:p>
              <a:pPr lvl="0" algn="ctr" defTabSz="400050" rtl="0">
                <a:lnSpc>
                  <a:spcPct val="90000"/>
                </a:lnSpc>
                <a:spcBef>
                  <a:spcPct val="0"/>
                </a:spcBef>
                <a:spcAft>
                  <a:spcPct val="35000"/>
                </a:spcAft>
              </a:pPr>
              <a:r>
                <a:rPr lang="en-US" sz="1800" kern="1200" dirty="0">
                  <a:solidFill>
                    <a:schemeClr val="accent2">
                      <a:lumMod val="50000"/>
                    </a:schemeClr>
                  </a:solidFill>
                </a:rPr>
                <a:t>test the real World conditions, work with real users</a:t>
              </a:r>
              <a:endParaRPr lang="lv-LV" sz="1800" kern="1200" dirty="0">
                <a:solidFill>
                  <a:schemeClr val="accent2">
                    <a:lumMod val="50000"/>
                  </a:schemeClr>
                </a:solidFill>
              </a:endParaRPr>
            </a:p>
          </p:txBody>
        </p:sp>
      </p:grpSp>
      <p:grpSp>
        <p:nvGrpSpPr>
          <p:cNvPr id="9" name="Group 8"/>
          <p:cNvGrpSpPr/>
          <p:nvPr/>
        </p:nvGrpSpPr>
        <p:grpSpPr>
          <a:xfrm>
            <a:off x="6698432" y="1248428"/>
            <a:ext cx="5042725" cy="5132359"/>
            <a:chOff x="6631494" y="1196252"/>
            <a:chExt cx="3840981" cy="5357955"/>
          </a:xfrm>
        </p:grpSpPr>
        <p:sp>
          <p:nvSpPr>
            <p:cNvPr id="10" name="Snip Diagonal Corner Rectangle 9"/>
            <p:cNvSpPr/>
            <p:nvPr/>
          </p:nvSpPr>
          <p:spPr>
            <a:xfrm>
              <a:off x="6631494" y="1196252"/>
              <a:ext cx="3840979" cy="849911"/>
            </a:xfrm>
            <a:prstGeom prst="rect">
              <a:avLst/>
            </a:prstGeom>
            <a:solidFill>
              <a:schemeClr val="accent2">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8981" tIns="69296" rIns="88981" bIns="69296" numCol="1" spcCol="1270" anchor="ctr" anchorCtr="0">
              <a:noAutofit/>
            </a:bodyPr>
            <a:lstStyle/>
            <a:p>
              <a:pPr lvl="0" algn="ctr" defTabSz="1377950" rtl="0">
                <a:lnSpc>
                  <a:spcPct val="90000"/>
                </a:lnSpc>
                <a:spcBef>
                  <a:spcPct val="0"/>
                </a:spcBef>
                <a:spcAft>
                  <a:spcPct val="35000"/>
                </a:spcAft>
              </a:pPr>
              <a:r>
                <a:rPr lang="en-US" sz="1800" b="1" kern="1200" dirty="0"/>
                <a:t>SHOOT FOR IMPACT: </a:t>
              </a:r>
              <a:endParaRPr lang="lv-LV" sz="1800" kern="1200" dirty="0"/>
            </a:p>
          </p:txBody>
        </p:sp>
        <p:sp>
          <p:nvSpPr>
            <p:cNvPr id="12" name="Snip Diagonal Corner Rectangle 11"/>
            <p:cNvSpPr/>
            <p:nvPr/>
          </p:nvSpPr>
          <p:spPr>
            <a:xfrm>
              <a:off x="6631495" y="2099447"/>
              <a:ext cx="3840980" cy="1021734"/>
            </a:xfrm>
            <a:prstGeom prst="rect">
              <a:avLst/>
            </a:prstGeom>
            <a:solidFill>
              <a:schemeClr val="bg1">
                <a:lumMod val="9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118" tIns="128118" rIns="128118" bIns="128118" numCol="1" spcCol="1270" anchor="ctr" anchorCtr="0">
              <a:noAutofit/>
            </a:bodyPr>
            <a:lstStyle/>
            <a:p>
              <a:pPr lvl="0" algn="ctr" defTabSz="488950" rtl="0">
                <a:lnSpc>
                  <a:spcPct val="90000"/>
                </a:lnSpc>
                <a:spcBef>
                  <a:spcPct val="0"/>
                </a:spcBef>
                <a:spcAft>
                  <a:spcPct val="35000"/>
                </a:spcAft>
              </a:pPr>
              <a:r>
                <a:rPr lang="en-US" sz="1800" kern="1200" dirty="0">
                  <a:solidFill>
                    <a:schemeClr val="accent2">
                      <a:lumMod val="50000"/>
                    </a:schemeClr>
                  </a:solidFill>
                </a:rPr>
                <a:t>target measurable results in the terms of business results, innovation performance and disruptive technology solutions</a:t>
              </a:r>
              <a:endParaRPr lang="lv-LV" sz="1800" kern="1200" dirty="0">
                <a:solidFill>
                  <a:schemeClr val="accent2">
                    <a:lumMod val="50000"/>
                  </a:schemeClr>
                </a:solidFill>
              </a:endParaRPr>
            </a:p>
          </p:txBody>
        </p:sp>
        <p:sp>
          <p:nvSpPr>
            <p:cNvPr id="14" name="Snip Diagonal Corner Rectangle 13"/>
            <p:cNvSpPr/>
            <p:nvPr/>
          </p:nvSpPr>
          <p:spPr>
            <a:xfrm>
              <a:off x="6631495" y="3243789"/>
              <a:ext cx="3840980" cy="1021734"/>
            </a:xfrm>
            <a:prstGeom prst="rect">
              <a:avLst/>
            </a:prstGeom>
            <a:solidFill>
              <a:schemeClr val="bg1">
                <a:lumMod val="9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118" tIns="128118" rIns="128118" bIns="128118" numCol="1" spcCol="1270" anchor="ctr" anchorCtr="0">
              <a:noAutofit/>
            </a:bodyPr>
            <a:lstStyle/>
            <a:p>
              <a:pPr lvl="0" algn="ctr" defTabSz="488950" rtl="0">
                <a:lnSpc>
                  <a:spcPct val="90000"/>
                </a:lnSpc>
                <a:spcBef>
                  <a:spcPct val="0"/>
                </a:spcBef>
                <a:spcAft>
                  <a:spcPct val="35000"/>
                </a:spcAft>
              </a:pPr>
              <a:r>
                <a:rPr lang="en-US" sz="1800" kern="1200" dirty="0">
                  <a:solidFill>
                    <a:schemeClr val="accent2">
                      <a:lumMod val="50000"/>
                    </a:schemeClr>
                  </a:solidFill>
                </a:rPr>
                <a:t>how you are going to address the bullet points, do not copy the points</a:t>
              </a:r>
              <a:endParaRPr lang="lv-LV" sz="1800" kern="1200" dirty="0">
                <a:solidFill>
                  <a:schemeClr val="accent2">
                    <a:lumMod val="50000"/>
                  </a:schemeClr>
                </a:solidFill>
              </a:endParaRPr>
            </a:p>
          </p:txBody>
        </p:sp>
        <p:sp>
          <p:nvSpPr>
            <p:cNvPr id="16" name="Snip Diagonal Corner Rectangle 15"/>
            <p:cNvSpPr/>
            <p:nvPr/>
          </p:nvSpPr>
          <p:spPr>
            <a:xfrm>
              <a:off x="6631495" y="4388131"/>
              <a:ext cx="3840980" cy="1021734"/>
            </a:xfrm>
            <a:prstGeom prst="rect">
              <a:avLst/>
            </a:prstGeom>
            <a:solidFill>
              <a:schemeClr val="bg1">
                <a:lumMod val="9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118" tIns="128118" rIns="128118" bIns="128118" numCol="1" spcCol="1270" anchor="ctr" anchorCtr="0">
              <a:noAutofit/>
            </a:bodyPr>
            <a:lstStyle/>
            <a:p>
              <a:pPr lvl="0" algn="ctr" defTabSz="488950" rtl="0">
                <a:lnSpc>
                  <a:spcPct val="90000"/>
                </a:lnSpc>
                <a:spcBef>
                  <a:spcPct val="0"/>
                </a:spcBef>
                <a:spcAft>
                  <a:spcPct val="35000"/>
                </a:spcAft>
              </a:pPr>
              <a:r>
                <a:rPr lang="en-US" sz="1800" kern="1200" dirty="0">
                  <a:solidFill>
                    <a:schemeClr val="accent2">
                      <a:lumMod val="50000"/>
                    </a:schemeClr>
                  </a:solidFill>
                </a:rPr>
                <a:t>does your proposed project satisfy all the impact requirements of the topic?</a:t>
              </a:r>
              <a:endParaRPr lang="lv-LV" sz="1800" kern="1200" dirty="0">
                <a:solidFill>
                  <a:schemeClr val="accent2">
                    <a:lumMod val="50000"/>
                  </a:schemeClr>
                </a:solidFill>
              </a:endParaRPr>
            </a:p>
          </p:txBody>
        </p:sp>
        <p:sp>
          <p:nvSpPr>
            <p:cNvPr id="18" name="Snip Diagonal Corner Rectangle 17"/>
            <p:cNvSpPr/>
            <p:nvPr/>
          </p:nvSpPr>
          <p:spPr>
            <a:xfrm>
              <a:off x="6631495" y="5532473"/>
              <a:ext cx="3840980" cy="1021734"/>
            </a:xfrm>
            <a:prstGeom prst="rect">
              <a:avLst/>
            </a:prstGeom>
            <a:solidFill>
              <a:schemeClr val="bg1">
                <a:lumMod val="9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118" tIns="128118" rIns="128118" bIns="128118" numCol="1" spcCol="1270" anchor="ctr" anchorCtr="0">
              <a:noAutofit/>
            </a:bodyPr>
            <a:lstStyle/>
            <a:p>
              <a:pPr lvl="0" algn="ctr" defTabSz="488950" rtl="0">
                <a:lnSpc>
                  <a:spcPct val="90000"/>
                </a:lnSpc>
                <a:spcBef>
                  <a:spcPct val="0"/>
                </a:spcBef>
                <a:spcAft>
                  <a:spcPct val="35000"/>
                </a:spcAft>
              </a:pPr>
              <a:r>
                <a:rPr lang="en-US" sz="1800" kern="1200" dirty="0">
                  <a:solidFill>
                    <a:schemeClr val="accent2">
                      <a:lumMod val="50000"/>
                    </a:schemeClr>
                  </a:solidFill>
                </a:rPr>
                <a:t>this section is key to success – study the impact requirements extremely carefully and work backwards from these to form the requisite consortium</a:t>
              </a:r>
              <a:endParaRPr lang="lv-LV" sz="1800" kern="1200" dirty="0">
                <a:solidFill>
                  <a:schemeClr val="accent2">
                    <a:lumMod val="50000"/>
                  </a:schemeClr>
                </a:solidFill>
              </a:endParaRPr>
            </a:p>
          </p:txBody>
        </p:sp>
      </p:grpSp>
    </p:spTree>
    <p:extLst>
      <p:ext uri="{BB962C8B-B14F-4D97-AF65-F5344CB8AC3E}">
        <p14:creationId xmlns:p14="http://schemas.microsoft.com/office/powerpoint/2010/main" val="9847260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xmlns="" id="{6F34227B-EF00-6847-B3A3-0106E167A265}"/>
              </a:ext>
            </a:extLst>
          </p:cNvPr>
          <p:cNvSpPr>
            <a:spLocks noGrp="1"/>
          </p:cNvSpPr>
          <p:nvPr>
            <p:ph type="sldNum" sz="quarter" idx="12"/>
          </p:nvPr>
        </p:nvSpPr>
        <p:spPr>
          <a:xfrm>
            <a:off x="9219795" y="6172757"/>
            <a:ext cx="2743200" cy="365125"/>
          </a:xfrm>
        </p:spPr>
        <p:txBody>
          <a:bodyPr/>
          <a:lstStyle/>
          <a:p>
            <a:pPr>
              <a:defRPr/>
            </a:pPr>
            <a:fld id="{FB35F23D-8EAD-434D-827C-A603F8208307}" type="slidenum">
              <a:rPr lang="en-US" altLang="lv-LV" smtClean="0">
                <a:latin typeface="Verdana" panose="020B0604030504040204" pitchFamily="34" charset="0"/>
                <a:ea typeface="Verdana" panose="020B0604030504040204" pitchFamily="34" charset="0"/>
              </a:rPr>
              <a:pPr>
                <a:defRPr/>
              </a:pPr>
              <a:t>44</a:t>
            </a:fld>
            <a:endParaRPr lang="en-US" altLang="lv-LV" dirty="0">
              <a:latin typeface="Verdana" panose="020B0604030504040204" pitchFamily="34" charset="0"/>
              <a:ea typeface="Verdana" panose="020B0604030504040204" pitchFamily="34" charset="0"/>
            </a:endParaRPr>
          </a:p>
        </p:txBody>
      </p:sp>
      <p:sp>
        <p:nvSpPr>
          <p:cNvPr id="2" name="Title 1">
            <a:extLst>
              <a:ext uri="{FF2B5EF4-FFF2-40B4-BE49-F238E27FC236}">
                <a16:creationId xmlns:a16="http://schemas.microsoft.com/office/drawing/2014/main" xmlns="" id="{A1721E63-4C13-414B-A316-43F99BD0BD20}"/>
              </a:ext>
            </a:extLst>
          </p:cNvPr>
          <p:cNvSpPr>
            <a:spLocks noGrp="1"/>
          </p:cNvSpPr>
          <p:nvPr>
            <p:ph type="title" idx="4294967295"/>
          </p:nvPr>
        </p:nvSpPr>
        <p:spPr>
          <a:xfrm>
            <a:off x="1526943" y="339700"/>
            <a:ext cx="10436052" cy="1036638"/>
          </a:xfrm>
          <a:prstGeom prst="rect">
            <a:avLst/>
          </a:prstGeom>
        </p:spPr>
        <p:txBody>
          <a:bodyPr>
            <a:normAutofit/>
          </a:bodyPr>
          <a:lstStyle/>
          <a:p>
            <a:r>
              <a:rPr lang="lv-LV" dirty="0">
                <a:solidFill>
                  <a:schemeClr val="accent2">
                    <a:lumMod val="50000"/>
                  </a:schemeClr>
                </a:solidFill>
                <a:latin typeface="Verdana" panose="020B0604030504040204" pitchFamily="34" charset="0"/>
                <a:ea typeface="Verdana" panose="020B0604030504040204" pitchFamily="34" charset="0"/>
                <a:cs typeface="Times New Roman" panose="02020603050405020304" pitchFamily="18" charset="0"/>
              </a:rPr>
              <a:t>Ieteikumi projekta sagatavošanai</a:t>
            </a:r>
            <a:endParaRPr lang="lv-LV" sz="3200" dirty="0">
              <a:solidFill>
                <a:schemeClr val="accent2">
                  <a:lumMod val="50000"/>
                </a:schemeClr>
              </a:solidFill>
              <a:latin typeface="Verdana" panose="020B0604030504040204" pitchFamily="34" charset="0"/>
              <a:ea typeface="Verdana" panose="020B0604030504040204" pitchFamily="34" charset="0"/>
              <a:cs typeface="Times New Roman" panose="02020603050405020304" pitchFamily="18" charset="0"/>
            </a:endParaRPr>
          </a:p>
        </p:txBody>
      </p:sp>
      <p:grpSp>
        <p:nvGrpSpPr>
          <p:cNvPr id="5" name="Group 4"/>
          <p:cNvGrpSpPr/>
          <p:nvPr/>
        </p:nvGrpSpPr>
        <p:grpSpPr>
          <a:xfrm>
            <a:off x="633344" y="1400234"/>
            <a:ext cx="10888096" cy="5320876"/>
            <a:chOff x="1278803" y="1424132"/>
            <a:chExt cx="10888096" cy="5320876"/>
          </a:xfrm>
        </p:grpSpPr>
        <p:sp>
          <p:nvSpPr>
            <p:cNvPr id="12" name="Freeform 11"/>
            <p:cNvSpPr/>
            <p:nvPr/>
          </p:nvSpPr>
          <p:spPr>
            <a:xfrm>
              <a:off x="3151990" y="1424133"/>
              <a:ext cx="9014909" cy="1072806"/>
            </a:xfrm>
            <a:custGeom>
              <a:avLst/>
              <a:gdLst>
                <a:gd name="connsiteX0" fmla="*/ 0 w 1072805"/>
                <a:gd name="connsiteY0" fmla="*/ 0 h 6935422"/>
                <a:gd name="connsiteX1" fmla="*/ 1072805 w 1072805"/>
                <a:gd name="connsiteY1" fmla="*/ 0 h 6935422"/>
                <a:gd name="connsiteX2" fmla="*/ 1072805 w 1072805"/>
                <a:gd name="connsiteY2" fmla="*/ 6935422 h 6935422"/>
                <a:gd name="connsiteX3" fmla="*/ 0 w 1072805"/>
                <a:gd name="connsiteY3" fmla="*/ 6935422 h 6935422"/>
                <a:gd name="connsiteX4" fmla="*/ 0 w 1072805"/>
                <a:gd name="connsiteY4" fmla="*/ 0 h 6935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2805" h="6935422">
                  <a:moveTo>
                    <a:pt x="1072805" y="3"/>
                  </a:moveTo>
                  <a:lnTo>
                    <a:pt x="1072805" y="6935419"/>
                  </a:lnTo>
                  <a:lnTo>
                    <a:pt x="0" y="6935419"/>
                  </a:lnTo>
                  <a:lnTo>
                    <a:pt x="0" y="3"/>
                  </a:lnTo>
                  <a:lnTo>
                    <a:pt x="1072805" y="3"/>
                  </a:lnTo>
                  <a:close/>
                </a:path>
              </a:pathLst>
            </a:custGeom>
            <a:solidFill>
              <a:schemeClr val="bg1">
                <a:lumMod val="95000"/>
                <a:alpha val="90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2391" tIns="36195" rIns="72390" bIns="36196" numCol="1" spcCol="1270" anchor="ctr" anchorCtr="0">
              <a:noAutofit/>
            </a:bodyPr>
            <a:lstStyle/>
            <a:p>
              <a:pPr marL="0" lvl="1" indent="0" algn="l" defTabSz="844550" rtl="0">
                <a:lnSpc>
                  <a:spcPct val="90000"/>
                </a:lnSpc>
                <a:spcBef>
                  <a:spcPct val="0"/>
                </a:spcBef>
                <a:spcAft>
                  <a:spcPct val="15000"/>
                </a:spcAft>
              </a:pPr>
              <a:r>
                <a:rPr lang="lv-LV" sz="1900" kern="1200" dirty="0">
                  <a:solidFill>
                    <a:schemeClr val="accent2">
                      <a:lumMod val="50000"/>
                    </a:schemeClr>
                  </a:solidFill>
                </a:rPr>
                <a:t>	</a:t>
              </a:r>
              <a:r>
                <a:rPr lang="en-US" sz="1900" kern="1200" dirty="0">
                  <a:solidFill>
                    <a:schemeClr val="accent2">
                      <a:lumMod val="50000"/>
                    </a:schemeClr>
                  </a:solidFill>
                </a:rPr>
                <a:t>only a strong consortium composed of select partners can </a:t>
              </a:r>
              <a:endParaRPr lang="lv-LV" sz="1900" kern="1200" dirty="0">
                <a:solidFill>
                  <a:schemeClr val="accent2">
                    <a:lumMod val="50000"/>
                  </a:schemeClr>
                </a:solidFill>
              </a:endParaRPr>
            </a:p>
            <a:p>
              <a:pPr marL="0" lvl="1" indent="0" algn="l" defTabSz="844550" rtl="0">
                <a:lnSpc>
                  <a:spcPct val="90000"/>
                </a:lnSpc>
                <a:spcBef>
                  <a:spcPct val="0"/>
                </a:spcBef>
                <a:spcAft>
                  <a:spcPct val="15000"/>
                </a:spcAft>
              </a:pPr>
              <a:r>
                <a:rPr lang="lv-LV" sz="1900" dirty="0">
                  <a:solidFill>
                    <a:schemeClr val="accent2">
                      <a:lumMod val="50000"/>
                    </a:schemeClr>
                  </a:solidFill>
                </a:rPr>
                <a:t>          </a:t>
              </a:r>
              <a:r>
                <a:rPr lang="en-US" sz="1900" kern="1200" dirty="0">
                  <a:solidFill>
                    <a:schemeClr val="accent2">
                      <a:lumMod val="50000"/>
                    </a:schemeClr>
                  </a:solidFill>
                </a:rPr>
                <a:t>deliver excellence on time and on budget</a:t>
              </a:r>
              <a:endParaRPr lang="lv-LV" sz="1900" kern="1200" dirty="0">
                <a:solidFill>
                  <a:schemeClr val="accent2">
                    <a:lumMod val="50000"/>
                  </a:schemeClr>
                </a:solidFill>
              </a:endParaRPr>
            </a:p>
          </p:txBody>
        </p:sp>
        <p:sp>
          <p:nvSpPr>
            <p:cNvPr id="13" name="Pentagon 12"/>
            <p:cNvSpPr/>
            <p:nvPr/>
          </p:nvSpPr>
          <p:spPr>
            <a:xfrm>
              <a:off x="1279896" y="1424132"/>
              <a:ext cx="2548563" cy="1096703"/>
            </a:xfrm>
            <a:prstGeom prst="homePlate">
              <a:avLst/>
            </a:prstGeom>
            <a:solidFill>
              <a:schemeClr val="bg1">
                <a:lumMod val="6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0" tIns="38100" rIns="76200" bIns="38100" numCol="1" spcCol="1270" anchor="ctr" anchorCtr="0">
              <a:noAutofit/>
            </a:bodyPr>
            <a:lstStyle/>
            <a:p>
              <a:pPr lvl="0" algn="ctr" defTabSz="889000" rtl="0">
                <a:lnSpc>
                  <a:spcPct val="90000"/>
                </a:lnSpc>
                <a:spcBef>
                  <a:spcPct val="0"/>
                </a:spcBef>
                <a:spcAft>
                  <a:spcPct val="35000"/>
                </a:spcAft>
              </a:pPr>
              <a:r>
                <a:rPr lang="en-US" sz="2000" b="1" kern="1200" dirty="0"/>
                <a:t>CHOOSE STAR PARTNERS: </a:t>
              </a:r>
              <a:endParaRPr lang="lv-LV" sz="2000" kern="1200" dirty="0"/>
            </a:p>
          </p:txBody>
        </p:sp>
        <p:sp>
          <p:nvSpPr>
            <p:cNvPr id="14" name="Freeform 13"/>
            <p:cNvSpPr/>
            <p:nvPr/>
          </p:nvSpPr>
          <p:spPr>
            <a:xfrm>
              <a:off x="3151990" y="2832190"/>
              <a:ext cx="9014909" cy="1072806"/>
            </a:xfrm>
            <a:custGeom>
              <a:avLst/>
              <a:gdLst>
                <a:gd name="connsiteX0" fmla="*/ 0 w 1072805"/>
                <a:gd name="connsiteY0" fmla="*/ 0 h 6935422"/>
                <a:gd name="connsiteX1" fmla="*/ 1072805 w 1072805"/>
                <a:gd name="connsiteY1" fmla="*/ 0 h 6935422"/>
                <a:gd name="connsiteX2" fmla="*/ 1072805 w 1072805"/>
                <a:gd name="connsiteY2" fmla="*/ 6935422 h 6935422"/>
                <a:gd name="connsiteX3" fmla="*/ 0 w 1072805"/>
                <a:gd name="connsiteY3" fmla="*/ 6935422 h 6935422"/>
                <a:gd name="connsiteX4" fmla="*/ 0 w 1072805"/>
                <a:gd name="connsiteY4" fmla="*/ 0 h 6935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2805" h="6935422">
                  <a:moveTo>
                    <a:pt x="1072805" y="3"/>
                  </a:moveTo>
                  <a:lnTo>
                    <a:pt x="1072805" y="6935419"/>
                  </a:lnTo>
                  <a:lnTo>
                    <a:pt x="0" y="6935419"/>
                  </a:lnTo>
                  <a:lnTo>
                    <a:pt x="0" y="3"/>
                  </a:lnTo>
                  <a:lnTo>
                    <a:pt x="1072805" y="3"/>
                  </a:lnTo>
                  <a:close/>
                </a:path>
              </a:pathLst>
            </a:custGeom>
            <a:solidFill>
              <a:schemeClr val="bg1">
                <a:lumMod val="95000"/>
                <a:alpha val="90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2391" tIns="36195" rIns="72390" bIns="36196" numCol="1" spcCol="1270" anchor="ctr" anchorCtr="0">
              <a:noAutofit/>
            </a:bodyPr>
            <a:lstStyle/>
            <a:p>
              <a:pPr marL="0" lvl="1" indent="0" algn="l" defTabSz="844550" rtl="0">
                <a:lnSpc>
                  <a:spcPct val="90000"/>
                </a:lnSpc>
                <a:spcBef>
                  <a:spcPct val="0"/>
                </a:spcBef>
                <a:spcAft>
                  <a:spcPct val="15000"/>
                </a:spcAft>
              </a:pPr>
              <a:r>
                <a:rPr lang="lv-LV" sz="1900" kern="1200" dirty="0">
                  <a:solidFill>
                    <a:schemeClr val="accent2">
                      <a:lumMod val="50000"/>
                    </a:schemeClr>
                  </a:solidFill>
                </a:rPr>
                <a:t>	</a:t>
              </a:r>
              <a:r>
                <a:rPr lang="en-US" sz="1900" kern="1200" dirty="0">
                  <a:solidFill>
                    <a:schemeClr val="accent2">
                      <a:lumMod val="50000"/>
                    </a:schemeClr>
                  </a:solidFill>
                </a:rPr>
                <a:t>estimated budget window in the call – gives a steer to </a:t>
              </a:r>
              <a:r>
                <a:rPr lang="lv-LV" sz="1900" kern="1200" dirty="0">
                  <a:solidFill>
                    <a:schemeClr val="accent2">
                      <a:lumMod val="50000"/>
                    </a:schemeClr>
                  </a:solidFill>
                </a:rPr>
                <a:t>	</a:t>
              </a:r>
              <a:r>
                <a:rPr lang="en-US" sz="1900" kern="1200" dirty="0">
                  <a:solidFill>
                    <a:schemeClr val="accent2">
                      <a:lumMod val="50000"/>
                    </a:schemeClr>
                  </a:solidFill>
                </a:rPr>
                <a:t>the </a:t>
              </a:r>
              <a:r>
                <a:rPr lang="lv-LV" sz="1900" kern="1200" dirty="0">
                  <a:solidFill>
                    <a:schemeClr val="accent2">
                      <a:lumMod val="50000"/>
                    </a:schemeClr>
                  </a:solidFill>
                </a:rPr>
                <a:t>	</a:t>
              </a:r>
              <a:r>
                <a:rPr lang="en-US" sz="1900" kern="1200" dirty="0">
                  <a:solidFill>
                    <a:schemeClr val="accent2">
                      <a:lumMod val="50000"/>
                    </a:schemeClr>
                  </a:solidFill>
                </a:rPr>
                <a:t>appropriate duration/scale of the project and size of </a:t>
              </a:r>
              <a:r>
                <a:rPr lang="lv-LV" sz="1900" kern="1200" dirty="0">
                  <a:solidFill>
                    <a:schemeClr val="accent2">
                      <a:lumMod val="50000"/>
                    </a:schemeClr>
                  </a:solidFill>
                </a:rPr>
                <a:t>	</a:t>
              </a:r>
              <a:r>
                <a:rPr lang="en-US" sz="1900" kern="1200" dirty="0">
                  <a:solidFill>
                    <a:schemeClr val="accent2">
                      <a:lumMod val="50000"/>
                    </a:schemeClr>
                  </a:solidFill>
                </a:rPr>
                <a:t>consortium that might be expected</a:t>
              </a:r>
              <a:endParaRPr lang="lv-LV" sz="1900" kern="1200" dirty="0">
                <a:solidFill>
                  <a:schemeClr val="accent2">
                    <a:lumMod val="50000"/>
                  </a:schemeClr>
                </a:solidFill>
              </a:endParaRPr>
            </a:p>
          </p:txBody>
        </p:sp>
        <p:sp>
          <p:nvSpPr>
            <p:cNvPr id="15" name="Pentagon 14"/>
            <p:cNvSpPr/>
            <p:nvPr/>
          </p:nvSpPr>
          <p:spPr>
            <a:xfrm>
              <a:off x="1279896" y="2832190"/>
              <a:ext cx="2548563" cy="1072805"/>
            </a:xfrm>
            <a:prstGeom prst="homePlate">
              <a:avLst/>
            </a:prstGeom>
            <a:solidFill>
              <a:schemeClr val="bg1">
                <a:lumMod val="6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0" tIns="38100" rIns="76200" bIns="38100" numCol="1" spcCol="1270" anchor="ctr" anchorCtr="0">
              <a:noAutofit/>
            </a:bodyPr>
            <a:lstStyle/>
            <a:p>
              <a:pPr lvl="0" algn="ctr" defTabSz="889000" rtl="0">
                <a:lnSpc>
                  <a:spcPct val="90000"/>
                </a:lnSpc>
                <a:spcBef>
                  <a:spcPct val="0"/>
                </a:spcBef>
                <a:spcAft>
                  <a:spcPct val="35000"/>
                </a:spcAft>
              </a:pPr>
              <a:r>
                <a:rPr lang="en-US" sz="2000" b="1" kern="1200" dirty="0"/>
                <a:t>NOTE:</a:t>
              </a:r>
              <a:endParaRPr lang="lv-LV" sz="2000" kern="1200" dirty="0"/>
            </a:p>
          </p:txBody>
        </p:sp>
        <p:sp>
          <p:nvSpPr>
            <p:cNvPr id="16" name="Freeform 15"/>
            <p:cNvSpPr/>
            <p:nvPr/>
          </p:nvSpPr>
          <p:spPr>
            <a:xfrm>
              <a:off x="3151990" y="4240247"/>
              <a:ext cx="9014909" cy="1072806"/>
            </a:xfrm>
            <a:custGeom>
              <a:avLst/>
              <a:gdLst>
                <a:gd name="connsiteX0" fmla="*/ 0 w 1072805"/>
                <a:gd name="connsiteY0" fmla="*/ 0 h 6935422"/>
                <a:gd name="connsiteX1" fmla="*/ 1072805 w 1072805"/>
                <a:gd name="connsiteY1" fmla="*/ 0 h 6935422"/>
                <a:gd name="connsiteX2" fmla="*/ 1072805 w 1072805"/>
                <a:gd name="connsiteY2" fmla="*/ 6935422 h 6935422"/>
                <a:gd name="connsiteX3" fmla="*/ 0 w 1072805"/>
                <a:gd name="connsiteY3" fmla="*/ 6935422 h 6935422"/>
                <a:gd name="connsiteX4" fmla="*/ 0 w 1072805"/>
                <a:gd name="connsiteY4" fmla="*/ 0 h 6935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2805" h="6935422">
                  <a:moveTo>
                    <a:pt x="1072805" y="3"/>
                  </a:moveTo>
                  <a:lnTo>
                    <a:pt x="1072805" y="6935419"/>
                  </a:lnTo>
                  <a:lnTo>
                    <a:pt x="0" y="6935419"/>
                  </a:lnTo>
                  <a:lnTo>
                    <a:pt x="0" y="3"/>
                  </a:lnTo>
                  <a:lnTo>
                    <a:pt x="1072805" y="3"/>
                  </a:lnTo>
                  <a:close/>
                </a:path>
              </a:pathLst>
            </a:custGeom>
            <a:solidFill>
              <a:schemeClr val="bg1">
                <a:lumMod val="95000"/>
                <a:alpha val="90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2391" tIns="36195" rIns="72390" bIns="36196" numCol="1" spcCol="1270" anchor="ctr" anchorCtr="0">
              <a:noAutofit/>
            </a:bodyPr>
            <a:lstStyle/>
            <a:p>
              <a:pPr marL="0" lvl="1" indent="0" algn="l" defTabSz="844550" rtl="0">
                <a:lnSpc>
                  <a:spcPct val="90000"/>
                </a:lnSpc>
                <a:spcBef>
                  <a:spcPct val="0"/>
                </a:spcBef>
                <a:spcAft>
                  <a:spcPct val="15000"/>
                </a:spcAft>
              </a:pPr>
              <a:r>
                <a:rPr lang="lv-LV" sz="1900" kern="1200" dirty="0">
                  <a:solidFill>
                    <a:schemeClr val="accent2">
                      <a:lumMod val="50000"/>
                    </a:schemeClr>
                  </a:solidFill>
                </a:rPr>
                <a:t>	</a:t>
              </a:r>
              <a:r>
                <a:rPr lang="en-US" sz="1900" kern="1200" dirty="0">
                  <a:solidFill>
                    <a:schemeClr val="accent2">
                      <a:lumMod val="50000"/>
                    </a:schemeClr>
                  </a:solidFill>
                </a:rPr>
                <a:t>register as an expert for Horizon Europe to gain </a:t>
              </a:r>
              <a:r>
                <a:rPr lang="lv-LV" sz="1900" kern="1200" dirty="0">
                  <a:solidFill>
                    <a:schemeClr val="accent2">
                      <a:lumMod val="50000"/>
                    </a:schemeClr>
                  </a:solidFill>
                </a:rPr>
                <a:t>	</a:t>
              </a:r>
              <a:r>
                <a:rPr lang="en-US" sz="1900" kern="1200" dirty="0">
                  <a:solidFill>
                    <a:schemeClr val="accent2">
                      <a:lumMod val="50000"/>
                    </a:schemeClr>
                  </a:solidFill>
                </a:rPr>
                <a:t>valuable </a:t>
              </a:r>
              <a:r>
                <a:rPr lang="lv-LV" sz="1900" kern="1200" dirty="0">
                  <a:solidFill>
                    <a:schemeClr val="accent2">
                      <a:lumMod val="50000"/>
                    </a:schemeClr>
                  </a:solidFill>
                </a:rPr>
                <a:t> 	</a:t>
              </a:r>
              <a:r>
                <a:rPr lang="en-US" sz="1900" kern="1200" dirty="0">
                  <a:solidFill>
                    <a:schemeClr val="accent2">
                      <a:lumMod val="50000"/>
                    </a:schemeClr>
                  </a:solidFill>
                </a:rPr>
                <a:t>experience on ‘the other side’</a:t>
              </a:r>
              <a:endParaRPr lang="lv-LV" sz="1900" kern="1200" dirty="0">
                <a:solidFill>
                  <a:schemeClr val="accent2">
                    <a:lumMod val="50000"/>
                  </a:schemeClr>
                </a:solidFill>
              </a:endParaRPr>
            </a:p>
          </p:txBody>
        </p:sp>
        <p:sp>
          <p:nvSpPr>
            <p:cNvPr id="17" name="Pentagon 16"/>
            <p:cNvSpPr/>
            <p:nvPr/>
          </p:nvSpPr>
          <p:spPr>
            <a:xfrm>
              <a:off x="1278847" y="4216349"/>
              <a:ext cx="2548563" cy="1096704"/>
            </a:xfrm>
            <a:prstGeom prst="homePlate">
              <a:avLst/>
            </a:prstGeom>
            <a:solidFill>
              <a:schemeClr val="bg1">
                <a:lumMod val="6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0" tIns="38100" rIns="76200" bIns="38100" numCol="1" spcCol="1270" anchor="ctr" anchorCtr="0">
              <a:noAutofit/>
            </a:bodyPr>
            <a:lstStyle/>
            <a:p>
              <a:pPr lvl="0" algn="ctr" defTabSz="889000" rtl="0">
                <a:lnSpc>
                  <a:spcPct val="90000"/>
                </a:lnSpc>
                <a:spcBef>
                  <a:spcPct val="0"/>
                </a:spcBef>
                <a:spcAft>
                  <a:spcPct val="35000"/>
                </a:spcAft>
              </a:pPr>
              <a:r>
                <a:rPr lang="en-US" sz="2000" b="1" kern="1200" dirty="0"/>
                <a:t>BECOME AN EVALUATOR:  </a:t>
              </a:r>
              <a:endParaRPr lang="lv-LV" sz="2000" kern="1200" dirty="0"/>
            </a:p>
          </p:txBody>
        </p:sp>
        <p:sp>
          <p:nvSpPr>
            <p:cNvPr id="18" name="Freeform 17"/>
            <p:cNvSpPr/>
            <p:nvPr/>
          </p:nvSpPr>
          <p:spPr>
            <a:xfrm>
              <a:off x="3033656" y="5648304"/>
              <a:ext cx="9133243" cy="1096704"/>
            </a:xfrm>
            <a:custGeom>
              <a:avLst/>
              <a:gdLst>
                <a:gd name="connsiteX0" fmla="*/ 0 w 1072805"/>
                <a:gd name="connsiteY0" fmla="*/ 0 h 6935422"/>
                <a:gd name="connsiteX1" fmla="*/ 1072805 w 1072805"/>
                <a:gd name="connsiteY1" fmla="*/ 0 h 6935422"/>
                <a:gd name="connsiteX2" fmla="*/ 1072805 w 1072805"/>
                <a:gd name="connsiteY2" fmla="*/ 6935422 h 6935422"/>
                <a:gd name="connsiteX3" fmla="*/ 0 w 1072805"/>
                <a:gd name="connsiteY3" fmla="*/ 6935422 h 6935422"/>
                <a:gd name="connsiteX4" fmla="*/ 0 w 1072805"/>
                <a:gd name="connsiteY4" fmla="*/ 0 h 6935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2805" h="6935422">
                  <a:moveTo>
                    <a:pt x="1072805" y="3"/>
                  </a:moveTo>
                  <a:lnTo>
                    <a:pt x="1072805" y="6935419"/>
                  </a:lnTo>
                  <a:lnTo>
                    <a:pt x="0" y="6935419"/>
                  </a:lnTo>
                  <a:lnTo>
                    <a:pt x="0" y="3"/>
                  </a:lnTo>
                  <a:lnTo>
                    <a:pt x="1072805" y="3"/>
                  </a:lnTo>
                  <a:close/>
                </a:path>
              </a:pathLst>
            </a:custGeom>
            <a:solidFill>
              <a:schemeClr val="bg1">
                <a:lumMod val="95000"/>
                <a:alpha val="90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2391" tIns="36195" rIns="72390" bIns="36196" numCol="1" spcCol="1270" anchor="ctr" anchorCtr="0">
              <a:noAutofit/>
            </a:bodyPr>
            <a:lstStyle/>
            <a:p>
              <a:pPr marL="0" lvl="1" indent="0" algn="l" defTabSz="844550" rtl="0">
                <a:lnSpc>
                  <a:spcPct val="90000"/>
                </a:lnSpc>
                <a:spcBef>
                  <a:spcPct val="0"/>
                </a:spcBef>
                <a:spcAft>
                  <a:spcPct val="15000"/>
                </a:spcAft>
              </a:pPr>
              <a:r>
                <a:rPr lang="en-US" sz="1900" kern="1200" dirty="0">
                  <a:solidFill>
                    <a:schemeClr val="accent2">
                      <a:lumMod val="50000"/>
                    </a:schemeClr>
                  </a:solidFill>
                </a:rPr>
                <a:t>if un</a:t>
              </a:r>
              <a:r>
                <a:rPr lang="lv-LV" sz="1900" kern="1200" dirty="0">
                  <a:solidFill>
                    <a:schemeClr val="accent2">
                      <a:lumMod val="50000"/>
                    </a:schemeClr>
                  </a:solidFill>
                </a:rPr>
                <a:t>	</a:t>
              </a:r>
              <a:r>
                <a:rPr lang="en-US" sz="1900" kern="1200" dirty="0">
                  <a:solidFill>
                    <a:schemeClr val="accent2">
                      <a:lumMod val="50000"/>
                    </a:schemeClr>
                  </a:solidFill>
                </a:rPr>
                <a:t>successful, do read your Evaluation Summary Report carefully to dis</a:t>
              </a:r>
              <a:r>
                <a:rPr lang="lv-LV" sz="1900" kern="1200" dirty="0">
                  <a:solidFill>
                    <a:schemeClr val="accent2">
                      <a:lumMod val="50000"/>
                    </a:schemeClr>
                  </a:solidFill>
                </a:rPr>
                <a:t>	</a:t>
              </a:r>
              <a:r>
                <a:rPr lang="en-US" sz="1900" kern="1200" dirty="0">
                  <a:solidFill>
                    <a:schemeClr val="accent2">
                      <a:lumMod val="50000"/>
                    </a:schemeClr>
                  </a:solidFill>
                </a:rPr>
                <a:t>cover where you need to improve in future</a:t>
              </a:r>
              <a:endParaRPr lang="lv-LV" sz="1900" kern="1200" dirty="0">
                <a:solidFill>
                  <a:schemeClr val="accent2">
                    <a:lumMod val="50000"/>
                  </a:schemeClr>
                </a:solidFill>
              </a:endParaRPr>
            </a:p>
          </p:txBody>
        </p:sp>
        <p:sp>
          <p:nvSpPr>
            <p:cNvPr id="19" name="Pentagon 18"/>
            <p:cNvSpPr/>
            <p:nvPr/>
          </p:nvSpPr>
          <p:spPr>
            <a:xfrm>
              <a:off x="1278803" y="5648303"/>
              <a:ext cx="2548563" cy="1096705"/>
            </a:xfrm>
            <a:prstGeom prst="homePlate">
              <a:avLst/>
            </a:prstGeom>
            <a:solidFill>
              <a:schemeClr val="bg1">
                <a:lumMod val="6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0" tIns="38100" rIns="76200" bIns="38100" numCol="1" spcCol="1270" anchor="ctr" anchorCtr="0">
              <a:noAutofit/>
            </a:bodyPr>
            <a:lstStyle/>
            <a:p>
              <a:pPr lvl="0" algn="ctr" defTabSz="889000" rtl="0">
                <a:lnSpc>
                  <a:spcPct val="90000"/>
                </a:lnSpc>
                <a:spcBef>
                  <a:spcPct val="0"/>
                </a:spcBef>
                <a:spcAft>
                  <a:spcPct val="35000"/>
                </a:spcAft>
              </a:pPr>
              <a:r>
                <a:rPr lang="en-US" sz="2000" b="1" kern="1200" dirty="0"/>
                <a:t>IMPROVE: </a:t>
              </a:r>
              <a:endParaRPr lang="lv-LV" sz="2000" kern="1200" dirty="0"/>
            </a:p>
          </p:txBody>
        </p:sp>
      </p:grpSp>
    </p:spTree>
    <p:extLst>
      <p:ext uri="{BB962C8B-B14F-4D97-AF65-F5344CB8AC3E}">
        <p14:creationId xmlns:p14="http://schemas.microsoft.com/office/powerpoint/2010/main" val="31884224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xmlns="" id="{29269AA4-D4C1-AC40-92B0-0CB4307D9508}"/>
              </a:ext>
            </a:extLst>
          </p:cNvPr>
          <p:cNvSpPr>
            <a:spLocks noGrp="1"/>
          </p:cNvSpPr>
          <p:nvPr>
            <p:ph type="sldNum" sz="quarter" idx="12"/>
          </p:nvPr>
        </p:nvSpPr>
        <p:spPr>
          <a:xfrm>
            <a:off x="9213844" y="6204962"/>
            <a:ext cx="2743200" cy="365125"/>
          </a:xfrm>
        </p:spPr>
        <p:txBody>
          <a:bodyPr/>
          <a:lstStyle/>
          <a:p>
            <a:pPr>
              <a:defRPr/>
            </a:pPr>
            <a:fld id="{FB35F23D-8EAD-434D-827C-A603F8208307}" type="slidenum">
              <a:rPr lang="en-US" altLang="lv-LV" smtClean="0">
                <a:latin typeface="Verdana" panose="020B0604030504040204" pitchFamily="34" charset="0"/>
                <a:ea typeface="Verdana" panose="020B0604030504040204" pitchFamily="34" charset="0"/>
              </a:rPr>
              <a:pPr>
                <a:defRPr/>
              </a:pPr>
              <a:t>45</a:t>
            </a:fld>
            <a:endParaRPr lang="en-US" altLang="lv-LV" dirty="0">
              <a:latin typeface="Verdana" panose="020B0604030504040204" pitchFamily="34" charset="0"/>
              <a:ea typeface="Verdana" panose="020B0604030504040204" pitchFamily="34" charset="0"/>
            </a:endParaRPr>
          </a:p>
        </p:txBody>
      </p:sp>
      <p:pic>
        <p:nvPicPr>
          <p:cNvPr id="7" name="Picture 6">
            <a:extLst>
              <a:ext uri="{FF2B5EF4-FFF2-40B4-BE49-F238E27FC236}">
                <a16:creationId xmlns:a16="http://schemas.microsoft.com/office/drawing/2014/main" xmlns="" id="{27560266-9384-F440-9F90-F5468B6E20D2}"/>
              </a:ext>
            </a:extLst>
          </p:cNvPr>
          <p:cNvPicPr>
            <a:picLocks noChangeAspect="1"/>
          </p:cNvPicPr>
          <p:nvPr/>
        </p:nvPicPr>
        <p:blipFill>
          <a:blip r:embed="rId3"/>
          <a:stretch>
            <a:fillRect/>
          </a:stretch>
        </p:blipFill>
        <p:spPr>
          <a:xfrm>
            <a:off x="3737665" y="0"/>
            <a:ext cx="5237855" cy="6858000"/>
          </a:xfrm>
          <a:prstGeom prst="rect">
            <a:avLst/>
          </a:prstGeom>
        </p:spPr>
      </p:pic>
      <p:sp>
        <p:nvSpPr>
          <p:cNvPr id="4" name="Rectangle 3">
            <a:extLst>
              <a:ext uri="{FF2B5EF4-FFF2-40B4-BE49-F238E27FC236}">
                <a16:creationId xmlns:a16="http://schemas.microsoft.com/office/drawing/2014/main" xmlns="" id="{3B37A305-C6C5-C44C-A37A-B03624483194}"/>
              </a:ext>
            </a:extLst>
          </p:cNvPr>
          <p:cNvSpPr/>
          <p:nvPr/>
        </p:nvSpPr>
        <p:spPr>
          <a:xfrm>
            <a:off x="325315" y="3130972"/>
            <a:ext cx="3174026" cy="1908215"/>
          </a:xfrm>
          <a:prstGeom prst="rect">
            <a:avLst/>
          </a:prstGeom>
          <a:ln w="19050">
            <a:solidFill>
              <a:schemeClr val="accent2"/>
            </a:solidFill>
          </a:ln>
        </p:spPr>
        <p:txBody>
          <a:bodyPr wrap="square">
            <a:spAutoFit/>
          </a:bodyPr>
          <a:lstStyle/>
          <a:p>
            <a:pPr algn="ctr"/>
            <a:endParaRPr lang="lv-LV" sz="1400" i="1" dirty="0">
              <a:latin typeface="Verdana" panose="020B0604030504040204" pitchFamily="34" charset="0"/>
              <a:ea typeface="Verdana" panose="020B0604030504040204" pitchFamily="34" charset="0"/>
            </a:endParaRPr>
          </a:p>
          <a:p>
            <a:pPr algn="ctr"/>
            <a:r>
              <a:rPr lang="lv-LV" sz="1400" i="1" dirty="0">
                <a:latin typeface="Verdana" panose="020B0604030504040204" pitchFamily="34" charset="0"/>
                <a:ea typeface="Verdana" panose="020B0604030504040204" pitchFamily="34" charset="0"/>
              </a:rPr>
              <a:t>Strategic Plan: </a:t>
            </a:r>
            <a:r>
              <a:rPr lang="en-US" sz="1500" i="1" dirty="0">
                <a:latin typeface="Verdana" panose="020B0604030504040204" pitchFamily="34" charset="0"/>
                <a:ea typeface="Verdana" panose="020B0604030504040204" pitchFamily="34" charset="0"/>
                <a:hlinkClick r:id="rId4"/>
              </a:rPr>
              <a:t>https://ec.europa.eu/info/sites/info/files/research_and_innovation/funding/documents/ec_rtd_horizon-europe-strategic-plan-2021-24.pdf</a:t>
            </a:r>
            <a:endParaRPr lang="lv-LV" sz="1500" i="1" dirty="0">
              <a:latin typeface="Verdana" panose="020B0604030504040204" pitchFamily="34" charset="0"/>
              <a:ea typeface="Verdana" panose="020B0604030504040204" pitchFamily="34" charset="0"/>
            </a:endParaRPr>
          </a:p>
          <a:p>
            <a:pPr algn="ctr"/>
            <a:r>
              <a:rPr lang="en-US" sz="1500" i="1" dirty="0">
                <a:latin typeface="Verdana" panose="020B0604030504040204" pitchFamily="34" charset="0"/>
                <a:ea typeface="Verdana" panose="020B0604030504040204" pitchFamily="34" charset="0"/>
              </a:rPr>
              <a:t> </a:t>
            </a:r>
          </a:p>
        </p:txBody>
      </p:sp>
      <p:pic>
        <p:nvPicPr>
          <p:cNvPr id="8" name="Graphic 15" descr="Share"/>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594549" y="2154273"/>
            <a:ext cx="914400" cy="914400"/>
          </a:xfrm>
          <a:prstGeom prst="rect">
            <a:avLst/>
          </a:prstGeom>
        </p:spPr>
      </p:pic>
    </p:spTree>
    <p:extLst>
      <p:ext uri="{BB962C8B-B14F-4D97-AF65-F5344CB8AC3E}">
        <p14:creationId xmlns:p14="http://schemas.microsoft.com/office/powerpoint/2010/main" val="33898190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xmlns="" id="{B50BF25C-B5DA-1F4A-BADF-F188BBE35E0C}"/>
              </a:ext>
            </a:extLst>
          </p:cNvPr>
          <p:cNvSpPr>
            <a:spLocks noGrp="1"/>
          </p:cNvSpPr>
          <p:nvPr>
            <p:ph type="sldNum" sz="quarter" idx="12"/>
          </p:nvPr>
        </p:nvSpPr>
        <p:spPr>
          <a:xfrm>
            <a:off x="9219795" y="6204962"/>
            <a:ext cx="2743200" cy="365125"/>
          </a:xfrm>
        </p:spPr>
        <p:txBody>
          <a:bodyPr/>
          <a:lstStyle/>
          <a:p>
            <a:pPr>
              <a:defRPr/>
            </a:pPr>
            <a:fld id="{FB35F23D-8EAD-434D-827C-A603F8208307}" type="slidenum">
              <a:rPr lang="en-US" altLang="lv-LV" smtClean="0">
                <a:latin typeface="Verdana" panose="020B0604030504040204" pitchFamily="34" charset="0"/>
                <a:ea typeface="Verdana" panose="020B0604030504040204" pitchFamily="34" charset="0"/>
              </a:rPr>
              <a:pPr>
                <a:defRPr/>
              </a:pPr>
              <a:t>46</a:t>
            </a:fld>
            <a:endParaRPr lang="en-US" altLang="lv-LV" dirty="0">
              <a:latin typeface="Verdana" panose="020B0604030504040204" pitchFamily="34" charset="0"/>
              <a:ea typeface="Verdana" panose="020B0604030504040204" pitchFamily="34" charset="0"/>
            </a:endParaRPr>
          </a:p>
        </p:txBody>
      </p:sp>
      <p:pic>
        <p:nvPicPr>
          <p:cNvPr id="7" name="Picture 6">
            <a:extLst>
              <a:ext uri="{FF2B5EF4-FFF2-40B4-BE49-F238E27FC236}">
                <a16:creationId xmlns:a16="http://schemas.microsoft.com/office/drawing/2014/main" xmlns="" id="{7EBF1EC1-DFD7-884C-8AC4-7014ED800815}"/>
              </a:ext>
            </a:extLst>
          </p:cNvPr>
          <p:cNvPicPr>
            <a:picLocks noChangeAspect="1"/>
          </p:cNvPicPr>
          <p:nvPr/>
        </p:nvPicPr>
        <p:blipFill>
          <a:blip r:embed="rId2"/>
          <a:stretch>
            <a:fillRect/>
          </a:stretch>
        </p:blipFill>
        <p:spPr>
          <a:xfrm>
            <a:off x="2805891" y="0"/>
            <a:ext cx="5437219" cy="6858000"/>
          </a:xfrm>
          <a:prstGeom prst="rect">
            <a:avLst/>
          </a:prstGeom>
        </p:spPr>
      </p:pic>
    </p:spTree>
    <p:extLst>
      <p:ext uri="{BB962C8B-B14F-4D97-AF65-F5344CB8AC3E}">
        <p14:creationId xmlns:p14="http://schemas.microsoft.com/office/powerpoint/2010/main" val="22544651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xmlns="" id="{8454EE5E-3E33-3144-BFB3-94ACC7DD7678}"/>
              </a:ext>
            </a:extLst>
          </p:cNvPr>
          <p:cNvSpPr>
            <a:spLocks noGrp="1"/>
          </p:cNvSpPr>
          <p:nvPr>
            <p:ph type="sldNum" sz="quarter" idx="12"/>
          </p:nvPr>
        </p:nvSpPr>
        <p:spPr>
          <a:xfrm>
            <a:off x="9223933" y="6204962"/>
            <a:ext cx="2743200" cy="365125"/>
          </a:xfrm>
        </p:spPr>
        <p:txBody>
          <a:bodyPr/>
          <a:lstStyle/>
          <a:p>
            <a:pPr>
              <a:defRPr/>
            </a:pPr>
            <a:fld id="{FB35F23D-8EAD-434D-827C-A603F8208307}" type="slidenum">
              <a:rPr lang="en-US" altLang="lv-LV" smtClean="0">
                <a:latin typeface="Verdana" panose="020B0604030504040204" pitchFamily="34" charset="0"/>
                <a:ea typeface="Verdana" panose="020B0604030504040204" pitchFamily="34" charset="0"/>
              </a:rPr>
              <a:pPr>
                <a:defRPr/>
              </a:pPr>
              <a:t>47</a:t>
            </a:fld>
            <a:endParaRPr lang="en-US" altLang="lv-LV" dirty="0">
              <a:latin typeface="Verdana" panose="020B0604030504040204" pitchFamily="34" charset="0"/>
              <a:ea typeface="Verdana" panose="020B0604030504040204" pitchFamily="34" charset="0"/>
            </a:endParaRPr>
          </a:p>
        </p:txBody>
      </p:sp>
      <p:sp>
        <p:nvSpPr>
          <p:cNvPr id="2" name="Title 1">
            <a:extLst>
              <a:ext uri="{FF2B5EF4-FFF2-40B4-BE49-F238E27FC236}">
                <a16:creationId xmlns:a16="http://schemas.microsoft.com/office/drawing/2014/main" xmlns="" id="{96C2E4E7-A708-5846-A13E-7B8FB94BDEF8}"/>
              </a:ext>
            </a:extLst>
          </p:cNvPr>
          <p:cNvSpPr>
            <a:spLocks noGrp="1"/>
          </p:cNvSpPr>
          <p:nvPr>
            <p:ph type="title" idx="4294967295"/>
          </p:nvPr>
        </p:nvSpPr>
        <p:spPr>
          <a:xfrm>
            <a:off x="1655885" y="455677"/>
            <a:ext cx="6096000" cy="1036638"/>
          </a:xfrm>
          <a:prstGeom prst="rect">
            <a:avLst/>
          </a:prstGeom>
        </p:spPr>
        <p:txBody>
          <a:bodyPr/>
          <a:lstStyle/>
          <a:p>
            <a:r>
              <a:rPr lang="lv-LV" sz="3200" dirty="0">
                <a:solidFill>
                  <a:schemeClr val="accent2">
                    <a:lumMod val="75000"/>
                  </a:schemeClr>
                </a:solidFill>
                <a:latin typeface="Verdana" panose="020B0604030504040204" pitchFamily="34" charset="0"/>
                <a:ea typeface="Verdana" panose="020B0604030504040204" pitchFamily="34" charset="0"/>
                <a:cs typeface="Times New Roman" panose="02020603050405020304" pitchFamily="18" charset="0"/>
              </a:rPr>
              <a:t>Pasākumi</a:t>
            </a:r>
          </a:p>
        </p:txBody>
      </p:sp>
      <p:sp>
        <p:nvSpPr>
          <p:cNvPr id="3" name="Content Placeholder 2">
            <a:extLst>
              <a:ext uri="{FF2B5EF4-FFF2-40B4-BE49-F238E27FC236}">
                <a16:creationId xmlns:a16="http://schemas.microsoft.com/office/drawing/2014/main" xmlns="" id="{3C2EE754-728D-2E4C-9DE7-F1C51F2C10A2}"/>
              </a:ext>
            </a:extLst>
          </p:cNvPr>
          <p:cNvSpPr>
            <a:spLocks noGrp="1"/>
          </p:cNvSpPr>
          <p:nvPr>
            <p:ph idx="4294967295"/>
          </p:nvPr>
        </p:nvSpPr>
        <p:spPr>
          <a:xfrm>
            <a:off x="5235652" y="2057519"/>
            <a:ext cx="6669133" cy="3921125"/>
          </a:xfrm>
          <a:prstGeom prst="rect">
            <a:avLst/>
          </a:prstGeom>
        </p:spPr>
        <p:txBody>
          <a:bodyPr>
            <a:noAutofit/>
          </a:bodyPr>
          <a:lstStyle/>
          <a:p>
            <a:pPr marL="0" indent="0">
              <a:buNone/>
            </a:pPr>
            <a:r>
              <a:rPr lang="lv-LV" sz="2400" b="1" dirty="0">
                <a:solidFill>
                  <a:schemeClr val="accent2">
                    <a:lumMod val="75000"/>
                  </a:schemeClr>
                </a:solidFill>
                <a:latin typeface="Verdana" panose="020B0604030504040204" pitchFamily="34" charset="0"/>
                <a:ea typeface="Verdana" panose="020B0604030504040204" pitchFamily="34" charset="0"/>
                <a:cs typeface="Times New Roman" panose="02020603050405020304" pitchFamily="18" charset="0"/>
              </a:rPr>
              <a:t>Digital, Industry and Space info days</a:t>
            </a:r>
          </a:p>
          <a:p>
            <a:endParaRPr lang="lv-LV" sz="1000" b="1" dirty="0">
              <a:solidFill>
                <a:schemeClr val="accent2">
                  <a:lumMod val="75000"/>
                </a:schemeClr>
              </a:solidFill>
              <a:latin typeface="Verdana" panose="020B0604030504040204" pitchFamily="34" charset="0"/>
              <a:ea typeface="Verdana" panose="020B0604030504040204" pitchFamily="34" charset="0"/>
              <a:cs typeface="Times New Roman" panose="02020603050405020304" pitchFamily="18" charset="0"/>
            </a:endParaRPr>
          </a:p>
          <a:p>
            <a:pPr marL="0" indent="0">
              <a:buNone/>
            </a:pPr>
            <a:r>
              <a:rPr lang="lv-LV" sz="2400" b="1" dirty="0">
                <a:solidFill>
                  <a:schemeClr val="accent2">
                    <a:lumMod val="75000"/>
                  </a:schemeClr>
                </a:solidFill>
                <a:latin typeface="Verdana" panose="020B0604030504040204" pitchFamily="34" charset="0"/>
                <a:ea typeface="Verdana" panose="020B0604030504040204" pitchFamily="34" charset="0"/>
                <a:cs typeface="Times New Roman" panose="02020603050405020304" pitchFamily="18" charset="0"/>
              </a:rPr>
              <a:t>Datums:</a:t>
            </a:r>
            <a:r>
              <a:rPr lang="lv-LV" sz="2400" dirty="0">
                <a:solidFill>
                  <a:schemeClr val="accent2">
                    <a:lumMod val="75000"/>
                  </a:schemeClr>
                </a:solidFill>
                <a:latin typeface="Verdana" panose="020B0604030504040204" pitchFamily="34" charset="0"/>
                <a:ea typeface="Verdana" panose="020B0604030504040204" pitchFamily="34" charset="0"/>
                <a:cs typeface="Times New Roman" panose="02020603050405020304" pitchFamily="18" charset="0"/>
              </a:rPr>
              <a:t> </a:t>
            </a:r>
            <a:r>
              <a:rPr lang="lv-LV" sz="2400" dirty="0">
                <a:latin typeface="Verdana" panose="020B0604030504040204" pitchFamily="34" charset="0"/>
                <a:ea typeface="Verdana" panose="020B0604030504040204" pitchFamily="34" charset="0"/>
                <a:cs typeface="Times New Roman" panose="02020603050405020304" pitchFamily="18" charset="0"/>
              </a:rPr>
              <a:t>2021. gada 29. novembrī - 1. decembrī (online)</a:t>
            </a:r>
          </a:p>
          <a:p>
            <a:endParaRPr lang="lv-LV" sz="1000" dirty="0">
              <a:solidFill>
                <a:schemeClr val="accent2">
                  <a:lumMod val="75000"/>
                </a:schemeClr>
              </a:solidFill>
              <a:latin typeface="Verdana" panose="020B0604030504040204" pitchFamily="34" charset="0"/>
              <a:ea typeface="Verdana" panose="020B0604030504040204" pitchFamily="34" charset="0"/>
              <a:cs typeface="Times New Roman" panose="02020603050405020304" pitchFamily="18" charset="0"/>
            </a:endParaRPr>
          </a:p>
          <a:p>
            <a:pPr marL="0" indent="0">
              <a:buNone/>
            </a:pPr>
            <a:r>
              <a:rPr lang="lv-LV" sz="2400" b="1" dirty="0">
                <a:solidFill>
                  <a:schemeClr val="accent2">
                    <a:lumMod val="75000"/>
                  </a:schemeClr>
                </a:solidFill>
                <a:latin typeface="Verdana" panose="020B0604030504040204" pitchFamily="34" charset="0"/>
                <a:ea typeface="Verdana" panose="020B0604030504040204" pitchFamily="34" charset="0"/>
                <a:cs typeface="Times New Roman" panose="02020603050405020304" pitchFamily="18" charset="0"/>
              </a:rPr>
              <a:t>Video ieraksti:</a:t>
            </a:r>
            <a:r>
              <a:rPr lang="lv-LV" sz="2400" dirty="0">
                <a:solidFill>
                  <a:schemeClr val="accent2">
                    <a:lumMod val="75000"/>
                  </a:schemeClr>
                </a:solidFill>
                <a:latin typeface="Verdana" panose="020B0604030504040204" pitchFamily="34" charset="0"/>
                <a:ea typeface="Verdana" panose="020B0604030504040204" pitchFamily="34" charset="0"/>
                <a:cs typeface="Times New Roman" panose="02020603050405020304" pitchFamily="18" charset="0"/>
              </a:rPr>
              <a:t> </a:t>
            </a:r>
          </a:p>
          <a:p>
            <a:pPr marL="0" indent="0">
              <a:buNone/>
            </a:pPr>
            <a:r>
              <a:rPr lang="lv-LV" sz="1800" i="1" dirty="0">
                <a:solidFill>
                  <a:schemeClr val="accent2">
                    <a:lumMod val="75000"/>
                  </a:schemeClr>
                </a:solidFill>
                <a:latin typeface="Verdana" panose="020B0604030504040204" pitchFamily="34" charset="0"/>
                <a:ea typeface="Verdana" panose="020B0604030504040204" pitchFamily="34" charset="0"/>
                <a:cs typeface="Times New Roman" panose="02020603050405020304" pitchFamily="18" charset="0"/>
                <a:hlinkClick r:id="rId2"/>
              </a:rPr>
              <a:t>https://ec.europa.eu/info/research-and-innovation/events/upcoming-events/horizon-europe-info-days/cluster-4_en</a:t>
            </a:r>
            <a:r>
              <a:rPr lang="lv-LV" sz="1800" i="1" dirty="0">
                <a:solidFill>
                  <a:schemeClr val="accent2">
                    <a:lumMod val="75000"/>
                  </a:schemeClr>
                </a:solidFill>
                <a:latin typeface="Verdana" panose="020B0604030504040204" pitchFamily="34" charset="0"/>
                <a:ea typeface="Verdana" panose="020B0604030504040204" pitchFamily="34" charset="0"/>
                <a:cs typeface="Times New Roman" panose="02020603050405020304" pitchFamily="18" charset="0"/>
              </a:rPr>
              <a:t> </a:t>
            </a:r>
            <a:endParaRPr lang="lv-LV" sz="1800" b="1" dirty="0">
              <a:solidFill>
                <a:schemeClr val="accent2">
                  <a:lumMod val="75000"/>
                </a:schemeClr>
              </a:solidFill>
              <a:latin typeface="Verdana" panose="020B0604030504040204" pitchFamily="34" charset="0"/>
              <a:ea typeface="Verdana" panose="020B0604030504040204" pitchFamily="34" charset="0"/>
              <a:cs typeface="Times New Roman" panose="02020603050405020304" pitchFamily="18" charset="0"/>
            </a:endParaRPr>
          </a:p>
          <a:p>
            <a:endParaRPr lang="en-US" sz="2400" i="1" dirty="0">
              <a:solidFill>
                <a:schemeClr val="accent2">
                  <a:lumMod val="75000"/>
                </a:schemeClr>
              </a:solidFill>
              <a:latin typeface="Verdana" panose="020B0604030504040204" pitchFamily="34" charset="0"/>
              <a:ea typeface="Verdana" panose="020B060403050404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xmlns="" id="{AF6D7FE1-5ECD-4D4A-ACB5-96A8C59A618C}"/>
              </a:ext>
            </a:extLst>
          </p:cNvPr>
          <p:cNvPicPr>
            <a:picLocks noChangeAspect="1"/>
          </p:cNvPicPr>
          <p:nvPr/>
        </p:nvPicPr>
        <p:blipFill rotWithShape="1">
          <a:blip r:embed="rId3"/>
          <a:srcRect l="1037" t="2477" r="994" b="1086"/>
          <a:stretch/>
        </p:blipFill>
        <p:spPr>
          <a:xfrm>
            <a:off x="351693" y="2242040"/>
            <a:ext cx="4333348" cy="3033344"/>
          </a:xfrm>
          <a:prstGeom prst="rect">
            <a:avLst/>
          </a:prstGeom>
        </p:spPr>
      </p:pic>
      <p:sp>
        <p:nvSpPr>
          <p:cNvPr id="5" name="Chevron 4"/>
          <p:cNvSpPr/>
          <p:nvPr/>
        </p:nvSpPr>
        <p:spPr>
          <a:xfrm>
            <a:off x="4919296" y="2070590"/>
            <a:ext cx="325315" cy="342900"/>
          </a:xfrm>
          <a:prstGeom prst="chevron">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solidFill>
                <a:schemeClr val="accent2">
                  <a:lumMod val="75000"/>
                </a:schemeClr>
              </a:solidFill>
            </a:endParaRPr>
          </a:p>
        </p:txBody>
      </p:sp>
    </p:spTree>
    <p:extLst>
      <p:ext uri="{BB962C8B-B14F-4D97-AF65-F5344CB8AC3E}">
        <p14:creationId xmlns:p14="http://schemas.microsoft.com/office/powerpoint/2010/main" val="20865225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l="24285" t="65310" r="61207" b="10584"/>
          <a:stretch/>
        </p:blipFill>
        <p:spPr>
          <a:xfrm>
            <a:off x="-8787" y="5450071"/>
            <a:ext cx="1137649" cy="1416556"/>
          </a:xfrm>
          <a:prstGeom prst="rect">
            <a:avLst/>
          </a:prstGeom>
        </p:spPr>
      </p:pic>
      <p:sp>
        <p:nvSpPr>
          <p:cNvPr id="9" name="Text Placeholder 1">
            <a:extLst>
              <a:ext uri="{FF2B5EF4-FFF2-40B4-BE49-F238E27FC236}">
                <a16:creationId xmlns:a16="http://schemas.microsoft.com/office/drawing/2014/main" xmlns="" id="{E3C28F9C-AD39-3B40-A745-2D9A572F4CD5}"/>
              </a:ext>
            </a:extLst>
          </p:cNvPr>
          <p:cNvSpPr>
            <a:spLocks noGrp="1"/>
          </p:cNvSpPr>
          <p:nvPr>
            <p:ph type="body" sz="quarter" idx="1"/>
          </p:nvPr>
        </p:nvSpPr>
        <p:spPr>
          <a:xfrm>
            <a:off x="374671" y="2539035"/>
            <a:ext cx="7772400" cy="914400"/>
          </a:xfrm>
          <a:prstGeom prst="rect">
            <a:avLst/>
          </a:prstGeom>
        </p:spPr>
        <p:txBody>
          <a:bodyPr>
            <a:noAutofit/>
          </a:bodyPr>
          <a:lstStyle/>
          <a:p>
            <a:pPr>
              <a:spcBef>
                <a:spcPct val="0"/>
              </a:spcBef>
            </a:pPr>
            <a:r>
              <a:rPr lang="lv-LV" altLang="lv-LV" sz="3600" b="1" dirty="0">
                <a:solidFill>
                  <a:schemeClr val="accent2">
                    <a:lumMod val="75000"/>
                  </a:schemeClr>
                </a:solidFill>
                <a:ea typeface="MS PGothic" panose="020B0600070205080204" pitchFamily="34" charset="-128"/>
              </a:rPr>
              <a:t>PALDIES PAR </a:t>
            </a:r>
          </a:p>
          <a:p>
            <a:pPr>
              <a:spcBef>
                <a:spcPct val="0"/>
              </a:spcBef>
            </a:pPr>
            <a:r>
              <a:rPr lang="lv-LV" altLang="lv-LV" sz="3600" b="1" dirty="0">
                <a:solidFill>
                  <a:schemeClr val="accent2">
                    <a:lumMod val="75000"/>
                  </a:schemeClr>
                </a:solidFill>
                <a:ea typeface="MS PGothic" panose="020B0600070205080204" pitchFamily="34" charset="-128"/>
              </a:rPr>
              <a:t>UZMANĪBU!</a:t>
            </a:r>
          </a:p>
        </p:txBody>
      </p:sp>
      <p:pic>
        <p:nvPicPr>
          <p:cNvPr id="10" name="Picture 9" descr="Logo, company name  Description automatically generated">
            <a:extLst>
              <a:ext uri="{FF2B5EF4-FFF2-40B4-BE49-F238E27FC236}">
                <a16:creationId xmlns:a16="http://schemas.microsoft.com/office/drawing/2014/main" xmlns="" id="{F4823ADC-464A-4261-9829-59A7528B481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t="29096" r="-6" b="16001"/>
          <a:stretch/>
        </p:blipFill>
        <p:spPr>
          <a:xfrm>
            <a:off x="127488" y="376450"/>
            <a:ext cx="2210066" cy="1213338"/>
          </a:xfrm>
          <a:prstGeom prst="rect">
            <a:avLst/>
          </a:prstGeom>
        </p:spPr>
      </p:pic>
      <p:sp>
        <p:nvSpPr>
          <p:cNvPr id="11" name="Rectangle 10">
            <a:extLst>
              <a:ext uri="{FF2B5EF4-FFF2-40B4-BE49-F238E27FC236}">
                <a16:creationId xmlns:a16="http://schemas.microsoft.com/office/drawing/2014/main" xmlns="" id="{BFFE4596-ACFF-DF48-BEFF-BB87BD767BB8}"/>
              </a:ext>
            </a:extLst>
          </p:cNvPr>
          <p:cNvSpPr/>
          <p:nvPr/>
        </p:nvSpPr>
        <p:spPr>
          <a:xfrm>
            <a:off x="374671" y="3809305"/>
            <a:ext cx="5021840" cy="892552"/>
          </a:xfrm>
          <a:prstGeom prst="rect">
            <a:avLst/>
          </a:prstGeom>
          <a:ln>
            <a:noFill/>
          </a:ln>
        </p:spPr>
        <p:txBody>
          <a:bodyPr wrap="square">
            <a:spAutoFit/>
          </a:bodyPr>
          <a:lstStyle/>
          <a:p>
            <a:r>
              <a:rPr lang="lv-LV" sz="1800" i="1" dirty="0">
                <a:solidFill>
                  <a:schemeClr val="accent2">
                    <a:lumMod val="75000"/>
                  </a:schemeClr>
                </a:solidFill>
                <a:latin typeface="Verdana" panose="020B0604030504040204" pitchFamily="34" charset="0"/>
                <a:ea typeface="Verdana" panose="020B0604030504040204" pitchFamily="34" charset="0"/>
              </a:rPr>
              <a:t>kontakti: </a:t>
            </a:r>
            <a:r>
              <a:rPr lang="en-US" i="1" dirty="0">
                <a:solidFill>
                  <a:schemeClr val="accent1"/>
                </a:solidFill>
                <a:latin typeface="Verdana" panose="020B0604030504040204" pitchFamily="34" charset="0"/>
                <a:ea typeface="Verdana" panose="020B0604030504040204" pitchFamily="34" charset="0"/>
                <a:hlinkClick r:id="rId5"/>
              </a:rPr>
              <a:t>https://www.viaa.gov.lv/lv/nacionalais-kontaktpunkts</a:t>
            </a:r>
            <a:r>
              <a:rPr lang="en-US" i="1" dirty="0">
                <a:solidFill>
                  <a:schemeClr val="accent1"/>
                </a:solidFill>
                <a:latin typeface="Verdana" panose="020B0604030504040204" pitchFamily="34" charset="0"/>
                <a:ea typeface="Verdana" panose="020B0604030504040204" pitchFamily="34" charset="0"/>
              </a:rPr>
              <a:t> </a:t>
            </a:r>
          </a:p>
        </p:txBody>
      </p:sp>
      <p:pic>
        <p:nvPicPr>
          <p:cNvPr id="12" name="Picture 6">
            <a:extLst>
              <a:ext uri="{FF2B5EF4-FFF2-40B4-BE49-F238E27FC236}">
                <a16:creationId xmlns:a16="http://schemas.microsoft.com/office/drawing/2014/main" xmlns="" id="{A9EEE476-DB6B-0045-A366-9344929EA72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1138" r="20253" b="28446"/>
          <a:stretch/>
        </p:blipFill>
        <p:spPr bwMode="auto">
          <a:xfrm>
            <a:off x="3077308" y="0"/>
            <a:ext cx="1755531" cy="2340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xmlns="" id="{544F674B-E343-0F48-BFA5-39E00A9BAB57}"/>
              </a:ext>
            </a:extLst>
          </p:cNvPr>
          <p:cNvSpPr/>
          <p:nvPr/>
        </p:nvSpPr>
        <p:spPr>
          <a:xfrm>
            <a:off x="938978" y="6053947"/>
            <a:ext cx="10623755" cy="646331"/>
          </a:xfrm>
          <a:prstGeom prst="rect">
            <a:avLst/>
          </a:prstGeom>
        </p:spPr>
        <p:txBody>
          <a:bodyPr wrap="square">
            <a:spAutoFit/>
          </a:bodyPr>
          <a:lstStyle/>
          <a:p>
            <a:r>
              <a:rPr lang="lv-LV" sz="1200" noProof="1">
                <a:latin typeface="Verdana" panose="020B0604030504040204" pitchFamily="34" charset="0"/>
              </a:rPr>
              <a:t>1.1.1. specifiskā atbalsta mērķa "Palielināt Latvijas zinātnisko institūciju pētniecisko un inovatīvo kapacitāti un spēju piesaistīt ārējo finansējumu, ieguldot cilvēkresursos un infrastruktūrā" 1.1.1.5. pasākuma "Atbalsts starptautiskās sadarbības projektiem pētniecībā un inovācijās" 1.kārtas, projekta Nr.1.1.1.5/17/I/001 “Atbalsts starptautiskās sadarbības projektu izstrādei un īstenošanai” ietvaros </a:t>
            </a:r>
            <a:endParaRPr lang="lv-LV" sz="1200" noProof="1">
              <a:effectLst/>
            </a:endParaRPr>
          </a:p>
        </p:txBody>
      </p:sp>
      <p:pic>
        <p:nvPicPr>
          <p:cNvPr id="1025" name="Picture 1" descr="page1image2009670992">
            <a:extLst>
              <a:ext uri="{FF2B5EF4-FFF2-40B4-BE49-F238E27FC236}">
                <a16:creationId xmlns:a16="http://schemas.microsoft.com/office/drawing/2014/main" xmlns="" id="{5359BA69-ED14-9E43-87B1-41B3E6B056C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76627" y="5144646"/>
            <a:ext cx="4572000" cy="909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218641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xmlns="" id="{6E994E96-D1F5-4C4F-8E05-515D90033209}"/>
              </a:ext>
            </a:extLst>
          </p:cNvPr>
          <p:cNvSpPr>
            <a:spLocks noGrp="1"/>
          </p:cNvSpPr>
          <p:nvPr>
            <p:ph type="sldNum" sz="quarter" idx="12"/>
          </p:nvPr>
        </p:nvSpPr>
        <p:spPr>
          <a:xfrm>
            <a:off x="9219794" y="6183446"/>
            <a:ext cx="2743200" cy="365125"/>
          </a:xfrm>
        </p:spPr>
        <p:txBody>
          <a:bodyPr/>
          <a:lstStyle/>
          <a:p>
            <a:pPr>
              <a:defRPr/>
            </a:pPr>
            <a:fld id="{FB35F23D-8EAD-434D-827C-A603F8208307}" type="slidenum">
              <a:rPr lang="en-US" altLang="lv-LV" smtClean="0">
                <a:latin typeface="Verdana" panose="020B0604030504040204" pitchFamily="34" charset="0"/>
                <a:ea typeface="Verdana" panose="020B0604030504040204" pitchFamily="34" charset="0"/>
              </a:rPr>
              <a:pPr>
                <a:defRPr/>
              </a:pPr>
              <a:t>5</a:t>
            </a:fld>
            <a:endParaRPr lang="en-US" altLang="lv-LV" dirty="0">
              <a:latin typeface="Verdana" panose="020B0604030504040204" pitchFamily="34" charset="0"/>
              <a:ea typeface="Verdana" panose="020B0604030504040204" pitchFamily="34" charset="0"/>
            </a:endParaRPr>
          </a:p>
        </p:txBody>
      </p:sp>
      <p:sp>
        <p:nvSpPr>
          <p:cNvPr id="2" name="Title 1">
            <a:extLst>
              <a:ext uri="{FF2B5EF4-FFF2-40B4-BE49-F238E27FC236}">
                <a16:creationId xmlns:a16="http://schemas.microsoft.com/office/drawing/2014/main" xmlns="" id="{27B587C0-5859-BD4E-9B52-47AE09E1A9C4}"/>
              </a:ext>
            </a:extLst>
          </p:cNvPr>
          <p:cNvSpPr>
            <a:spLocks noGrp="1"/>
          </p:cNvSpPr>
          <p:nvPr>
            <p:ph type="title" idx="4294967295"/>
          </p:nvPr>
        </p:nvSpPr>
        <p:spPr>
          <a:xfrm>
            <a:off x="1672589" y="446881"/>
            <a:ext cx="9709001" cy="1036638"/>
          </a:xfrm>
          <a:prstGeom prst="rect">
            <a:avLst/>
          </a:prstGeom>
        </p:spPr>
        <p:txBody>
          <a:bodyPr>
            <a:normAutofit/>
          </a:bodyPr>
          <a:lstStyle/>
          <a:p>
            <a:r>
              <a:rPr lang="lv-LV" altLang="en-US" sz="3600" dirty="0">
                <a:solidFill>
                  <a:schemeClr val="accent1">
                    <a:lumMod val="50000"/>
                  </a:schemeClr>
                </a:solidFill>
                <a:latin typeface="Verdana" panose="020B0604030504040204" pitchFamily="34" charset="0"/>
                <a:ea typeface="Verdana" panose="020B0604030504040204" pitchFamily="34" charset="0"/>
              </a:rPr>
              <a:t>Tehnoloģijas</a:t>
            </a:r>
            <a:endParaRPr lang="en-US" dirty="0">
              <a:latin typeface="Verdana" panose="020B0604030504040204" pitchFamily="34" charset="0"/>
              <a:ea typeface="Verdana" panose="020B0604030504040204" pitchFamily="34" charset="0"/>
            </a:endParaRPr>
          </a:p>
        </p:txBody>
      </p:sp>
      <p:graphicFrame>
        <p:nvGraphicFramePr>
          <p:cNvPr id="3" name="Diagram 2"/>
          <p:cNvGraphicFramePr/>
          <p:nvPr>
            <p:extLst>
              <p:ext uri="{D42A27DB-BD31-4B8C-83A1-F6EECF244321}">
                <p14:modId xmlns:p14="http://schemas.microsoft.com/office/powerpoint/2010/main" val="3506230583"/>
              </p:ext>
            </p:extLst>
          </p:nvPr>
        </p:nvGraphicFramePr>
        <p:xfrm>
          <a:off x="263339" y="1896765"/>
          <a:ext cx="7113270" cy="42473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Graphical user interface, diagram  Description automatically generated">
            <a:extLst>
              <a:ext uri="{FF2B5EF4-FFF2-40B4-BE49-F238E27FC236}">
                <a16:creationId xmlns:a16="http://schemas.microsoft.com/office/drawing/2014/main" xmlns="" id="{C46A6673-319E-4244-B480-EC36B549189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00622" y="2923400"/>
            <a:ext cx="3990802" cy="2024244"/>
          </a:xfrm>
          <a:prstGeom prst="rect">
            <a:avLst/>
          </a:prstGeom>
        </p:spPr>
      </p:pic>
    </p:spTree>
    <p:extLst>
      <p:ext uri="{BB962C8B-B14F-4D97-AF65-F5344CB8AC3E}">
        <p14:creationId xmlns:p14="http://schemas.microsoft.com/office/powerpoint/2010/main" val="22961072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xmlns="" id="{7E42817C-42AF-9A48-9BA6-7AC550A9D290}"/>
              </a:ext>
            </a:extLst>
          </p:cNvPr>
          <p:cNvSpPr>
            <a:spLocks noGrp="1"/>
          </p:cNvSpPr>
          <p:nvPr>
            <p:ph type="sldNum" sz="quarter" idx="12"/>
          </p:nvPr>
        </p:nvSpPr>
        <p:spPr>
          <a:xfrm>
            <a:off x="9219306" y="6186906"/>
            <a:ext cx="2743200" cy="365125"/>
          </a:xfrm>
        </p:spPr>
        <p:txBody>
          <a:bodyPr/>
          <a:lstStyle/>
          <a:p>
            <a:pPr>
              <a:defRPr/>
            </a:pPr>
            <a:fld id="{FB35F23D-8EAD-434D-827C-A603F8208307}" type="slidenum">
              <a:rPr lang="en-US" altLang="lv-LV" smtClean="0">
                <a:latin typeface="Verdana" panose="020B0604030504040204" pitchFamily="34" charset="0"/>
                <a:ea typeface="Verdana" panose="020B0604030504040204" pitchFamily="34" charset="0"/>
              </a:rPr>
              <a:pPr>
                <a:defRPr/>
              </a:pPr>
              <a:t>6</a:t>
            </a:fld>
            <a:endParaRPr lang="en-US" altLang="lv-LV" dirty="0">
              <a:latin typeface="Verdana" panose="020B0604030504040204" pitchFamily="34" charset="0"/>
              <a:ea typeface="Verdana" panose="020B0604030504040204" pitchFamily="34" charset="0"/>
            </a:endParaRPr>
          </a:p>
        </p:txBody>
      </p:sp>
      <p:sp>
        <p:nvSpPr>
          <p:cNvPr id="2" name="Title 1">
            <a:extLst>
              <a:ext uri="{FF2B5EF4-FFF2-40B4-BE49-F238E27FC236}">
                <a16:creationId xmlns:a16="http://schemas.microsoft.com/office/drawing/2014/main" xmlns="" id="{FEAC76A3-88CB-EC4A-8493-13E388213183}"/>
              </a:ext>
            </a:extLst>
          </p:cNvPr>
          <p:cNvSpPr>
            <a:spLocks noGrp="1"/>
          </p:cNvSpPr>
          <p:nvPr>
            <p:ph type="title" idx="4294967295"/>
          </p:nvPr>
        </p:nvSpPr>
        <p:spPr>
          <a:xfrm>
            <a:off x="1647626" y="441063"/>
            <a:ext cx="6096000" cy="1036638"/>
          </a:xfrm>
          <a:prstGeom prst="rect">
            <a:avLst/>
          </a:prstGeom>
        </p:spPr>
        <p:txBody>
          <a:bodyPr/>
          <a:lstStyle/>
          <a:p>
            <a:r>
              <a:rPr lang="lv-LV" sz="3200" dirty="0">
                <a:solidFill>
                  <a:schemeClr val="accent1">
                    <a:lumMod val="50000"/>
                  </a:schemeClr>
                </a:solidFill>
                <a:latin typeface="Verdana" panose="020B0604030504040204" pitchFamily="34" charset="0"/>
                <a:ea typeface="Verdana" panose="020B0604030504040204" pitchFamily="34" charset="0"/>
              </a:rPr>
              <a:t>Projektu tipi</a:t>
            </a:r>
            <a:endParaRPr lang="en-US" sz="3200" dirty="0">
              <a:solidFill>
                <a:schemeClr val="accent1">
                  <a:lumMod val="50000"/>
                </a:schemeClr>
              </a:solidFill>
              <a:latin typeface="Verdana" panose="020B0604030504040204" pitchFamily="34" charset="0"/>
              <a:ea typeface="Verdana" panose="020B0604030504040204" pitchFamily="34" charset="0"/>
            </a:endParaRPr>
          </a:p>
        </p:txBody>
      </p:sp>
      <p:graphicFrame>
        <p:nvGraphicFramePr>
          <p:cNvPr id="14" name="Table 13">
            <a:extLst>
              <a:ext uri="{FF2B5EF4-FFF2-40B4-BE49-F238E27FC236}">
                <a16:creationId xmlns:a16="http://schemas.microsoft.com/office/drawing/2014/main" xmlns="" id="{9AC472C7-AE6F-FE4F-ABE0-17E538BD137B}"/>
              </a:ext>
            </a:extLst>
          </p:cNvPr>
          <p:cNvGraphicFramePr>
            <a:graphicFrameLocks noGrp="1"/>
          </p:cNvGraphicFramePr>
          <p:nvPr>
            <p:extLst>
              <p:ext uri="{D42A27DB-BD31-4B8C-83A1-F6EECF244321}">
                <p14:modId xmlns:p14="http://schemas.microsoft.com/office/powerpoint/2010/main" val="3376440110"/>
              </p:ext>
            </p:extLst>
          </p:nvPr>
        </p:nvGraphicFramePr>
        <p:xfrm>
          <a:off x="613187" y="1220936"/>
          <a:ext cx="11295529" cy="5033035"/>
        </p:xfrm>
        <a:graphic>
          <a:graphicData uri="http://schemas.openxmlformats.org/drawingml/2006/table">
            <a:tbl>
              <a:tblPr firstRow="1" bandRow="1">
                <a:tableStyleId>{7DF18680-E054-41AD-8BC1-D1AEF772440D}</a:tableStyleId>
              </a:tblPr>
              <a:tblGrid>
                <a:gridCol w="2823881">
                  <a:extLst>
                    <a:ext uri="{9D8B030D-6E8A-4147-A177-3AD203B41FA5}">
                      <a16:colId xmlns:a16="http://schemas.microsoft.com/office/drawing/2014/main" xmlns="" val="4194635498"/>
                    </a:ext>
                  </a:extLst>
                </a:gridCol>
                <a:gridCol w="4309873">
                  <a:extLst>
                    <a:ext uri="{9D8B030D-6E8A-4147-A177-3AD203B41FA5}">
                      <a16:colId xmlns:a16="http://schemas.microsoft.com/office/drawing/2014/main" xmlns="" val="1589332234"/>
                    </a:ext>
                  </a:extLst>
                </a:gridCol>
                <a:gridCol w="2023155">
                  <a:extLst>
                    <a:ext uri="{9D8B030D-6E8A-4147-A177-3AD203B41FA5}">
                      <a16:colId xmlns:a16="http://schemas.microsoft.com/office/drawing/2014/main" xmlns="" val="1179887977"/>
                    </a:ext>
                  </a:extLst>
                </a:gridCol>
                <a:gridCol w="2138620">
                  <a:extLst>
                    <a:ext uri="{9D8B030D-6E8A-4147-A177-3AD203B41FA5}">
                      <a16:colId xmlns:a16="http://schemas.microsoft.com/office/drawing/2014/main" xmlns="" val="3893280570"/>
                    </a:ext>
                  </a:extLst>
                </a:gridCol>
              </a:tblGrid>
              <a:tr h="0">
                <a:tc>
                  <a:txBody>
                    <a:bodyPr/>
                    <a:lstStyle/>
                    <a:p>
                      <a:pPr algn="ctr"/>
                      <a:r>
                        <a:rPr lang="en-US" dirty="0"/>
                        <a:t>Type</a:t>
                      </a:r>
                    </a:p>
                  </a:txBody>
                  <a:tcPr/>
                </a:tc>
                <a:tc>
                  <a:txBody>
                    <a:bodyPr/>
                    <a:lstStyle/>
                    <a:p>
                      <a:pPr algn="ctr"/>
                      <a:r>
                        <a:rPr lang="en-US" dirty="0"/>
                        <a:t>Activities</a:t>
                      </a:r>
                    </a:p>
                  </a:txBody>
                  <a:tcPr/>
                </a:tc>
                <a:tc>
                  <a:txBody>
                    <a:bodyPr/>
                    <a:lstStyle/>
                    <a:p>
                      <a:pPr algn="ctr"/>
                      <a:r>
                        <a:rPr lang="en-US" dirty="0"/>
                        <a:t>Page limit</a:t>
                      </a:r>
                    </a:p>
                  </a:txBody>
                  <a:tcPr/>
                </a:tc>
                <a:tc>
                  <a:txBody>
                    <a:bodyPr/>
                    <a:lstStyle/>
                    <a:p>
                      <a:pPr algn="ctr"/>
                      <a:r>
                        <a:rPr lang="en-US" dirty="0"/>
                        <a:t>Financing rate</a:t>
                      </a:r>
                    </a:p>
                  </a:txBody>
                  <a:tcPr/>
                </a:tc>
                <a:extLst>
                  <a:ext uri="{0D108BD9-81ED-4DB2-BD59-A6C34878D82A}">
                    <a16:rowId xmlns:a16="http://schemas.microsoft.com/office/drawing/2014/main" xmlns="" val="2237924531"/>
                  </a:ext>
                </a:extLst>
              </a:tr>
              <a:tr h="1675231">
                <a:tc>
                  <a:txBody>
                    <a:bodyPr/>
                    <a:lstStyle/>
                    <a:p>
                      <a:pPr marL="0" marR="0" lvl="0" indent="0" algn="ctr" defTabSz="939575" rtl="0" eaLnBrk="1" fontAlgn="auto" latinLnBrk="0" hangingPunct="1">
                        <a:lnSpc>
                          <a:spcPct val="100000"/>
                        </a:lnSpc>
                        <a:spcBef>
                          <a:spcPts val="0"/>
                        </a:spcBef>
                        <a:spcAft>
                          <a:spcPts val="0"/>
                        </a:spcAft>
                        <a:buClrTx/>
                        <a:buSzTx/>
                        <a:buFontTx/>
                        <a:buNone/>
                        <a:tabLst/>
                        <a:defRPr/>
                      </a:pPr>
                      <a:r>
                        <a:rPr lang="en-GB" sz="1800" kern="1200" dirty="0"/>
                        <a:t>RIA (Research and Innovation Actions)</a:t>
                      </a:r>
                    </a:p>
                    <a:p>
                      <a:pPr algn="ctr"/>
                      <a:endParaRPr lang="en-US" b="0" dirty="0"/>
                    </a:p>
                  </a:txBody>
                  <a:tcPr anchor="ctr"/>
                </a:tc>
                <a:tc>
                  <a:txBody>
                    <a:bodyPr/>
                    <a:lstStyle/>
                    <a:p>
                      <a:pPr marL="0" marR="0" lvl="0" indent="0" algn="ctr" defTabSz="939575" rtl="0" eaLnBrk="1" fontAlgn="auto" latinLnBrk="0" hangingPunct="1">
                        <a:lnSpc>
                          <a:spcPct val="100000"/>
                        </a:lnSpc>
                        <a:spcBef>
                          <a:spcPts val="0"/>
                        </a:spcBef>
                        <a:spcAft>
                          <a:spcPts val="0"/>
                        </a:spcAft>
                        <a:buClrTx/>
                        <a:buSzTx/>
                        <a:buFontTx/>
                        <a:buNone/>
                        <a:tabLst/>
                        <a:defRPr/>
                      </a:pPr>
                      <a:r>
                        <a:rPr lang="en-GB" sz="1800" dirty="0"/>
                        <a:t>Activities to establish new knowledge or to explore the feasibility of a new or improved technology, product, process, service or solution.</a:t>
                      </a:r>
                      <a:endParaRPr lang="en-US" dirty="0"/>
                    </a:p>
                  </a:txBody>
                  <a:tcPr anchor="ctr"/>
                </a:tc>
                <a:tc>
                  <a:txBody>
                    <a:bodyPr/>
                    <a:lstStyle/>
                    <a:p>
                      <a:pPr marL="0" marR="0" lvl="0" indent="0" algn="ctr" defTabSz="939575" rtl="0" eaLnBrk="1" fontAlgn="auto" latinLnBrk="0" hangingPunct="1">
                        <a:lnSpc>
                          <a:spcPct val="100000"/>
                        </a:lnSpc>
                        <a:spcBef>
                          <a:spcPts val="0"/>
                        </a:spcBef>
                        <a:spcAft>
                          <a:spcPts val="0"/>
                        </a:spcAft>
                        <a:buClrTx/>
                        <a:buSzTx/>
                        <a:buFontTx/>
                        <a:buNone/>
                        <a:tabLst/>
                        <a:defRPr/>
                      </a:pPr>
                      <a:r>
                        <a:rPr lang="en-GB" sz="1800" dirty="0"/>
                        <a:t>45 pages</a:t>
                      </a:r>
                      <a:endParaRPr lang="en-US" dirty="0"/>
                    </a:p>
                  </a:txBody>
                  <a:tcPr anchor="ctr"/>
                </a:tc>
                <a:tc>
                  <a:txBody>
                    <a:bodyPr/>
                    <a:lstStyle/>
                    <a:p>
                      <a:pPr marL="0" marR="0" lvl="0" indent="0" algn="ctr" defTabSz="939575" rtl="0" eaLnBrk="1" fontAlgn="auto" latinLnBrk="0" hangingPunct="1">
                        <a:lnSpc>
                          <a:spcPct val="100000"/>
                        </a:lnSpc>
                        <a:spcBef>
                          <a:spcPts val="0"/>
                        </a:spcBef>
                        <a:spcAft>
                          <a:spcPts val="0"/>
                        </a:spcAft>
                        <a:buClrTx/>
                        <a:buSzTx/>
                        <a:buFontTx/>
                        <a:buNone/>
                        <a:tabLst/>
                        <a:defRPr/>
                      </a:pPr>
                      <a:r>
                        <a:rPr lang="en-GB" sz="1800" dirty="0"/>
                        <a:t>Up to 100%</a:t>
                      </a:r>
                      <a:endParaRPr lang="en-US" dirty="0"/>
                    </a:p>
                  </a:txBody>
                  <a:tcPr anchor="ctr"/>
                </a:tc>
                <a:extLst>
                  <a:ext uri="{0D108BD9-81ED-4DB2-BD59-A6C34878D82A}">
                    <a16:rowId xmlns:a16="http://schemas.microsoft.com/office/drawing/2014/main" xmlns="" val="1744350646"/>
                  </a:ext>
                </a:extLst>
              </a:tr>
              <a:tr h="1215518">
                <a:tc>
                  <a:txBody>
                    <a:bodyPr/>
                    <a:lstStyle/>
                    <a:p>
                      <a:pPr marL="0" algn="ctr" defTabSz="939575" rtl="0" eaLnBrk="1" latinLnBrk="0" hangingPunct="1"/>
                      <a:r>
                        <a:rPr lang="en-US" sz="1700" kern="1200" dirty="0"/>
                        <a:t>IA (Innovation Actions) </a:t>
                      </a:r>
                      <a:endParaRPr lang="en-US" sz="1700" b="0" kern="1200" dirty="0">
                        <a:solidFill>
                          <a:schemeClr val="tx1"/>
                        </a:solidFill>
                        <a:latin typeface="+mn-lt"/>
                        <a:ea typeface="+mn-ea"/>
                        <a:cs typeface="+mn-cs"/>
                      </a:endParaRPr>
                    </a:p>
                  </a:txBody>
                  <a:tcPr anchor="ctr"/>
                </a:tc>
                <a:tc>
                  <a:txBody>
                    <a:bodyPr/>
                    <a:lstStyle/>
                    <a:p>
                      <a:pPr algn="ctr"/>
                      <a:r>
                        <a:rPr lang="en-US" sz="1800" dirty="0"/>
                        <a:t>Activities to produce plans and arrangements or designs for new, altered or improved products, processes or services.</a:t>
                      </a:r>
                      <a:endParaRPr lang="en-US" dirty="0"/>
                    </a:p>
                  </a:txBody>
                  <a:tcPr anchor="ctr"/>
                </a:tc>
                <a:tc>
                  <a:txBody>
                    <a:bodyPr/>
                    <a:lstStyle/>
                    <a:p>
                      <a:pPr algn="ctr"/>
                      <a:r>
                        <a:rPr lang="en-GB" sz="1800" dirty="0"/>
                        <a:t>45 pages</a:t>
                      </a:r>
                      <a:endParaRPr lang="en-US" dirty="0"/>
                    </a:p>
                  </a:txBody>
                  <a:tcPr anchor="ctr"/>
                </a:tc>
                <a:tc>
                  <a:txBody>
                    <a:bodyPr/>
                    <a:lstStyle/>
                    <a:p>
                      <a:pPr algn="ctr"/>
                      <a:r>
                        <a:rPr lang="lv-LV" sz="1800" b="1" dirty="0"/>
                        <a:t>*</a:t>
                      </a:r>
                      <a:r>
                        <a:rPr lang="en-GB" sz="1800" b="1" dirty="0"/>
                        <a:t>Up to 70%</a:t>
                      </a:r>
                      <a:endParaRPr lang="en-US" b="1" dirty="0"/>
                    </a:p>
                  </a:txBody>
                  <a:tcPr anchor="ctr"/>
                </a:tc>
                <a:extLst>
                  <a:ext uri="{0D108BD9-81ED-4DB2-BD59-A6C34878D82A}">
                    <a16:rowId xmlns:a16="http://schemas.microsoft.com/office/drawing/2014/main" xmlns="" val="3662719264"/>
                  </a:ext>
                </a:extLst>
              </a:tr>
              <a:tr h="1776526">
                <a:tc>
                  <a:txBody>
                    <a:bodyPr/>
                    <a:lstStyle/>
                    <a:p>
                      <a:pPr marL="0" marR="0" lvl="0" indent="0" algn="ctr" defTabSz="939575" rtl="0" eaLnBrk="1" fontAlgn="auto" latinLnBrk="0" hangingPunct="1">
                        <a:lnSpc>
                          <a:spcPct val="100000"/>
                        </a:lnSpc>
                        <a:spcBef>
                          <a:spcPts val="0"/>
                        </a:spcBef>
                        <a:spcAft>
                          <a:spcPts val="0"/>
                        </a:spcAft>
                        <a:buClrTx/>
                        <a:buSzTx/>
                        <a:buFontTx/>
                        <a:buNone/>
                        <a:tabLst/>
                        <a:defRPr/>
                      </a:pPr>
                      <a:r>
                        <a:rPr lang="en-US" sz="1800" kern="1200" dirty="0"/>
                        <a:t>CSA (Coordination and Support Actions) </a:t>
                      </a:r>
                      <a:endParaRPr lang="en-US" sz="1800" b="0" kern="1200" dirty="0">
                        <a:solidFill>
                          <a:schemeClr val="dk1"/>
                        </a:solidFill>
                        <a:latin typeface="+mn-lt"/>
                        <a:ea typeface="+mn-ea"/>
                        <a:cs typeface="+mn-cs"/>
                      </a:endParaRPr>
                    </a:p>
                  </a:txBody>
                  <a:tcPr anchor="ctr"/>
                </a:tc>
                <a:tc>
                  <a:txBody>
                    <a:bodyPr/>
                    <a:lstStyle/>
                    <a:p>
                      <a:pPr algn="ctr"/>
                      <a:r>
                        <a:rPr lang="en-US" sz="1800" dirty="0"/>
                        <a:t>Activities that contribute to the objectives of Horizon Europe. This excludes R&amp;I activities, except for ‘Widening participation and spreading excellence’</a:t>
                      </a:r>
                      <a:r>
                        <a:rPr lang="fr-BE" sz="1800" dirty="0"/>
                        <a:t>.</a:t>
                      </a:r>
                      <a:endParaRPr lang="en-US" dirty="0"/>
                    </a:p>
                  </a:txBody>
                  <a:tcPr anchor="ctr"/>
                </a:tc>
                <a:tc>
                  <a:txBody>
                    <a:bodyPr/>
                    <a:lstStyle/>
                    <a:p>
                      <a:pPr algn="ctr"/>
                      <a:r>
                        <a:rPr lang="en-US" dirty="0"/>
                        <a:t>30 pages</a:t>
                      </a:r>
                    </a:p>
                  </a:txBody>
                  <a:tcPr anchor="ctr"/>
                </a:tc>
                <a:tc>
                  <a:txBody>
                    <a:bodyPr/>
                    <a:lstStyle/>
                    <a:p>
                      <a:pPr algn="ctr"/>
                      <a:r>
                        <a:rPr lang="en-US" sz="1800" dirty="0"/>
                        <a:t>Up to 100%</a:t>
                      </a:r>
                      <a:endParaRPr lang="en-US" dirty="0"/>
                    </a:p>
                  </a:txBody>
                  <a:tcPr anchor="ctr"/>
                </a:tc>
                <a:extLst>
                  <a:ext uri="{0D108BD9-81ED-4DB2-BD59-A6C34878D82A}">
                    <a16:rowId xmlns:a16="http://schemas.microsoft.com/office/drawing/2014/main" xmlns="" val="59604319"/>
                  </a:ext>
                </a:extLst>
              </a:tr>
            </a:tbl>
          </a:graphicData>
        </a:graphic>
      </p:graphicFrame>
      <p:sp>
        <p:nvSpPr>
          <p:cNvPr id="7" name="TextBox 6">
            <a:extLst>
              <a:ext uri="{FF2B5EF4-FFF2-40B4-BE49-F238E27FC236}">
                <a16:creationId xmlns:a16="http://schemas.microsoft.com/office/drawing/2014/main" xmlns="" id="{C029D25D-EE57-474B-8B29-A5E706AC2C4E}"/>
              </a:ext>
            </a:extLst>
          </p:cNvPr>
          <p:cNvSpPr txBox="1"/>
          <p:nvPr/>
        </p:nvSpPr>
        <p:spPr>
          <a:xfrm>
            <a:off x="1312433" y="6387525"/>
            <a:ext cx="9810974" cy="323165"/>
          </a:xfrm>
          <a:prstGeom prst="rect">
            <a:avLst/>
          </a:prstGeom>
          <a:noFill/>
          <a:ln w="12700">
            <a:solidFill>
              <a:schemeClr val="accent1">
                <a:lumMod val="50000"/>
              </a:schemeClr>
            </a:solidFill>
          </a:ln>
        </p:spPr>
        <p:txBody>
          <a:bodyPr wrap="square">
            <a:spAutoFit/>
          </a:bodyPr>
          <a:lstStyle/>
          <a:p>
            <a:r>
              <a:rPr lang="lv-LV" sz="1500" dirty="0">
                <a:solidFill>
                  <a:schemeClr val="accent1">
                    <a:lumMod val="50000"/>
                  </a:schemeClr>
                </a:solidFill>
                <a:latin typeface="+mj-lt"/>
              </a:rPr>
              <a:t>* t</a:t>
            </a:r>
            <a:r>
              <a:rPr lang="en-US" sz="1500" dirty="0">
                <a:solidFill>
                  <a:schemeClr val="accent1">
                    <a:lumMod val="50000"/>
                  </a:schemeClr>
                </a:solidFill>
                <a:latin typeface="+mj-lt"/>
              </a:rPr>
              <a:t>he rate is 70 percent for profit-making legal entities and 100 percent for non-profit legal entities</a:t>
            </a:r>
          </a:p>
        </p:txBody>
      </p:sp>
      <p:pic>
        <p:nvPicPr>
          <p:cNvPr id="8" name="Graphic 15" descr="Share"/>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752544" y="6349073"/>
            <a:ext cx="400068" cy="400068"/>
          </a:xfrm>
          <a:prstGeom prst="rect">
            <a:avLst/>
          </a:prstGeom>
        </p:spPr>
      </p:pic>
    </p:spTree>
    <p:extLst>
      <p:ext uri="{BB962C8B-B14F-4D97-AF65-F5344CB8AC3E}">
        <p14:creationId xmlns:p14="http://schemas.microsoft.com/office/powerpoint/2010/main" val="12269268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xmlns="" id="{28BB62E3-5023-F94D-9B85-96A17AE67D0B}"/>
              </a:ext>
            </a:extLst>
          </p:cNvPr>
          <p:cNvSpPr>
            <a:spLocks noGrp="1"/>
          </p:cNvSpPr>
          <p:nvPr>
            <p:ph type="sldNum" sz="quarter" idx="12"/>
          </p:nvPr>
        </p:nvSpPr>
        <p:spPr>
          <a:xfrm>
            <a:off x="9241311" y="6172688"/>
            <a:ext cx="2743200" cy="365125"/>
          </a:xfrm>
        </p:spPr>
        <p:txBody>
          <a:bodyPr/>
          <a:lstStyle/>
          <a:p>
            <a:pPr>
              <a:defRPr/>
            </a:pPr>
            <a:fld id="{FB35F23D-8EAD-434D-827C-A603F8208307}" type="slidenum">
              <a:rPr lang="en-US" altLang="lv-LV" smtClean="0">
                <a:latin typeface="Verdana" panose="020B0604030504040204" pitchFamily="34" charset="0"/>
                <a:ea typeface="Verdana" panose="020B0604030504040204" pitchFamily="34" charset="0"/>
              </a:rPr>
              <a:pPr>
                <a:defRPr/>
              </a:pPr>
              <a:t>7</a:t>
            </a:fld>
            <a:endParaRPr lang="en-US" altLang="lv-LV" dirty="0">
              <a:latin typeface="Verdana" panose="020B0604030504040204" pitchFamily="34" charset="0"/>
              <a:ea typeface="Verdana" panose="020B0604030504040204" pitchFamily="34" charset="0"/>
            </a:endParaRPr>
          </a:p>
        </p:txBody>
      </p:sp>
      <p:sp>
        <p:nvSpPr>
          <p:cNvPr id="2" name="Title 1">
            <a:extLst>
              <a:ext uri="{FF2B5EF4-FFF2-40B4-BE49-F238E27FC236}">
                <a16:creationId xmlns:a16="http://schemas.microsoft.com/office/drawing/2014/main" xmlns="" id="{28E47A83-5373-5D46-8F71-BB33100B5E20}"/>
              </a:ext>
            </a:extLst>
          </p:cNvPr>
          <p:cNvSpPr>
            <a:spLocks noGrp="1"/>
          </p:cNvSpPr>
          <p:nvPr>
            <p:ph type="title" idx="4294967295"/>
          </p:nvPr>
        </p:nvSpPr>
        <p:spPr>
          <a:xfrm>
            <a:off x="1642334" y="445336"/>
            <a:ext cx="6096000" cy="1036638"/>
          </a:xfrm>
          <a:prstGeom prst="rect">
            <a:avLst/>
          </a:prstGeom>
        </p:spPr>
        <p:txBody>
          <a:bodyPr>
            <a:normAutofit/>
          </a:bodyPr>
          <a:lstStyle/>
          <a:p>
            <a:r>
              <a:rPr lang="lv-LV" sz="3200" dirty="0">
                <a:solidFill>
                  <a:schemeClr val="accent1">
                    <a:lumMod val="50000"/>
                  </a:schemeClr>
                </a:solidFill>
                <a:latin typeface="Verdana" panose="020B0604030504040204" pitchFamily="34" charset="0"/>
                <a:ea typeface="Verdana" panose="020B0604030504040204" pitchFamily="34" charset="0"/>
              </a:rPr>
              <a:t>Projektu tipi</a:t>
            </a:r>
            <a:endParaRPr lang="en-US" sz="3200" dirty="0">
              <a:solidFill>
                <a:schemeClr val="accent1">
                  <a:lumMod val="50000"/>
                </a:schemeClr>
              </a:solidFill>
              <a:latin typeface="Verdana" panose="020B0604030504040204" pitchFamily="34" charset="0"/>
              <a:ea typeface="Verdana" panose="020B0604030504040204" pitchFamily="34" charset="0"/>
            </a:endParaRPr>
          </a:p>
        </p:txBody>
      </p:sp>
      <p:graphicFrame>
        <p:nvGraphicFramePr>
          <p:cNvPr id="8" name="Table 7">
            <a:extLst>
              <a:ext uri="{FF2B5EF4-FFF2-40B4-BE49-F238E27FC236}">
                <a16:creationId xmlns:a16="http://schemas.microsoft.com/office/drawing/2014/main" xmlns="" id="{072BDA73-4C57-0449-97CF-6E117C341FE1}"/>
              </a:ext>
            </a:extLst>
          </p:cNvPr>
          <p:cNvGraphicFramePr>
            <a:graphicFrameLocks noGrp="1"/>
          </p:cNvGraphicFramePr>
          <p:nvPr>
            <p:extLst>
              <p:ext uri="{D42A27DB-BD31-4B8C-83A1-F6EECF244321}">
                <p14:modId xmlns:p14="http://schemas.microsoft.com/office/powerpoint/2010/main" val="1393735018"/>
              </p:ext>
            </p:extLst>
          </p:nvPr>
        </p:nvGraphicFramePr>
        <p:xfrm>
          <a:off x="1049692" y="1570262"/>
          <a:ext cx="10450232" cy="4486293"/>
        </p:xfrm>
        <a:graphic>
          <a:graphicData uri="http://schemas.openxmlformats.org/drawingml/2006/table">
            <a:tbl>
              <a:tblPr firstRow="1" bandRow="1">
                <a:tableStyleId>{7DF18680-E054-41AD-8BC1-D1AEF772440D}</a:tableStyleId>
              </a:tblPr>
              <a:tblGrid>
                <a:gridCol w="5225116">
                  <a:extLst>
                    <a:ext uri="{9D8B030D-6E8A-4147-A177-3AD203B41FA5}">
                      <a16:colId xmlns:a16="http://schemas.microsoft.com/office/drawing/2014/main" xmlns="" val="3247352766"/>
                    </a:ext>
                  </a:extLst>
                </a:gridCol>
                <a:gridCol w="5225116">
                  <a:extLst>
                    <a:ext uri="{9D8B030D-6E8A-4147-A177-3AD203B41FA5}">
                      <a16:colId xmlns:a16="http://schemas.microsoft.com/office/drawing/2014/main" xmlns="" val="4085891504"/>
                    </a:ext>
                  </a:extLst>
                </a:gridCol>
              </a:tblGrid>
              <a:tr h="454280">
                <a:tc>
                  <a:txBody>
                    <a:bodyPr/>
                    <a:lstStyle/>
                    <a:p>
                      <a:pPr algn="ctr" fontAlgn="ctr"/>
                      <a:r>
                        <a:rPr lang="en-GB" sz="2000" u="none" strike="noStrike" baseline="0" dirty="0">
                          <a:effectLst/>
                        </a:rPr>
                        <a:t>Research &amp; Innovation Actions</a:t>
                      </a:r>
                      <a:endParaRPr lang="en-GB" sz="2000" b="1" i="0" u="none" strike="noStrike" baseline="0" dirty="0">
                        <a:effectLst/>
                        <a:latin typeface="+mj-lt"/>
                      </a:endParaRPr>
                    </a:p>
                  </a:txBody>
                  <a:tcPr marL="9525" marR="9525" marT="9522" marB="0" anchor="ctr"/>
                </a:tc>
                <a:tc>
                  <a:txBody>
                    <a:bodyPr/>
                    <a:lstStyle/>
                    <a:p>
                      <a:pPr algn="ctr" fontAlgn="ctr"/>
                      <a:r>
                        <a:rPr lang="en-GB" sz="2000" u="none" strike="noStrike" baseline="0" dirty="0">
                          <a:effectLst/>
                        </a:rPr>
                        <a:t>Innovation Actions</a:t>
                      </a:r>
                      <a:endParaRPr lang="en-GB" sz="2000" b="1" i="0" u="none" strike="noStrike" baseline="0" dirty="0">
                        <a:effectLst/>
                        <a:latin typeface="+mj-lt"/>
                      </a:endParaRPr>
                    </a:p>
                  </a:txBody>
                  <a:tcPr marL="9525" marR="9525" marT="9522" marB="0" anchor="ctr"/>
                </a:tc>
                <a:extLst>
                  <a:ext uri="{0D108BD9-81ED-4DB2-BD59-A6C34878D82A}">
                    <a16:rowId xmlns:a16="http://schemas.microsoft.com/office/drawing/2014/main" xmlns="" val="2203738790"/>
                  </a:ext>
                </a:extLst>
              </a:tr>
              <a:tr h="332726">
                <a:tc>
                  <a:txBody>
                    <a:bodyPr/>
                    <a:lstStyle/>
                    <a:p>
                      <a:pPr algn="ctr" fontAlgn="ctr"/>
                      <a:r>
                        <a:rPr lang="en-GB" sz="2000" kern="1200" dirty="0"/>
                        <a:t>Basic &amp; applied research</a:t>
                      </a:r>
                      <a:endParaRPr lang="en-GB" sz="2000" b="0" kern="1200" dirty="0">
                        <a:solidFill>
                          <a:schemeClr val="tx1"/>
                        </a:solidFill>
                        <a:latin typeface="+mj-lt"/>
                        <a:ea typeface="ＭＳ Ｐゴシック" pitchFamily="34" charset="-128"/>
                        <a:cs typeface="Arial" charset="0"/>
                      </a:endParaRPr>
                    </a:p>
                  </a:txBody>
                  <a:tcPr marL="9525" marR="9525" marT="9522" marB="0" anchor="ctr"/>
                </a:tc>
                <a:tc>
                  <a:txBody>
                    <a:bodyPr/>
                    <a:lstStyle/>
                    <a:p>
                      <a:pPr algn="ctr" fontAlgn="ctr"/>
                      <a:r>
                        <a:rPr lang="en-GB" sz="2000" kern="1200" dirty="0"/>
                        <a:t>Limited R&amp;D activities</a:t>
                      </a:r>
                      <a:endParaRPr lang="en-GB" sz="2000" b="0" kern="1200" dirty="0">
                        <a:solidFill>
                          <a:schemeClr val="tx1"/>
                        </a:solidFill>
                        <a:latin typeface="+mj-lt"/>
                        <a:ea typeface="ＭＳ Ｐゴシック" pitchFamily="34" charset="-128"/>
                        <a:cs typeface="Arial" charset="0"/>
                      </a:endParaRPr>
                    </a:p>
                  </a:txBody>
                  <a:tcPr marL="9525" marR="9525" marT="9522" marB="0" anchor="ctr"/>
                </a:tc>
                <a:extLst>
                  <a:ext uri="{0D108BD9-81ED-4DB2-BD59-A6C34878D82A}">
                    <a16:rowId xmlns:a16="http://schemas.microsoft.com/office/drawing/2014/main" xmlns="" val="2131729806"/>
                  </a:ext>
                </a:extLst>
              </a:tr>
              <a:tr h="1102436">
                <a:tc>
                  <a:txBody>
                    <a:bodyPr/>
                    <a:lstStyle/>
                    <a:p>
                      <a:pPr algn="ctr" fontAlgn="ctr"/>
                      <a:r>
                        <a:rPr lang="en-GB" sz="2000" kern="1200" dirty="0"/>
                        <a:t>Testing / validation on small-scale prototype </a:t>
                      </a:r>
                    </a:p>
                    <a:p>
                      <a:pPr algn="ctr" fontAlgn="ctr"/>
                      <a:r>
                        <a:rPr lang="en-GB" sz="2000" kern="1200" dirty="0"/>
                        <a:t>(in lab or simulated environment)</a:t>
                      </a:r>
                      <a:endParaRPr lang="en-GB" sz="2000" b="0" kern="1200" dirty="0">
                        <a:solidFill>
                          <a:schemeClr val="tx1"/>
                        </a:solidFill>
                        <a:latin typeface="+mj-lt"/>
                        <a:ea typeface="ＭＳ Ｐゴシック" pitchFamily="34" charset="-128"/>
                        <a:cs typeface="Arial" charset="0"/>
                      </a:endParaRPr>
                    </a:p>
                  </a:txBody>
                  <a:tcPr marL="9525" marR="9525" marT="9522" marB="0" anchor="ctr"/>
                </a:tc>
                <a:tc>
                  <a:txBody>
                    <a:bodyPr/>
                    <a:lstStyle/>
                    <a:p>
                      <a:pPr algn="ctr" fontAlgn="ctr"/>
                      <a:r>
                        <a:rPr lang="en-GB" sz="2000" kern="1200" dirty="0"/>
                        <a:t>Prototyping, testing, large-scale product validation &amp; market replication</a:t>
                      </a:r>
                      <a:endParaRPr lang="en-GB" sz="2000" b="0" kern="1200" dirty="0">
                        <a:solidFill>
                          <a:schemeClr val="tx1"/>
                        </a:solidFill>
                        <a:latin typeface="+mj-lt"/>
                        <a:ea typeface="ＭＳ Ｐゴシック" pitchFamily="34" charset="-128"/>
                        <a:cs typeface="Arial" charset="0"/>
                      </a:endParaRPr>
                    </a:p>
                  </a:txBody>
                  <a:tcPr marL="9525" marR="9525" marT="9522" marB="0" anchor="ctr"/>
                </a:tc>
                <a:extLst>
                  <a:ext uri="{0D108BD9-81ED-4DB2-BD59-A6C34878D82A}">
                    <a16:rowId xmlns:a16="http://schemas.microsoft.com/office/drawing/2014/main" xmlns="" val="4198046830"/>
                  </a:ext>
                </a:extLst>
              </a:tr>
              <a:tr h="1102436">
                <a:tc>
                  <a:txBody>
                    <a:bodyPr/>
                    <a:lstStyle/>
                    <a:p>
                      <a:pPr algn="ctr" fontAlgn="ctr"/>
                      <a:r>
                        <a:rPr lang="en-GB" sz="2000" kern="1200" dirty="0"/>
                        <a:t>Limited demo or pilot activities (to show tech feasibility in a near to operational environment)</a:t>
                      </a:r>
                      <a:endParaRPr lang="en-GB" sz="2000" b="0" kern="1200" dirty="0">
                        <a:solidFill>
                          <a:schemeClr val="tx1"/>
                        </a:solidFill>
                        <a:latin typeface="+mj-lt"/>
                        <a:ea typeface="ＭＳ Ｐゴシック" pitchFamily="34" charset="-128"/>
                        <a:cs typeface="Arial" charset="0"/>
                      </a:endParaRPr>
                    </a:p>
                  </a:txBody>
                  <a:tcPr marL="9525" marR="9525" marT="9522" marB="0" anchor="ctr"/>
                </a:tc>
                <a:tc>
                  <a:txBody>
                    <a:bodyPr/>
                    <a:lstStyle/>
                    <a:p>
                      <a:pPr algn="ctr" fontAlgn="ctr"/>
                      <a:r>
                        <a:rPr lang="en-GB" sz="2000" kern="1200" dirty="0"/>
                        <a:t>Demo or pilot activities (to show tech feasibility in operational environment)</a:t>
                      </a:r>
                      <a:endParaRPr lang="en-GB" sz="2000" b="0" kern="1200" dirty="0">
                        <a:solidFill>
                          <a:schemeClr val="tx1"/>
                        </a:solidFill>
                        <a:latin typeface="+mj-lt"/>
                        <a:ea typeface="ＭＳ Ｐゴシック" pitchFamily="34" charset="-128"/>
                        <a:cs typeface="Arial" charset="0"/>
                      </a:endParaRPr>
                    </a:p>
                  </a:txBody>
                  <a:tcPr marL="9525" marR="9525" marT="9522" marB="0" anchor="ctr"/>
                </a:tc>
                <a:extLst>
                  <a:ext uri="{0D108BD9-81ED-4DB2-BD59-A6C34878D82A}">
                    <a16:rowId xmlns:a16="http://schemas.microsoft.com/office/drawing/2014/main" xmlns="" val="408547545"/>
                  </a:ext>
                </a:extLst>
              </a:tr>
              <a:tr h="828963">
                <a:tc>
                  <a:txBody>
                    <a:bodyPr/>
                    <a:lstStyle/>
                    <a:p>
                      <a:pPr algn="ctr" fontAlgn="ctr"/>
                      <a:r>
                        <a:rPr lang="en-GB" sz="2000" kern="1200" dirty="0"/>
                        <a:t>Developing innovations meeting needs of markets</a:t>
                      </a:r>
                      <a:endParaRPr lang="en-GB" sz="2000" b="0" kern="1200" dirty="0">
                        <a:solidFill>
                          <a:schemeClr val="tx1"/>
                        </a:solidFill>
                        <a:latin typeface="+mj-lt"/>
                        <a:ea typeface="ＭＳ Ｐゴシック" pitchFamily="34" charset="-128"/>
                        <a:cs typeface="Arial" charset="0"/>
                      </a:endParaRPr>
                    </a:p>
                  </a:txBody>
                  <a:tcPr marL="9525" marR="9525" marT="9522" marB="0" anchor="ctr"/>
                </a:tc>
                <a:tc>
                  <a:txBody>
                    <a:bodyPr/>
                    <a:lstStyle/>
                    <a:p>
                      <a:pPr algn="ctr" fontAlgn="ctr"/>
                      <a:r>
                        <a:rPr lang="en-GB" sz="2000" kern="1200" dirty="0"/>
                        <a:t>Developing innovations meeting needs of markets &amp; their delivery to market</a:t>
                      </a:r>
                      <a:endParaRPr lang="en-GB" sz="2000" b="0" kern="1200" dirty="0">
                        <a:solidFill>
                          <a:schemeClr val="tx1"/>
                        </a:solidFill>
                        <a:latin typeface="+mj-lt"/>
                        <a:ea typeface="ＭＳ Ｐゴシック" pitchFamily="34" charset="-128"/>
                        <a:cs typeface="Arial" charset="0"/>
                      </a:endParaRPr>
                    </a:p>
                  </a:txBody>
                  <a:tcPr marL="9525" marR="9525" marT="9522" marB="0" anchor="ctr"/>
                </a:tc>
                <a:extLst>
                  <a:ext uri="{0D108BD9-81ED-4DB2-BD59-A6C34878D82A}">
                    <a16:rowId xmlns:a16="http://schemas.microsoft.com/office/drawing/2014/main" xmlns="" val="877926926"/>
                  </a:ext>
                </a:extLst>
              </a:tr>
              <a:tr h="332726">
                <a:tc gridSpan="2">
                  <a:txBody>
                    <a:bodyPr/>
                    <a:lstStyle/>
                    <a:p>
                      <a:pPr algn="ctr" fontAlgn="ctr"/>
                      <a:r>
                        <a:rPr lang="en-GB" sz="2000" kern="1200" dirty="0"/>
                        <a:t>Exploitation activities</a:t>
                      </a:r>
                      <a:endParaRPr lang="en-GB" sz="2000" b="0" kern="1200" dirty="0">
                        <a:solidFill>
                          <a:schemeClr val="tx1"/>
                        </a:solidFill>
                        <a:latin typeface="+mj-lt"/>
                        <a:ea typeface="ＭＳ Ｐゴシック" pitchFamily="34" charset="-128"/>
                        <a:cs typeface="Arial" charset="0"/>
                      </a:endParaRPr>
                    </a:p>
                  </a:txBody>
                  <a:tcPr marL="9525" marR="9525" marT="9522" marB="0" anchor="ctr"/>
                </a:tc>
                <a:tc hMerge="1">
                  <a:txBody>
                    <a:bodyPr/>
                    <a:lstStyle/>
                    <a:p>
                      <a:endParaRPr lang="en-GB"/>
                    </a:p>
                  </a:txBody>
                  <a:tcPr/>
                </a:tc>
                <a:extLst>
                  <a:ext uri="{0D108BD9-81ED-4DB2-BD59-A6C34878D82A}">
                    <a16:rowId xmlns:a16="http://schemas.microsoft.com/office/drawing/2014/main" xmlns="" val="2201612716"/>
                  </a:ext>
                </a:extLst>
              </a:tr>
              <a:tr h="332726">
                <a:tc gridSpan="2">
                  <a:txBody>
                    <a:bodyPr/>
                    <a:lstStyle/>
                    <a:p>
                      <a:pPr algn="ctr" fontAlgn="ctr"/>
                      <a:r>
                        <a:rPr lang="en-GB" sz="2000" kern="1200" dirty="0"/>
                        <a:t>Innovation management</a:t>
                      </a:r>
                      <a:endParaRPr lang="en-GB" sz="2000" b="0" kern="1200" dirty="0">
                        <a:solidFill>
                          <a:schemeClr val="tx1"/>
                        </a:solidFill>
                        <a:latin typeface="+mj-lt"/>
                        <a:ea typeface="ＭＳ Ｐゴシック" pitchFamily="34" charset="-128"/>
                        <a:cs typeface="Arial" charset="0"/>
                      </a:endParaRPr>
                    </a:p>
                  </a:txBody>
                  <a:tcPr marL="9525" marR="9525" marT="9522" marB="0" anchor="ctr"/>
                </a:tc>
                <a:tc hMerge="1">
                  <a:txBody>
                    <a:bodyPr/>
                    <a:lstStyle/>
                    <a:p>
                      <a:endParaRPr lang="en-GB"/>
                    </a:p>
                  </a:txBody>
                  <a:tcPr/>
                </a:tc>
                <a:extLst>
                  <a:ext uri="{0D108BD9-81ED-4DB2-BD59-A6C34878D82A}">
                    <a16:rowId xmlns:a16="http://schemas.microsoft.com/office/drawing/2014/main" xmlns="" val="1287166986"/>
                  </a:ext>
                </a:extLst>
              </a:tr>
            </a:tbl>
          </a:graphicData>
        </a:graphic>
      </p:graphicFrame>
    </p:spTree>
    <p:extLst>
      <p:ext uri="{BB962C8B-B14F-4D97-AF65-F5344CB8AC3E}">
        <p14:creationId xmlns:p14="http://schemas.microsoft.com/office/powerpoint/2010/main" val="22112289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xmlns="" id="{94195310-6F38-594D-B517-617CCA81C72F}"/>
              </a:ext>
            </a:extLst>
          </p:cNvPr>
          <p:cNvSpPr>
            <a:spLocks noGrp="1"/>
          </p:cNvSpPr>
          <p:nvPr>
            <p:ph type="sldNum" sz="quarter" idx="12"/>
          </p:nvPr>
        </p:nvSpPr>
        <p:spPr>
          <a:xfrm>
            <a:off x="9203616" y="6175543"/>
            <a:ext cx="2743200" cy="365125"/>
          </a:xfrm>
        </p:spPr>
        <p:txBody>
          <a:bodyPr/>
          <a:lstStyle/>
          <a:p>
            <a:pPr>
              <a:defRPr/>
            </a:pPr>
            <a:fld id="{FB35F23D-8EAD-434D-827C-A603F8208307}" type="slidenum">
              <a:rPr lang="en-US" altLang="lv-LV" smtClean="0">
                <a:latin typeface="Verdana" panose="020B0604030504040204" pitchFamily="34" charset="0"/>
                <a:ea typeface="Verdana" panose="020B0604030504040204" pitchFamily="34" charset="0"/>
              </a:rPr>
              <a:pPr>
                <a:defRPr/>
              </a:pPr>
              <a:t>8</a:t>
            </a:fld>
            <a:endParaRPr lang="en-US" altLang="lv-LV" dirty="0">
              <a:latin typeface="Verdana" panose="020B0604030504040204" pitchFamily="34" charset="0"/>
              <a:ea typeface="Verdana" panose="020B0604030504040204" pitchFamily="34" charset="0"/>
            </a:endParaRPr>
          </a:p>
        </p:txBody>
      </p:sp>
      <p:sp>
        <p:nvSpPr>
          <p:cNvPr id="2" name="Title 1">
            <a:extLst>
              <a:ext uri="{FF2B5EF4-FFF2-40B4-BE49-F238E27FC236}">
                <a16:creationId xmlns:a16="http://schemas.microsoft.com/office/drawing/2014/main" xmlns="" id="{E156493C-E6AB-004F-93B8-42CF8E259B1D}"/>
              </a:ext>
            </a:extLst>
          </p:cNvPr>
          <p:cNvSpPr>
            <a:spLocks noGrp="1"/>
          </p:cNvSpPr>
          <p:nvPr>
            <p:ph type="title" idx="4294967295"/>
          </p:nvPr>
        </p:nvSpPr>
        <p:spPr>
          <a:xfrm>
            <a:off x="1638300" y="441063"/>
            <a:ext cx="8538434" cy="1036638"/>
          </a:xfrm>
          <a:prstGeom prst="rect">
            <a:avLst/>
          </a:prstGeom>
        </p:spPr>
        <p:txBody>
          <a:bodyPr/>
          <a:lstStyle/>
          <a:p>
            <a:r>
              <a:rPr lang="en-GB" altLang="en-US" sz="3200" dirty="0">
                <a:solidFill>
                  <a:schemeClr val="accent2">
                    <a:lumMod val="50000"/>
                  </a:schemeClr>
                </a:solidFill>
                <a:latin typeface="Verdana" panose="020B0604030504040204" pitchFamily="34" charset="0"/>
                <a:ea typeface="Verdana" panose="020B0604030504040204" pitchFamily="34" charset="0"/>
                <a:cs typeface="Times New Roman" panose="02020603050405020304" pitchFamily="18" charset="0"/>
              </a:rPr>
              <a:t>Technology Readiness Level</a:t>
            </a:r>
            <a:endParaRPr lang="en-US" sz="3200" dirty="0">
              <a:solidFill>
                <a:schemeClr val="accent2">
                  <a:lumMod val="50000"/>
                </a:schemeClr>
              </a:solidFill>
              <a:latin typeface="Verdana" panose="020B0604030504040204" pitchFamily="34" charset="0"/>
              <a:ea typeface="Verdana" panose="020B0604030504040204" pitchFamily="34" charset="0"/>
              <a:cs typeface="Times New Roman" panose="02020603050405020304" pitchFamily="18" charset="0"/>
            </a:endParaRPr>
          </a:p>
        </p:txBody>
      </p:sp>
      <p:grpSp>
        <p:nvGrpSpPr>
          <p:cNvPr id="4" name="Group 3"/>
          <p:cNvGrpSpPr/>
          <p:nvPr/>
        </p:nvGrpSpPr>
        <p:grpSpPr>
          <a:xfrm>
            <a:off x="699247" y="1724240"/>
            <a:ext cx="11166438" cy="4371107"/>
            <a:chOff x="4018267" y="2049483"/>
            <a:chExt cx="4155464" cy="4371107"/>
          </a:xfrm>
          <a:solidFill>
            <a:schemeClr val="bg1">
              <a:lumMod val="95000"/>
            </a:schemeClr>
          </a:solidFill>
        </p:grpSpPr>
        <p:sp>
          <p:nvSpPr>
            <p:cNvPr id="5" name="Freeform 4"/>
            <p:cNvSpPr/>
            <p:nvPr/>
          </p:nvSpPr>
          <p:spPr>
            <a:xfrm>
              <a:off x="4018267" y="2049483"/>
              <a:ext cx="4155464" cy="465011"/>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6990" tIns="39845" rIns="56990" bIns="39845" numCol="1" spcCol="1270" anchor="ctr" anchorCtr="0">
              <a:noAutofit/>
            </a:bodyPr>
            <a:lstStyle/>
            <a:p>
              <a:pPr lvl="0" defTabSz="400050" rtl="0">
                <a:lnSpc>
                  <a:spcPct val="90000"/>
                </a:lnSpc>
                <a:spcBef>
                  <a:spcPct val="0"/>
                </a:spcBef>
                <a:spcAft>
                  <a:spcPct val="35000"/>
                </a:spcAft>
                <a:tabLst>
                  <a:tab pos="252000" algn="l"/>
                </a:tabLst>
              </a:pPr>
              <a:r>
                <a:rPr lang="lv-LV" sz="1800" b="1" kern="1200" dirty="0">
                  <a:solidFill>
                    <a:schemeClr val="accent2">
                      <a:lumMod val="50000"/>
                    </a:schemeClr>
                  </a:solidFill>
                </a:rPr>
                <a:t>		</a:t>
              </a:r>
              <a:r>
                <a:rPr lang="en-GB" sz="1800" b="1" kern="1200" dirty="0">
                  <a:solidFill>
                    <a:schemeClr val="accent2">
                      <a:lumMod val="50000"/>
                    </a:schemeClr>
                  </a:solidFill>
                </a:rPr>
                <a:t>TRL 1 </a:t>
              </a:r>
              <a:r>
                <a:rPr lang="en-GB" sz="1800" kern="1200" dirty="0">
                  <a:solidFill>
                    <a:schemeClr val="accent2">
                      <a:lumMod val="50000"/>
                    </a:schemeClr>
                  </a:solidFill>
                </a:rPr>
                <a:t>– basic principles observed</a:t>
              </a:r>
              <a:endParaRPr lang="lv-LV" sz="1800" kern="1200" dirty="0">
                <a:solidFill>
                  <a:schemeClr val="accent2">
                    <a:lumMod val="50000"/>
                  </a:schemeClr>
                </a:solidFill>
              </a:endParaRPr>
            </a:p>
          </p:txBody>
        </p:sp>
        <p:sp>
          <p:nvSpPr>
            <p:cNvPr id="9" name="Freeform 8"/>
            <p:cNvSpPr/>
            <p:nvPr/>
          </p:nvSpPr>
          <p:spPr>
            <a:xfrm>
              <a:off x="4018267" y="2537745"/>
              <a:ext cx="4155464" cy="465011"/>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6990" tIns="39845" rIns="56990" bIns="39845" numCol="1" spcCol="1270" anchor="ctr" anchorCtr="0">
              <a:noAutofit/>
            </a:bodyPr>
            <a:lstStyle/>
            <a:p>
              <a:pPr lvl="0" defTabSz="400050" rtl="0">
                <a:lnSpc>
                  <a:spcPct val="90000"/>
                </a:lnSpc>
                <a:spcBef>
                  <a:spcPct val="0"/>
                </a:spcBef>
                <a:spcAft>
                  <a:spcPct val="35000"/>
                </a:spcAft>
              </a:pPr>
              <a:r>
                <a:rPr lang="lv-LV" sz="1800" b="1" kern="1200" dirty="0">
                  <a:solidFill>
                    <a:schemeClr val="accent2">
                      <a:lumMod val="50000"/>
                    </a:schemeClr>
                  </a:solidFill>
                </a:rPr>
                <a:t>	</a:t>
              </a:r>
              <a:r>
                <a:rPr lang="en-GB" sz="1800" b="1" kern="1200" dirty="0">
                  <a:solidFill>
                    <a:schemeClr val="accent2">
                      <a:lumMod val="50000"/>
                    </a:schemeClr>
                  </a:solidFill>
                </a:rPr>
                <a:t>TRL 2 </a:t>
              </a:r>
              <a:r>
                <a:rPr lang="en-GB" sz="1800" kern="1200" dirty="0">
                  <a:solidFill>
                    <a:schemeClr val="accent2">
                      <a:lumMod val="50000"/>
                    </a:schemeClr>
                  </a:solidFill>
                </a:rPr>
                <a:t>– technology concept formulated</a:t>
              </a:r>
              <a:endParaRPr lang="lv-LV" sz="1800" kern="1200" dirty="0">
                <a:solidFill>
                  <a:schemeClr val="accent2">
                    <a:lumMod val="50000"/>
                  </a:schemeClr>
                </a:solidFill>
              </a:endParaRPr>
            </a:p>
          </p:txBody>
        </p:sp>
        <p:sp>
          <p:nvSpPr>
            <p:cNvPr id="10" name="Freeform 9"/>
            <p:cNvSpPr/>
            <p:nvPr/>
          </p:nvSpPr>
          <p:spPr>
            <a:xfrm>
              <a:off x="4018267" y="3026007"/>
              <a:ext cx="4155464" cy="465011"/>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6990" tIns="39845" rIns="56990" bIns="39845" numCol="1" spcCol="1270" anchor="ctr" anchorCtr="0">
              <a:noAutofit/>
            </a:bodyPr>
            <a:lstStyle/>
            <a:p>
              <a:pPr lvl="0" defTabSz="400050" rtl="0">
                <a:lnSpc>
                  <a:spcPct val="90000"/>
                </a:lnSpc>
                <a:spcBef>
                  <a:spcPct val="0"/>
                </a:spcBef>
                <a:spcAft>
                  <a:spcPct val="35000"/>
                </a:spcAft>
              </a:pPr>
              <a:r>
                <a:rPr lang="lv-LV" sz="1800" b="1" kern="1200" dirty="0">
                  <a:solidFill>
                    <a:schemeClr val="accent2">
                      <a:lumMod val="50000"/>
                    </a:schemeClr>
                  </a:solidFill>
                </a:rPr>
                <a:t>	</a:t>
              </a:r>
              <a:r>
                <a:rPr lang="en-GB" sz="1800" b="1" kern="1200" dirty="0">
                  <a:solidFill>
                    <a:schemeClr val="accent2">
                      <a:lumMod val="50000"/>
                    </a:schemeClr>
                  </a:solidFill>
                </a:rPr>
                <a:t>TRL 3 </a:t>
              </a:r>
              <a:r>
                <a:rPr lang="en-GB" sz="1800" kern="1200" dirty="0">
                  <a:solidFill>
                    <a:schemeClr val="accent2">
                      <a:lumMod val="50000"/>
                    </a:schemeClr>
                  </a:solidFill>
                </a:rPr>
                <a:t>– experimental proof of concept</a:t>
              </a:r>
              <a:endParaRPr lang="lv-LV" sz="1800" kern="1200" dirty="0">
                <a:solidFill>
                  <a:schemeClr val="accent2">
                    <a:lumMod val="50000"/>
                  </a:schemeClr>
                </a:solidFill>
              </a:endParaRPr>
            </a:p>
          </p:txBody>
        </p:sp>
        <p:sp>
          <p:nvSpPr>
            <p:cNvPr id="11" name="Freeform 10"/>
            <p:cNvSpPr/>
            <p:nvPr/>
          </p:nvSpPr>
          <p:spPr>
            <a:xfrm>
              <a:off x="4018267" y="3514269"/>
              <a:ext cx="4155464" cy="465011"/>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6990" tIns="39845" rIns="56990" bIns="39845" numCol="1" spcCol="1270" anchor="ctr" anchorCtr="0">
              <a:noAutofit/>
            </a:bodyPr>
            <a:lstStyle/>
            <a:p>
              <a:pPr lvl="0" defTabSz="400050" rtl="0">
                <a:lnSpc>
                  <a:spcPct val="90000"/>
                </a:lnSpc>
                <a:spcBef>
                  <a:spcPct val="0"/>
                </a:spcBef>
                <a:spcAft>
                  <a:spcPct val="35000"/>
                </a:spcAft>
              </a:pPr>
              <a:r>
                <a:rPr lang="lv-LV" sz="1800" b="1" kern="1200" dirty="0">
                  <a:solidFill>
                    <a:schemeClr val="accent2">
                      <a:lumMod val="50000"/>
                    </a:schemeClr>
                  </a:solidFill>
                </a:rPr>
                <a:t>	</a:t>
              </a:r>
              <a:r>
                <a:rPr lang="en-GB" sz="1800" b="1" kern="1200" dirty="0">
                  <a:solidFill>
                    <a:schemeClr val="accent2">
                      <a:lumMod val="50000"/>
                    </a:schemeClr>
                  </a:solidFill>
                </a:rPr>
                <a:t>TRL 4 </a:t>
              </a:r>
              <a:r>
                <a:rPr lang="en-GB" sz="1800" kern="1200" dirty="0">
                  <a:solidFill>
                    <a:schemeClr val="accent2">
                      <a:lumMod val="50000"/>
                    </a:schemeClr>
                  </a:solidFill>
                </a:rPr>
                <a:t>– technology validated in lab</a:t>
              </a:r>
              <a:endParaRPr lang="lv-LV" sz="1800" kern="1200" dirty="0">
                <a:solidFill>
                  <a:schemeClr val="accent2">
                    <a:lumMod val="50000"/>
                  </a:schemeClr>
                </a:solidFill>
              </a:endParaRPr>
            </a:p>
          </p:txBody>
        </p:sp>
        <p:sp>
          <p:nvSpPr>
            <p:cNvPr id="12" name="Freeform 11"/>
            <p:cNvSpPr/>
            <p:nvPr/>
          </p:nvSpPr>
          <p:spPr>
            <a:xfrm>
              <a:off x="4018267" y="4002531"/>
              <a:ext cx="4155464" cy="465011"/>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6990" tIns="39845" rIns="56990" bIns="39845" numCol="1" spcCol="1270" anchor="ctr" anchorCtr="0">
              <a:noAutofit/>
            </a:bodyPr>
            <a:lstStyle/>
            <a:p>
              <a:pPr lvl="0" defTabSz="400050" rtl="0">
                <a:lnSpc>
                  <a:spcPct val="90000"/>
                </a:lnSpc>
                <a:spcBef>
                  <a:spcPct val="0"/>
                </a:spcBef>
                <a:spcAft>
                  <a:spcPct val="35000"/>
                </a:spcAft>
              </a:pPr>
              <a:r>
                <a:rPr lang="lv-LV" sz="1800" b="1" kern="1200" dirty="0">
                  <a:solidFill>
                    <a:schemeClr val="accent2">
                      <a:lumMod val="50000"/>
                    </a:schemeClr>
                  </a:solidFill>
                </a:rPr>
                <a:t>	</a:t>
              </a:r>
              <a:r>
                <a:rPr lang="en-GB" sz="1800" b="1" kern="1200" dirty="0">
                  <a:solidFill>
                    <a:schemeClr val="accent2">
                      <a:lumMod val="50000"/>
                    </a:schemeClr>
                  </a:solidFill>
                </a:rPr>
                <a:t>TRL 5</a:t>
              </a:r>
              <a:r>
                <a:rPr lang="en-GB" sz="1800" kern="1200" dirty="0">
                  <a:solidFill>
                    <a:schemeClr val="accent2">
                      <a:lumMod val="50000"/>
                    </a:schemeClr>
                  </a:solidFill>
                </a:rPr>
                <a:t> – technology validated in relevant environment (industrially relevant environment in </a:t>
              </a:r>
              <a:r>
                <a:rPr lang="lv-LV" sz="1800" kern="1200" dirty="0">
                  <a:solidFill>
                    <a:schemeClr val="accent2">
                      <a:lumMod val="50000"/>
                    </a:schemeClr>
                  </a:solidFill>
                </a:rPr>
                <a:t>	             </a:t>
              </a:r>
              <a:r>
                <a:rPr lang="en-GB" sz="1800" kern="1200" dirty="0">
                  <a:solidFill>
                    <a:schemeClr val="accent2">
                      <a:lumMod val="50000"/>
                    </a:schemeClr>
                  </a:solidFill>
                </a:rPr>
                <a:t>the case of key enabling technologies)</a:t>
              </a:r>
              <a:endParaRPr lang="lv-LV" sz="1800" kern="1200" dirty="0">
                <a:solidFill>
                  <a:schemeClr val="accent2">
                    <a:lumMod val="50000"/>
                  </a:schemeClr>
                </a:solidFill>
              </a:endParaRPr>
            </a:p>
          </p:txBody>
        </p:sp>
        <p:sp>
          <p:nvSpPr>
            <p:cNvPr id="13" name="Freeform 12"/>
            <p:cNvSpPr/>
            <p:nvPr/>
          </p:nvSpPr>
          <p:spPr>
            <a:xfrm>
              <a:off x="4018267" y="4490793"/>
              <a:ext cx="4155464" cy="465011"/>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6990" tIns="39845" rIns="56990" bIns="39845" numCol="1" spcCol="1270" anchor="ctr" anchorCtr="0">
              <a:noAutofit/>
            </a:bodyPr>
            <a:lstStyle/>
            <a:p>
              <a:pPr lvl="0" defTabSz="400050" rtl="0">
                <a:lnSpc>
                  <a:spcPct val="90000"/>
                </a:lnSpc>
                <a:spcBef>
                  <a:spcPct val="0"/>
                </a:spcBef>
                <a:spcAft>
                  <a:spcPct val="35000"/>
                </a:spcAft>
              </a:pPr>
              <a:r>
                <a:rPr lang="lv-LV" sz="1800" b="1" kern="1200" dirty="0">
                  <a:solidFill>
                    <a:schemeClr val="accent2">
                      <a:lumMod val="50000"/>
                    </a:schemeClr>
                  </a:solidFill>
                </a:rPr>
                <a:t>	</a:t>
              </a:r>
              <a:r>
                <a:rPr lang="en-GB" sz="1800" b="1" kern="1200" dirty="0">
                  <a:solidFill>
                    <a:schemeClr val="accent2">
                      <a:lumMod val="50000"/>
                    </a:schemeClr>
                  </a:solidFill>
                </a:rPr>
                <a:t>TRL 6</a:t>
              </a:r>
              <a:r>
                <a:rPr lang="en-GB" sz="1800" kern="1200" dirty="0">
                  <a:solidFill>
                    <a:schemeClr val="accent2">
                      <a:lumMod val="50000"/>
                    </a:schemeClr>
                  </a:solidFill>
                </a:rPr>
                <a:t> – technology demonstrated in relevant environment (industrially relevant </a:t>
              </a:r>
              <a:r>
                <a:rPr lang="lv-LV" sz="1800" kern="1200" dirty="0">
                  <a:solidFill>
                    <a:schemeClr val="accent2">
                      <a:lumMod val="50000"/>
                    </a:schemeClr>
                  </a:solidFill>
                </a:rPr>
                <a:t>	 			             </a:t>
              </a:r>
              <a:r>
                <a:rPr lang="en-GB" sz="1800" kern="1200" dirty="0">
                  <a:solidFill>
                    <a:schemeClr val="accent2">
                      <a:lumMod val="50000"/>
                    </a:schemeClr>
                  </a:solidFill>
                </a:rPr>
                <a:t>environment in the case of key enabling technologies)</a:t>
              </a:r>
              <a:endParaRPr lang="lv-LV" sz="1800" kern="1200" dirty="0">
                <a:solidFill>
                  <a:schemeClr val="accent2">
                    <a:lumMod val="50000"/>
                  </a:schemeClr>
                </a:solidFill>
              </a:endParaRPr>
            </a:p>
          </p:txBody>
        </p:sp>
        <p:sp>
          <p:nvSpPr>
            <p:cNvPr id="14" name="Freeform 13"/>
            <p:cNvSpPr/>
            <p:nvPr/>
          </p:nvSpPr>
          <p:spPr>
            <a:xfrm>
              <a:off x="4018267" y="4979055"/>
              <a:ext cx="4155464" cy="465011"/>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6990" tIns="39845" rIns="56990" bIns="39845" numCol="1" spcCol="1270" anchor="ctr" anchorCtr="0">
              <a:noAutofit/>
            </a:bodyPr>
            <a:lstStyle/>
            <a:p>
              <a:pPr lvl="0" defTabSz="400050" rtl="0">
                <a:lnSpc>
                  <a:spcPct val="90000"/>
                </a:lnSpc>
                <a:spcBef>
                  <a:spcPct val="0"/>
                </a:spcBef>
                <a:spcAft>
                  <a:spcPct val="35000"/>
                </a:spcAft>
              </a:pPr>
              <a:r>
                <a:rPr lang="lv-LV" sz="1800" b="1" kern="1200" dirty="0">
                  <a:solidFill>
                    <a:schemeClr val="accent2">
                      <a:lumMod val="50000"/>
                    </a:schemeClr>
                  </a:solidFill>
                </a:rPr>
                <a:t>	</a:t>
              </a:r>
              <a:r>
                <a:rPr lang="en-US" sz="1800" b="1" kern="1200" dirty="0">
                  <a:solidFill>
                    <a:schemeClr val="accent2">
                      <a:lumMod val="50000"/>
                    </a:schemeClr>
                  </a:solidFill>
                </a:rPr>
                <a:t>TRL 7 </a:t>
              </a:r>
              <a:r>
                <a:rPr lang="en-US" sz="1800" kern="1200" dirty="0">
                  <a:solidFill>
                    <a:schemeClr val="accent2">
                      <a:lumMod val="50000"/>
                    </a:schemeClr>
                  </a:solidFill>
                </a:rPr>
                <a:t>– system prototype demonstration in operational environment</a:t>
              </a:r>
              <a:endParaRPr lang="lv-LV" sz="1800" kern="1200" dirty="0">
                <a:solidFill>
                  <a:schemeClr val="accent2">
                    <a:lumMod val="50000"/>
                  </a:schemeClr>
                </a:solidFill>
              </a:endParaRPr>
            </a:p>
          </p:txBody>
        </p:sp>
        <p:sp>
          <p:nvSpPr>
            <p:cNvPr id="15" name="Freeform 14"/>
            <p:cNvSpPr/>
            <p:nvPr/>
          </p:nvSpPr>
          <p:spPr>
            <a:xfrm>
              <a:off x="4018267" y="5467317"/>
              <a:ext cx="4155464" cy="465011"/>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6990" tIns="39845" rIns="56990" bIns="39845" numCol="1" spcCol="1270" anchor="ctr" anchorCtr="0">
              <a:noAutofit/>
            </a:bodyPr>
            <a:lstStyle/>
            <a:p>
              <a:pPr lvl="0" defTabSz="400050" rtl="0">
                <a:lnSpc>
                  <a:spcPct val="90000"/>
                </a:lnSpc>
                <a:spcBef>
                  <a:spcPct val="0"/>
                </a:spcBef>
                <a:spcAft>
                  <a:spcPct val="35000"/>
                </a:spcAft>
              </a:pPr>
              <a:r>
                <a:rPr lang="lv-LV" sz="1800" b="1" kern="1200" dirty="0">
                  <a:solidFill>
                    <a:schemeClr val="accent2">
                      <a:lumMod val="50000"/>
                    </a:schemeClr>
                  </a:solidFill>
                </a:rPr>
                <a:t>	</a:t>
              </a:r>
              <a:r>
                <a:rPr lang="en-GB" sz="1800" b="1" kern="1200" dirty="0">
                  <a:solidFill>
                    <a:schemeClr val="accent2">
                      <a:lumMod val="50000"/>
                    </a:schemeClr>
                  </a:solidFill>
                </a:rPr>
                <a:t>TRL 8 </a:t>
              </a:r>
              <a:r>
                <a:rPr lang="en-GB" sz="1800" kern="1200" dirty="0">
                  <a:solidFill>
                    <a:schemeClr val="accent2">
                      <a:lumMod val="50000"/>
                    </a:schemeClr>
                  </a:solidFill>
                </a:rPr>
                <a:t>– system complete and qualified</a:t>
              </a:r>
              <a:endParaRPr lang="lv-LV" sz="1800" kern="1200" dirty="0">
                <a:solidFill>
                  <a:schemeClr val="accent2">
                    <a:lumMod val="50000"/>
                  </a:schemeClr>
                </a:solidFill>
              </a:endParaRPr>
            </a:p>
          </p:txBody>
        </p:sp>
        <p:sp>
          <p:nvSpPr>
            <p:cNvPr id="16" name="Freeform 15"/>
            <p:cNvSpPr/>
            <p:nvPr/>
          </p:nvSpPr>
          <p:spPr>
            <a:xfrm>
              <a:off x="4018267" y="5955579"/>
              <a:ext cx="4155464" cy="465011"/>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6990" tIns="39845" rIns="56990" bIns="39845" numCol="1" spcCol="1270" anchor="ctr" anchorCtr="0">
              <a:noAutofit/>
            </a:bodyPr>
            <a:lstStyle/>
            <a:p>
              <a:pPr lvl="0" defTabSz="400050" rtl="0">
                <a:lnSpc>
                  <a:spcPct val="90000"/>
                </a:lnSpc>
                <a:spcBef>
                  <a:spcPct val="0"/>
                </a:spcBef>
                <a:spcAft>
                  <a:spcPct val="35000"/>
                </a:spcAft>
              </a:pPr>
              <a:r>
                <a:rPr lang="lv-LV" sz="1800" b="1" kern="1200" dirty="0">
                  <a:solidFill>
                    <a:schemeClr val="accent2">
                      <a:lumMod val="50000"/>
                    </a:schemeClr>
                  </a:solidFill>
                </a:rPr>
                <a:t>	</a:t>
              </a:r>
              <a:r>
                <a:rPr lang="en-GB" sz="1800" b="1" kern="1200" dirty="0">
                  <a:solidFill>
                    <a:schemeClr val="accent2">
                      <a:lumMod val="50000"/>
                    </a:schemeClr>
                  </a:solidFill>
                </a:rPr>
                <a:t>TRL 9 </a:t>
              </a:r>
              <a:r>
                <a:rPr lang="en-GB" sz="1800" kern="1200" dirty="0">
                  <a:solidFill>
                    <a:schemeClr val="accent2">
                      <a:lumMod val="50000"/>
                    </a:schemeClr>
                  </a:solidFill>
                </a:rPr>
                <a:t>– actual system proven in operational environment (competitive manufacturing in </a:t>
              </a:r>
              <a:r>
                <a:rPr lang="lv-LV" sz="1800" kern="1200" dirty="0">
                  <a:solidFill>
                    <a:schemeClr val="accent2">
                      <a:lumMod val="50000"/>
                    </a:schemeClr>
                  </a:solidFill>
                </a:rPr>
                <a:t>	  			   </a:t>
              </a:r>
              <a:r>
                <a:rPr lang="en-GB" sz="1800" kern="1200" dirty="0">
                  <a:solidFill>
                    <a:schemeClr val="accent2">
                      <a:lumMod val="50000"/>
                    </a:schemeClr>
                  </a:solidFill>
                </a:rPr>
                <a:t>the case of key enabling technologies; or in space)</a:t>
              </a:r>
              <a:endParaRPr lang="lv-LV" sz="1800" kern="1200" dirty="0">
                <a:solidFill>
                  <a:schemeClr val="accent2">
                    <a:lumMod val="50000"/>
                  </a:schemeClr>
                </a:solidFill>
              </a:endParaRPr>
            </a:p>
          </p:txBody>
        </p:sp>
      </p:grpSp>
      <p:sp>
        <p:nvSpPr>
          <p:cNvPr id="8" name="TextBox 7">
            <a:extLst>
              <a:ext uri="{FF2B5EF4-FFF2-40B4-BE49-F238E27FC236}">
                <a16:creationId xmlns:a16="http://schemas.microsoft.com/office/drawing/2014/main" xmlns="" id="{32E386F7-6749-41BF-8CCB-864FAFAC1D67}"/>
              </a:ext>
            </a:extLst>
          </p:cNvPr>
          <p:cNvSpPr txBox="1"/>
          <p:nvPr/>
        </p:nvSpPr>
        <p:spPr>
          <a:xfrm>
            <a:off x="699247" y="1235144"/>
            <a:ext cx="10994315" cy="323165"/>
          </a:xfrm>
          <a:prstGeom prst="rect">
            <a:avLst/>
          </a:prstGeom>
          <a:noFill/>
          <a:ln w="12700">
            <a:solidFill>
              <a:schemeClr val="accent2">
                <a:lumMod val="75000"/>
              </a:schemeClr>
            </a:solidFill>
          </a:ln>
        </p:spPr>
        <p:txBody>
          <a:bodyPr wrap="square">
            <a:spAutoFit/>
          </a:bodyPr>
          <a:lstStyle/>
          <a:p>
            <a:r>
              <a:rPr lang="en-US" sz="1500" b="1" dirty="0">
                <a:solidFill>
                  <a:schemeClr val="accent2">
                    <a:lumMod val="75000"/>
                  </a:schemeClr>
                </a:solidFill>
                <a:latin typeface="+mn-lt"/>
              </a:rPr>
              <a:t>Technology Readiness Levels (TRLs) are indicators of the maturity level of particular</a:t>
            </a:r>
            <a:r>
              <a:rPr lang="lv-LV" sz="1500" b="1" dirty="0">
                <a:solidFill>
                  <a:schemeClr val="accent2">
                    <a:lumMod val="75000"/>
                  </a:schemeClr>
                </a:solidFill>
                <a:latin typeface="+mn-lt"/>
              </a:rPr>
              <a:t> </a:t>
            </a:r>
            <a:r>
              <a:rPr lang="en-US" sz="1500" b="1" dirty="0">
                <a:solidFill>
                  <a:schemeClr val="accent2">
                    <a:lumMod val="75000"/>
                  </a:schemeClr>
                </a:solidFill>
                <a:latin typeface="+mn-lt"/>
              </a:rPr>
              <a:t>technologies. </a:t>
            </a:r>
            <a:endParaRPr lang="lv-LV" sz="1500" b="1" dirty="0">
              <a:solidFill>
                <a:schemeClr val="accent2">
                  <a:lumMod val="75000"/>
                </a:schemeClr>
              </a:solidFill>
              <a:latin typeface="+mn-lt"/>
            </a:endParaRPr>
          </a:p>
        </p:txBody>
      </p:sp>
      <p:sp>
        <p:nvSpPr>
          <p:cNvPr id="17" name="Rectangle 16"/>
          <p:cNvSpPr/>
          <p:nvPr/>
        </p:nvSpPr>
        <p:spPr>
          <a:xfrm>
            <a:off x="699247" y="1724240"/>
            <a:ext cx="107577" cy="43711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Tree>
    <p:extLst>
      <p:ext uri="{BB962C8B-B14F-4D97-AF65-F5344CB8AC3E}">
        <p14:creationId xmlns:p14="http://schemas.microsoft.com/office/powerpoint/2010/main" val="28491052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5">
            <a:extLst>
              <a:ext uri="{FF2B5EF4-FFF2-40B4-BE49-F238E27FC236}">
                <a16:creationId xmlns:a16="http://schemas.microsoft.com/office/drawing/2014/main" xmlns="" id="{65B0D7D8-A7E7-DC4A-946C-CB9771EC0599}"/>
              </a:ext>
            </a:extLst>
          </p:cNvPr>
          <p:cNvSpPr>
            <a:spLocks noGrp="1"/>
          </p:cNvSpPr>
          <p:nvPr>
            <p:ph type="sldNum" sz="quarter" idx="12"/>
          </p:nvPr>
        </p:nvSpPr>
        <p:spPr bwMode="auto">
          <a:xfrm>
            <a:off x="9208548" y="6173391"/>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a:solidFill>
                  <a:schemeClr val="tx1"/>
                </a:solidFill>
                <a:latin typeface="Times New Roman" panose="02020603050405020304" pitchFamily="18" charset="0"/>
                <a:ea typeface="MS PGothic" panose="020B0600070205080204" pitchFamily="34" charset="-128"/>
              </a:defRPr>
            </a:lvl1pPr>
            <a:lvl2pPr marL="742950" indent="-285750">
              <a:defRPr sz="1700">
                <a:solidFill>
                  <a:schemeClr val="tx1"/>
                </a:solidFill>
                <a:latin typeface="Times New Roman" panose="02020603050405020304" pitchFamily="18" charset="0"/>
                <a:ea typeface="MS PGothic" panose="020B0600070205080204" pitchFamily="34" charset="-128"/>
              </a:defRPr>
            </a:lvl2pPr>
            <a:lvl3pPr marL="1143000" indent="-228600">
              <a:defRPr sz="1700">
                <a:solidFill>
                  <a:schemeClr val="tx1"/>
                </a:solidFill>
                <a:latin typeface="Times New Roman" panose="02020603050405020304" pitchFamily="18" charset="0"/>
                <a:ea typeface="MS PGothic" panose="020B0600070205080204" pitchFamily="34" charset="-128"/>
              </a:defRPr>
            </a:lvl3pPr>
            <a:lvl4pPr marL="1600200" indent="-228600">
              <a:defRPr sz="1700">
                <a:solidFill>
                  <a:schemeClr val="tx1"/>
                </a:solidFill>
                <a:latin typeface="Times New Roman" panose="02020603050405020304" pitchFamily="18" charset="0"/>
                <a:ea typeface="MS PGothic" panose="020B0600070205080204" pitchFamily="34" charset="-128"/>
              </a:defRPr>
            </a:lvl4pPr>
            <a:lvl5pPr marL="2057400" indent="-228600">
              <a:defRPr sz="1700">
                <a:solidFill>
                  <a:schemeClr val="tx1"/>
                </a:solidFill>
                <a:latin typeface="Times New Roman" panose="02020603050405020304" pitchFamily="18" charset="0"/>
                <a:ea typeface="MS PGothic" panose="020B0600070205080204" pitchFamily="34" charset="-128"/>
              </a:defRPr>
            </a:lvl5pPr>
            <a:lvl6pPr marL="25146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6pPr>
            <a:lvl7pPr marL="29718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7pPr>
            <a:lvl8pPr marL="34290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8pPr>
            <a:lvl9pPr marL="38862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9pPr>
          </a:lstStyle>
          <a:p>
            <a:fld id="{F0E2A21A-C522-B94A-82A5-D1FD2DE12024}" type="slidenum">
              <a:rPr lang="en-US" altLang="lv-LV" sz="1000">
                <a:solidFill>
                  <a:srgbClr val="898989"/>
                </a:solidFill>
                <a:latin typeface="Verdana" panose="020B0604030504040204" pitchFamily="34" charset="0"/>
              </a:rPr>
              <a:pPr/>
              <a:t>9</a:t>
            </a:fld>
            <a:endParaRPr lang="en-US" altLang="lv-LV" sz="1000" dirty="0">
              <a:solidFill>
                <a:srgbClr val="898989"/>
              </a:solidFill>
              <a:latin typeface="Verdana" panose="020B0604030504040204" pitchFamily="34" charset="0"/>
            </a:endParaRPr>
          </a:p>
        </p:txBody>
      </p:sp>
      <p:graphicFrame>
        <p:nvGraphicFramePr>
          <p:cNvPr id="11" name="Content Placeholder 10">
            <a:extLst>
              <a:ext uri="{FF2B5EF4-FFF2-40B4-BE49-F238E27FC236}">
                <a16:creationId xmlns:a16="http://schemas.microsoft.com/office/drawing/2014/main" xmlns="" id="{C7CF45DE-9F03-6247-BDE6-9F81A9610A0E}"/>
              </a:ext>
            </a:extLst>
          </p:cNvPr>
          <p:cNvGraphicFramePr>
            <a:graphicFrameLocks noGrp="1"/>
          </p:cNvGraphicFramePr>
          <p:nvPr>
            <p:ph idx="4294967295"/>
            <p:extLst>
              <p:ext uri="{D42A27DB-BD31-4B8C-83A1-F6EECF244321}">
                <p14:modId xmlns:p14="http://schemas.microsoft.com/office/powerpoint/2010/main" val="610773397"/>
              </p:ext>
            </p:extLst>
          </p:nvPr>
        </p:nvGraphicFramePr>
        <p:xfrm>
          <a:off x="441065" y="2011680"/>
          <a:ext cx="11435377" cy="4228777"/>
        </p:xfrm>
        <a:graphic>
          <a:graphicData uri="http://schemas.openxmlformats.org/drawingml/2006/table">
            <a:tbl>
              <a:tblPr/>
              <a:tblGrid>
                <a:gridCol w="5864316">
                  <a:extLst>
                    <a:ext uri="{9D8B030D-6E8A-4147-A177-3AD203B41FA5}">
                      <a16:colId xmlns:a16="http://schemas.microsoft.com/office/drawing/2014/main" xmlns="" val="20000"/>
                    </a:ext>
                  </a:extLst>
                </a:gridCol>
                <a:gridCol w="2068428">
                  <a:extLst>
                    <a:ext uri="{9D8B030D-6E8A-4147-A177-3AD203B41FA5}">
                      <a16:colId xmlns:a16="http://schemas.microsoft.com/office/drawing/2014/main" xmlns="" val="20001"/>
                    </a:ext>
                  </a:extLst>
                </a:gridCol>
                <a:gridCol w="2059975">
                  <a:extLst>
                    <a:ext uri="{9D8B030D-6E8A-4147-A177-3AD203B41FA5}">
                      <a16:colId xmlns:a16="http://schemas.microsoft.com/office/drawing/2014/main" xmlns="" val="20003"/>
                    </a:ext>
                  </a:extLst>
                </a:gridCol>
                <a:gridCol w="1442658">
                  <a:extLst>
                    <a:ext uri="{9D8B030D-6E8A-4147-A177-3AD203B41FA5}">
                      <a16:colId xmlns:a16="http://schemas.microsoft.com/office/drawing/2014/main" xmlns="" val="3995975852"/>
                    </a:ext>
                  </a:extLst>
                </a:gridCol>
              </a:tblGrid>
              <a:tr h="631613">
                <a:tc>
                  <a:txBody>
                    <a:bodyPr/>
                    <a:lstStyle/>
                    <a:p>
                      <a:pPr algn="ctr" fontAlgn="ctr"/>
                      <a:r>
                        <a:rPr lang="lv-LV" sz="1400" b="1" i="0" u="none" strike="noStrike" dirty="0">
                          <a:solidFill>
                            <a:schemeClr val="bg1"/>
                          </a:solidFill>
                          <a:effectLst/>
                          <a:latin typeface="Verdana" panose="020B0604030504040204" pitchFamily="34" charset="0"/>
                          <a:ea typeface="Verdana" panose="020B0604030504040204" pitchFamily="34" charset="0"/>
                        </a:rPr>
                        <a:t>Topic</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algn="ctr" fontAlgn="ctr"/>
                      <a:r>
                        <a:rPr lang="lv-LV" sz="1400" b="1" i="0" u="none" strike="noStrike" dirty="0">
                          <a:solidFill>
                            <a:schemeClr val="bg1"/>
                          </a:solidFill>
                          <a:effectLst/>
                          <a:latin typeface="Verdana" panose="020B0604030504040204" pitchFamily="34" charset="0"/>
                          <a:ea typeface="Verdana" panose="020B0604030504040204" pitchFamily="34" charset="0"/>
                        </a:rPr>
                        <a:t>Type of action,</a:t>
                      </a:r>
                    </a:p>
                    <a:p>
                      <a:pPr algn="ctr" fontAlgn="ctr"/>
                      <a:r>
                        <a:rPr lang="lv-LV" sz="1400" b="1" i="0" u="none" strike="noStrike" dirty="0">
                          <a:solidFill>
                            <a:schemeClr val="bg1"/>
                          </a:solidFill>
                          <a:effectLst/>
                          <a:latin typeface="Verdana" panose="020B0604030504040204" pitchFamily="34" charset="0"/>
                          <a:ea typeface="Verdana" panose="020B0604030504040204" pitchFamily="34" charset="0"/>
                        </a:rPr>
                        <a:t>TRL</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kern="1200" dirty="0">
                          <a:solidFill>
                            <a:schemeClr val="bg1"/>
                          </a:solidFill>
                          <a:effectLst/>
                          <a:latin typeface="Verdana" panose="020B0604030504040204" pitchFamily="34" charset="0"/>
                          <a:ea typeface="Verdana" panose="020B0604030504040204" pitchFamily="34" charset="0"/>
                          <a:cs typeface="+mn-cs"/>
                        </a:rPr>
                        <a:t>EU contribution per project </a:t>
                      </a:r>
                    </a:p>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kern="1200" dirty="0">
                          <a:solidFill>
                            <a:schemeClr val="bg1"/>
                          </a:solidFill>
                          <a:effectLst/>
                          <a:latin typeface="Verdana" panose="020B0604030504040204" pitchFamily="34" charset="0"/>
                          <a:ea typeface="Verdana" panose="020B0604030504040204" pitchFamily="34" charset="0"/>
                          <a:cs typeface="+mn-cs"/>
                        </a:rPr>
                        <a:t>(EUR million) </a:t>
                      </a:r>
                      <a:endParaRPr lang="en-US" sz="1400" b="1" dirty="0">
                        <a:solidFill>
                          <a:schemeClr val="bg1"/>
                        </a:solidFill>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kern="1200" dirty="0">
                          <a:solidFill>
                            <a:schemeClr val="bg1"/>
                          </a:solidFill>
                          <a:effectLst/>
                          <a:latin typeface="Verdana" panose="020B0604030504040204" pitchFamily="34" charset="0"/>
                          <a:ea typeface="Verdana" panose="020B0604030504040204" pitchFamily="34" charset="0"/>
                          <a:cs typeface="+mn-cs"/>
                        </a:rPr>
                        <a:t>Number of projects to be funded </a:t>
                      </a:r>
                      <a:endParaRPr lang="en-US" sz="1400" b="1" dirty="0">
                        <a:solidFill>
                          <a:schemeClr val="bg1"/>
                        </a:solidFill>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extLst>
                  <a:ext uri="{0D108BD9-81ED-4DB2-BD59-A6C34878D82A}">
                    <a16:rowId xmlns:a16="http://schemas.microsoft.com/office/drawing/2014/main" xmlns="" val="10000"/>
                  </a:ext>
                </a:extLst>
              </a:tr>
              <a:tr h="829255">
                <a:tc>
                  <a:txBody>
                    <a:bodyPr/>
                    <a:lstStyle/>
                    <a:p>
                      <a:pPr algn="l" fontAlgn="ctr"/>
                      <a:r>
                        <a:rPr lang="en-US" sz="1400" b="1" i="0" u="none" strike="noStrike" dirty="0">
                          <a:solidFill>
                            <a:srgbClr val="000000"/>
                          </a:solidFill>
                          <a:effectLst/>
                          <a:latin typeface="Verdana" panose="020B0604030504040204" pitchFamily="34" charset="0"/>
                          <a:ea typeface="Verdana" panose="020B0604030504040204" pitchFamily="34" charset="0"/>
                        </a:rPr>
                        <a:t>HORIZON-CL4-DATA-2022-01-01</a:t>
                      </a:r>
                      <a:r>
                        <a:rPr lang="en-US" sz="1400" b="0" i="0" u="none" strike="noStrike" dirty="0">
                          <a:solidFill>
                            <a:srgbClr val="000000"/>
                          </a:solidFill>
                          <a:effectLst/>
                          <a:latin typeface="Verdana" panose="020B0604030504040204" pitchFamily="34" charset="0"/>
                          <a:ea typeface="Verdana" panose="020B0604030504040204" pitchFamily="34" charset="0"/>
                        </a:rPr>
                        <a:t> Methods for exploiting data and knowledge for extremely precise outcomes (analysis, prediction, decision, support), reducing complexity and presenting insights in understandable way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GB" sz="1400" b="1" i="0" u="none" strike="noStrike" noProof="0" dirty="0">
                          <a:solidFill>
                            <a:srgbClr val="000000"/>
                          </a:solidFill>
                          <a:effectLst/>
                          <a:latin typeface="Verdana" panose="020B0604030504040204" pitchFamily="34" charset="0"/>
                          <a:ea typeface="Verdana" panose="020B0604030504040204" pitchFamily="34" charset="0"/>
                        </a:rPr>
                        <a:t> </a:t>
                      </a:r>
                      <a:r>
                        <a:rPr lang="en-US" sz="1400" b="1" kern="1200" dirty="0">
                          <a:solidFill>
                            <a:schemeClr val="tx1"/>
                          </a:solidFill>
                          <a:effectLst/>
                          <a:latin typeface="Verdana" panose="020B0604030504040204" pitchFamily="34" charset="0"/>
                          <a:ea typeface="Verdana" panose="020B0604030504040204" pitchFamily="34" charset="0"/>
                          <a:cs typeface="+mn-cs"/>
                        </a:rPr>
                        <a:t>RIA </a:t>
                      </a:r>
                    </a:p>
                    <a:p>
                      <a:pPr algn="ctr" fontAlgn="ctr"/>
                      <a:r>
                        <a:rPr lang="en-US" sz="1400" kern="1200" dirty="0">
                          <a:solidFill>
                            <a:schemeClr val="tx1"/>
                          </a:solidFill>
                          <a:effectLst/>
                          <a:latin typeface="Verdana" panose="020B0604030504040204" pitchFamily="34" charset="0"/>
                          <a:ea typeface="Verdana" panose="020B0604030504040204" pitchFamily="34" charset="0"/>
                          <a:cs typeface="+mn-cs"/>
                        </a:rPr>
                        <a:t>TRL 2-3/TRL 4-5</a:t>
                      </a:r>
                      <a:endParaRPr lang="en-GB" sz="1400" b="1" i="0" u="none" strike="noStrike" noProof="0" dirty="0">
                        <a:solidFill>
                          <a:srgbClr val="000000"/>
                        </a:solidFill>
                        <a:effectLst/>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rPr>
                        <a:t>8-12</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0" i="0" u="none" strike="noStrike" dirty="0">
                          <a:solidFill>
                            <a:srgbClr val="000000"/>
                          </a:solidFill>
                          <a:effectLst/>
                          <a:latin typeface="Verdana" panose="020B0604030504040204" pitchFamily="34" charset="0"/>
                          <a:ea typeface="Verdana" panose="020B060403050404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531056">
                <a:tc>
                  <a:txBody>
                    <a:bodyPr/>
                    <a:lstStyle/>
                    <a:p>
                      <a:pPr algn="l" fontAlgn="ctr"/>
                      <a:r>
                        <a:rPr lang="en-US" sz="1400" b="1" i="0" u="none" strike="noStrike" dirty="0">
                          <a:solidFill>
                            <a:srgbClr val="000000"/>
                          </a:solidFill>
                          <a:effectLst/>
                          <a:latin typeface="Verdana" panose="020B0604030504040204" pitchFamily="34" charset="0"/>
                          <a:ea typeface="Verdana" panose="020B0604030504040204" pitchFamily="34" charset="0"/>
                        </a:rPr>
                        <a:t>HORIZON-CL4-DATA-2022-01-02 </a:t>
                      </a:r>
                      <a:r>
                        <a:rPr lang="en-US" sz="1400" b="0" i="0" u="none" strike="noStrike" dirty="0">
                          <a:solidFill>
                            <a:srgbClr val="000000"/>
                          </a:solidFill>
                          <a:effectLst/>
                          <a:latin typeface="Verdana" panose="020B0604030504040204" pitchFamily="34" charset="0"/>
                          <a:ea typeface="Verdana" panose="020B0604030504040204" pitchFamily="34" charset="0"/>
                        </a:rPr>
                        <a:t>Cognitive Cloud: AI-enabled computing continuum from Cloud to Edge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1" kern="1200" dirty="0">
                          <a:solidFill>
                            <a:schemeClr val="tx1"/>
                          </a:solidFill>
                          <a:effectLst/>
                          <a:latin typeface="Verdana" panose="020B0604030504040204" pitchFamily="34" charset="0"/>
                          <a:ea typeface="Verdana" panose="020B0604030504040204" pitchFamily="34" charset="0"/>
                          <a:cs typeface="+mn-cs"/>
                        </a:rPr>
                        <a:t>RIA</a:t>
                      </a:r>
                    </a:p>
                    <a:p>
                      <a:pPr algn="ctr" fontAlgn="ctr"/>
                      <a:r>
                        <a:rPr lang="en-US" sz="1400" b="0" i="0" u="none" strike="noStrike" kern="1200" noProof="0" dirty="0">
                          <a:solidFill>
                            <a:schemeClr val="tx1"/>
                          </a:solidFill>
                          <a:effectLst/>
                          <a:latin typeface="Verdana" panose="020B0604030504040204" pitchFamily="34" charset="0"/>
                          <a:ea typeface="Verdana" panose="020B0604030504040204" pitchFamily="34" charset="0"/>
                          <a:cs typeface="+mn-cs"/>
                        </a:rPr>
                        <a:t>TRL 2/TRL 5</a:t>
                      </a:r>
                      <a:endParaRPr lang="en-GB" sz="1400" b="0" i="0" u="none" strike="noStrike" noProof="0" dirty="0">
                        <a:solidFill>
                          <a:srgbClr val="000000"/>
                        </a:solidFill>
                        <a:effectLst/>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rPr>
                        <a:t>4-6</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0" i="0" u="none" strike="noStrike" dirty="0">
                          <a:solidFill>
                            <a:srgbClr val="000000"/>
                          </a:solidFill>
                          <a:effectLst/>
                          <a:latin typeface="Verdana" panose="020B0604030504040204" pitchFamily="34" charset="0"/>
                          <a:ea typeface="Verdana" panose="020B060403050404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756097">
                <a:tc>
                  <a:txBody>
                    <a:bodyPr/>
                    <a:lstStyle/>
                    <a:p>
                      <a:pPr algn="l" fontAlgn="ctr"/>
                      <a:r>
                        <a:rPr lang="en-US" sz="1400" b="1" i="0" u="none" strike="noStrike" dirty="0">
                          <a:solidFill>
                            <a:srgbClr val="000000"/>
                          </a:solidFill>
                          <a:effectLst/>
                          <a:latin typeface="Verdana" panose="020B0604030504040204" pitchFamily="34" charset="0"/>
                          <a:ea typeface="Verdana" panose="020B0604030504040204" pitchFamily="34" charset="0"/>
                        </a:rPr>
                        <a:t>HORIZON-CL4-DATA-2022-01-03</a:t>
                      </a:r>
                      <a:r>
                        <a:rPr lang="en-US" sz="1400" b="0" i="0" u="none" strike="noStrike" dirty="0">
                          <a:solidFill>
                            <a:srgbClr val="000000"/>
                          </a:solidFill>
                          <a:effectLst/>
                          <a:latin typeface="Verdana" panose="020B0604030504040204" pitchFamily="34" charset="0"/>
                          <a:ea typeface="Verdana" panose="020B0604030504040204" pitchFamily="34" charset="0"/>
                        </a:rPr>
                        <a:t> Programming tools for decentralised intelligence and swarms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GB" sz="1400" b="1" i="0" u="none" strike="noStrike" noProof="0" dirty="0">
                          <a:solidFill>
                            <a:srgbClr val="000000"/>
                          </a:solidFill>
                          <a:effectLst/>
                          <a:latin typeface="Verdana" panose="020B0604030504040204" pitchFamily="34" charset="0"/>
                          <a:ea typeface="Verdana" panose="020B0604030504040204" pitchFamily="34" charset="0"/>
                        </a:rPr>
                        <a:t>RIA</a:t>
                      </a:r>
                    </a:p>
                    <a:p>
                      <a:pPr algn="ctr" fontAlgn="ctr"/>
                      <a:r>
                        <a:rPr lang="en-GB" sz="1400" b="0" i="0" u="none" strike="noStrike" noProof="0" dirty="0">
                          <a:solidFill>
                            <a:srgbClr val="000000"/>
                          </a:solidFill>
                          <a:effectLst/>
                          <a:latin typeface="Verdana" panose="020B0604030504040204" pitchFamily="34" charset="0"/>
                          <a:ea typeface="Verdana" panose="020B0604030504040204" pitchFamily="34" charset="0"/>
                        </a:rPr>
                        <a:t>TRL 2/TRL 5</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rPr>
                        <a:t>4-8</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0" i="0" u="none" strike="noStrike" dirty="0">
                          <a:solidFill>
                            <a:srgbClr val="000000"/>
                          </a:solidFill>
                          <a:effectLst/>
                          <a:latin typeface="Verdana" panose="020B0604030504040204" pitchFamily="34" charset="0"/>
                          <a:ea typeface="Verdana" panose="020B060403050404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r h="715593">
                <a:tc>
                  <a:txBody>
                    <a:bodyPr/>
                    <a:lstStyle/>
                    <a:p>
                      <a:pPr algn="l" fontAlgn="ctr"/>
                      <a:r>
                        <a:rPr lang="en-US" sz="1400" b="1" i="0" u="none" strike="noStrike" dirty="0">
                          <a:solidFill>
                            <a:srgbClr val="000000"/>
                          </a:solidFill>
                          <a:effectLst/>
                          <a:latin typeface="Verdana" panose="020B0604030504040204" pitchFamily="34" charset="0"/>
                          <a:ea typeface="Verdana" panose="020B0604030504040204" pitchFamily="34" charset="0"/>
                        </a:rPr>
                        <a:t>HORIZON-CL4-DATA-2022-01-04 </a:t>
                      </a:r>
                      <a:r>
                        <a:rPr lang="en-US" sz="1400" b="0" i="0" u="none" strike="noStrike" dirty="0">
                          <a:solidFill>
                            <a:srgbClr val="000000"/>
                          </a:solidFill>
                          <a:effectLst/>
                          <a:latin typeface="Verdana" panose="020B0604030504040204" pitchFamily="34" charset="0"/>
                          <a:ea typeface="Verdana" panose="020B0604030504040204" pitchFamily="34" charset="0"/>
                        </a:rPr>
                        <a:t>Technologies and solutions for data trading, monetizing, exchange and interoperability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GB" sz="1400" b="1" i="0" u="none" strike="noStrike" noProof="0" dirty="0">
                          <a:solidFill>
                            <a:srgbClr val="000000"/>
                          </a:solidFill>
                          <a:effectLst/>
                          <a:latin typeface="Verdana" panose="020B0604030504040204" pitchFamily="34" charset="0"/>
                          <a:ea typeface="Verdana" panose="020B0604030504040204" pitchFamily="34" charset="0"/>
                        </a:rPr>
                        <a:t>IA</a:t>
                      </a:r>
                    </a:p>
                    <a:p>
                      <a:pPr algn="ctr" fontAlgn="ctr"/>
                      <a:r>
                        <a:rPr lang="en-GB" sz="1400" b="0" i="0" u="none" strike="noStrike" noProof="0" dirty="0">
                          <a:solidFill>
                            <a:srgbClr val="000000"/>
                          </a:solidFill>
                          <a:effectLst/>
                          <a:latin typeface="Verdana" panose="020B0604030504040204" pitchFamily="34" charset="0"/>
                          <a:ea typeface="Verdana" panose="020B0604030504040204" pitchFamily="34" charset="0"/>
                        </a:rPr>
                        <a:t>TRL 4/TRL 7</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rPr>
                        <a:t>10-13</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0" i="0" u="none" strike="noStrike" dirty="0">
                          <a:solidFill>
                            <a:srgbClr val="000000"/>
                          </a:solidFill>
                          <a:effectLst/>
                          <a:latin typeface="Verdana" panose="020B0604030504040204" pitchFamily="34" charset="0"/>
                          <a:ea typeface="Verdana" panose="020B060403050404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5"/>
                  </a:ext>
                </a:extLst>
              </a:tr>
              <a:tr h="717889">
                <a:tc>
                  <a:txBody>
                    <a:bodyPr/>
                    <a:lstStyle/>
                    <a:p>
                      <a:pPr algn="l" fontAlgn="ctr"/>
                      <a:r>
                        <a:rPr lang="en-US" sz="1400" b="1" i="0" u="none" strike="noStrike" dirty="0">
                          <a:solidFill>
                            <a:srgbClr val="000000"/>
                          </a:solidFill>
                          <a:effectLst/>
                          <a:latin typeface="Verdana" panose="020B0604030504040204" pitchFamily="34" charset="0"/>
                          <a:ea typeface="Verdana" panose="020B0604030504040204" pitchFamily="34" charset="0"/>
                        </a:rPr>
                        <a:t>HORIZON-CL4-DATA-2022-01-05 </a:t>
                      </a:r>
                      <a:r>
                        <a:rPr lang="en-US" sz="1400" b="0" i="0" u="none" strike="noStrike" dirty="0">
                          <a:solidFill>
                            <a:srgbClr val="000000"/>
                          </a:solidFill>
                          <a:effectLst/>
                          <a:latin typeface="Verdana" panose="020B0604030504040204" pitchFamily="34" charset="0"/>
                          <a:ea typeface="Verdana" panose="020B0604030504040204" pitchFamily="34" charset="0"/>
                        </a:rPr>
                        <a:t>Extreme data mining, aggregation and analytics technologies and solutions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GB" sz="1400" b="1" i="0" u="none" strike="noStrike" noProof="0" dirty="0">
                          <a:solidFill>
                            <a:srgbClr val="000000"/>
                          </a:solidFill>
                          <a:effectLst/>
                          <a:latin typeface="Verdana" panose="020B0604030504040204" pitchFamily="34" charset="0"/>
                          <a:ea typeface="Verdana" panose="020B0604030504040204" pitchFamily="34" charset="0"/>
                        </a:rPr>
                        <a:t>RIA</a:t>
                      </a:r>
                    </a:p>
                    <a:p>
                      <a:pPr marL="0" marR="0" lvl="0" indent="0" algn="ctr" defTabSz="939575" rtl="0" eaLnBrk="1" fontAlgn="ctr" latinLnBrk="0" hangingPunct="1">
                        <a:lnSpc>
                          <a:spcPct val="100000"/>
                        </a:lnSpc>
                        <a:spcBef>
                          <a:spcPts val="0"/>
                        </a:spcBef>
                        <a:spcAft>
                          <a:spcPts val="0"/>
                        </a:spcAft>
                        <a:buClrTx/>
                        <a:buSzTx/>
                        <a:buFontTx/>
                        <a:buNone/>
                        <a:tabLst/>
                        <a:defRPr/>
                      </a:pPr>
                      <a:r>
                        <a:rPr lang="en-GB" sz="1400" b="0" i="0" u="none" strike="noStrike" noProof="0" dirty="0">
                          <a:solidFill>
                            <a:srgbClr val="000000"/>
                          </a:solidFill>
                          <a:effectLst/>
                          <a:latin typeface="Verdana" panose="020B0604030504040204" pitchFamily="34" charset="0"/>
                          <a:ea typeface="Verdana" panose="020B0604030504040204" pitchFamily="34" charset="0"/>
                        </a:rPr>
                        <a:t>TRL 3/TRL 5</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rPr>
                        <a:t>5</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0" i="0" u="none" strike="noStrike" dirty="0">
                          <a:solidFill>
                            <a:srgbClr val="000000"/>
                          </a:solidFill>
                          <a:effectLst/>
                          <a:latin typeface="Verdana" panose="020B0604030504040204" pitchFamily="34" charset="0"/>
                          <a:ea typeface="Verdana" panose="020B060403050404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6"/>
                  </a:ext>
                </a:extLst>
              </a:tr>
            </a:tbl>
          </a:graphicData>
        </a:graphic>
      </p:graphicFrame>
      <p:sp>
        <p:nvSpPr>
          <p:cNvPr id="28673" name="Title 1">
            <a:extLst>
              <a:ext uri="{FF2B5EF4-FFF2-40B4-BE49-F238E27FC236}">
                <a16:creationId xmlns:a16="http://schemas.microsoft.com/office/drawing/2014/main" xmlns="" id="{95A715A6-4E8D-4D4E-9921-D9CC6F15FFB7}"/>
              </a:ext>
            </a:extLst>
          </p:cNvPr>
          <p:cNvSpPr>
            <a:spLocks noGrp="1"/>
          </p:cNvSpPr>
          <p:nvPr>
            <p:ph type="title" idx="4294967295"/>
          </p:nvPr>
        </p:nvSpPr>
        <p:spPr>
          <a:xfrm>
            <a:off x="1607185" y="289583"/>
            <a:ext cx="10269257" cy="433388"/>
          </a:xfrm>
          <a:prstGeom prst="rect">
            <a:avLst/>
          </a:prstGeom>
        </p:spPr>
        <p:txBody>
          <a:bodyPr>
            <a:noAutofit/>
          </a:bodyPr>
          <a:lstStyle/>
          <a:p>
            <a:pPr lvl="0" fontAlgn="ctr"/>
            <a:r>
              <a:rPr lang="en-GB" altLang="lv-LV" dirty="0">
                <a:solidFill>
                  <a:schemeClr val="accent2">
                    <a:lumMod val="50000"/>
                  </a:schemeClr>
                </a:solidFill>
                <a:latin typeface="Verdana" panose="020B0604030504040204" pitchFamily="34" charset="0"/>
                <a:ea typeface="Verdana" panose="020B0604030504040204" pitchFamily="34" charset="0"/>
                <a:cs typeface="Times New Roman" panose="02020603050405020304" pitchFamily="18" charset="0"/>
              </a:rPr>
              <a:t>D3: </a:t>
            </a:r>
            <a:r>
              <a:rPr lang="en-GB" altLang="lv-LV" b="0" dirty="0">
                <a:solidFill>
                  <a:schemeClr val="accent2">
                    <a:lumMod val="50000"/>
                  </a:schemeClr>
                </a:solidFill>
                <a:latin typeface="Verdana" panose="020B0604030504040204" pitchFamily="34" charset="0"/>
                <a:ea typeface="Verdana" panose="020B0604030504040204" pitchFamily="34" charset="0"/>
                <a:cs typeface="Times New Roman" panose="02020603050405020304" pitchFamily="18" charset="0"/>
              </a:rPr>
              <a:t>World Leading Data and Computing Technologies</a:t>
            </a:r>
            <a:r>
              <a:rPr lang="lv-LV" altLang="lv-LV" b="0" dirty="0">
                <a:solidFill>
                  <a:schemeClr val="accent2">
                    <a:lumMod val="50000"/>
                  </a:schemeClr>
                </a:solidFill>
                <a:latin typeface="Verdana" panose="020B0604030504040204" pitchFamily="34" charset="0"/>
                <a:ea typeface="Verdana" panose="020B0604030504040204" pitchFamily="34" charset="0"/>
              </a:rPr>
              <a:t/>
            </a:r>
            <a:br>
              <a:rPr lang="lv-LV" altLang="lv-LV" b="0" dirty="0">
                <a:solidFill>
                  <a:schemeClr val="accent2">
                    <a:lumMod val="50000"/>
                  </a:schemeClr>
                </a:solidFill>
                <a:latin typeface="Verdana" panose="020B0604030504040204" pitchFamily="34" charset="0"/>
                <a:ea typeface="Verdana" panose="020B0604030504040204" pitchFamily="34" charset="0"/>
              </a:rPr>
            </a:br>
            <a:r>
              <a:rPr lang="lv-LV" sz="1800" dirty="0">
                <a:solidFill>
                  <a:schemeClr val="accent2">
                    <a:lumMod val="50000"/>
                  </a:schemeClr>
                </a:solidFill>
                <a:latin typeface="Verdana" panose="020B0604030504040204" pitchFamily="34" charset="0"/>
                <a:ea typeface="Verdana" panose="020B0604030504040204" pitchFamily="34" charset="0"/>
                <a:cs typeface="+mn-cs"/>
              </a:rPr>
              <a:t/>
            </a:r>
            <a:br>
              <a:rPr lang="lv-LV" sz="1800" dirty="0">
                <a:solidFill>
                  <a:schemeClr val="accent2">
                    <a:lumMod val="50000"/>
                  </a:schemeClr>
                </a:solidFill>
                <a:latin typeface="Verdana" panose="020B0604030504040204" pitchFamily="34" charset="0"/>
                <a:ea typeface="Verdana" panose="020B0604030504040204" pitchFamily="34" charset="0"/>
                <a:cs typeface="+mn-cs"/>
              </a:rPr>
            </a:br>
            <a:r>
              <a:rPr lang="lv-LV" sz="1800" dirty="0">
                <a:solidFill>
                  <a:schemeClr val="accent2">
                    <a:lumMod val="50000"/>
                  </a:schemeClr>
                </a:solidFill>
                <a:latin typeface="Verdana" panose="020B0604030504040204" pitchFamily="34" charset="0"/>
                <a:ea typeface="Verdana" panose="020B0604030504040204" pitchFamily="34" charset="0"/>
                <a:cs typeface="+mn-cs"/>
              </a:rPr>
              <a:t>  </a:t>
            </a:r>
            <a:endParaRPr lang="lv-LV" altLang="lv-LV" dirty="0">
              <a:solidFill>
                <a:schemeClr val="accent2">
                  <a:lumMod val="50000"/>
                </a:schemeClr>
              </a:solidFill>
              <a:latin typeface="Verdana" panose="020B0604030504040204" pitchFamily="34" charset="0"/>
              <a:ea typeface="Verdana" panose="020B0604030504040204" pitchFamily="34" charset="0"/>
            </a:endParaRPr>
          </a:p>
        </p:txBody>
      </p:sp>
      <p:sp>
        <p:nvSpPr>
          <p:cNvPr id="6" name="Rectangle 5">
            <a:extLst>
              <a:ext uri="{FF2B5EF4-FFF2-40B4-BE49-F238E27FC236}">
                <a16:creationId xmlns:a16="http://schemas.microsoft.com/office/drawing/2014/main" xmlns="" id="{0B87A11C-9F16-CD49-A1BE-A9EEE5E88812}"/>
              </a:ext>
            </a:extLst>
          </p:cNvPr>
          <p:cNvSpPr/>
          <p:nvPr/>
        </p:nvSpPr>
        <p:spPr>
          <a:xfrm>
            <a:off x="4806553" y="1642348"/>
            <a:ext cx="4789268" cy="369332"/>
          </a:xfrm>
          <a:prstGeom prst="rect">
            <a:avLst/>
          </a:prstGeom>
        </p:spPr>
        <p:txBody>
          <a:bodyPr wrap="square">
            <a:spAutoFit/>
          </a:bodyPr>
          <a:lstStyle/>
          <a:p>
            <a:pPr fontAlgn="ctr"/>
            <a:r>
              <a:rPr lang="en-GB" sz="1800" b="1" dirty="0">
                <a:solidFill>
                  <a:schemeClr val="accent1"/>
                </a:solidFill>
                <a:latin typeface="Verdana" panose="020B0604030504040204" pitchFamily="34" charset="0"/>
                <a:ea typeface="Verdana" panose="020B0604030504040204" pitchFamily="34" charset="0"/>
              </a:rPr>
              <a:t>Deadline: </a:t>
            </a:r>
            <a:r>
              <a:rPr lang="en-GB" sz="1800" b="1" dirty="0">
                <a:solidFill>
                  <a:srgbClr val="000000"/>
                </a:solidFill>
                <a:latin typeface="Verdana" panose="020B0604030504040204" pitchFamily="34" charset="0"/>
                <a:ea typeface="Verdana" panose="020B0604030504040204" pitchFamily="34" charset="0"/>
              </a:rPr>
              <a:t>5 April 2022</a:t>
            </a:r>
          </a:p>
        </p:txBody>
      </p:sp>
      <p:sp>
        <p:nvSpPr>
          <p:cNvPr id="2" name="Rectangle 1">
            <a:extLst>
              <a:ext uri="{FF2B5EF4-FFF2-40B4-BE49-F238E27FC236}">
                <a16:creationId xmlns:a16="http://schemas.microsoft.com/office/drawing/2014/main" xmlns="" id="{A66173B8-9B98-514F-BF6D-6A6594BB6528}"/>
              </a:ext>
            </a:extLst>
          </p:cNvPr>
          <p:cNvSpPr/>
          <p:nvPr/>
        </p:nvSpPr>
        <p:spPr>
          <a:xfrm>
            <a:off x="344142" y="1642348"/>
            <a:ext cx="6225896" cy="369332"/>
          </a:xfrm>
          <a:prstGeom prst="rect">
            <a:avLst/>
          </a:prstGeom>
        </p:spPr>
        <p:txBody>
          <a:bodyPr wrap="square">
            <a:spAutoFit/>
          </a:bodyPr>
          <a:lstStyle/>
          <a:p>
            <a:pPr fontAlgn="ctr"/>
            <a:r>
              <a:rPr lang="en-GB" sz="1800" b="1" dirty="0">
                <a:solidFill>
                  <a:schemeClr val="accent1"/>
                </a:solidFill>
                <a:latin typeface="Verdana" panose="020B0604030504040204" pitchFamily="34" charset="0"/>
                <a:ea typeface="Verdana" panose="020B0604030504040204" pitchFamily="34" charset="0"/>
              </a:rPr>
              <a:t>Opening date: </a:t>
            </a:r>
            <a:r>
              <a:rPr lang="en-GB" sz="1800" b="1" dirty="0">
                <a:solidFill>
                  <a:srgbClr val="000000"/>
                </a:solidFill>
                <a:latin typeface="Verdana" panose="020B0604030504040204" pitchFamily="34" charset="0"/>
                <a:ea typeface="Verdana" panose="020B0604030504040204" pitchFamily="34" charset="0"/>
              </a:rPr>
              <a:t>23 November 2021 </a:t>
            </a:r>
          </a:p>
        </p:txBody>
      </p:sp>
      <p:sp>
        <p:nvSpPr>
          <p:cNvPr id="7" name="Rectangle 1">
            <a:extLst>
              <a:ext uri="{FF2B5EF4-FFF2-40B4-BE49-F238E27FC236}">
                <a16:creationId xmlns:a16="http://schemas.microsoft.com/office/drawing/2014/main" xmlns="" id="{CBD260EA-7071-4ACF-85FB-38F86CB58B6F}"/>
              </a:ext>
            </a:extLst>
          </p:cNvPr>
          <p:cNvSpPr>
            <a:spLocks noChangeArrowheads="1"/>
          </p:cNvSpPr>
          <p:nvPr/>
        </p:nvSpPr>
        <p:spPr bwMode="auto">
          <a:xfrm>
            <a:off x="9208548" y="996017"/>
            <a:ext cx="2674009" cy="553998"/>
          </a:xfrm>
          <a:prstGeom prst="rect">
            <a:avLst/>
          </a:prstGeom>
          <a:noFill/>
          <a:ln w="127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r>
              <a:rPr lang="en-GB" altLang="en-US" sz="1500" i="1" dirty="0">
                <a:hlinkClick r:id="rId2"/>
              </a:rPr>
              <a:t>https://www.youtube.com/watch?v=SevWyhwaEwE</a:t>
            </a:r>
            <a:r>
              <a:rPr lang="lv-LV" altLang="en-US" sz="1500" i="1" dirty="0"/>
              <a:t> </a:t>
            </a:r>
            <a:r>
              <a:rPr lang="en-GB" altLang="en-US" sz="1500" i="1" dirty="0"/>
              <a:t> </a:t>
            </a:r>
          </a:p>
        </p:txBody>
      </p:sp>
      <p:pic>
        <p:nvPicPr>
          <p:cNvPr id="8" name="Graphic 15" descr="Share">
            <a:extLst>
              <a:ext uri="{FF2B5EF4-FFF2-40B4-BE49-F238E27FC236}">
                <a16:creationId xmlns:a16="http://schemas.microsoft.com/office/drawing/2014/main" xmlns="" id="{65A146DA-A66C-498D-B74E-A3CB0F134F38}"/>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8697355" y="1042184"/>
            <a:ext cx="436012" cy="436012"/>
          </a:xfrm>
          <a:prstGeom prst="rect">
            <a:avLst/>
          </a:prstGeom>
        </p:spPr>
      </p:pic>
    </p:spTree>
    <p:extLst>
      <p:ext uri="{BB962C8B-B14F-4D97-AF65-F5344CB8AC3E}">
        <p14:creationId xmlns:p14="http://schemas.microsoft.com/office/powerpoint/2010/main" val="3908917785"/>
      </p:ext>
    </p:extLst>
  </p:cSld>
  <p:clrMapOvr>
    <a:masterClrMapping/>
  </p:clrMapOvr>
</p:sld>
</file>

<file path=ppt/theme/theme1.xml><?xml version="1.0" encoding="utf-8"?>
<a:theme xmlns:a="http://schemas.openxmlformats.org/drawingml/2006/main" name="AI zils">
  <a:themeElements>
    <a:clrScheme name="Custom 1">
      <a:dk1>
        <a:sysClr val="windowText" lastClr="000000"/>
      </a:dk1>
      <a:lt1>
        <a:sysClr val="window" lastClr="FFFFFF"/>
      </a:lt1>
      <a:dk2>
        <a:srgbClr val="44546A"/>
      </a:dk2>
      <a:lt2>
        <a:srgbClr val="E7E6E6"/>
      </a:lt2>
      <a:accent1>
        <a:srgbClr val="0308DB"/>
      </a:accent1>
      <a:accent2>
        <a:srgbClr val="0070C0"/>
      </a:accent2>
      <a:accent3>
        <a:srgbClr val="A5A5A5"/>
      </a:accent3>
      <a:accent4>
        <a:srgbClr val="FFFF00"/>
      </a:accent4>
      <a:accent5>
        <a:srgbClr val="4472C4"/>
      </a:accent5>
      <a:accent6>
        <a:srgbClr val="48A1FA"/>
      </a:accent6>
      <a:hlink>
        <a:srgbClr val="0563C1"/>
      </a:hlink>
      <a:folHlink>
        <a:srgbClr val="7030A0"/>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I zils" id="{38529450-F069-48B2-B3FA-34964B3854F7}" vid="{E274DE20-025A-4780-9B2F-5299A705182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s" ma:contentTypeID="0x010100B8CB81985A29354B985636EEC935C872" ma:contentTypeVersion="0" ma:contentTypeDescription="Izveidot jaunu dokumentu." ma:contentTypeScope="" ma:versionID="92d93e16f2f89715876d16b584444040">
  <xsd:schema xmlns:xsd="http://www.w3.org/2001/XMLSchema" xmlns:xs="http://www.w3.org/2001/XMLSchema" xmlns:p="http://schemas.microsoft.com/office/2006/metadata/properties" targetNamespace="http://schemas.microsoft.com/office/2006/metadata/properties" ma:root="true" ma:fieldsID="6f3c680c755c44cdd32e6d6e74d6db3c">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atura tips"/>
        <xsd:element ref="dc:title" minOccurs="0" maxOccurs="1" ma:index="4" ma:displayName="Virsrakst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1DECC04-BDAB-44CE-84D0-2B1740FA170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FE5B3461-50AD-4E4D-85C1-1850475DE2B8}">
  <ds:schemaRefs>
    <ds:schemaRef ds:uri="http://schemas.microsoft.com/sharepoint/v3/contenttype/forms"/>
  </ds:schemaRefs>
</ds:datastoreItem>
</file>

<file path=customXml/itemProps3.xml><?xml version="1.0" encoding="utf-8"?>
<ds:datastoreItem xmlns:ds="http://schemas.openxmlformats.org/officeDocument/2006/customXml" ds:itemID="{76806D30-7C74-4BEA-95D5-BF38E0652E96}">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AI zils</Template>
  <TotalTime>15067</TotalTime>
  <Words>4961</Words>
  <Application>Microsoft Office PowerPoint</Application>
  <PresentationFormat>Widescreen</PresentationFormat>
  <Paragraphs>810</Paragraphs>
  <Slides>48</Slides>
  <Notes>35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48</vt:i4>
      </vt:variant>
    </vt:vector>
  </HeadingPairs>
  <TitlesOfParts>
    <vt:vector size="59" baseType="lpstr">
      <vt:lpstr>MS PGothic</vt:lpstr>
      <vt:lpstr>MS PGothic</vt:lpstr>
      <vt:lpstr>Arial</vt:lpstr>
      <vt:lpstr>ArialMT</vt:lpstr>
      <vt:lpstr>Calibri</vt:lpstr>
      <vt:lpstr>Helvetica Neue Light</vt:lpstr>
      <vt:lpstr>Merriweather Regular</vt:lpstr>
      <vt:lpstr>Times New Roman</vt:lpstr>
      <vt:lpstr>Verdana</vt:lpstr>
      <vt:lpstr>Wingdings</vt:lpstr>
      <vt:lpstr>AI zils</vt:lpstr>
      <vt:lpstr>Apvārsnis Eiropa pētniecības klastera «Digitālā joma, rūpniecība un kosmoss» darba programma un aktuālie IKT konkursi.</vt:lpstr>
      <vt:lpstr>Apvārsnis Eiropa 4. klastera  darba programma</vt:lpstr>
      <vt:lpstr>PowerPoint Presentation</vt:lpstr>
      <vt:lpstr>PowerPoint Presentation</vt:lpstr>
      <vt:lpstr>Tehnoloģijas</vt:lpstr>
      <vt:lpstr>Projektu tipi</vt:lpstr>
      <vt:lpstr>Projektu tipi</vt:lpstr>
      <vt:lpstr>Technology Readiness Level</vt:lpstr>
      <vt:lpstr>D3: World Leading Data and Computing Technologies    </vt:lpstr>
      <vt:lpstr>PowerPoint Presentation</vt:lpstr>
      <vt:lpstr>PowerPoint Presentation</vt:lpstr>
      <vt:lpstr>PowerPoint Presentation</vt:lpstr>
      <vt:lpstr>PowerPoint Presentation</vt:lpstr>
      <vt:lpstr>PowerPoint Presentation</vt:lpstr>
      <vt:lpstr>D4: Digital and Emerging Technologies for Competitiveness and Fit for the Green Deal</vt:lpstr>
      <vt:lpstr>PowerPoint Presentation</vt:lpstr>
      <vt:lpstr>PowerPoint Presentation</vt:lpstr>
      <vt:lpstr>PowerPoint Presentation</vt:lpstr>
      <vt:lpstr>D4: Digital and Emerging Technologies for Competitiveness and Fit for the Green Deal</vt:lpstr>
      <vt:lpstr>PowerPoint Presentation</vt:lpstr>
      <vt:lpstr>PowerPoint Presentation</vt:lpstr>
      <vt:lpstr>PowerPoint Presentation</vt:lpstr>
      <vt:lpstr>PowerPoint Presentation</vt:lpstr>
      <vt:lpstr>PowerPoint Presentation</vt:lpstr>
      <vt:lpstr>D4: Digital and Emerging Technologies for Competitiveness and Fit for the Green Deal</vt:lpstr>
      <vt:lpstr>PowerPoint Presentation</vt:lpstr>
      <vt:lpstr>PowerPoint Presentation</vt:lpstr>
      <vt:lpstr>PowerPoint Presentation</vt:lpstr>
      <vt:lpstr>PowerPoint Presentation</vt:lpstr>
      <vt:lpstr>PowerPoint Presentation</vt:lpstr>
      <vt:lpstr>D6: A Human-Centred and Ethical Development of Digital and Industrial Technologies  </vt:lpstr>
      <vt:lpstr>PowerPoint Presentation</vt:lpstr>
      <vt:lpstr>PowerPoint Presentation</vt:lpstr>
      <vt:lpstr>PowerPoint Presentation</vt:lpstr>
      <vt:lpstr>PowerPoint Presentation</vt:lpstr>
      <vt:lpstr>PowerPoint Presentation</vt:lpstr>
      <vt:lpstr>PowerPoint Presentation</vt:lpstr>
      <vt:lpstr>Funding &amp; tender opportunities</vt:lpstr>
      <vt:lpstr>Programme guide</vt:lpstr>
      <vt:lpstr>VIAA vebināri</vt:lpstr>
      <vt:lpstr>IDEAL-IST project: partner search</vt:lpstr>
      <vt:lpstr>IDEAL-IST project: tools and services</vt:lpstr>
      <vt:lpstr>Ieteikumi projekta sagatavošanai</vt:lpstr>
      <vt:lpstr>Ieteikumi projekta sagatavošanai</vt:lpstr>
      <vt:lpstr>PowerPoint Presentation</vt:lpstr>
      <vt:lpstr>PowerPoint Presentation</vt:lpstr>
      <vt:lpstr>Pasākumi</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Jūlija Asmuss</dc:creator>
  <cp:lastModifiedBy>Sarmīte Mickeviča</cp:lastModifiedBy>
  <cp:revision>1450</cp:revision>
  <cp:lastPrinted>2021-12-01T14:21:12Z</cp:lastPrinted>
  <dcterms:created xsi:type="dcterms:W3CDTF">2014-11-20T14:46:47Z</dcterms:created>
  <dcterms:modified xsi:type="dcterms:W3CDTF">2021-12-13T21:22:51Z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0x010100B8CB81985A29354B985636EEC935C872</vt:lpwstr>
  </property>
</Properties>
</file>