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301" r:id="rId5"/>
    <p:sldId id="319" r:id="rId6"/>
    <p:sldId id="258" r:id="rId7"/>
    <p:sldId id="318" r:id="rId8"/>
    <p:sldId id="287" r:id="rId9"/>
    <p:sldId id="261" r:id="rId10"/>
    <p:sldId id="262" r:id="rId11"/>
    <p:sldId id="264" r:id="rId12"/>
    <p:sldId id="288" r:id="rId13"/>
    <p:sldId id="263" r:id="rId14"/>
    <p:sldId id="320" r:id="rId15"/>
    <p:sldId id="269" r:id="rId16"/>
    <p:sldId id="281" r:id="rId17"/>
    <p:sldId id="332" r:id="rId18"/>
    <p:sldId id="331" r:id="rId19"/>
    <p:sldId id="282" r:id="rId20"/>
    <p:sldId id="321" r:id="rId21"/>
    <p:sldId id="326" r:id="rId22"/>
    <p:sldId id="266" r:id="rId23"/>
    <p:sldId id="291" r:id="rId24"/>
    <p:sldId id="280" r:id="rId25"/>
    <p:sldId id="278" r:id="rId26"/>
    <p:sldId id="277" r:id="rId27"/>
    <p:sldId id="323" r:id="rId28"/>
    <p:sldId id="324" r:id="rId29"/>
    <p:sldId id="327" r:id="rId30"/>
    <p:sldId id="325" r:id="rId31"/>
    <p:sldId id="333" r:id="rId32"/>
    <p:sldId id="289" r:id="rId33"/>
    <p:sldId id="329" r:id="rId34"/>
    <p:sldId id="330" r:id="rId35"/>
    <p:sldId id="302" r:id="rId3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B8B"/>
    <a:srgbClr val="C23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40" autoAdjust="0"/>
    <p:restoredTop sz="95914" autoAdjust="0"/>
  </p:normalViewPr>
  <p:slideViewPr>
    <p:cSldViewPr snapToGrid="0">
      <p:cViewPr varScale="1">
        <p:scale>
          <a:sx n="84" d="100"/>
          <a:sy n="84" d="100"/>
        </p:scale>
        <p:origin x="106" y="106"/>
      </p:cViewPr>
      <p:guideLst/>
    </p:cSldViewPr>
  </p:slideViewPr>
  <p:outlineViewPr>
    <p:cViewPr>
      <p:scale>
        <a:sx n="33" d="100"/>
        <a:sy n="33" d="100"/>
      </p:scale>
      <p:origin x="0" y="-6710"/>
    </p:cViewPr>
  </p:outlin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16FD90-2656-495D-8034-47730DD5D05D}" type="datetimeFigureOut">
              <a:rPr lang="lv-LV" smtClean="0"/>
              <a:t>13.12.2021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59DAE-08CB-4AA7-A89A-47056C3367BF}" type="slidenum">
              <a:rPr lang="lv-LV" smtClean="0"/>
              <a:t>‹#›</a:t>
            </a:fld>
            <a:endParaRPr lang="lv-LV"/>
          </a:p>
        </p:txBody>
      </p:sp>
    </p:spTree>
    <p:extLst>
      <p:ext uri="{BB962C8B-B14F-4D97-AF65-F5344CB8AC3E}">
        <p14:creationId xmlns:p14="http://schemas.microsoft.com/office/powerpoint/2010/main" val="166525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1</a:t>
            </a:fld>
            <a:endParaRPr lang="lv-LV"/>
          </a:p>
        </p:txBody>
      </p:sp>
    </p:spTree>
    <p:extLst>
      <p:ext uri="{BB962C8B-B14F-4D97-AF65-F5344CB8AC3E}">
        <p14:creationId xmlns:p14="http://schemas.microsoft.com/office/powerpoint/2010/main" val="46222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lv-LV" dirty="0"/>
          </a:p>
          <a:p>
            <a:r>
              <a:rPr lang="en-GB" dirty="0"/>
              <a:t> </a:t>
            </a:r>
            <a:endParaRPr lang="lv-LV" dirty="0"/>
          </a:p>
          <a:p>
            <a:endParaRPr lang="lv-LV" dirty="0"/>
          </a:p>
        </p:txBody>
      </p:sp>
      <p:sp>
        <p:nvSpPr>
          <p:cNvPr id="4" name="Slide Number Placeholder 3"/>
          <p:cNvSpPr>
            <a:spLocks noGrp="1"/>
          </p:cNvSpPr>
          <p:nvPr>
            <p:ph type="sldNum" sz="quarter" idx="10"/>
          </p:nvPr>
        </p:nvSpPr>
        <p:spPr/>
        <p:txBody>
          <a:bodyPr/>
          <a:lstStyle/>
          <a:p>
            <a:fld id="{64C59DAE-08CB-4AA7-A89A-47056C3367BF}" type="slidenum">
              <a:rPr lang="lv-LV" smtClean="0"/>
              <a:t>10</a:t>
            </a:fld>
            <a:endParaRPr lang="lv-LV"/>
          </a:p>
        </p:txBody>
      </p:sp>
    </p:spTree>
    <p:extLst>
      <p:ext uri="{BB962C8B-B14F-4D97-AF65-F5344CB8AC3E}">
        <p14:creationId xmlns:p14="http://schemas.microsoft.com/office/powerpoint/2010/main" val="4147008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lv-LV" dirty="0"/>
          </a:p>
          <a:p>
            <a:r>
              <a:rPr lang="en-GB" dirty="0"/>
              <a:t> </a:t>
            </a:r>
            <a:endParaRPr lang="lv-LV" dirty="0"/>
          </a:p>
          <a:p>
            <a:endParaRPr lang="lv-LV" dirty="0"/>
          </a:p>
        </p:txBody>
      </p:sp>
      <p:sp>
        <p:nvSpPr>
          <p:cNvPr id="4" name="Slide Number Placeholder 3"/>
          <p:cNvSpPr>
            <a:spLocks noGrp="1"/>
          </p:cNvSpPr>
          <p:nvPr>
            <p:ph type="sldNum" sz="quarter" idx="10"/>
          </p:nvPr>
        </p:nvSpPr>
        <p:spPr/>
        <p:txBody>
          <a:bodyPr/>
          <a:lstStyle/>
          <a:p>
            <a:fld id="{64C59DAE-08CB-4AA7-A89A-47056C3367BF}" type="slidenum">
              <a:rPr lang="lv-LV" smtClean="0"/>
              <a:t>11</a:t>
            </a:fld>
            <a:endParaRPr lang="lv-LV"/>
          </a:p>
        </p:txBody>
      </p:sp>
    </p:spTree>
    <p:extLst>
      <p:ext uri="{BB962C8B-B14F-4D97-AF65-F5344CB8AC3E}">
        <p14:creationId xmlns:p14="http://schemas.microsoft.com/office/powerpoint/2010/main" val="2137625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12</a:t>
            </a:fld>
            <a:endParaRPr lang="lv-LV"/>
          </a:p>
        </p:txBody>
      </p:sp>
    </p:spTree>
    <p:extLst>
      <p:ext uri="{BB962C8B-B14F-4D97-AF65-F5344CB8AC3E}">
        <p14:creationId xmlns:p14="http://schemas.microsoft.com/office/powerpoint/2010/main" val="3475563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13</a:t>
            </a:fld>
            <a:endParaRPr lang="lv-LV"/>
          </a:p>
        </p:txBody>
      </p:sp>
    </p:spTree>
    <p:extLst>
      <p:ext uri="{BB962C8B-B14F-4D97-AF65-F5344CB8AC3E}">
        <p14:creationId xmlns:p14="http://schemas.microsoft.com/office/powerpoint/2010/main" val="2902851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70426"/>
          </a:xfrm>
        </p:spPr>
        <p:txBody>
          <a:bodyPr/>
          <a:lstStyle/>
          <a:p>
            <a:endParaRPr lang="lv-LV" dirty="0"/>
          </a:p>
        </p:txBody>
      </p:sp>
      <p:sp>
        <p:nvSpPr>
          <p:cNvPr id="4" name="Slide Number Placeholder 3"/>
          <p:cNvSpPr>
            <a:spLocks noGrp="1"/>
          </p:cNvSpPr>
          <p:nvPr>
            <p:ph type="sldNum" sz="quarter" idx="10"/>
          </p:nvPr>
        </p:nvSpPr>
        <p:spPr/>
        <p:txBody>
          <a:bodyPr/>
          <a:lstStyle/>
          <a:p>
            <a:fld id="{64C59DAE-08CB-4AA7-A89A-47056C3367BF}" type="slidenum">
              <a:rPr lang="lv-LV" smtClean="0"/>
              <a:t>14</a:t>
            </a:fld>
            <a:endParaRPr lang="lv-LV"/>
          </a:p>
        </p:txBody>
      </p:sp>
    </p:spTree>
    <p:extLst>
      <p:ext uri="{BB962C8B-B14F-4D97-AF65-F5344CB8AC3E}">
        <p14:creationId xmlns:p14="http://schemas.microsoft.com/office/powerpoint/2010/main" val="1242364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15</a:t>
            </a:fld>
            <a:endParaRPr lang="lv-LV"/>
          </a:p>
        </p:txBody>
      </p:sp>
    </p:spTree>
    <p:extLst>
      <p:ext uri="{BB962C8B-B14F-4D97-AF65-F5344CB8AC3E}">
        <p14:creationId xmlns:p14="http://schemas.microsoft.com/office/powerpoint/2010/main" val="2954465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70426"/>
          </a:xfrm>
        </p:spPr>
        <p:txBody>
          <a:bodyPr/>
          <a:lstStyle/>
          <a:p>
            <a:endParaRPr lang="lv-LV" dirty="0"/>
          </a:p>
        </p:txBody>
      </p:sp>
      <p:sp>
        <p:nvSpPr>
          <p:cNvPr id="4" name="Slide Number Placeholder 3"/>
          <p:cNvSpPr>
            <a:spLocks noGrp="1"/>
          </p:cNvSpPr>
          <p:nvPr>
            <p:ph type="sldNum" sz="quarter" idx="10"/>
          </p:nvPr>
        </p:nvSpPr>
        <p:spPr/>
        <p:txBody>
          <a:bodyPr/>
          <a:lstStyle/>
          <a:p>
            <a:fld id="{64C59DAE-08CB-4AA7-A89A-47056C3367BF}" type="slidenum">
              <a:rPr lang="lv-LV" smtClean="0"/>
              <a:t>16</a:t>
            </a:fld>
            <a:endParaRPr lang="lv-LV"/>
          </a:p>
        </p:txBody>
      </p:sp>
    </p:spTree>
    <p:extLst>
      <p:ext uri="{BB962C8B-B14F-4D97-AF65-F5344CB8AC3E}">
        <p14:creationId xmlns:p14="http://schemas.microsoft.com/office/powerpoint/2010/main" val="3937760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70426"/>
          </a:xfrm>
        </p:spPr>
        <p:txBody>
          <a:bodyPr/>
          <a:lstStyle/>
          <a:p>
            <a:endParaRPr lang="lv-LV" dirty="0"/>
          </a:p>
        </p:txBody>
      </p:sp>
      <p:sp>
        <p:nvSpPr>
          <p:cNvPr id="4" name="Slide Number Placeholder 3"/>
          <p:cNvSpPr>
            <a:spLocks noGrp="1"/>
          </p:cNvSpPr>
          <p:nvPr>
            <p:ph type="sldNum" sz="quarter" idx="10"/>
          </p:nvPr>
        </p:nvSpPr>
        <p:spPr/>
        <p:txBody>
          <a:bodyPr/>
          <a:lstStyle/>
          <a:p>
            <a:fld id="{64C59DAE-08CB-4AA7-A89A-47056C3367BF}" type="slidenum">
              <a:rPr lang="lv-LV" smtClean="0"/>
              <a:t>17</a:t>
            </a:fld>
            <a:endParaRPr lang="lv-LV"/>
          </a:p>
        </p:txBody>
      </p:sp>
    </p:spTree>
    <p:extLst>
      <p:ext uri="{BB962C8B-B14F-4D97-AF65-F5344CB8AC3E}">
        <p14:creationId xmlns:p14="http://schemas.microsoft.com/office/powerpoint/2010/main" val="2806489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18</a:t>
            </a:fld>
            <a:endParaRPr lang="lv-LV"/>
          </a:p>
        </p:txBody>
      </p:sp>
    </p:spTree>
    <p:extLst>
      <p:ext uri="{BB962C8B-B14F-4D97-AF65-F5344CB8AC3E}">
        <p14:creationId xmlns:p14="http://schemas.microsoft.com/office/powerpoint/2010/main" val="2204898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19</a:t>
            </a:fld>
            <a:endParaRPr lang="lv-LV"/>
          </a:p>
        </p:txBody>
      </p:sp>
    </p:spTree>
    <p:extLst>
      <p:ext uri="{BB962C8B-B14F-4D97-AF65-F5344CB8AC3E}">
        <p14:creationId xmlns:p14="http://schemas.microsoft.com/office/powerpoint/2010/main" val="359148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4C59DAE-08CB-4AA7-A89A-47056C3367BF}" type="slidenum">
              <a:rPr lang="lv-LV" smtClean="0"/>
              <a:t>2</a:t>
            </a:fld>
            <a:endParaRPr lang="lv-LV"/>
          </a:p>
        </p:txBody>
      </p:sp>
    </p:spTree>
    <p:extLst>
      <p:ext uri="{BB962C8B-B14F-4D97-AF65-F5344CB8AC3E}">
        <p14:creationId xmlns:p14="http://schemas.microsoft.com/office/powerpoint/2010/main" val="260081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20</a:t>
            </a:fld>
            <a:endParaRPr lang="lv-LV"/>
          </a:p>
        </p:txBody>
      </p:sp>
    </p:spTree>
    <p:extLst>
      <p:ext uri="{BB962C8B-B14F-4D97-AF65-F5344CB8AC3E}">
        <p14:creationId xmlns:p14="http://schemas.microsoft.com/office/powerpoint/2010/main" val="140683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21</a:t>
            </a:fld>
            <a:endParaRPr lang="lv-LV"/>
          </a:p>
        </p:txBody>
      </p:sp>
    </p:spTree>
    <p:extLst>
      <p:ext uri="{BB962C8B-B14F-4D97-AF65-F5344CB8AC3E}">
        <p14:creationId xmlns:p14="http://schemas.microsoft.com/office/powerpoint/2010/main" val="2906899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64C59DAE-08CB-4AA7-A89A-47056C3367BF}" type="slidenum">
              <a:rPr lang="lv-LV" smtClean="0"/>
              <a:t>22</a:t>
            </a:fld>
            <a:endParaRPr lang="lv-LV"/>
          </a:p>
        </p:txBody>
      </p:sp>
    </p:spTree>
    <p:extLst>
      <p:ext uri="{BB962C8B-B14F-4D97-AF65-F5344CB8AC3E}">
        <p14:creationId xmlns:p14="http://schemas.microsoft.com/office/powerpoint/2010/main" val="675024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23</a:t>
            </a:fld>
            <a:endParaRPr lang="lv-LV"/>
          </a:p>
        </p:txBody>
      </p:sp>
    </p:spTree>
    <p:extLst>
      <p:ext uri="{BB962C8B-B14F-4D97-AF65-F5344CB8AC3E}">
        <p14:creationId xmlns:p14="http://schemas.microsoft.com/office/powerpoint/2010/main" val="485568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29</a:t>
            </a:fld>
            <a:endParaRPr lang="lv-LV"/>
          </a:p>
        </p:txBody>
      </p:sp>
    </p:spTree>
    <p:extLst>
      <p:ext uri="{BB962C8B-B14F-4D97-AF65-F5344CB8AC3E}">
        <p14:creationId xmlns:p14="http://schemas.microsoft.com/office/powerpoint/2010/main" val="1741386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32</a:t>
            </a:fld>
            <a:endParaRPr lang="lv-LV"/>
          </a:p>
        </p:txBody>
      </p:sp>
    </p:spTree>
    <p:extLst>
      <p:ext uri="{BB962C8B-B14F-4D97-AF65-F5344CB8AC3E}">
        <p14:creationId xmlns:p14="http://schemas.microsoft.com/office/powerpoint/2010/main" val="138984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3">
            <a:extLst>
              <a:ext uri="{FF2B5EF4-FFF2-40B4-BE49-F238E27FC236}">
                <a16:creationId xmlns:a16="http://schemas.microsoft.com/office/drawing/2014/main" xmlns="" id="{EA67252D-EEEB-44FC-B1ED-01856B5A8A7D}"/>
              </a:ext>
            </a:extLst>
          </p:cNvPr>
          <p:cNvSpPr>
            <a:spLocks noGrp="1"/>
          </p:cNvSpPr>
          <p:nvPr>
            <p:ph type="body" idx="1"/>
          </p:nvPr>
        </p:nvSpPr>
        <p:spPr>
          <a:xfrm>
            <a:off x="685800" y="4400550"/>
            <a:ext cx="5486400" cy="3600450"/>
          </a:xfrm>
        </p:spPr>
        <p:txBody>
          <a:bodyPr vert="horz" lIns="91440" tIns="45720" rIns="91440" bIns="45720" rtlCol="0" anchor="t">
            <a:normAutofit/>
          </a:bodyPr>
          <a:lstStyle/>
          <a:p>
            <a:endParaRPr lang="lv-LV" sz="2000" dirty="0">
              <a:latin typeface="Times New Roman" panose="02020603050405020304" pitchFamily="18" charset="0"/>
              <a:ea typeface="Verdana" panose="020B0604030504040204" pitchFamily="34" charset="0"/>
              <a:cs typeface="Times New Roman" panose="02020603050405020304" pitchFamily="18" charset="0"/>
            </a:endParaRPr>
          </a:p>
          <a:p>
            <a:endParaRPr lang="en-US" sz="1900" dirty="0"/>
          </a:p>
        </p:txBody>
      </p:sp>
    </p:spTree>
    <p:extLst>
      <p:ext uri="{BB962C8B-B14F-4D97-AF65-F5344CB8AC3E}">
        <p14:creationId xmlns:p14="http://schemas.microsoft.com/office/powerpoint/2010/main" val="60945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4C59DAE-08CB-4AA7-A89A-47056C3367BF}" type="slidenum">
              <a:rPr lang="lv-LV" smtClean="0"/>
              <a:t>4</a:t>
            </a:fld>
            <a:endParaRPr lang="lv-LV"/>
          </a:p>
        </p:txBody>
      </p:sp>
    </p:spTree>
    <p:extLst>
      <p:ext uri="{BB962C8B-B14F-4D97-AF65-F5344CB8AC3E}">
        <p14:creationId xmlns:p14="http://schemas.microsoft.com/office/powerpoint/2010/main" val="116232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5</a:t>
            </a:fld>
            <a:endParaRPr lang="lv-LV"/>
          </a:p>
        </p:txBody>
      </p:sp>
    </p:spTree>
    <p:extLst>
      <p:ext uri="{BB962C8B-B14F-4D97-AF65-F5344CB8AC3E}">
        <p14:creationId xmlns:p14="http://schemas.microsoft.com/office/powerpoint/2010/main" val="1389649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64C59DAE-08CB-4AA7-A89A-47056C3367BF}" type="slidenum">
              <a:rPr lang="lv-LV" smtClean="0"/>
              <a:t>6</a:t>
            </a:fld>
            <a:endParaRPr lang="lv-LV"/>
          </a:p>
        </p:txBody>
      </p:sp>
    </p:spTree>
    <p:extLst>
      <p:ext uri="{BB962C8B-B14F-4D97-AF65-F5344CB8AC3E}">
        <p14:creationId xmlns:p14="http://schemas.microsoft.com/office/powerpoint/2010/main" val="31901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7</a:t>
            </a:fld>
            <a:endParaRPr lang="lv-LV"/>
          </a:p>
        </p:txBody>
      </p:sp>
    </p:spTree>
    <p:extLst>
      <p:ext uri="{BB962C8B-B14F-4D97-AF65-F5344CB8AC3E}">
        <p14:creationId xmlns:p14="http://schemas.microsoft.com/office/powerpoint/2010/main" val="2997499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8</a:t>
            </a:fld>
            <a:endParaRPr lang="lv-LV"/>
          </a:p>
        </p:txBody>
      </p:sp>
    </p:spTree>
    <p:extLst>
      <p:ext uri="{BB962C8B-B14F-4D97-AF65-F5344CB8AC3E}">
        <p14:creationId xmlns:p14="http://schemas.microsoft.com/office/powerpoint/2010/main" val="254854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4C59DAE-08CB-4AA7-A89A-47056C3367BF}" type="slidenum">
              <a:rPr lang="lv-LV" smtClean="0"/>
              <a:t>9</a:t>
            </a:fld>
            <a:endParaRPr lang="lv-LV"/>
          </a:p>
        </p:txBody>
      </p:sp>
    </p:spTree>
    <p:extLst>
      <p:ext uri="{BB962C8B-B14F-4D97-AF65-F5344CB8AC3E}">
        <p14:creationId xmlns:p14="http://schemas.microsoft.com/office/powerpoint/2010/main" val="268316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D1989100-F93A-4281-8DF2-8DD8E6911571}" type="datetimeFigureOut">
              <a:rPr lang="lv-LV" smtClean="0"/>
              <a:t>13.12.2021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8D9F727-6508-4B3A-B2A9-9FFB1063E504}" type="slidenum">
              <a:rPr lang="lv-LV" smtClean="0"/>
              <a:t>‹#›</a:t>
            </a:fld>
            <a:endParaRPr lang="lv-LV"/>
          </a:p>
        </p:txBody>
      </p:sp>
    </p:spTree>
    <p:extLst>
      <p:ext uri="{BB962C8B-B14F-4D97-AF65-F5344CB8AC3E}">
        <p14:creationId xmlns:p14="http://schemas.microsoft.com/office/powerpoint/2010/main" val="6373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1989100-F93A-4281-8DF2-8DD8E6911571}" type="datetimeFigureOut">
              <a:rPr lang="lv-LV" smtClean="0"/>
              <a:t>13.12.2021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8D9F727-6508-4B3A-B2A9-9FFB1063E504}" type="slidenum">
              <a:rPr lang="lv-LV" smtClean="0"/>
              <a:t>‹#›</a:t>
            </a:fld>
            <a:endParaRPr lang="lv-LV"/>
          </a:p>
        </p:txBody>
      </p:sp>
    </p:spTree>
    <p:extLst>
      <p:ext uri="{BB962C8B-B14F-4D97-AF65-F5344CB8AC3E}">
        <p14:creationId xmlns:p14="http://schemas.microsoft.com/office/powerpoint/2010/main" val="63231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1989100-F93A-4281-8DF2-8DD8E6911571}" type="datetimeFigureOut">
              <a:rPr lang="lv-LV" smtClean="0"/>
              <a:t>13.12.2021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8D9F727-6508-4B3A-B2A9-9FFB1063E504}" type="slidenum">
              <a:rPr lang="lv-LV" smtClean="0"/>
              <a:t>‹#›</a:t>
            </a:fld>
            <a:endParaRPr lang="lv-LV"/>
          </a:p>
        </p:txBody>
      </p:sp>
    </p:spTree>
    <p:extLst>
      <p:ext uri="{BB962C8B-B14F-4D97-AF65-F5344CB8AC3E}">
        <p14:creationId xmlns:p14="http://schemas.microsoft.com/office/powerpoint/2010/main" val="3992379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1988" y="0"/>
            <a:ext cx="324802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84529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5150" y="0"/>
            <a:ext cx="34417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86590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1989100-F93A-4281-8DF2-8DD8E6911571}" type="datetimeFigureOut">
              <a:rPr lang="lv-LV" smtClean="0"/>
              <a:t>13.12.2021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8D9F727-6508-4B3A-B2A9-9FFB1063E504}" type="slidenum">
              <a:rPr lang="lv-LV" smtClean="0"/>
              <a:t>‹#›</a:t>
            </a:fld>
            <a:endParaRPr lang="lv-LV"/>
          </a:p>
        </p:txBody>
      </p:sp>
    </p:spTree>
    <p:extLst>
      <p:ext uri="{BB962C8B-B14F-4D97-AF65-F5344CB8AC3E}">
        <p14:creationId xmlns:p14="http://schemas.microsoft.com/office/powerpoint/2010/main" val="82294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89100-F93A-4281-8DF2-8DD8E6911571}" type="datetimeFigureOut">
              <a:rPr lang="lv-LV" smtClean="0"/>
              <a:t>13.12.2021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8D9F727-6508-4B3A-B2A9-9FFB1063E504}" type="slidenum">
              <a:rPr lang="lv-LV" smtClean="0"/>
              <a:t>‹#›</a:t>
            </a:fld>
            <a:endParaRPr lang="lv-LV"/>
          </a:p>
        </p:txBody>
      </p:sp>
    </p:spTree>
    <p:extLst>
      <p:ext uri="{BB962C8B-B14F-4D97-AF65-F5344CB8AC3E}">
        <p14:creationId xmlns:p14="http://schemas.microsoft.com/office/powerpoint/2010/main" val="1987980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D1989100-F93A-4281-8DF2-8DD8E6911571}" type="datetimeFigureOut">
              <a:rPr lang="lv-LV" smtClean="0"/>
              <a:t>13.12.2021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8D9F727-6508-4B3A-B2A9-9FFB1063E504}" type="slidenum">
              <a:rPr lang="lv-LV" smtClean="0"/>
              <a:t>‹#›</a:t>
            </a:fld>
            <a:endParaRPr lang="lv-LV"/>
          </a:p>
        </p:txBody>
      </p:sp>
    </p:spTree>
    <p:extLst>
      <p:ext uri="{BB962C8B-B14F-4D97-AF65-F5344CB8AC3E}">
        <p14:creationId xmlns:p14="http://schemas.microsoft.com/office/powerpoint/2010/main" val="99167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D1989100-F93A-4281-8DF2-8DD8E6911571}" type="datetimeFigureOut">
              <a:rPr lang="lv-LV" smtClean="0"/>
              <a:t>13.12.2021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8D9F727-6508-4B3A-B2A9-9FFB1063E504}" type="slidenum">
              <a:rPr lang="lv-LV" smtClean="0"/>
              <a:t>‹#›</a:t>
            </a:fld>
            <a:endParaRPr lang="lv-LV"/>
          </a:p>
        </p:txBody>
      </p:sp>
    </p:spTree>
    <p:extLst>
      <p:ext uri="{BB962C8B-B14F-4D97-AF65-F5344CB8AC3E}">
        <p14:creationId xmlns:p14="http://schemas.microsoft.com/office/powerpoint/2010/main" val="261137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D1989100-F93A-4281-8DF2-8DD8E6911571}" type="datetimeFigureOut">
              <a:rPr lang="lv-LV" smtClean="0"/>
              <a:t>13.12.2021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8D9F727-6508-4B3A-B2A9-9FFB1063E504}" type="slidenum">
              <a:rPr lang="lv-LV" smtClean="0"/>
              <a:t>‹#›</a:t>
            </a:fld>
            <a:endParaRPr lang="lv-LV"/>
          </a:p>
        </p:txBody>
      </p:sp>
    </p:spTree>
    <p:extLst>
      <p:ext uri="{BB962C8B-B14F-4D97-AF65-F5344CB8AC3E}">
        <p14:creationId xmlns:p14="http://schemas.microsoft.com/office/powerpoint/2010/main" val="289878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89100-F93A-4281-8DF2-8DD8E6911571}" type="datetimeFigureOut">
              <a:rPr lang="lv-LV" smtClean="0"/>
              <a:t>13.12.2021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8D9F727-6508-4B3A-B2A9-9FFB1063E504}" type="slidenum">
              <a:rPr lang="lv-LV" smtClean="0"/>
              <a:t>‹#›</a:t>
            </a:fld>
            <a:endParaRPr lang="lv-LV"/>
          </a:p>
        </p:txBody>
      </p:sp>
    </p:spTree>
    <p:extLst>
      <p:ext uri="{BB962C8B-B14F-4D97-AF65-F5344CB8AC3E}">
        <p14:creationId xmlns:p14="http://schemas.microsoft.com/office/powerpoint/2010/main" val="155827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89100-F93A-4281-8DF2-8DD8E6911571}" type="datetimeFigureOut">
              <a:rPr lang="lv-LV" smtClean="0"/>
              <a:t>13.12.2021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8D9F727-6508-4B3A-B2A9-9FFB1063E504}" type="slidenum">
              <a:rPr lang="lv-LV" smtClean="0"/>
              <a:t>‹#›</a:t>
            </a:fld>
            <a:endParaRPr lang="lv-LV"/>
          </a:p>
        </p:txBody>
      </p:sp>
    </p:spTree>
    <p:extLst>
      <p:ext uri="{BB962C8B-B14F-4D97-AF65-F5344CB8AC3E}">
        <p14:creationId xmlns:p14="http://schemas.microsoft.com/office/powerpoint/2010/main" val="225853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89100-F93A-4281-8DF2-8DD8E6911571}" type="datetimeFigureOut">
              <a:rPr lang="lv-LV" smtClean="0"/>
              <a:t>13.12.2021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8D9F727-6508-4B3A-B2A9-9FFB1063E504}" type="slidenum">
              <a:rPr lang="lv-LV" smtClean="0"/>
              <a:t>‹#›</a:t>
            </a:fld>
            <a:endParaRPr lang="lv-LV"/>
          </a:p>
        </p:txBody>
      </p:sp>
    </p:spTree>
    <p:extLst>
      <p:ext uri="{BB962C8B-B14F-4D97-AF65-F5344CB8AC3E}">
        <p14:creationId xmlns:p14="http://schemas.microsoft.com/office/powerpoint/2010/main" val="392848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89100-F93A-4281-8DF2-8DD8E6911571}" type="datetimeFigureOut">
              <a:rPr lang="lv-LV" smtClean="0"/>
              <a:t>13.12.2021</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9F727-6508-4B3A-B2A9-9FFB1063E504}" type="slidenum">
              <a:rPr lang="lv-LV" smtClean="0"/>
              <a:t>‹#›</a:t>
            </a:fld>
            <a:endParaRPr lang="lv-LV"/>
          </a:p>
        </p:txBody>
      </p:sp>
    </p:spTree>
    <p:extLst>
      <p:ext uri="{BB962C8B-B14F-4D97-AF65-F5344CB8AC3E}">
        <p14:creationId xmlns:p14="http://schemas.microsoft.com/office/powerpoint/2010/main" val="2776086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search;callCode=DIGITAL-2021-CLOUD-AI-01;freeTextSearchKeyword=DIGITAL-2021;matchWholeText=true;typeCodes=1,0;statusCodes=31094501,31094502,31094503;programmePeriod=null;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search;callCode=DIGITAL-2021-PREPACTS-DS-01;freeTextSearchKeyword=DIGITAL-2021;matchWholeText=true;typeCodes=1,0;statusCodes=31094501,31094502,31094503;programmePeriod=null;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search;callCode=DIGITAL-2021-QCI-01;freeTextSearchKeyword=DIGITAL-2021;matchWholeText=true;typeCodes=1,0;statusCodes=31094501,31094502,31094503;programmePeriod=null;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search;callCode=DIGITAL-2021-QCI-01;freeTextSearchKeyword=DIGITAL-2021;matchWholeText=true;typeCodes=1,0;statusCodes=31094501,31094502,31094503;programmePeriod=null;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search;callCode=null;freeTextSearchKeyword=DIGITAL-2021-SKILLS-01;matchWholeText=true;typeCodes=1,0;statusCodes=31094501,31094502,31094503;programmePeriod=2021%20-%202027;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search;callCode=null;freeTextSearchKeyword=DIGITAL-2021-SKILLS-01;matchWholeText=true;typeCodes=1,0;statusCodes=31094501,31094502,31094503;programmePeriod=2021%20-%202027;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ec.europa.eu/info/funding-tenders/opportunities/portal/screen/opportunities/topic-search;callCode=DIGITAL-2021-DEPLOY-01;freeTextSearchKeyword=DIGITAL-2021;matchWholeText=true;typeCodes=1,0;statusCodes=31094501,31094502,31094503;programmePeriod=null;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ec.europa.eu/info/funding-tenders/opportunities/portal/screen/opportunities/topic-search;callCode=DIGITAL-2021-TRUST-01;freeTextSearchKeyword=DIGITAL-2021;matchWholeText=true;typeCodes=1,0;statusCodes=31094501,31094502,31094503;programmePeriod=null;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ec.europa.eu/info/funding-tenders/opportunities/portal/screen/opportunities/topic-search;callCode=DIGITAL-2021-PREPACTS-DS-01;freeTextSearchKeyword=DIGITAL-2021;matchWholeText=true;typeCodes=1,0;statusCodes=31094501,31094502,31094503;programmePeriod=null;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3" Type="http://schemas.openxmlformats.org/officeDocument/2006/relationships/hyperlink" Target="https://ec.europa.eu/newsroom/repository/document/2021-45/C_2021_7913_1_EN_annexe_acte_autonome_cp_part1_v3_zCcOBWbBRKve4LP5Q1N6CHOVU_80908.pdf" TargetMode="External"/><Relationship Id="rId7" Type="http://schemas.openxmlformats.org/officeDocument/2006/relationships/hyperlink" Target="https://ec.europa.eu/info/funding-tenders/opportunities/portal/screen/opportunities/topic-search;callCode=DIGITAL-2021-TRUST-01;freeTextSearchKeyword=DIGITAL-2021;matchWholeText=true;typeCodes=1,0;statusCodes=31094501,31094502,31094503;programmePeriod=null;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2" Type="http://schemas.openxmlformats.org/officeDocument/2006/relationships/image" Target="../media/image19.jpeg"/><Relationship Id="rId2" Type="http://schemas.openxmlformats.org/officeDocument/2006/relationships/hyperlink" Target="https://ec.europa.eu/newsroom/repository/document/2021-46/C_2021_7914_1_EN_annexe_acte_autonome_cp_part1_v3_x3qnsqH6g4B4JabSGBy9UatCRc8_81099.pdf" TargetMode="External"/><Relationship Id="rId1" Type="http://schemas.openxmlformats.org/officeDocument/2006/relationships/slideLayout" Target="../slideLayouts/slideLayout2.xml"/><Relationship Id="rId6" Type="http://schemas.openxmlformats.org/officeDocument/2006/relationships/hyperlink" Target="https://ec.europa.eu/info/funding-tenders/opportunities/portal/screen/opportunities/topic-search;callCode=DIGITAL-2021-DEPLOY-01;freeTextSearchKeyword=DIGITAL-2021;matchWholeText=true;typeCodes=1,0;statusCodes=31094501,31094502,31094503;programmePeriod=null;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1" Type="http://schemas.openxmlformats.org/officeDocument/2006/relationships/hyperlink" Target="https://ec.europa.eu/info/funding-tenders/opportunities/portal/screen/opportunities/topic-search;callCode=DIGITAL-2021-EDIH-01;freeTextSearchKeyword=DIGITAL-2021;matchWholeText=true;typeCodes=1,0;statusCodes=31094501,31094502,31094503;programmePeriod=null;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search;callCode=DIGITAL-2021-CLOUD-AI-01;freeTextSearchKeyword=DIGITAL-2021;matchWholeText=true;typeCodes=1,0;statusCodes=31094501,31094502,31094503;programmePeriod=null;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0" Type="http://schemas.openxmlformats.org/officeDocument/2006/relationships/hyperlink" Target="https://ec.europa.eu/info/funding-tenders/opportunities/portal/screen/opportunities/topic-search;callCode=null;freeTextSearchKeyword=DIGITAL-2021-SKILLS-01;matchWholeText=true;typeCodes=1,0;statusCodes=31094501,31094502,31094503;programmePeriod=2021%20-%202027;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newsroom/repository/document/2021-45/C_2021_7911_1_EN_annexe_acte_autonome_cp_part1_v2_d4ygL3fB7OJrEhLGIXBaC5w0X0_80907.pdf" TargetMode="External"/><Relationship Id="rId9" Type="http://schemas.openxmlformats.org/officeDocument/2006/relationships/hyperlink" Target="https://ec.europa.eu/info/funding-tenders/opportunities/portal/screen/opportunities/topic-search;callCode=DIGITAL-2021-QCI-01;freeTextSearchKeyword=DIGITAL-2021;matchWholeText=true;typeCodes=1,0;statusCodes=31094501,31094502,31094503;programmePeriod=null;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search;callCode=DIGITAL-2021-EDIH-01;freeTextSearchKeyword=DIGITAL-2021;matchWholeText=true;typeCodes=1,0;statusCodes=31094501,31094502,31094503;programmePeriod=null;programCcm2Id=4315286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09800" y="3505200"/>
            <a:ext cx="7772400" cy="960438"/>
          </a:xfrm>
        </p:spPr>
        <p:txBody>
          <a:bodyPr/>
          <a:lstStyle/>
          <a:p>
            <a:r>
              <a:rPr lang="lv-LV" altLang="lv-LV" sz="2600" dirty="0"/>
              <a:t/>
            </a:r>
            <a:br>
              <a:rPr lang="lv-LV" altLang="lv-LV" sz="2600" dirty="0"/>
            </a:br>
            <a:endParaRPr lang="lv-LV" altLang="en-US" sz="2600" dirty="0"/>
          </a:p>
        </p:txBody>
      </p:sp>
      <p:sp>
        <p:nvSpPr>
          <p:cNvPr id="12291" name="Text Placeholder 1"/>
          <p:cNvSpPr>
            <a:spLocks noGrp="1"/>
          </p:cNvSpPr>
          <p:nvPr>
            <p:ph type="body" sz="quarter" idx="10"/>
          </p:nvPr>
        </p:nvSpPr>
        <p:spPr>
          <a:xfrm>
            <a:off x="914400" y="3383280"/>
            <a:ext cx="10363200" cy="2255520"/>
          </a:xfrm>
        </p:spPr>
        <p:txBody>
          <a:bodyPr>
            <a:normAutofit/>
          </a:bodyPr>
          <a:lstStyle/>
          <a:p>
            <a:r>
              <a:rPr lang="lv-LV" sz="4400" b="1" dirty="0">
                <a:solidFill>
                  <a:schemeClr val="accent6">
                    <a:lumMod val="50000"/>
                  </a:schemeClr>
                </a:solidFill>
              </a:rPr>
              <a:t>Programma «Digitāla Eiropa»</a:t>
            </a:r>
          </a:p>
          <a:p>
            <a:r>
              <a:rPr lang="lv-LV" sz="4400" b="1" dirty="0">
                <a:solidFill>
                  <a:schemeClr val="accent6">
                    <a:lumMod val="50000"/>
                  </a:schemeClr>
                </a:solidFill>
              </a:rPr>
              <a:t>2021.-2027.gadam</a:t>
            </a:r>
            <a:r>
              <a:rPr lang="lv-LV" sz="4400" b="1" dirty="0">
                <a:solidFill>
                  <a:schemeClr val="accent6">
                    <a:lumMod val="50000"/>
                  </a:schemeClr>
                </a:solidFill>
                <a:latin typeface="+mj-lt"/>
              </a:rPr>
              <a:t/>
            </a:r>
            <a:br>
              <a:rPr lang="lv-LV" sz="4400" b="1" dirty="0">
                <a:solidFill>
                  <a:schemeClr val="accent6">
                    <a:lumMod val="50000"/>
                  </a:schemeClr>
                </a:solidFill>
                <a:latin typeface="+mj-lt"/>
              </a:rPr>
            </a:br>
            <a:r>
              <a:rPr lang="lv-LV" sz="3600" b="1" dirty="0" smtClean="0">
                <a:solidFill>
                  <a:schemeClr val="accent6">
                    <a:lumMod val="50000"/>
                  </a:schemeClr>
                </a:solidFill>
              </a:rPr>
              <a:t>darba </a:t>
            </a:r>
            <a:r>
              <a:rPr lang="lv-LV" sz="3600" b="1" dirty="0">
                <a:solidFill>
                  <a:schemeClr val="accent6">
                    <a:lumMod val="50000"/>
                  </a:schemeClr>
                </a:solidFill>
              </a:rPr>
              <a:t>programmas un konkursi</a:t>
            </a:r>
            <a:endParaRPr lang="lv-LV" altLang="lv-LV" sz="3600" dirty="0">
              <a:solidFill>
                <a:schemeClr val="accent6">
                  <a:lumMod val="50000"/>
                </a:schemeClr>
              </a:solidFill>
            </a:endParaRPr>
          </a:p>
        </p:txBody>
      </p:sp>
      <p:sp>
        <p:nvSpPr>
          <p:cNvPr id="12292" name="Text Placeholder 2"/>
          <p:cNvSpPr>
            <a:spLocks noGrp="1"/>
          </p:cNvSpPr>
          <p:nvPr>
            <p:ph type="body" sz="quarter" idx="11"/>
          </p:nvPr>
        </p:nvSpPr>
        <p:spPr/>
        <p:txBody>
          <a:bodyPr/>
          <a:lstStyle/>
          <a:p>
            <a:r>
              <a:rPr lang="lv-LV" altLang="lv-LV" dirty="0"/>
              <a:t>Informācijas diena par </a:t>
            </a:r>
            <a:r>
              <a:rPr lang="lv-LV" dirty="0"/>
              <a:t>IKT darba programmām un aktuālajiem konkursiem</a:t>
            </a:r>
            <a:r>
              <a:rPr lang="lv-LV" altLang="lv-LV" dirty="0"/>
              <a:t> </a:t>
            </a:r>
            <a:endParaRPr lang="lv-LV" altLang="lv-LV" dirty="0" smtClean="0"/>
          </a:p>
          <a:p>
            <a:r>
              <a:rPr lang="lv-LV" altLang="lv-LV" dirty="0" smtClean="0"/>
              <a:t>2021.gada </a:t>
            </a:r>
            <a:r>
              <a:rPr lang="lv-LV" altLang="lv-LV" dirty="0"/>
              <a:t>14.decembrī</a:t>
            </a:r>
          </a:p>
        </p:txBody>
      </p:sp>
    </p:spTree>
    <p:extLst>
      <p:ext uri="{BB962C8B-B14F-4D97-AF65-F5344CB8AC3E}">
        <p14:creationId xmlns:p14="http://schemas.microsoft.com/office/powerpoint/2010/main" val="12155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B6ECB93-D7FF-4F09-A8ED-D4588EE7C7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760"/>
            <a:ext cx="10515600" cy="1325563"/>
          </a:xfrm>
        </p:spPr>
        <p:txBody>
          <a:bodyPr>
            <a:normAutofit/>
          </a:bodyPr>
          <a:lstStyle/>
          <a:p>
            <a:r>
              <a:rPr lang="lv-LV" b="1" dirty="0">
                <a:solidFill>
                  <a:schemeClr val="bg1"/>
                </a:solidFill>
              </a:rPr>
              <a:t>DEP DP «</a:t>
            </a:r>
            <a:r>
              <a:rPr lang="lv-LV" b="1" dirty="0" err="1">
                <a:solidFill>
                  <a:schemeClr val="bg1"/>
                </a:solidFill>
              </a:rPr>
              <a:t>Kiberdrošība</a:t>
            </a:r>
            <a:r>
              <a:rPr lang="lv-LV" b="1" dirty="0">
                <a:solidFill>
                  <a:schemeClr val="bg1"/>
                </a:solidFill>
              </a:rPr>
              <a:t>» 2021.-2022.gadam (I)</a:t>
            </a:r>
          </a:p>
        </p:txBody>
      </p:sp>
      <p:sp>
        <p:nvSpPr>
          <p:cNvPr id="3" name="Content Placeholder 2"/>
          <p:cNvSpPr>
            <a:spLocks noGrp="1"/>
          </p:cNvSpPr>
          <p:nvPr>
            <p:ph idx="1"/>
          </p:nvPr>
        </p:nvSpPr>
        <p:spPr>
          <a:xfrm>
            <a:off x="479297" y="2155372"/>
            <a:ext cx="8174846" cy="4158342"/>
          </a:xfrm>
        </p:spPr>
        <p:txBody>
          <a:bodyPr anchor="ctr">
            <a:normAutofit/>
          </a:bodyPr>
          <a:lstStyle/>
          <a:p>
            <a:pPr marL="0" indent="0">
              <a:buNone/>
            </a:pPr>
            <a:r>
              <a:rPr lang="lv-LV" sz="2400" b="1" dirty="0"/>
              <a:t>Pasākumu virziens: </a:t>
            </a:r>
            <a:r>
              <a:rPr lang="lv-LV" sz="2400" b="1" dirty="0" err="1"/>
              <a:t>Kiberdrošība</a:t>
            </a:r>
            <a:r>
              <a:rPr lang="lv-LV" sz="2400" b="1" dirty="0"/>
              <a:t> un uzticamība</a:t>
            </a:r>
            <a:br>
              <a:rPr lang="lv-LV" sz="2400" b="1" dirty="0"/>
            </a:br>
            <a:r>
              <a:rPr lang="lv-LV" sz="2400" i="1" dirty="0"/>
              <a:t>(gandrīz visi uzsaukumi ietver arī prasmju komponenti)</a:t>
            </a:r>
          </a:p>
          <a:p>
            <a:pPr marL="0" indent="0">
              <a:buNone/>
            </a:pPr>
            <a:endParaRPr lang="lv-LV" sz="1800" dirty="0"/>
          </a:p>
          <a:p>
            <a:pPr>
              <a:spcBef>
                <a:spcPts val="0"/>
              </a:spcBef>
            </a:pPr>
            <a:r>
              <a:rPr lang="lv-LV" sz="1800" dirty="0" err="1"/>
              <a:t>Call</a:t>
            </a:r>
            <a:r>
              <a:rPr lang="lv-LV" sz="1800" dirty="0"/>
              <a:t> 3: </a:t>
            </a:r>
            <a:r>
              <a:rPr lang="en-GB" sz="1800" b="1" dirty="0"/>
              <a:t>E</a:t>
            </a:r>
            <a:r>
              <a:rPr lang="lv-LV" sz="1800" b="1" dirty="0"/>
              <a:t>S</a:t>
            </a:r>
            <a:r>
              <a:rPr lang="en-GB" sz="1800" b="1" dirty="0"/>
              <a:t> </a:t>
            </a:r>
            <a:r>
              <a:rPr lang="lv-LV" sz="1800" b="1" dirty="0" err="1"/>
              <a:t>kibernoturība</a:t>
            </a:r>
            <a:r>
              <a:rPr lang="lv-LV" sz="1800" b="1" dirty="0"/>
              <a:t>, koordinēšana un </a:t>
            </a:r>
            <a:r>
              <a:rPr lang="en-GB" sz="1800" b="1" dirty="0"/>
              <a:t> </a:t>
            </a:r>
            <a:r>
              <a:rPr lang="lv-LV" sz="1800" b="1" dirty="0" err="1"/>
              <a:t>kibersardze</a:t>
            </a:r>
            <a:r>
              <a:rPr lang="lv-LV" sz="1800" b="1" dirty="0"/>
              <a:t> (</a:t>
            </a:r>
            <a:r>
              <a:rPr lang="en-GB" sz="1800" b="1" i="1" dirty="0"/>
              <a:t>cybersecurity ranges</a:t>
            </a:r>
            <a:r>
              <a:rPr lang="lv-LV" sz="1800" b="1" dirty="0"/>
              <a:t>) </a:t>
            </a:r>
            <a:r>
              <a:rPr lang="lv-LV" sz="1800" dirty="0"/>
              <a:t>– MVU atbalsta grants;</a:t>
            </a:r>
          </a:p>
          <a:p>
            <a:pPr>
              <a:spcBef>
                <a:spcPts val="0"/>
              </a:spcBef>
            </a:pPr>
            <a:r>
              <a:rPr lang="lv-LV" sz="1800" dirty="0" err="1"/>
              <a:t>Call</a:t>
            </a:r>
            <a:r>
              <a:rPr lang="lv-LV" sz="1800" dirty="0"/>
              <a:t> 3: </a:t>
            </a:r>
            <a:r>
              <a:rPr lang="lv-LV" sz="1800" b="1" dirty="0"/>
              <a:t>Drošības vadības centru (</a:t>
            </a:r>
            <a:r>
              <a:rPr lang="en-GB" sz="1800" b="1" i="1" dirty="0"/>
              <a:t>Security Operation </a:t>
            </a:r>
            <a:r>
              <a:rPr lang="en-GB" sz="1800" b="1" i="1" dirty="0" err="1"/>
              <a:t>Centr</a:t>
            </a:r>
            <a:r>
              <a:rPr lang="lv-LV" sz="1800" b="1" i="1" dirty="0"/>
              <a:t>es) </a:t>
            </a:r>
            <a:r>
              <a:rPr lang="lv-LV" sz="1800" b="1" dirty="0"/>
              <a:t>kapacitātes veidošana</a:t>
            </a:r>
            <a:r>
              <a:rPr lang="en-GB" sz="1800" b="1" dirty="0"/>
              <a:t> (SOCs)</a:t>
            </a:r>
            <a:r>
              <a:rPr lang="en-GB" sz="1800" dirty="0"/>
              <a:t> </a:t>
            </a:r>
            <a:r>
              <a:rPr lang="lv-LV" sz="1800" dirty="0"/>
              <a:t>– vienkāršais grants;</a:t>
            </a:r>
            <a:endParaRPr lang="lv-LV" sz="1800" b="1" dirty="0"/>
          </a:p>
          <a:p>
            <a:pPr>
              <a:spcBef>
                <a:spcPts val="0"/>
              </a:spcBef>
            </a:pPr>
            <a:r>
              <a:rPr lang="lv-LV" sz="1800" b="1" dirty="0" err="1"/>
              <a:t>Call</a:t>
            </a:r>
            <a:r>
              <a:rPr lang="lv-LV" sz="1800" b="1" dirty="0"/>
              <a:t> 3: 5G un citu stratēģisko digitālo infrastruktūru un tehnoloģiju drošuma stiprināšana </a:t>
            </a:r>
            <a:r>
              <a:rPr lang="lv-LV" sz="1800" dirty="0"/>
              <a:t>- vienkāršais grants;</a:t>
            </a:r>
          </a:p>
          <a:p>
            <a:pPr>
              <a:spcBef>
                <a:spcPts val="0"/>
              </a:spcBef>
            </a:pPr>
            <a:r>
              <a:rPr lang="lv-LV" sz="1800" dirty="0" err="1"/>
              <a:t>Call</a:t>
            </a:r>
            <a:r>
              <a:rPr lang="lv-LV" sz="1800" dirty="0"/>
              <a:t> 3: </a:t>
            </a:r>
            <a:r>
              <a:rPr lang="lv-LV" sz="1800" b="1" dirty="0"/>
              <a:t>Atbalsts veselības sektora </a:t>
            </a:r>
            <a:r>
              <a:rPr lang="lv-LV" sz="1800" b="1" dirty="0" err="1"/>
              <a:t>kiberdrošībai</a:t>
            </a:r>
            <a:r>
              <a:rPr lang="lv-LV" sz="1800" b="1" dirty="0"/>
              <a:t> </a:t>
            </a:r>
            <a:r>
              <a:rPr lang="lv-LV" sz="1800" dirty="0"/>
              <a:t>- MVU atbalsta grants;</a:t>
            </a:r>
          </a:p>
          <a:p>
            <a:pPr>
              <a:spcBef>
                <a:spcPts val="0"/>
              </a:spcBef>
            </a:pPr>
            <a:r>
              <a:rPr lang="lv-LV" sz="1800" dirty="0" err="1"/>
              <a:t>Call</a:t>
            </a:r>
            <a:r>
              <a:rPr lang="lv-LV" sz="1800" dirty="0"/>
              <a:t> 2 un </a:t>
            </a:r>
            <a:r>
              <a:rPr lang="lv-LV" sz="1800" dirty="0" err="1"/>
              <a:t>Call</a:t>
            </a:r>
            <a:r>
              <a:rPr lang="lv-LV" sz="1800" dirty="0"/>
              <a:t> 3: </a:t>
            </a:r>
            <a:r>
              <a:rPr lang="lv-LV" sz="1800" b="1" dirty="0"/>
              <a:t>I</a:t>
            </a:r>
            <a:r>
              <a:rPr lang="en-GB" sz="1800" b="1" dirty="0" err="1"/>
              <a:t>novat</a:t>
            </a:r>
            <a:r>
              <a:rPr lang="lv-LV" sz="1800" b="1" dirty="0" err="1"/>
              <a:t>īvu</a:t>
            </a:r>
            <a:r>
              <a:rPr lang="en-GB" sz="1800" b="1" dirty="0"/>
              <a:t> </a:t>
            </a:r>
            <a:r>
              <a:rPr lang="lv-LV" sz="1800" b="1" dirty="0" err="1"/>
              <a:t>kiberdrošības</a:t>
            </a:r>
            <a:r>
              <a:rPr lang="lv-LV" sz="1800" b="1" dirty="0"/>
              <a:t> risinājumu ieviešana MVU</a:t>
            </a:r>
            <a:r>
              <a:rPr lang="en-GB" sz="1800" b="1" dirty="0"/>
              <a:t> </a:t>
            </a:r>
            <a:r>
              <a:rPr lang="lv-LV" sz="1800" dirty="0"/>
              <a:t>-MVU atbalsta grants</a:t>
            </a:r>
          </a:p>
        </p:txBody>
      </p:sp>
      <p:pic>
        <p:nvPicPr>
          <p:cNvPr id="6" name="Picture 5" descr="Europe strengthens its cybersecurity">
            <a:extLst>
              <a:ext uri="{FF2B5EF4-FFF2-40B4-BE49-F238E27FC236}">
                <a16:creationId xmlns:a16="http://schemas.microsoft.com/office/drawing/2014/main" xmlns="" id="{B2915072-FED1-4BFF-9B62-ACE9F77BA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12" r="9166" b="3"/>
          <a:stretch/>
        </p:blipFill>
        <p:spPr bwMode="auto">
          <a:xfrm>
            <a:off x="8793259" y="4449112"/>
            <a:ext cx="2817819" cy="2191173"/>
          </a:xfrm>
          <a:prstGeom prst="rect">
            <a:avLst/>
          </a:prstGeom>
          <a:noFill/>
        </p:spPr>
      </p:pic>
    </p:spTree>
    <p:extLst>
      <p:ext uri="{BB962C8B-B14F-4D97-AF65-F5344CB8AC3E}">
        <p14:creationId xmlns:p14="http://schemas.microsoft.com/office/powerpoint/2010/main" val="141152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B6ECB93-D7FF-4F09-A8ED-D4588EE7C7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760"/>
            <a:ext cx="10515600" cy="1325563"/>
          </a:xfrm>
        </p:spPr>
        <p:txBody>
          <a:bodyPr>
            <a:normAutofit/>
          </a:bodyPr>
          <a:lstStyle/>
          <a:p>
            <a:r>
              <a:rPr lang="lv-LV" b="1" dirty="0">
                <a:solidFill>
                  <a:schemeClr val="bg1"/>
                </a:solidFill>
              </a:rPr>
              <a:t>DEP DP </a:t>
            </a:r>
            <a:r>
              <a:rPr lang="lv-LV" b="1" dirty="0" err="1">
                <a:solidFill>
                  <a:schemeClr val="bg1"/>
                </a:solidFill>
              </a:rPr>
              <a:t>Kiberdrošība</a:t>
            </a:r>
            <a:r>
              <a:rPr lang="lv-LV" b="1" dirty="0">
                <a:solidFill>
                  <a:schemeClr val="bg1"/>
                </a:solidFill>
              </a:rPr>
              <a:t> «2021.-2022.gadam» (II)</a:t>
            </a:r>
          </a:p>
        </p:txBody>
      </p:sp>
      <p:sp>
        <p:nvSpPr>
          <p:cNvPr id="3" name="Content Placeholder 2"/>
          <p:cNvSpPr>
            <a:spLocks noGrp="1"/>
          </p:cNvSpPr>
          <p:nvPr>
            <p:ph idx="1"/>
          </p:nvPr>
        </p:nvSpPr>
        <p:spPr>
          <a:xfrm>
            <a:off x="239486" y="2057082"/>
            <a:ext cx="8436428" cy="4583203"/>
          </a:xfrm>
        </p:spPr>
        <p:txBody>
          <a:bodyPr anchor="ctr">
            <a:normAutofit/>
          </a:bodyPr>
          <a:lstStyle/>
          <a:p>
            <a:pPr marL="0" indent="0">
              <a:buNone/>
            </a:pPr>
            <a:r>
              <a:rPr lang="lv-LV" sz="2400" b="1" dirty="0"/>
              <a:t>Pasākumu virziens: Atbalsts likumdošanas ieviešanai</a:t>
            </a:r>
            <a:br>
              <a:rPr lang="lv-LV" sz="2400" b="1" dirty="0"/>
            </a:br>
            <a:r>
              <a:rPr lang="lv-LV" sz="2400" i="1" dirty="0"/>
              <a:t>(gandrīz visi uzsaukumi ietver arī prasmju komponenti)</a:t>
            </a:r>
          </a:p>
          <a:p>
            <a:pPr marL="0" indent="0">
              <a:buNone/>
            </a:pPr>
            <a:endParaRPr lang="lv-LV" sz="1800" i="1" dirty="0"/>
          </a:p>
          <a:p>
            <a:pPr>
              <a:lnSpc>
                <a:spcPct val="120000"/>
              </a:lnSpc>
              <a:spcBef>
                <a:spcPts val="0"/>
              </a:spcBef>
            </a:pPr>
            <a:r>
              <a:rPr lang="lv-LV" sz="1800" dirty="0" err="1">
                <a:solidFill>
                  <a:schemeClr val="accent1">
                    <a:lumMod val="75000"/>
                  </a:schemeClr>
                </a:solidFill>
              </a:rPr>
              <a:t>Call</a:t>
            </a:r>
            <a:r>
              <a:rPr lang="lv-LV" sz="1800" dirty="0">
                <a:solidFill>
                  <a:schemeClr val="accent1">
                    <a:lumMod val="75000"/>
                  </a:schemeClr>
                </a:solidFill>
              </a:rPr>
              <a:t> 1: </a:t>
            </a:r>
            <a:r>
              <a:rPr lang="lv-LV" sz="1800" b="1" dirty="0">
                <a:solidFill>
                  <a:schemeClr val="accent1">
                    <a:lumMod val="75000"/>
                  </a:schemeClr>
                </a:solidFill>
              </a:rPr>
              <a:t>Atbalsts </a:t>
            </a:r>
            <a:r>
              <a:rPr lang="lv-LV" sz="1800" b="1" dirty="0" err="1">
                <a:solidFill>
                  <a:schemeClr val="accent1">
                    <a:lumMod val="75000"/>
                  </a:schemeClr>
                </a:solidFill>
              </a:rPr>
              <a:t>kiberdrošības</a:t>
            </a:r>
            <a:r>
              <a:rPr lang="lv-LV" sz="1800" b="1" dirty="0">
                <a:solidFill>
                  <a:schemeClr val="accent1">
                    <a:lumMod val="75000"/>
                  </a:schemeClr>
                </a:solidFill>
              </a:rPr>
              <a:t> kopienai – </a:t>
            </a:r>
            <a:r>
              <a:rPr lang="lv-LV" sz="1800" dirty="0">
                <a:solidFill>
                  <a:schemeClr val="accent1">
                    <a:lumMod val="75000"/>
                  </a:schemeClr>
                </a:solidFill>
              </a:rPr>
              <a:t>koordinēšanas un atbalsta pasākums;</a:t>
            </a:r>
          </a:p>
          <a:p>
            <a:pPr>
              <a:lnSpc>
                <a:spcPct val="120000"/>
              </a:lnSpc>
              <a:spcBef>
                <a:spcPts val="0"/>
              </a:spcBef>
            </a:pPr>
            <a:r>
              <a:rPr lang="lv-LV" sz="1800" dirty="0" err="1"/>
              <a:t>Call</a:t>
            </a:r>
            <a:r>
              <a:rPr lang="lv-LV" sz="1800" dirty="0"/>
              <a:t> 2-3: </a:t>
            </a:r>
            <a:r>
              <a:rPr lang="en-GB" sz="1800" b="1" dirty="0"/>
              <a:t>Na</a:t>
            </a:r>
            <a:r>
              <a:rPr lang="lv-LV" sz="1800" b="1" dirty="0" err="1"/>
              <a:t>cionālo</a:t>
            </a:r>
            <a:r>
              <a:rPr lang="lv-LV" sz="1800" b="1" dirty="0"/>
              <a:t> koordinācijas centru tīkla izvēršana</a:t>
            </a:r>
            <a:r>
              <a:rPr lang="en-GB" sz="1800" b="1" dirty="0"/>
              <a:t> </a:t>
            </a:r>
            <a:r>
              <a:rPr lang="lv-LV" sz="1800" dirty="0"/>
              <a:t>– vienkāršais grants nominētajiem saņēmējiem;</a:t>
            </a:r>
          </a:p>
          <a:p>
            <a:pPr>
              <a:lnSpc>
                <a:spcPct val="120000"/>
              </a:lnSpc>
              <a:spcBef>
                <a:spcPts val="0"/>
              </a:spcBef>
            </a:pPr>
            <a:r>
              <a:rPr lang="lv-LV" sz="1800" dirty="0" err="1"/>
              <a:t>Call</a:t>
            </a:r>
            <a:r>
              <a:rPr lang="lv-LV" sz="1800" dirty="0"/>
              <a:t> 3: </a:t>
            </a:r>
            <a:r>
              <a:rPr lang="lv-LV" sz="1800" b="1" dirty="0"/>
              <a:t>Atbalsts Tīklu un informācijas drošības </a:t>
            </a:r>
            <a:r>
              <a:rPr lang="en-GB" sz="1800" b="1" dirty="0"/>
              <a:t>Dire</a:t>
            </a:r>
            <a:r>
              <a:rPr lang="lv-LV" sz="1800" b="1" dirty="0" err="1"/>
              <a:t>ktīvas</a:t>
            </a:r>
            <a:r>
              <a:rPr lang="lv-LV" sz="1800" b="1" dirty="0"/>
              <a:t> (NIS) un nacionālo </a:t>
            </a:r>
            <a:r>
              <a:rPr lang="lv-LV" sz="1800" b="1" dirty="0" err="1"/>
              <a:t>kiberdrošības</a:t>
            </a:r>
            <a:r>
              <a:rPr lang="lv-LV" sz="1800" b="1" dirty="0"/>
              <a:t> stratēģiju ieviešanai - </a:t>
            </a:r>
            <a:r>
              <a:rPr lang="lv-LV" sz="1800" dirty="0"/>
              <a:t>MVU atbalsta grants;</a:t>
            </a:r>
          </a:p>
          <a:p>
            <a:pPr>
              <a:lnSpc>
                <a:spcPct val="110000"/>
              </a:lnSpc>
              <a:spcBef>
                <a:spcPts val="0"/>
              </a:spcBef>
            </a:pPr>
            <a:r>
              <a:rPr lang="lv-LV" sz="1800" dirty="0" err="1"/>
              <a:t>Call</a:t>
            </a:r>
            <a:r>
              <a:rPr lang="lv-LV" sz="1800" dirty="0"/>
              <a:t> 3: </a:t>
            </a:r>
            <a:r>
              <a:rPr lang="lv-LV" sz="1800" b="1" dirty="0"/>
              <a:t>Testēšanas un sertificēšanas spējas </a:t>
            </a:r>
            <a:r>
              <a:rPr lang="lv-LV" sz="1800" dirty="0"/>
              <a:t>– grants trešo pušu atbalstam</a:t>
            </a:r>
            <a:r>
              <a:rPr lang="lv-LV" sz="1600" dirty="0"/>
              <a:t/>
            </a:r>
            <a:br>
              <a:rPr lang="lv-LV" sz="1600" dirty="0"/>
            </a:br>
            <a:endParaRPr lang="lv-LV" sz="1600" dirty="0"/>
          </a:p>
          <a:p>
            <a:pPr marL="0" indent="0">
              <a:lnSpc>
                <a:spcPct val="110000"/>
              </a:lnSpc>
              <a:spcBef>
                <a:spcPts val="0"/>
              </a:spcBef>
              <a:buNone/>
            </a:pPr>
            <a:r>
              <a:rPr lang="lv-LV" sz="1600" b="1" i="1" dirty="0"/>
              <a:t>Programmas atbalsta pasākumi </a:t>
            </a:r>
            <a:r>
              <a:rPr lang="lv-LV" sz="1600" i="1" dirty="0"/>
              <a:t>– ārējā ekspertīze; - pētījumi un citi atbalsta pasākumi.</a:t>
            </a:r>
          </a:p>
        </p:txBody>
      </p:sp>
      <p:pic>
        <p:nvPicPr>
          <p:cNvPr id="4" name="Picture 3">
            <a:extLst>
              <a:ext uri="{FF2B5EF4-FFF2-40B4-BE49-F238E27FC236}">
                <a16:creationId xmlns:a16="http://schemas.microsoft.com/office/drawing/2014/main" xmlns="" id="{4B86CD39-5269-47D6-B241-E5ACF10DE29B}"/>
              </a:ext>
            </a:extLst>
          </p:cNvPr>
          <p:cNvPicPr>
            <a:picLocks noChangeAspect="1"/>
          </p:cNvPicPr>
          <p:nvPr/>
        </p:nvPicPr>
        <p:blipFill>
          <a:blip r:embed="rId3"/>
          <a:stretch>
            <a:fillRect/>
          </a:stretch>
        </p:blipFill>
        <p:spPr>
          <a:xfrm>
            <a:off x="8915400" y="4190374"/>
            <a:ext cx="2822693" cy="2188654"/>
          </a:xfrm>
          <a:prstGeom prst="rect">
            <a:avLst/>
          </a:prstGeom>
        </p:spPr>
      </p:pic>
    </p:spTree>
    <p:extLst>
      <p:ext uri="{BB962C8B-B14F-4D97-AF65-F5344CB8AC3E}">
        <p14:creationId xmlns:p14="http://schemas.microsoft.com/office/powerpoint/2010/main" val="20716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lv-LV" sz="4100" b="1"/>
              <a:t/>
            </a:r>
            <a:br>
              <a:rPr lang="lv-LV" sz="4100" b="1"/>
            </a:br>
            <a:endParaRPr lang="lv-LV" sz="4100"/>
          </a:p>
        </p:txBody>
      </p:sp>
      <p:sp>
        <p:nvSpPr>
          <p:cNvPr id="3" name="Content Placeholder 2"/>
          <p:cNvSpPr>
            <a:spLocks noGrp="1"/>
          </p:cNvSpPr>
          <p:nvPr>
            <p:ph idx="1"/>
          </p:nvPr>
        </p:nvSpPr>
        <p:spPr>
          <a:xfrm>
            <a:off x="4965431" y="2438400"/>
            <a:ext cx="6586489" cy="3785419"/>
          </a:xfrm>
        </p:spPr>
        <p:txBody>
          <a:bodyPr>
            <a:normAutofit fontScale="77500" lnSpcReduction="20000"/>
          </a:bodyPr>
          <a:lstStyle/>
          <a:p>
            <a:pPr marL="0" indent="0">
              <a:buNone/>
            </a:pPr>
            <a:r>
              <a:rPr lang="lv-LV" sz="3900" b="1" dirty="0"/>
              <a:t>DEP DP «Galvenā»</a:t>
            </a:r>
            <a:br>
              <a:rPr lang="lv-LV" sz="3900" b="1" dirty="0"/>
            </a:br>
            <a:r>
              <a:rPr lang="lv-LV" sz="3900" b="1" dirty="0"/>
              <a:t>2021.-2022.gadam</a:t>
            </a:r>
          </a:p>
          <a:p>
            <a:pPr marL="0" indent="0">
              <a:buNone/>
            </a:pPr>
            <a:endParaRPr lang="lv-LV" sz="1900" i="1" dirty="0"/>
          </a:p>
          <a:p>
            <a:pPr marL="0" indent="0">
              <a:buNone/>
            </a:pPr>
            <a:r>
              <a:rPr lang="lv-LV" sz="1900" b="1" i="1" dirty="0"/>
              <a:t>Augstas veiktspējas skaitļošanai (1.nodaļa)</a:t>
            </a:r>
          </a:p>
          <a:p>
            <a:pPr marL="0" indent="0">
              <a:buNone/>
            </a:pPr>
            <a:r>
              <a:rPr lang="lv-LV" sz="1900" b="1" i="1" dirty="0"/>
              <a:t>Mākonim, datiem, MI (2.nodaļa)</a:t>
            </a:r>
          </a:p>
          <a:p>
            <a:pPr marL="0" indent="0">
              <a:buNone/>
            </a:pPr>
            <a:r>
              <a:rPr lang="lv-LV" sz="1900" b="1" i="1" dirty="0" err="1"/>
              <a:t>Kiberdrošībai</a:t>
            </a:r>
            <a:r>
              <a:rPr lang="lv-LV" sz="1900" b="1" i="1" dirty="0"/>
              <a:t> (</a:t>
            </a:r>
            <a:r>
              <a:rPr lang="lv-LV" sz="1900" b="1" i="1" dirty="0" err="1"/>
              <a:t>EuroQCI</a:t>
            </a:r>
            <a:r>
              <a:rPr lang="lv-LV" sz="1900" b="1" i="1" dirty="0"/>
              <a:t>) (3. nodaļa)</a:t>
            </a:r>
          </a:p>
          <a:p>
            <a:pPr marL="0" indent="0">
              <a:buNone/>
            </a:pPr>
            <a:r>
              <a:rPr lang="lv-LV" sz="1900" b="1" i="1" dirty="0"/>
              <a:t>Augstām digitālām prasmēm (4.nodaļa)</a:t>
            </a:r>
          </a:p>
          <a:p>
            <a:pPr marL="0" indent="0">
              <a:buNone/>
            </a:pPr>
            <a:r>
              <a:rPr lang="lv-LV" sz="1900" b="1" i="1" dirty="0"/>
              <a:t>Labākai tehnoloģiju izmantošanai (5.nodaļa)</a:t>
            </a:r>
          </a:p>
          <a:p>
            <a:pPr marL="0" indent="0">
              <a:buNone/>
            </a:pPr>
            <a:r>
              <a:rPr lang="lv-LV" sz="1900" b="1" i="1" dirty="0"/>
              <a:t>Programmas atbalsta pasākumi (6.nodaļa)</a:t>
            </a:r>
            <a:br>
              <a:rPr lang="lv-LV" sz="1900" b="1" i="1" dirty="0"/>
            </a:br>
            <a:endParaRPr lang="lv-LV" sz="1900" b="1" i="1" dirty="0"/>
          </a:p>
          <a:p>
            <a:pPr marL="0" indent="0">
              <a:buNone/>
            </a:pPr>
            <a:r>
              <a:rPr lang="lv-LV" sz="2000" i="1" dirty="0"/>
              <a:t>Budžets EUR 1,4 </a:t>
            </a:r>
            <a:r>
              <a:rPr lang="lv-LV" sz="2000" i="1" dirty="0" err="1"/>
              <a:t>mlrd</a:t>
            </a:r>
            <a:r>
              <a:rPr lang="lv-LV" sz="2000" i="1" dirty="0"/>
              <a:t>.</a:t>
            </a:r>
            <a:br>
              <a:rPr lang="lv-LV" sz="2000" i="1" dirty="0"/>
            </a:br>
            <a:r>
              <a:rPr lang="lv-LV" sz="2000" i="1" dirty="0"/>
              <a:t>DP pasākumi tiek ieviesti ar EK tiešu pārvaldību un </a:t>
            </a:r>
            <a:r>
              <a:rPr lang="lv-LV" sz="2000" i="1" dirty="0" err="1"/>
              <a:t>izpildaģentūras</a:t>
            </a:r>
            <a:r>
              <a:rPr lang="lv-LV" sz="2000" i="1" dirty="0"/>
              <a:t> atbalstu </a:t>
            </a:r>
            <a:r>
              <a:rPr lang="lv-LV" sz="1900" b="1" dirty="0"/>
              <a:t/>
            </a:r>
            <a:br>
              <a:rPr lang="lv-LV" sz="1900" b="1" dirty="0"/>
            </a:br>
            <a:endParaRPr lang="lv-LV" sz="1900" dirty="0"/>
          </a:p>
        </p:txBody>
      </p:sp>
      <p:pic>
        <p:nvPicPr>
          <p:cNvPr id="2050" name="Picture 2">
            <a:extLst>
              <a:ext uri="{FF2B5EF4-FFF2-40B4-BE49-F238E27FC236}">
                <a16:creationId xmlns:a16="http://schemas.microsoft.com/office/drawing/2014/main" xmlns="" id="{DE257D2A-3EB3-4CA1-B4D2-0C324281E9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92" r="3989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6AED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35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72">
            <a:extLst>
              <a:ext uri="{FF2B5EF4-FFF2-40B4-BE49-F238E27FC236}">
                <a16:creationId xmlns:a16="http://schemas.microsoft.com/office/drawing/2014/main" xmlns="" id="{B86AA2DA-281A-4806-8977-D617AEAC83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Freeform: Shape 74">
            <a:extLst>
              <a:ext uri="{FF2B5EF4-FFF2-40B4-BE49-F238E27FC236}">
                <a16:creationId xmlns:a16="http://schemas.microsoft.com/office/drawing/2014/main" xmlns="" id="{64185774-6FC0-4B8D-A8DB-A885468896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8" y="609597"/>
            <a:ext cx="8903433" cy="1330841"/>
          </a:xfrm>
        </p:spPr>
        <p:txBody>
          <a:bodyPr>
            <a:normAutofit/>
          </a:bodyPr>
          <a:lstStyle/>
          <a:p>
            <a:pPr lvl="0">
              <a:spcBef>
                <a:spcPts val="1200"/>
              </a:spcBef>
              <a:spcAft>
                <a:spcPts val="0"/>
              </a:spcAft>
            </a:pPr>
            <a:endParaRPr lang="lv-LV" sz="2400" b="1" dirty="0"/>
          </a:p>
        </p:txBody>
      </p:sp>
      <p:sp>
        <p:nvSpPr>
          <p:cNvPr id="5133" name="Content Placeholder 5125">
            <a:extLst>
              <a:ext uri="{FF2B5EF4-FFF2-40B4-BE49-F238E27FC236}">
                <a16:creationId xmlns:a16="http://schemas.microsoft.com/office/drawing/2014/main" xmlns="" id="{23E11EFD-4686-400F-9539-E8B34F2AE0E9}"/>
              </a:ext>
            </a:extLst>
          </p:cNvPr>
          <p:cNvSpPr>
            <a:spLocks noGrp="1"/>
          </p:cNvSpPr>
          <p:nvPr>
            <p:ph idx="1"/>
          </p:nvPr>
        </p:nvSpPr>
        <p:spPr>
          <a:xfrm>
            <a:off x="1137038" y="2194100"/>
            <a:ext cx="5126303" cy="3908588"/>
          </a:xfrm>
        </p:spPr>
        <p:txBody>
          <a:bodyPr>
            <a:normAutofit/>
          </a:bodyPr>
          <a:lstStyle/>
          <a:p>
            <a:pPr marL="0" lvl="0" indent="0">
              <a:spcBef>
                <a:spcPts val="1200"/>
              </a:spcBef>
              <a:spcAft>
                <a:spcPts val="0"/>
              </a:spcAft>
              <a:buNone/>
            </a:pPr>
            <a:r>
              <a:rPr lang="lv-LV" sz="3600" b="1" dirty="0"/>
              <a:t>DEP DP «Galvenā»</a:t>
            </a:r>
            <a:br>
              <a:rPr lang="lv-LV" sz="3600" b="1" dirty="0"/>
            </a:br>
            <a:r>
              <a:rPr lang="lv-LV" sz="3600" b="1" dirty="0"/>
              <a:t>2021.-2022.gadam</a:t>
            </a:r>
            <a:br>
              <a:rPr lang="lv-LV" sz="3600" b="1" dirty="0"/>
            </a:br>
            <a:r>
              <a:rPr lang="lv-LV" sz="3600" b="1" dirty="0"/>
              <a:t>Augstas veiktspējas skaitļošanai</a:t>
            </a:r>
          </a:p>
          <a:p>
            <a:pPr marL="0" lvl="0" indent="0">
              <a:spcBef>
                <a:spcPts val="1200"/>
              </a:spcBef>
              <a:spcAft>
                <a:spcPts val="0"/>
              </a:spcAft>
              <a:buNone/>
            </a:pPr>
            <a:r>
              <a:rPr lang="lv-LV" sz="3600" b="1" dirty="0"/>
              <a:t>(1.nodaļa)</a:t>
            </a:r>
            <a:endParaRPr lang="en-US" sz="3600" dirty="0"/>
          </a:p>
        </p:txBody>
      </p:sp>
      <p:sp>
        <p:nvSpPr>
          <p:cNvPr id="5134" name="Freeform: Shape 76">
            <a:extLst>
              <a:ext uri="{FF2B5EF4-FFF2-40B4-BE49-F238E27FC236}">
                <a16:creationId xmlns:a16="http://schemas.microsoft.com/office/drawing/2014/main" xmlns="" id="{B7D3B4FC-79F4-47D2-9D79-DA876E6AD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122" name="Picture 2">
            <a:extLst>
              <a:ext uri="{FF2B5EF4-FFF2-40B4-BE49-F238E27FC236}">
                <a16:creationId xmlns:a16="http://schemas.microsoft.com/office/drawing/2014/main" xmlns="" id="{B3763EA3-7F61-4BF6-80CB-98322536B1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70" r="25271" b="2"/>
          <a:stretch/>
        </p:blipFill>
        <p:spPr bwMode="auto">
          <a:xfrm>
            <a:off x="7016376" y="2183362"/>
            <a:ext cx="4357896" cy="3732941"/>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6">
            <a:extLst>
              <a:ext uri="{FF2B5EF4-FFF2-40B4-BE49-F238E27FC236}">
                <a16:creationId xmlns:a16="http://schemas.microsoft.com/office/drawing/2014/main" xmlns="" id="{EFF9196C-3887-4B80-8671-3CA6705C18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54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4B24796A-C1F6-4B21-B963-70E55A144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7" y="484094"/>
            <a:ext cx="9998441" cy="1206594"/>
          </a:xfrm>
        </p:spPr>
        <p:txBody>
          <a:bodyPr>
            <a:normAutofit fontScale="90000"/>
          </a:bodyPr>
          <a:lstStyle/>
          <a:p>
            <a:r>
              <a:rPr lang="lv-LV" sz="3200" b="1" dirty="0"/>
              <a:t>DEP DP 2021.-2022.gadam «Galvenā»</a:t>
            </a:r>
            <a:br>
              <a:rPr lang="lv-LV" sz="3200" b="1" dirty="0"/>
            </a:br>
            <a:r>
              <a:rPr lang="lv-LV" sz="3200" b="1" dirty="0"/>
              <a:t>augstas veiktspējas skaitļošanai (HPC) (1.nodaļa)</a:t>
            </a:r>
            <a:r>
              <a:rPr lang="lv-LV" sz="1800" b="1" dirty="0"/>
              <a:t/>
            </a:r>
            <a:br>
              <a:rPr lang="lv-LV" sz="1800" b="1" dirty="0"/>
            </a:br>
            <a:r>
              <a:rPr lang="lv-LV" sz="1800" dirty="0">
                <a:effectLst/>
                <a:latin typeface="+mn-lt"/>
                <a:ea typeface="Calibri" panose="020F0502020204030204" pitchFamily="34" charset="0"/>
              </a:rPr>
              <a:t/>
            </a:r>
            <a:br>
              <a:rPr lang="lv-LV" sz="1800" dirty="0">
                <a:effectLst/>
                <a:latin typeface="+mn-lt"/>
                <a:ea typeface="Calibri" panose="020F0502020204030204" pitchFamily="34" charset="0"/>
              </a:rPr>
            </a:br>
            <a:endParaRPr lang="lv-LV" sz="1800" dirty="0">
              <a:latin typeface="+mn-lt"/>
            </a:endParaRPr>
          </a:p>
        </p:txBody>
      </p:sp>
      <p:sp>
        <p:nvSpPr>
          <p:cNvPr id="24" name="Freeform: Shape 23">
            <a:extLst>
              <a:ext uri="{FF2B5EF4-FFF2-40B4-BE49-F238E27FC236}">
                <a16:creationId xmlns:a16="http://schemas.microsoft.com/office/drawing/2014/main" xmlns="" id="{8101159E-D455-456F-8FE1-396AB159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a:extLst>
              <a:ext uri="{FF2B5EF4-FFF2-40B4-BE49-F238E27FC236}">
                <a16:creationId xmlns:a16="http://schemas.microsoft.com/office/drawing/2014/main" xmlns="" id="{D00DBF0C-05DE-495A-A025-B6F179DDB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33" r="33234"/>
          <a:stretch/>
        </p:blipFill>
        <p:spPr bwMode="auto">
          <a:xfrm>
            <a:off x="1309404" y="2114946"/>
            <a:ext cx="3274548" cy="363949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6">
            <a:extLst>
              <a:ext uri="{FF2B5EF4-FFF2-40B4-BE49-F238E27FC236}">
                <a16:creationId xmlns:a16="http://schemas.microsoft.com/office/drawing/2014/main" xmlns="" id="{1F9FDF39-7A42-411B-85F1-9DE812C7A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366870" y="1690688"/>
            <a:ext cx="5775327" cy="4832032"/>
          </a:xfrm>
        </p:spPr>
        <p:txBody>
          <a:bodyPr anchor="ctr">
            <a:normAutofit/>
          </a:bodyPr>
          <a:lstStyle/>
          <a:p>
            <a:pPr marL="0" indent="0" algn="just">
              <a:buNone/>
            </a:pPr>
            <a:r>
              <a:rPr lang="lv-LV" sz="1800" spc="15" dirty="0">
                <a:solidFill>
                  <a:srgbClr val="222222"/>
                </a:solidFill>
                <a:effectLst/>
                <a:ea typeface="Times New Roman" panose="02020603050405020304" pitchFamily="18" charset="0"/>
              </a:rPr>
              <a:t>Tiks sagatavota darba programma atsevišķi no šīs darba programmas</a:t>
            </a:r>
            <a:r>
              <a:rPr lang="lv-LV" sz="1800" dirty="0">
                <a:effectLst/>
                <a:ea typeface="Times New Roman" panose="02020603050405020304" pitchFamily="18" charset="0"/>
              </a:rPr>
              <a:t>,</a:t>
            </a:r>
            <a:r>
              <a:rPr lang="lv-LV" sz="1800" spc="15" dirty="0">
                <a:solidFill>
                  <a:srgbClr val="222222"/>
                </a:solidFill>
                <a:effectLst/>
                <a:ea typeface="Times New Roman" panose="02020603050405020304" pitchFamily="18" charset="0"/>
              </a:rPr>
              <a:t> kā noteikts </a:t>
            </a:r>
            <a:r>
              <a:rPr lang="lv-LV" sz="1800" i="1" spc="15" dirty="0" err="1">
                <a:solidFill>
                  <a:srgbClr val="222222"/>
                </a:solidFill>
                <a:effectLst/>
                <a:ea typeface="Times New Roman" panose="02020603050405020304" pitchFamily="18" charset="0"/>
              </a:rPr>
              <a:t>EuroHPC</a:t>
            </a:r>
            <a:r>
              <a:rPr lang="lv-LV" sz="1800" spc="15" dirty="0">
                <a:solidFill>
                  <a:srgbClr val="222222"/>
                </a:solidFill>
                <a:effectLst/>
                <a:ea typeface="Times New Roman" panose="02020603050405020304" pitchFamily="18" charset="0"/>
              </a:rPr>
              <a:t> tiesību aktos un DEP regulas 4</a:t>
            </a:r>
            <a:r>
              <a:rPr lang="lv-LV" sz="1800" dirty="0">
                <a:effectLst/>
                <a:ea typeface="Times New Roman" panose="02020603050405020304" pitchFamily="18" charset="0"/>
              </a:rPr>
              <a:t>.</a:t>
            </a:r>
            <a:r>
              <a:rPr lang="lv-LV" sz="1800" spc="15" dirty="0">
                <a:solidFill>
                  <a:srgbClr val="222222"/>
                </a:solidFill>
                <a:effectLst/>
                <a:ea typeface="Times New Roman" panose="02020603050405020304" pitchFamily="18" charset="0"/>
              </a:rPr>
              <a:t> panta 2</a:t>
            </a:r>
            <a:r>
              <a:rPr lang="lv-LV" sz="1800" dirty="0">
                <a:effectLst/>
                <a:ea typeface="Times New Roman" panose="02020603050405020304" pitchFamily="18" charset="0"/>
              </a:rPr>
              <a:t>.</a:t>
            </a:r>
            <a:r>
              <a:rPr lang="lv-LV" sz="1800" spc="15" dirty="0">
                <a:solidFill>
                  <a:srgbClr val="222222"/>
                </a:solidFill>
                <a:effectLst/>
                <a:ea typeface="Times New Roman" panose="02020603050405020304" pitchFamily="18" charset="0"/>
              </a:rPr>
              <a:t> punktā</a:t>
            </a:r>
            <a:r>
              <a:rPr lang="lv-LV" sz="1800" dirty="0">
                <a:effectLst/>
                <a:ea typeface="Times New Roman" panose="02020603050405020304" pitchFamily="18" charset="0"/>
              </a:rPr>
              <a:t>.</a:t>
            </a:r>
          </a:p>
          <a:p>
            <a:pPr marL="0" indent="0" algn="just">
              <a:buNone/>
            </a:pPr>
            <a:r>
              <a:rPr lang="lv-LV" sz="1800" dirty="0">
                <a:effectLst/>
                <a:ea typeface="Times New Roman" panose="02020603050405020304" pitchFamily="18" charset="0"/>
              </a:rPr>
              <a:t>Saskaņā ar DEP regulas 1. pielikumu pirmajos divos īstenošanas gados darbības varētu koncentrēt uz šādiem trim galvenajiem darba virzieniem:</a:t>
            </a:r>
          </a:p>
          <a:p>
            <a:pPr algn="just"/>
            <a:r>
              <a:rPr lang="lv-LV" sz="1800" b="1" spc="15" dirty="0">
                <a:solidFill>
                  <a:srgbClr val="222222"/>
                </a:solidFill>
                <a:effectLst/>
                <a:ea typeface="Times New Roman" panose="02020603050405020304" pitchFamily="18" charset="0"/>
              </a:rPr>
              <a:t>palielināt jaudu </a:t>
            </a:r>
            <a:r>
              <a:rPr lang="lv-LV" sz="1800" b="1" spc="15" dirty="0" err="1">
                <a:solidFill>
                  <a:srgbClr val="222222"/>
                </a:solidFill>
                <a:effectLst/>
                <a:ea typeface="Times New Roman" panose="02020603050405020304" pitchFamily="18" charset="0"/>
              </a:rPr>
              <a:t>eksa</a:t>
            </a:r>
            <a:r>
              <a:rPr lang="lv-LV" sz="1800" b="1" spc="15" dirty="0" err="1">
                <a:solidFill>
                  <a:srgbClr val="222222"/>
                </a:solidFill>
                <a:ea typeface="Times New Roman" panose="02020603050405020304" pitchFamily="18" charset="0"/>
              </a:rPr>
              <a:t>līmeņ</a:t>
            </a:r>
            <a:r>
              <a:rPr lang="lv-LV" sz="1800" b="1" spc="15" dirty="0" err="1">
                <a:solidFill>
                  <a:srgbClr val="222222"/>
                </a:solidFill>
                <a:effectLst/>
                <a:ea typeface="Times New Roman" panose="02020603050405020304" pitchFamily="18" charset="0"/>
              </a:rPr>
              <a:t>a</a:t>
            </a:r>
            <a:r>
              <a:rPr lang="lv-LV" sz="1800" b="1" spc="15" dirty="0">
                <a:solidFill>
                  <a:srgbClr val="222222"/>
                </a:solidFill>
                <a:effectLst/>
                <a:ea typeface="Times New Roman" panose="02020603050405020304" pitchFamily="18" charset="0"/>
              </a:rPr>
              <a:t> </a:t>
            </a:r>
            <a:r>
              <a:rPr lang="lv-LV" sz="1800" b="1" spc="15" dirty="0" err="1">
                <a:solidFill>
                  <a:srgbClr val="222222"/>
                </a:solidFill>
                <a:effectLst/>
                <a:ea typeface="Times New Roman" panose="02020603050405020304" pitchFamily="18" charset="0"/>
              </a:rPr>
              <a:t>superskaitļošanai</a:t>
            </a:r>
            <a:r>
              <a:rPr lang="lv-LV" sz="1800" b="1" spc="15" dirty="0">
                <a:solidFill>
                  <a:srgbClr val="222222"/>
                </a:solidFill>
                <a:effectLst/>
                <a:ea typeface="Times New Roman" panose="02020603050405020304" pitchFamily="18" charset="0"/>
              </a:rPr>
              <a:t> un kvantu skaitļošanai</a:t>
            </a:r>
            <a:r>
              <a:rPr lang="lv-LV" sz="1800" dirty="0">
                <a:effectLst/>
                <a:ea typeface="Times New Roman" panose="02020603050405020304" pitchFamily="18" charset="0"/>
              </a:rPr>
              <a:t>,</a:t>
            </a:r>
            <a:r>
              <a:rPr lang="lv-LV" sz="1800" spc="15" dirty="0">
                <a:solidFill>
                  <a:srgbClr val="222222"/>
                </a:solidFill>
                <a:effectLst/>
                <a:ea typeface="Times New Roman" panose="02020603050405020304" pitchFamily="18" charset="0"/>
              </a:rPr>
              <a:t> iegādājoties un ieviešot jaunas </a:t>
            </a:r>
            <a:r>
              <a:rPr lang="lv-LV" sz="1800" spc="15" dirty="0" err="1">
                <a:solidFill>
                  <a:srgbClr val="222222"/>
                </a:solidFill>
                <a:effectLst/>
                <a:ea typeface="Times New Roman" panose="02020603050405020304" pitchFamily="18" charset="0"/>
              </a:rPr>
              <a:t>superskaitļošanas</a:t>
            </a:r>
            <a:r>
              <a:rPr lang="lv-LV" sz="1800" spc="15" dirty="0">
                <a:solidFill>
                  <a:srgbClr val="222222"/>
                </a:solidFill>
                <a:effectLst/>
                <a:ea typeface="Times New Roman" panose="02020603050405020304" pitchFamily="18" charset="0"/>
              </a:rPr>
              <a:t> iespējas</a:t>
            </a:r>
            <a:r>
              <a:rPr lang="lv-LV" sz="1800" dirty="0">
                <a:effectLst/>
                <a:ea typeface="Times New Roman" panose="02020603050405020304" pitchFamily="18" charset="0"/>
              </a:rPr>
              <a:t>;</a:t>
            </a:r>
          </a:p>
          <a:p>
            <a:pPr algn="just"/>
            <a:r>
              <a:rPr lang="lv-LV" sz="1800" b="1" spc="15" dirty="0">
                <a:solidFill>
                  <a:srgbClr val="222222"/>
                </a:solidFill>
                <a:effectLst/>
                <a:ea typeface="Times New Roman" panose="02020603050405020304" pitchFamily="18" charset="0"/>
              </a:rPr>
              <a:t>apvienot valsts un Eiropas HPC resursus kopējā platformā</a:t>
            </a:r>
            <a:r>
              <a:rPr lang="lv-LV" sz="1800" dirty="0">
                <a:effectLst/>
                <a:ea typeface="Times New Roman" panose="02020603050405020304" pitchFamily="18" charset="0"/>
              </a:rPr>
              <a:t>,</a:t>
            </a:r>
            <a:r>
              <a:rPr lang="lv-LV" sz="1800" spc="15" dirty="0">
                <a:solidFill>
                  <a:srgbClr val="222222"/>
                </a:solidFill>
                <a:effectLst/>
                <a:ea typeface="Times New Roman" panose="02020603050405020304" pitchFamily="18" charset="0"/>
              </a:rPr>
              <a:t> lai nodrošinātu visplašāko piekļuvi HPC infrastruktūrai</a:t>
            </a:r>
            <a:r>
              <a:rPr lang="lv-LV" sz="1800" dirty="0">
                <a:effectLst/>
                <a:ea typeface="Times New Roman" panose="02020603050405020304" pitchFamily="18" charset="0"/>
              </a:rPr>
              <a:t>;</a:t>
            </a:r>
          </a:p>
          <a:p>
            <a:pPr algn="just"/>
            <a:r>
              <a:rPr lang="lv-LV" sz="1800" b="1" spc="15" dirty="0">
                <a:solidFill>
                  <a:srgbClr val="222222"/>
                </a:solidFill>
                <a:effectLst/>
                <a:ea typeface="Times New Roman" panose="02020603050405020304" pitchFamily="18" charset="0"/>
              </a:rPr>
              <a:t>būtisku HPC iespēju plaša ieviešana Eiropā</a:t>
            </a:r>
            <a:r>
              <a:rPr lang="lv-LV" sz="1800" b="1" dirty="0">
                <a:effectLst/>
                <a:ea typeface="Times New Roman" panose="02020603050405020304" pitchFamily="18" charset="0"/>
              </a:rPr>
              <a:t>,</a:t>
            </a:r>
            <a:r>
              <a:rPr lang="lv-LV" sz="1800" b="1" spc="15" dirty="0">
                <a:solidFill>
                  <a:srgbClr val="222222"/>
                </a:solidFill>
                <a:effectLst/>
                <a:ea typeface="Times New Roman" panose="02020603050405020304" pitchFamily="18" charset="0"/>
              </a:rPr>
              <a:t> veicinot plašu HPC ieviešanu dažādās lietotāju kopienās</a:t>
            </a:r>
            <a:r>
              <a:rPr lang="lv-LV" sz="1800" dirty="0">
                <a:effectLst/>
                <a:ea typeface="Times New Roman" panose="02020603050405020304" pitchFamily="18" charset="0"/>
              </a:rPr>
              <a:t>. Šajā </a:t>
            </a:r>
            <a:r>
              <a:rPr lang="lv-LV" sz="1800" dirty="0">
                <a:ea typeface="Times New Roman" panose="02020603050405020304" pitchFamily="18" charset="0"/>
              </a:rPr>
              <a:t>nolūk</a:t>
            </a:r>
            <a:r>
              <a:rPr lang="lv-LV" sz="1800" dirty="0">
                <a:effectLst/>
                <a:ea typeface="Times New Roman" panose="02020603050405020304" pitchFamily="18" charset="0"/>
              </a:rPr>
              <a:t>ā </a:t>
            </a:r>
            <a:r>
              <a:rPr lang="lv-LV" sz="1800" dirty="0" err="1">
                <a:effectLst/>
                <a:ea typeface="Times New Roman" panose="02020603050405020304" pitchFamily="18" charset="0"/>
              </a:rPr>
              <a:t>EuroHPC</a:t>
            </a:r>
            <a:r>
              <a:rPr lang="lv-LV" sz="1800" dirty="0">
                <a:effectLst/>
                <a:ea typeface="Times New Roman" panose="02020603050405020304" pitchFamily="18" charset="0"/>
              </a:rPr>
              <a:t> kopuzņēmums īstenos arī ar HPC saistītas darbā iekārtošanas darbības, kā noteikts DEP konkrētajā mērķī «Uzlabotās digitālās prasmes».</a:t>
            </a:r>
          </a:p>
          <a:p>
            <a:pPr marL="0" indent="0">
              <a:spcBef>
                <a:spcPts val="0"/>
              </a:spcBef>
              <a:buNone/>
            </a:pPr>
            <a:endParaRPr lang="lv-LV" sz="1400" dirty="0"/>
          </a:p>
        </p:txBody>
      </p:sp>
    </p:spTree>
    <p:extLst>
      <p:ext uri="{BB962C8B-B14F-4D97-AF65-F5344CB8AC3E}">
        <p14:creationId xmlns:p14="http://schemas.microsoft.com/office/powerpoint/2010/main" val="3823104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72">
            <a:extLst>
              <a:ext uri="{FF2B5EF4-FFF2-40B4-BE49-F238E27FC236}">
                <a16:creationId xmlns:a16="http://schemas.microsoft.com/office/drawing/2014/main" xmlns="" id="{B86AA2DA-281A-4806-8977-D617AEAC83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Freeform: Shape 74">
            <a:extLst>
              <a:ext uri="{FF2B5EF4-FFF2-40B4-BE49-F238E27FC236}">
                <a16:creationId xmlns:a16="http://schemas.microsoft.com/office/drawing/2014/main" xmlns="" id="{64185774-6FC0-4B8D-A8DB-A885468896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8" y="609597"/>
            <a:ext cx="8903433" cy="1330841"/>
          </a:xfrm>
        </p:spPr>
        <p:txBody>
          <a:bodyPr>
            <a:normAutofit/>
          </a:bodyPr>
          <a:lstStyle/>
          <a:p>
            <a:pPr lvl="0">
              <a:spcBef>
                <a:spcPts val="1200"/>
              </a:spcBef>
              <a:spcAft>
                <a:spcPts val="0"/>
              </a:spcAft>
            </a:pPr>
            <a:endParaRPr lang="lv-LV" sz="2400" b="1" dirty="0"/>
          </a:p>
        </p:txBody>
      </p:sp>
      <p:sp>
        <p:nvSpPr>
          <p:cNvPr id="5133" name="Content Placeholder 5125">
            <a:extLst>
              <a:ext uri="{FF2B5EF4-FFF2-40B4-BE49-F238E27FC236}">
                <a16:creationId xmlns:a16="http://schemas.microsoft.com/office/drawing/2014/main" xmlns="" id="{23E11EFD-4686-400F-9539-E8B34F2AE0E9}"/>
              </a:ext>
            </a:extLst>
          </p:cNvPr>
          <p:cNvSpPr>
            <a:spLocks noGrp="1"/>
          </p:cNvSpPr>
          <p:nvPr>
            <p:ph idx="1"/>
          </p:nvPr>
        </p:nvSpPr>
        <p:spPr>
          <a:xfrm>
            <a:off x="1137038" y="2194100"/>
            <a:ext cx="5126303" cy="3908588"/>
          </a:xfrm>
        </p:spPr>
        <p:txBody>
          <a:bodyPr>
            <a:normAutofit/>
          </a:bodyPr>
          <a:lstStyle/>
          <a:p>
            <a:pPr marL="0" lvl="0" indent="0">
              <a:spcBef>
                <a:spcPts val="1200"/>
              </a:spcBef>
              <a:spcAft>
                <a:spcPts val="0"/>
              </a:spcAft>
              <a:buNone/>
            </a:pPr>
            <a:r>
              <a:rPr lang="lv-LV" sz="3600" b="1" dirty="0"/>
              <a:t>DEP DP «Galvenā»</a:t>
            </a:r>
            <a:br>
              <a:rPr lang="lv-LV" sz="3600" b="1" dirty="0"/>
            </a:br>
            <a:r>
              <a:rPr lang="lv-LV" sz="3600" b="1" dirty="0"/>
              <a:t>2021.-2022.gadam</a:t>
            </a:r>
            <a:br>
              <a:rPr lang="lv-LV" sz="3600" b="1" dirty="0"/>
            </a:br>
            <a:r>
              <a:rPr lang="lv-LV" sz="3600" b="1" dirty="0"/>
              <a:t>Mākonim, datiem un MI</a:t>
            </a:r>
          </a:p>
          <a:p>
            <a:pPr marL="0" lvl="0" indent="0">
              <a:spcBef>
                <a:spcPts val="1200"/>
              </a:spcBef>
              <a:spcAft>
                <a:spcPts val="0"/>
              </a:spcAft>
              <a:buNone/>
            </a:pPr>
            <a:r>
              <a:rPr lang="lv-LV" sz="3600" b="1" dirty="0"/>
              <a:t>(2.nodaļa)</a:t>
            </a:r>
            <a:endParaRPr lang="en-US" sz="3600" dirty="0"/>
          </a:p>
        </p:txBody>
      </p:sp>
      <p:sp>
        <p:nvSpPr>
          <p:cNvPr id="5134" name="Freeform: Shape 76">
            <a:extLst>
              <a:ext uri="{FF2B5EF4-FFF2-40B4-BE49-F238E27FC236}">
                <a16:creationId xmlns:a16="http://schemas.microsoft.com/office/drawing/2014/main" xmlns="" id="{B7D3B4FC-79F4-47D2-9D79-DA876E6AD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122" name="Picture 2">
            <a:extLst>
              <a:ext uri="{FF2B5EF4-FFF2-40B4-BE49-F238E27FC236}">
                <a16:creationId xmlns:a16="http://schemas.microsoft.com/office/drawing/2014/main" xmlns="" id="{B3763EA3-7F61-4BF6-80CB-98322536B1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70" r="25271" b="2"/>
          <a:stretch/>
        </p:blipFill>
        <p:spPr bwMode="auto">
          <a:xfrm>
            <a:off x="7016376" y="2183362"/>
            <a:ext cx="4357896" cy="3732941"/>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6">
            <a:extLst>
              <a:ext uri="{FF2B5EF4-FFF2-40B4-BE49-F238E27FC236}">
                <a16:creationId xmlns:a16="http://schemas.microsoft.com/office/drawing/2014/main" xmlns="" id="{EFF9196C-3887-4B80-8671-3CA6705C18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775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4B24796A-C1F6-4B21-B963-70E55A144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7" y="484094"/>
            <a:ext cx="9998441" cy="1206594"/>
          </a:xfrm>
        </p:spPr>
        <p:txBody>
          <a:bodyPr>
            <a:normAutofit fontScale="90000"/>
          </a:bodyPr>
          <a:lstStyle/>
          <a:p>
            <a:r>
              <a:rPr lang="lv-LV" sz="3200" b="1" dirty="0"/>
              <a:t>DEP DP 2021.-2022.gadam «Galvenā»</a:t>
            </a:r>
            <a:br>
              <a:rPr lang="lv-LV" sz="3200" b="1" dirty="0"/>
            </a:br>
            <a:r>
              <a:rPr lang="lv-LV" sz="3200" b="1" dirty="0"/>
              <a:t>mākonim, datiem, MI (2.nodaļa) (I)</a:t>
            </a:r>
            <a:r>
              <a:rPr lang="lv-LV" sz="1800" b="1" dirty="0"/>
              <a:t/>
            </a:r>
            <a:br>
              <a:rPr lang="lv-LV" sz="1800" b="1" dirty="0"/>
            </a:br>
            <a:r>
              <a:rPr lang="en-GB" sz="1800" dirty="0">
                <a:effectLst/>
                <a:latin typeface="+mn-lt"/>
                <a:ea typeface="Calibri" panose="020F0502020204030204" pitchFamily="34" charset="0"/>
              </a:rPr>
              <a:t>DIGITAL-CLOUD-AI-01 </a:t>
            </a:r>
            <a:r>
              <a:rPr lang="en-GB" sz="1800" u="sng" dirty="0">
                <a:effectLst/>
                <a:latin typeface="+mn-lt"/>
                <a:ea typeface="Calibri" panose="020F0502020204030204" pitchFamily="34" charset="0"/>
                <a:hlinkClick r:id="rId3"/>
              </a:rPr>
              <a:t>Link</a:t>
            </a:r>
            <a:r>
              <a:rPr lang="en-GB" sz="1800" dirty="0">
                <a:effectLst/>
                <a:latin typeface="+mn-lt"/>
                <a:ea typeface="Calibri" panose="020F0502020204030204" pitchFamily="34" charset="0"/>
              </a:rPr>
              <a:t> to the Funding and Tender Portal </a:t>
            </a:r>
            <a:r>
              <a:rPr lang="lv-LV" sz="1800" dirty="0">
                <a:effectLst/>
                <a:latin typeface="+mn-lt"/>
                <a:ea typeface="Calibri" panose="020F0502020204030204" pitchFamily="34" charset="0"/>
              </a:rPr>
              <a:t/>
            </a:r>
            <a:br>
              <a:rPr lang="lv-LV" sz="1800" dirty="0">
                <a:effectLst/>
                <a:latin typeface="+mn-lt"/>
                <a:ea typeface="Calibri" panose="020F0502020204030204" pitchFamily="34" charset="0"/>
              </a:rPr>
            </a:br>
            <a:endParaRPr lang="lv-LV" sz="1800" dirty="0">
              <a:latin typeface="+mn-lt"/>
            </a:endParaRPr>
          </a:p>
        </p:txBody>
      </p:sp>
      <p:sp>
        <p:nvSpPr>
          <p:cNvPr id="24" name="Freeform: Shape 23">
            <a:extLst>
              <a:ext uri="{FF2B5EF4-FFF2-40B4-BE49-F238E27FC236}">
                <a16:creationId xmlns:a16="http://schemas.microsoft.com/office/drawing/2014/main" xmlns="" id="{8101159E-D455-456F-8FE1-396AB159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a:extLst>
              <a:ext uri="{FF2B5EF4-FFF2-40B4-BE49-F238E27FC236}">
                <a16:creationId xmlns:a16="http://schemas.microsoft.com/office/drawing/2014/main" xmlns="" id="{D00DBF0C-05DE-495A-A025-B6F179DDB9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33" r="33234"/>
          <a:stretch/>
        </p:blipFill>
        <p:spPr bwMode="auto">
          <a:xfrm>
            <a:off x="1309404" y="2114946"/>
            <a:ext cx="3274548" cy="363949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6">
            <a:extLst>
              <a:ext uri="{FF2B5EF4-FFF2-40B4-BE49-F238E27FC236}">
                <a16:creationId xmlns:a16="http://schemas.microsoft.com/office/drawing/2014/main" xmlns="" id="{1F9FDF39-7A42-411B-85F1-9DE812C7A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366870" y="1690688"/>
            <a:ext cx="5775327" cy="4832032"/>
          </a:xfrm>
        </p:spPr>
        <p:txBody>
          <a:bodyPr anchor="ctr">
            <a:normAutofit/>
          </a:bodyPr>
          <a:lstStyle/>
          <a:p>
            <a:pPr marL="0" indent="0">
              <a:spcBef>
                <a:spcPts val="0"/>
              </a:spcBef>
              <a:buNone/>
            </a:pPr>
            <a:r>
              <a:rPr lang="lv-LV" sz="1600" b="1" u="sng" dirty="0"/>
              <a:t>2.1. «</a:t>
            </a:r>
            <a:r>
              <a:rPr lang="en-GB" sz="1600" b="1" i="1" u="sng" dirty="0"/>
              <a:t>Cloud-to-edge</a:t>
            </a:r>
            <a:r>
              <a:rPr lang="lv-LV" sz="1600" b="1" u="sng" dirty="0"/>
              <a:t>»</a:t>
            </a:r>
            <a:r>
              <a:rPr lang="en-GB" sz="1600" b="1" u="sng" dirty="0"/>
              <a:t> </a:t>
            </a:r>
            <a:r>
              <a:rPr lang="lv-LV" sz="1600" b="1" u="sng" dirty="0"/>
              <a:t>infrastruktūrai - </a:t>
            </a:r>
            <a:r>
              <a:rPr lang="lv-LV" sz="1600" b="1" u="sng" dirty="0" err="1"/>
              <a:t>Call</a:t>
            </a:r>
            <a:r>
              <a:rPr lang="lv-LV" sz="1600" b="1" u="sng" dirty="0"/>
              <a:t> 1</a:t>
            </a:r>
          </a:p>
          <a:p>
            <a:pPr marL="0" indent="0">
              <a:spcBef>
                <a:spcPts val="0"/>
              </a:spcBef>
              <a:buNone/>
            </a:pPr>
            <a:endParaRPr lang="lv-LV" sz="1600" b="1" u="sng" dirty="0"/>
          </a:p>
          <a:p>
            <a:pPr marL="0" indent="0">
              <a:spcBef>
                <a:spcPts val="0"/>
              </a:spcBef>
              <a:buNone/>
            </a:pPr>
            <a:r>
              <a:rPr lang="lv-LV" sz="1600" b="1" dirty="0">
                <a:effectLst/>
                <a:ea typeface="Calibri" panose="020F0502020204030204" pitchFamily="34" charset="0"/>
                <a:cs typeface="Times New Roman" panose="02020603050405020304" pitchFamily="18" charset="0"/>
              </a:rPr>
              <a:t>Koordinācijas un atbalsta pasākumi </a:t>
            </a:r>
            <a:r>
              <a:rPr lang="en-GB" sz="1600" b="1" dirty="0">
                <a:effectLst/>
                <a:ea typeface="Calibri" panose="020F0502020204030204" pitchFamily="34" charset="0"/>
                <a:cs typeface="Times New Roman" panose="02020603050405020304" pitchFamily="18" charset="0"/>
              </a:rPr>
              <a:t>(8)</a:t>
            </a:r>
            <a:endParaRPr lang="lv-LV" sz="1600" dirty="0">
              <a:effectLst/>
              <a:ea typeface="Calibri" panose="020F0502020204030204" pitchFamily="34" charset="0"/>
              <a:cs typeface="Times New Roman" panose="02020603050405020304" pitchFamily="18" charset="0"/>
            </a:endParaRPr>
          </a:p>
          <a:p>
            <a:pPr>
              <a:spcBef>
                <a:spcPts val="0"/>
              </a:spcBef>
            </a:pPr>
            <a:r>
              <a:rPr lang="lv-LV" sz="1600" dirty="0">
                <a:effectLst/>
                <a:ea typeface="Calibri" panose="020F0502020204030204" pitchFamily="34" charset="0"/>
                <a:cs typeface="Times New Roman" panose="02020603050405020304" pitchFamily="18" charset="0"/>
              </a:rPr>
              <a:t>Datu telpu atbalsta centrs</a:t>
            </a:r>
          </a:p>
          <a:p>
            <a:pPr>
              <a:spcBef>
                <a:spcPts val="0"/>
              </a:spcBef>
            </a:pPr>
            <a:r>
              <a:rPr lang="lv-LV" sz="1600" dirty="0">
                <a:ea typeface="Calibri" panose="020F0502020204030204" pitchFamily="34" charset="0"/>
                <a:cs typeface="Times New Roman" panose="02020603050405020304" pitchFamily="18" charset="0"/>
              </a:rPr>
              <a:t>P</a:t>
            </a:r>
            <a:r>
              <a:rPr lang="en-GB" sz="1600" dirty="0" err="1">
                <a:effectLst/>
                <a:ea typeface="Calibri" panose="020F0502020204030204" pitchFamily="34" charset="0"/>
                <a:cs typeface="Times New Roman" panose="02020603050405020304" pitchFamily="18" charset="0"/>
              </a:rPr>
              <a:t>rocesor</a:t>
            </a:r>
            <a:r>
              <a:rPr lang="lv-LV" sz="1600" dirty="0">
                <a:effectLst/>
                <a:ea typeface="Calibri" panose="020F0502020204030204" pitchFamily="34" charset="0"/>
                <a:cs typeface="Times New Roman" panose="02020603050405020304" pitchFamily="18" charset="0"/>
              </a:rPr>
              <a:t>u</a:t>
            </a:r>
            <a:r>
              <a:rPr lang="en-GB" sz="1600" dirty="0">
                <a:effectLst/>
                <a:ea typeface="Calibri" panose="020F0502020204030204" pitchFamily="34" charset="0"/>
                <a:cs typeface="Times New Roman" panose="02020603050405020304" pitchFamily="18" charset="0"/>
              </a:rPr>
              <a:t> </a:t>
            </a:r>
            <a:r>
              <a:rPr lang="lv-LV" sz="1600" dirty="0">
                <a:ea typeface="Calibri" panose="020F0502020204030204" pitchFamily="34" charset="0"/>
                <a:cs typeface="Times New Roman" panose="02020603050405020304" pitchFamily="18" charset="0"/>
              </a:rPr>
              <a:t>un pusvadītāju tehnoloģiju alianses sekretariāta izveide</a:t>
            </a:r>
            <a:endParaRPr lang="lv-LV" sz="1600" dirty="0">
              <a:effectLst/>
              <a:ea typeface="Calibri" panose="020F0502020204030204" pitchFamily="34" charset="0"/>
              <a:cs typeface="Times New Roman" panose="02020603050405020304" pitchFamily="18" charset="0"/>
            </a:endParaRPr>
          </a:p>
          <a:p>
            <a:pPr>
              <a:spcBef>
                <a:spcPts val="0"/>
              </a:spcBef>
            </a:pPr>
            <a:r>
              <a:rPr lang="lv-LV" sz="1600" dirty="0">
                <a:ea typeface="Calibri" panose="020F0502020204030204" pitchFamily="34" charset="0"/>
                <a:cs typeface="Times New Roman" panose="02020603050405020304" pitchFamily="18" charset="0"/>
              </a:rPr>
              <a:t>I</a:t>
            </a:r>
            <a:r>
              <a:rPr lang="en-GB" sz="1600" dirty="0" err="1">
                <a:effectLst/>
                <a:ea typeface="Calibri" panose="020F0502020204030204" pitchFamily="34" charset="0"/>
                <a:cs typeface="Times New Roman" panose="02020603050405020304" pitchFamily="18" charset="0"/>
              </a:rPr>
              <a:t>ndustri</a:t>
            </a:r>
            <a:r>
              <a:rPr lang="lv-LV" sz="1600" dirty="0" err="1">
                <a:effectLst/>
                <a:ea typeface="Calibri" panose="020F0502020204030204" pitchFamily="34" charset="0"/>
                <a:cs typeface="Times New Roman" panose="02020603050405020304" pitchFamily="18" charset="0"/>
              </a:rPr>
              <a:t>ālo</a:t>
            </a:r>
            <a:r>
              <a:rPr lang="en-GB" sz="1600" dirty="0">
                <a:effectLst/>
                <a:ea typeface="Calibri" panose="020F0502020204030204" pitchFamily="34" charset="0"/>
                <a:cs typeface="Times New Roman" panose="02020603050405020304" pitchFamily="18" charset="0"/>
              </a:rPr>
              <a:t> </a:t>
            </a:r>
            <a:r>
              <a:rPr lang="en-GB" sz="1600" dirty="0" err="1">
                <a:effectLst/>
                <a:ea typeface="Calibri" panose="020F0502020204030204" pitchFamily="34" charset="0"/>
                <a:cs typeface="Times New Roman" panose="02020603050405020304" pitchFamily="18" charset="0"/>
              </a:rPr>
              <a:t>dat</a:t>
            </a:r>
            <a:r>
              <a:rPr lang="lv-LV" sz="1600" dirty="0">
                <a:effectLst/>
                <a:ea typeface="Calibri" panose="020F0502020204030204" pitchFamily="34" charset="0"/>
                <a:cs typeface="Times New Roman" panose="02020603050405020304" pitchFamily="18" charset="0"/>
              </a:rPr>
              <a:t>u</a:t>
            </a:r>
            <a:r>
              <a:rPr lang="en-GB" sz="1600" dirty="0">
                <a:effectLst/>
                <a:ea typeface="Calibri" panose="020F0502020204030204" pitchFamily="34" charset="0"/>
                <a:cs typeface="Times New Roman" panose="02020603050405020304" pitchFamily="18" charset="0"/>
              </a:rPr>
              <a:t>, </a:t>
            </a:r>
            <a:r>
              <a:rPr lang="lv-LV" sz="1600" dirty="0">
                <a:effectLst/>
                <a:ea typeface="Calibri" panose="020F0502020204030204" pitchFamily="34" charset="0"/>
                <a:cs typeface="Times New Roman" panose="02020603050405020304" pitchFamily="18" charset="0"/>
              </a:rPr>
              <a:t>mākoņa</a:t>
            </a:r>
            <a:r>
              <a:rPr lang="en-GB" sz="1600" dirty="0">
                <a:effectLst/>
                <a:ea typeface="Calibri" panose="020F0502020204030204" pitchFamily="34" charset="0"/>
                <a:cs typeface="Times New Roman" panose="02020603050405020304" pitchFamily="18" charset="0"/>
              </a:rPr>
              <a:t> and </a:t>
            </a:r>
            <a:r>
              <a:rPr lang="en-GB" sz="1600" i="1" dirty="0">
                <a:effectLst/>
                <a:ea typeface="Calibri" panose="020F0502020204030204" pitchFamily="34" charset="0"/>
                <a:cs typeface="Times New Roman" panose="02020603050405020304" pitchFamily="18" charset="0"/>
              </a:rPr>
              <a:t>edge</a:t>
            </a:r>
            <a:r>
              <a:rPr lang="lv-LV" sz="1600" dirty="0">
                <a:effectLst/>
                <a:ea typeface="Calibri" panose="020F0502020204030204" pitchFamily="34" charset="0"/>
                <a:cs typeface="Times New Roman" panose="02020603050405020304" pitchFamily="18" charset="0"/>
              </a:rPr>
              <a:t> </a:t>
            </a:r>
            <a:r>
              <a:rPr lang="lv-LV" sz="1600" dirty="0">
                <a:ea typeface="Calibri" panose="020F0502020204030204" pitchFamily="34" charset="0"/>
                <a:cs typeface="Times New Roman" panose="02020603050405020304" pitchFamily="18" charset="0"/>
              </a:rPr>
              <a:t>alianses sekretariāta izveide</a:t>
            </a:r>
            <a:endParaRPr lang="lv-LV" sz="1600" dirty="0">
              <a:effectLst/>
              <a:ea typeface="Calibri" panose="020F0502020204030204" pitchFamily="34" charset="0"/>
              <a:cs typeface="Times New Roman" panose="02020603050405020304" pitchFamily="18" charset="0"/>
            </a:endParaRPr>
          </a:p>
          <a:p>
            <a:pPr>
              <a:spcBef>
                <a:spcPts val="0"/>
              </a:spcBef>
            </a:pPr>
            <a:r>
              <a:rPr lang="lv-LV" sz="1600" dirty="0">
                <a:ea typeface="Calibri" panose="020F0502020204030204" pitchFamily="34" charset="0"/>
                <a:cs typeface="Times New Roman" panose="02020603050405020304" pitchFamily="18" charset="0"/>
              </a:rPr>
              <a:t>Mobilitātes datu telpa</a:t>
            </a:r>
            <a:endParaRPr lang="lv-LV" sz="1600" u="none" strike="noStrike" dirty="0">
              <a:effectLst/>
              <a:ea typeface="Calibri" panose="020F0502020204030204" pitchFamily="34" charset="0"/>
              <a:cs typeface="Times New Roman" panose="02020603050405020304" pitchFamily="18" charset="0"/>
            </a:endParaRPr>
          </a:p>
          <a:p>
            <a:pPr>
              <a:spcBef>
                <a:spcPts val="0"/>
              </a:spcBef>
            </a:pPr>
            <a:r>
              <a:rPr lang="lv-LV" sz="1600" dirty="0">
                <a:ea typeface="Calibri" panose="020F0502020204030204" pitchFamily="34" charset="0"/>
                <a:cs typeface="Times New Roman" panose="02020603050405020304" pitchFamily="18" charset="0"/>
              </a:rPr>
              <a:t>Zaļā kursa datu telpas sagatavošanas pasākumi</a:t>
            </a:r>
          </a:p>
          <a:p>
            <a:pPr>
              <a:spcBef>
                <a:spcPts val="0"/>
              </a:spcBef>
            </a:pPr>
            <a:r>
              <a:rPr lang="lv-LV" sz="1600" dirty="0">
                <a:ea typeface="Calibri" panose="020F0502020204030204" pitchFamily="34" charset="0"/>
                <a:cs typeface="Times New Roman" panose="02020603050405020304" pitchFamily="18" charset="0"/>
              </a:rPr>
              <a:t>Ražošanas datu telpas sagatavošanas pasākumi</a:t>
            </a:r>
            <a:endParaRPr lang="lv-LV" sz="1600" dirty="0">
              <a:effectLst/>
              <a:ea typeface="Calibri" panose="020F0502020204030204" pitchFamily="34" charset="0"/>
              <a:cs typeface="Times New Roman" panose="02020603050405020304" pitchFamily="18" charset="0"/>
            </a:endParaRPr>
          </a:p>
          <a:p>
            <a:pPr>
              <a:spcBef>
                <a:spcPts val="0"/>
              </a:spcBef>
            </a:pPr>
            <a:r>
              <a:rPr lang="lv-LV" sz="1600" dirty="0">
                <a:effectLst/>
                <a:ea typeface="Calibri" panose="020F0502020204030204" pitchFamily="34" charset="0"/>
                <a:cs typeface="Times New Roman" panose="02020603050405020304" pitchFamily="18" charset="0"/>
              </a:rPr>
              <a:t>Viedo kopienu </a:t>
            </a:r>
            <a:r>
              <a:rPr lang="lv-LV" sz="1600" dirty="0">
                <a:ea typeface="Calibri" panose="020F0502020204030204" pitchFamily="34" charset="0"/>
                <a:cs typeface="Times New Roman" panose="02020603050405020304" pitchFamily="18" charset="0"/>
              </a:rPr>
              <a:t>datu telpas sagatavošanas pasākumi</a:t>
            </a:r>
          </a:p>
          <a:p>
            <a:pPr>
              <a:spcBef>
                <a:spcPts val="0"/>
              </a:spcBef>
            </a:pPr>
            <a:r>
              <a:rPr lang="lv-LV" sz="1600" dirty="0">
                <a:ea typeface="Calibri" panose="020F0502020204030204" pitchFamily="34" charset="0"/>
                <a:cs typeface="Times New Roman" panose="02020603050405020304" pitchFamily="18" charset="0"/>
              </a:rPr>
              <a:t>Platformas «MI-pēc-pieprasījuma» sagatavošanas pasākumi</a:t>
            </a:r>
          </a:p>
          <a:p>
            <a:pPr marL="0" indent="0">
              <a:spcBef>
                <a:spcPts val="0"/>
              </a:spcBef>
              <a:buNone/>
            </a:pPr>
            <a:endParaRPr lang="lv-LV" sz="1600" b="1" dirty="0">
              <a:effectLst/>
              <a:ea typeface="Calibri" panose="020F0502020204030204" pitchFamily="34" charset="0"/>
              <a:cs typeface="Times New Roman" panose="02020603050405020304" pitchFamily="18" charset="0"/>
            </a:endParaRPr>
          </a:p>
          <a:p>
            <a:pPr marL="0" indent="0">
              <a:spcBef>
                <a:spcPts val="0"/>
              </a:spcBef>
              <a:buNone/>
            </a:pPr>
            <a:r>
              <a:rPr lang="lv-LV" sz="1600" b="1" dirty="0">
                <a:effectLst/>
                <a:ea typeface="Calibri" panose="020F0502020204030204" pitchFamily="34" charset="0"/>
                <a:cs typeface="Times New Roman" panose="02020603050405020304" pitchFamily="18" charset="0"/>
              </a:rPr>
              <a:t>Granti iepirkumiem </a:t>
            </a:r>
            <a:r>
              <a:rPr lang="en-GB" sz="1600" b="1" dirty="0">
                <a:effectLst/>
                <a:ea typeface="Calibri" panose="020F0502020204030204" pitchFamily="34" charset="0"/>
                <a:cs typeface="Times New Roman" panose="02020603050405020304" pitchFamily="18" charset="0"/>
              </a:rPr>
              <a:t>(1)</a:t>
            </a:r>
            <a:endParaRPr lang="lv-LV" sz="1600" b="1" dirty="0">
              <a:effectLst/>
              <a:ea typeface="Calibri" panose="020F0502020204030204" pitchFamily="34" charset="0"/>
              <a:cs typeface="Times New Roman" panose="02020603050405020304" pitchFamily="18" charset="0"/>
            </a:endParaRPr>
          </a:p>
          <a:p>
            <a:pPr>
              <a:spcBef>
                <a:spcPts val="0"/>
              </a:spcBef>
            </a:pPr>
            <a:r>
              <a:rPr lang="en-GB" sz="1600" i="1" dirty="0">
                <a:ea typeface="Calibri" panose="020F0502020204030204" pitchFamily="34" charset="0"/>
                <a:cs typeface="Times New Roman" panose="02020603050405020304" pitchFamily="18" charset="0"/>
              </a:rPr>
              <a:t>Edge </a:t>
            </a:r>
            <a:r>
              <a:rPr lang="lv-LV" sz="1600" dirty="0">
                <a:ea typeface="Calibri" panose="020F0502020204030204" pitchFamily="34" charset="0"/>
                <a:cs typeface="Times New Roman" panose="02020603050405020304" pitchFamily="18" charset="0"/>
              </a:rPr>
              <a:t>M</a:t>
            </a:r>
            <a:r>
              <a:rPr lang="en-GB" sz="1600" dirty="0">
                <a:ea typeface="Calibri" panose="020F0502020204030204" pitchFamily="34" charset="0"/>
                <a:cs typeface="Times New Roman" panose="02020603050405020304" pitchFamily="18" charset="0"/>
              </a:rPr>
              <a:t>I</a:t>
            </a:r>
            <a:r>
              <a:rPr lang="lv-LV" sz="1600" dirty="0">
                <a:ea typeface="Calibri" panose="020F0502020204030204" pitchFamily="34" charset="0"/>
                <a:cs typeface="Times New Roman" panose="02020603050405020304" pitchFamily="18" charset="0"/>
              </a:rPr>
              <a:t> t</a:t>
            </a:r>
            <a:r>
              <a:rPr lang="en-GB" sz="1600" dirty="0" err="1">
                <a:effectLst/>
                <a:ea typeface="Calibri" panose="020F0502020204030204" pitchFamily="34" charset="0"/>
                <a:cs typeface="Times New Roman" panose="02020603050405020304" pitchFamily="18" charset="0"/>
              </a:rPr>
              <a:t>est</a:t>
            </a:r>
            <a:r>
              <a:rPr lang="lv-LV" sz="1600" dirty="0">
                <a:effectLst/>
                <a:ea typeface="Calibri" panose="020F0502020204030204" pitchFamily="34" charset="0"/>
                <a:cs typeface="Times New Roman" panose="02020603050405020304" pitchFamily="18" charset="0"/>
              </a:rPr>
              <a:t>ēšanas un</a:t>
            </a:r>
            <a:r>
              <a:rPr lang="en-GB" sz="1600" dirty="0">
                <a:effectLst/>
                <a:ea typeface="Calibri" panose="020F0502020204030204" pitchFamily="34" charset="0"/>
                <a:cs typeface="Times New Roman" panose="02020603050405020304" pitchFamily="18" charset="0"/>
              </a:rPr>
              <a:t> and </a:t>
            </a:r>
            <a:r>
              <a:rPr lang="lv-LV" sz="1600" dirty="0">
                <a:ea typeface="Calibri" panose="020F0502020204030204" pitchFamily="34" charset="0"/>
                <a:cs typeface="Times New Roman" panose="02020603050405020304" pitchFamily="18" charset="0"/>
              </a:rPr>
              <a:t>eksperimentēšanas vide</a:t>
            </a:r>
            <a:endParaRPr lang="lv-LV" sz="1600" b="1" dirty="0">
              <a:effectLst/>
              <a:ea typeface="Calibri" panose="020F0502020204030204" pitchFamily="34" charset="0"/>
              <a:cs typeface="Times New Roman" panose="02020603050405020304" pitchFamily="18" charset="0"/>
            </a:endParaRPr>
          </a:p>
          <a:p>
            <a:pPr marL="0" indent="0">
              <a:spcBef>
                <a:spcPts val="0"/>
              </a:spcBef>
              <a:buNone/>
            </a:pPr>
            <a:r>
              <a:rPr lang="lv-LV" sz="1600" b="1" dirty="0">
                <a:effectLst/>
                <a:ea typeface="Calibri" panose="020F0502020204030204" pitchFamily="34" charset="0"/>
                <a:cs typeface="Times New Roman" panose="02020603050405020304" pitchFamily="18" charset="0"/>
              </a:rPr>
              <a:t>Vienkāršie granti</a:t>
            </a:r>
            <a:r>
              <a:rPr lang="en-GB" sz="1600" b="1" dirty="0">
                <a:effectLst/>
                <a:ea typeface="Calibri" panose="020F0502020204030204" pitchFamily="34" charset="0"/>
                <a:cs typeface="Times New Roman" panose="02020603050405020304" pitchFamily="18" charset="0"/>
              </a:rPr>
              <a:t> (2)</a:t>
            </a:r>
            <a:endParaRPr lang="lv-LV" sz="1600" b="1" dirty="0">
              <a:effectLst/>
              <a:ea typeface="Calibri" panose="020F0502020204030204" pitchFamily="34" charset="0"/>
              <a:cs typeface="Times New Roman" panose="02020603050405020304" pitchFamily="18" charset="0"/>
            </a:endParaRPr>
          </a:p>
          <a:p>
            <a:pPr>
              <a:spcBef>
                <a:spcPts val="0"/>
              </a:spcBef>
            </a:pPr>
            <a:r>
              <a:rPr lang="lv-LV" sz="1600" dirty="0">
                <a:effectLst/>
                <a:ea typeface="Calibri" panose="020F0502020204030204" pitchFamily="34" charset="0"/>
                <a:cs typeface="Times New Roman" panose="02020603050405020304" pitchFamily="18" charset="0"/>
              </a:rPr>
              <a:t>Tirgus placis (</a:t>
            </a:r>
            <a:r>
              <a:rPr lang="lv-LV" sz="1600" i="1" dirty="0">
                <a:ea typeface="Calibri" panose="020F0502020204030204" pitchFamily="34" charset="0"/>
                <a:cs typeface="Times New Roman" panose="02020603050405020304" pitchFamily="18" charset="0"/>
              </a:rPr>
              <a:t>m</a:t>
            </a:r>
            <a:r>
              <a:rPr lang="en-GB" sz="1600" i="1" dirty="0" err="1">
                <a:effectLst/>
                <a:ea typeface="Calibri" panose="020F0502020204030204" pitchFamily="34" charset="0"/>
                <a:cs typeface="Times New Roman" panose="02020603050405020304" pitchFamily="18" charset="0"/>
              </a:rPr>
              <a:t>arketplace</a:t>
            </a:r>
            <a:r>
              <a:rPr lang="lv-LV" sz="1600" dirty="0">
                <a:effectLst/>
                <a:ea typeface="Calibri" panose="020F0502020204030204" pitchFamily="34" charset="0"/>
                <a:cs typeface="Times New Roman" panose="02020603050405020304" pitchFamily="18" charset="0"/>
              </a:rPr>
              <a:t>)</a:t>
            </a:r>
            <a:r>
              <a:rPr lang="en-GB" sz="1600" dirty="0">
                <a:effectLst/>
                <a:ea typeface="Calibri" panose="020F0502020204030204" pitchFamily="34" charset="0"/>
                <a:cs typeface="Times New Roman" panose="02020603050405020304" pitchFamily="18" charset="0"/>
              </a:rPr>
              <a:t> </a:t>
            </a:r>
            <a:r>
              <a:rPr lang="lv-LV" sz="1600" dirty="0" err="1">
                <a:effectLst/>
                <a:ea typeface="Calibri" panose="020F0502020204030204" pitchFamily="34" charset="0"/>
                <a:cs typeface="Times New Roman" panose="02020603050405020304" pitchFamily="18" charset="0"/>
              </a:rPr>
              <a:t>federētajiem</a:t>
            </a:r>
            <a:r>
              <a:rPr lang="lv-LV" sz="1600" dirty="0">
                <a:effectLst/>
                <a:ea typeface="Calibri" panose="020F0502020204030204" pitchFamily="34" charset="0"/>
                <a:cs typeface="Times New Roman" panose="02020603050405020304" pitchFamily="18" charset="0"/>
              </a:rPr>
              <a:t> </a:t>
            </a:r>
            <a:r>
              <a:rPr lang="en-GB" sz="1600" i="1" dirty="0">
                <a:effectLst/>
                <a:ea typeface="Calibri" panose="020F0502020204030204" pitchFamily="34" charset="0"/>
                <a:cs typeface="Times New Roman" panose="02020603050405020304" pitchFamily="18" charset="0"/>
              </a:rPr>
              <a:t>cloud-to-edge</a:t>
            </a:r>
            <a:r>
              <a:rPr lang="en-GB" sz="1600" dirty="0">
                <a:effectLst/>
                <a:ea typeface="Calibri" panose="020F0502020204030204" pitchFamily="34" charset="0"/>
                <a:cs typeface="Times New Roman" panose="02020603050405020304" pitchFamily="18" charset="0"/>
              </a:rPr>
              <a:t> b</a:t>
            </a:r>
            <a:r>
              <a:rPr lang="lv-LV" sz="1600" dirty="0">
                <a:ea typeface="Calibri" panose="020F0502020204030204" pitchFamily="34" charset="0"/>
                <a:cs typeface="Times New Roman" panose="02020603050405020304" pitchFamily="18" charset="0"/>
              </a:rPr>
              <a:t>āzētajiem</a:t>
            </a:r>
            <a:r>
              <a:rPr lang="en-GB" sz="1600" dirty="0">
                <a:effectLst/>
                <a:ea typeface="Calibri" panose="020F0502020204030204" pitchFamily="34" charset="0"/>
                <a:cs typeface="Times New Roman" panose="02020603050405020304" pitchFamily="18" charset="0"/>
              </a:rPr>
              <a:t> </a:t>
            </a:r>
            <a:r>
              <a:rPr lang="lv-LV" sz="1600" dirty="0">
                <a:effectLst/>
                <a:ea typeface="Calibri" panose="020F0502020204030204" pitchFamily="34" charset="0"/>
                <a:cs typeface="Times New Roman" panose="02020603050405020304" pitchFamily="18" charset="0"/>
              </a:rPr>
              <a:t>pakalpojumiem</a:t>
            </a:r>
          </a:p>
          <a:p>
            <a:pPr>
              <a:spcBef>
                <a:spcPts val="0"/>
              </a:spcBef>
            </a:pPr>
            <a:r>
              <a:rPr lang="lv-LV" sz="1600" dirty="0">
                <a:effectLst/>
                <a:ea typeface="Calibri" panose="020F0502020204030204" pitchFamily="34" charset="0"/>
                <a:cs typeface="Times New Roman" panose="02020603050405020304" pitchFamily="18" charset="0"/>
              </a:rPr>
              <a:t>Eiropas </a:t>
            </a:r>
            <a:r>
              <a:rPr lang="lv-LV" sz="1600" dirty="0" err="1">
                <a:effectLst/>
                <a:ea typeface="Calibri" panose="020F0502020204030204" pitchFamily="34" charset="0"/>
                <a:cs typeface="Times New Roman" panose="02020603050405020304" pitchFamily="18" charset="0"/>
              </a:rPr>
              <a:t>federētā</a:t>
            </a:r>
            <a:r>
              <a:rPr lang="lv-LV" sz="1600" dirty="0">
                <a:effectLst/>
                <a:ea typeface="Calibri" panose="020F0502020204030204" pitchFamily="34" charset="0"/>
                <a:cs typeface="Times New Roman" panose="02020603050405020304" pitchFamily="18" charset="0"/>
              </a:rPr>
              <a:t> genoma </a:t>
            </a:r>
            <a:r>
              <a:rPr lang="en-GB" sz="1600" dirty="0" err="1">
                <a:effectLst/>
                <a:ea typeface="Calibri" panose="020F0502020204030204" pitchFamily="34" charset="0"/>
                <a:cs typeface="Times New Roman" panose="02020603050405020304" pitchFamily="18" charset="0"/>
              </a:rPr>
              <a:t>infrastru</a:t>
            </a:r>
            <a:r>
              <a:rPr lang="lv-LV" sz="1600" dirty="0" err="1">
                <a:effectLst/>
                <a:ea typeface="Calibri" panose="020F0502020204030204" pitchFamily="34" charset="0"/>
                <a:cs typeface="Times New Roman" panose="02020603050405020304" pitchFamily="18" charset="0"/>
              </a:rPr>
              <a:t>ktūra</a:t>
            </a:r>
            <a:endParaRPr lang="lv-LV" sz="1400" dirty="0"/>
          </a:p>
        </p:txBody>
      </p:sp>
    </p:spTree>
    <p:extLst>
      <p:ext uri="{BB962C8B-B14F-4D97-AF65-F5344CB8AC3E}">
        <p14:creationId xmlns:p14="http://schemas.microsoft.com/office/powerpoint/2010/main" val="279050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xmlns=""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4B24796A-C1F6-4B21-B963-70E55A144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7" y="484094"/>
            <a:ext cx="9998441" cy="1206594"/>
          </a:xfrm>
        </p:spPr>
        <p:txBody>
          <a:bodyPr>
            <a:normAutofit fontScale="90000"/>
          </a:bodyPr>
          <a:lstStyle/>
          <a:p>
            <a:r>
              <a:rPr lang="lv-LV" sz="3200" b="1" dirty="0"/>
              <a:t>DEP DP 2021.-2022.gadam</a:t>
            </a:r>
            <a:br>
              <a:rPr lang="lv-LV" sz="3200" b="1" dirty="0"/>
            </a:br>
            <a:r>
              <a:rPr lang="lv-LV" sz="3200" b="1" dirty="0"/>
              <a:t>mākonim, datiem, MI (2.nodaļa) (II)</a:t>
            </a:r>
            <a:r>
              <a:rPr lang="lv-LV" sz="1400" b="1" dirty="0"/>
              <a:t/>
            </a:r>
            <a:br>
              <a:rPr lang="lv-LV" sz="1400" b="1" dirty="0"/>
            </a:br>
            <a:r>
              <a:rPr lang="en-GB" sz="1800" dirty="0">
                <a:effectLst/>
                <a:latin typeface="+mn-lt"/>
                <a:ea typeface="Calibri" panose="020F0502020204030204" pitchFamily="34" charset="0"/>
              </a:rPr>
              <a:t>DIGITAL-2021-PREPATS-DS-01 </a:t>
            </a:r>
            <a:r>
              <a:rPr lang="en-GB" sz="1800" u="sng" dirty="0">
                <a:effectLst/>
                <a:latin typeface="+mn-lt"/>
                <a:ea typeface="Calibri" panose="020F0502020204030204" pitchFamily="34" charset="0"/>
                <a:hlinkClick r:id="rId3"/>
              </a:rPr>
              <a:t>Link</a:t>
            </a:r>
            <a:r>
              <a:rPr lang="en-GB" sz="1800" dirty="0">
                <a:effectLst/>
                <a:latin typeface="+mn-lt"/>
                <a:ea typeface="Calibri" panose="020F0502020204030204" pitchFamily="34" charset="0"/>
              </a:rPr>
              <a:t> to the Funding and Tender Portal</a:t>
            </a:r>
            <a:r>
              <a:rPr lang="lv-LV" sz="1400" dirty="0">
                <a:effectLst/>
                <a:latin typeface="Times New Roman" panose="02020603050405020304" pitchFamily="18" charset="0"/>
                <a:ea typeface="Calibri" panose="020F0502020204030204" pitchFamily="34" charset="0"/>
              </a:rPr>
              <a:t/>
            </a:r>
            <a:br>
              <a:rPr lang="lv-LV" sz="1400" dirty="0">
                <a:effectLst/>
                <a:latin typeface="Times New Roman" panose="02020603050405020304" pitchFamily="18" charset="0"/>
                <a:ea typeface="Calibri" panose="020F0502020204030204" pitchFamily="34" charset="0"/>
              </a:rPr>
            </a:br>
            <a:endParaRPr lang="lv-LV" sz="1400" dirty="0"/>
          </a:p>
        </p:txBody>
      </p:sp>
      <p:sp>
        <p:nvSpPr>
          <p:cNvPr id="44" name="Freeform: Shape 43">
            <a:extLst>
              <a:ext uri="{FF2B5EF4-FFF2-40B4-BE49-F238E27FC236}">
                <a16:creationId xmlns:a16="http://schemas.microsoft.com/office/drawing/2014/main" xmlns="" id="{8101159E-D455-456F-8FE1-396AB159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2">
            <a:extLst>
              <a:ext uri="{FF2B5EF4-FFF2-40B4-BE49-F238E27FC236}">
                <a16:creationId xmlns:a16="http://schemas.microsoft.com/office/drawing/2014/main" xmlns="" id="{327724A4-56E4-4E9E-9D35-6E06CCB0FB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33" r="33234"/>
          <a:stretch/>
        </p:blipFill>
        <p:spPr bwMode="auto">
          <a:xfrm>
            <a:off x="1309404" y="2114946"/>
            <a:ext cx="3274548" cy="3639491"/>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6">
            <a:extLst>
              <a:ext uri="{FF2B5EF4-FFF2-40B4-BE49-F238E27FC236}">
                <a16:creationId xmlns:a16="http://schemas.microsoft.com/office/drawing/2014/main" xmlns="" id="{1F9FDF39-7A42-411B-85F1-9DE812C7A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366870" y="1690688"/>
            <a:ext cx="5775327" cy="4882832"/>
          </a:xfrm>
        </p:spPr>
        <p:txBody>
          <a:bodyPr anchor="ctr">
            <a:noAutofit/>
          </a:bodyPr>
          <a:lstStyle/>
          <a:p>
            <a:pPr marL="0" indent="0">
              <a:buNone/>
            </a:pPr>
            <a:r>
              <a:rPr lang="lv-LV" sz="1600" b="1" u="sng" dirty="0"/>
              <a:t>2.2. </a:t>
            </a:r>
            <a:r>
              <a:rPr lang="en-GB" sz="1600" b="1" u="sng" dirty="0" err="1"/>
              <a:t>Dat</a:t>
            </a:r>
            <a:r>
              <a:rPr lang="lv-LV" sz="1600" b="1" u="sng" dirty="0"/>
              <a:t>i</a:t>
            </a:r>
            <a:r>
              <a:rPr lang="en-GB" sz="1600" b="1" u="sng" dirty="0"/>
              <a:t> </a:t>
            </a:r>
            <a:r>
              <a:rPr lang="lv-LV" sz="1600" b="1" u="sng" dirty="0"/>
              <a:t>Eiropas Savienībai</a:t>
            </a:r>
          </a:p>
          <a:p>
            <a:pPr marL="457200" lvl="1" indent="0">
              <a:buNone/>
            </a:pPr>
            <a:r>
              <a:rPr lang="lv-LV" sz="1600" b="1" dirty="0"/>
              <a:t>2.2.1. </a:t>
            </a:r>
            <a:r>
              <a:rPr lang="en-GB" sz="1600" b="1" dirty="0" err="1"/>
              <a:t>Dat</a:t>
            </a:r>
            <a:r>
              <a:rPr lang="lv-LV" sz="1600" b="1" dirty="0"/>
              <a:t>u</a:t>
            </a:r>
            <a:r>
              <a:rPr lang="en-GB" sz="1600" b="1" dirty="0"/>
              <a:t> </a:t>
            </a:r>
            <a:r>
              <a:rPr lang="lv-LV" sz="1600" b="1" dirty="0"/>
              <a:t>telpas</a:t>
            </a:r>
          </a:p>
          <a:p>
            <a:pPr>
              <a:buFont typeface="Wingdings" panose="05000000000000000000" pitchFamily="2" charset="2"/>
              <a:buChar char="ü"/>
            </a:pPr>
            <a:r>
              <a:rPr lang="lv-LV" sz="1600" b="1" dirty="0"/>
              <a:t>Prasmju, lauksaimniecības, tūrisma datu telpu sagatavošanas pasākumi: </a:t>
            </a:r>
            <a:r>
              <a:rPr lang="lv-LV" sz="1600" dirty="0" err="1"/>
              <a:t>Call</a:t>
            </a:r>
            <a:r>
              <a:rPr lang="lv-LV" sz="1600" dirty="0"/>
              <a:t> 1- k</a:t>
            </a:r>
            <a:r>
              <a:rPr lang="en-GB" sz="1600" dirty="0" err="1"/>
              <a:t>oord</a:t>
            </a:r>
            <a:r>
              <a:rPr lang="lv-LV" sz="1600" dirty="0" err="1"/>
              <a:t>inācijas</a:t>
            </a:r>
            <a:r>
              <a:rPr lang="lv-LV" sz="1600" dirty="0"/>
              <a:t> un atbalsta pasākumi;</a:t>
            </a:r>
            <a:endParaRPr lang="lv-LV" sz="1600" b="1" dirty="0"/>
          </a:p>
          <a:p>
            <a:pPr marL="457200" lvl="1" indent="0">
              <a:buNone/>
            </a:pPr>
            <a:r>
              <a:rPr lang="lv-LV" sz="1600" b="1" dirty="0"/>
              <a:t>2.2.2. </a:t>
            </a:r>
            <a:r>
              <a:rPr lang="en-GB" sz="1600" b="1" dirty="0"/>
              <a:t>Support for Data for EU</a:t>
            </a:r>
            <a:r>
              <a:rPr lang="lv-LV" sz="1600" b="1" dirty="0"/>
              <a:t>:</a:t>
            </a:r>
          </a:p>
          <a:p>
            <a:pPr>
              <a:buFont typeface="Wingdings" panose="05000000000000000000" pitchFamily="2" charset="2"/>
              <a:buChar char="ü"/>
            </a:pPr>
            <a:r>
              <a:rPr lang="lv-LV" sz="1600" b="1" dirty="0"/>
              <a:t>Platforma –</a:t>
            </a:r>
            <a:r>
              <a:rPr lang="lv-LV" sz="1600" dirty="0" err="1"/>
              <a:t>Call</a:t>
            </a:r>
            <a:r>
              <a:rPr lang="lv-LV" sz="1600" dirty="0"/>
              <a:t> 2 - iepirkums</a:t>
            </a:r>
            <a:r>
              <a:rPr lang="lv-LV" sz="1600" b="1" dirty="0"/>
              <a:t>;</a:t>
            </a:r>
          </a:p>
          <a:p>
            <a:pPr>
              <a:buFont typeface="Wingdings" panose="05000000000000000000" pitchFamily="2" charset="2"/>
              <a:buChar char="ü"/>
            </a:pPr>
            <a:r>
              <a:rPr lang="da-DK" sz="1600" b="1" dirty="0"/>
              <a:t>Publi</a:t>
            </a:r>
            <a:r>
              <a:rPr lang="lv-LV" sz="1600" b="1" dirty="0" err="1"/>
              <a:t>skā</a:t>
            </a:r>
            <a:r>
              <a:rPr lang="da-DK" sz="1600" b="1" dirty="0"/>
              <a:t> </a:t>
            </a:r>
            <a:r>
              <a:rPr lang="lv-LV" sz="1600" b="1" dirty="0"/>
              <a:t>s</a:t>
            </a:r>
            <a:r>
              <a:rPr lang="da-DK" sz="1600" b="1" dirty="0"/>
              <a:t>e</a:t>
            </a:r>
            <a:r>
              <a:rPr lang="lv-LV" sz="1600" b="1" dirty="0"/>
              <a:t>k</a:t>
            </a:r>
            <a:r>
              <a:rPr lang="da-DK" sz="1600" b="1" dirty="0"/>
              <a:t>tor</a:t>
            </a:r>
            <a:r>
              <a:rPr lang="lv-LV" sz="1600" b="1" dirty="0"/>
              <a:t>a atvērtie dati </a:t>
            </a:r>
            <a:r>
              <a:rPr lang="da-DK" sz="1600" b="1" dirty="0"/>
              <a:t> </a:t>
            </a:r>
            <a:r>
              <a:rPr lang="lv-LV" sz="1600" b="1" dirty="0"/>
              <a:t>MI-</a:t>
            </a:r>
            <a:r>
              <a:rPr lang="lv-LV" sz="1600" b="1" dirty="0" err="1"/>
              <a:t>am</a:t>
            </a:r>
            <a:r>
              <a:rPr lang="lv-LV" sz="1600" b="1" dirty="0"/>
              <a:t> un</a:t>
            </a:r>
            <a:r>
              <a:rPr lang="da-DK" sz="1600" b="1" dirty="0"/>
              <a:t> </a:t>
            </a:r>
            <a:r>
              <a:rPr lang="lv-LV" sz="1600" b="1" dirty="0"/>
              <a:t>atvērto datu platforma: </a:t>
            </a:r>
            <a:r>
              <a:rPr lang="lv-LV" sz="1600" dirty="0" err="1"/>
              <a:t>Call</a:t>
            </a:r>
            <a:r>
              <a:rPr lang="lv-LV" sz="1600" dirty="0"/>
              <a:t> 3</a:t>
            </a:r>
            <a:r>
              <a:rPr lang="lv-LV" sz="1600" b="1" dirty="0"/>
              <a:t> - </a:t>
            </a:r>
            <a:r>
              <a:rPr lang="lv-LV" sz="1600" dirty="0"/>
              <a:t>vienkāršais grants </a:t>
            </a:r>
            <a:r>
              <a:rPr lang="en-GB" sz="1600" dirty="0"/>
              <a:t>(50% </a:t>
            </a:r>
            <a:r>
              <a:rPr lang="lv-LV" sz="1600" dirty="0"/>
              <a:t>līdzfinansējums</a:t>
            </a:r>
            <a:r>
              <a:rPr lang="en-GB" sz="1600" dirty="0"/>
              <a:t>)</a:t>
            </a:r>
            <a:r>
              <a:rPr lang="lv-LV" sz="1600" b="1" dirty="0"/>
              <a:t>;</a:t>
            </a:r>
          </a:p>
          <a:p>
            <a:pPr>
              <a:buFont typeface="Wingdings" panose="05000000000000000000" pitchFamily="2" charset="2"/>
              <a:buChar char="ü"/>
            </a:pPr>
            <a:r>
              <a:rPr lang="lv-LV" sz="1600" b="1" dirty="0"/>
              <a:t>Atvērto datu platforma:</a:t>
            </a:r>
            <a:r>
              <a:rPr lang="lv-LV" sz="1600" dirty="0"/>
              <a:t> 2021-2022-iepirkums.</a:t>
            </a:r>
            <a:endParaRPr lang="lv-LV" sz="1600" b="1" dirty="0"/>
          </a:p>
          <a:p>
            <a:pPr marL="0" indent="0">
              <a:buNone/>
            </a:pPr>
            <a:r>
              <a:rPr lang="lv-LV" sz="1600" b="1" u="sng" dirty="0"/>
              <a:t>2.3. Mākslīgais Intelekts</a:t>
            </a:r>
          </a:p>
          <a:p>
            <a:pPr marL="457200" lvl="1" indent="0">
              <a:buNone/>
            </a:pPr>
            <a:r>
              <a:rPr lang="lv-LV" sz="1600" b="1" dirty="0"/>
              <a:t>2.3.1. M</a:t>
            </a:r>
            <a:r>
              <a:rPr lang="en-GB" sz="1600" b="1" dirty="0"/>
              <a:t>I </a:t>
            </a:r>
            <a:r>
              <a:rPr lang="lv-LV" sz="1600" b="1" dirty="0"/>
              <a:t>pēc pieprasījuma </a:t>
            </a:r>
            <a:r>
              <a:rPr lang="en-GB" sz="1600" b="1" dirty="0"/>
              <a:t>platform</a:t>
            </a:r>
            <a:r>
              <a:rPr lang="lv-LV" sz="1600" b="1" dirty="0"/>
              <a:t>a: </a:t>
            </a:r>
            <a:r>
              <a:rPr lang="lv-LV" sz="1600" dirty="0" err="1"/>
              <a:t>Call</a:t>
            </a:r>
            <a:r>
              <a:rPr lang="lv-LV" sz="1600" dirty="0"/>
              <a:t> 2, k</a:t>
            </a:r>
            <a:r>
              <a:rPr lang="en-GB" sz="1600" dirty="0" err="1"/>
              <a:t>oord</a:t>
            </a:r>
            <a:r>
              <a:rPr lang="lv-LV" sz="1600" dirty="0" err="1"/>
              <a:t>inācijas</a:t>
            </a:r>
            <a:r>
              <a:rPr lang="lv-LV" sz="1600" dirty="0"/>
              <a:t> un atbalsta pasākumi;</a:t>
            </a:r>
          </a:p>
          <a:p>
            <a:pPr marL="457200" lvl="1" indent="0">
              <a:buNone/>
            </a:pPr>
            <a:r>
              <a:rPr lang="lv-LV" sz="1600" b="1" dirty="0"/>
              <a:t>2.3.2. M</a:t>
            </a:r>
            <a:r>
              <a:rPr lang="en-GB" sz="1600" b="1" dirty="0"/>
              <a:t>I </a:t>
            </a:r>
            <a:r>
              <a:rPr lang="lv-LV" sz="1600" b="1" dirty="0"/>
              <a:t>testēšanas un eksperimentēšanas vides ražošanai,</a:t>
            </a:r>
            <a:r>
              <a:rPr lang="lv-LV" sz="1600" dirty="0"/>
              <a:t> </a:t>
            </a:r>
            <a:r>
              <a:rPr lang="lv-LV" sz="1600" b="1" dirty="0"/>
              <a:t>veselībai,</a:t>
            </a:r>
            <a:r>
              <a:rPr lang="lv-LV" sz="1600" dirty="0"/>
              <a:t> </a:t>
            </a:r>
            <a:r>
              <a:rPr lang="lv-LV" sz="1600" b="1" dirty="0"/>
              <a:t>lauksaimniecībai, viedajām pilsētām un kopienām: </a:t>
            </a:r>
            <a:r>
              <a:rPr lang="lv-LV" sz="1600" dirty="0" err="1"/>
              <a:t>Call</a:t>
            </a:r>
            <a:r>
              <a:rPr lang="lv-LV" sz="1600" dirty="0"/>
              <a:t> 2,</a:t>
            </a:r>
            <a:r>
              <a:rPr lang="en-GB" sz="1600" dirty="0"/>
              <a:t> </a:t>
            </a:r>
            <a:r>
              <a:rPr lang="lv-LV" sz="1600" dirty="0"/>
              <a:t>vienkāršais grants </a:t>
            </a:r>
            <a:r>
              <a:rPr lang="en-GB" sz="1600" dirty="0"/>
              <a:t>(50% </a:t>
            </a:r>
            <a:r>
              <a:rPr lang="lv-LV" sz="1600" dirty="0"/>
              <a:t>līdzfinansējums)</a:t>
            </a:r>
            <a:endParaRPr lang="lv-LV" sz="1600" b="1" dirty="0"/>
          </a:p>
        </p:txBody>
      </p:sp>
    </p:spTree>
    <p:extLst>
      <p:ext uri="{BB962C8B-B14F-4D97-AF65-F5344CB8AC3E}">
        <p14:creationId xmlns:p14="http://schemas.microsoft.com/office/powerpoint/2010/main" val="303484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72">
            <a:extLst>
              <a:ext uri="{FF2B5EF4-FFF2-40B4-BE49-F238E27FC236}">
                <a16:creationId xmlns:a16="http://schemas.microsoft.com/office/drawing/2014/main" xmlns="" id="{B86AA2DA-281A-4806-8977-D617AEAC83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Freeform: Shape 74">
            <a:extLst>
              <a:ext uri="{FF2B5EF4-FFF2-40B4-BE49-F238E27FC236}">
                <a16:creationId xmlns:a16="http://schemas.microsoft.com/office/drawing/2014/main" xmlns="" id="{64185774-6FC0-4B8D-A8DB-A885468896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8" y="609597"/>
            <a:ext cx="8903433" cy="1330841"/>
          </a:xfrm>
        </p:spPr>
        <p:txBody>
          <a:bodyPr>
            <a:normAutofit/>
          </a:bodyPr>
          <a:lstStyle/>
          <a:p>
            <a:pPr lvl="0">
              <a:spcBef>
                <a:spcPts val="1200"/>
              </a:spcBef>
              <a:spcAft>
                <a:spcPts val="0"/>
              </a:spcAft>
            </a:pPr>
            <a:endParaRPr lang="lv-LV" sz="2400" b="1" dirty="0"/>
          </a:p>
        </p:txBody>
      </p:sp>
      <p:sp>
        <p:nvSpPr>
          <p:cNvPr id="5133" name="Content Placeholder 5125">
            <a:extLst>
              <a:ext uri="{FF2B5EF4-FFF2-40B4-BE49-F238E27FC236}">
                <a16:creationId xmlns:a16="http://schemas.microsoft.com/office/drawing/2014/main" xmlns="" id="{23E11EFD-4686-400F-9539-E8B34F2AE0E9}"/>
              </a:ext>
            </a:extLst>
          </p:cNvPr>
          <p:cNvSpPr>
            <a:spLocks noGrp="1"/>
          </p:cNvSpPr>
          <p:nvPr>
            <p:ph idx="1"/>
          </p:nvPr>
        </p:nvSpPr>
        <p:spPr>
          <a:xfrm>
            <a:off x="1137038" y="2194100"/>
            <a:ext cx="5572687" cy="3908588"/>
          </a:xfrm>
        </p:spPr>
        <p:txBody>
          <a:bodyPr>
            <a:normAutofit/>
          </a:bodyPr>
          <a:lstStyle/>
          <a:p>
            <a:pPr marL="0" indent="0">
              <a:buNone/>
            </a:pPr>
            <a:r>
              <a:rPr lang="lv-LV" sz="3600" b="1" dirty="0"/>
              <a:t>DEP DP 2021.-2022.gadam</a:t>
            </a:r>
            <a:br>
              <a:rPr lang="lv-LV" sz="3600" b="1" dirty="0"/>
            </a:br>
            <a:r>
              <a:rPr lang="lv-LV" sz="3600" b="1" dirty="0"/>
              <a:t>«Galvenā»</a:t>
            </a:r>
            <a:r>
              <a:rPr lang="lv-LV" sz="3600" b="1" u="sng" dirty="0"/>
              <a:t/>
            </a:r>
            <a:br>
              <a:rPr lang="lv-LV" sz="3600" b="1" u="sng" dirty="0"/>
            </a:br>
            <a:r>
              <a:rPr lang="lv-LV" sz="3600" b="1" dirty="0" err="1"/>
              <a:t>Kiberdrošībai</a:t>
            </a:r>
            <a:r>
              <a:rPr lang="lv-LV" sz="3600" b="1" dirty="0"/>
              <a:t/>
            </a:r>
            <a:br>
              <a:rPr lang="lv-LV" sz="3600" b="1" dirty="0"/>
            </a:br>
            <a:r>
              <a:rPr lang="lv-LV" sz="2600" b="1" dirty="0"/>
              <a:t>– </a:t>
            </a:r>
            <a:r>
              <a:rPr lang="lv-LV" sz="2600" b="1" i="1" dirty="0"/>
              <a:t>droša kvantu</a:t>
            </a:r>
            <a:r>
              <a:rPr lang="en-GB" sz="2600" b="1" i="1" dirty="0"/>
              <a:t> </a:t>
            </a:r>
            <a:r>
              <a:rPr lang="lv-LV" sz="2600" b="1" i="1" dirty="0"/>
              <a:t>k</a:t>
            </a:r>
            <a:r>
              <a:rPr lang="en-GB" sz="2600" b="1" i="1" dirty="0"/>
              <a:t>om</a:t>
            </a:r>
            <a:r>
              <a:rPr lang="lv-LV" sz="2600" b="1" i="1" dirty="0" err="1"/>
              <a:t>unikācijas</a:t>
            </a:r>
            <a:r>
              <a:rPr lang="en-GB" sz="2600" b="1" i="1" dirty="0"/>
              <a:t> </a:t>
            </a:r>
            <a:r>
              <a:rPr lang="en-GB" sz="2600" b="1" i="1" dirty="0" err="1"/>
              <a:t>infrastru</a:t>
            </a:r>
            <a:r>
              <a:rPr lang="lv-LV" sz="2600" b="1" i="1" dirty="0" err="1"/>
              <a:t>ktūra</a:t>
            </a:r>
            <a:r>
              <a:rPr lang="en-GB" sz="2600" b="1" i="1" dirty="0"/>
              <a:t> </a:t>
            </a:r>
            <a:r>
              <a:rPr lang="lv-LV" sz="2600" b="1" i="1" dirty="0"/>
              <a:t>ES (</a:t>
            </a:r>
            <a:r>
              <a:rPr lang="lv-LV" sz="2600" b="1" i="1" dirty="0" err="1"/>
              <a:t>EuroQCI</a:t>
            </a:r>
            <a:r>
              <a:rPr lang="lv-LV" sz="2600" b="1" i="1" dirty="0"/>
              <a:t>) </a:t>
            </a:r>
          </a:p>
          <a:p>
            <a:pPr marL="0" indent="0">
              <a:buNone/>
            </a:pPr>
            <a:r>
              <a:rPr lang="lv-LV" sz="3600" b="1" dirty="0"/>
              <a:t>(3.nodaļa)</a:t>
            </a:r>
          </a:p>
          <a:p>
            <a:pPr marL="0" indent="0">
              <a:buNone/>
            </a:pPr>
            <a:r>
              <a:rPr lang="en-GB" sz="2200" i="1" dirty="0">
                <a:effectLst/>
                <a:ea typeface="Calibri" panose="020F0502020204030204" pitchFamily="34" charset="0"/>
              </a:rPr>
              <a:t>DIGITAL-2021-QCI-01 </a:t>
            </a:r>
            <a:r>
              <a:rPr lang="en-GB" sz="2200" i="1" u="sng" dirty="0">
                <a:effectLst/>
                <a:ea typeface="Calibri" panose="020F0502020204030204" pitchFamily="34" charset="0"/>
                <a:hlinkClick r:id="rId3"/>
              </a:rPr>
              <a:t>Link</a:t>
            </a:r>
            <a:r>
              <a:rPr lang="en-GB" sz="2200" i="1" dirty="0">
                <a:effectLst/>
                <a:ea typeface="Calibri" panose="020F0502020204030204" pitchFamily="34" charset="0"/>
              </a:rPr>
              <a:t> to the Funding and Tender Portal</a:t>
            </a:r>
            <a:endParaRPr lang="lv-LV" sz="2200" i="1" dirty="0">
              <a:effectLst/>
              <a:ea typeface="Calibri" panose="020F0502020204030204" pitchFamily="34" charset="0"/>
            </a:endParaRPr>
          </a:p>
        </p:txBody>
      </p:sp>
      <p:sp>
        <p:nvSpPr>
          <p:cNvPr id="5134" name="Freeform: Shape 76">
            <a:extLst>
              <a:ext uri="{FF2B5EF4-FFF2-40B4-BE49-F238E27FC236}">
                <a16:creationId xmlns:a16="http://schemas.microsoft.com/office/drawing/2014/main" xmlns="" id="{B7D3B4FC-79F4-47D2-9D79-DA876E6AD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122" name="Picture 2">
            <a:extLst>
              <a:ext uri="{FF2B5EF4-FFF2-40B4-BE49-F238E27FC236}">
                <a16:creationId xmlns:a16="http://schemas.microsoft.com/office/drawing/2014/main" xmlns="" id="{B3763EA3-7F61-4BF6-80CB-98322536B1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70" r="25271" b="2"/>
          <a:stretch/>
        </p:blipFill>
        <p:spPr bwMode="auto">
          <a:xfrm>
            <a:off x="7016376" y="2183362"/>
            <a:ext cx="4357896" cy="3732941"/>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6">
            <a:extLst>
              <a:ext uri="{FF2B5EF4-FFF2-40B4-BE49-F238E27FC236}">
                <a16:creationId xmlns:a16="http://schemas.microsoft.com/office/drawing/2014/main" xmlns="" id="{EFF9196C-3887-4B80-8671-3CA6705C18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659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4B24796A-C1F6-4B21-B963-70E55A144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096779" y="600005"/>
            <a:ext cx="9998441" cy="1206594"/>
          </a:xfrm>
        </p:spPr>
        <p:txBody>
          <a:bodyPr>
            <a:normAutofit fontScale="90000"/>
          </a:bodyPr>
          <a:lstStyle/>
          <a:p>
            <a:r>
              <a:rPr lang="lv-LV" sz="2900" b="1" dirty="0"/>
              <a:t>DEP DP </a:t>
            </a:r>
            <a:r>
              <a:rPr lang="lv-LV" sz="2900" b="1" dirty="0" err="1"/>
              <a:t>Kiberdrošībai</a:t>
            </a:r>
            <a:r>
              <a:rPr lang="lv-LV" sz="2900" b="1" dirty="0"/>
              <a:t> – Droša ES kvantu komunikācijas infrastruktūra (</a:t>
            </a:r>
            <a:r>
              <a:rPr lang="lv-LV" sz="2900" b="1" dirty="0" err="1"/>
              <a:t>EuroQCI</a:t>
            </a:r>
            <a:r>
              <a:rPr lang="lv-LV" sz="2900" b="1" dirty="0"/>
              <a:t>) (3.nodaļa)</a:t>
            </a:r>
            <a:br>
              <a:rPr lang="lv-LV" sz="2900" b="1" dirty="0"/>
            </a:br>
            <a:r>
              <a:rPr lang="en-GB" sz="1800" dirty="0">
                <a:effectLst/>
                <a:ea typeface="Calibri" panose="020F0502020204030204" pitchFamily="34" charset="0"/>
              </a:rPr>
              <a:t>DIGITAL-2021-QCI-01 </a:t>
            </a:r>
            <a:r>
              <a:rPr lang="en-GB" sz="1800" u="sng" dirty="0">
                <a:effectLst/>
                <a:ea typeface="Calibri" panose="020F0502020204030204" pitchFamily="34" charset="0"/>
                <a:hlinkClick r:id="rId3"/>
              </a:rPr>
              <a:t>Link</a:t>
            </a:r>
            <a:r>
              <a:rPr lang="en-GB" sz="1800" dirty="0">
                <a:effectLst/>
                <a:ea typeface="Calibri" panose="020F0502020204030204" pitchFamily="34" charset="0"/>
              </a:rPr>
              <a:t> to the Funding and Tender Portal</a:t>
            </a:r>
            <a:r>
              <a:rPr lang="lv-LV" sz="3200" dirty="0">
                <a:effectLst/>
                <a:ea typeface="Calibri" panose="020F0502020204030204" pitchFamily="34" charset="0"/>
              </a:rPr>
              <a:t/>
            </a:r>
            <a:br>
              <a:rPr lang="lv-LV" sz="3200" dirty="0">
                <a:effectLst/>
                <a:ea typeface="Calibri" panose="020F0502020204030204" pitchFamily="34" charset="0"/>
              </a:rPr>
            </a:br>
            <a:endParaRPr lang="lv-LV" sz="2900" b="1" dirty="0"/>
          </a:p>
        </p:txBody>
      </p:sp>
      <p:sp>
        <p:nvSpPr>
          <p:cNvPr id="13" name="Freeform: Shape 12">
            <a:extLst>
              <a:ext uri="{FF2B5EF4-FFF2-40B4-BE49-F238E27FC236}">
                <a16:creationId xmlns:a16="http://schemas.microsoft.com/office/drawing/2014/main" xmlns="" id="{8101159E-D455-456F-8FE1-396AB159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a:extLst>
              <a:ext uri="{FF2B5EF4-FFF2-40B4-BE49-F238E27FC236}">
                <a16:creationId xmlns:a16="http://schemas.microsoft.com/office/drawing/2014/main" xmlns="" id="{8D50590C-F8C2-4DC9-AEC2-F5F213463E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33" r="33234"/>
          <a:stretch/>
        </p:blipFill>
        <p:spPr bwMode="auto">
          <a:xfrm>
            <a:off x="1309404" y="2114946"/>
            <a:ext cx="3274548" cy="36394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6">
            <a:extLst>
              <a:ext uri="{FF2B5EF4-FFF2-40B4-BE49-F238E27FC236}">
                <a16:creationId xmlns:a16="http://schemas.microsoft.com/office/drawing/2014/main" xmlns="" id="{1F9FDF39-7A42-411B-85F1-9DE812C7A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366870" y="2265416"/>
            <a:ext cx="5775327" cy="3837272"/>
          </a:xfrm>
        </p:spPr>
        <p:txBody>
          <a:bodyPr anchor="ctr">
            <a:normAutofit/>
          </a:bodyPr>
          <a:lstStyle/>
          <a:p>
            <a:pPr marL="0" indent="0">
              <a:buNone/>
            </a:pPr>
            <a:r>
              <a:rPr lang="lv-LV" sz="1700" b="1" dirty="0">
                <a:solidFill>
                  <a:schemeClr val="accent1">
                    <a:lumMod val="75000"/>
                  </a:schemeClr>
                </a:solidFill>
              </a:rPr>
              <a:t>3.1.1. Izveidot Eiropas industriālo ekosistēmu drošām QCI tehnoloģijām un sistēmām: </a:t>
            </a:r>
            <a:r>
              <a:rPr lang="lv-LV" sz="1700" b="1" dirty="0" err="1">
                <a:solidFill>
                  <a:schemeClr val="accent1">
                    <a:lumMod val="75000"/>
                  </a:schemeClr>
                </a:solidFill>
              </a:rPr>
              <a:t>Call</a:t>
            </a:r>
            <a:r>
              <a:rPr lang="lv-LV" sz="1700" b="1" dirty="0">
                <a:solidFill>
                  <a:schemeClr val="accent1">
                    <a:lumMod val="75000"/>
                  </a:schemeClr>
                </a:solidFill>
              </a:rPr>
              <a:t> 1 – MVU atbalsta</a:t>
            </a:r>
            <a:r>
              <a:rPr lang="en-GB" sz="1700" b="1" dirty="0">
                <a:solidFill>
                  <a:schemeClr val="accent1">
                    <a:lumMod val="75000"/>
                  </a:schemeClr>
                </a:solidFill>
              </a:rPr>
              <a:t> grant</a:t>
            </a:r>
            <a:r>
              <a:rPr lang="lv-LV" sz="1700" b="1" dirty="0">
                <a:solidFill>
                  <a:schemeClr val="accent1">
                    <a:lumMod val="75000"/>
                  </a:schemeClr>
                </a:solidFill>
              </a:rPr>
              <a:t>s</a:t>
            </a:r>
            <a:endParaRPr lang="lv-LV" sz="1700" dirty="0">
              <a:solidFill>
                <a:schemeClr val="accent1">
                  <a:lumMod val="75000"/>
                </a:schemeClr>
              </a:solidFill>
            </a:endParaRPr>
          </a:p>
          <a:p>
            <a:pPr>
              <a:spcBef>
                <a:spcPts val="0"/>
              </a:spcBef>
            </a:pPr>
            <a:endParaRPr lang="lv-LV" sz="1700" b="1" dirty="0">
              <a:solidFill>
                <a:schemeClr val="accent1">
                  <a:lumMod val="75000"/>
                </a:schemeClr>
              </a:solidFill>
            </a:endParaRPr>
          </a:p>
          <a:p>
            <a:pPr marL="0" indent="0">
              <a:spcBef>
                <a:spcPts val="0"/>
              </a:spcBef>
              <a:buNone/>
            </a:pPr>
            <a:r>
              <a:rPr lang="lv-LV" sz="1700" b="1" dirty="0">
                <a:solidFill>
                  <a:schemeClr val="accent1">
                    <a:lumMod val="75000"/>
                  </a:schemeClr>
                </a:solidFill>
              </a:rPr>
              <a:t>3.1.2. Izvērst uzlabotas nacionālās QCI sistēmas un tīklus: </a:t>
            </a:r>
            <a:r>
              <a:rPr lang="lv-LV" sz="1700" b="1" dirty="0" err="1">
                <a:solidFill>
                  <a:schemeClr val="accent1">
                    <a:lumMod val="75000"/>
                  </a:schemeClr>
                </a:solidFill>
              </a:rPr>
              <a:t>Call</a:t>
            </a:r>
            <a:r>
              <a:rPr lang="lv-LV" sz="1700" b="1" dirty="0">
                <a:solidFill>
                  <a:schemeClr val="accent1">
                    <a:lumMod val="75000"/>
                  </a:schemeClr>
                </a:solidFill>
              </a:rPr>
              <a:t> 1 </a:t>
            </a:r>
            <a:r>
              <a:rPr lang="lv-LV" sz="1700" b="1" dirty="0" err="1">
                <a:solidFill>
                  <a:schemeClr val="accent1">
                    <a:lumMod val="75000"/>
                  </a:schemeClr>
                </a:solidFill>
              </a:rPr>
              <a:t>and</a:t>
            </a:r>
            <a:r>
              <a:rPr lang="lv-LV" sz="1700" b="1" dirty="0">
                <a:solidFill>
                  <a:schemeClr val="accent1">
                    <a:lumMod val="75000"/>
                  </a:schemeClr>
                </a:solidFill>
              </a:rPr>
              <a:t> 2 - vienkāršais grants</a:t>
            </a:r>
          </a:p>
          <a:p>
            <a:pPr marL="0" indent="0">
              <a:spcBef>
                <a:spcPts val="0"/>
              </a:spcBef>
              <a:buNone/>
            </a:pPr>
            <a:endParaRPr lang="lv-LV" sz="1700" b="1" dirty="0">
              <a:solidFill>
                <a:schemeClr val="accent1">
                  <a:lumMod val="75000"/>
                </a:schemeClr>
              </a:solidFill>
            </a:endParaRPr>
          </a:p>
          <a:p>
            <a:pPr marL="0" indent="0">
              <a:spcBef>
                <a:spcPts val="0"/>
              </a:spcBef>
              <a:buNone/>
            </a:pPr>
            <a:r>
              <a:rPr lang="lv-LV" sz="1700" b="1" dirty="0">
                <a:solidFill>
                  <a:schemeClr val="accent1">
                    <a:lumMod val="75000"/>
                  </a:schemeClr>
                </a:solidFill>
              </a:rPr>
              <a:t>3.1.3. K</a:t>
            </a:r>
            <a:r>
              <a:rPr lang="en-GB" sz="1700" b="1" dirty="0" err="1">
                <a:solidFill>
                  <a:schemeClr val="accent1">
                    <a:lumMod val="75000"/>
                  </a:schemeClr>
                </a:solidFill>
              </a:rPr>
              <a:t>oordin</a:t>
            </a:r>
            <a:r>
              <a:rPr lang="lv-LV" sz="1700" b="1" dirty="0" err="1">
                <a:solidFill>
                  <a:schemeClr val="accent1">
                    <a:lumMod val="75000"/>
                  </a:schemeClr>
                </a:solidFill>
              </a:rPr>
              <a:t>ēt</a:t>
            </a:r>
            <a:r>
              <a:rPr lang="lv-LV" sz="1700" b="1" dirty="0">
                <a:solidFill>
                  <a:schemeClr val="accent1">
                    <a:lumMod val="75000"/>
                  </a:schemeClr>
                </a:solidFill>
              </a:rPr>
              <a:t> pirmo nacionālo </a:t>
            </a:r>
            <a:r>
              <a:rPr lang="lv-LV" sz="1700" b="1" dirty="0" err="1">
                <a:solidFill>
                  <a:schemeClr val="accent1">
                    <a:lumMod val="75000"/>
                  </a:schemeClr>
                </a:solidFill>
              </a:rPr>
              <a:t>EuroQCI</a:t>
            </a:r>
            <a:r>
              <a:rPr lang="lv-LV" sz="1700" b="1" dirty="0">
                <a:solidFill>
                  <a:schemeClr val="accent1">
                    <a:lumMod val="75000"/>
                  </a:schemeClr>
                </a:solidFill>
              </a:rPr>
              <a:t> projektu izvēršanu</a:t>
            </a:r>
            <a:r>
              <a:rPr lang="en-GB" sz="1700" b="1" dirty="0">
                <a:solidFill>
                  <a:schemeClr val="accent1">
                    <a:lumMod val="75000"/>
                  </a:schemeClr>
                </a:solidFill>
              </a:rPr>
              <a:t> </a:t>
            </a:r>
            <a:r>
              <a:rPr lang="lv-LV" sz="1700" b="1" dirty="0">
                <a:solidFill>
                  <a:schemeClr val="accent1">
                    <a:lumMod val="75000"/>
                  </a:schemeClr>
                </a:solidFill>
              </a:rPr>
              <a:t>un sagatavot liela mēroga </a:t>
            </a:r>
            <a:r>
              <a:rPr lang="en-GB" sz="1700" b="1" dirty="0">
                <a:solidFill>
                  <a:schemeClr val="accent1">
                    <a:lumMod val="75000"/>
                  </a:schemeClr>
                </a:solidFill>
              </a:rPr>
              <a:t>QKD test</a:t>
            </a:r>
            <a:r>
              <a:rPr lang="lv-LV" sz="1700" b="1" dirty="0">
                <a:solidFill>
                  <a:schemeClr val="accent1">
                    <a:lumMod val="75000"/>
                  </a:schemeClr>
                </a:solidFill>
              </a:rPr>
              <a:t>ēšanas</a:t>
            </a:r>
            <a:r>
              <a:rPr lang="en-GB" sz="1700" b="1" dirty="0">
                <a:solidFill>
                  <a:schemeClr val="accent1">
                    <a:lumMod val="75000"/>
                  </a:schemeClr>
                </a:solidFill>
              </a:rPr>
              <a:t> and </a:t>
            </a:r>
            <a:r>
              <a:rPr lang="lv-LV" sz="1700" b="1" dirty="0">
                <a:solidFill>
                  <a:schemeClr val="accent1">
                    <a:lumMod val="75000"/>
                  </a:schemeClr>
                </a:solidFill>
              </a:rPr>
              <a:t>s</a:t>
            </a:r>
            <a:r>
              <a:rPr lang="en-GB" sz="1700" b="1" dirty="0" err="1">
                <a:solidFill>
                  <a:schemeClr val="accent1">
                    <a:lumMod val="75000"/>
                  </a:schemeClr>
                </a:solidFill>
              </a:rPr>
              <a:t>ertifi</a:t>
            </a:r>
            <a:r>
              <a:rPr lang="lv-LV" sz="1700" b="1" dirty="0" err="1">
                <a:solidFill>
                  <a:schemeClr val="accent1">
                    <a:lumMod val="75000"/>
                  </a:schemeClr>
                </a:solidFill>
              </a:rPr>
              <a:t>kācijas</a:t>
            </a:r>
            <a:r>
              <a:rPr lang="en-GB" sz="1700" b="1" dirty="0">
                <a:solidFill>
                  <a:schemeClr val="accent1">
                    <a:lumMod val="75000"/>
                  </a:schemeClr>
                </a:solidFill>
              </a:rPr>
              <a:t> </a:t>
            </a:r>
            <a:r>
              <a:rPr lang="en-GB" sz="1700" b="1" dirty="0" err="1">
                <a:solidFill>
                  <a:schemeClr val="accent1">
                    <a:lumMod val="75000"/>
                  </a:schemeClr>
                </a:solidFill>
              </a:rPr>
              <a:t>infrastru</a:t>
            </a:r>
            <a:r>
              <a:rPr lang="lv-LV" sz="1700" b="1" dirty="0">
                <a:solidFill>
                  <a:schemeClr val="accent1">
                    <a:lumMod val="75000"/>
                  </a:schemeClr>
                </a:solidFill>
              </a:rPr>
              <a:t>k</a:t>
            </a:r>
            <a:r>
              <a:rPr lang="en-GB" sz="1700" b="1" dirty="0">
                <a:solidFill>
                  <a:schemeClr val="accent1">
                    <a:lumMod val="75000"/>
                  </a:schemeClr>
                </a:solidFill>
              </a:rPr>
              <a:t>t</a:t>
            </a:r>
            <a:r>
              <a:rPr lang="lv-LV" sz="1700" b="1" dirty="0" err="1">
                <a:solidFill>
                  <a:schemeClr val="accent1">
                    <a:lumMod val="75000"/>
                  </a:schemeClr>
                </a:solidFill>
              </a:rPr>
              <a:t>ūru</a:t>
            </a:r>
            <a:r>
              <a:rPr lang="lv-LV" sz="1700" b="1" dirty="0">
                <a:solidFill>
                  <a:schemeClr val="accent1">
                    <a:lumMod val="75000"/>
                  </a:schemeClr>
                </a:solidFill>
              </a:rPr>
              <a:t>: </a:t>
            </a:r>
            <a:r>
              <a:rPr lang="lv-LV" sz="1700" b="1" dirty="0" err="1">
                <a:solidFill>
                  <a:schemeClr val="accent1">
                    <a:lumMod val="75000"/>
                  </a:schemeClr>
                </a:solidFill>
              </a:rPr>
              <a:t>Call</a:t>
            </a:r>
            <a:r>
              <a:rPr lang="lv-LV" sz="1700" b="1" dirty="0">
                <a:solidFill>
                  <a:schemeClr val="accent1">
                    <a:lumMod val="75000"/>
                  </a:schemeClr>
                </a:solidFill>
              </a:rPr>
              <a:t> 1 -k</a:t>
            </a:r>
            <a:r>
              <a:rPr lang="en-GB" sz="1700" b="1" dirty="0" err="1">
                <a:solidFill>
                  <a:schemeClr val="accent1">
                    <a:lumMod val="75000"/>
                  </a:schemeClr>
                </a:solidFill>
              </a:rPr>
              <a:t>oordin</a:t>
            </a:r>
            <a:r>
              <a:rPr lang="lv-LV" sz="1700" b="1" dirty="0" err="1">
                <a:solidFill>
                  <a:schemeClr val="accent1">
                    <a:lumMod val="75000"/>
                  </a:schemeClr>
                </a:solidFill>
              </a:rPr>
              <a:t>ācijas</a:t>
            </a:r>
            <a:r>
              <a:rPr lang="en-GB" sz="1700" b="1" dirty="0">
                <a:solidFill>
                  <a:schemeClr val="accent1">
                    <a:lumMod val="75000"/>
                  </a:schemeClr>
                </a:solidFill>
              </a:rPr>
              <a:t> </a:t>
            </a:r>
            <a:r>
              <a:rPr lang="lv-LV" sz="1700" b="1" dirty="0">
                <a:solidFill>
                  <a:schemeClr val="accent1">
                    <a:lumMod val="75000"/>
                  </a:schemeClr>
                </a:solidFill>
              </a:rPr>
              <a:t>atbalsta pasākumi; 2022 – iepirkums.</a:t>
            </a:r>
          </a:p>
          <a:p>
            <a:pPr marL="0" indent="0">
              <a:spcBef>
                <a:spcPts val="0"/>
              </a:spcBef>
              <a:buNone/>
            </a:pPr>
            <a:r>
              <a:rPr lang="lv-LV" sz="1700" b="1" dirty="0"/>
              <a:t>3.1.4. Izvērst liela mēroga </a:t>
            </a:r>
            <a:r>
              <a:rPr lang="en-GB" sz="1700" b="1" dirty="0"/>
              <a:t>test</a:t>
            </a:r>
            <a:r>
              <a:rPr lang="lv-LV" sz="1700" b="1" dirty="0"/>
              <a:t>ēšanas</a:t>
            </a:r>
            <a:r>
              <a:rPr lang="en-GB" sz="1700" b="1" dirty="0"/>
              <a:t> and </a:t>
            </a:r>
            <a:r>
              <a:rPr lang="lv-LV" sz="1700" b="1" dirty="0"/>
              <a:t>s</a:t>
            </a:r>
            <a:r>
              <a:rPr lang="en-GB" sz="1700" b="1" dirty="0" err="1"/>
              <a:t>ertifi</a:t>
            </a:r>
            <a:r>
              <a:rPr lang="lv-LV" sz="1700" b="1" dirty="0" err="1"/>
              <a:t>kācijas</a:t>
            </a:r>
            <a:r>
              <a:rPr lang="en-GB" sz="1700" b="1" dirty="0"/>
              <a:t> </a:t>
            </a:r>
            <a:r>
              <a:rPr lang="en-GB" sz="1700" b="1" dirty="0" err="1"/>
              <a:t>infrastru</a:t>
            </a:r>
            <a:r>
              <a:rPr lang="lv-LV" sz="1700" b="1" dirty="0"/>
              <a:t>k</a:t>
            </a:r>
            <a:r>
              <a:rPr lang="en-GB" sz="1700" b="1" dirty="0"/>
              <a:t>t</a:t>
            </a:r>
            <a:r>
              <a:rPr lang="lv-LV" sz="1700" b="1" dirty="0" err="1"/>
              <a:t>ūru</a:t>
            </a:r>
            <a:r>
              <a:rPr lang="lv-LV" sz="1700" b="1" dirty="0"/>
              <a:t> </a:t>
            </a:r>
            <a:r>
              <a:rPr lang="en-GB" sz="1700" b="1" dirty="0"/>
              <a:t>for QKD </a:t>
            </a:r>
            <a:r>
              <a:rPr lang="lv-LV" sz="1700" b="1" dirty="0"/>
              <a:t>ierīcēm, tehnoloģijām un sistēmām</a:t>
            </a:r>
            <a:r>
              <a:rPr lang="en-GB" sz="1700" b="1" dirty="0"/>
              <a:t>, </a:t>
            </a:r>
            <a:r>
              <a:rPr lang="lv-LV" sz="1700" b="1" dirty="0" err="1"/>
              <a:t>iespējojot</a:t>
            </a:r>
            <a:r>
              <a:rPr lang="lv-LV" sz="1700" b="1" dirty="0"/>
              <a:t> to akreditēšanu un izvēršanu </a:t>
            </a:r>
            <a:r>
              <a:rPr lang="en-GB" sz="1700" b="1" dirty="0" err="1"/>
              <a:t>EuroQCI</a:t>
            </a:r>
            <a:r>
              <a:rPr lang="lv-LV" sz="1700" b="1" dirty="0"/>
              <a:t> infrastruktūrā: </a:t>
            </a:r>
            <a:r>
              <a:rPr lang="lv-LV" sz="1700" dirty="0" err="1"/>
              <a:t>Call</a:t>
            </a:r>
            <a:r>
              <a:rPr lang="lv-LV" sz="1700" dirty="0"/>
              <a:t> 2-3 – MVU atbalsta grants.</a:t>
            </a:r>
          </a:p>
          <a:p>
            <a:pPr marL="0" indent="0">
              <a:buNone/>
            </a:pPr>
            <a:endParaRPr lang="lv-LV" sz="1700" dirty="0"/>
          </a:p>
        </p:txBody>
      </p:sp>
    </p:spTree>
    <p:extLst>
      <p:ext uri="{BB962C8B-B14F-4D97-AF65-F5344CB8AC3E}">
        <p14:creationId xmlns:p14="http://schemas.microsoft.com/office/powerpoint/2010/main" val="1730120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Digital Europe Programme: “We want to take Europe to the digital top” say  S&amp;amp;Ds | Socialists &amp;amp; Democrats">
            <a:extLst>
              <a:ext uri="{FF2B5EF4-FFF2-40B4-BE49-F238E27FC236}">
                <a16:creationId xmlns:a16="http://schemas.microsoft.com/office/drawing/2014/main" xmlns="" id="{2194570E-E5BF-4BDB-9C64-3C0DA14521FF}"/>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533" r="12727" b="7558"/>
          <a:stretch/>
        </p:blipFill>
        <p:spPr bwMode="auto">
          <a:xfrm>
            <a:off x="0" y="-321166"/>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191">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687434D-7035-43C0-958C-9A7060722E43}"/>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lv-LV" sz="3100" b="1" dirty="0"/>
              <a:t>Programma «Digitāla Eiropa» (DEP)</a:t>
            </a:r>
            <a:r>
              <a:rPr lang="en-US" sz="3100" b="1" dirty="0"/>
              <a:t/>
            </a:r>
            <a:br>
              <a:rPr lang="en-US" sz="3100" b="1" dirty="0"/>
            </a:br>
            <a:endParaRPr lang="en-US" sz="3100" dirty="0"/>
          </a:p>
        </p:txBody>
      </p:sp>
      <p:sp>
        <p:nvSpPr>
          <p:cNvPr id="3" name="Content Placeholder 2">
            <a:extLst>
              <a:ext uri="{FF2B5EF4-FFF2-40B4-BE49-F238E27FC236}">
                <a16:creationId xmlns:a16="http://schemas.microsoft.com/office/drawing/2014/main" xmlns="" id="{E1E067C3-625B-4322-89CA-7D2D016B9989}"/>
              </a:ext>
            </a:extLst>
          </p:cNvPr>
          <p:cNvSpPr>
            <a:spLocks noGrp="1"/>
          </p:cNvSpPr>
          <p:nvPr>
            <p:ph sz="half" idx="1"/>
          </p:nvPr>
        </p:nvSpPr>
        <p:spPr>
          <a:xfrm>
            <a:off x="594109" y="2121763"/>
            <a:ext cx="6620505" cy="3773010"/>
          </a:xfrm>
        </p:spPr>
        <p:txBody>
          <a:bodyPr vert="horz" lIns="91440" tIns="45720" rIns="91440" bIns="45720" rtlCol="0">
            <a:normAutofit lnSpcReduction="10000"/>
          </a:bodyPr>
          <a:lstStyle/>
          <a:p>
            <a:pPr>
              <a:spcAft>
                <a:spcPts val="600"/>
              </a:spcAft>
            </a:pPr>
            <a:r>
              <a:rPr lang="lv-LV" sz="2000" b="1" dirty="0"/>
              <a:t>Jauna finansēšanas programma 2021.-2027.gadam Eiropas digitālai pārveidei un būtisku digitālo spēju veidošanai</a:t>
            </a:r>
          </a:p>
          <a:p>
            <a:pPr>
              <a:spcAft>
                <a:spcPts val="600"/>
              </a:spcAft>
            </a:pPr>
            <a:r>
              <a:rPr lang="lv-LV" sz="2000" b="1" dirty="0"/>
              <a:t>Eiropas Komisijas tieši pārvaldīta programma</a:t>
            </a:r>
            <a:endParaRPr lang="lv-LV" sz="2000" b="1" i="1" dirty="0"/>
          </a:p>
          <a:p>
            <a:pPr>
              <a:spcAft>
                <a:spcPts val="600"/>
              </a:spcAft>
            </a:pPr>
            <a:r>
              <a:rPr lang="lv-LV" sz="2000" b="1" dirty="0"/>
              <a:t>Atbalsta projektus piecās mērķu jomās:</a:t>
            </a:r>
            <a:r>
              <a:rPr lang="lv-LV" sz="2000" dirty="0"/>
              <a:t/>
            </a:r>
            <a:br>
              <a:rPr lang="lv-LV" sz="2000" dirty="0"/>
            </a:br>
            <a:r>
              <a:rPr lang="lv-LV" sz="2000" i="1" dirty="0"/>
              <a:t>- augstas veiktspējas skaitļošana,</a:t>
            </a:r>
            <a:br>
              <a:rPr lang="lv-LV" sz="2000" i="1" dirty="0"/>
            </a:br>
            <a:r>
              <a:rPr lang="lv-LV" sz="2000" i="1" dirty="0"/>
              <a:t>- mākslīgais intelekts (MI),</a:t>
            </a:r>
            <a:br>
              <a:rPr lang="lv-LV" sz="2000" i="1" dirty="0"/>
            </a:br>
            <a:r>
              <a:rPr lang="lv-LV" sz="2000" i="1" dirty="0"/>
              <a:t>- </a:t>
            </a:r>
            <a:r>
              <a:rPr lang="lv-LV" sz="2000" i="1" dirty="0" err="1"/>
              <a:t>kiberdrošība</a:t>
            </a:r>
            <a:r>
              <a:rPr lang="lv-LV" sz="2000" i="1" dirty="0"/>
              <a:t>,</a:t>
            </a:r>
            <a:br>
              <a:rPr lang="lv-LV" sz="2000" i="1" dirty="0"/>
            </a:br>
            <a:r>
              <a:rPr lang="lv-LV" sz="2000" i="1" dirty="0"/>
              <a:t>- </a:t>
            </a:r>
            <a:r>
              <a:rPr lang="lv-LV" sz="2000" i="1" dirty="0" smtClean="0"/>
              <a:t>augsta līmeņa </a:t>
            </a:r>
            <a:r>
              <a:rPr lang="lv-LV" sz="2000" i="1" dirty="0"/>
              <a:t>digitālās prasmes DEP jomās,</a:t>
            </a:r>
            <a:br>
              <a:rPr lang="lv-LV" sz="2000" i="1" dirty="0"/>
            </a:br>
            <a:r>
              <a:rPr lang="lv-LV" sz="2000" i="1" dirty="0"/>
              <a:t>- digitālo spēju izvēršana</a:t>
            </a:r>
          </a:p>
          <a:p>
            <a:r>
              <a:rPr lang="lv-LV" sz="2000" b="1" dirty="0"/>
              <a:t>Programma papildina vairākas citas programmas, kas atbalsta digitālo pārveidi, </a:t>
            </a:r>
            <a:r>
              <a:rPr lang="lv-LV" sz="1800" dirty="0"/>
              <a:t>piemēram, "Apvārsnis Eiropa«, CEF </a:t>
            </a:r>
            <a:r>
              <a:rPr lang="lv-LV" sz="1800" dirty="0" err="1"/>
              <a:t>Digital</a:t>
            </a:r>
            <a:r>
              <a:rPr lang="lv-LV" sz="1800" dirty="0"/>
              <a:t> un citām.</a:t>
            </a:r>
            <a:endParaRPr lang="lv-LV" sz="1800" b="1" dirty="0"/>
          </a:p>
          <a:p>
            <a:endParaRPr lang="en-US" sz="1700" dirty="0"/>
          </a:p>
        </p:txBody>
      </p:sp>
    </p:spTree>
    <p:extLst>
      <p:ext uri="{BB962C8B-B14F-4D97-AF65-F5344CB8AC3E}">
        <p14:creationId xmlns:p14="http://schemas.microsoft.com/office/powerpoint/2010/main" val="23195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lv-LV" sz="5400"/>
              <a:t>DEP regulas 12.5.pants</a:t>
            </a:r>
          </a:p>
        </p:txBody>
      </p:sp>
      <p:sp>
        <p:nvSpPr>
          <p:cNvPr id="10"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pPr algn="just"/>
            <a:r>
              <a:rPr lang="lv-LV" sz="2200" dirty="0"/>
              <a:t>Darba programmā var arī paredzēt, ka tiesību subjekti, kas iedibinājušies asociētajās valstīs, un tiesību subjekti, kas iedibinājušies Savienībā, bet ko kontrolē no </a:t>
            </a:r>
            <a:r>
              <a:rPr lang="lv-LV" sz="2200" dirty="0" err="1"/>
              <a:t>trešām</a:t>
            </a:r>
            <a:r>
              <a:rPr lang="lv-LV" sz="2200" dirty="0"/>
              <a:t> valstīm, </a:t>
            </a:r>
            <a:r>
              <a:rPr lang="lv-LV" sz="2200" i="1" u="sng" dirty="0"/>
              <a:t>pienācīgi pamatotu</a:t>
            </a:r>
            <a:r>
              <a:rPr lang="lv-LV" sz="2200" u="sng" dirty="0"/>
              <a:t> drošības apsvērumu dēļ nav tiesīgi piedalīties nevienā no darbībām, kas īstenojamas saskaņā ar konkrēto mērķi Nr. 3 (</a:t>
            </a:r>
            <a:r>
              <a:rPr lang="lv-LV" sz="2200" u="sng" dirty="0" err="1"/>
              <a:t>Kiberdrošība</a:t>
            </a:r>
            <a:r>
              <a:rPr lang="lv-LV" sz="2200" u="sng" dirty="0"/>
              <a:t>), vai atsevišķās šādi īstenojamās darbībās.</a:t>
            </a:r>
            <a:r>
              <a:rPr lang="lv-LV" sz="2200" dirty="0"/>
              <a:t> Šādos gadījumos uzaicinājumi iesniegt priekšlikumus un uzaicinājumi iesniegt piedāvājumus ir atvērti tikai tiem tiesību subjektiem, kas iedibinājušies dalībvalstīs vai par ko uzskata, ka tie ir iedibinājušies dalībvalstīs, un ko kontrolē dalībvalstis vai dalībvalstu </a:t>
            </a:r>
            <a:r>
              <a:rPr lang="lv-LV" sz="2200" dirty="0" err="1"/>
              <a:t>valstspiederīgie</a:t>
            </a:r>
            <a:r>
              <a:rPr lang="lv-LV" sz="2200" dirty="0"/>
              <a:t>.</a:t>
            </a:r>
          </a:p>
        </p:txBody>
      </p:sp>
    </p:spTree>
    <p:extLst>
      <p:ext uri="{BB962C8B-B14F-4D97-AF65-F5344CB8AC3E}">
        <p14:creationId xmlns:p14="http://schemas.microsoft.com/office/powerpoint/2010/main" val="97199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xmlns="" id="{B86AA2DA-281A-4806-8977-D617AEAC83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xmlns="" id="{64185774-6FC0-4B8D-A8DB-A885468896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8" y="609597"/>
            <a:ext cx="8903433" cy="1330841"/>
          </a:xfrm>
        </p:spPr>
        <p:txBody>
          <a:bodyPr>
            <a:normAutofit/>
          </a:bodyPr>
          <a:lstStyle/>
          <a:p>
            <a:endParaRPr lang="lv-LV"/>
          </a:p>
        </p:txBody>
      </p:sp>
      <p:sp>
        <p:nvSpPr>
          <p:cNvPr id="3" name="Content Placeholder 2"/>
          <p:cNvSpPr>
            <a:spLocks noGrp="1"/>
          </p:cNvSpPr>
          <p:nvPr>
            <p:ph idx="1"/>
          </p:nvPr>
        </p:nvSpPr>
        <p:spPr>
          <a:xfrm>
            <a:off x="1137038" y="2194100"/>
            <a:ext cx="5572687" cy="3908588"/>
          </a:xfrm>
        </p:spPr>
        <p:txBody>
          <a:bodyPr>
            <a:normAutofit/>
          </a:bodyPr>
          <a:lstStyle/>
          <a:p>
            <a:pPr marL="0" indent="0">
              <a:buNone/>
            </a:pPr>
            <a:endParaRPr lang="lv-LV" sz="2000" b="1" dirty="0"/>
          </a:p>
          <a:p>
            <a:pPr marL="0" indent="0">
              <a:buNone/>
            </a:pPr>
            <a:r>
              <a:rPr lang="lv-LV" sz="3600" b="1" dirty="0"/>
              <a:t>DEP DP «Galvenā»</a:t>
            </a:r>
            <a:br>
              <a:rPr lang="lv-LV" sz="3600" b="1" dirty="0"/>
            </a:br>
            <a:r>
              <a:rPr lang="lv-LV" sz="3600" b="1" dirty="0"/>
              <a:t>2021.-2022.gadam</a:t>
            </a:r>
            <a:r>
              <a:rPr lang="lv-LV" sz="3600" b="1" u="sng" dirty="0"/>
              <a:t/>
            </a:r>
            <a:br>
              <a:rPr lang="lv-LV" sz="3600" b="1" u="sng" dirty="0"/>
            </a:br>
            <a:r>
              <a:rPr lang="lv-LV" sz="3600" b="1" dirty="0"/>
              <a:t>Augstām digitālām prasmēm</a:t>
            </a:r>
          </a:p>
          <a:p>
            <a:pPr marL="0" indent="0">
              <a:buNone/>
            </a:pPr>
            <a:r>
              <a:rPr lang="lv-LV" sz="3600" b="1" dirty="0"/>
              <a:t>(4.nodaļa)</a:t>
            </a:r>
          </a:p>
          <a:p>
            <a:pPr marL="0" indent="0">
              <a:buNone/>
            </a:pPr>
            <a:r>
              <a:rPr lang="en-GB" sz="2000" i="1" dirty="0">
                <a:effectLst/>
                <a:ea typeface="Calibri" panose="020F0502020204030204" pitchFamily="34" charset="0"/>
              </a:rPr>
              <a:t>DIGITAL-2021-SKILLS-01 </a:t>
            </a:r>
            <a:r>
              <a:rPr lang="en-GB" sz="2000" i="1" u="sng" dirty="0">
                <a:effectLst/>
                <a:ea typeface="Calibri" panose="020F0502020204030204" pitchFamily="34" charset="0"/>
                <a:hlinkClick r:id="rId3"/>
              </a:rPr>
              <a:t>Link</a:t>
            </a:r>
            <a:r>
              <a:rPr lang="en-GB" sz="2000" i="1" dirty="0">
                <a:effectLst/>
                <a:ea typeface="Calibri" panose="020F0502020204030204" pitchFamily="34" charset="0"/>
              </a:rPr>
              <a:t> to the Funding and Tender Portal</a:t>
            </a:r>
            <a:endParaRPr lang="lv-LV" sz="2000" i="1" dirty="0">
              <a:effectLst/>
              <a:ea typeface="Calibri" panose="020F0502020204030204" pitchFamily="34" charset="0"/>
            </a:endParaRPr>
          </a:p>
          <a:p>
            <a:pPr marL="0" indent="0">
              <a:buNone/>
            </a:pPr>
            <a:endParaRPr lang="lv-LV" sz="2000" dirty="0"/>
          </a:p>
        </p:txBody>
      </p:sp>
      <p:sp>
        <p:nvSpPr>
          <p:cNvPr id="145" name="Freeform: Shape 144">
            <a:extLst>
              <a:ext uri="{FF2B5EF4-FFF2-40B4-BE49-F238E27FC236}">
                <a16:creationId xmlns:a16="http://schemas.microsoft.com/office/drawing/2014/main" xmlns="" id="{B7D3B4FC-79F4-47D2-9D79-DA876E6AD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152" name="Picture 8" descr="ICT | ERRIN">
            <a:extLst>
              <a:ext uri="{FF2B5EF4-FFF2-40B4-BE49-F238E27FC236}">
                <a16:creationId xmlns:a16="http://schemas.microsoft.com/office/drawing/2014/main" xmlns="" id="{CEFB01EA-72FB-4848-A298-75F220D98E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6" r="21709" b="2"/>
          <a:stretch/>
        </p:blipFill>
        <p:spPr bwMode="auto">
          <a:xfrm>
            <a:off x="7016376" y="2183362"/>
            <a:ext cx="4357896" cy="3732941"/>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6">
            <a:extLst>
              <a:ext uri="{FF2B5EF4-FFF2-40B4-BE49-F238E27FC236}">
                <a16:creationId xmlns:a16="http://schemas.microsoft.com/office/drawing/2014/main" xmlns="" id="{EFF9196C-3887-4B80-8671-3CA6705C18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22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xmlns=""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xmlns="" id="{4B24796A-C1F6-4B21-B963-70E55A144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7" y="484094"/>
            <a:ext cx="9998441" cy="1206594"/>
          </a:xfrm>
        </p:spPr>
        <p:txBody>
          <a:bodyPr>
            <a:normAutofit fontScale="90000"/>
          </a:bodyPr>
          <a:lstStyle/>
          <a:p>
            <a:r>
              <a:rPr lang="lv-LV" sz="2900" b="1" dirty="0"/>
              <a:t>DEP DP 2021.-2022.gadam</a:t>
            </a:r>
            <a:br>
              <a:rPr lang="lv-LV" sz="2900" b="1" dirty="0"/>
            </a:br>
            <a:r>
              <a:rPr lang="lv-LV" sz="2900" b="1" dirty="0"/>
              <a:t>Augstām digitālām prasmēm (4. nodaļa)</a:t>
            </a:r>
            <a:br>
              <a:rPr lang="lv-LV" sz="2900" b="1" dirty="0"/>
            </a:br>
            <a:r>
              <a:rPr lang="en-GB" sz="1800" dirty="0">
                <a:effectLst/>
                <a:ea typeface="Calibri" panose="020F0502020204030204" pitchFamily="34" charset="0"/>
              </a:rPr>
              <a:t>DIGITAL-2021-SKILLS-01 </a:t>
            </a:r>
            <a:r>
              <a:rPr lang="en-GB" sz="1800" u="sng" dirty="0">
                <a:effectLst/>
                <a:ea typeface="Calibri" panose="020F0502020204030204" pitchFamily="34" charset="0"/>
                <a:hlinkClick r:id="rId3"/>
              </a:rPr>
              <a:t>Link</a:t>
            </a:r>
            <a:r>
              <a:rPr lang="en-GB" sz="1800" dirty="0">
                <a:effectLst/>
                <a:ea typeface="Calibri" panose="020F0502020204030204" pitchFamily="34" charset="0"/>
              </a:rPr>
              <a:t> to the Funding and Tender Portal</a:t>
            </a:r>
            <a:r>
              <a:rPr lang="lv-LV" sz="3200" dirty="0">
                <a:ea typeface="Calibri" panose="020F0502020204030204" pitchFamily="34" charset="0"/>
              </a:rPr>
              <a:t/>
            </a:r>
            <a:br>
              <a:rPr lang="lv-LV" sz="3200" dirty="0">
                <a:ea typeface="Calibri" panose="020F0502020204030204" pitchFamily="34" charset="0"/>
              </a:rPr>
            </a:br>
            <a:endParaRPr lang="lv-LV" sz="2900" b="1" dirty="0"/>
          </a:p>
        </p:txBody>
      </p:sp>
      <p:sp>
        <p:nvSpPr>
          <p:cNvPr id="83" name="Freeform: Shape 82">
            <a:extLst>
              <a:ext uri="{FF2B5EF4-FFF2-40B4-BE49-F238E27FC236}">
                <a16:creationId xmlns:a16="http://schemas.microsoft.com/office/drawing/2014/main" xmlns="" id="{8101159E-D455-456F-8FE1-396AB159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266" name="Picture 2" descr="ICT | ERRIN">
            <a:extLst>
              <a:ext uri="{FF2B5EF4-FFF2-40B4-BE49-F238E27FC236}">
                <a16:creationId xmlns:a16="http://schemas.microsoft.com/office/drawing/2014/main" xmlns="" id="{AD422324-A062-4006-A902-BC7434B611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12" r="30615"/>
          <a:stretch/>
        </p:blipFill>
        <p:spPr bwMode="auto">
          <a:xfrm>
            <a:off x="1309404" y="2114946"/>
            <a:ext cx="3274548" cy="3639491"/>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6">
            <a:extLst>
              <a:ext uri="{FF2B5EF4-FFF2-40B4-BE49-F238E27FC236}">
                <a16:creationId xmlns:a16="http://schemas.microsoft.com/office/drawing/2014/main" xmlns="" id="{1F9FDF39-7A42-411B-85F1-9DE812C7A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366870" y="2265416"/>
            <a:ext cx="5775327" cy="3837272"/>
          </a:xfrm>
        </p:spPr>
        <p:txBody>
          <a:bodyPr anchor="ctr">
            <a:normAutofit/>
          </a:bodyPr>
          <a:lstStyle/>
          <a:p>
            <a:pPr marL="0" indent="0" algn="just">
              <a:buNone/>
            </a:pPr>
            <a:r>
              <a:rPr lang="lv-LV" sz="1400" b="1" dirty="0">
                <a:solidFill>
                  <a:schemeClr val="accent1">
                    <a:lumMod val="75000"/>
                  </a:schemeClr>
                </a:solidFill>
              </a:rPr>
              <a:t>4.1. </a:t>
            </a:r>
            <a:r>
              <a:rPr lang="en-GB" sz="1400" b="1" dirty="0" err="1">
                <a:solidFill>
                  <a:schemeClr val="accent1">
                    <a:lumMod val="75000"/>
                  </a:schemeClr>
                </a:solidFill>
              </a:rPr>
              <a:t>Speciali</a:t>
            </a:r>
            <a:r>
              <a:rPr lang="lv-LV" sz="1400" b="1" dirty="0">
                <a:solidFill>
                  <a:schemeClr val="accent1">
                    <a:lumMod val="75000"/>
                  </a:schemeClr>
                </a:solidFill>
              </a:rPr>
              <a:t>zētas</a:t>
            </a:r>
            <a:r>
              <a:rPr lang="en-GB" sz="1400" b="1" dirty="0">
                <a:solidFill>
                  <a:schemeClr val="accent1">
                    <a:lumMod val="75000"/>
                  </a:schemeClr>
                </a:solidFill>
              </a:rPr>
              <a:t> </a:t>
            </a:r>
            <a:r>
              <a:rPr lang="lv-LV" sz="1400" b="1" dirty="0">
                <a:solidFill>
                  <a:schemeClr val="accent1">
                    <a:lumMod val="75000"/>
                  </a:schemeClr>
                </a:solidFill>
              </a:rPr>
              <a:t>izglītības</a:t>
            </a:r>
            <a:r>
              <a:rPr lang="en-GB" sz="1400" b="1" dirty="0">
                <a:solidFill>
                  <a:schemeClr val="accent1">
                    <a:lumMod val="75000"/>
                  </a:schemeClr>
                </a:solidFill>
              </a:rPr>
              <a:t> </a:t>
            </a:r>
            <a:r>
              <a:rPr lang="en-GB" sz="1400" b="1" dirty="0" err="1">
                <a:solidFill>
                  <a:schemeClr val="accent1">
                    <a:lumMod val="75000"/>
                  </a:schemeClr>
                </a:solidFill>
              </a:rPr>
              <a:t>programm</a:t>
            </a:r>
            <a:r>
              <a:rPr lang="lv-LV" sz="1400" b="1" dirty="0" err="1">
                <a:solidFill>
                  <a:schemeClr val="accent1">
                    <a:lumMod val="75000"/>
                  </a:schemeClr>
                </a:solidFill>
              </a:rPr>
              <a:t>as</a:t>
            </a:r>
            <a:r>
              <a:rPr lang="lv-LV" sz="1400" b="1" dirty="0">
                <a:solidFill>
                  <a:schemeClr val="accent1">
                    <a:lumMod val="75000"/>
                  </a:schemeClr>
                </a:solidFill>
              </a:rPr>
              <a:t> vai</a:t>
            </a:r>
            <a:r>
              <a:rPr lang="en-GB" sz="1400" b="1" dirty="0">
                <a:solidFill>
                  <a:schemeClr val="accent1">
                    <a:lumMod val="75000"/>
                  </a:schemeClr>
                </a:solidFill>
              </a:rPr>
              <a:t> </a:t>
            </a:r>
            <a:r>
              <a:rPr lang="en-GB" sz="1400" b="1" dirty="0" err="1">
                <a:solidFill>
                  <a:schemeClr val="accent1">
                    <a:lumMod val="75000"/>
                  </a:schemeClr>
                </a:solidFill>
              </a:rPr>
              <a:t>modu</a:t>
            </a:r>
            <a:r>
              <a:rPr lang="lv-LV" sz="1400" b="1" dirty="0" err="1">
                <a:solidFill>
                  <a:schemeClr val="accent1">
                    <a:lumMod val="75000"/>
                  </a:schemeClr>
                </a:solidFill>
              </a:rPr>
              <a:t>ļi</a:t>
            </a:r>
            <a:r>
              <a:rPr lang="en-GB" sz="1400" b="1" dirty="0">
                <a:solidFill>
                  <a:schemeClr val="accent1">
                    <a:lumMod val="75000"/>
                  </a:schemeClr>
                </a:solidFill>
              </a:rPr>
              <a:t> </a:t>
            </a:r>
            <a:r>
              <a:rPr lang="lv-LV" sz="1400" b="1" dirty="0">
                <a:solidFill>
                  <a:schemeClr val="accent1">
                    <a:lumMod val="75000"/>
                  </a:schemeClr>
                </a:solidFill>
              </a:rPr>
              <a:t>galveno spēju jomās: </a:t>
            </a:r>
            <a:r>
              <a:rPr lang="lv-LV" sz="1400" dirty="0" err="1">
                <a:solidFill>
                  <a:schemeClr val="accent1">
                    <a:lumMod val="75000"/>
                  </a:schemeClr>
                </a:solidFill>
              </a:rPr>
              <a:t>Call</a:t>
            </a:r>
            <a:r>
              <a:rPr lang="lv-LV" sz="1400" dirty="0">
                <a:solidFill>
                  <a:schemeClr val="accent1">
                    <a:lumMod val="75000"/>
                  </a:schemeClr>
                </a:solidFill>
              </a:rPr>
              <a:t> 1, </a:t>
            </a:r>
            <a:r>
              <a:rPr lang="lv-LV" sz="1400" dirty="0" err="1">
                <a:solidFill>
                  <a:schemeClr val="accent1">
                    <a:lumMod val="75000"/>
                  </a:schemeClr>
                </a:solidFill>
              </a:rPr>
              <a:t>Call</a:t>
            </a:r>
            <a:r>
              <a:rPr lang="lv-LV" sz="1400" dirty="0">
                <a:solidFill>
                  <a:schemeClr val="accent1">
                    <a:lumMod val="75000"/>
                  </a:schemeClr>
                </a:solidFill>
              </a:rPr>
              <a:t> 3, vienkāršais</a:t>
            </a:r>
            <a:r>
              <a:rPr lang="en-GB" sz="1400" dirty="0">
                <a:solidFill>
                  <a:schemeClr val="accent1">
                    <a:lumMod val="75000"/>
                  </a:schemeClr>
                </a:solidFill>
              </a:rPr>
              <a:t> grant</a:t>
            </a:r>
            <a:r>
              <a:rPr lang="lv-LV" sz="1400" dirty="0">
                <a:solidFill>
                  <a:schemeClr val="accent1">
                    <a:lumMod val="75000"/>
                  </a:schemeClr>
                </a:solidFill>
              </a:rPr>
              <a:t>s</a:t>
            </a:r>
            <a:r>
              <a:rPr lang="en-GB" sz="1400" dirty="0">
                <a:solidFill>
                  <a:schemeClr val="accent1">
                    <a:lumMod val="75000"/>
                  </a:schemeClr>
                </a:solidFill>
              </a:rPr>
              <a:t> (50% </a:t>
            </a:r>
            <a:r>
              <a:rPr lang="lv-LV" sz="1400" dirty="0">
                <a:solidFill>
                  <a:schemeClr val="accent1">
                    <a:lumMod val="75000"/>
                  </a:schemeClr>
                </a:solidFill>
              </a:rPr>
              <a:t>līdzfinansējums</a:t>
            </a:r>
            <a:r>
              <a:rPr lang="en-GB" sz="1400" dirty="0">
                <a:solidFill>
                  <a:schemeClr val="accent1">
                    <a:lumMod val="75000"/>
                  </a:schemeClr>
                </a:solidFill>
              </a:rPr>
              <a:t>)</a:t>
            </a:r>
            <a:endParaRPr lang="lv-LV" sz="1400" b="1" dirty="0">
              <a:solidFill>
                <a:schemeClr val="accent1">
                  <a:lumMod val="75000"/>
                </a:schemeClr>
              </a:solidFill>
            </a:endParaRPr>
          </a:p>
          <a:p>
            <a:pPr marL="0" indent="0" algn="just">
              <a:buNone/>
            </a:pPr>
            <a:r>
              <a:rPr lang="lv-LV" sz="1400" b="1" dirty="0">
                <a:solidFill>
                  <a:schemeClr val="accent1">
                    <a:lumMod val="75000"/>
                  </a:schemeClr>
                </a:solidFill>
              </a:rPr>
              <a:t>4.2. Augstu </a:t>
            </a:r>
            <a:r>
              <a:rPr lang="en-GB" sz="1400" b="1" dirty="0">
                <a:solidFill>
                  <a:schemeClr val="accent1">
                    <a:lumMod val="75000"/>
                  </a:schemeClr>
                </a:solidFill>
              </a:rPr>
              <a:t>digit</a:t>
            </a:r>
            <a:r>
              <a:rPr lang="lv-LV" sz="1400" b="1" dirty="0" err="1">
                <a:solidFill>
                  <a:schemeClr val="accent1">
                    <a:lumMod val="75000"/>
                  </a:schemeClr>
                </a:solidFill>
              </a:rPr>
              <a:t>ālu</a:t>
            </a:r>
            <a:r>
              <a:rPr lang="lv-LV" sz="1400" b="1" dirty="0">
                <a:solidFill>
                  <a:schemeClr val="accent1">
                    <a:lumMod val="75000"/>
                  </a:schemeClr>
                </a:solidFill>
              </a:rPr>
              <a:t> prasmju analīze: </a:t>
            </a:r>
            <a:r>
              <a:rPr lang="lv-LV" sz="1400" dirty="0" err="1">
                <a:solidFill>
                  <a:schemeClr val="accent1">
                    <a:lumMod val="75000"/>
                  </a:schemeClr>
                </a:solidFill>
              </a:rPr>
              <a:t>Call</a:t>
            </a:r>
            <a:r>
              <a:rPr lang="lv-LV" sz="1400" dirty="0">
                <a:solidFill>
                  <a:schemeClr val="accent1">
                    <a:lumMod val="75000"/>
                  </a:schemeClr>
                </a:solidFill>
              </a:rPr>
              <a:t> 1, k</a:t>
            </a:r>
            <a:r>
              <a:rPr lang="en-GB" sz="1400" dirty="0" err="1">
                <a:solidFill>
                  <a:schemeClr val="accent1">
                    <a:lumMod val="75000"/>
                  </a:schemeClr>
                </a:solidFill>
              </a:rPr>
              <a:t>oordin</a:t>
            </a:r>
            <a:r>
              <a:rPr lang="lv-LV" sz="1400" dirty="0" err="1">
                <a:solidFill>
                  <a:schemeClr val="accent1">
                    <a:lumMod val="75000"/>
                  </a:schemeClr>
                </a:solidFill>
              </a:rPr>
              <a:t>ācijas</a:t>
            </a:r>
            <a:r>
              <a:rPr lang="en-GB" sz="1400" dirty="0">
                <a:solidFill>
                  <a:schemeClr val="accent1">
                    <a:lumMod val="75000"/>
                  </a:schemeClr>
                </a:solidFill>
              </a:rPr>
              <a:t> </a:t>
            </a:r>
            <a:r>
              <a:rPr lang="lv-LV" sz="1400" dirty="0">
                <a:solidFill>
                  <a:schemeClr val="accent1">
                    <a:lumMod val="75000"/>
                  </a:schemeClr>
                </a:solidFill>
              </a:rPr>
              <a:t>un atbalsta</a:t>
            </a:r>
            <a:r>
              <a:rPr lang="en-GB" sz="1400" dirty="0">
                <a:solidFill>
                  <a:schemeClr val="accent1">
                    <a:lumMod val="75000"/>
                  </a:schemeClr>
                </a:solidFill>
              </a:rPr>
              <a:t> </a:t>
            </a:r>
            <a:r>
              <a:rPr lang="lv-LV" sz="1400" dirty="0">
                <a:solidFill>
                  <a:schemeClr val="accent1">
                    <a:lumMod val="75000"/>
                  </a:schemeClr>
                </a:solidFill>
              </a:rPr>
              <a:t>pasākumi</a:t>
            </a:r>
            <a:endParaRPr lang="lv-LV" sz="1400" b="1" dirty="0"/>
          </a:p>
          <a:p>
            <a:pPr marL="0" indent="0" algn="just">
              <a:buNone/>
            </a:pPr>
            <a:r>
              <a:rPr lang="lv-LV" sz="1400" b="1" dirty="0"/>
              <a:t>4.3. Prakses vietas </a:t>
            </a:r>
            <a:r>
              <a:rPr lang="lv-LV" sz="1400" dirty="0"/>
              <a:t>(</a:t>
            </a:r>
            <a:r>
              <a:rPr lang="en-GB" sz="1400" i="1" dirty="0"/>
              <a:t>Job placements</a:t>
            </a:r>
            <a:r>
              <a:rPr lang="lv-LV" sz="1400" dirty="0"/>
              <a:t>)</a:t>
            </a:r>
            <a:r>
              <a:rPr lang="en-GB" sz="1400" dirty="0"/>
              <a:t> </a:t>
            </a:r>
            <a:r>
              <a:rPr lang="lv-LV" sz="1400" b="1" dirty="0"/>
              <a:t>galveno spēju jomās: Call2 – </a:t>
            </a:r>
            <a:r>
              <a:rPr lang="lv-LV" sz="1400" dirty="0"/>
              <a:t>MVU atbalsta</a:t>
            </a:r>
            <a:r>
              <a:rPr lang="en-GB" sz="1400" dirty="0"/>
              <a:t> grant</a:t>
            </a:r>
            <a:r>
              <a:rPr lang="lv-LV" sz="1400" dirty="0"/>
              <a:t>s</a:t>
            </a:r>
            <a:r>
              <a:rPr lang="en-GB" sz="1400" dirty="0"/>
              <a:t> (75% </a:t>
            </a:r>
            <a:r>
              <a:rPr lang="lv-LV" sz="1400" dirty="0" err="1"/>
              <a:t>līdzfin</a:t>
            </a:r>
            <a:r>
              <a:rPr lang="lv-LV" sz="1400" dirty="0"/>
              <a:t>. MVU</a:t>
            </a:r>
            <a:r>
              <a:rPr lang="en-GB" sz="1400" dirty="0"/>
              <a:t> </a:t>
            </a:r>
            <a:r>
              <a:rPr lang="lv-LV" sz="1400" dirty="0"/>
              <a:t>un </a:t>
            </a:r>
            <a:r>
              <a:rPr lang="en-GB" sz="1400" dirty="0"/>
              <a:t> 50% </a:t>
            </a:r>
            <a:r>
              <a:rPr lang="lv-LV" sz="1400" dirty="0"/>
              <a:t>- pārējiem atbalsta saņēmējiem</a:t>
            </a:r>
            <a:r>
              <a:rPr lang="en-GB" sz="1400" dirty="0"/>
              <a:t>)</a:t>
            </a:r>
            <a:endParaRPr lang="lv-LV" sz="1400" b="1" dirty="0"/>
          </a:p>
          <a:p>
            <a:pPr marL="0" indent="0" algn="just">
              <a:buNone/>
            </a:pPr>
            <a:r>
              <a:rPr lang="lv-LV" sz="1400" b="1" dirty="0"/>
              <a:t>4.4. Īstermiņa apmācību kursi galveno spēju jomās: </a:t>
            </a:r>
            <a:r>
              <a:rPr lang="lv-LV" sz="1400" dirty="0" err="1"/>
              <a:t>Call</a:t>
            </a:r>
            <a:r>
              <a:rPr lang="lv-LV" sz="1400" dirty="0"/>
              <a:t> 2, MVU atbalsta</a:t>
            </a:r>
            <a:r>
              <a:rPr lang="en-GB" sz="1400" dirty="0"/>
              <a:t> grant</a:t>
            </a:r>
            <a:r>
              <a:rPr lang="lv-LV" sz="1400" dirty="0"/>
              <a:t>s</a:t>
            </a:r>
            <a:r>
              <a:rPr lang="en-GB" sz="1400" dirty="0"/>
              <a:t> (75% </a:t>
            </a:r>
            <a:r>
              <a:rPr lang="lv-LV" sz="1400" dirty="0" err="1"/>
              <a:t>līdzfin</a:t>
            </a:r>
            <a:r>
              <a:rPr lang="lv-LV" sz="1400" dirty="0"/>
              <a:t>. MVU</a:t>
            </a:r>
            <a:r>
              <a:rPr lang="en-GB" sz="1400" dirty="0"/>
              <a:t> </a:t>
            </a:r>
            <a:r>
              <a:rPr lang="lv-LV" sz="1400" dirty="0"/>
              <a:t>un </a:t>
            </a:r>
            <a:r>
              <a:rPr lang="en-GB" sz="1400" dirty="0"/>
              <a:t> 50% </a:t>
            </a:r>
            <a:r>
              <a:rPr lang="lv-LV" sz="1400" dirty="0"/>
              <a:t>- pārējiem atbalsta saņēmējiem</a:t>
            </a:r>
            <a:r>
              <a:rPr lang="en-GB" sz="1400" dirty="0"/>
              <a:t>)</a:t>
            </a:r>
            <a:endParaRPr lang="lv-LV" sz="1400" b="1" dirty="0"/>
          </a:p>
          <a:p>
            <a:pPr marL="0" indent="0" algn="just">
              <a:buNone/>
            </a:pPr>
            <a:r>
              <a:rPr lang="lv-LV" sz="1400" b="1" dirty="0"/>
              <a:t>4.5. </a:t>
            </a:r>
            <a:r>
              <a:rPr lang="en-GB" sz="1400" b="1" dirty="0"/>
              <a:t>Digit</a:t>
            </a:r>
            <a:r>
              <a:rPr lang="lv-LV" sz="1400" b="1" dirty="0" err="1"/>
              <a:t>ālo</a:t>
            </a:r>
            <a:r>
              <a:rPr lang="lv-LV" sz="1400" b="1" dirty="0"/>
              <a:t> prasmju un</a:t>
            </a:r>
            <a:r>
              <a:rPr lang="en-GB" sz="1400" b="1" dirty="0"/>
              <a:t> </a:t>
            </a:r>
            <a:r>
              <a:rPr lang="lv-LV" sz="1400" b="1" dirty="0"/>
              <a:t>darbavietu p</a:t>
            </a:r>
            <a:r>
              <a:rPr lang="en-GB" sz="1400" b="1" dirty="0" err="1"/>
              <a:t>latform</a:t>
            </a:r>
            <a:r>
              <a:rPr lang="lv-LV" sz="1400" b="1" dirty="0"/>
              <a:t>a: </a:t>
            </a:r>
            <a:r>
              <a:rPr lang="lv-LV" sz="1400" dirty="0"/>
              <a:t>2022 - iepirkums</a:t>
            </a:r>
          </a:p>
          <a:p>
            <a:pPr marL="0" indent="0" algn="just">
              <a:buNone/>
            </a:pPr>
            <a:r>
              <a:rPr lang="lv-LV" sz="1400" b="1" dirty="0"/>
              <a:t>4.6. </a:t>
            </a:r>
            <a:r>
              <a:rPr lang="en-GB" sz="1400" b="1" dirty="0" err="1"/>
              <a:t>Europ</a:t>
            </a:r>
            <a:r>
              <a:rPr lang="lv-LV" sz="1400" b="1" dirty="0" err="1"/>
              <a:t>as</a:t>
            </a:r>
            <a:r>
              <a:rPr lang="en-GB" sz="1400" b="1" dirty="0"/>
              <a:t> </a:t>
            </a:r>
            <a:r>
              <a:rPr lang="lv-LV" sz="1400" b="1" dirty="0"/>
              <a:t>izglītības inovācijas </a:t>
            </a:r>
            <a:r>
              <a:rPr lang="en-GB" sz="1400" b="1" dirty="0"/>
              <a:t>e</a:t>
            </a:r>
            <a:r>
              <a:rPr lang="lv-LV" sz="1400" b="1" dirty="0" err="1"/>
              <a:t>kselences</a:t>
            </a:r>
            <a:r>
              <a:rPr lang="lv-LV" sz="1400" b="1" dirty="0"/>
              <a:t> veicināšana: </a:t>
            </a:r>
            <a:r>
              <a:rPr lang="lv-LV" sz="1400" dirty="0"/>
              <a:t>Call2 - k</a:t>
            </a:r>
            <a:r>
              <a:rPr lang="en-GB" sz="1400" dirty="0" err="1"/>
              <a:t>oordin</a:t>
            </a:r>
            <a:r>
              <a:rPr lang="lv-LV" sz="1400" dirty="0" err="1"/>
              <a:t>ācijas</a:t>
            </a:r>
            <a:r>
              <a:rPr lang="en-GB" sz="1400" dirty="0"/>
              <a:t> </a:t>
            </a:r>
            <a:r>
              <a:rPr lang="lv-LV" sz="1400" dirty="0"/>
              <a:t>un atbalsta</a:t>
            </a:r>
            <a:r>
              <a:rPr lang="en-GB" sz="1400" dirty="0"/>
              <a:t> </a:t>
            </a:r>
            <a:r>
              <a:rPr lang="lv-LV" sz="1400" dirty="0"/>
              <a:t>pasākumi</a:t>
            </a:r>
            <a:r>
              <a:rPr lang="en-GB" sz="1400" dirty="0"/>
              <a:t> </a:t>
            </a:r>
            <a:endParaRPr lang="lv-LV" sz="1400" b="1" dirty="0"/>
          </a:p>
          <a:p>
            <a:endParaRPr lang="lv-LV" sz="1400" dirty="0"/>
          </a:p>
        </p:txBody>
      </p:sp>
    </p:spTree>
    <p:extLst>
      <p:ext uri="{BB962C8B-B14F-4D97-AF65-F5344CB8AC3E}">
        <p14:creationId xmlns:p14="http://schemas.microsoft.com/office/powerpoint/2010/main" val="2604938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xmlns="" id="{B86AA2DA-281A-4806-8977-D617AEAC83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Freeform: Shape 72">
            <a:extLst>
              <a:ext uri="{FF2B5EF4-FFF2-40B4-BE49-F238E27FC236}">
                <a16:creationId xmlns:a16="http://schemas.microsoft.com/office/drawing/2014/main" xmlns="" id="{64185774-6FC0-4B8D-A8DB-A885468896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8" y="609597"/>
            <a:ext cx="8903433" cy="1330841"/>
          </a:xfrm>
        </p:spPr>
        <p:txBody>
          <a:bodyPr>
            <a:normAutofit/>
          </a:bodyPr>
          <a:lstStyle/>
          <a:p>
            <a:endParaRPr lang="lv-LV"/>
          </a:p>
        </p:txBody>
      </p:sp>
      <p:sp>
        <p:nvSpPr>
          <p:cNvPr id="3" name="Content Placeholder 2"/>
          <p:cNvSpPr>
            <a:spLocks noGrp="1"/>
          </p:cNvSpPr>
          <p:nvPr>
            <p:ph idx="1"/>
          </p:nvPr>
        </p:nvSpPr>
        <p:spPr>
          <a:xfrm>
            <a:off x="1137038" y="2194100"/>
            <a:ext cx="5126303" cy="3908588"/>
          </a:xfrm>
        </p:spPr>
        <p:txBody>
          <a:bodyPr>
            <a:normAutofit/>
          </a:bodyPr>
          <a:lstStyle/>
          <a:p>
            <a:pPr marL="0" indent="0">
              <a:buNone/>
            </a:pPr>
            <a:endParaRPr lang="lv-LV" sz="2000" b="1" dirty="0"/>
          </a:p>
          <a:p>
            <a:pPr marL="0" indent="0">
              <a:buNone/>
            </a:pPr>
            <a:r>
              <a:rPr lang="lv-LV" sz="3600" b="1" dirty="0"/>
              <a:t>DEP DP «Galvenā»</a:t>
            </a:r>
            <a:br>
              <a:rPr lang="lv-LV" sz="3600" b="1" dirty="0"/>
            </a:br>
            <a:r>
              <a:rPr lang="lv-LV" sz="3600" b="1" dirty="0"/>
              <a:t>2021.-2022.gadam</a:t>
            </a:r>
            <a:br>
              <a:rPr lang="lv-LV" sz="3600" b="1" dirty="0"/>
            </a:br>
            <a:r>
              <a:rPr lang="lv-LV" sz="3600" b="1" dirty="0"/>
              <a:t>Tehnoloģiju izmantošanas paātrināšanai</a:t>
            </a:r>
            <a:br>
              <a:rPr lang="lv-LV" sz="3600" b="1" dirty="0"/>
            </a:br>
            <a:r>
              <a:rPr lang="lv-LV" sz="3600" b="1" dirty="0"/>
              <a:t>(5.nodaļa)</a:t>
            </a:r>
            <a:endParaRPr lang="lv-LV" sz="3600" dirty="0"/>
          </a:p>
        </p:txBody>
      </p:sp>
      <p:sp>
        <p:nvSpPr>
          <p:cNvPr id="12294" name="Freeform: Shape 74">
            <a:extLst>
              <a:ext uri="{FF2B5EF4-FFF2-40B4-BE49-F238E27FC236}">
                <a16:creationId xmlns:a16="http://schemas.microsoft.com/office/drawing/2014/main" xmlns="" id="{B7D3B4FC-79F4-47D2-9D79-DA876E6AD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290" name="Picture 2" descr="Humanized Digital Experience In Business – iGrand Business Plans">
            <a:extLst>
              <a:ext uri="{FF2B5EF4-FFF2-40B4-BE49-F238E27FC236}">
                <a16:creationId xmlns:a16="http://schemas.microsoft.com/office/drawing/2014/main" xmlns="" id="{7118F77C-95B6-4BDC-9D42-D3076AB0D6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67" r="19066" b="1"/>
          <a:stretch/>
        </p:blipFill>
        <p:spPr bwMode="auto">
          <a:xfrm>
            <a:off x="7016376" y="2183362"/>
            <a:ext cx="4357896" cy="3732941"/>
          </a:xfrm>
          <a:prstGeom prst="rect">
            <a:avLst/>
          </a:prstGeom>
          <a:noFill/>
          <a:extLst>
            <a:ext uri="{909E8E84-426E-40DD-AFC4-6F175D3DCCD1}">
              <a14:hiddenFill xmlns:a14="http://schemas.microsoft.com/office/drawing/2010/main">
                <a:solidFill>
                  <a:srgbClr val="FFFFFF"/>
                </a:solidFill>
              </a14:hiddenFill>
            </a:ext>
          </a:extLst>
        </p:spPr>
      </p:pic>
      <p:sp>
        <p:nvSpPr>
          <p:cNvPr id="12295" name="Rectangle 6">
            <a:extLst>
              <a:ext uri="{FF2B5EF4-FFF2-40B4-BE49-F238E27FC236}">
                <a16:creationId xmlns:a16="http://schemas.microsoft.com/office/drawing/2014/main" xmlns="" id="{EFF9196C-3887-4B80-8671-3CA6705C18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6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4B24796A-C1F6-4B21-B963-70E55A144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6F0375EF-50F2-4B52-9E47-F390BA2B04AA}"/>
              </a:ext>
            </a:extLst>
          </p:cNvPr>
          <p:cNvSpPr>
            <a:spLocks noGrp="1"/>
          </p:cNvSpPr>
          <p:nvPr>
            <p:ph type="title"/>
          </p:nvPr>
        </p:nvSpPr>
        <p:spPr>
          <a:xfrm>
            <a:off x="1137037" y="484094"/>
            <a:ext cx="9998441" cy="1206594"/>
          </a:xfrm>
        </p:spPr>
        <p:txBody>
          <a:bodyPr>
            <a:normAutofit/>
          </a:bodyPr>
          <a:lstStyle/>
          <a:p>
            <a:r>
              <a:rPr lang="lv-LV" sz="2900" b="1" dirty="0"/>
              <a:t>5.1. Eiropas zaļā kursa iniciatīvas</a:t>
            </a:r>
          </a:p>
        </p:txBody>
      </p:sp>
      <p:sp>
        <p:nvSpPr>
          <p:cNvPr id="13" name="Freeform: Shape 12">
            <a:extLst>
              <a:ext uri="{FF2B5EF4-FFF2-40B4-BE49-F238E27FC236}">
                <a16:creationId xmlns:a16="http://schemas.microsoft.com/office/drawing/2014/main" xmlns="" id="{8101159E-D455-456F-8FE1-396AB159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descr="Humanized Digital Experience In Business – iGrand Business Plans">
            <a:extLst>
              <a:ext uri="{FF2B5EF4-FFF2-40B4-BE49-F238E27FC236}">
                <a16:creationId xmlns:a16="http://schemas.microsoft.com/office/drawing/2014/main" xmlns="" id="{F969393A-0C37-4843-9A0B-08A19F0C62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95" r="26597" b="3"/>
          <a:stretch/>
        </p:blipFill>
        <p:spPr bwMode="auto">
          <a:xfrm>
            <a:off x="1309404" y="2114946"/>
            <a:ext cx="3274548" cy="36394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6">
            <a:extLst>
              <a:ext uri="{FF2B5EF4-FFF2-40B4-BE49-F238E27FC236}">
                <a16:creationId xmlns:a16="http://schemas.microsoft.com/office/drawing/2014/main" xmlns="" id="{1F9FDF39-7A42-411B-85F1-9DE812C7A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8732B6E-2D3D-43E1-810C-7172801A399D}"/>
              </a:ext>
            </a:extLst>
          </p:cNvPr>
          <p:cNvSpPr>
            <a:spLocks noGrp="1"/>
          </p:cNvSpPr>
          <p:nvPr>
            <p:ph idx="1"/>
          </p:nvPr>
        </p:nvSpPr>
        <p:spPr>
          <a:xfrm>
            <a:off x="5366870" y="1452880"/>
            <a:ext cx="5775327" cy="5029200"/>
          </a:xfrm>
        </p:spPr>
        <p:txBody>
          <a:bodyPr anchor="ctr">
            <a:normAutofit fontScale="92500" lnSpcReduction="10000"/>
          </a:bodyPr>
          <a:lstStyle/>
          <a:p>
            <a:pPr marL="342900" indent="-342900">
              <a:buFont typeface="Arial" panose="020B0604020202020204" pitchFamily="34" charset="0"/>
              <a:buChar char="•"/>
            </a:pPr>
            <a:r>
              <a:rPr lang="lv-LV" sz="1800" b="1" dirty="0">
                <a:solidFill>
                  <a:schemeClr val="accent1">
                    <a:lumMod val="75000"/>
                  </a:schemeClr>
                </a:solidFill>
              </a:rPr>
              <a:t>Digitālo dvīņu un «Galamērķis Zeme» iniciatīva:</a:t>
            </a:r>
          </a:p>
          <a:p>
            <a:pPr lvl="1">
              <a:buFont typeface="Wingdings" panose="05000000000000000000" pitchFamily="2" charset="2"/>
              <a:buChar char="ü"/>
            </a:pPr>
            <a:r>
              <a:rPr lang="lv-LV" sz="1600" b="1" dirty="0">
                <a:solidFill>
                  <a:schemeClr val="accent1">
                    <a:lumMod val="75000"/>
                  </a:schemeClr>
                </a:solidFill>
                <a:latin typeface="+mn-lt"/>
              </a:rPr>
              <a:t>«Galamērķis Zeme» </a:t>
            </a:r>
            <a:r>
              <a:rPr lang="lv-LV" sz="1600" b="1" dirty="0">
                <a:solidFill>
                  <a:schemeClr val="accent1">
                    <a:lumMod val="75000"/>
                  </a:schemeClr>
                </a:solidFill>
                <a:ea typeface="Verdana" panose="020B0604030504040204" pitchFamily="34" charset="0"/>
              </a:rPr>
              <a:t>h</a:t>
            </a:r>
            <a:r>
              <a:rPr lang="lv-LV" sz="1600" b="1" dirty="0">
                <a:solidFill>
                  <a:schemeClr val="accent1">
                    <a:lumMod val="75000"/>
                  </a:schemeClr>
                </a:solidFill>
                <a:latin typeface="+mn-lt"/>
                <a:ea typeface="Verdana" panose="020B0604030504040204" pitchFamily="34" charset="0"/>
                <a:cs typeface="Verdana" panose="020B0604030504040204" pitchFamily="34" charset="0"/>
              </a:rPr>
              <a:t>orizontālā </a:t>
            </a:r>
            <a:r>
              <a:rPr lang="lv-LV" sz="1600" b="1" dirty="0" err="1">
                <a:solidFill>
                  <a:schemeClr val="accent1">
                    <a:lumMod val="75000"/>
                  </a:schemeClr>
                </a:solidFill>
                <a:ea typeface="Verdana" panose="020B0604030504040204" pitchFamily="34" charset="0"/>
                <a:cs typeface="Verdana" panose="020B0604030504040204" pitchFamily="34" charset="0"/>
              </a:rPr>
              <a:t>pamat</a:t>
            </a:r>
            <a:r>
              <a:rPr lang="lv-LV" sz="1600" b="1" dirty="0" err="1">
                <a:solidFill>
                  <a:schemeClr val="accent1">
                    <a:lumMod val="75000"/>
                  </a:schemeClr>
                </a:solidFill>
                <a:latin typeface="+mn-lt"/>
                <a:ea typeface="Verdana" panose="020B0604030504040204" pitchFamily="34" charset="0"/>
                <a:cs typeface="Verdana" panose="020B0604030504040204" pitchFamily="34" charset="0"/>
              </a:rPr>
              <a:t>platforma</a:t>
            </a:r>
            <a:r>
              <a:rPr lang="lv-LV" sz="1600" dirty="0">
                <a:solidFill>
                  <a:schemeClr val="accent1">
                    <a:lumMod val="75000"/>
                  </a:schemeClr>
                </a:solidFill>
                <a:latin typeface="+mn-lt"/>
                <a:ea typeface="Verdana" panose="020B0604030504040204" pitchFamily="34" charset="0"/>
                <a:cs typeface="Verdana" panose="020B0604030504040204" pitchFamily="34" charset="0"/>
              </a:rPr>
              <a:t>, 2021-ieguldījuma līgumi</a:t>
            </a:r>
          </a:p>
          <a:p>
            <a:pPr lvl="1">
              <a:buFont typeface="Wingdings" panose="05000000000000000000" pitchFamily="2" charset="2"/>
              <a:buChar char="ü"/>
            </a:pPr>
            <a:r>
              <a:rPr lang="lv-LV" sz="1600" b="1" dirty="0">
                <a:solidFill>
                  <a:schemeClr val="accent1">
                    <a:lumMod val="75000"/>
                  </a:schemeClr>
                </a:solidFill>
                <a:latin typeface="+mn-lt"/>
              </a:rPr>
              <a:t>«Galamērķis Zeme» digitālie dvīņi</a:t>
            </a:r>
            <a:r>
              <a:rPr lang="lv-LV" sz="1600" dirty="0">
                <a:solidFill>
                  <a:schemeClr val="accent1">
                    <a:lumMod val="75000"/>
                  </a:schemeClr>
                </a:solidFill>
                <a:latin typeface="+mn-lt"/>
                <a:ea typeface="Verdana" panose="020B0604030504040204" pitchFamily="34" charset="0"/>
                <a:cs typeface="Verdana" panose="020B0604030504040204" pitchFamily="34" charset="0"/>
              </a:rPr>
              <a:t>, 2021-</a:t>
            </a:r>
            <a:r>
              <a:rPr lang="lv-LV" sz="1600" dirty="0">
                <a:solidFill>
                  <a:schemeClr val="accent1">
                    <a:lumMod val="75000"/>
                  </a:schemeClr>
                </a:solidFill>
              </a:rPr>
              <a:t>koordinācijas un atbalsta pasākumi </a:t>
            </a:r>
            <a:endParaRPr lang="lv-LV" sz="1600" dirty="0">
              <a:solidFill>
                <a:schemeClr val="accent1">
                  <a:lumMod val="75000"/>
                </a:schemeClr>
              </a:solidFill>
              <a:latin typeface="+mn-lt"/>
              <a:ea typeface="Verdana" panose="020B0604030504040204" pitchFamily="34" charset="0"/>
              <a:cs typeface="Verdana" panose="020B0604030504040204" pitchFamily="34" charset="0"/>
            </a:endParaRPr>
          </a:p>
          <a:p>
            <a:pPr lvl="1">
              <a:buFont typeface="Wingdings" panose="05000000000000000000" pitchFamily="2" charset="2"/>
              <a:buChar char="ü"/>
            </a:pPr>
            <a:r>
              <a:rPr lang="lv-LV" sz="1600" b="1" dirty="0">
                <a:solidFill>
                  <a:schemeClr val="accent1">
                    <a:lumMod val="75000"/>
                  </a:schemeClr>
                </a:solidFill>
                <a:latin typeface="+mn-lt"/>
                <a:ea typeface="Verdana" panose="020B0604030504040204" pitchFamily="34" charset="0"/>
                <a:cs typeface="Verdana" panose="020B0604030504040204" pitchFamily="34" charset="0"/>
              </a:rPr>
              <a:t>Pilsētvides </a:t>
            </a:r>
            <a:r>
              <a:rPr lang="lv-LV" sz="1600" b="1" dirty="0">
                <a:solidFill>
                  <a:schemeClr val="accent1">
                    <a:lumMod val="75000"/>
                  </a:schemeClr>
                </a:solidFill>
                <a:latin typeface="+mn-lt"/>
              </a:rPr>
              <a:t>digitālie dvīņi</a:t>
            </a:r>
            <a:r>
              <a:rPr lang="lv-LV" sz="1600" dirty="0">
                <a:solidFill>
                  <a:schemeClr val="accent1">
                    <a:lumMod val="75000"/>
                  </a:schemeClr>
                </a:solidFill>
                <a:latin typeface="+mn-lt"/>
                <a:ea typeface="Verdana" panose="020B0604030504040204" pitchFamily="34" charset="0"/>
                <a:cs typeface="Verdana" panose="020B0604030504040204" pitchFamily="34" charset="0"/>
              </a:rPr>
              <a:t>: </a:t>
            </a:r>
            <a:r>
              <a:rPr lang="lv-LV" sz="1600" dirty="0" err="1">
                <a:solidFill>
                  <a:schemeClr val="accent1">
                    <a:lumMod val="75000"/>
                  </a:schemeClr>
                </a:solidFill>
                <a:latin typeface="+mn-lt"/>
                <a:ea typeface="Verdana" panose="020B0604030504040204" pitchFamily="34" charset="0"/>
                <a:cs typeface="Verdana" panose="020B0604030504040204" pitchFamily="34" charset="0"/>
              </a:rPr>
              <a:t>Call</a:t>
            </a:r>
            <a:r>
              <a:rPr lang="lv-LV" sz="1600" dirty="0">
                <a:solidFill>
                  <a:schemeClr val="accent1">
                    <a:lumMod val="75000"/>
                  </a:schemeClr>
                </a:solidFill>
                <a:latin typeface="+mn-lt"/>
                <a:ea typeface="Verdana" panose="020B0604030504040204" pitchFamily="34" charset="0"/>
                <a:cs typeface="Verdana" panose="020B0604030504040204" pitchFamily="34" charset="0"/>
              </a:rPr>
              <a:t> 1 </a:t>
            </a:r>
            <a:r>
              <a:rPr lang="lv-LV" sz="1600" dirty="0">
                <a:solidFill>
                  <a:schemeClr val="accent1">
                    <a:lumMod val="75000"/>
                  </a:schemeClr>
                </a:solidFill>
              </a:rPr>
              <a:t>koordinācijas un atbalsta pasākumi </a:t>
            </a:r>
            <a:r>
              <a:rPr lang="lv-LV" sz="1600" dirty="0">
                <a:latin typeface="+mn-lt"/>
                <a:ea typeface="Verdana" panose="020B0604030504040204" pitchFamily="34" charset="0"/>
                <a:cs typeface="Verdana" panose="020B0604030504040204" pitchFamily="34" charset="0"/>
              </a:rPr>
              <a:t>; </a:t>
            </a:r>
            <a:r>
              <a:rPr lang="lv-LV" sz="1600" dirty="0" err="1">
                <a:latin typeface="+mn-lt"/>
                <a:ea typeface="Verdana" panose="020B0604030504040204" pitchFamily="34" charset="0"/>
                <a:cs typeface="Verdana" panose="020B0604030504040204" pitchFamily="34" charset="0"/>
              </a:rPr>
              <a:t>Call</a:t>
            </a:r>
            <a:r>
              <a:rPr lang="lv-LV" sz="1600" dirty="0">
                <a:latin typeface="+mn-lt"/>
                <a:ea typeface="Verdana" panose="020B0604030504040204" pitchFamily="34" charset="0"/>
                <a:cs typeface="Verdana" panose="020B0604030504040204" pitchFamily="34" charset="0"/>
              </a:rPr>
              <a:t> 2, vienkāršais grants (50% līdzfinansējums), </a:t>
            </a:r>
            <a:r>
              <a:rPr lang="lv-LV" sz="1600" dirty="0" err="1">
                <a:latin typeface="+mn-lt"/>
                <a:ea typeface="Verdana" panose="020B0604030504040204" pitchFamily="34" charset="0"/>
                <a:cs typeface="Verdana" panose="020B0604030504040204" pitchFamily="34" charset="0"/>
              </a:rPr>
              <a:t>Call</a:t>
            </a:r>
            <a:r>
              <a:rPr lang="lv-LV" sz="1600" dirty="0">
                <a:latin typeface="+mn-lt"/>
                <a:ea typeface="Verdana" panose="020B0604030504040204" pitchFamily="34" charset="0"/>
                <a:cs typeface="Verdana" panose="020B0604030504040204" pitchFamily="34" charset="0"/>
              </a:rPr>
              <a:t> 2, grants trešo pušu atbalstam:</a:t>
            </a:r>
          </a:p>
          <a:p>
            <a:pPr marL="914400" lvl="2" indent="0">
              <a:buNone/>
            </a:pPr>
            <a:r>
              <a:rPr lang="lv-LV" sz="1600" dirty="0">
                <a:latin typeface="+mn-lt"/>
                <a:ea typeface="Verdana" panose="020B0604030504040204" pitchFamily="34" charset="0"/>
                <a:cs typeface="Verdana" panose="020B0604030504040204" pitchFamily="34" charset="0"/>
              </a:rPr>
              <a:t>- MI atbalstītie pilsētvides </a:t>
            </a:r>
            <a:r>
              <a:rPr lang="lv-LV" sz="1600" dirty="0">
                <a:latin typeface="+mn-lt"/>
              </a:rPr>
              <a:t>digitālie dvīņi </a:t>
            </a:r>
            <a:r>
              <a:rPr lang="lv-LV" sz="1600" dirty="0">
                <a:latin typeface="+mn-lt"/>
                <a:ea typeface="Verdana" panose="020B0604030504040204" pitchFamily="34" charset="0"/>
                <a:cs typeface="Verdana" panose="020B0604030504040204" pitchFamily="34" charset="0"/>
              </a:rPr>
              <a:t>viedajām pilsētām un kopienām</a:t>
            </a:r>
          </a:p>
          <a:p>
            <a:pPr lvl="2">
              <a:buFontTx/>
              <a:buChar char="-"/>
            </a:pPr>
            <a:r>
              <a:rPr lang="lv-LV" sz="1600" dirty="0">
                <a:ea typeface="Verdana" panose="020B0604030504040204" pitchFamily="34" charset="0"/>
                <a:cs typeface="Verdana" panose="020B0604030504040204" pitchFamily="34" charset="0"/>
              </a:rPr>
              <a:t>Kopīgā plāna </a:t>
            </a:r>
            <a:r>
              <a:rPr lang="lv-LV" sz="1600" dirty="0" err="1">
                <a:ea typeface="Verdana" panose="020B0604030504040204" pitchFamily="34" charset="0"/>
                <a:cs typeface="Verdana" panose="020B0604030504040204" pitchFamily="34" charset="0"/>
              </a:rPr>
              <a:t>validēšanaEiropas</a:t>
            </a:r>
            <a:r>
              <a:rPr lang="lv-LV" sz="1600" dirty="0">
                <a:ea typeface="Verdana" panose="020B0604030504040204" pitchFamily="34" charset="0"/>
                <a:cs typeface="Verdana" panose="020B0604030504040204" pitchFamily="34" charset="0"/>
              </a:rPr>
              <a:t> </a:t>
            </a:r>
            <a:r>
              <a:rPr lang="lv-LV" sz="1600" dirty="0">
                <a:latin typeface="+mn-lt"/>
                <a:ea typeface="Verdana" panose="020B0604030504040204" pitchFamily="34" charset="0"/>
                <a:cs typeface="Verdana" panose="020B0604030504040204" pitchFamily="34" charset="0"/>
              </a:rPr>
              <a:t>datu telpas viedajām pilsētām un kopienām</a:t>
            </a:r>
          </a:p>
          <a:p>
            <a:pPr lvl="2">
              <a:buFontTx/>
              <a:buChar char="-"/>
            </a:pPr>
            <a:r>
              <a:rPr lang="lv-LV" sz="1600" b="1" dirty="0">
                <a:solidFill>
                  <a:schemeClr val="accent1">
                    <a:lumMod val="75000"/>
                  </a:schemeClr>
                </a:solidFill>
                <a:latin typeface="+mn-lt"/>
              </a:rPr>
              <a:t>Digitālo dvīņu </a:t>
            </a:r>
            <a:r>
              <a:rPr lang="lv-LV" sz="1600" b="1" dirty="0">
                <a:solidFill>
                  <a:schemeClr val="accent1">
                    <a:lumMod val="75000"/>
                  </a:schemeClr>
                </a:solidFill>
                <a:latin typeface="+mn-lt"/>
                <a:ea typeface="Verdana" panose="020B0604030504040204" pitchFamily="34" charset="0"/>
                <a:cs typeface="Verdana" panose="020B0604030504040204" pitchFamily="34" charset="0"/>
              </a:rPr>
              <a:t>ekosistēma  veselības aprūpē:</a:t>
            </a:r>
            <a:r>
              <a:rPr lang="lv-LV" sz="1600" b="1" dirty="0">
                <a:solidFill>
                  <a:schemeClr val="accent1">
                    <a:lumMod val="75000"/>
                  </a:schemeClr>
                </a:solidFill>
                <a:latin typeface="+mn-lt"/>
              </a:rPr>
              <a:t> </a:t>
            </a:r>
            <a:r>
              <a:rPr lang="lv-LV" sz="1600" dirty="0" err="1">
                <a:solidFill>
                  <a:schemeClr val="accent1">
                    <a:lumMod val="75000"/>
                  </a:schemeClr>
                </a:solidFill>
                <a:latin typeface="+mn-lt"/>
              </a:rPr>
              <a:t>Call</a:t>
            </a:r>
            <a:r>
              <a:rPr lang="lv-LV" sz="1600" dirty="0">
                <a:solidFill>
                  <a:schemeClr val="accent1">
                    <a:lumMod val="75000"/>
                  </a:schemeClr>
                </a:solidFill>
                <a:latin typeface="+mn-lt"/>
              </a:rPr>
              <a:t> 1, </a:t>
            </a:r>
            <a:r>
              <a:rPr lang="lv-LV" sz="1600" dirty="0">
                <a:solidFill>
                  <a:schemeClr val="accent1">
                    <a:lumMod val="75000"/>
                  </a:schemeClr>
                </a:solidFill>
              </a:rPr>
              <a:t>koordinācijas un atbalsta pasākumi</a:t>
            </a:r>
            <a:endParaRPr lang="lv-LV" sz="1600" b="1" dirty="0">
              <a:solidFill>
                <a:schemeClr val="accent1">
                  <a:lumMod val="75000"/>
                </a:schemeClr>
              </a:solidFill>
              <a:latin typeface="+mn-lt"/>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lv-LV" sz="1800" b="1" i="1" dirty="0">
                <a:solidFill>
                  <a:schemeClr val="accent1">
                    <a:lumMod val="75000"/>
                  </a:schemeClr>
                </a:solidFill>
                <a:latin typeface="+mn-lt"/>
              </a:rPr>
              <a:t>Living-in.eu </a:t>
            </a:r>
            <a:r>
              <a:rPr lang="lv-LV" sz="1800" b="1" dirty="0">
                <a:solidFill>
                  <a:schemeClr val="accent1">
                    <a:lumMod val="75000"/>
                  </a:schemeClr>
                </a:solidFill>
              </a:rPr>
              <a:t>kopienas pārvaldība</a:t>
            </a:r>
            <a:r>
              <a:rPr lang="lv-LV" sz="1800" b="1" dirty="0">
                <a:solidFill>
                  <a:schemeClr val="accent1">
                    <a:lumMod val="75000"/>
                  </a:schemeClr>
                </a:solidFill>
                <a:latin typeface="+mn-lt"/>
              </a:rPr>
              <a:t>: </a:t>
            </a:r>
            <a:r>
              <a:rPr lang="lv-LV" sz="1600" b="1" dirty="0" err="1">
                <a:solidFill>
                  <a:schemeClr val="accent1">
                    <a:lumMod val="75000"/>
                  </a:schemeClr>
                </a:solidFill>
                <a:latin typeface="+mn-lt"/>
              </a:rPr>
              <a:t>Call</a:t>
            </a:r>
            <a:r>
              <a:rPr lang="lv-LV" sz="1600" b="1" dirty="0">
                <a:solidFill>
                  <a:schemeClr val="accent1">
                    <a:lumMod val="75000"/>
                  </a:schemeClr>
                </a:solidFill>
                <a:latin typeface="+mn-lt"/>
              </a:rPr>
              <a:t> 1, </a:t>
            </a:r>
            <a:r>
              <a:rPr lang="lv-LV" sz="1600" dirty="0">
                <a:solidFill>
                  <a:schemeClr val="accent1">
                    <a:lumMod val="75000"/>
                  </a:schemeClr>
                </a:solidFill>
              </a:rPr>
              <a:t>koordinācijas un atbalsta pasākumi</a:t>
            </a:r>
            <a:endParaRPr lang="lv-LV" sz="1600" dirty="0">
              <a:solidFill>
                <a:schemeClr val="accent1">
                  <a:lumMod val="75000"/>
                </a:schemeClr>
              </a:solidFill>
              <a:latin typeface="+mn-lt"/>
            </a:endParaRPr>
          </a:p>
          <a:p>
            <a:pPr marL="342900" indent="-342900"/>
            <a:r>
              <a:rPr lang="lv-LV" sz="1800" b="1" dirty="0">
                <a:solidFill>
                  <a:schemeClr val="accent1">
                    <a:lumMod val="75000"/>
                  </a:schemeClr>
                </a:solidFill>
                <a:latin typeface="+mn-lt"/>
              </a:rPr>
              <a:t>Produkta d</a:t>
            </a:r>
            <a:r>
              <a:rPr lang="lv-LV" sz="1800" b="1" dirty="0">
                <a:solidFill>
                  <a:schemeClr val="accent1">
                    <a:lumMod val="75000"/>
                  </a:schemeClr>
                </a:solidFill>
              </a:rPr>
              <a:t>igitālā </a:t>
            </a:r>
            <a:r>
              <a:rPr lang="lv-LV" sz="1800" b="1" dirty="0">
                <a:solidFill>
                  <a:schemeClr val="accent1">
                    <a:lumMod val="75000"/>
                  </a:schemeClr>
                </a:solidFill>
                <a:latin typeface="+mn-lt"/>
              </a:rPr>
              <a:t>pase</a:t>
            </a:r>
            <a:r>
              <a:rPr lang="lv-LV" sz="1800" b="1" dirty="0">
                <a:solidFill>
                  <a:schemeClr val="accent1">
                    <a:lumMod val="75000"/>
                  </a:schemeClr>
                </a:solidFill>
              </a:rPr>
              <a:t> -</a:t>
            </a:r>
            <a:r>
              <a:rPr lang="lv-LV" sz="1800" b="1" dirty="0">
                <a:solidFill>
                  <a:schemeClr val="accent1">
                    <a:lumMod val="75000"/>
                  </a:schemeClr>
                </a:solidFill>
                <a:latin typeface="+mn-lt"/>
              </a:rPr>
              <a:t> ilgtspējīgas un aprites ekonomikai atbilstošas sistēmas</a:t>
            </a:r>
            <a:r>
              <a:rPr lang="lv-LV" sz="1600" b="1" dirty="0">
                <a:solidFill>
                  <a:schemeClr val="accent1">
                    <a:lumMod val="75000"/>
                  </a:schemeClr>
                </a:solidFill>
                <a:latin typeface="+mn-lt"/>
              </a:rPr>
              <a:t>: </a:t>
            </a:r>
            <a:r>
              <a:rPr lang="lv-LV" sz="1600" b="1" dirty="0" err="1">
                <a:solidFill>
                  <a:schemeClr val="accent1">
                    <a:lumMod val="75000"/>
                  </a:schemeClr>
                </a:solidFill>
                <a:latin typeface="+mn-lt"/>
              </a:rPr>
              <a:t>Call</a:t>
            </a:r>
            <a:r>
              <a:rPr lang="lv-LV" sz="1600" b="1" dirty="0">
                <a:solidFill>
                  <a:schemeClr val="accent1">
                    <a:lumMod val="75000"/>
                  </a:schemeClr>
                </a:solidFill>
                <a:latin typeface="+mn-lt"/>
              </a:rPr>
              <a:t> 1, </a:t>
            </a:r>
            <a:r>
              <a:rPr lang="lv-LV" sz="1600" dirty="0">
                <a:solidFill>
                  <a:schemeClr val="accent1">
                    <a:lumMod val="75000"/>
                  </a:schemeClr>
                </a:solidFill>
              </a:rPr>
              <a:t>koordinācijas un atbalsta pasākumi</a:t>
            </a:r>
          </a:p>
          <a:p>
            <a:pPr marL="342900" indent="-342900"/>
            <a:r>
              <a:rPr lang="en-US" sz="1900" b="1" i="0" u="none" strike="noStrike" baseline="0" dirty="0">
                <a:solidFill>
                  <a:srgbClr val="30849B"/>
                </a:solidFill>
              </a:rPr>
              <a:t>Digit</a:t>
            </a:r>
            <a:r>
              <a:rPr lang="lv-LV" sz="1900" b="1" i="0" u="none" strike="noStrike" baseline="0" dirty="0" err="1">
                <a:solidFill>
                  <a:srgbClr val="30849B"/>
                </a:solidFill>
              </a:rPr>
              <a:t>ālie</a:t>
            </a:r>
            <a:r>
              <a:rPr lang="lv-LV" sz="1900" b="1" i="0" u="none" strike="noStrike" baseline="0" dirty="0">
                <a:solidFill>
                  <a:srgbClr val="30849B"/>
                </a:solidFill>
              </a:rPr>
              <a:t> risinājumi Eiropas jaunās </a:t>
            </a:r>
            <a:r>
              <a:rPr lang="lv-LV" sz="1900" b="1" i="0" u="none" strike="noStrike" baseline="0" dirty="0" err="1">
                <a:solidFill>
                  <a:srgbClr val="30849B"/>
                </a:solidFill>
              </a:rPr>
              <a:t>Bauhaus</a:t>
            </a:r>
            <a:r>
              <a:rPr lang="lv-LV" sz="1900" b="1" i="0" u="none" strike="noStrike" baseline="0" dirty="0">
                <a:solidFill>
                  <a:srgbClr val="30849B"/>
                </a:solidFill>
              </a:rPr>
              <a:t> iniciatīvas atbalstam: </a:t>
            </a:r>
            <a:r>
              <a:rPr lang="lv-LV" sz="1600" dirty="0" err="1">
                <a:solidFill>
                  <a:schemeClr val="accent1">
                    <a:lumMod val="75000"/>
                  </a:schemeClr>
                </a:solidFill>
              </a:rPr>
              <a:t>Call</a:t>
            </a:r>
            <a:r>
              <a:rPr lang="lv-LV" sz="1600" dirty="0">
                <a:solidFill>
                  <a:schemeClr val="accent1">
                    <a:lumMod val="75000"/>
                  </a:schemeClr>
                </a:solidFill>
              </a:rPr>
              <a:t> 1, koordinācijas un atbalsta pasākumi</a:t>
            </a:r>
            <a:endParaRPr lang="lv-LV" sz="1600" b="1" dirty="0">
              <a:solidFill>
                <a:schemeClr val="accent1">
                  <a:lumMod val="75000"/>
                </a:schemeClr>
              </a:solidFill>
              <a:highlight>
                <a:srgbClr val="FFFF00"/>
              </a:highlight>
            </a:endParaRPr>
          </a:p>
        </p:txBody>
      </p:sp>
    </p:spTree>
    <p:extLst>
      <p:ext uri="{BB962C8B-B14F-4D97-AF65-F5344CB8AC3E}">
        <p14:creationId xmlns:p14="http://schemas.microsoft.com/office/powerpoint/2010/main" val="83518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4B24796A-C1F6-4B21-B963-70E55A144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6F0375EF-50F2-4B52-9E47-F390BA2B04AA}"/>
              </a:ext>
            </a:extLst>
          </p:cNvPr>
          <p:cNvSpPr>
            <a:spLocks noGrp="1"/>
          </p:cNvSpPr>
          <p:nvPr>
            <p:ph type="title"/>
          </p:nvPr>
        </p:nvSpPr>
        <p:spPr>
          <a:xfrm>
            <a:off x="1137037" y="484094"/>
            <a:ext cx="9998441" cy="1206594"/>
          </a:xfrm>
        </p:spPr>
        <p:txBody>
          <a:bodyPr>
            <a:normAutofit/>
          </a:bodyPr>
          <a:lstStyle/>
          <a:p>
            <a:r>
              <a:rPr lang="lv-LV" sz="2900" dirty="0">
                <a:latin typeface="+mn-lt"/>
              </a:rPr>
              <a:t>5.2. </a:t>
            </a:r>
            <a:r>
              <a:rPr lang="lv-LV" sz="2900" dirty="0" err="1">
                <a:latin typeface="+mn-lt"/>
              </a:rPr>
              <a:t>Blokķēde</a:t>
            </a:r>
            <a:r>
              <a:rPr lang="lv-LV" sz="2900" dirty="0">
                <a:latin typeface="+mn-lt"/>
              </a:rPr>
              <a:t> </a:t>
            </a:r>
            <a:r>
              <a:rPr lang="en-GB" sz="2900" dirty="0">
                <a:latin typeface="+mn-lt"/>
              </a:rPr>
              <a:t>– </a:t>
            </a:r>
            <a:r>
              <a:rPr lang="lv-LV" sz="2900" dirty="0">
                <a:latin typeface="+mn-lt"/>
              </a:rPr>
              <a:t>Eiropas </a:t>
            </a:r>
            <a:r>
              <a:rPr lang="lv-LV" sz="2900" dirty="0" err="1">
                <a:latin typeface="+mn-lt"/>
              </a:rPr>
              <a:t>blokķēdes</a:t>
            </a:r>
            <a:r>
              <a:rPr lang="lv-LV" sz="2900" dirty="0">
                <a:latin typeface="+mn-lt"/>
              </a:rPr>
              <a:t> pakalpojumu infrastruktūra (EBPI) un regulējuma «smilškaste»</a:t>
            </a:r>
            <a:endParaRPr lang="lv-LV" sz="2900" b="1" dirty="0"/>
          </a:p>
        </p:txBody>
      </p:sp>
      <p:sp>
        <p:nvSpPr>
          <p:cNvPr id="13" name="Freeform: Shape 12">
            <a:extLst>
              <a:ext uri="{FF2B5EF4-FFF2-40B4-BE49-F238E27FC236}">
                <a16:creationId xmlns:a16="http://schemas.microsoft.com/office/drawing/2014/main" xmlns="" id="{8101159E-D455-456F-8FE1-396AB159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descr="Humanized Digital Experience In Business – iGrand Business Plans">
            <a:extLst>
              <a:ext uri="{FF2B5EF4-FFF2-40B4-BE49-F238E27FC236}">
                <a16:creationId xmlns:a16="http://schemas.microsoft.com/office/drawing/2014/main" xmlns="" id="{F969393A-0C37-4843-9A0B-08A19F0C62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95" r="26597" b="3"/>
          <a:stretch/>
        </p:blipFill>
        <p:spPr bwMode="auto">
          <a:xfrm>
            <a:off x="1309404" y="2114946"/>
            <a:ext cx="3274548" cy="36394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6">
            <a:extLst>
              <a:ext uri="{FF2B5EF4-FFF2-40B4-BE49-F238E27FC236}">
                <a16:creationId xmlns:a16="http://schemas.microsoft.com/office/drawing/2014/main" xmlns="" id="{1F9FDF39-7A42-411B-85F1-9DE812C7A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8732B6E-2D3D-43E1-810C-7172801A399D}"/>
              </a:ext>
            </a:extLst>
          </p:cNvPr>
          <p:cNvSpPr>
            <a:spLocks noGrp="1"/>
          </p:cNvSpPr>
          <p:nvPr>
            <p:ph idx="1"/>
          </p:nvPr>
        </p:nvSpPr>
        <p:spPr>
          <a:xfrm>
            <a:off x="4756319" y="1690688"/>
            <a:ext cx="7222321" cy="5029200"/>
          </a:xfrm>
        </p:spPr>
        <p:txBody>
          <a:bodyPr anchor="ctr">
            <a:normAutofit/>
          </a:bodyPr>
          <a:lstStyle/>
          <a:p>
            <a:r>
              <a:rPr lang="lv-LV" sz="1400" b="1" dirty="0">
                <a:latin typeface="+mn-lt"/>
              </a:rPr>
              <a:t>EBSI darba virzieni (2021.-2022.gads – Iepirkums; </a:t>
            </a:r>
            <a:r>
              <a:rPr lang="lv-LV" sz="1400" b="1" dirty="0" err="1">
                <a:latin typeface="+mn-lt"/>
              </a:rPr>
              <a:t>Call</a:t>
            </a:r>
            <a:r>
              <a:rPr lang="lv-LV" sz="1400" b="1" dirty="0">
                <a:latin typeface="+mn-lt"/>
              </a:rPr>
              <a:t> 2 - </a:t>
            </a:r>
            <a:r>
              <a:rPr lang="en-GB" sz="1400" b="1" dirty="0">
                <a:latin typeface="+mn-lt"/>
              </a:rPr>
              <a:t>Coordination and Support Action</a:t>
            </a:r>
            <a:r>
              <a:rPr lang="lv-LV" sz="1400" b="1" dirty="0">
                <a:latin typeface="+mn-lt"/>
              </a:rPr>
              <a:t>; </a:t>
            </a:r>
            <a:r>
              <a:rPr lang="lv-LV" sz="1400" b="1" dirty="0" err="1">
                <a:latin typeface="+mn-lt"/>
              </a:rPr>
              <a:t>Call</a:t>
            </a:r>
            <a:r>
              <a:rPr lang="lv-LV" sz="1400" b="1" dirty="0">
                <a:latin typeface="+mn-lt"/>
              </a:rPr>
              <a:t> 2-3 – Grants;</a:t>
            </a:r>
            <a:endParaRPr lang="lv-LV" sz="1400" dirty="0">
              <a:latin typeface="+mn-lt"/>
            </a:endParaRPr>
          </a:p>
          <a:p>
            <a:pPr marL="285750" indent="-285750">
              <a:buFont typeface="Arial" panose="020B0604020202020204" pitchFamily="34" charset="0"/>
              <a:buChar char="•"/>
            </a:pPr>
            <a:r>
              <a:rPr lang="lv-LV" sz="1400" b="1" dirty="0">
                <a:latin typeface="+mn-lt"/>
              </a:rPr>
              <a:t>Eiropas </a:t>
            </a:r>
            <a:r>
              <a:rPr lang="lv-LV" sz="1400" b="1" dirty="0" err="1">
                <a:latin typeface="+mn-lt"/>
              </a:rPr>
              <a:t>Blokķēdes</a:t>
            </a:r>
            <a:r>
              <a:rPr lang="lv-LV" sz="1400" b="1" dirty="0">
                <a:latin typeface="+mn-lt"/>
              </a:rPr>
              <a:t> partnerība (EBP) un EBPI pārvaldība</a:t>
            </a:r>
            <a:r>
              <a:rPr lang="lv-LV" sz="1400" dirty="0">
                <a:latin typeface="+mn-lt"/>
              </a:rPr>
              <a:t>,</a:t>
            </a:r>
            <a:br>
              <a:rPr lang="lv-LV" sz="1400" dirty="0">
                <a:latin typeface="+mn-lt"/>
              </a:rPr>
            </a:br>
            <a:r>
              <a:rPr lang="lv-LV" sz="1400" i="1" dirty="0">
                <a:latin typeface="+mn-lt"/>
              </a:rPr>
              <a:t>tostarp atbalsts sadarbībai, īpašām darbībām un komunikācijas darbībām; tiesiskie un atbildības aspekti un atkārtotās darbības attiecībā uz </a:t>
            </a:r>
            <a:r>
              <a:rPr lang="lv-LV" sz="1400" i="1" dirty="0" err="1">
                <a:latin typeface="+mn-lt"/>
              </a:rPr>
              <a:t>pamatplatformas</a:t>
            </a:r>
            <a:r>
              <a:rPr lang="lv-LV" sz="1400" i="1" dirty="0">
                <a:latin typeface="+mn-lt"/>
              </a:rPr>
              <a:t> izstrādi, ieviešanu, darbībām un uzturēšanu;</a:t>
            </a:r>
            <a:endParaRPr lang="lv-LV" sz="1400" dirty="0">
              <a:latin typeface="+mn-lt"/>
            </a:endParaRPr>
          </a:p>
          <a:p>
            <a:pPr marL="285750" indent="-285750">
              <a:buFont typeface="Arial" panose="020B0604020202020204" pitchFamily="34" charset="0"/>
              <a:buChar char="•"/>
            </a:pPr>
            <a:r>
              <a:rPr lang="lv-LV" sz="1400" b="1" dirty="0">
                <a:latin typeface="+mn-lt"/>
              </a:rPr>
              <a:t>EBP prioritārās izmantošanas gadījumi:</a:t>
            </a:r>
            <a:r>
              <a:rPr lang="lv-LV" sz="1400" dirty="0">
                <a:latin typeface="+mn-lt"/>
              </a:rPr>
              <a:t/>
            </a:r>
            <a:br>
              <a:rPr lang="lv-LV" sz="1400" dirty="0">
                <a:latin typeface="+mn-lt"/>
              </a:rPr>
            </a:br>
            <a:r>
              <a:rPr lang="lv-LV" sz="1400" i="1" dirty="0">
                <a:latin typeface="+mn-lt"/>
              </a:rPr>
              <a:t>katru gadu EBP izvēlas vairākus jaunus pārrobežu izmantošanas gadījumus, kas jāizstrādā un jāizmanto papildus EBSI;</a:t>
            </a:r>
            <a:endParaRPr lang="lv-LV" sz="1400" dirty="0">
              <a:latin typeface="+mn-lt"/>
            </a:endParaRPr>
          </a:p>
          <a:p>
            <a:pPr marL="285750" indent="-285750">
              <a:buFont typeface="Arial" panose="020B0604020202020204" pitchFamily="34" charset="0"/>
              <a:buChar char="•"/>
            </a:pPr>
            <a:r>
              <a:rPr lang="lv-LV" sz="1400" b="1" dirty="0">
                <a:latin typeface="+mn-lt"/>
              </a:rPr>
              <a:t>EBSI izmantošana un sadarbība ar rūpniecību</a:t>
            </a:r>
            <a:r>
              <a:rPr lang="lv-LV" sz="1400" dirty="0">
                <a:latin typeface="+mn-lt"/>
              </a:rPr>
              <a:t>: </a:t>
            </a:r>
            <a:r>
              <a:rPr lang="lv-LV" sz="1400" i="1" dirty="0">
                <a:latin typeface="+mn-lt"/>
              </a:rPr>
              <a:t>tā atbalstīs tādu valsts un vietējo lietojumprogrammu izstrādi, integrāciju un ieviešanu, ko EBSI īsteno dalībvalstu valsts iestādes; stimulēs MVU EBSI izmantošanu visā Eiropā; atbalstīs īpašu sadarbību ar nozares projektiem;</a:t>
            </a:r>
            <a:endParaRPr lang="lv-LV" sz="1400" dirty="0">
              <a:latin typeface="+mn-lt"/>
            </a:endParaRPr>
          </a:p>
          <a:p>
            <a:pPr marL="285750" indent="-285750">
              <a:buFont typeface="Arial" panose="020B0604020202020204" pitchFamily="34" charset="0"/>
              <a:buChar char="•"/>
            </a:pPr>
            <a:r>
              <a:rPr lang="lv-LV" sz="1400" b="1" dirty="0">
                <a:latin typeface="+mn-lt"/>
              </a:rPr>
              <a:t>EBSI kompetences un salīdzinošās novērtēšanas iespējas</a:t>
            </a:r>
            <a:r>
              <a:rPr lang="lv-LV" sz="1400" dirty="0">
                <a:latin typeface="+mn-lt"/>
              </a:rPr>
              <a:t>: </a:t>
            </a:r>
            <a:r>
              <a:rPr lang="lv-LV" sz="1400" i="1" dirty="0">
                <a:latin typeface="+mn-lt"/>
              </a:rPr>
              <a:t>atbalstīs </a:t>
            </a:r>
            <a:r>
              <a:rPr lang="lv-LV" sz="1400" i="1" dirty="0" err="1">
                <a:latin typeface="+mn-lt"/>
              </a:rPr>
              <a:t>jaunuzņēmumu</a:t>
            </a:r>
            <a:r>
              <a:rPr lang="lv-LV" sz="1400" i="1" dirty="0">
                <a:latin typeface="+mn-lt"/>
              </a:rPr>
              <a:t> vai risinājumu sniedzēju  ierosināto novatorisko vai progresīvo risinājumu salīdzinošo novērtēšanu un testēšanu, lai novērtētu to ieguldījumu EBSI vai citās attiecīgās </a:t>
            </a:r>
            <a:r>
              <a:rPr lang="lv-LV" sz="1400" i="1" dirty="0" err="1">
                <a:latin typeface="+mn-lt"/>
              </a:rPr>
              <a:t>Blokķēdes</a:t>
            </a:r>
            <a:r>
              <a:rPr lang="lv-LV" sz="1400" i="1" dirty="0">
                <a:latin typeface="+mn-lt"/>
              </a:rPr>
              <a:t> iniciatīvās Eiropā. Tas attieksies uz jauniem risinājumiem, kas nodrošina jaunas funkcijas un uzlabojumus attiecībā uz darbības līmeni, kvalitāti un </a:t>
            </a:r>
            <a:r>
              <a:rPr lang="lv-LV" sz="1400" i="1" dirty="0" err="1">
                <a:latin typeface="+mn-lt"/>
              </a:rPr>
              <a:t>stabilitāt</a:t>
            </a:r>
            <a:r>
              <a:rPr lang="lv-LV" sz="1400" i="1" dirty="0">
                <a:latin typeface="+mn-lt"/>
              </a:rPr>
              <a:t> jo īpaši attiecībā uz drošību, privātumu/datu aizsardzību, </a:t>
            </a:r>
            <a:r>
              <a:rPr lang="lv-LV" sz="1400" i="1" dirty="0" err="1">
                <a:latin typeface="+mn-lt"/>
              </a:rPr>
              <a:t>sadarbspēju</a:t>
            </a:r>
            <a:r>
              <a:rPr lang="lv-LV" sz="1400" i="1" dirty="0">
                <a:latin typeface="+mn-lt"/>
              </a:rPr>
              <a:t> un ilgtspējību;</a:t>
            </a:r>
            <a:endParaRPr lang="lv-LV" sz="1400" dirty="0">
              <a:latin typeface="+mn-lt"/>
            </a:endParaRPr>
          </a:p>
          <a:p>
            <a:pPr marL="285750" indent="-285750">
              <a:buFont typeface="Arial" panose="020B0604020202020204" pitchFamily="34" charset="0"/>
              <a:buChar char="•"/>
            </a:pPr>
            <a:r>
              <a:rPr lang="lv-LV" sz="1400" b="1" dirty="0">
                <a:latin typeface="+mn-lt"/>
              </a:rPr>
              <a:t>ES reglamentējošie pasākumi, kas īstenoti ar Eiropas  </a:t>
            </a:r>
            <a:r>
              <a:rPr lang="lv-LV" sz="1400" b="1" dirty="0" err="1">
                <a:latin typeface="+mn-lt"/>
              </a:rPr>
              <a:t>Blokķēdes</a:t>
            </a:r>
            <a:r>
              <a:rPr lang="lv-LV" sz="1400" b="1" dirty="0">
                <a:latin typeface="+mn-lt"/>
              </a:rPr>
              <a:t> partnerības (EBP) atbalstu</a:t>
            </a:r>
            <a:r>
              <a:rPr lang="lv-LV" sz="1400" dirty="0">
                <a:latin typeface="+mn-lt"/>
              </a:rPr>
              <a:t>, </a:t>
            </a:r>
            <a:r>
              <a:rPr lang="lv-LV" sz="1400" i="1" dirty="0">
                <a:latin typeface="+mn-lt"/>
              </a:rPr>
              <a:t>ir vērsti uz to, lai nodrošinātu lielāku tiesisko noteiktību </a:t>
            </a:r>
            <a:r>
              <a:rPr lang="lv-LV" sz="1400" i="1" dirty="0" err="1">
                <a:latin typeface="+mn-lt"/>
              </a:rPr>
              <a:t>jaunizveidotiem</a:t>
            </a:r>
            <a:r>
              <a:rPr lang="lv-LV" sz="1400" i="1" dirty="0">
                <a:latin typeface="+mn-lt"/>
              </a:rPr>
              <a:t> uzņēmumiem Eiropā un tirgus dalībniekiem, kuri </a:t>
            </a:r>
            <a:r>
              <a:rPr lang="lv-LV" sz="1400" i="1" dirty="0" err="1">
                <a:latin typeface="+mn-lt"/>
              </a:rPr>
              <a:t>inovējas</a:t>
            </a:r>
            <a:r>
              <a:rPr lang="lv-LV" sz="1400" i="1" dirty="0">
                <a:latin typeface="+mn-lt"/>
              </a:rPr>
              <a:t>, izmantojot uz </a:t>
            </a:r>
            <a:r>
              <a:rPr lang="lv-LV" sz="1400" i="1" dirty="0" err="1">
                <a:latin typeface="+mn-lt"/>
              </a:rPr>
              <a:t>Blockchain</a:t>
            </a:r>
            <a:r>
              <a:rPr lang="lv-LV" sz="1400" i="1" dirty="0">
                <a:latin typeface="+mn-lt"/>
              </a:rPr>
              <a:t> balstītus risinājumus.</a:t>
            </a:r>
            <a:endParaRPr lang="lv-LV" sz="1400" dirty="0">
              <a:latin typeface="+mn-lt"/>
            </a:endParaRPr>
          </a:p>
        </p:txBody>
      </p:sp>
    </p:spTree>
    <p:extLst>
      <p:ext uri="{BB962C8B-B14F-4D97-AF65-F5344CB8AC3E}">
        <p14:creationId xmlns:p14="http://schemas.microsoft.com/office/powerpoint/2010/main" val="4113331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4B24796A-C1F6-4B21-B963-70E55A144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6F0375EF-50F2-4B52-9E47-F390BA2B04AA}"/>
              </a:ext>
            </a:extLst>
          </p:cNvPr>
          <p:cNvSpPr>
            <a:spLocks noGrp="1"/>
          </p:cNvSpPr>
          <p:nvPr>
            <p:ph type="title"/>
          </p:nvPr>
        </p:nvSpPr>
        <p:spPr>
          <a:xfrm>
            <a:off x="1137037" y="484094"/>
            <a:ext cx="9998441" cy="1206594"/>
          </a:xfrm>
        </p:spPr>
        <p:txBody>
          <a:bodyPr>
            <a:noAutofit/>
          </a:bodyPr>
          <a:lstStyle/>
          <a:p>
            <a:r>
              <a:rPr lang="lv-LV" sz="2900" b="1" dirty="0"/>
              <a:t>5.3. Publisko pakalpojumu izvēršana</a:t>
            </a:r>
            <a:r>
              <a:rPr lang="lv-LV" sz="2900" i="1" dirty="0"/>
              <a:t/>
            </a:r>
            <a:br>
              <a:rPr lang="lv-LV" sz="2900" i="1" dirty="0"/>
            </a:br>
            <a:r>
              <a:rPr lang="en-GB" sz="1600" dirty="0">
                <a:effectLst/>
                <a:ea typeface="Calibri" panose="020F0502020204030204" pitchFamily="34" charset="0"/>
              </a:rPr>
              <a:t>DIGITAL-2021-DEPLOY-01 </a:t>
            </a:r>
            <a:r>
              <a:rPr lang="en-GB" sz="1600" u="sng" dirty="0">
                <a:solidFill>
                  <a:srgbClr val="0000FF"/>
                </a:solidFill>
                <a:effectLst/>
                <a:ea typeface="Calibri" panose="020F0502020204030204" pitchFamily="34" charset="0"/>
                <a:hlinkClick r:id="rId2"/>
              </a:rPr>
              <a:t>Link</a:t>
            </a:r>
            <a:r>
              <a:rPr lang="en-GB" sz="1600" dirty="0">
                <a:effectLst/>
                <a:ea typeface="Calibri" panose="020F0502020204030204" pitchFamily="34" charset="0"/>
              </a:rPr>
              <a:t> to the Funding and Tender Portal</a:t>
            </a:r>
            <a:endParaRPr lang="lv-LV" sz="1600" b="1" dirty="0">
              <a:latin typeface="+mn-lt"/>
            </a:endParaRPr>
          </a:p>
        </p:txBody>
      </p:sp>
      <p:sp>
        <p:nvSpPr>
          <p:cNvPr id="13" name="Freeform: Shape 12">
            <a:extLst>
              <a:ext uri="{FF2B5EF4-FFF2-40B4-BE49-F238E27FC236}">
                <a16:creationId xmlns:a16="http://schemas.microsoft.com/office/drawing/2014/main" xmlns="" id="{8101159E-D455-456F-8FE1-396AB159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descr="Humanized Digital Experience In Business – iGrand Business Plans">
            <a:extLst>
              <a:ext uri="{FF2B5EF4-FFF2-40B4-BE49-F238E27FC236}">
                <a16:creationId xmlns:a16="http://schemas.microsoft.com/office/drawing/2014/main" xmlns="" id="{F969393A-0C37-4843-9A0B-08A19F0C62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95" r="26597" b="3"/>
          <a:stretch/>
        </p:blipFill>
        <p:spPr bwMode="auto">
          <a:xfrm>
            <a:off x="1309404" y="2114946"/>
            <a:ext cx="3274548" cy="36394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6">
            <a:extLst>
              <a:ext uri="{FF2B5EF4-FFF2-40B4-BE49-F238E27FC236}">
                <a16:creationId xmlns:a16="http://schemas.microsoft.com/office/drawing/2014/main" xmlns="" id="{1F9FDF39-7A42-411B-85F1-9DE812C7A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8732B6E-2D3D-43E1-810C-7172801A399D}"/>
              </a:ext>
            </a:extLst>
          </p:cNvPr>
          <p:cNvSpPr>
            <a:spLocks noGrp="1"/>
          </p:cNvSpPr>
          <p:nvPr>
            <p:ph idx="1"/>
          </p:nvPr>
        </p:nvSpPr>
        <p:spPr>
          <a:xfrm>
            <a:off x="4756319" y="1690688"/>
            <a:ext cx="7222321" cy="5029200"/>
          </a:xfrm>
        </p:spPr>
        <p:txBody>
          <a:bodyPr anchor="ctr">
            <a:normAutofit fontScale="85000" lnSpcReduction="20000"/>
          </a:bodyPr>
          <a:lstStyle/>
          <a:p>
            <a:pPr algn="just"/>
            <a:r>
              <a:rPr lang="en-GB" sz="2600" b="1" dirty="0">
                <a:solidFill>
                  <a:schemeClr val="accent1">
                    <a:lumMod val="75000"/>
                  </a:schemeClr>
                </a:solidFill>
                <a:latin typeface="+mn-lt"/>
              </a:rPr>
              <a:t>E</a:t>
            </a:r>
            <a:r>
              <a:rPr lang="lv-LV" sz="2600" b="1" dirty="0" err="1">
                <a:solidFill>
                  <a:schemeClr val="accent1">
                    <a:lumMod val="75000"/>
                  </a:schemeClr>
                </a:solidFill>
                <a:latin typeface="+mn-lt"/>
              </a:rPr>
              <a:t>iropas</a:t>
            </a:r>
            <a:r>
              <a:rPr lang="en-GB" sz="2600" b="1" dirty="0">
                <a:solidFill>
                  <a:schemeClr val="accent1">
                    <a:lumMod val="75000"/>
                  </a:schemeClr>
                </a:solidFill>
                <a:latin typeface="+mn-lt"/>
              </a:rPr>
              <a:t> </a:t>
            </a:r>
            <a:r>
              <a:rPr lang="lv-LV" sz="2600" b="1" dirty="0">
                <a:solidFill>
                  <a:schemeClr val="accent1">
                    <a:lumMod val="75000"/>
                  </a:schemeClr>
                </a:solidFill>
                <a:latin typeface="+mn-lt"/>
              </a:rPr>
              <a:t>elektroniskās pārvaldes</a:t>
            </a:r>
            <a:r>
              <a:rPr lang="en-GB" sz="2600" b="1" dirty="0">
                <a:solidFill>
                  <a:schemeClr val="accent1">
                    <a:lumMod val="75000"/>
                  </a:schemeClr>
                </a:solidFill>
                <a:latin typeface="+mn-lt"/>
              </a:rPr>
              <a:t> </a:t>
            </a:r>
            <a:r>
              <a:rPr lang="lv-LV" sz="2600" b="1" dirty="0">
                <a:solidFill>
                  <a:schemeClr val="accent1">
                    <a:lumMod val="75000"/>
                  </a:schemeClr>
                </a:solidFill>
                <a:latin typeface="+mn-lt"/>
              </a:rPr>
              <a:t>ekosistēma</a:t>
            </a:r>
            <a:r>
              <a:rPr lang="en-GB" sz="2600" b="1" dirty="0">
                <a:solidFill>
                  <a:schemeClr val="accent1">
                    <a:lumMod val="75000"/>
                  </a:schemeClr>
                </a:solidFill>
                <a:latin typeface="+mn-lt"/>
              </a:rPr>
              <a:t> (EDGES)</a:t>
            </a:r>
            <a:r>
              <a:rPr lang="lv-LV" sz="2600" b="1" dirty="0">
                <a:solidFill>
                  <a:schemeClr val="accent1">
                    <a:lumMod val="75000"/>
                  </a:schemeClr>
                </a:solidFill>
                <a:latin typeface="+mn-lt"/>
              </a:rPr>
              <a:t>-</a:t>
            </a:r>
            <a:r>
              <a:rPr lang="lv-LV" dirty="0">
                <a:solidFill>
                  <a:schemeClr val="accent1">
                    <a:lumMod val="75000"/>
                  </a:schemeClr>
                </a:solidFill>
                <a:latin typeface="+mn-lt"/>
              </a:rPr>
              <a:t>2021-Iepirkums. </a:t>
            </a:r>
            <a:r>
              <a:rPr lang="lv-LV" sz="2100" i="1" dirty="0">
                <a:latin typeface="+mn-lt"/>
              </a:rPr>
              <a:t>EDGES </a:t>
            </a:r>
            <a:r>
              <a:rPr lang="lv-LV" sz="2100" i="1" spc="15" dirty="0">
                <a:solidFill>
                  <a:srgbClr val="222222"/>
                </a:solidFill>
                <a:latin typeface="Calibri" panose="020F0502020204030204" pitchFamily="34" charset="0"/>
              </a:rPr>
              <a:t>Ietver: Kopējo pakalpojumu platformu; atbalstu Eiropas Digitālās identitātes sistēmas īstenošanai; </a:t>
            </a:r>
            <a:r>
              <a:rPr lang="lv-LV" sz="2100" i="1" spc="15" dirty="0" err="1">
                <a:solidFill>
                  <a:srgbClr val="222222"/>
                </a:solidFill>
                <a:latin typeface="Calibri" panose="020F0502020204030204" pitchFamily="34" charset="0"/>
              </a:rPr>
              <a:t>sadarbspējas</a:t>
            </a:r>
            <a:r>
              <a:rPr lang="lv-LV" sz="2100" i="1" spc="15" dirty="0">
                <a:solidFill>
                  <a:srgbClr val="222222"/>
                </a:solidFill>
                <a:latin typeface="Calibri" panose="020F0502020204030204" pitchFamily="34" charset="0"/>
              </a:rPr>
              <a:t> zināšanu un atbalsta centru; </a:t>
            </a:r>
            <a:r>
              <a:rPr lang="lv-LV" sz="2100" i="1" spc="15" dirty="0" err="1">
                <a:solidFill>
                  <a:srgbClr val="222222"/>
                </a:solidFill>
                <a:latin typeface="Calibri" panose="020F0502020204030204" pitchFamily="34" charset="0"/>
              </a:rPr>
              <a:t>Gov</a:t>
            </a:r>
            <a:r>
              <a:rPr lang="lv-LV" sz="2100" i="1" spc="15" dirty="0">
                <a:solidFill>
                  <a:srgbClr val="222222"/>
                </a:solidFill>
                <a:latin typeface="Calibri" panose="020F0502020204030204" pitchFamily="34" charset="0"/>
              </a:rPr>
              <a:t>-Tech inkubatoru; Eiropas dienestu telemātikas jomā starp administrācijām TESTA</a:t>
            </a:r>
          </a:p>
          <a:p>
            <a:r>
              <a:rPr lang="lv-LV" sz="2600" b="1" dirty="0">
                <a:solidFill>
                  <a:schemeClr val="accent1">
                    <a:lumMod val="75000"/>
                  </a:schemeClr>
                </a:solidFill>
                <a:latin typeface="+mn-lt"/>
              </a:rPr>
              <a:t>Tiesiskums</a:t>
            </a:r>
            <a:r>
              <a:rPr lang="en-GB" sz="2600" b="1" dirty="0">
                <a:solidFill>
                  <a:schemeClr val="accent1">
                    <a:lumMod val="75000"/>
                  </a:schemeClr>
                </a:solidFill>
                <a:latin typeface="+mn-lt"/>
              </a:rPr>
              <a:t> </a:t>
            </a:r>
            <a:r>
              <a:rPr lang="lv-LV" sz="2600" b="1" dirty="0">
                <a:solidFill>
                  <a:schemeClr val="accent1">
                    <a:lumMod val="75000"/>
                  </a:schemeClr>
                </a:solidFill>
                <a:latin typeface="+mn-lt"/>
              </a:rPr>
              <a:t>un patērētāju aizsardzība:</a:t>
            </a:r>
          </a:p>
          <a:p>
            <a:pPr lvl="1">
              <a:buFont typeface="Wingdings" panose="05000000000000000000" pitchFamily="2" charset="2"/>
              <a:buChar char="ü"/>
            </a:pPr>
            <a:r>
              <a:rPr lang="lv-LV" sz="2300" b="1" i="1" dirty="0">
                <a:solidFill>
                  <a:schemeClr val="accent1">
                    <a:lumMod val="75000"/>
                  </a:schemeClr>
                </a:solidFill>
                <a:latin typeface="+mn-lt"/>
              </a:rPr>
              <a:t>Pamata ES tiesiskuma un patērētāju IT sistēmas</a:t>
            </a:r>
            <a:r>
              <a:rPr lang="lv-LV" sz="2300" b="1" dirty="0">
                <a:solidFill>
                  <a:schemeClr val="accent1">
                    <a:lumMod val="75000"/>
                  </a:schemeClr>
                </a:solidFill>
                <a:latin typeface="+mn-lt"/>
              </a:rPr>
              <a:t>: </a:t>
            </a:r>
            <a:r>
              <a:rPr lang="lv-LV" sz="2300" dirty="0">
                <a:solidFill>
                  <a:schemeClr val="accent1">
                    <a:lumMod val="75000"/>
                  </a:schemeClr>
                </a:solidFill>
                <a:latin typeface="+mn-lt"/>
              </a:rPr>
              <a:t>2021-2022-iepirkums</a:t>
            </a:r>
            <a:endParaRPr lang="lv-LV" sz="2300" i="1" dirty="0">
              <a:solidFill>
                <a:schemeClr val="accent1">
                  <a:lumMod val="75000"/>
                </a:schemeClr>
              </a:solidFill>
              <a:latin typeface="+mn-lt"/>
            </a:endParaRPr>
          </a:p>
          <a:p>
            <a:pPr lvl="1">
              <a:buFont typeface="Wingdings" panose="05000000000000000000" pitchFamily="2" charset="2"/>
              <a:buChar char="ü"/>
            </a:pPr>
            <a:r>
              <a:rPr lang="lv-LV" sz="2300" b="1" i="1" dirty="0">
                <a:solidFill>
                  <a:schemeClr val="accent1">
                    <a:lumMod val="75000"/>
                  </a:schemeClr>
                </a:solidFill>
              </a:rPr>
              <a:t>Tieslietu </a:t>
            </a:r>
            <a:r>
              <a:rPr lang="lv-LV" sz="2300" b="1" i="1" dirty="0" err="1">
                <a:solidFill>
                  <a:schemeClr val="accent1">
                    <a:lumMod val="75000"/>
                  </a:schemeClr>
                </a:solidFill>
              </a:rPr>
              <a:t>digitalizācija</a:t>
            </a:r>
            <a:r>
              <a:rPr lang="lv-LV" sz="2300" b="1" i="1" dirty="0">
                <a:solidFill>
                  <a:schemeClr val="accent1">
                    <a:lumMod val="75000"/>
                  </a:schemeClr>
                </a:solidFill>
              </a:rPr>
              <a:t>: </a:t>
            </a:r>
            <a:r>
              <a:rPr lang="lv-LV" sz="2300" dirty="0">
                <a:solidFill>
                  <a:schemeClr val="accent1">
                    <a:lumMod val="75000"/>
                  </a:schemeClr>
                </a:solidFill>
              </a:rPr>
              <a:t>2021-</a:t>
            </a:r>
            <a:r>
              <a:rPr lang="lv-LV" sz="2300" i="1" dirty="0">
                <a:solidFill>
                  <a:schemeClr val="accent1">
                    <a:lumMod val="75000"/>
                  </a:schemeClr>
                </a:solidFill>
              </a:rPr>
              <a:t> </a:t>
            </a:r>
            <a:r>
              <a:rPr lang="lv-LV" sz="2300" dirty="0">
                <a:solidFill>
                  <a:schemeClr val="accent1">
                    <a:lumMod val="75000"/>
                  </a:schemeClr>
                </a:solidFill>
              </a:rPr>
              <a:t>iepirkums</a:t>
            </a:r>
            <a:endParaRPr lang="lv-LV" sz="2300" i="1" dirty="0">
              <a:solidFill>
                <a:schemeClr val="accent1">
                  <a:lumMod val="75000"/>
                </a:schemeClr>
              </a:solidFill>
            </a:endParaRPr>
          </a:p>
          <a:p>
            <a:pPr lvl="1">
              <a:buFont typeface="Wingdings" panose="05000000000000000000" pitchFamily="2" charset="2"/>
              <a:buChar char="ü"/>
            </a:pPr>
            <a:r>
              <a:rPr lang="lv-LV" sz="2300" b="1" i="1" dirty="0">
                <a:solidFill>
                  <a:schemeClr val="accent1">
                    <a:lumMod val="75000"/>
                  </a:schemeClr>
                </a:solidFill>
              </a:rPr>
              <a:t>Kopīgā </a:t>
            </a:r>
            <a:r>
              <a:rPr lang="da-DK" sz="2300" b="1" i="1" dirty="0">
                <a:solidFill>
                  <a:schemeClr val="accent1">
                    <a:lumMod val="75000"/>
                  </a:schemeClr>
                </a:solidFill>
              </a:rPr>
              <a:t>platform</a:t>
            </a:r>
            <a:r>
              <a:rPr lang="lv-LV" sz="2300" b="1" i="1" dirty="0">
                <a:solidFill>
                  <a:schemeClr val="accent1">
                    <a:lumMod val="75000"/>
                  </a:schemeClr>
                </a:solidFill>
              </a:rPr>
              <a:t>a</a:t>
            </a:r>
            <a:r>
              <a:rPr lang="da-DK" sz="2300" b="1" i="1" dirty="0">
                <a:solidFill>
                  <a:schemeClr val="accent1">
                    <a:lumMod val="75000"/>
                  </a:schemeClr>
                </a:solidFill>
              </a:rPr>
              <a:t> </a:t>
            </a:r>
            <a:r>
              <a:rPr lang="lv-LV" sz="2300" b="1" i="1" dirty="0">
                <a:solidFill>
                  <a:schemeClr val="accent1">
                    <a:lumMod val="75000"/>
                  </a:schemeClr>
                </a:solidFill>
              </a:rPr>
              <a:t>izmeklēšanai un tiesiskumam tiešsaistē</a:t>
            </a:r>
            <a:r>
              <a:rPr lang="da-DK" sz="2300" b="1" i="1" dirty="0">
                <a:solidFill>
                  <a:schemeClr val="accent1">
                    <a:lumMod val="75000"/>
                  </a:schemeClr>
                </a:solidFill>
              </a:rPr>
              <a:t> (EU eLab)</a:t>
            </a:r>
            <a:r>
              <a:rPr lang="en-GB" sz="2300" b="1" dirty="0">
                <a:solidFill>
                  <a:schemeClr val="accent1">
                    <a:lumMod val="75000"/>
                  </a:schemeClr>
                </a:solidFill>
              </a:rPr>
              <a:t> </a:t>
            </a:r>
            <a:r>
              <a:rPr lang="lv-LV" sz="2300" dirty="0">
                <a:solidFill>
                  <a:schemeClr val="accent1">
                    <a:lumMod val="75000"/>
                  </a:schemeClr>
                </a:solidFill>
              </a:rPr>
              <a:t>2021-2022 - iepirkums</a:t>
            </a:r>
            <a:endParaRPr lang="lv-LV" sz="2300" i="1" dirty="0">
              <a:solidFill>
                <a:schemeClr val="accent1">
                  <a:lumMod val="75000"/>
                </a:schemeClr>
              </a:solidFill>
            </a:endParaRPr>
          </a:p>
          <a:p>
            <a:pPr lvl="1">
              <a:buFont typeface="Wingdings" panose="05000000000000000000" pitchFamily="2" charset="2"/>
              <a:buChar char="ü"/>
            </a:pPr>
            <a:r>
              <a:rPr lang="da-DK" sz="2300" b="1" i="1" dirty="0">
                <a:solidFill>
                  <a:schemeClr val="accent1">
                    <a:lumMod val="75000"/>
                  </a:schemeClr>
                </a:solidFill>
                <a:latin typeface="+mn-lt"/>
              </a:rPr>
              <a:t>e-Justice </a:t>
            </a:r>
            <a:r>
              <a:rPr lang="lv-LV" sz="2300" b="1" i="1" dirty="0">
                <a:solidFill>
                  <a:schemeClr val="accent1">
                    <a:lumMod val="75000"/>
                  </a:schemeClr>
                </a:solidFill>
                <a:latin typeface="+mn-lt"/>
              </a:rPr>
              <a:t>komunikācija</a:t>
            </a:r>
            <a:r>
              <a:rPr lang="da-DK" sz="2300" b="1" i="1" dirty="0">
                <a:solidFill>
                  <a:schemeClr val="accent1">
                    <a:lumMod val="75000"/>
                  </a:schemeClr>
                </a:solidFill>
                <a:latin typeface="+mn-lt"/>
              </a:rPr>
              <a:t> </a:t>
            </a:r>
            <a:r>
              <a:rPr lang="lv-LV" sz="2300" b="1" i="1" dirty="0">
                <a:solidFill>
                  <a:schemeClr val="accent1">
                    <a:lumMod val="75000"/>
                  </a:schemeClr>
                </a:solidFill>
                <a:latin typeface="+mn-lt"/>
              </a:rPr>
              <a:t>izmantojot datu apmaiņu tiešsaistē</a:t>
            </a:r>
            <a:r>
              <a:rPr lang="da-DK" sz="2300" b="1" i="1" dirty="0">
                <a:solidFill>
                  <a:schemeClr val="accent1">
                    <a:lumMod val="75000"/>
                  </a:schemeClr>
                </a:solidFill>
                <a:latin typeface="+mn-lt"/>
              </a:rPr>
              <a:t> (e-CODEX)</a:t>
            </a:r>
            <a:r>
              <a:rPr lang="lv-LV" sz="2300" i="1" dirty="0">
                <a:solidFill>
                  <a:schemeClr val="accent1">
                    <a:lumMod val="75000"/>
                  </a:schemeClr>
                </a:solidFill>
                <a:latin typeface="+mn-lt"/>
              </a:rPr>
              <a:t>: </a:t>
            </a:r>
            <a:r>
              <a:rPr lang="lv-LV" sz="2300" i="1" dirty="0" err="1">
                <a:solidFill>
                  <a:schemeClr val="accent1">
                    <a:lumMod val="75000"/>
                  </a:schemeClr>
                </a:solidFill>
                <a:latin typeface="+mn-lt"/>
              </a:rPr>
              <a:t>Call</a:t>
            </a:r>
            <a:r>
              <a:rPr lang="lv-LV" sz="2300" i="1" dirty="0">
                <a:solidFill>
                  <a:schemeClr val="accent1">
                    <a:lumMod val="75000"/>
                  </a:schemeClr>
                </a:solidFill>
                <a:latin typeface="+mn-lt"/>
              </a:rPr>
              <a:t> 1, </a:t>
            </a:r>
            <a:r>
              <a:rPr lang="lv-LV" sz="2300" dirty="0">
                <a:solidFill>
                  <a:schemeClr val="accent1">
                    <a:lumMod val="75000"/>
                  </a:schemeClr>
                </a:solidFill>
                <a:latin typeface="+mn-lt"/>
              </a:rPr>
              <a:t>K</a:t>
            </a:r>
            <a:r>
              <a:rPr lang="en-GB" sz="2300" dirty="0" err="1">
                <a:solidFill>
                  <a:schemeClr val="accent1">
                    <a:lumMod val="75000"/>
                  </a:schemeClr>
                </a:solidFill>
                <a:latin typeface="+mn-lt"/>
              </a:rPr>
              <a:t>oordin</a:t>
            </a:r>
            <a:r>
              <a:rPr lang="lv-LV" sz="2300" dirty="0">
                <a:solidFill>
                  <a:schemeClr val="accent1">
                    <a:lumMod val="75000"/>
                  </a:schemeClr>
                </a:solidFill>
                <a:latin typeface="+mn-lt"/>
              </a:rPr>
              <a:t>ēšanas un atbalsta pasākumi</a:t>
            </a:r>
          </a:p>
          <a:p>
            <a:r>
              <a:rPr lang="lv-LV" sz="2600" b="1" dirty="0">
                <a:solidFill>
                  <a:schemeClr val="accent1">
                    <a:lumMod val="75000"/>
                  </a:schemeClr>
                </a:solidFill>
              </a:rPr>
              <a:t>Digitālo risinājumu ieviešana veselības un aprūpes jomās: </a:t>
            </a:r>
            <a:r>
              <a:rPr lang="lv-LV" sz="2600" b="1" dirty="0" err="1">
                <a:solidFill>
                  <a:schemeClr val="accent1">
                    <a:lumMod val="75000"/>
                  </a:schemeClr>
                </a:solidFill>
              </a:rPr>
              <a:t>Call</a:t>
            </a:r>
            <a:r>
              <a:rPr lang="lv-LV" sz="2600" b="1" dirty="0">
                <a:solidFill>
                  <a:schemeClr val="accent1">
                    <a:lumMod val="75000"/>
                  </a:schemeClr>
                </a:solidFill>
              </a:rPr>
              <a:t> 1, K</a:t>
            </a:r>
            <a:r>
              <a:rPr lang="en-GB" sz="2600" b="1" dirty="0" err="1">
                <a:solidFill>
                  <a:schemeClr val="accent1">
                    <a:lumMod val="75000"/>
                  </a:schemeClr>
                </a:solidFill>
              </a:rPr>
              <a:t>oordin</a:t>
            </a:r>
            <a:r>
              <a:rPr lang="lv-LV" sz="2600" b="1" dirty="0">
                <a:solidFill>
                  <a:schemeClr val="accent1">
                    <a:lumMod val="75000"/>
                  </a:schemeClr>
                </a:solidFill>
              </a:rPr>
              <a:t>ēšanas un atbalsta pasākumi</a:t>
            </a:r>
          </a:p>
          <a:p>
            <a:r>
              <a:rPr lang="lv-LV" sz="2600" b="1" dirty="0">
                <a:latin typeface="+mn-lt"/>
              </a:rPr>
              <a:t>Drošums un tiesībaizsardzība, MI-balstīti </a:t>
            </a:r>
            <a:r>
              <a:rPr lang="en-GB" sz="2600" b="1" dirty="0">
                <a:latin typeface="+mn-lt"/>
              </a:rPr>
              <a:t>pilot</a:t>
            </a:r>
            <a:r>
              <a:rPr lang="lv-LV" sz="2600" b="1" dirty="0">
                <a:latin typeface="+mn-lt"/>
              </a:rPr>
              <a:t>projekti: </a:t>
            </a:r>
            <a:r>
              <a:rPr lang="lv-LV" sz="2300" dirty="0" err="1">
                <a:latin typeface="+mn-lt"/>
              </a:rPr>
              <a:t>Call</a:t>
            </a:r>
            <a:r>
              <a:rPr lang="lv-LV" sz="2300" dirty="0">
                <a:latin typeface="+mn-lt"/>
              </a:rPr>
              <a:t> 2, </a:t>
            </a:r>
            <a:r>
              <a:rPr lang="lv-LV" sz="2300" dirty="0"/>
              <a:t>MVU atbalsta</a:t>
            </a:r>
            <a:r>
              <a:rPr lang="en-GB" sz="2300" dirty="0"/>
              <a:t> grant</a:t>
            </a:r>
            <a:r>
              <a:rPr lang="lv-LV" sz="2300" dirty="0"/>
              <a:t>s</a:t>
            </a:r>
            <a:r>
              <a:rPr lang="en-GB" sz="2300" dirty="0"/>
              <a:t> (75% </a:t>
            </a:r>
            <a:r>
              <a:rPr lang="lv-LV" sz="2300" dirty="0" err="1"/>
              <a:t>līdzfin</a:t>
            </a:r>
            <a:r>
              <a:rPr lang="lv-LV" sz="2300" dirty="0"/>
              <a:t>. MVU</a:t>
            </a:r>
            <a:r>
              <a:rPr lang="en-GB" sz="2300" dirty="0"/>
              <a:t> </a:t>
            </a:r>
            <a:r>
              <a:rPr lang="lv-LV" sz="2300" dirty="0"/>
              <a:t>un </a:t>
            </a:r>
            <a:r>
              <a:rPr lang="en-GB" sz="2300" dirty="0"/>
              <a:t> 50% </a:t>
            </a:r>
            <a:r>
              <a:rPr lang="lv-LV" sz="2300" dirty="0"/>
              <a:t>- pārējiem atbalsta saņēmējiem</a:t>
            </a:r>
            <a:r>
              <a:rPr lang="en-GB" sz="2300" dirty="0"/>
              <a:t>)</a:t>
            </a:r>
            <a:endParaRPr lang="lv-LV" sz="2300" b="1" dirty="0">
              <a:latin typeface="+mn-lt"/>
            </a:endParaRPr>
          </a:p>
        </p:txBody>
      </p:sp>
    </p:spTree>
    <p:extLst>
      <p:ext uri="{BB962C8B-B14F-4D97-AF65-F5344CB8AC3E}">
        <p14:creationId xmlns:p14="http://schemas.microsoft.com/office/powerpoint/2010/main" val="3308104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4B24796A-C1F6-4B21-B963-70E55A144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6F0375EF-50F2-4B52-9E47-F390BA2B04AA}"/>
              </a:ext>
            </a:extLst>
          </p:cNvPr>
          <p:cNvSpPr>
            <a:spLocks noGrp="1"/>
          </p:cNvSpPr>
          <p:nvPr>
            <p:ph type="title"/>
          </p:nvPr>
        </p:nvSpPr>
        <p:spPr>
          <a:xfrm>
            <a:off x="1137037" y="484094"/>
            <a:ext cx="9998441" cy="1206594"/>
          </a:xfrm>
        </p:spPr>
        <p:txBody>
          <a:bodyPr>
            <a:noAutofit/>
          </a:bodyPr>
          <a:lstStyle/>
          <a:p>
            <a:r>
              <a:rPr lang="lv-LV" sz="2900" b="1" dirty="0"/>
              <a:t>5.4. uzticības palielināšana digitālai transformācijai</a:t>
            </a:r>
            <a:r>
              <a:rPr lang="lv-LV" sz="3600" i="1" dirty="0"/>
              <a:t/>
            </a:r>
            <a:br>
              <a:rPr lang="lv-LV" sz="3600" i="1" dirty="0"/>
            </a:br>
            <a:r>
              <a:rPr lang="en-GB" sz="1600" dirty="0">
                <a:effectLst/>
                <a:latin typeface="+mn-lt"/>
                <a:ea typeface="Calibri" panose="020F0502020204030204" pitchFamily="34" charset="0"/>
              </a:rPr>
              <a:t>DIGITAL-2021-TRUST-01 </a:t>
            </a:r>
            <a:r>
              <a:rPr lang="en-GB" sz="1600" u="sng" dirty="0">
                <a:solidFill>
                  <a:srgbClr val="0000FF"/>
                </a:solidFill>
                <a:effectLst/>
                <a:latin typeface="+mn-lt"/>
                <a:ea typeface="Calibri" panose="020F0502020204030204" pitchFamily="34" charset="0"/>
                <a:hlinkClick r:id="rId2"/>
              </a:rPr>
              <a:t>Link</a:t>
            </a:r>
            <a:r>
              <a:rPr lang="en-GB" sz="1600" dirty="0">
                <a:effectLst/>
                <a:latin typeface="+mn-lt"/>
                <a:ea typeface="Calibri" panose="020F0502020204030204" pitchFamily="34" charset="0"/>
              </a:rPr>
              <a:t> to the Funding and Tender Portal</a:t>
            </a:r>
            <a:endParaRPr lang="lv-LV" sz="1600" b="1" dirty="0">
              <a:latin typeface="+mn-lt"/>
            </a:endParaRPr>
          </a:p>
        </p:txBody>
      </p:sp>
      <p:sp>
        <p:nvSpPr>
          <p:cNvPr id="13" name="Freeform: Shape 12">
            <a:extLst>
              <a:ext uri="{FF2B5EF4-FFF2-40B4-BE49-F238E27FC236}">
                <a16:creationId xmlns:a16="http://schemas.microsoft.com/office/drawing/2014/main" xmlns="" id="{8101159E-D455-456F-8FE1-396AB159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descr="Humanized Digital Experience In Business – iGrand Business Plans">
            <a:extLst>
              <a:ext uri="{FF2B5EF4-FFF2-40B4-BE49-F238E27FC236}">
                <a16:creationId xmlns:a16="http://schemas.microsoft.com/office/drawing/2014/main" xmlns="" id="{F969393A-0C37-4843-9A0B-08A19F0C62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95" r="26597" b="3"/>
          <a:stretch/>
        </p:blipFill>
        <p:spPr bwMode="auto">
          <a:xfrm>
            <a:off x="1309404" y="2114946"/>
            <a:ext cx="3274548" cy="36394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6">
            <a:extLst>
              <a:ext uri="{FF2B5EF4-FFF2-40B4-BE49-F238E27FC236}">
                <a16:creationId xmlns:a16="http://schemas.microsoft.com/office/drawing/2014/main" xmlns="" id="{1F9FDF39-7A42-411B-85F1-9DE812C7A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8732B6E-2D3D-43E1-810C-7172801A399D}"/>
              </a:ext>
            </a:extLst>
          </p:cNvPr>
          <p:cNvSpPr>
            <a:spLocks noGrp="1"/>
          </p:cNvSpPr>
          <p:nvPr>
            <p:ph idx="1"/>
          </p:nvPr>
        </p:nvSpPr>
        <p:spPr>
          <a:xfrm>
            <a:off x="4756319" y="1495425"/>
            <a:ext cx="7222321" cy="5224463"/>
          </a:xfrm>
        </p:spPr>
        <p:txBody>
          <a:bodyPr anchor="ctr">
            <a:normAutofit lnSpcReduction="10000"/>
          </a:bodyPr>
          <a:lstStyle/>
          <a:p>
            <a:endParaRPr lang="lv-LV" sz="2600" b="1" dirty="0">
              <a:latin typeface="+mn-lt"/>
            </a:endParaRPr>
          </a:p>
          <a:p>
            <a:r>
              <a:rPr lang="lv-LV" sz="2600" b="1" dirty="0">
                <a:latin typeface="+mn-lt"/>
              </a:rPr>
              <a:t>Drošāks internets (</a:t>
            </a:r>
            <a:r>
              <a:rPr lang="en-GB" sz="2600" b="1" i="1" dirty="0">
                <a:latin typeface="+mn-lt"/>
              </a:rPr>
              <a:t>Safer Internet</a:t>
            </a:r>
            <a:r>
              <a:rPr lang="lv-LV" sz="2600" b="1" dirty="0">
                <a:latin typeface="+mn-lt"/>
              </a:rPr>
              <a:t>):</a:t>
            </a:r>
          </a:p>
          <a:p>
            <a:pPr lvl="1">
              <a:spcBef>
                <a:spcPts val="1200"/>
              </a:spcBef>
              <a:buFont typeface="Wingdings" panose="05000000000000000000" pitchFamily="2" charset="2"/>
              <a:buChar char="ü"/>
            </a:pPr>
            <a:r>
              <a:rPr lang="lv-LV" sz="1900" b="1" dirty="0"/>
              <a:t>Platforma «Labāks internets bērniem» </a:t>
            </a:r>
            <a:r>
              <a:rPr lang="da-DK" sz="1900" b="1" dirty="0">
                <a:latin typeface="+mn-lt"/>
              </a:rPr>
              <a:t>-</a:t>
            </a:r>
            <a:r>
              <a:rPr lang="lv-LV" sz="1900" b="1" dirty="0">
                <a:latin typeface="+mn-lt"/>
              </a:rPr>
              <a:t>ES koordinācija: </a:t>
            </a:r>
            <a:r>
              <a:rPr lang="lv-LV" sz="1900" dirty="0">
                <a:latin typeface="+mn-lt"/>
              </a:rPr>
              <a:t>2022-iepirkums</a:t>
            </a:r>
          </a:p>
          <a:p>
            <a:pPr lvl="1">
              <a:spcBef>
                <a:spcPts val="1200"/>
              </a:spcBef>
              <a:buFont typeface="Wingdings" panose="05000000000000000000" pitchFamily="2" charset="2"/>
              <a:buChar char="ü"/>
            </a:pPr>
            <a:r>
              <a:rPr lang="lv-LV" sz="1900" b="1" dirty="0">
                <a:latin typeface="+mn-lt"/>
              </a:rPr>
              <a:t>Drošāka interneta centri: </a:t>
            </a:r>
            <a:r>
              <a:rPr lang="lv-LV" sz="1900" dirty="0" err="1">
                <a:latin typeface="+mn-lt"/>
              </a:rPr>
              <a:t>Call</a:t>
            </a:r>
            <a:r>
              <a:rPr lang="lv-LV" sz="1900" dirty="0">
                <a:latin typeface="+mn-lt"/>
              </a:rPr>
              <a:t> 1, vienkāršais grants </a:t>
            </a:r>
            <a:r>
              <a:rPr lang="en-GB" sz="1900" dirty="0">
                <a:latin typeface="+mn-lt"/>
              </a:rPr>
              <a:t>(50% </a:t>
            </a:r>
            <a:r>
              <a:rPr lang="lv-LV" sz="1900" dirty="0">
                <a:latin typeface="+mn-lt"/>
              </a:rPr>
              <a:t>līdzfinansējums</a:t>
            </a:r>
            <a:r>
              <a:rPr lang="en-GB" sz="1900" dirty="0">
                <a:latin typeface="+mn-lt"/>
              </a:rPr>
              <a:t>)</a:t>
            </a:r>
            <a:endParaRPr lang="lv-LV" sz="1900" dirty="0">
              <a:latin typeface="+mn-lt"/>
            </a:endParaRPr>
          </a:p>
          <a:p>
            <a:pPr lvl="1">
              <a:spcBef>
                <a:spcPts val="1200"/>
              </a:spcBef>
              <a:buFont typeface="Wingdings" panose="05000000000000000000" pitchFamily="2" charset="2"/>
              <a:buChar char="ü"/>
            </a:pPr>
            <a:r>
              <a:rPr lang="da-DK" sz="1900" b="1" dirty="0">
                <a:latin typeface="+mn-lt"/>
              </a:rPr>
              <a:t> IT </a:t>
            </a:r>
            <a:r>
              <a:rPr lang="lv-LV" sz="1900" b="1" dirty="0">
                <a:latin typeface="+mn-lt"/>
              </a:rPr>
              <a:t>atbalsta </a:t>
            </a:r>
            <a:r>
              <a:rPr lang="da-DK" sz="1900" b="1" dirty="0">
                <a:latin typeface="+mn-lt"/>
              </a:rPr>
              <a:t>s</a:t>
            </a:r>
            <a:r>
              <a:rPr lang="lv-LV" sz="1900" b="1" dirty="0" err="1">
                <a:latin typeface="+mn-lt"/>
              </a:rPr>
              <a:t>istēma</a:t>
            </a:r>
            <a:r>
              <a:rPr lang="lv-LV" sz="1900" b="1" dirty="0">
                <a:latin typeface="+mn-lt"/>
              </a:rPr>
              <a:t> </a:t>
            </a:r>
            <a:r>
              <a:rPr lang="da-DK" sz="1900" b="1" dirty="0">
                <a:latin typeface="+mn-lt"/>
              </a:rPr>
              <a:t> </a:t>
            </a:r>
            <a:r>
              <a:rPr lang="lv-LV" sz="1900" b="1" dirty="0">
                <a:latin typeface="+mn-lt"/>
              </a:rPr>
              <a:t>kaitīga satura izņemšanai : </a:t>
            </a:r>
            <a:r>
              <a:rPr lang="lv-LV" sz="1900" dirty="0" err="1">
                <a:latin typeface="+mn-lt"/>
              </a:rPr>
              <a:t>Call</a:t>
            </a:r>
            <a:r>
              <a:rPr lang="lv-LV" sz="1900" dirty="0">
                <a:latin typeface="+mn-lt"/>
              </a:rPr>
              <a:t> 1, koordinēšanas un atbalsta pasākumi</a:t>
            </a:r>
            <a:r>
              <a:rPr lang="en-GB" sz="1900" dirty="0">
                <a:latin typeface="+mn-lt"/>
              </a:rPr>
              <a:t> (100% funding rate) </a:t>
            </a:r>
            <a:r>
              <a:rPr lang="lv-LV" sz="1900" dirty="0">
                <a:latin typeface="+mn-lt"/>
              </a:rPr>
              <a:t>starptautiskajai asociācijai </a:t>
            </a:r>
            <a:r>
              <a:rPr lang="en-GB" sz="1900" dirty="0">
                <a:latin typeface="+mn-lt"/>
              </a:rPr>
              <a:t>INHOPE </a:t>
            </a:r>
            <a:r>
              <a:rPr lang="lv-LV" sz="1900" i="1" dirty="0">
                <a:latin typeface="+mn-lt"/>
              </a:rPr>
              <a:t>(</a:t>
            </a:r>
            <a:r>
              <a:rPr lang="en-GB" sz="1900" i="1" dirty="0">
                <a:latin typeface="+mn-lt"/>
              </a:rPr>
              <a:t>The International Association of Internet Hotlines</a:t>
            </a:r>
            <a:r>
              <a:rPr lang="lv-LV" sz="1900" i="1" dirty="0">
                <a:latin typeface="+mn-lt"/>
              </a:rPr>
              <a:t>)</a:t>
            </a:r>
            <a:r>
              <a:rPr lang="en-GB" sz="1900" i="1" dirty="0">
                <a:latin typeface="+mn-lt"/>
              </a:rPr>
              <a:t>,</a:t>
            </a:r>
            <a:endParaRPr lang="lv-LV" sz="1900" i="1" dirty="0">
              <a:latin typeface="+mn-lt"/>
            </a:endParaRPr>
          </a:p>
          <a:p>
            <a:r>
              <a:rPr lang="es-ES" sz="2400" b="1" dirty="0"/>
              <a:t>E</a:t>
            </a:r>
            <a:r>
              <a:rPr lang="lv-LV" sz="2400" b="1" dirty="0"/>
              <a:t>i</a:t>
            </a:r>
            <a:r>
              <a:rPr lang="es-ES" sz="2400" b="1" dirty="0" err="1"/>
              <a:t>rop</a:t>
            </a:r>
            <a:r>
              <a:rPr lang="lv-LV" sz="2400" b="1" dirty="0" err="1"/>
              <a:t>as</a:t>
            </a:r>
            <a:r>
              <a:rPr lang="es-ES" sz="2400" b="1" dirty="0"/>
              <a:t> </a:t>
            </a:r>
            <a:r>
              <a:rPr lang="es-ES" sz="2400" b="1" dirty="0" err="1"/>
              <a:t>Digit</a:t>
            </a:r>
            <a:r>
              <a:rPr lang="lv-LV" sz="2400" b="1" dirty="0" err="1"/>
              <a:t>ālo</a:t>
            </a:r>
            <a:r>
              <a:rPr lang="es-ES" sz="2400" b="1" dirty="0"/>
              <a:t> </a:t>
            </a:r>
            <a:r>
              <a:rPr lang="es-ES" sz="2400" b="1" dirty="0" err="1"/>
              <a:t>Medi</a:t>
            </a:r>
            <a:r>
              <a:rPr lang="lv-LV" sz="2400" b="1" dirty="0" err="1"/>
              <a:t>ju</a:t>
            </a:r>
            <a:r>
              <a:rPr lang="es-ES" sz="2400" b="1" dirty="0"/>
              <a:t> </a:t>
            </a:r>
            <a:r>
              <a:rPr lang="es-ES" sz="2400" b="1" dirty="0" err="1"/>
              <a:t>Observator</a:t>
            </a:r>
            <a:r>
              <a:rPr lang="lv-LV" sz="2400" b="1" dirty="0" err="1"/>
              <a:t>ijs</a:t>
            </a:r>
            <a:r>
              <a:rPr lang="es-ES" sz="2400" b="1" dirty="0"/>
              <a:t> (EDMO</a:t>
            </a:r>
            <a:r>
              <a:rPr lang="lv-LV" sz="2400" b="1" dirty="0"/>
              <a:t>):</a:t>
            </a:r>
          </a:p>
          <a:p>
            <a:pPr lvl="1">
              <a:spcBef>
                <a:spcPts val="1200"/>
              </a:spcBef>
              <a:buFont typeface="Wingdings" panose="05000000000000000000" pitchFamily="2" charset="2"/>
              <a:buChar char="ü"/>
            </a:pPr>
            <a:r>
              <a:rPr lang="da-DK" sz="1900" b="1" dirty="0"/>
              <a:t>EDMO – centr</a:t>
            </a:r>
            <a:r>
              <a:rPr lang="lv-LV" sz="1900" b="1" dirty="0" err="1"/>
              <a:t>ālā</a:t>
            </a:r>
            <a:r>
              <a:rPr lang="lv-LV" sz="1900" b="1" dirty="0"/>
              <a:t> infrastruktūra un pārvaldība: </a:t>
            </a:r>
            <a:r>
              <a:rPr lang="lv-LV" sz="1900" dirty="0"/>
              <a:t>2022-iepirkums</a:t>
            </a:r>
          </a:p>
          <a:p>
            <a:pPr lvl="1">
              <a:spcBef>
                <a:spcPts val="1200"/>
              </a:spcBef>
              <a:buFont typeface="Wingdings" panose="05000000000000000000" pitchFamily="2" charset="2"/>
              <a:buChar char="ü"/>
            </a:pPr>
            <a:r>
              <a:rPr lang="en-US" sz="1900" b="1" dirty="0"/>
              <a:t>EDMO – </a:t>
            </a:r>
            <a:r>
              <a:rPr lang="lv-LV" sz="1900" b="1" dirty="0"/>
              <a:t>nacionālie un daudznacionālie centri: </a:t>
            </a:r>
            <a:r>
              <a:rPr lang="lv-LV" sz="1900" dirty="0" err="1"/>
              <a:t>Call</a:t>
            </a:r>
            <a:r>
              <a:rPr lang="lv-LV" sz="1900" dirty="0"/>
              <a:t> 1, MVU atbalsta </a:t>
            </a:r>
            <a:r>
              <a:rPr lang="en-US" sz="1900" dirty="0"/>
              <a:t>grant</a:t>
            </a:r>
            <a:r>
              <a:rPr lang="lv-LV" sz="1900" dirty="0"/>
              <a:t>s</a:t>
            </a:r>
            <a:r>
              <a:rPr lang="en-US" sz="1900" dirty="0"/>
              <a:t> (75% </a:t>
            </a:r>
            <a:r>
              <a:rPr lang="lv-LV" sz="1900" dirty="0"/>
              <a:t>līdzfinansējums MVU un 50% līdzfinansējums pārējiem atbalsta saņēmējiem</a:t>
            </a:r>
            <a:r>
              <a:rPr lang="en-US" sz="1900" dirty="0"/>
              <a:t>)</a:t>
            </a:r>
            <a:r>
              <a:rPr lang="lv-LV" sz="1900" dirty="0"/>
              <a:t>.</a:t>
            </a:r>
            <a:r>
              <a:rPr lang="en-US" sz="1800" b="0" i="1" u="none" strike="noStrike" baseline="0" dirty="0">
                <a:solidFill>
                  <a:srgbClr val="365F91"/>
                </a:solidFill>
                <a:latin typeface="Cambria" panose="02040503050406030204" pitchFamily="18" charset="0"/>
              </a:rPr>
              <a:t> </a:t>
            </a:r>
            <a:endParaRPr lang="lv-LV" sz="2400" b="1" dirty="0"/>
          </a:p>
        </p:txBody>
      </p:sp>
    </p:spTree>
    <p:extLst>
      <p:ext uri="{BB962C8B-B14F-4D97-AF65-F5344CB8AC3E}">
        <p14:creationId xmlns:p14="http://schemas.microsoft.com/office/powerpoint/2010/main" val="1289372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4B24796A-C1F6-4B21-B963-70E55A144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6F0375EF-50F2-4B52-9E47-F390BA2B04AA}"/>
              </a:ext>
            </a:extLst>
          </p:cNvPr>
          <p:cNvSpPr>
            <a:spLocks noGrp="1"/>
          </p:cNvSpPr>
          <p:nvPr>
            <p:ph type="title"/>
          </p:nvPr>
        </p:nvSpPr>
        <p:spPr>
          <a:xfrm>
            <a:off x="1137037" y="484094"/>
            <a:ext cx="9998441" cy="1206594"/>
          </a:xfrm>
        </p:spPr>
        <p:txBody>
          <a:bodyPr>
            <a:noAutofit/>
          </a:bodyPr>
          <a:lstStyle/>
          <a:p>
            <a:r>
              <a:rPr lang="lv-LV" sz="3600" b="1" dirty="0"/>
              <a:t>6. Programmas atbalsta pasākumi</a:t>
            </a:r>
            <a:endParaRPr lang="lv-LV" sz="1600" b="1" dirty="0">
              <a:latin typeface="+mn-lt"/>
            </a:endParaRPr>
          </a:p>
        </p:txBody>
      </p:sp>
      <p:sp>
        <p:nvSpPr>
          <p:cNvPr id="13" name="Freeform: Shape 12">
            <a:extLst>
              <a:ext uri="{FF2B5EF4-FFF2-40B4-BE49-F238E27FC236}">
                <a16:creationId xmlns:a16="http://schemas.microsoft.com/office/drawing/2014/main" xmlns="" id="{8101159E-D455-456F-8FE1-396AB159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descr="Humanized Digital Experience In Business – iGrand Business Plans">
            <a:extLst>
              <a:ext uri="{FF2B5EF4-FFF2-40B4-BE49-F238E27FC236}">
                <a16:creationId xmlns:a16="http://schemas.microsoft.com/office/drawing/2014/main" xmlns="" id="{F969393A-0C37-4843-9A0B-08A19F0C62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95" r="26597" b="3"/>
          <a:stretch/>
        </p:blipFill>
        <p:spPr bwMode="auto">
          <a:xfrm>
            <a:off x="1309404" y="2114946"/>
            <a:ext cx="3274548" cy="36394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6">
            <a:extLst>
              <a:ext uri="{FF2B5EF4-FFF2-40B4-BE49-F238E27FC236}">
                <a16:creationId xmlns:a16="http://schemas.microsoft.com/office/drawing/2014/main" xmlns="" id="{1F9FDF39-7A42-411B-85F1-9DE812C7A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8732B6E-2D3D-43E1-810C-7172801A399D}"/>
              </a:ext>
            </a:extLst>
          </p:cNvPr>
          <p:cNvSpPr>
            <a:spLocks noGrp="1"/>
          </p:cNvSpPr>
          <p:nvPr>
            <p:ph idx="1"/>
          </p:nvPr>
        </p:nvSpPr>
        <p:spPr>
          <a:xfrm>
            <a:off x="4850499" y="1958614"/>
            <a:ext cx="7222321" cy="4683218"/>
          </a:xfrm>
        </p:spPr>
        <p:txBody>
          <a:bodyPr anchor="ctr">
            <a:normAutofit/>
          </a:bodyPr>
          <a:lstStyle/>
          <a:p>
            <a:pPr lvl="0" eaLnBrk="0" fontAlgn="base" hangingPunct="0">
              <a:lnSpc>
                <a:spcPct val="100000"/>
              </a:lnSpc>
              <a:spcBef>
                <a:spcPct val="0"/>
              </a:spcBef>
              <a:spcAft>
                <a:spcPct val="0"/>
              </a:spcAft>
            </a:pPr>
            <a:r>
              <a:rPr lang="lv-LV" altLang="lv-LV" sz="2200" b="1" dirty="0">
                <a:latin typeface="+mn-lt"/>
              </a:rPr>
              <a:t>Ārējā ekspertīze</a:t>
            </a:r>
            <a:r>
              <a:rPr lang="en-US" altLang="lv-LV" sz="2200" b="1" dirty="0">
                <a:latin typeface="+mn-lt"/>
              </a:rPr>
              <a:t>: </a:t>
            </a:r>
            <a:endParaRPr lang="lv-LV" altLang="lv-LV" sz="2200" b="1" dirty="0">
              <a:latin typeface="+mn-lt"/>
            </a:endParaRPr>
          </a:p>
          <a:p>
            <a:pPr lvl="0" eaLnBrk="0" fontAlgn="base" hangingPunct="0">
              <a:lnSpc>
                <a:spcPct val="100000"/>
              </a:lnSpc>
              <a:spcBef>
                <a:spcPct val="0"/>
              </a:spcBef>
              <a:spcAft>
                <a:spcPct val="0"/>
              </a:spcAft>
              <a:buFont typeface="Wingdings" panose="05000000000000000000" pitchFamily="2" charset="2"/>
              <a:buChar char="ü"/>
            </a:pPr>
            <a:r>
              <a:rPr lang="lv-LV" altLang="lv-LV" sz="1900" dirty="0">
                <a:latin typeface="+mn-lt"/>
              </a:rPr>
              <a:t>Neatkarīgu ekspertu izmantošana projektu priekšlikumu izvērtēšanai un noritošu projektu uzraudzībai (kur tas nepieciešams).</a:t>
            </a:r>
          </a:p>
          <a:p>
            <a:pPr lvl="0" eaLnBrk="0" fontAlgn="base" hangingPunct="0">
              <a:lnSpc>
                <a:spcPct val="100000"/>
              </a:lnSpc>
              <a:spcBef>
                <a:spcPct val="0"/>
              </a:spcBef>
              <a:spcAft>
                <a:spcPct val="0"/>
              </a:spcAft>
              <a:buFont typeface="Wingdings" panose="05000000000000000000" pitchFamily="2" charset="2"/>
              <a:buChar char="ü"/>
            </a:pPr>
            <a:r>
              <a:rPr lang="lv-LV" altLang="lv-LV" sz="1900" dirty="0">
                <a:latin typeface="+mn-lt"/>
              </a:rPr>
              <a:t>Neatkarīgu ekspertu izmantošana konsultēšanai, atbalstam, u.c.</a:t>
            </a:r>
          </a:p>
          <a:p>
            <a:pPr lvl="0" eaLnBrk="0" fontAlgn="base" hangingPunct="0">
              <a:lnSpc>
                <a:spcPct val="100000"/>
              </a:lnSpc>
              <a:spcBef>
                <a:spcPct val="0"/>
              </a:spcBef>
              <a:spcAft>
                <a:spcPct val="0"/>
              </a:spcAft>
              <a:buFont typeface="Wingdings" panose="05000000000000000000" pitchFamily="2" charset="2"/>
              <a:buChar char="ü"/>
            </a:pPr>
            <a:endParaRPr lang="lv-LV" altLang="lv-LV" sz="2800" dirty="0">
              <a:latin typeface="+mn-lt"/>
            </a:endParaRPr>
          </a:p>
          <a:p>
            <a:pPr eaLnBrk="0" fontAlgn="base" hangingPunct="0">
              <a:lnSpc>
                <a:spcPct val="100000"/>
              </a:lnSpc>
              <a:spcBef>
                <a:spcPct val="0"/>
              </a:spcBef>
              <a:spcAft>
                <a:spcPct val="0"/>
              </a:spcAft>
            </a:pPr>
            <a:r>
              <a:rPr lang="lv-LV" altLang="lv-LV" sz="2000" b="1" dirty="0">
                <a:latin typeface="+mn-lt"/>
              </a:rPr>
              <a:t>Pētījumi un citi atbalsta pasākumi:</a:t>
            </a:r>
          </a:p>
          <a:p>
            <a:pPr lvl="0" eaLnBrk="0" fontAlgn="base" hangingPunct="0">
              <a:lnSpc>
                <a:spcPct val="100000"/>
              </a:lnSpc>
              <a:spcBef>
                <a:spcPct val="0"/>
              </a:spcBef>
              <a:spcAft>
                <a:spcPct val="0"/>
              </a:spcAft>
              <a:buFont typeface="Wingdings" panose="05000000000000000000" pitchFamily="2" charset="2"/>
              <a:buChar char="ü"/>
            </a:pPr>
            <a:r>
              <a:rPr lang="lv-LV" altLang="lv-LV" sz="1800" dirty="0">
                <a:latin typeface="+mn-lt"/>
              </a:rPr>
              <a:t>Pasākumi</a:t>
            </a:r>
          </a:p>
          <a:p>
            <a:pPr lvl="0" eaLnBrk="0" fontAlgn="base" hangingPunct="0">
              <a:lnSpc>
                <a:spcPct val="100000"/>
              </a:lnSpc>
              <a:spcBef>
                <a:spcPct val="0"/>
              </a:spcBef>
              <a:spcAft>
                <a:spcPct val="0"/>
              </a:spcAft>
              <a:buFont typeface="Wingdings" panose="05000000000000000000" pitchFamily="2" charset="2"/>
              <a:buChar char="ü"/>
            </a:pPr>
            <a:r>
              <a:rPr lang="en-US" altLang="lv-LV" sz="1800" dirty="0" err="1">
                <a:latin typeface="+mn-lt"/>
              </a:rPr>
              <a:t>Publi</a:t>
            </a:r>
            <a:r>
              <a:rPr lang="lv-LV" altLang="lv-LV" sz="1800" dirty="0" err="1">
                <a:latin typeface="+mn-lt"/>
              </a:rPr>
              <a:t>kācijas</a:t>
            </a:r>
            <a:endParaRPr lang="lv-LV" altLang="lv-LV" sz="1800" dirty="0">
              <a:latin typeface="+mn-lt"/>
            </a:endParaRPr>
          </a:p>
          <a:p>
            <a:pPr lvl="0" eaLnBrk="0" fontAlgn="base" hangingPunct="0">
              <a:lnSpc>
                <a:spcPct val="100000"/>
              </a:lnSpc>
              <a:spcBef>
                <a:spcPct val="0"/>
              </a:spcBef>
              <a:spcAft>
                <a:spcPct val="0"/>
              </a:spcAft>
              <a:buFont typeface="Wingdings" panose="05000000000000000000" pitchFamily="2" charset="2"/>
              <a:buChar char="ü"/>
            </a:pPr>
            <a:r>
              <a:rPr lang="lv-LV" altLang="lv-LV" sz="1800" dirty="0">
                <a:latin typeface="+mn-lt"/>
              </a:rPr>
              <a:t>Komunikācija</a:t>
            </a:r>
          </a:p>
          <a:p>
            <a:pPr lvl="0" eaLnBrk="0" fontAlgn="base" hangingPunct="0">
              <a:lnSpc>
                <a:spcPct val="100000"/>
              </a:lnSpc>
              <a:spcBef>
                <a:spcPct val="0"/>
              </a:spcBef>
              <a:spcAft>
                <a:spcPct val="0"/>
              </a:spcAft>
              <a:buFont typeface="Wingdings" panose="05000000000000000000" pitchFamily="2" charset="2"/>
              <a:buChar char="ü"/>
            </a:pPr>
            <a:r>
              <a:rPr lang="lv-LV" altLang="lv-LV" sz="1800" dirty="0">
                <a:latin typeface="+mn-lt"/>
              </a:rPr>
              <a:t>Pētījumi</a:t>
            </a:r>
          </a:p>
          <a:p>
            <a:pPr lvl="0" eaLnBrk="0" fontAlgn="base" hangingPunct="0">
              <a:lnSpc>
                <a:spcPct val="100000"/>
              </a:lnSpc>
              <a:spcBef>
                <a:spcPct val="0"/>
              </a:spcBef>
              <a:spcAft>
                <a:spcPct val="0"/>
              </a:spcAft>
              <a:buFont typeface="Wingdings" panose="05000000000000000000" pitchFamily="2" charset="2"/>
              <a:buChar char="ü"/>
            </a:pPr>
            <a:endParaRPr lang="lv-LV" altLang="lv-LV" sz="1800" dirty="0">
              <a:latin typeface="+mn-lt"/>
            </a:endParaRPr>
          </a:p>
          <a:p>
            <a:r>
              <a:rPr lang="lv-LV" sz="2000" b="1" dirty="0"/>
              <a:t>Citi pasākumi:</a:t>
            </a:r>
          </a:p>
          <a:p>
            <a:pPr>
              <a:buFont typeface="Wingdings" panose="05000000000000000000" pitchFamily="2" charset="2"/>
              <a:buChar char="ü"/>
            </a:pPr>
            <a:r>
              <a:rPr lang="lv-LV" sz="1800" spc="15"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Atbalsts COVID pases un pasažieru atrašanās vietas veidlapas kopīgai izvietošanai un uzturēšanai</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lv-LV" b="1" dirty="0"/>
          </a:p>
        </p:txBody>
      </p:sp>
    </p:spTree>
    <p:extLst>
      <p:ext uri="{BB962C8B-B14F-4D97-AF65-F5344CB8AC3E}">
        <p14:creationId xmlns:p14="http://schemas.microsoft.com/office/powerpoint/2010/main" val="3747465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6674041" y="4834477"/>
            <a:ext cx="3628900" cy="1939212"/>
          </a:xfrm>
          <a:prstGeom prst="rect">
            <a:avLst/>
          </a:prstGeom>
          <a:solidFill>
            <a:srgbClr val="BDDE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grpSp>
        <p:nvGrpSpPr>
          <p:cNvPr id="4" name="Group 3"/>
          <p:cNvGrpSpPr/>
          <p:nvPr/>
        </p:nvGrpSpPr>
        <p:grpSpPr>
          <a:xfrm>
            <a:off x="1884695" y="1010323"/>
            <a:ext cx="8429624" cy="3315888"/>
            <a:chOff x="435227" y="1396442"/>
            <a:chExt cx="8429624" cy="3315888"/>
          </a:xfrm>
        </p:grpSpPr>
        <p:sp>
          <p:nvSpPr>
            <p:cNvPr id="5" name="Rounded Rectangle 4"/>
            <p:cNvSpPr/>
            <p:nvPr/>
          </p:nvSpPr>
          <p:spPr>
            <a:xfrm>
              <a:off x="7262623" y="3713821"/>
              <a:ext cx="1304132" cy="994271"/>
            </a:xfrm>
            <a:prstGeom prst="roundRect">
              <a:avLst/>
            </a:prstGeom>
            <a:solidFill>
              <a:schemeClr val="bg1"/>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lv-LV"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EK finansējums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X%</a:t>
              </a:r>
            </a:p>
          </p:txBody>
        </p:sp>
        <p:grpSp>
          <p:nvGrpSpPr>
            <p:cNvPr id="6" name="Group 5"/>
            <p:cNvGrpSpPr/>
            <p:nvPr/>
          </p:nvGrpSpPr>
          <p:grpSpPr>
            <a:xfrm>
              <a:off x="435227" y="1396442"/>
              <a:ext cx="8429624" cy="3315888"/>
              <a:chOff x="435227" y="1396442"/>
              <a:chExt cx="8429624" cy="3315888"/>
            </a:xfrm>
          </p:grpSpPr>
          <p:grpSp>
            <p:nvGrpSpPr>
              <p:cNvPr id="7" name="Group 6"/>
              <p:cNvGrpSpPr/>
              <p:nvPr/>
            </p:nvGrpSpPr>
            <p:grpSpPr>
              <a:xfrm>
                <a:off x="435227" y="2204864"/>
                <a:ext cx="8429624" cy="2507466"/>
                <a:chOff x="-5274" y="681487"/>
                <a:chExt cx="9487599" cy="2981043"/>
              </a:xfrm>
            </p:grpSpPr>
            <p:cxnSp>
              <p:nvCxnSpPr>
                <p:cNvPr id="9" name="Straight Connector 8"/>
                <p:cNvCxnSpPr/>
                <p:nvPr/>
              </p:nvCxnSpPr>
              <p:spPr>
                <a:xfrm flipH="1">
                  <a:off x="1259456" y="905774"/>
                  <a:ext cx="7200102" cy="0"/>
                </a:xfrm>
                <a:prstGeom prst="line">
                  <a:avLst/>
                </a:prstGeom>
                <a:noFill/>
                <a:ln w="57150" cap="flat" cmpd="sng" algn="ctr">
                  <a:solidFill>
                    <a:srgbClr val="0F5494"/>
                  </a:solidFill>
                  <a:prstDash val="solid"/>
                  <a:miter lim="800000"/>
                </a:ln>
                <a:effectLst/>
              </p:spPr>
            </p:cxnSp>
            <p:cxnSp>
              <p:nvCxnSpPr>
                <p:cNvPr id="10" name="Straight Connector 9"/>
                <p:cNvCxnSpPr/>
                <p:nvPr/>
              </p:nvCxnSpPr>
              <p:spPr>
                <a:xfrm flipH="1" flipV="1">
                  <a:off x="638354" y="2329132"/>
                  <a:ext cx="1237855" cy="0"/>
                </a:xfrm>
                <a:prstGeom prst="line">
                  <a:avLst/>
                </a:prstGeom>
                <a:noFill/>
                <a:ln w="57150" cap="flat" cmpd="sng" algn="ctr">
                  <a:solidFill>
                    <a:srgbClr val="0F5494"/>
                  </a:solidFill>
                  <a:prstDash val="solid"/>
                  <a:miter lim="800000"/>
                </a:ln>
                <a:effectLst/>
              </p:spPr>
            </p:cxnSp>
            <p:grpSp>
              <p:nvGrpSpPr>
                <p:cNvPr id="11" name="Group 10"/>
                <p:cNvGrpSpPr/>
                <p:nvPr/>
              </p:nvGrpSpPr>
              <p:grpSpPr>
                <a:xfrm>
                  <a:off x="-5274" y="681487"/>
                  <a:ext cx="9487599" cy="2981043"/>
                  <a:chOff x="-5274" y="681487"/>
                  <a:chExt cx="9487599" cy="2981043"/>
                </a:xfrm>
              </p:grpSpPr>
              <p:cxnSp>
                <p:nvCxnSpPr>
                  <p:cNvPr id="12" name="Straight Connector 11"/>
                  <p:cNvCxnSpPr/>
                  <p:nvPr/>
                </p:nvCxnSpPr>
                <p:spPr>
                  <a:xfrm>
                    <a:off x="1880558" y="2329132"/>
                    <a:ext cx="0" cy="295455"/>
                  </a:xfrm>
                  <a:prstGeom prst="line">
                    <a:avLst/>
                  </a:prstGeom>
                  <a:noFill/>
                  <a:ln w="57150" cap="flat" cmpd="sng" algn="ctr">
                    <a:solidFill>
                      <a:srgbClr val="0F5494"/>
                    </a:solidFill>
                    <a:prstDash val="solid"/>
                    <a:miter lim="800000"/>
                  </a:ln>
                  <a:effectLst/>
                </p:spPr>
              </p:cxnSp>
              <p:cxnSp>
                <p:nvCxnSpPr>
                  <p:cNvPr id="13" name="Straight Connector 12"/>
                  <p:cNvCxnSpPr/>
                  <p:nvPr/>
                </p:nvCxnSpPr>
                <p:spPr>
                  <a:xfrm>
                    <a:off x="3657405" y="905718"/>
                    <a:ext cx="0" cy="1518154"/>
                  </a:xfrm>
                  <a:prstGeom prst="line">
                    <a:avLst/>
                  </a:prstGeom>
                  <a:noFill/>
                  <a:ln w="57150" cap="flat" cmpd="sng" algn="ctr">
                    <a:solidFill>
                      <a:srgbClr val="0F5494"/>
                    </a:solidFill>
                    <a:prstDash val="solid"/>
                    <a:miter lim="800000"/>
                  </a:ln>
                  <a:effectLst/>
                </p:spPr>
              </p:cxnSp>
              <p:cxnSp>
                <p:nvCxnSpPr>
                  <p:cNvPr id="14" name="Straight Connector 13"/>
                  <p:cNvCxnSpPr/>
                  <p:nvPr/>
                </p:nvCxnSpPr>
                <p:spPr>
                  <a:xfrm>
                    <a:off x="1276709" y="1362974"/>
                    <a:ext cx="2157" cy="957426"/>
                  </a:xfrm>
                  <a:prstGeom prst="line">
                    <a:avLst/>
                  </a:prstGeom>
                  <a:noFill/>
                  <a:ln w="57150" cap="flat" cmpd="sng" algn="ctr">
                    <a:solidFill>
                      <a:srgbClr val="0F5494"/>
                    </a:solidFill>
                    <a:prstDash val="solid"/>
                    <a:miter lim="800000"/>
                  </a:ln>
                  <a:effectLst/>
                </p:spPr>
              </p:cxnSp>
              <p:cxnSp>
                <p:nvCxnSpPr>
                  <p:cNvPr id="15" name="Straight Connector 14"/>
                  <p:cNvCxnSpPr/>
                  <p:nvPr/>
                </p:nvCxnSpPr>
                <p:spPr>
                  <a:xfrm>
                    <a:off x="4588765" y="681487"/>
                    <a:ext cx="0" cy="219297"/>
                  </a:xfrm>
                  <a:prstGeom prst="line">
                    <a:avLst/>
                  </a:prstGeom>
                  <a:noFill/>
                  <a:ln w="57150" cap="flat" cmpd="sng" algn="ctr">
                    <a:solidFill>
                      <a:srgbClr val="0F5494"/>
                    </a:solidFill>
                    <a:prstDash val="solid"/>
                    <a:miter lim="800000"/>
                  </a:ln>
                  <a:effectLst/>
                </p:spPr>
              </p:cxnSp>
              <p:cxnSp>
                <p:nvCxnSpPr>
                  <p:cNvPr id="16" name="Straight Connector 15"/>
                  <p:cNvCxnSpPr/>
                  <p:nvPr/>
                </p:nvCxnSpPr>
                <p:spPr>
                  <a:xfrm>
                    <a:off x="1250830" y="905774"/>
                    <a:ext cx="0" cy="347690"/>
                  </a:xfrm>
                  <a:prstGeom prst="line">
                    <a:avLst/>
                  </a:prstGeom>
                  <a:noFill/>
                  <a:ln w="57150" cap="flat" cmpd="sng" algn="ctr">
                    <a:solidFill>
                      <a:srgbClr val="0F5494"/>
                    </a:solidFill>
                    <a:prstDash val="solid"/>
                    <a:miter lim="800000"/>
                  </a:ln>
                  <a:effectLst/>
                </p:spPr>
              </p:cxnSp>
              <p:sp>
                <p:nvSpPr>
                  <p:cNvPr id="17" name="Rounded Rectangle 16"/>
                  <p:cNvSpPr/>
                  <p:nvPr/>
                </p:nvSpPr>
                <p:spPr>
                  <a:xfrm>
                    <a:off x="3096564" y="2423873"/>
                    <a:ext cx="1220483" cy="758741"/>
                  </a:xfrm>
                  <a:prstGeom prst="roundRect">
                    <a:avLst/>
                  </a:prstGeom>
                  <a:solidFill>
                    <a:schemeClr val="bg1"/>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100%</a:t>
                    </a:r>
                    <a:endParaRPr kumimoji="0" lang="en-GB"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 name="Rounded Rectangle 17"/>
                  <p:cNvSpPr/>
                  <p:nvPr/>
                </p:nvSpPr>
                <p:spPr>
                  <a:xfrm>
                    <a:off x="5512956" y="2475437"/>
                    <a:ext cx="1423646" cy="1187093"/>
                  </a:xfrm>
                  <a:prstGeom prst="roundRect">
                    <a:avLst/>
                  </a:prstGeom>
                  <a:solidFill>
                    <a:schemeClr val="bg1"/>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100%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lv-LV"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EK budžets</a:t>
                    </a:r>
                    <a:r>
                      <a:rPr kumimoji="0" lang="en-GB"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E</a:t>
                    </a:r>
                    <a:r>
                      <a:rPr kumimoji="0" lang="lv-LV"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K</a:t>
                    </a:r>
                    <a:r>
                      <a:rPr kumimoji="0" lang="en-GB"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a:t>
                    </a:r>
                    <a:r>
                      <a:rPr kumimoji="0" lang="lv-LV"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iepirkuma </a:t>
                    </a:r>
                    <a:r>
                      <a:rPr lang="lv-LV" sz="1100" kern="0" dirty="0">
                        <a:solidFill>
                          <a:srgbClr val="333399">
                            <a:lumMod val="50000"/>
                          </a:srgbClr>
                        </a:solidFill>
                        <a:latin typeface="Calibri" panose="020F0502020204030204"/>
                        <a:ea typeface="Calibri" panose="020F0502020204030204" pitchFamily="34" charset="0"/>
                        <a:cs typeface="Times New Roman" panose="02020603050405020304" pitchFamily="18" charset="0"/>
                      </a:rPr>
                      <a:t>iestāde</a:t>
                    </a:r>
                    <a:endParaRPr kumimoji="0" lang="en-GB"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19" name="Straight Connector 18"/>
                  <p:cNvCxnSpPr/>
                  <p:nvPr/>
                </p:nvCxnSpPr>
                <p:spPr>
                  <a:xfrm>
                    <a:off x="6202392" y="905774"/>
                    <a:ext cx="0" cy="347728"/>
                  </a:xfrm>
                  <a:prstGeom prst="line">
                    <a:avLst/>
                  </a:prstGeom>
                  <a:noFill/>
                  <a:ln w="57150" cap="flat" cmpd="sng" algn="ctr">
                    <a:solidFill>
                      <a:srgbClr val="0F5494"/>
                    </a:solidFill>
                    <a:prstDash val="solid"/>
                    <a:miter lim="800000"/>
                  </a:ln>
                  <a:effectLst/>
                </p:spPr>
              </p:cxnSp>
              <p:cxnSp>
                <p:nvCxnSpPr>
                  <p:cNvPr id="20" name="Straight Connector 19"/>
                  <p:cNvCxnSpPr/>
                  <p:nvPr/>
                </p:nvCxnSpPr>
                <p:spPr>
                  <a:xfrm>
                    <a:off x="8453886" y="905774"/>
                    <a:ext cx="0" cy="347728"/>
                  </a:xfrm>
                  <a:prstGeom prst="line">
                    <a:avLst/>
                  </a:prstGeom>
                  <a:noFill/>
                  <a:ln w="57150" cap="flat" cmpd="sng" algn="ctr">
                    <a:solidFill>
                      <a:srgbClr val="0F5494"/>
                    </a:solidFill>
                    <a:prstDash val="solid"/>
                    <a:miter lim="800000"/>
                  </a:ln>
                  <a:effectLst/>
                </p:spPr>
              </p:cxnSp>
              <p:cxnSp>
                <p:nvCxnSpPr>
                  <p:cNvPr id="21" name="Straight Connector 20"/>
                  <p:cNvCxnSpPr/>
                  <p:nvPr/>
                </p:nvCxnSpPr>
                <p:spPr>
                  <a:xfrm>
                    <a:off x="638354" y="2329132"/>
                    <a:ext cx="0" cy="295455"/>
                  </a:xfrm>
                  <a:prstGeom prst="line">
                    <a:avLst/>
                  </a:prstGeom>
                  <a:noFill/>
                  <a:ln w="57150" cap="flat" cmpd="sng" algn="ctr">
                    <a:solidFill>
                      <a:srgbClr val="0F5494"/>
                    </a:solidFill>
                    <a:prstDash val="solid"/>
                    <a:miter lim="800000"/>
                  </a:ln>
                  <a:effectLst/>
                </p:spPr>
              </p:cxnSp>
              <p:sp>
                <p:nvSpPr>
                  <p:cNvPr id="22" name="Down Arrow 21"/>
                  <p:cNvSpPr/>
                  <p:nvPr/>
                </p:nvSpPr>
                <p:spPr>
                  <a:xfrm>
                    <a:off x="3553650" y="1593679"/>
                    <a:ext cx="228600" cy="1013325"/>
                  </a:xfrm>
                  <a:prstGeom prst="downArrow">
                    <a:avLst/>
                  </a:prstGeom>
                  <a:solidFill>
                    <a:srgbClr val="ED7D31"/>
                  </a:solidFill>
                  <a:ln w="12700" cap="flat" cmpd="sng" algn="ctr">
                    <a:solidFill>
                      <a:srgbClr val="ED7D31">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3" name="Down Arrow 22"/>
                  <p:cNvSpPr/>
                  <p:nvPr/>
                </p:nvSpPr>
                <p:spPr>
                  <a:xfrm>
                    <a:off x="6116128" y="1526876"/>
                    <a:ext cx="228600" cy="1056457"/>
                  </a:xfrm>
                  <a:prstGeom prst="downArrow">
                    <a:avLst/>
                  </a:prstGeom>
                  <a:solidFill>
                    <a:srgbClr val="ED7D31"/>
                  </a:solidFill>
                  <a:ln w="12700" cap="flat" cmpd="sng" algn="ctr">
                    <a:solidFill>
                      <a:srgbClr val="ED7D31">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4" name="Down Arrow 23"/>
                  <p:cNvSpPr/>
                  <p:nvPr/>
                </p:nvSpPr>
                <p:spPr>
                  <a:xfrm>
                    <a:off x="8298611" y="1483744"/>
                    <a:ext cx="228600" cy="1056457"/>
                  </a:xfrm>
                  <a:prstGeom prst="downArrow">
                    <a:avLst/>
                  </a:prstGeom>
                  <a:solidFill>
                    <a:srgbClr val="ED7D31"/>
                  </a:solidFill>
                  <a:ln w="12700" cap="flat" cmpd="sng" algn="ctr">
                    <a:solidFill>
                      <a:srgbClr val="ED7D31">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5" name="Rounded Rectangle 24"/>
                  <p:cNvSpPr/>
                  <p:nvPr/>
                </p:nvSpPr>
                <p:spPr>
                  <a:xfrm>
                    <a:off x="90715" y="1122892"/>
                    <a:ext cx="2320229" cy="459307"/>
                  </a:xfrm>
                  <a:prstGeom prst="roundRect">
                    <a:avLst/>
                  </a:prstGeom>
                  <a:solidFill>
                    <a:srgbClr val="CAE8AA"/>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Grant</a:t>
                    </a:r>
                    <a:r>
                      <a:rPr kumimoji="0" lang="lv-LV" sz="12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i</a:t>
                    </a:r>
                    <a:r>
                      <a:rPr kumimoji="0" lang="en-GB" sz="12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t>
                    </a:r>
                    <a:r>
                      <a:rPr kumimoji="0" lang="lv-LV" sz="12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kapacitātes celšanai un izvēršanai</a:t>
                    </a:r>
                    <a:endParaRPr kumimoji="0" lang="en-GB" sz="12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6" name="Rounded Rectangle 25"/>
                  <p:cNvSpPr/>
                  <p:nvPr/>
                </p:nvSpPr>
                <p:spPr>
                  <a:xfrm>
                    <a:off x="3071765" y="1112475"/>
                    <a:ext cx="1446247" cy="518197"/>
                  </a:xfrm>
                  <a:prstGeom prst="roundRect">
                    <a:avLst/>
                  </a:prstGeom>
                  <a:solidFill>
                    <a:srgbClr val="CAE8AA"/>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Grant</a:t>
                    </a:r>
                    <a:r>
                      <a:rPr kumimoji="0" lang="lv-LV"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i atbalstam un koordinēšanai</a:t>
                    </a:r>
                    <a:endParaRPr kumimoji="0" lang="en-GB" sz="10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7" name="Rounded Rectangle 26"/>
                  <p:cNvSpPr/>
                  <p:nvPr/>
                </p:nvSpPr>
                <p:spPr>
                  <a:xfrm>
                    <a:off x="5210354" y="1138687"/>
                    <a:ext cx="2054982" cy="465776"/>
                  </a:xfrm>
                  <a:prstGeom prst="roundRect">
                    <a:avLst/>
                  </a:prstGeom>
                  <a:solidFill>
                    <a:srgbClr val="B9DCFF"/>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lv-LV" sz="14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Vienas iestādes iepirkums</a:t>
                    </a:r>
                    <a:endParaRPr kumimoji="0" lang="en-GB"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8" name="Rounded Rectangle 27"/>
                  <p:cNvSpPr/>
                  <p:nvPr/>
                </p:nvSpPr>
                <p:spPr>
                  <a:xfrm>
                    <a:off x="7427343" y="1130061"/>
                    <a:ext cx="2054982" cy="463618"/>
                  </a:xfrm>
                  <a:prstGeom prst="roundRect">
                    <a:avLst/>
                  </a:prstGeom>
                  <a:solidFill>
                    <a:srgbClr val="B9DCFF"/>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lv-LV" sz="14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Kopīgs</a:t>
                    </a:r>
                    <a:r>
                      <a:rPr kumimoji="0" lang="en-GB" sz="14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t>
                    </a:r>
                    <a:r>
                      <a:rPr kumimoji="0" lang="lv-LV" sz="14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iepirkums</a:t>
                    </a:r>
                    <a:endParaRPr kumimoji="0" lang="en-GB"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0" name="Rounded Rectangle 29"/>
                  <p:cNvSpPr/>
                  <p:nvPr/>
                </p:nvSpPr>
                <p:spPr>
                  <a:xfrm>
                    <a:off x="1281143" y="2434750"/>
                    <a:ext cx="1362643" cy="1227777"/>
                  </a:xfrm>
                  <a:prstGeom prst="roundRect">
                    <a:avLst/>
                  </a:prstGeom>
                  <a:solidFill>
                    <a:schemeClr val="bg1"/>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lv-LV"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Vienkāršie </a:t>
                    </a:r>
                    <a:r>
                      <a:rPr kumimoji="0" lang="en-GB"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grant</a:t>
                    </a:r>
                    <a:r>
                      <a:rPr kumimoji="0" lang="lv-LV"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i</a:t>
                    </a:r>
                    <a:r>
                      <a:rPr kumimoji="0" lang="en-GB"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t>
                    </a:r>
                    <a:r>
                      <a:rPr lang="lv-LV" sz="1000" b="1" kern="0" dirty="0">
                        <a:solidFill>
                          <a:srgbClr val="333399">
                            <a:lumMod val="50000"/>
                          </a:srgbClr>
                        </a:solidFill>
                        <a:latin typeface="Calibri" panose="020F0502020204030204"/>
                        <a:ea typeface="Calibri" panose="020F0502020204030204" pitchFamily="34" charset="0"/>
                        <a:cs typeface="Times New Roman" panose="02020603050405020304" pitchFamily="18" charset="0"/>
                      </a:rPr>
                      <a:t>un </a:t>
                    </a:r>
                    <a:r>
                      <a:rPr kumimoji="0" lang="en-GB"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grant</a:t>
                    </a:r>
                    <a:r>
                      <a:rPr kumimoji="0" lang="lv-LV"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i</a:t>
                    </a:r>
                    <a:r>
                      <a:rPr kumimoji="0" lang="en-GB"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t>
                    </a:r>
                    <a:r>
                      <a:rPr kumimoji="0" lang="lv-LV"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ieskaitot finanšu atbalstu trešajām pusēm</a:t>
                    </a:r>
                    <a:r>
                      <a:rPr kumimoji="0" lang="en-GB"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t>
                    </a:r>
                    <a:r>
                      <a:rPr kumimoji="0" lang="en-GB" sz="10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(X% )</a:t>
                    </a:r>
                    <a:endParaRPr kumimoji="0" lang="en-GB" sz="16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1" name="Rounded Rectangle 30"/>
                  <p:cNvSpPr/>
                  <p:nvPr/>
                </p:nvSpPr>
                <p:spPr>
                  <a:xfrm>
                    <a:off x="362309" y="1708030"/>
                    <a:ext cx="3926626" cy="340707"/>
                  </a:xfrm>
                  <a:prstGeom prst="roundRect">
                    <a:avLst/>
                  </a:prstGeom>
                  <a:solidFill>
                    <a:srgbClr val="FBBF15">
                      <a:alpha val="36000"/>
                    </a:srgbClr>
                  </a:solidFill>
                  <a:ln w="12700" cap="flat" cmpd="sng" algn="ctr">
                    <a:solidFill>
                      <a:srgbClr val="B4521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E</a:t>
                    </a:r>
                    <a:r>
                      <a:rPr kumimoji="0" lang="lv-LV" sz="14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K</a:t>
                    </a:r>
                    <a:r>
                      <a:rPr kumimoji="0" lang="en-GB" sz="14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t>
                    </a:r>
                    <a:r>
                      <a:rPr kumimoji="0" lang="lv-LV" sz="14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atbalsta veidi un likmes</a:t>
                    </a:r>
                    <a:endParaRPr kumimoji="0" lang="en-GB"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9" name="Rounded Rectangle 28"/>
                  <p:cNvSpPr/>
                  <p:nvPr/>
                </p:nvSpPr>
                <p:spPr>
                  <a:xfrm>
                    <a:off x="-5274" y="2445460"/>
                    <a:ext cx="1233171" cy="1217069"/>
                  </a:xfrm>
                  <a:prstGeom prst="roundRect">
                    <a:avLst/>
                  </a:prstGeom>
                  <a:solidFill>
                    <a:schemeClr val="bg1"/>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Grant</a:t>
                    </a:r>
                    <a:r>
                      <a:rPr kumimoji="0" lang="lv-LV"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i</a:t>
                    </a:r>
                    <a:r>
                      <a:rPr kumimoji="0" lang="en-GB"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t>
                    </a:r>
                    <a:r>
                      <a:rPr kumimoji="0" lang="lv-LV"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iepirkumiem</a:t>
                    </a:r>
                    <a:endParaRPr kumimoji="0" lang="en-GB"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(X% )</a:t>
                    </a:r>
                    <a:endParaRPr kumimoji="0" lang="en-GB" sz="20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grpSp>
          </p:grpSp>
          <p:sp>
            <p:nvSpPr>
              <p:cNvPr id="8" name="Rounded Rectangle 7"/>
              <p:cNvSpPr/>
              <p:nvPr/>
            </p:nvSpPr>
            <p:spPr>
              <a:xfrm>
                <a:off x="2986866" y="1396442"/>
                <a:ext cx="3060225" cy="797124"/>
              </a:xfrm>
              <a:prstGeom prst="roundRect">
                <a:avLst/>
              </a:prstGeom>
              <a:solidFill>
                <a:srgbClr val="FBBF15"/>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lv-LV" sz="18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DEP ieviešanas </a:t>
                </a:r>
                <a:r>
                  <a:rPr lang="lv-LV" b="1" kern="0" dirty="0">
                    <a:solidFill>
                      <a:srgbClr val="333399">
                        <a:lumMod val="50000"/>
                      </a:srgbClr>
                    </a:solidFill>
                    <a:latin typeface="Calibri" panose="020F0502020204030204"/>
                    <a:ea typeface="Calibri" panose="020F0502020204030204" pitchFamily="34" charset="0"/>
                    <a:cs typeface="Times New Roman" panose="02020603050405020304" pitchFamily="18" charset="0"/>
                  </a:rPr>
                  <a:t>i</a:t>
                </a:r>
                <a:r>
                  <a:rPr kumimoji="0" lang="en-GB" sz="1800" b="1" i="0" u="none" strike="noStrike" kern="0" cap="none" spc="0" normalizeH="0" baseline="0" noProof="0" dirty="0" err="1">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nstrument</a:t>
                </a:r>
                <a:r>
                  <a:rPr kumimoji="0" lang="lv-LV" sz="18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i</a:t>
                </a:r>
                <a:r>
                  <a:rPr kumimoji="0" lang="en-GB" sz="18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t>
                </a:r>
                <a:r>
                  <a:rPr lang="lv-LV" sz="1200" i="1" kern="0" dirty="0">
                    <a:solidFill>
                      <a:srgbClr val="333399">
                        <a:lumMod val="50000"/>
                      </a:srgbClr>
                    </a:solidFill>
                    <a:latin typeface="Calibri" panose="020F0502020204030204"/>
                    <a:cs typeface="Times New Roman" panose="02020603050405020304" pitchFamily="18" charset="0"/>
                  </a:rPr>
                  <a:t>Atbalsta likmes un ieguldījumi</a:t>
                </a:r>
                <a:endParaRPr kumimoji="0" lang="en-GB" sz="1200" b="0" i="1" u="sng" strike="noStrike" kern="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endParaRPr>
              </a:p>
            </p:txBody>
          </p:sp>
        </p:grpSp>
      </p:grpSp>
      <p:sp>
        <p:nvSpPr>
          <p:cNvPr id="2" name="Slide Number Placeholder 1"/>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GB"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3" name="Rounded Rectangle 32"/>
          <p:cNvSpPr/>
          <p:nvPr/>
        </p:nvSpPr>
        <p:spPr>
          <a:xfrm>
            <a:off x="1743022" y="4384809"/>
            <a:ext cx="8633946" cy="435875"/>
          </a:xfrm>
          <a:prstGeom prst="roundRect">
            <a:avLst/>
          </a:prstGeom>
          <a:solidFill>
            <a:schemeClr val="accent1">
              <a:lumMod val="75000"/>
            </a:schemeClr>
          </a:solidFill>
          <a:ln w="12700" cap="flat" cmpd="sng" algn="ctr">
            <a:solidFill>
              <a:schemeClr val="accent2">
                <a:lumMod val="5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2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5" name="Rounded Rectangle 34"/>
          <p:cNvSpPr/>
          <p:nvPr/>
        </p:nvSpPr>
        <p:spPr>
          <a:xfrm>
            <a:off x="1643374" y="5003427"/>
            <a:ext cx="966431" cy="1679449"/>
          </a:xfrm>
          <a:prstGeom prst="roundRect">
            <a:avLst/>
          </a:prstGeom>
          <a:solidFill>
            <a:schemeClr val="bg1"/>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defRPr/>
            </a:pPr>
            <a:r>
              <a:rPr kumimoji="0" lang="lv-LV"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Augstu spēju iepirkuma </a:t>
            </a:r>
            <a:r>
              <a:rPr lang="en-US" sz="1000" b="1" kern="0" dirty="0">
                <a:solidFill>
                  <a:srgbClr val="333399">
                    <a:lumMod val="50000"/>
                  </a:srgbClr>
                </a:solidFill>
                <a:latin typeface="Calibri" panose="020F0502020204030204"/>
                <a:cs typeface="Times New Roman" panose="02020603050405020304" pitchFamily="18" charset="0"/>
              </a:rPr>
              <a:t>Grants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50%</a:t>
            </a:r>
          </a:p>
        </p:txBody>
      </p:sp>
      <p:sp>
        <p:nvSpPr>
          <p:cNvPr id="36" name="Rounded Rectangle 35"/>
          <p:cNvSpPr/>
          <p:nvPr/>
        </p:nvSpPr>
        <p:spPr>
          <a:xfrm>
            <a:off x="2704071" y="5003424"/>
            <a:ext cx="647547" cy="1675792"/>
          </a:xfrm>
          <a:prstGeom prst="roundRect">
            <a:avLst/>
          </a:prstGeom>
          <a:solidFill>
            <a:schemeClr val="bg1"/>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50" b="1" kern="0" dirty="0">
                <a:solidFill>
                  <a:srgbClr val="333399">
                    <a:lumMod val="50000"/>
                  </a:srgbClr>
                </a:solidFill>
                <a:latin typeface="Calibri" panose="020F0502020204030204"/>
                <a:ea typeface="Calibri" panose="020F0502020204030204" pitchFamily="34" charset="0"/>
                <a:cs typeface="Times New Roman" panose="02020603050405020304" pitchFamily="18" charset="0"/>
              </a:rPr>
              <a:t>Vien-</a:t>
            </a:r>
            <a:r>
              <a:rPr lang="lv-LV" sz="1050" b="1" kern="0" dirty="0" err="1">
                <a:solidFill>
                  <a:srgbClr val="333399">
                    <a:lumMod val="50000"/>
                  </a:srgbClr>
                </a:solidFill>
                <a:latin typeface="Calibri" panose="020F0502020204030204"/>
                <a:ea typeface="Calibri" panose="020F0502020204030204" pitchFamily="34" charset="0"/>
                <a:cs typeface="Times New Roman" panose="02020603050405020304" pitchFamily="18" charset="0"/>
              </a:rPr>
              <a:t>kār</a:t>
            </a:r>
            <a:r>
              <a:rPr lang="lv-LV" sz="1050" b="1" kern="0" dirty="0">
                <a:solidFill>
                  <a:srgbClr val="333399">
                    <a:lumMod val="50000"/>
                  </a:srgbClr>
                </a:solidFill>
                <a:latin typeface="Calibri" panose="020F0502020204030204"/>
                <a:ea typeface="Calibri" panose="020F0502020204030204" pitchFamily="34" charset="0"/>
                <a:cs typeface="Times New Roman" panose="02020603050405020304" pitchFamily="18" charset="0"/>
              </a:rPr>
              <a:t>-</a:t>
            </a:r>
            <a:r>
              <a:rPr lang="lv-LV" sz="1050" b="1" kern="0" dirty="0" err="1">
                <a:solidFill>
                  <a:srgbClr val="333399">
                    <a:lumMod val="50000"/>
                  </a:srgbClr>
                </a:solidFill>
                <a:latin typeface="Calibri" panose="020F0502020204030204"/>
                <a:ea typeface="Calibri" panose="020F0502020204030204" pitchFamily="34" charset="0"/>
                <a:cs typeface="Times New Roman" panose="02020603050405020304" pitchFamily="18" charset="0"/>
              </a:rPr>
              <a:t>šais</a:t>
            </a:r>
            <a:r>
              <a:rPr kumimoji="0" lang="en-GB" sz="105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grant</a:t>
            </a:r>
            <a:r>
              <a:rPr kumimoji="0" lang="lv-LV" sz="105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s</a:t>
            </a:r>
            <a:endParaRPr kumimoji="0" lang="en-GB" sz="105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50%</a:t>
            </a:r>
          </a:p>
        </p:txBody>
      </p:sp>
      <p:sp>
        <p:nvSpPr>
          <p:cNvPr id="37" name="Rounded Rectangle 36"/>
          <p:cNvSpPr/>
          <p:nvPr/>
        </p:nvSpPr>
        <p:spPr>
          <a:xfrm>
            <a:off x="3402215" y="5003424"/>
            <a:ext cx="970448" cy="1675792"/>
          </a:xfrm>
          <a:prstGeom prst="roundRect">
            <a:avLst/>
          </a:prstGeom>
          <a:solidFill>
            <a:schemeClr val="bg1"/>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lv-LV" sz="105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Finanšu atbalsta grants trešajām pusēm</a:t>
            </a:r>
            <a:endParaRPr kumimoji="0" lang="en-GB" sz="105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BE" sz="105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X%</a:t>
            </a:r>
            <a:endParaRPr kumimoji="0" lang="en-GB" sz="105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8" name="Rounded Rectangle 37"/>
          <p:cNvSpPr/>
          <p:nvPr/>
        </p:nvSpPr>
        <p:spPr>
          <a:xfrm>
            <a:off x="4432818" y="5003423"/>
            <a:ext cx="723950" cy="1675792"/>
          </a:xfrm>
          <a:prstGeom prst="roundRect">
            <a:avLst/>
          </a:prstGeom>
          <a:solidFill>
            <a:schemeClr val="bg1"/>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50" b="1" kern="0" dirty="0">
                <a:solidFill>
                  <a:srgbClr val="333399">
                    <a:lumMod val="50000"/>
                  </a:srgbClr>
                </a:solidFill>
                <a:latin typeface="Calibri" panose="020F0502020204030204"/>
                <a:ea typeface="Calibri" panose="020F0502020204030204" pitchFamily="34" charset="0"/>
                <a:cs typeface="Times New Roman" panose="02020603050405020304" pitchFamily="18" charset="0"/>
              </a:rPr>
              <a:t>A</a:t>
            </a:r>
            <a:r>
              <a:rPr kumimoji="0" lang="lv-LV" sz="1050" b="1" i="0" u="none" strike="noStrike" kern="0" cap="none" spc="0" normalizeH="0" baseline="0" noProof="0" dirty="0" err="1">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tbalsts</a:t>
            </a:r>
            <a:r>
              <a:rPr kumimoji="0" lang="en-GB" sz="105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t>
            </a:r>
            <a:r>
              <a:rPr kumimoji="0" lang="lv-LV" sz="105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MVU</a:t>
            </a:r>
            <a:endParaRPr kumimoji="0" lang="en-GB" sz="105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a:p>
            <a:pPr lvl="0" algn="ctr">
              <a:lnSpc>
                <a:spcPct val="107000"/>
              </a:lnSpc>
              <a:spcAft>
                <a:spcPts val="800"/>
              </a:spcAft>
              <a:defRPr/>
            </a:pPr>
            <a:r>
              <a:rPr kumimoji="0" lang="en-GB" sz="10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50% </a:t>
            </a:r>
            <a:r>
              <a:rPr lang="lv-LV" sz="1000" kern="0" dirty="0">
                <a:solidFill>
                  <a:srgbClr val="333399">
                    <a:lumMod val="50000"/>
                  </a:srgbClr>
                </a:solidFill>
                <a:latin typeface="Calibri" panose="020F0502020204030204"/>
                <a:ea typeface="Calibri" panose="020F0502020204030204" pitchFamily="34" charset="0"/>
                <a:cs typeface="Times New Roman" panose="02020603050405020304" pitchFamily="18" charset="0"/>
              </a:rPr>
              <a:t>un</a:t>
            </a:r>
            <a:r>
              <a:rPr kumimoji="0" lang="en-GB" sz="10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75% </a:t>
            </a:r>
            <a:r>
              <a:rPr lang="lv-LV" sz="1000" kern="0" dirty="0">
                <a:solidFill>
                  <a:srgbClr val="333399">
                    <a:lumMod val="50000"/>
                  </a:srgbClr>
                </a:solidFill>
                <a:latin typeface="Calibri" panose="020F0502020204030204"/>
                <a:ea typeface="Calibri" panose="020F0502020204030204" pitchFamily="34" charset="0"/>
                <a:cs typeface="Times New Roman" panose="02020603050405020304" pitchFamily="18" charset="0"/>
              </a:rPr>
              <a:t>MVU</a:t>
            </a:r>
            <a:endParaRPr kumimoji="0" lang="en-GB" sz="10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0" name="Rounded Rectangle 39"/>
          <p:cNvSpPr/>
          <p:nvPr/>
        </p:nvSpPr>
        <p:spPr>
          <a:xfrm>
            <a:off x="5219093" y="5003423"/>
            <a:ext cx="822873" cy="1675792"/>
          </a:xfrm>
          <a:prstGeom prst="roundRect">
            <a:avLst/>
          </a:prstGeom>
          <a:solidFill>
            <a:schemeClr val="bg1"/>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lv-LV"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Koordinē-</a:t>
            </a:r>
            <a:r>
              <a:rPr kumimoji="0" lang="lv-LV" sz="1100" b="1" i="0" u="none" strike="noStrike" kern="0" cap="none" spc="0" normalizeH="0" baseline="0" noProof="0" dirty="0" err="1">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šana</a:t>
            </a:r>
            <a:r>
              <a:rPr kumimoji="0" lang="lv-LV"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un atbalsts</a:t>
            </a:r>
            <a:endParaRPr kumimoji="0" lang="en-GB"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100%</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05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2" name="Rounded Rectangle 41"/>
          <p:cNvSpPr/>
          <p:nvPr/>
        </p:nvSpPr>
        <p:spPr>
          <a:xfrm>
            <a:off x="6787580" y="5017171"/>
            <a:ext cx="1264893" cy="1675793"/>
          </a:xfrm>
          <a:prstGeom prst="roundRect">
            <a:avLst/>
          </a:prstGeom>
          <a:solidFill>
            <a:schemeClr val="bg1"/>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defRPr/>
            </a:pPr>
            <a:r>
              <a:rPr kumimoji="0" lang="lv-LV"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Vienas iestādes iepirkums</a:t>
            </a:r>
            <a:r>
              <a:rPr kumimoji="0" lang="en-GB"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r>
            <a:br>
              <a:rPr kumimoji="0" lang="en-GB"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br>
            <a:r>
              <a:rPr kumimoji="0" lang="en-GB"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r>
            <a:br>
              <a:rPr kumimoji="0" lang="en-GB"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br>
            <a:r>
              <a:rPr kumimoji="0" lang="en-GB"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100% </a:t>
            </a:r>
            <a:r>
              <a:rPr kumimoji="0" lang="lv-LV"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EK budžets</a:t>
            </a:r>
            <a:r>
              <a:rPr kumimoji="0" lang="en-GB"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E</a:t>
            </a:r>
            <a:r>
              <a:rPr kumimoji="0" lang="lv-LV"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K</a:t>
            </a:r>
            <a:r>
              <a:rPr kumimoji="0" lang="en-GB"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a:t>
            </a:r>
            <a:r>
              <a:rPr kumimoji="0" lang="lv-LV"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iepirkuma </a:t>
            </a:r>
            <a:r>
              <a:rPr lang="lv-LV" sz="1100" kern="0" dirty="0">
                <a:solidFill>
                  <a:srgbClr val="333399">
                    <a:lumMod val="50000"/>
                  </a:srgbClr>
                </a:solidFill>
                <a:latin typeface="Calibri" panose="020F0502020204030204"/>
                <a:ea typeface="Calibri" panose="020F0502020204030204" pitchFamily="34" charset="0"/>
                <a:cs typeface="Times New Roman" panose="02020603050405020304" pitchFamily="18" charset="0"/>
              </a:rPr>
              <a:t>iestāde</a:t>
            </a:r>
            <a:endParaRPr kumimoji="0" lang="en-GB"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3" name="Rounded Rectangle 42"/>
          <p:cNvSpPr/>
          <p:nvPr/>
        </p:nvSpPr>
        <p:spPr>
          <a:xfrm>
            <a:off x="8712091" y="5003424"/>
            <a:ext cx="1304132" cy="1675793"/>
          </a:xfrm>
          <a:prstGeom prst="roundRect">
            <a:avLst/>
          </a:prstGeom>
          <a:solidFill>
            <a:schemeClr val="bg1"/>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lv-LV"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Kopīgs</a:t>
            </a:r>
            <a:r>
              <a:rPr kumimoji="0" lang="en-GB"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t>
            </a:r>
            <a:r>
              <a:rPr kumimoji="0" lang="lv-LV"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iepirkums</a:t>
            </a:r>
            <a:endParaRPr kumimoji="0" lang="en-GB"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X% </a:t>
            </a:r>
            <a:r>
              <a:rPr lang="lv-LV" sz="1100" kern="0" dirty="0">
                <a:solidFill>
                  <a:srgbClr val="333399">
                    <a:lumMod val="50000"/>
                  </a:srgbClr>
                </a:solidFill>
                <a:latin typeface="Calibri" panose="020F0502020204030204"/>
                <a:ea typeface="Calibri" panose="020F0502020204030204" pitchFamily="34" charset="0"/>
                <a:cs typeface="Times New Roman" panose="02020603050405020304" pitchFamily="18" charset="0"/>
              </a:rPr>
              <a:t>EK</a:t>
            </a:r>
            <a:r>
              <a:rPr kumimoji="0" lang="en-US"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t>
            </a:r>
            <a:r>
              <a:rPr kumimoji="0" lang="lv-LV"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atbalsta likme (tiks noteikta)</a:t>
            </a:r>
            <a:r>
              <a:rPr kumimoji="0" lang="en-US"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r>
            <a:br>
              <a:rPr kumimoji="0" lang="en-US" sz="11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br>
            <a:endParaRPr kumimoji="0" lang="en-GB" sz="11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58" name="Straight Arrow Connector 57"/>
          <p:cNvCxnSpPr>
            <a:endCxn id="36" idx="0"/>
          </p:cNvCxnSpPr>
          <p:nvPr/>
        </p:nvCxnSpPr>
        <p:spPr bwMode="auto">
          <a:xfrm flipH="1">
            <a:off x="2971780" y="4321972"/>
            <a:ext cx="679034" cy="681453"/>
          </a:xfrm>
          <a:prstGeom prst="straightConnector1">
            <a:avLst/>
          </a:prstGeom>
          <a:noFill/>
          <a:ln w="76200" cap="flat" cmpd="sng" algn="ctr">
            <a:solidFill>
              <a:srgbClr val="ED7D31"/>
            </a:solidFill>
            <a:prstDash val="solid"/>
            <a:round/>
            <a:headEnd type="none" w="med" len="med"/>
            <a:tailEnd type="triangle"/>
          </a:ln>
          <a:effectLst/>
        </p:spPr>
      </p:cxnSp>
      <p:cxnSp>
        <p:nvCxnSpPr>
          <p:cNvPr id="60" name="Straight Arrow Connector 59"/>
          <p:cNvCxnSpPr>
            <a:endCxn id="35" idx="0"/>
          </p:cNvCxnSpPr>
          <p:nvPr/>
        </p:nvCxnSpPr>
        <p:spPr bwMode="auto">
          <a:xfrm flipH="1">
            <a:off x="2078281" y="4321974"/>
            <a:ext cx="378271" cy="681453"/>
          </a:xfrm>
          <a:prstGeom prst="straightConnector1">
            <a:avLst/>
          </a:prstGeom>
          <a:noFill/>
          <a:ln w="76200" cap="flat" cmpd="sng" algn="ctr">
            <a:solidFill>
              <a:srgbClr val="ED7D31"/>
            </a:solidFill>
            <a:prstDash val="solid"/>
            <a:round/>
            <a:headEnd type="none" w="med" len="med"/>
            <a:tailEnd type="triangle"/>
          </a:ln>
          <a:effectLst/>
        </p:spPr>
      </p:cxnSp>
      <p:cxnSp>
        <p:nvCxnSpPr>
          <p:cNvPr id="62" name="Straight Arrow Connector 61"/>
          <p:cNvCxnSpPr>
            <a:endCxn id="37" idx="0"/>
          </p:cNvCxnSpPr>
          <p:nvPr/>
        </p:nvCxnSpPr>
        <p:spPr bwMode="auto">
          <a:xfrm>
            <a:off x="3561673" y="4321972"/>
            <a:ext cx="232501" cy="681453"/>
          </a:xfrm>
          <a:prstGeom prst="straightConnector1">
            <a:avLst/>
          </a:prstGeom>
          <a:noFill/>
          <a:ln w="76200" cap="flat" cmpd="sng" algn="ctr">
            <a:solidFill>
              <a:srgbClr val="ED7D31"/>
            </a:solidFill>
            <a:prstDash val="solid"/>
            <a:round/>
            <a:headEnd type="none" w="med" len="med"/>
            <a:tailEnd type="triangle"/>
          </a:ln>
          <a:effectLst/>
        </p:spPr>
      </p:cxnSp>
      <p:cxnSp>
        <p:nvCxnSpPr>
          <p:cNvPr id="64" name="Straight Arrow Connector 63"/>
          <p:cNvCxnSpPr>
            <a:stCxn id="30" idx="2"/>
            <a:endCxn id="38" idx="0"/>
          </p:cNvCxnSpPr>
          <p:nvPr/>
        </p:nvCxnSpPr>
        <p:spPr bwMode="auto">
          <a:xfrm>
            <a:off x="3633009" y="4326209"/>
            <a:ext cx="962286" cy="677214"/>
          </a:xfrm>
          <a:prstGeom prst="straightConnector1">
            <a:avLst/>
          </a:prstGeom>
          <a:noFill/>
          <a:ln w="76200" cap="flat" cmpd="sng" algn="ctr">
            <a:solidFill>
              <a:srgbClr val="ED7D31"/>
            </a:solidFill>
            <a:prstDash val="solid"/>
            <a:round/>
            <a:headEnd type="none" w="med" len="med"/>
            <a:tailEnd type="triangle"/>
          </a:ln>
          <a:effectLst/>
        </p:spPr>
      </p:cxnSp>
      <p:cxnSp>
        <p:nvCxnSpPr>
          <p:cNvPr id="68" name="Straight Arrow Connector 67"/>
          <p:cNvCxnSpPr>
            <a:stCxn id="17" idx="2"/>
            <a:endCxn id="40" idx="0"/>
          </p:cNvCxnSpPr>
          <p:nvPr/>
        </p:nvCxnSpPr>
        <p:spPr bwMode="auto">
          <a:xfrm>
            <a:off x="5182837" y="3922537"/>
            <a:ext cx="351827" cy="1093131"/>
          </a:xfrm>
          <a:prstGeom prst="straightConnector1">
            <a:avLst/>
          </a:prstGeom>
          <a:noFill/>
          <a:ln w="76200" cap="flat" cmpd="sng" algn="ctr">
            <a:solidFill>
              <a:srgbClr val="ED7D31"/>
            </a:solidFill>
            <a:prstDash val="solid"/>
            <a:round/>
            <a:headEnd type="none" w="med" len="med"/>
            <a:tailEnd type="triangle"/>
          </a:ln>
          <a:effectLst/>
        </p:spPr>
      </p:cxnSp>
      <p:sp>
        <p:nvSpPr>
          <p:cNvPr id="44" name="Rounded Rectangle 43"/>
          <p:cNvSpPr/>
          <p:nvPr/>
        </p:nvSpPr>
        <p:spPr>
          <a:xfrm>
            <a:off x="5138945" y="4438416"/>
            <a:ext cx="2457762" cy="355861"/>
          </a:xfrm>
          <a:prstGeom prst="roundRect">
            <a:avLst/>
          </a:prstGeom>
          <a:solidFill>
            <a:schemeClr val="accent1">
              <a:lumMod val="75000"/>
              <a:alpha val="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b="1" kern="0" dirty="0">
                <a:solidFill>
                  <a:srgbClr val="333399">
                    <a:lumMod val="50000"/>
                  </a:srgbClr>
                </a:solidFill>
                <a:latin typeface="Calibri" panose="020F0502020204030204"/>
                <a:ea typeface="Calibri" panose="020F0502020204030204" pitchFamily="34" charset="0"/>
                <a:cs typeface="Times New Roman" panose="02020603050405020304" pitchFamily="18" charset="0"/>
              </a:rPr>
              <a:t>Atbalsta p</a:t>
            </a:r>
            <a:r>
              <a:rPr kumimoji="0" lang="lv-LV" sz="1800" b="1" i="0" u="none" strike="noStrike" kern="0" cap="none" spc="0" normalizeH="0" baseline="0" noProof="0" dirty="0" err="1">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asākumi</a:t>
            </a:r>
            <a:r>
              <a:rPr kumimoji="0" lang="lv-LV" sz="18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 </a:t>
            </a:r>
            <a:endParaRPr kumimoji="0" lang="lv-LV" sz="32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70" name="Straight Arrow Connector 69"/>
          <p:cNvCxnSpPr>
            <a:stCxn id="18" idx="2"/>
            <a:endCxn id="42" idx="0"/>
          </p:cNvCxnSpPr>
          <p:nvPr/>
        </p:nvCxnSpPr>
        <p:spPr bwMode="auto">
          <a:xfrm flipH="1">
            <a:off x="7420027" y="4326212"/>
            <a:ext cx="1" cy="690959"/>
          </a:xfrm>
          <a:prstGeom prst="straightConnector1">
            <a:avLst/>
          </a:prstGeom>
          <a:noFill/>
          <a:ln w="76200" cap="flat" cmpd="sng" algn="ctr">
            <a:solidFill>
              <a:srgbClr val="ED7D31"/>
            </a:solidFill>
            <a:prstDash val="solid"/>
            <a:round/>
            <a:headEnd type="none" w="med" len="med"/>
            <a:tailEnd type="triangle"/>
          </a:ln>
          <a:effectLst/>
        </p:spPr>
      </p:cxnSp>
      <p:cxnSp>
        <p:nvCxnSpPr>
          <p:cNvPr id="74" name="Straight Arrow Connector 73"/>
          <p:cNvCxnSpPr>
            <a:stCxn id="5" idx="2"/>
            <a:endCxn id="43" idx="0"/>
          </p:cNvCxnSpPr>
          <p:nvPr/>
        </p:nvCxnSpPr>
        <p:spPr bwMode="auto">
          <a:xfrm>
            <a:off x="9364157" y="4321973"/>
            <a:ext cx="0" cy="681450"/>
          </a:xfrm>
          <a:prstGeom prst="straightConnector1">
            <a:avLst/>
          </a:prstGeom>
          <a:noFill/>
          <a:ln w="76200" cap="flat" cmpd="sng" algn="ctr">
            <a:solidFill>
              <a:srgbClr val="ED7D31"/>
            </a:solidFill>
            <a:prstDash val="solid"/>
            <a:round/>
            <a:headEnd type="none" w="med" len="med"/>
            <a:tailEnd type="triangle"/>
          </a:ln>
          <a:effectLst/>
        </p:spPr>
      </p:cxnSp>
      <p:sp>
        <p:nvSpPr>
          <p:cNvPr id="48" name="Rounded Rectangle 47"/>
          <p:cNvSpPr/>
          <p:nvPr/>
        </p:nvSpPr>
        <p:spPr>
          <a:xfrm>
            <a:off x="553183" y="4999766"/>
            <a:ext cx="966431" cy="1679449"/>
          </a:xfrm>
          <a:prstGeom prst="roundRect">
            <a:avLst/>
          </a:prstGeom>
          <a:solidFill>
            <a:schemeClr val="bg1"/>
          </a:solidFill>
          <a:ln w="12700" cap="flat" cmpd="sng" algn="ctr">
            <a:solidFill>
              <a:srgbClr val="0F273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lv-LV"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Iepirkuma </a:t>
            </a:r>
            <a:r>
              <a:rPr lang="lv-LV" sz="1000" b="1" kern="0" dirty="0">
                <a:solidFill>
                  <a:srgbClr val="333399">
                    <a:lumMod val="50000"/>
                  </a:srgbClr>
                </a:solidFill>
                <a:latin typeface="Calibri" panose="020F0502020204030204"/>
                <a:ea typeface="Calibri" panose="020F0502020204030204" pitchFamily="34" charset="0"/>
                <a:cs typeface="Times New Roman" panose="02020603050405020304" pitchFamily="18" charset="0"/>
              </a:rPr>
              <a:t>g</a:t>
            </a:r>
            <a:r>
              <a:rPr kumimoji="0" lang="en-US"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rant</a:t>
            </a:r>
            <a:r>
              <a:rPr lang="lv-LV" sz="1000" b="1" kern="0" dirty="0">
                <a:solidFill>
                  <a:srgbClr val="333399">
                    <a:lumMod val="50000"/>
                  </a:srgbClr>
                </a:solidFill>
                <a:latin typeface="Calibri" panose="020F0502020204030204"/>
                <a:ea typeface="Calibri" panose="020F0502020204030204" pitchFamily="34" charset="0"/>
                <a:cs typeface="Times New Roman" panose="02020603050405020304" pitchFamily="18" charset="0"/>
              </a:rPr>
              <a:t>s</a:t>
            </a:r>
            <a:endParaRPr kumimoji="0" lang="en-US" sz="1000" b="1"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333399">
                    <a:lumMod val="50000"/>
                  </a:srgbClr>
                </a:solidFill>
                <a:effectLst/>
                <a:uLnTx/>
                <a:uFillTx/>
                <a:latin typeface="Calibri" panose="020F0502020204030204"/>
                <a:ea typeface="Calibri" panose="020F0502020204030204" pitchFamily="34" charset="0"/>
                <a:cs typeface="Times New Roman" panose="02020603050405020304" pitchFamily="18" charset="0"/>
              </a:rPr>
              <a:t>50%</a:t>
            </a:r>
          </a:p>
        </p:txBody>
      </p:sp>
      <p:cxnSp>
        <p:nvCxnSpPr>
          <p:cNvPr id="49" name="Straight Arrow Connector 48"/>
          <p:cNvCxnSpPr>
            <a:endCxn id="48" idx="0"/>
          </p:cNvCxnSpPr>
          <p:nvPr/>
        </p:nvCxnSpPr>
        <p:spPr bwMode="auto">
          <a:xfrm flipH="1">
            <a:off x="1036399" y="4321972"/>
            <a:ext cx="1403721" cy="677794"/>
          </a:xfrm>
          <a:prstGeom prst="straightConnector1">
            <a:avLst/>
          </a:prstGeom>
          <a:noFill/>
          <a:ln w="76200" cap="flat" cmpd="sng" algn="ctr">
            <a:solidFill>
              <a:srgbClr val="ED7D31"/>
            </a:solidFill>
            <a:prstDash val="solid"/>
            <a:round/>
            <a:headEnd type="none" w="med" len="med"/>
            <a:tailEnd type="triangle"/>
          </a:ln>
          <a:effectLst/>
        </p:spPr>
      </p:cxnSp>
    </p:spTree>
    <p:extLst>
      <p:ext uri="{BB962C8B-B14F-4D97-AF65-F5344CB8AC3E}">
        <p14:creationId xmlns:p14="http://schemas.microsoft.com/office/powerpoint/2010/main" val="27480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870403" y="267575"/>
            <a:ext cx="10515600" cy="836361"/>
          </a:xfrm>
        </p:spPr>
        <p:txBody>
          <a:bodyPr>
            <a:normAutofit fontScale="90000"/>
          </a:bodyPr>
          <a:lstStyle/>
          <a:p>
            <a:r>
              <a:rPr lang="lv-LV" sz="3600" b="1" dirty="0"/>
              <a:t/>
            </a:r>
            <a:br>
              <a:rPr lang="lv-LV" sz="3600" b="1" dirty="0"/>
            </a:br>
            <a:r>
              <a:rPr lang="lv-LV" sz="3600" b="1" kern="1200" dirty="0">
                <a:solidFill>
                  <a:schemeClr val="tx1"/>
                </a:solidFill>
                <a:ea typeface="+mj-ea"/>
                <a:cs typeface="+mj-cs"/>
              </a:rPr>
              <a:t>Programma «Digitāla Eiropa» (DEP)</a:t>
            </a:r>
            <a:br>
              <a:rPr lang="lv-LV" sz="3600" b="1" kern="1200" dirty="0">
                <a:solidFill>
                  <a:schemeClr val="tx1"/>
                </a:solidFill>
                <a:ea typeface="+mj-ea"/>
                <a:cs typeface="+mj-cs"/>
              </a:rPr>
            </a:br>
            <a:r>
              <a:rPr lang="lv-LV" sz="3600" b="1" kern="1200" dirty="0">
                <a:solidFill>
                  <a:schemeClr val="tx1"/>
                </a:solidFill>
                <a:ea typeface="+mj-ea"/>
                <a:cs typeface="+mj-cs"/>
              </a:rPr>
              <a:t>- </a:t>
            </a:r>
            <a:r>
              <a:rPr lang="lv-LV" sz="3600" b="1" i="1" dirty="0"/>
              <a:t>pieci konkrēto mērķu virzieni</a:t>
            </a:r>
            <a:r>
              <a:rPr lang="lv-LV" sz="3200" dirty="0"/>
              <a:t/>
            </a:r>
            <a:br>
              <a:rPr lang="lv-LV" sz="3200" dirty="0"/>
            </a:br>
            <a:endParaRPr lang="en-GB" sz="3600" b="1" dirty="0"/>
          </a:p>
        </p:txBody>
      </p:sp>
      <p:sp>
        <p:nvSpPr>
          <p:cNvPr id="45" name="Hexagon 44"/>
          <p:cNvSpPr/>
          <p:nvPr/>
        </p:nvSpPr>
        <p:spPr>
          <a:xfrm>
            <a:off x="6118906" y="2431517"/>
            <a:ext cx="1269645" cy="1096188"/>
          </a:xfrm>
          <a:prstGeom prst="hexagon">
            <a:avLst/>
          </a:prstGeom>
          <a:solidFill>
            <a:srgbClr val="1EC08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46" name="Hexagon 45"/>
          <p:cNvSpPr/>
          <p:nvPr/>
        </p:nvSpPr>
        <p:spPr>
          <a:xfrm>
            <a:off x="5074228" y="2998586"/>
            <a:ext cx="1269645" cy="1096188"/>
          </a:xfrm>
          <a:prstGeom prst="hexagon">
            <a:avLst/>
          </a:prstGeom>
          <a:solidFill>
            <a:srgbClr val="4BC5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47" name="Hexagon 46"/>
          <p:cNvSpPr/>
          <p:nvPr/>
        </p:nvSpPr>
        <p:spPr>
          <a:xfrm>
            <a:off x="6128203" y="3584869"/>
            <a:ext cx="1269645" cy="1096188"/>
          </a:xfrm>
          <a:prstGeom prst="hexagon">
            <a:avLst/>
          </a:prstGeom>
          <a:solidFill>
            <a:srgbClr val="ED8D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521" y="2663108"/>
            <a:ext cx="633006" cy="633006"/>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4573" y="3160874"/>
            <a:ext cx="790922" cy="790922"/>
          </a:xfrm>
          <a:prstGeom prst="rect">
            <a:avLst/>
          </a:prstGeom>
        </p:spPr>
      </p:pic>
      <p:cxnSp>
        <p:nvCxnSpPr>
          <p:cNvPr id="50" name="Straight Connector 49"/>
          <p:cNvCxnSpPr/>
          <p:nvPr/>
        </p:nvCxnSpPr>
        <p:spPr bwMode="auto">
          <a:xfrm flipH="1">
            <a:off x="7279803" y="3208837"/>
            <a:ext cx="804860" cy="635451"/>
          </a:xfrm>
          <a:prstGeom prst="line">
            <a:avLst/>
          </a:prstGeom>
          <a:noFill/>
          <a:ln w="19050" cap="flat" cmpd="sng" algn="ctr">
            <a:solidFill>
              <a:schemeClr val="accent4"/>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0"/>
          <p:cNvSpPr txBox="1"/>
          <p:nvPr/>
        </p:nvSpPr>
        <p:spPr>
          <a:xfrm>
            <a:off x="8810083" y="3273911"/>
            <a:ext cx="3214905" cy="143116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lv-LV" sz="1800" b="1" i="0" u="none" strike="noStrike" kern="0" cap="none" spc="0" normalizeH="0" baseline="0" noProof="0" dirty="0">
                <a:ln>
                  <a:noFill/>
                </a:ln>
                <a:solidFill>
                  <a:srgbClr val="4D4D4D"/>
                </a:solidFill>
                <a:effectLst/>
                <a:uLnTx/>
                <a:uFillTx/>
                <a:cs typeface="Arial" panose="020B0604020202020204" pitchFamily="34" charset="0"/>
              </a:rPr>
              <a:t>Augstas</a:t>
            </a:r>
            <a:r>
              <a:rPr kumimoji="0" lang="en-GB" sz="1800" b="1" i="0" u="none" strike="noStrike" kern="0" cap="none" spc="0" normalizeH="0" baseline="0" noProof="0" dirty="0">
                <a:ln>
                  <a:noFill/>
                </a:ln>
                <a:solidFill>
                  <a:srgbClr val="4D4D4D"/>
                </a:solidFill>
                <a:effectLst/>
                <a:uLnTx/>
                <a:uFillTx/>
                <a:cs typeface="Arial" panose="020B0604020202020204" pitchFamily="34" charset="0"/>
              </a:rPr>
              <a:t> digit</a:t>
            </a:r>
            <a:r>
              <a:rPr kumimoji="0" lang="lv-LV" sz="1800" b="1" i="0" u="none" strike="noStrike" kern="0" cap="none" spc="0" normalizeH="0" baseline="0" noProof="0" dirty="0" err="1">
                <a:ln>
                  <a:noFill/>
                </a:ln>
                <a:solidFill>
                  <a:srgbClr val="4D4D4D"/>
                </a:solidFill>
                <a:effectLst/>
                <a:uLnTx/>
                <a:uFillTx/>
                <a:cs typeface="Arial" panose="020B0604020202020204" pitchFamily="34" charset="0"/>
              </a:rPr>
              <a:t>ālās</a:t>
            </a:r>
            <a:r>
              <a:rPr kumimoji="0" lang="en-GB" sz="1800" b="1" i="0" u="none" strike="noStrike" kern="0" cap="none" spc="0" normalizeH="0" baseline="0" noProof="0" dirty="0">
                <a:ln>
                  <a:noFill/>
                </a:ln>
                <a:solidFill>
                  <a:srgbClr val="4D4D4D"/>
                </a:solidFill>
                <a:effectLst/>
                <a:uLnTx/>
                <a:uFillTx/>
                <a:cs typeface="Arial" panose="020B0604020202020204" pitchFamily="34" charset="0"/>
              </a:rPr>
              <a:t> </a:t>
            </a:r>
            <a:r>
              <a:rPr kumimoji="0" lang="lv-LV" sz="1800" b="1" i="0" u="none" strike="noStrike" kern="0" cap="none" spc="0" normalizeH="0" baseline="0" noProof="0" dirty="0">
                <a:ln>
                  <a:noFill/>
                </a:ln>
                <a:solidFill>
                  <a:srgbClr val="4D4D4D"/>
                </a:solidFill>
                <a:effectLst/>
                <a:uLnTx/>
                <a:uFillTx/>
                <a:cs typeface="Arial" panose="020B0604020202020204" pitchFamily="34" charset="0"/>
              </a:rPr>
              <a:t>prasmes</a:t>
            </a:r>
            <a:endParaRPr kumimoji="0" lang="en-GB" sz="1800" b="1" i="0" u="none" strike="noStrike" kern="0" cap="none" spc="0" normalizeH="0" baseline="0" noProof="0" dirty="0">
              <a:ln>
                <a:noFill/>
              </a:ln>
              <a:solidFill>
                <a:srgbClr val="4D4D4D"/>
              </a:solidFill>
              <a:effectLst/>
              <a:uLnTx/>
              <a:uFillTx/>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
                <a:srgbClr val="ED8D2F"/>
              </a:buClr>
              <a:buSzTx/>
              <a:buFont typeface="Arial" panose="020B0604020202020204" pitchFamily="34" charset="0"/>
              <a:buChar char="•"/>
              <a:tabLst/>
              <a:defRPr/>
            </a:pPr>
            <a:r>
              <a:rPr kumimoji="0" lang="lv-LV" sz="1600" b="0" i="0" u="none" strike="noStrike" kern="0" cap="none" spc="0" normalizeH="0" baseline="0" noProof="0" dirty="0">
                <a:ln>
                  <a:noFill/>
                </a:ln>
                <a:solidFill>
                  <a:srgbClr val="4D4D4D"/>
                </a:solidFill>
                <a:effectLst/>
                <a:uLnTx/>
                <a:uFillTx/>
              </a:rPr>
              <a:t>Maģistrantūra (</a:t>
            </a:r>
            <a:r>
              <a:rPr kumimoji="0" lang="en-US" sz="1600" b="0" i="1" u="none" strike="noStrike" kern="0" cap="none" spc="0" normalizeH="0" baseline="0" noProof="0" dirty="0">
                <a:ln>
                  <a:noFill/>
                </a:ln>
                <a:solidFill>
                  <a:srgbClr val="4D4D4D"/>
                </a:solidFill>
                <a:effectLst/>
                <a:uLnTx/>
                <a:uFillTx/>
              </a:rPr>
              <a:t>Master courses</a:t>
            </a:r>
            <a:r>
              <a:rPr kumimoji="0" lang="lv-LV" sz="1600" b="0" i="0" u="none" strike="noStrike" kern="0" cap="none" spc="0" normalizeH="0" baseline="0" noProof="0" dirty="0">
                <a:ln>
                  <a:noFill/>
                </a:ln>
                <a:solidFill>
                  <a:srgbClr val="4D4D4D"/>
                </a:solidFill>
                <a:effectLst/>
                <a:uLnTx/>
                <a:uFillTx/>
              </a:rPr>
              <a:t>)</a:t>
            </a:r>
            <a:endParaRPr kumimoji="0" lang="en-US" sz="1600" b="0" i="0" u="none" strike="noStrike" kern="0" cap="none" spc="0" normalizeH="0" baseline="0" noProof="0" dirty="0">
              <a:ln>
                <a:noFill/>
              </a:ln>
              <a:solidFill>
                <a:srgbClr val="4D4D4D"/>
              </a:solidFill>
              <a:effectLst/>
              <a:uLnTx/>
              <a:uFillTx/>
            </a:endParaRPr>
          </a:p>
          <a:p>
            <a:pPr marL="285750" marR="0" lvl="0" indent="-285750" defTabSz="914400" eaLnBrk="1" fontAlgn="auto" latinLnBrk="0" hangingPunct="1">
              <a:lnSpc>
                <a:spcPct val="100000"/>
              </a:lnSpc>
              <a:spcBef>
                <a:spcPts val="0"/>
              </a:spcBef>
              <a:spcAft>
                <a:spcPts val="0"/>
              </a:spcAft>
              <a:buClr>
                <a:srgbClr val="ED8D2F"/>
              </a:buClr>
              <a:buSzTx/>
              <a:buFont typeface="Arial" panose="020B0604020202020204" pitchFamily="34" charset="0"/>
              <a:buChar char="•"/>
              <a:tabLst/>
              <a:defRPr/>
            </a:pPr>
            <a:r>
              <a:rPr kumimoji="0" lang="lv-LV" sz="1600" b="0" i="0" u="none" strike="noStrike" kern="0" cap="none" spc="0" normalizeH="0" baseline="0" noProof="0" dirty="0">
                <a:ln>
                  <a:noFill/>
                </a:ln>
                <a:solidFill>
                  <a:srgbClr val="4D4D4D"/>
                </a:solidFill>
                <a:effectLst/>
                <a:uLnTx/>
                <a:uFillTx/>
              </a:rPr>
              <a:t>Īstermiņa apmācības</a:t>
            </a:r>
          </a:p>
          <a:p>
            <a:pPr marL="285750" marR="0" lvl="0" indent="-285750" defTabSz="914400" eaLnBrk="1" fontAlgn="auto" latinLnBrk="0" hangingPunct="1">
              <a:lnSpc>
                <a:spcPct val="100000"/>
              </a:lnSpc>
              <a:spcBef>
                <a:spcPts val="0"/>
              </a:spcBef>
              <a:spcAft>
                <a:spcPts val="0"/>
              </a:spcAft>
              <a:buClr>
                <a:srgbClr val="ED8D2F"/>
              </a:buClr>
              <a:buSzTx/>
              <a:buFont typeface="Arial" panose="020B0604020202020204" pitchFamily="34" charset="0"/>
              <a:buChar char="•"/>
              <a:tabLst/>
              <a:defRPr/>
            </a:pPr>
            <a:r>
              <a:rPr kumimoji="0" lang="lv-LV" sz="1600" b="0" i="0" u="none" strike="noStrike" kern="0" cap="none" spc="0" normalizeH="0" baseline="0" noProof="0" dirty="0">
                <a:ln>
                  <a:noFill/>
                </a:ln>
                <a:solidFill>
                  <a:srgbClr val="4D4D4D"/>
                </a:solidFill>
                <a:effectLst/>
                <a:uLnTx/>
                <a:uFillTx/>
              </a:rPr>
              <a:t>Prakses vietas</a:t>
            </a:r>
            <a:endParaRPr kumimoji="0" lang="en-US" sz="1600" b="0" i="0" u="none" strike="noStrike" kern="0" cap="none" spc="0" normalizeH="0" baseline="0" noProof="0" dirty="0">
              <a:ln>
                <a:noFill/>
              </a:ln>
              <a:solidFill>
                <a:srgbClr val="4D4D4D"/>
              </a:solidFill>
              <a:effectLst/>
              <a:uLnTx/>
              <a:uFillTx/>
            </a:endParaRPr>
          </a:p>
          <a:p>
            <a:pPr marL="285750" marR="0" lvl="0" indent="-285750" defTabSz="914400" eaLnBrk="1" fontAlgn="auto" latinLnBrk="0" hangingPunct="1">
              <a:lnSpc>
                <a:spcPct val="100000"/>
              </a:lnSpc>
              <a:spcBef>
                <a:spcPts val="0"/>
              </a:spcBef>
              <a:spcAft>
                <a:spcPts val="0"/>
              </a:spcAft>
              <a:buClr>
                <a:srgbClr val="ED8D2F"/>
              </a:buClr>
              <a:buSzTx/>
              <a:buFont typeface="Arial" panose="020B0604020202020204" pitchFamily="34" charset="0"/>
              <a:buChar char="•"/>
              <a:tabLst/>
              <a:defRPr/>
            </a:pPr>
            <a:r>
              <a:rPr kumimoji="0" lang="lv-LV" sz="1600" b="0" i="0" u="none" strike="noStrike" kern="0" cap="none" spc="0" normalizeH="0" baseline="0" noProof="0" dirty="0">
                <a:ln>
                  <a:noFill/>
                </a:ln>
                <a:solidFill>
                  <a:srgbClr val="4D4D4D"/>
                </a:solidFill>
                <a:effectLst/>
                <a:uLnTx/>
                <a:uFillTx/>
              </a:rPr>
              <a:t>Prasmju</a:t>
            </a:r>
            <a:r>
              <a:rPr kumimoji="0" lang="lv-LV" sz="1600" b="0" i="0" u="none" strike="noStrike" kern="0" cap="none" spc="0" normalizeH="0" noProof="0" dirty="0">
                <a:ln>
                  <a:noFill/>
                </a:ln>
                <a:solidFill>
                  <a:srgbClr val="4D4D4D"/>
                </a:solidFill>
                <a:effectLst/>
                <a:uLnTx/>
                <a:uFillTx/>
              </a:rPr>
              <a:t> un darbu </a:t>
            </a:r>
            <a:r>
              <a:rPr lang="lv-LV" sz="1600" kern="0" dirty="0">
                <a:solidFill>
                  <a:srgbClr val="4D4D4D"/>
                </a:solidFill>
              </a:rPr>
              <a:t>p</a:t>
            </a:r>
            <a:r>
              <a:rPr kumimoji="0" lang="en-US" sz="1600" b="0" i="0" u="none" strike="noStrike" kern="0" cap="none" spc="0" normalizeH="0" baseline="0" noProof="0" dirty="0" err="1">
                <a:ln>
                  <a:noFill/>
                </a:ln>
                <a:solidFill>
                  <a:srgbClr val="4D4D4D"/>
                </a:solidFill>
                <a:effectLst/>
                <a:uLnTx/>
                <a:uFillTx/>
              </a:rPr>
              <a:t>latform</a:t>
            </a:r>
            <a:r>
              <a:rPr lang="lv-LV" sz="1600" kern="0" dirty="0">
                <a:solidFill>
                  <a:srgbClr val="4D4D4D"/>
                </a:solidFill>
              </a:rPr>
              <a:t>a</a:t>
            </a:r>
            <a:endParaRPr kumimoji="0" lang="en-GB" sz="1800" b="0" i="0" u="none" strike="noStrike" kern="0" cap="none" spc="0" normalizeH="0" baseline="0" noProof="0" dirty="0">
              <a:ln>
                <a:noFill/>
              </a:ln>
              <a:solidFill>
                <a:srgbClr val="4D4D4D"/>
              </a:solidFill>
              <a:effectLst/>
              <a:uLnTx/>
              <a:uFillTx/>
            </a:endParaRPr>
          </a:p>
        </p:txBody>
      </p:sp>
      <p:sp>
        <p:nvSpPr>
          <p:cNvPr id="52" name="TextBox 51"/>
          <p:cNvSpPr txBox="1"/>
          <p:nvPr/>
        </p:nvSpPr>
        <p:spPr>
          <a:xfrm>
            <a:off x="819740" y="1250930"/>
            <a:ext cx="4311166" cy="1600438"/>
          </a:xfrm>
          <a:prstGeom prst="rect">
            <a:avLst/>
          </a:prstGeom>
          <a:noFill/>
        </p:spPr>
        <p:txBody>
          <a:bodyPr wrap="square" rtlCol="0">
            <a:spAutoFit/>
          </a:bodyPr>
          <a:lstStyle/>
          <a:p>
            <a:r>
              <a:rPr lang="lv-LV" b="1" kern="0" dirty="0">
                <a:solidFill>
                  <a:srgbClr val="4D4D4D"/>
                </a:solidFill>
                <a:cs typeface="Arial" panose="020B0604020202020204" pitchFamily="34" charset="0"/>
              </a:rPr>
              <a:t>Augstas veiktspējas skaitļošana</a:t>
            </a:r>
          </a:p>
          <a:p>
            <a:pPr marL="285750" lvl="0" indent="-285750">
              <a:buClr>
                <a:srgbClr val="034EA2"/>
              </a:buClr>
              <a:buFont typeface="Arial" panose="020B0604020202020204" pitchFamily="34" charset="0"/>
              <a:buChar char="•"/>
              <a:defRPr/>
            </a:pPr>
            <a:r>
              <a:rPr lang="lv-LV" sz="1600" kern="0" dirty="0" err="1">
                <a:solidFill>
                  <a:srgbClr val="4D4D4D"/>
                </a:solidFill>
              </a:rPr>
              <a:t>Eksalīmeņa</a:t>
            </a:r>
            <a:r>
              <a:rPr lang="lv-LV" sz="1600" kern="0" dirty="0">
                <a:solidFill>
                  <a:srgbClr val="4D4D4D"/>
                </a:solidFill>
              </a:rPr>
              <a:t> iekārtu iepirkums</a:t>
            </a:r>
          </a:p>
          <a:p>
            <a:pPr marL="285750" marR="0" lvl="0" indent="-285750" defTabSz="914400" eaLnBrk="1" fontAlgn="auto" latinLnBrk="0" hangingPunct="1">
              <a:lnSpc>
                <a:spcPct val="100000"/>
              </a:lnSpc>
              <a:spcBef>
                <a:spcPts val="0"/>
              </a:spcBef>
              <a:spcAft>
                <a:spcPts val="0"/>
              </a:spcAft>
              <a:buClr>
                <a:srgbClr val="034EA2"/>
              </a:buClr>
              <a:buSzTx/>
              <a:buFont typeface="Arial" panose="020B0604020202020204" pitchFamily="34" charset="0"/>
              <a:buChar char="•"/>
              <a:tabLst/>
              <a:defRPr/>
            </a:pPr>
            <a:r>
              <a:rPr kumimoji="0" lang="lv-LV" sz="1600" b="0" i="0" u="none" strike="noStrike" kern="0" cap="none" spc="0" normalizeH="0" baseline="0" noProof="0" dirty="0">
                <a:ln>
                  <a:noFill/>
                </a:ln>
                <a:solidFill>
                  <a:srgbClr val="4D4D4D"/>
                </a:solidFill>
                <a:effectLst/>
                <a:uLnTx/>
                <a:uFillTx/>
              </a:rPr>
              <a:t>Esošo superdatoru uzlabošana</a:t>
            </a:r>
          </a:p>
          <a:p>
            <a:pPr marL="285750" marR="0" lvl="0" indent="-285750" defTabSz="914400" eaLnBrk="1" fontAlgn="auto" latinLnBrk="0" hangingPunct="1">
              <a:lnSpc>
                <a:spcPct val="100000"/>
              </a:lnSpc>
              <a:spcBef>
                <a:spcPts val="0"/>
              </a:spcBef>
              <a:spcAft>
                <a:spcPts val="0"/>
              </a:spcAft>
              <a:buClr>
                <a:srgbClr val="034EA2"/>
              </a:buClr>
              <a:buSzTx/>
              <a:buFont typeface="Arial" panose="020B0604020202020204" pitchFamily="34" charset="0"/>
              <a:buChar char="•"/>
              <a:tabLst/>
              <a:defRPr/>
            </a:pPr>
            <a:r>
              <a:rPr lang="lv-LV" sz="1600" kern="0" dirty="0">
                <a:solidFill>
                  <a:srgbClr val="4D4D4D"/>
                </a:solidFill>
              </a:rPr>
              <a:t>Kvantu skaitļošana</a:t>
            </a:r>
          </a:p>
          <a:p>
            <a:pPr marL="285750" marR="0" lvl="0" indent="-285750" defTabSz="914400" eaLnBrk="1" fontAlgn="auto" latinLnBrk="0" hangingPunct="1">
              <a:lnSpc>
                <a:spcPct val="100000"/>
              </a:lnSpc>
              <a:spcBef>
                <a:spcPts val="0"/>
              </a:spcBef>
              <a:spcAft>
                <a:spcPts val="0"/>
              </a:spcAft>
              <a:buClr>
                <a:srgbClr val="034EA2"/>
              </a:buClr>
              <a:buSzTx/>
              <a:buFont typeface="Arial" panose="020B0604020202020204" pitchFamily="34" charset="0"/>
              <a:buChar char="•"/>
              <a:tabLst/>
              <a:defRPr/>
            </a:pPr>
            <a:r>
              <a:rPr kumimoji="0" lang="lv-LV" sz="1600" b="0" i="0" u="none" strike="noStrike" kern="0" cap="none" spc="0" normalizeH="0" baseline="0" noProof="0" dirty="0">
                <a:ln>
                  <a:noFill/>
                </a:ln>
                <a:solidFill>
                  <a:srgbClr val="4D4D4D"/>
                </a:solidFill>
                <a:effectLst/>
                <a:uLnTx/>
                <a:uFillTx/>
              </a:rPr>
              <a:t>Piekļuves un</a:t>
            </a:r>
            <a:r>
              <a:rPr kumimoji="0" lang="lv-LV" sz="1600" b="0" i="0" u="none" strike="noStrike" kern="0" cap="none" spc="0" normalizeH="0" noProof="0" dirty="0">
                <a:ln>
                  <a:noFill/>
                </a:ln>
                <a:solidFill>
                  <a:srgbClr val="4D4D4D"/>
                </a:solidFill>
                <a:effectLst/>
                <a:uLnTx/>
                <a:uFillTx/>
              </a:rPr>
              <a:t> izmantošanas</a:t>
            </a:r>
            <a:br>
              <a:rPr kumimoji="0" lang="lv-LV" sz="1600" b="0" i="0" u="none" strike="noStrike" kern="0" cap="none" spc="0" normalizeH="0" noProof="0" dirty="0">
                <a:ln>
                  <a:noFill/>
                </a:ln>
                <a:solidFill>
                  <a:srgbClr val="4D4D4D"/>
                </a:solidFill>
                <a:effectLst/>
                <a:uLnTx/>
                <a:uFillTx/>
              </a:rPr>
            </a:br>
            <a:r>
              <a:rPr kumimoji="0" lang="lv-LV" sz="1600" b="0" i="0" u="none" strike="noStrike" kern="0" cap="none" spc="0" normalizeH="0" noProof="0" dirty="0" err="1">
                <a:ln>
                  <a:noFill/>
                </a:ln>
                <a:solidFill>
                  <a:srgbClr val="4D4D4D"/>
                </a:solidFill>
                <a:effectLst/>
                <a:uLnTx/>
                <a:uFillTx/>
              </a:rPr>
              <a:t>superskaitļošanai</a:t>
            </a:r>
            <a:r>
              <a:rPr kumimoji="0" lang="lv-LV" sz="1600" b="0" i="0" u="none" strike="noStrike" kern="0" cap="none" spc="0" normalizeH="0" noProof="0" dirty="0">
                <a:ln>
                  <a:noFill/>
                </a:ln>
                <a:solidFill>
                  <a:srgbClr val="4D4D4D"/>
                </a:solidFill>
                <a:effectLst/>
                <a:uLnTx/>
                <a:uFillTx/>
              </a:rPr>
              <a:t>  paplašināšana</a:t>
            </a:r>
            <a:endParaRPr kumimoji="0" lang="lv-LV" sz="1800" b="0" i="0" u="none" strike="noStrike" kern="0" cap="none" spc="0" normalizeH="0" baseline="0" noProof="0" dirty="0">
              <a:ln>
                <a:noFill/>
              </a:ln>
              <a:solidFill>
                <a:srgbClr val="4D4D4D"/>
              </a:solidFill>
              <a:effectLst/>
              <a:uLnTx/>
              <a:uFillTx/>
            </a:endParaRPr>
          </a:p>
        </p:txBody>
      </p:sp>
      <p:cxnSp>
        <p:nvCxnSpPr>
          <p:cNvPr id="53" name="Straight Connector 52"/>
          <p:cNvCxnSpPr/>
          <p:nvPr/>
        </p:nvCxnSpPr>
        <p:spPr bwMode="auto">
          <a:xfrm>
            <a:off x="3963216" y="3167760"/>
            <a:ext cx="1088304" cy="477266"/>
          </a:xfrm>
          <a:prstGeom prst="line">
            <a:avLst/>
          </a:prstGeom>
          <a:noFill/>
          <a:ln w="19050" cap="flat" cmpd="sng" algn="ctr">
            <a:solidFill>
              <a:srgbClr val="00B0F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Box 53"/>
          <p:cNvSpPr txBox="1"/>
          <p:nvPr/>
        </p:nvSpPr>
        <p:spPr>
          <a:xfrm>
            <a:off x="797883" y="3162526"/>
            <a:ext cx="3989921" cy="19236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lv-LV" b="1" kern="0" dirty="0" err="1">
                <a:solidFill>
                  <a:srgbClr val="4D4D4D"/>
                </a:solidFill>
                <a:cs typeface="Arial" panose="020B0604020202020204" pitchFamily="34" charset="0"/>
              </a:rPr>
              <a:t>Kiberdrošība</a:t>
            </a:r>
            <a:endParaRPr kumimoji="0" lang="lv-LV" sz="1800" b="1" i="0" u="none" strike="noStrike" kern="0" cap="none" spc="0" normalizeH="0" baseline="0" noProof="0" dirty="0">
              <a:ln>
                <a:noFill/>
              </a:ln>
              <a:solidFill>
                <a:srgbClr val="4D4D4D"/>
              </a:solidFill>
              <a:effectLst/>
              <a:uLnTx/>
              <a:uFillTx/>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
                <a:srgbClr val="4BC5DE"/>
              </a:buClr>
              <a:buSzTx/>
              <a:buFont typeface="Arial" panose="020B0604020202020204" pitchFamily="34" charset="0"/>
              <a:buChar char="•"/>
              <a:tabLst/>
              <a:defRPr/>
            </a:pPr>
            <a:r>
              <a:rPr kumimoji="0" lang="lv-LV" sz="1600" b="0" i="0" u="none" strike="noStrike" kern="0" cap="none" spc="0" normalizeH="0" baseline="0" noProof="0" dirty="0">
                <a:ln>
                  <a:noFill/>
                </a:ln>
                <a:solidFill>
                  <a:srgbClr val="4D4D4D"/>
                </a:solidFill>
                <a:effectLst/>
                <a:uLnTx/>
                <a:uFillTx/>
              </a:rPr>
              <a:t>Kompetenču centru tīkla izvēršana</a:t>
            </a:r>
          </a:p>
          <a:p>
            <a:pPr marL="285750" marR="0" lvl="0" indent="-285750" defTabSz="914400" eaLnBrk="1" fontAlgn="auto" latinLnBrk="0" hangingPunct="1">
              <a:lnSpc>
                <a:spcPct val="100000"/>
              </a:lnSpc>
              <a:spcBef>
                <a:spcPts val="0"/>
              </a:spcBef>
              <a:spcAft>
                <a:spcPts val="0"/>
              </a:spcAft>
              <a:buClr>
                <a:srgbClr val="4BC5DE"/>
              </a:buClr>
              <a:buSzTx/>
              <a:buFont typeface="Arial" panose="020B0604020202020204" pitchFamily="34" charset="0"/>
              <a:buChar char="•"/>
              <a:tabLst/>
              <a:defRPr/>
            </a:pPr>
            <a:r>
              <a:rPr kumimoji="0" lang="lv-LV" sz="1600" b="0" i="0" u="none" strike="noStrike" kern="0" cap="none" spc="0" normalizeH="0" baseline="0" noProof="0" dirty="0" err="1">
                <a:ln>
                  <a:noFill/>
                </a:ln>
                <a:solidFill>
                  <a:srgbClr val="4D4D4D"/>
                </a:solidFill>
                <a:effectLst/>
                <a:uLnTx/>
                <a:uFillTx/>
              </a:rPr>
              <a:t>Kiberdrošības</a:t>
            </a:r>
            <a:r>
              <a:rPr kumimoji="0" lang="lv-LV" sz="1600" b="0" i="0" u="none" strike="noStrike" kern="0" cap="none" spc="0" normalizeH="0" baseline="0" noProof="0" dirty="0">
                <a:ln>
                  <a:noFill/>
                </a:ln>
                <a:solidFill>
                  <a:srgbClr val="4D4D4D"/>
                </a:solidFill>
                <a:effectLst/>
                <a:uLnTx/>
                <a:uFillTx/>
              </a:rPr>
              <a:t> vairogs (</a:t>
            </a:r>
            <a:r>
              <a:rPr kumimoji="0" lang="lv-LV" sz="1600" b="0" i="1" u="none" strike="noStrike" kern="0" cap="none" spc="0" normalizeH="0" baseline="0" noProof="0" dirty="0" err="1">
                <a:ln>
                  <a:noFill/>
                </a:ln>
                <a:solidFill>
                  <a:srgbClr val="4D4D4D"/>
                </a:solidFill>
                <a:effectLst/>
                <a:uLnTx/>
                <a:uFillTx/>
              </a:rPr>
              <a:t>Cybersecurity</a:t>
            </a:r>
            <a:r>
              <a:rPr kumimoji="0" lang="lv-LV" sz="1600" b="0" i="1" u="none" strike="noStrike" kern="0" cap="none" spc="0" normalizeH="0" baseline="0" noProof="0" dirty="0">
                <a:ln>
                  <a:noFill/>
                </a:ln>
                <a:solidFill>
                  <a:srgbClr val="4D4D4D"/>
                </a:solidFill>
                <a:effectLst/>
                <a:uLnTx/>
                <a:uFillTx/>
              </a:rPr>
              <a:t> </a:t>
            </a:r>
            <a:r>
              <a:rPr kumimoji="0" lang="lv-LV" sz="1600" b="0" i="1" u="none" strike="noStrike" kern="0" cap="none" spc="0" normalizeH="0" baseline="0" noProof="0" dirty="0" err="1">
                <a:ln>
                  <a:noFill/>
                </a:ln>
                <a:solidFill>
                  <a:srgbClr val="4D4D4D"/>
                </a:solidFill>
                <a:effectLst/>
                <a:uLnTx/>
                <a:uFillTx/>
              </a:rPr>
              <a:t>shield</a:t>
            </a:r>
            <a:r>
              <a:rPr kumimoji="0" lang="lv-LV" sz="1600" b="0" i="0" u="none" strike="noStrike" kern="0" cap="none" spc="0" normalizeH="0" baseline="0" noProof="0" dirty="0">
                <a:ln>
                  <a:noFill/>
                </a:ln>
                <a:solidFill>
                  <a:srgbClr val="4D4D4D"/>
                </a:solidFill>
                <a:effectLst/>
                <a:uLnTx/>
                <a:uFillTx/>
              </a:rPr>
              <a:t>), kvantu komunikācijas </a:t>
            </a:r>
            <a:r>
              <a:rPr kumimoji="0" lang="lv-LV" sz="1600" b="0" i="0" u="none" strike="noStrike" kern="0" cap="none" spc="0" normalizeH="0" baseline="0" noProof="0" dirty="0" err="1">
                <a:ln>
                  <a:noFill/>
                </a:ln>
                <a:solidFill>
                  <a:srgbClr val="4D4D4D"/>
                </a:solidFill>
                <a:effectLst/>
                <a:uLnTx/>
                <a:uFillTx/>
              </a:rPr>
              <a:t>infrastru</a:t>
            </a:r>
            <a:r>
              <a:rPr lang="lv-LV" sz="1600" kern="0" dirty="0" err="1">
                <a:solidFill>
                  <a:srgbClr val="4D4D4D"/>
                </a:solidFill>
              </a:rPr>
              <a:t>ktūra</a:t>
            </a:r>
            <a:endParaRPr lang="lv-LV" sz="1600" kern="0" dirty="0">
              <a:solidFill>
                <a:srgbClr val="4D4D4D"/>
              </a:solidFill>
            </a:endParaRPr>
          </a:p>
          <a:p>
            <a:pPr marL="285750" marR="0" lvl="0" indent="-285750" defTabSz="914400" eaLnBrk="1" fontAlgn="auto" latinLnBrk="0" hangingPunct="1">
              <a:lnSpc>
                <a:spcPct val="100000"/>
              </a:lnSpc>
              <a:spcBef>
                <a:spcPts val="0"/>
              </a:spcBef>
              <a:spcAft>
                <a:spcPts val="0"/>
              </a:spcAft>
              <a:buClr>
                <a:srgbClr val="4BC5DE"/>
              </a:buClr>
              <a:buSzTx/>
              <a:buFont typeface="Arial" panose="020B0604020202020204" pitchFamily="34" charset="0"/>
              <a:buChar char="•"/>
              <a:tabLst/>
              <a:defRPr/>
            </a:pPr>
            <a:r>
              <a:rPr kumimoji="0" lang="lv-LV" sz="1600" b="0" i="0" u="none" strike="noStrike" kern="0" cap="none" spc="0" normalizeH="0" baseline="0" noProof="0" dirty="0">
                <a:ln>
                  <a:noFill/>
                </a:ln>
                <a:solidFill>
                  <a:srgbClr val="4D4D4D"/>
                </a:solidFill>
                <a:effectLst/>
                <a:uLnTx/>
                <a:uFillTx/>
              </a:rPr>
              <a:t>Sertifikācijas shēmas</a:t>
            </a:r>
          </a:p>
          <a:p>
            <a:pPr marL="285750" marR="0" lvl="0" indent="-285750" defTabSz="914400" eaLnBrk="1" fontAlgn="auto" latinLnBrk="0" hangingPunct="1">
              <a:lnSpc>
                <a:spcPct val="100000"/>
              </a:lnSpc>
              <a:spcBef>
                <a:spcPts val="0"/>
              </a:spcBef>
              <a:spcAft>
                <a:spcPts val="0"/>
              </a:spcAft>
              <a:buClr>
                <a:srgbClr val="4BC5DE"/>
              </a:buClr>
              <a:buSzTx/>
              <a:buFont typeface="Arial" panose="020B0604020202020204" pitchFamily="34" charset="0"/>
              <a:buChar char="•"/>
              <a:tabLst/>
              <a:defRPr/>
            </a:pPr>
            <a:r>
              <a:rPr kumimoji="0" lang="lv-LV" sz="1600" b="0" i="0" u="none" strike="noStrike" kern="0" cap="none" spc="0" normalizeH="0" baseline="0" noProof="0" dirty="0" err="1">
                <a:ln>
                  <a:noFill/>
                </a:ln>
                <a:solidFill>
                  <a:srgbClr val="4D4D4D"/>
                </a:solidFill>
                <a:effectLst/>
                <a:uLnTx/>
                <a:uFillTx/>
              </a:rPr>
              <a:t>Kiberdro</a:t>
            </a:r>
            <a:r>
              <a:rPr lang="lv-LV" sz="1600" kern="0" dirty="0" err="1">
                <a:solidFill>
                  <a:srgbClr val="4D4D4D"/>
                </a:solidFill>
              </a:rPr>
              <a:t>šības</a:t>
            </a:r>
            <a:r>
              <a:rPr lang="lv-LV" sz="1600" kern="0" dirty="0">
                <a:solidFill>
                  <a:srgbClr val="4D4D4D"/>
                </a:solidFill>
              </a:rPr>
              <a:t> rīki</a:t>
            </a:r>
            <a:endParaRPr kumimoji="0" lang="lv-LV" sz="1600" b="0" i="0" u="none" strike="noStrike" kern="0" cap="none" spc="0" normalizeH="0" baseline="0" noProof="0" dirty="0">
              <a:ln>
                <a:noFill/>
              </a:ln>
              <a:solidFill>
                <a:srgbClr val="4D4D4D"/>
              </a:solidFill>
              <a:effectLst/>
              <a:uLnTx/>
              <a:uFillTx/>
            </a:endParaRPr>
          </a:p>
        </p:txBody>
      </p:sp>
      <p:sp>
        <p:nvSpPr>
          <p:cNvPr id="56" name="TextBox 55"/>
          <p:cNvSpPr txBox="1"/>
          <p:nvPr/>
        </p:nvSpPr>
        <p:spPr>
          <a:xfrm>
            <a:off x="7716166" y="1239850"/>
            <a:ext cx="4436335" cy="227754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lv-LV" b="1" kern="0" dirty="0">
                <a:solidFill>
                  <a:srgbClr val="4D4D4D"/>
                </a:solidFill>
                <a:cs typeface="Arial" panose="020B0604020202020204" pitchFamily="34" charset="0"/>
              </a:rPr>
              <a:t>Mākslīgais intelekts</a:t>
            </a:r>
          </a:p>
          <a:p>
            <a:pPr marL="0" marR="0" lvl="0" indent="0" defTabSz="914400" eaLnBrk="1" fontAlgn="auto" latinLnBrk="0" hangingPunct="1">
              <a:lnSpc>
                <a:spcPct val="100000"/>
              </a:lnSpc>
              <a:spcBef>
                <a:spcPts val="0"/>
              </a:spcBef>
              <a:spcAft>
                <a:spcPts val="600"/>
              </a:spcAft>
              <a:buClrTx/>
              <a:buSzTx/>
              <a:buFontTx/>
              <a:buNone/>
              <a:tabLst/>
              <a:defRPr/>
            </a:pPr>
            <a:r>
              <a:rPr lang="lv-LV" sz="1600" kern="0" dirty="0">
                <a:solidFill>
                  <a:srgbClr val="4D4D4D"/>
                </a:solidFill>
              </a:rPr>
              <a:t>Data4EU: kopīgas datu telpas, mākonis, platformas un infrastruktūra</a:t>
            </a:r>
            <a:endParaRPr kumimoji="0" lang="lv-LV" sz="1600" b="0" i="0" u="none" strike="noStrike" kern="0" cap="none" spc="0" normalizeH="0" baseline="0" noProof="0" dirty="0">
              <a:ln>
                <a:noFill/>
              </a:ln>
              <a:solidFill>
                <a:srgbClr val="4D4D4D"/>
              </a:solidFill>
              <a:effectLst/>
              <a:uLnTx/>
              <a:uFillTx/>
            </a:endParaRPr>
          </a:p>
          <a:p>
            <a:pPr marL="285750" marR="0" lvl="0" indent="-285750" defTabSz="914400" eaLnBrk="1" fontAlgn="auto" latinLnBrk="0" hangingPunct="1">
              <a:lnSpc>
                <a:spcPct val="100000"/>
              </a:lnSpc>
              <a:spcBef>
                <a:spcPts val="0"/>
              </a:spcBef>
              <a:spcAft>
                <a:spcPts val="0"/>
              </a:spcAft>
              <a:buClr>
                <a:srgbClr val="1EC08A"/>
              </a:buClr>
              <a:buSzTx/>
              <a:buFont typeface="Arial" panose="020B0604020202020204" pitchFamily="34" charset="0"/>
              <a:buChar char="•"/>
              <a:tabLst/>
              <a:defRPr/>
            </a:pPr>
            <a:r>
              <a:rPr kumimoji="0" lang="lv-LV" sz="1600" b="0" i="0" u="none" strike="noStrike" kern="0" cap="none" spc="0" normalizeH="0" baseline="0" noProof="0" dirty="0">
                <a:ln>
                  <a:noFill/>
                </a:ln>
                <a:solidFill>
                  <a:srgbClr val="4D4D4D"/>
                </a:solidFill>
                <a:effectLst/>
                <a:uLnTx/>
                <a:uFillTx/>
              </a:rPr>
              <a:t>Liela</a:t>
            </a:r>
            <a:r>
              <a:rPr kumimoji="0" lang="lv-LV" sz="1600" b="0" i="0" u="none" strike="noStrike" kern="0" cap="none" spc="0" normalizeH="0" noProof="0" dirty="0">
                <a:ln>
                  <a:noFill/>
                </a:ln>
                <a:solidFill>
                  <a:srgbClr val="4D4D4D"/>
                </a:solidFill>
                <a:effectLst/>
                <a:uLnTx/>
                <a:uFillTx/>
              </a:rPr>
              <a:t> mēroga Testēšanas un Eksperimentēšanas </a:t>
            </a:r>
            <a:r>
              <a:rPr kumimoji="0" lang="lv-LV" sz="1600" b="0" i="0" u="none" strike="noStrike" kern="0" cap="none" spc="0" normalizeH="0" baseline="0" noProof="0" dirty="0">
                <a:ln>
                  <a:noFill/>
                </a:ln>
                <a:solidFill>
                  <a:srgbClr val="4D4D4D"/>
                </a:solidFill>
                <a:effectLst/>
                <a:uLnTx/>
                <a:uFillTx/>
              </a:rPr>
              <a:t> centri piecās jomās</a:t>
            </a:r>
          </a:p>
          <a:p>
            <a:pPr marL="285750" marR="0" lvl="0" indent="-285750" defTabSz="914400" eaLnBrk="1" fontAlgn="auto" latinLnBrk="0" hangingPunct="1">
              <a:lnSpc>
                <a:spcPct val="100000"/>
              </a:lnSpc>
              <a:spcBef>
                <a:spcPts val="0"/>
              </a:spcBef>
              <a:spcAft>
                <a:spcPts val="0"/>
              </a:spcAft>
              <a:buClr>
                <a:srgbClr val="1EC08A"/>
              </a:buClr>
              <a:buSzTx/>
              <a:buFont typeface="Arial" panose="020B0604020202020204" pitchFamily="34" charset="0"/>
              <a:buChar char="•"/>
              <a:tabLst/>
              <a:defRPr/>
            </a:pPr>
            <a:r>
              <a:rPr kumimoji="0" lang="lv-LV" sz="1600" b="0" i="0" u="none" strike="noStrike" kern="0" cap="none" spc="0" normalizeH="0" baseline="0" noProof="0" dirty="0">
                <a:ln>
                  <a:noFill/>
                </a:ln>
                <a:solidFill>
                  <a:srgbClr val="4D4D4D"/>
                </a:solidFill>
                <a:effectLst/>
                <a:uLnTx/>
                <a:uFillTx/>
              </a:rPr>
              <a:t>Eiropas MI platformas paplašināšana (</a:t>
            </a:r>
            <a:r>
              <a:rPr lang="lv-LV" sz="1600" i="1" kern="0" dirty="0">
                <a:solidFill>
                  <a:srgbClr val="4D4D4D"/>
                </a:solidFill>
              </a:rPr>
              <a:t>s</a:t>
            </a:r>
            <a:r>
              <a:rPr kumimoji="0" lang="lv-LV" sz="1600" b="0" i="1" u="none" strike="noStrike" kern="0" cap="none" spc="0" normalizeH="0" baseline="0" noProof="0" dirty="0" err="1">
                <a:ln>
                  <a:noFill/>
                </a:ln>
                <a:solidFill>
                  <a:srgbClr val="4D4D4D"/>
                </a:solidFill>
                <a:effectLst/>
                <a:uLnTx/>
                <a:uFillTx/>
              </a:rPr>
              <a:t>cale</a:t>
            </a:r>
            <a:r>
              <a:rPr kumimoji="0" lang="lv-LV" sz="1600" b="0" i="1" u="none" strike="noStrike" kern="0" cap="none" spc="0" normalizeH="0" baseline="0" noProof="0" dirty="0">
                <a:ln>
                  <a:noFill/>
                </a:ln>
                <a:solidFill>
                  <a:srgbClr val="4D4D4D"/>
                </a:solidFill>
                <a:effectLst/>
                <a:uLnTx/>
                <a:uFillTx/>
              </a:rPr>
              <a:t> </a:t>
            </a:r>
            <a:r>
              <a:rPr kumimoji="0" lang="lv-LV" sz="1600" b="0" i="1" u="none" strike="noStrike" kern="0" cap="none" spc="0" normalizeH="0" baseline="0" noProof="0" dirty="0" err="1">
                <a:ln>
                  <a:noFill/>
                </a:ln>
                <a:solidFill>
                  <a:srgbClr val="4D4D4D"/>
                </a:solidFill>
                <a:effectLst/>
                <a:uLnTx/>
                <a:uFillTx/>
              </a:rPr>
              <a:t>up</a:t>
            </a:r>
            <a:r>
              <a:rPr kumimoji="0" lang="lv-LV" sz="1600" b="0" i="0" u="none" strike="noStrike" kern="0" cap="none" spc="0" normalizeH="0" baseline="0" noProof="0" dirty="0">
                <a:ln>
                  <a:noFill/>
                </a:ln>
                <a:solidFill>
                  <a:srgbClr val="4D4D4D"/>
                </a:solidFill>
                <a:effectLst/>
                <a:uLnTx/>
                <a:uFillTx/>
              </a:rPr>
              <a:t>) piekļuvei</a:t>
            </a:r>
            <a:r>
              <a:rPr kumimoji="0" lang="lv-LV" sz="1600" b="0" i="0" u="none" strike="noStrike" kern="0" cap="none" spc="0" normalizeH="0" noProof="0" dirty="0">
                <a:ln>
                  <a:noFill/>
                </a:ln>
                <a:solidFill>
                  <a:srgbClr val="4D4D4D"/>
                </a:solidFill>
                <a:effectLst/>
                <a:uLnTx/>
                <a:uFillTx/>
              </a:rPr>
              <a:t> testētām MI tehnoloģijām</a:t>
            </a:r>
            <a:endParaRPr kumimoji="0" lang="lv-LV" sz="1600" b="0" i="0" u="none" strike="noStrike" kern="0" cap="none" spc="0" normalizeH="0" baseline="0" noProof="0" dirty="0">
              <a:ln>
                <a:noFill/>
              </a:ln>
              <a:solidFill>
                <a:srgbClr val="4D4D4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endParaRPr>
          </a:p>
        </p:txBody>
      </p:sp>
      <p:grpSp>
        <p:nvGrpSpPr>
          <p:cNvPr id="3" name="Group 2"/>
          <p:cNvGrpSpPr/>
          <p:nvPr/>
        </p:nvGrpSpPr>
        <p:grpSpPr>
          <a:xfrm>
            <a:off x="6806635" y="1078292"/>
            <a:ext cx="4716558" cy="1291091"/>
            <a:chOff x="7079528" y="1612207"/>
            <a:chExt cx="3414877" cy="764936"/>
          </a:xfrm>
        </p:grpSpPr>
        <p:cxnSp>
          <p:nvCxnSpPr>
            <p:cNvPr id="55" name="Straight Connector 54"/>
            <p:cNvCxnSpPr/>
            <p:nvPr/>
          </p:nvCxnSpPr>
          <p:spPr bwMode="auto">
            <a:xfrm flipH="1" flipV="1">
              <a:off x="7873111" y="1627642"/>
              <a:ext cx="2621294" cy="1122"/>
            </a:xfrm>
            <a:prstGeom prst="line">
              <a:avLst/>
            </a:prstGeom>
            <a:noFill/>
            <a:ln w="19050" cap="flat" cmpd="sng" algn="ctr">
              <a:solidFill>
                <a:srgbClr val="1EC08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a:xfrm flipH="1">
              <a:off x="7079528" y="1612207"/>
              <a:ext cx="806283" cy="764936"/>
            </a:xfrm>
            <a:prstGeom prst="line">
              <a:avLst/>
            </a:prstGeom>
            <a:noFill/>
            <a:ln w="19050" cap="flat" cmpd="sng" algn="ctr">
              <a:solidFill>
                <a:srgbClr val="1EC08A"/>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0559" y="3654691"/>
            <a:ext cx="879557" cy="964232"/>
          </a:xfrm>
          <a:prstGeom prst="rect">
            <a:avLst/>
          </a:prstGeom>
        </p:spPr>
      </p:pic>
      <p:grpSp>
        <p:nvGrpSpPr>
          <p:cNvPr id="65" name="Group 64"/>
          <p:cNvGrpSpPr/>
          <p:nvPr/>
        </p:nvGrpSpPr>
        <p:grpSpPr>
          <a:xfrm>
            <a:off x="5063525" y="1845905"/>
            <a:ext cx="1269645" cy="1096188"/>
            <a:chOff x="5063525" y="1845905"/>
            <a:chExt cx="1269645" cy="1096188"/>
          </a:xfrm>
        </p:grpSpPr>
        <p:sp>
          <p:nvSpPr>
            <p:cNvPr id="44" name="Hexagon 43"/>
            <p:cNvSpPr/>
            <p:nvPr/>
          </p:nvSpPr>
          <p:spPr>
            <a:xfrm>
              <a:off x="5063525" y="1845905"/>
              <a:ext cx="1269645" cy="1096188"/>
            </a:xfrm>
            <a:prstGeom prst="hexagon">
              <a:avLst/>
            </a:prstGeom>
            <a:solidFill>
              <a:srgbClr val="034E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4373" y="2105979"/>
              <a:ext cx="1051325" cy="577921"/>
            </a:xfrm>
            <a:prstGeom prst="rect">
              <a:avLst/>
            </a:prstGeom>
          </p:spPr>
        </p:pic>
      </p:grpSp>
      <p:grpSp>
        <p:nvGrpSpPr>
          <p:cNvPr id="2" name="Group 1"/>
          <p:cNvGrpSpPr/>
          <p:nvPr/>
        </p:nvGrpSpPr>
        <p:grpSpPr>
          <a:xfrm>
            <a:off x="1775520" y="1208248"/>
            <a:ext cx="3411147" cy="797490"/>
            <a:chOff x="1775520" y="1578364"/>
            <a:chExt cx="3411147" cy="427373"/>
          </a:xfrm>
        </p:grpSpPr>
        <p:cxnSp>
          <p:nvCxnSpPr>
            <p:cNvPr id="60" name="Straight Connector 59"/>
            <p:cNvCxnSpPr/>
            <p:nvPr/>
          </p:nvCxnSpPr>
          <p:spPr>
            <a:xfrm>
              <a:off x="4441363" y="1591992"/>
              <a:ext cx="745304" cy="413745"/>
            </a:xfrm>
            <a:prstGeom prst="line">
              <a:avLst/>
            </a:prstGeom>
            <a:noFill/>
            <a:ln w="19050" cap="flat" cmpd="sng" algn="ctr">
              <a:solidFill>
                <a:srgbClr val="034EA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flipH="1">
              <a:off x="1775520" y="1578364"/>
              <a:ext cx="2665841" cy="4132"/>
            </a:xfrm>
            <a:prstGeom prst="line">
              <a:avLst/>
            </a:prstGeom>
            <a:noFill/>
            <a:ln w="19050" cap="flat" cmpd="sng" algn="ctr">
              <a:solidFill>
                <a:srgbClr val="034EA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2" name="Rectangle 61"/>
          <p:cNvSpPr/>
          <p:nvPr/>
        </p:nvSpPr>
        <p:spPr>
          <a:xfrm>
            <a:off x="1292611" y="5266930"/>
            <a:ext cx="4021962" cy="861774"/>
          </a:xfrm>
          <a:prstGeom prst="rect">
            <a:avLst/>
          </a:prstGeom>
          <a:ln>
            <a:noFill/>
          </a:ln>
        </p:spPr>
        <p:txBody>
          <a:bodyPr wrap="square">
            <a:spAutoFit/>
          </a:bodyPr>
          <a:lstStyle/>
          <a:p>
            <a:pPr fontAlgn="base">
              <a:spcBef>
                <a:spcPct val="0"/>
              </a:spcBef>
              <a:buClr>
                <a:srgbClr val="FBC400"/>
              </a:buClr>
              <a:defRPr/>
            </a:pPr>
            <a:r>
              <a:rPr lang="lv-LV" b="1" kern="0" dirty="0">
                <a:solidFill>
                  <a:srgbClr val="404A52"/>
                </a:solidFill>
                <a:cs typeface="Arial" panose="020B0604020202020204" pitchFamily="34" charset="0"/>
              </a:rPr>
              <a:t>Eiropas digitālo inovāciju centri</a:t>
            </a:r>
          </a:p>
          <a:p>
            <a:pPr marL="285750" indent="-285750" fontAlgn="base">
              <a:spcBef>
                <a:spcPct val="0"/>
              </a:spcBef>
              <a:buClr>
                <a:srgbClr val="C00000"/>
              </a:buClr>
              <a:buFont typeface="Arial" panose="020B0604020202020204" pitchFamily="34" charset="0"/>
              <a:buChar char="•"/>
              <a:defRPr/>
            </a:pPr>
            <a:r>
              <a:rPr lang="lv-LV" sz="1600" kern="0" dirty="0">
                <a:solidFill>
                  <a:srgbClr val="404A52"/>
                </a:solidFill>
                <a:cs typeface="Arial" panose="020B0604020202020204" pitchFamily="34" charset="0"/>
              </a:rPr>
              <a:t>Vismaz viens katrā ES Dalībvalstī</a:t>
            </a:r>
          </a:p>
          <a:p>
            <a:pPr marL="285750" indent="-285750" fontAlgn="base">
              <a:spcBef>
                <a:spcPct val="0"/>
              </a:spcBef>
              <a:buClr>
                <a:srgbClr val="C00000"/>
              </a:buClr>
              <a:buFont typeface="Arial" panose="020B0604020202020204" pitchFamily="34" charset="0"/>
              <a:buChar char="•"/>
              <a:defRPr/>
            </a:pPr>
            <a:r>
              <a:rPr lang="lv-LV" sz="1600" kern="0" dirty="0">
                <a:solidFill>
                  <a:srgbClr val="404A52"/>
                </a:solidFill>
                <a:cs typeface="Arial" panose="020B0604020202020204" pitchFamily="34" charset="0"/>
              </a:rPr>
              <a:t>Vismaz viens katrā ES Dalībvalstī MI jomā</a:t>
            </a:r>
          </a:p>
        </p:txBody>
      </p:sp>
      <p:sp>
        <p:nvSpPr>
          <p:cNvPr id="24" name="Hexagon 23"/>
          <p:cNvSpPr/>
          <p:nvPr/>
        </p:nvSpPr>
        <p:spPr>
          <a:xfrm>
            <a:off x="5074228" y="4164030"/>
            <a:ext cx="1269645" cy="1096188"/>
          </a:xfrm>
          <a:prstGeom prst="hexagon">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pic>
        <p:nvPicPr>
          <p:cNvPr id="63" name="Picture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2777" y="4348286"/>
            <a:ext cx="740050" cy="740050"/>
          </a:xfrm>
          <a:prstGeom prst="rect">
            <a:avLst/>
          </a:prstGeom>
          <a:ln>
            <a:noFill/>
          </a:ln>
        </p:spPr>
      </p:pic>
      <p:cxnSp>
        <p:nvCxnSpPr>
          <p:cNvPr id="7" name="Straight Connector 6"/>
          <p:cNvCxnSpPr/>
          <p:nvPr/>
        </p:nvCxnSpPr>
        <p:spPr>
          <a:xfrm>
            <a:off x="743644" y="3167760"/>
            <a:ext cx="321957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flipV="1">
            <a:off x="1650274" y="4902386"/>
            <a:ext cx="3411147" cy="185950"/>
            <a:chOff x="1775520" y="1578364"/>
            <a:chExt cx="3411147" cy="427373"/>
          </a:xfrm>
        </p:grpSpPr>
        <p:cxnSp>
          <p:nvCxnSpPr>
            <p:cNvPr id="37" name="Straight Connector 36"/>
            <p:cNvCxnSpPr/>
            <p:nvPr/>
          </p:nvCxnSpPr>
          <p:spPr>
            <a:xfrm>
              <a:off x="4441363" y="1591992"/>
              <a:ext cx="745304" cy="413745"/>
            </a:xfrm>
            <a:prstGeom prst="line">
              <a:avLst/>
            </a:prstGeom>
            <a:noFill/>
            <a:ln w="19050" cap="flat" cmpd="sng" algn="ctr">
              <a:solidFill>
                <a:srgbClr val="C0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flipH="1">
              <a:off x="1775520" y="1578364"/>
              <a:ext cx="2665841" cy="4132"/>
            </a:xfrm>
            <a:prstGeom prst="line">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 name="Group 38"/>
          <p:cNvGrpSpPr/>
          <p:nvPr/>
        </p:nvGrpSpPr>
        <p:grpSpPr>
          <a:xfrm rot="10800000">
            <a:off x="6310555" y="4872094"/>
            <a:ext cx="4662243" cy="53942"/>
            <a:chOff x="1775520" y="1578364"/>
            <a:chExt cx="3411147" cy="427373"/>
          </a:xfrm>
        </p:grpSpPr>
        <p:cxnSp>
          <p:nvCxnSpPr>
            <p:cNvPr id="40" name="Straight Connector 39"/>
            <p:cNvCxnSpPr/>
            <p:nvPr/>
          </p:nvCxnSpPr>
          <p:spPr>
            <a:xfrm>
              <a:off x="4441363" y="1591992"/>
              <a:ext cx="745304" cy="413745"/>
            </a:xfrm>
            <a:prstGeom prst="line">
              <a:avLst/>
            </a:prstGeom>
            <a:noFill/>
            <a:ln w="19050" cap="flat" cmpd="sng" algn="ctr">
              <a:solidFill>
                <a:srgbClr val="C0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flipH="1">
              <a:off x="1775520" y="1578364"/>
              <a:ext cx="2665841" cy="4132"/>
            </a:xfrm>
            <a:prstGeom prst="line">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2" name="Rectangle 41"/>
          <p:cNvSpPr/>
          <p:nvPr/>
        </p:nvSpPr>
        <p:spPr>
          <a:xfrm>
            <a:off x="6446521" y="4965045"/>
            <a:ext cx="5112010" cy="1846659"/>
          </a:xfrm>
          <a:prstGeom prst="rect">
            <a:avLst/>
          </a:prstGeom>
          <a:ln>
            <a:noFill/>
          </a:ln>
        </p:spPr>
        <p:txBody>
          <a:bodyPr wrap="square">
            <a:spAutoFit/>
          </a:bodyPr>
          <a:lstStyle/>
          <a:p>
            <a:pPr fontAlgn="base">
              <a:spcBef>
                <a:spcPct val="0"/>
              </a:spcBef>
              <a:buClr>
                <a:srgbClr val="FBC400"/>
              </a:buClr>
              <a:defRPr/>
            </a:pPr>
            <a:r>
              <a:rPr lang="lv-LV" b="1" kern="0" dirty="0">
                <a:solidFill>
                  <a:srgbClr val="404A52"/>
                </a:solidFill>
                <a:cs typeface="Arial" panose="020B0604020202020204" pitchFamily="34" charset="0"/>
              </a:rPr>
              <a:t>Izvēršana</a:t>
            </a:r>
            <a:r>
              <a:rPr lang="lv-LV" kern="0" dirty="0">
                <a:solidFill>
                  <a:srgbClr val="404A52"/>
                </a:solidFill>
                <a:cs typeface="Arial" panose="020B0604020202020204" pitchFamily="34" charset="0"/>
              </a:rPr>
              <a:t> ar uzsvaru uz:</a:t>
            </a:r>
            <a:endParaRPr lang="lv-LV" b="1" kern="0" dirty="0">
              <a:solidFill>
                <a:srgbClr val="404A52"/>
              </a:solidFill>
              <a:cs typeface="Arial" panose="020B0604020202020204" pitchFamily="34" charset="0"/>
            </a:endParaRPr>
          </a:p>
          <a:p>
            <a:pPr marL="285750" indent="-285750" fontAlgn="base">
              <a:spcBef>
                <a:spcPct val="0"/>
              </a:spcBef>
              <a:buClr>
                <a:srgbClr val="C00000"/>
              </a:buClr>
              <a:buFont typeface="Arial" panose="020B0604020202020204" pitchFamily="34" charset="0"/>
              <a:buChar char="•"/>
              <a:defRPr/>
            </a:pPr>
            <a:r>
              <a:rPr lang="lv-LV" sz="1600" kern="0" dirty="0">
                <a:solidFill>
                  <a:srgbClr val="404A52"/>
                </a:solidFill>
                <a:cs typeface="Arial" panose="020B0604020202020204" pitchFamily="34" charset="0"/>
              </a:rPr>
              <a:t>Galamērķis Zeme (</a:t>
            </a:r>
            <a:r>
              <a:rPr lang="lv-LV" sz="1600" i="1" kern="0" dirty="0" err="1">
                <a:solidFill>
                  <a:srgbClr val="404A52"/>
                </a:solidFill>
                <a:cs typeface="Arial" panose="020B0604020202020204" pitchFamily="34" charset="0"/>
              </a:rPr>
              <a:t>Destination</a:t>
            </a:r>
            <a:r>
              <a:rPr lang="lv-LV" sz="1600" i="1" kern="0" dirty="0">
                <a:solidFill>
                  <a:srgbClr val="404A52"/>
                </a:solidFill>
                <a:cs typeface="Arial" panose="020B0604020202020204" pitchFamily="34" charset="0"/>
              </a:rPr>
              <a:t> </a:t>
            </a:r>
            <a:r>
              <a:rPr lang="lv-LV" sz="1600" i="1" kern="0" dirty="0" err="1">
                <a:solidFill>
                  <a:srgbClr val="404A52"/>
                </a:solidFill>
                <a:cs typeface="Arial" panose="020B0604020202020204" pitchFamily="34" charset="0"/>
              </a:rPr>
              <a:t>Earth</a:t>
            </a:r>
            <a:r>
              <a:rPr lang="lv-LV" sz="1600" kern="0" dirty="0">
                <a:solidFill>
                  <a:srgbClr val="404A52"/>
                </a:solidFill>
                <a:cs typeface="Arial" panose="020B0604020202020204" pitchFamily="34" charset="0"/>
              </a:rPr>
              <a:t>)</a:t>
            </a:r>
          </a:p>
          <a:p>
            <a:pPr marL="285750" indent="-285750" fontAlgn="base">
              <a:spcBef>
                <a:spcPct val="0"/>
              </a:spcBef>
              <a:buClr>
                <a:srgbClr val="C00000"/>
              </a:buClr>
              <a:buFont typeface="Arial" panose="020B0604020202020204" pitchFamily="34" charset="0"/>
              <a:buChar char="•"/>
              <a:defRPr/>
            </a:pPr>
            <a:r>
              <a:rPr lang="lv-LV" sz="1600" kern="0" dirty="0">
                <a:solidFill>
                  <a:srgbClr val="404A52"/>
                </a:solidFill>
                <a:cs typeface="Arial" panose="020B0604020202020204" pitchFamily="34" charset="0"/>
              </a:rPr>
              <a:t>Zaļās un viedās kopienas un mobilitāte</a:t>
            </a:r>
          </a:p>
          <a:p>
            <a:pPr marL="285750" indent="-285750" fontAlgn="base">
              <a:spcBef>
                <a:spcPct val="0"/>
              </a:spcBef>
              <a:buClr>
                <a:srgbClr val="C00000"/>
              </a:buClr>
              <a:buFont typeface="Arial" panose="020B0604020202020204" pitchFamily="34" charset="0"/>
              <a:buChar char="•"/>
              <a:defRPr/>
            </a:pPr>
            <a:r>
              <a:rPr lang="lv-LV" sz="1600" kern="0" dirty="0">
                <a:solidFill>
                  <a:srgbClr val="404A52"/>
                </a:solidFill>
                <a:cs typeface="Arial" panose="020B0604020202020204" pitchFamily="34" charset="0"/>
              </a:rPr>
              <a:t>Investēšanas turpināšana (CEF – ISA2)</a:t>
            </a:r>
          </a:p>
          <a:p>
            <a:pPr marL="285750" indent="-285750" fontAlgn="base">
              <a:spcBef>
                <a:spcPct val="0"/>
              </a:spcBef>
              <a:buClr>
                <a:srgbClr val="C00000"/>
              </a:buClr>
              <a:buFont typeface="Arial" panose="020B0604020202020204" pitchFamily="34" charset="0"/>
              <a:buChar char="•"/>
              <a:defRPr/>
            </a:pPr>
            <a:r>
              <a:rPr lang="lv-LV" sz="1600" kern="0" dirty="0" err="1">
                <a:solidFill>
                  <a:srgbClr val="404A52"/>
                </a:solidFill>
                <a:cs typeface="Arial" panose="020B0604020202020204" pitchFamily="34" charset="0"/>
              </a:rPr>
              <a:t>Vienreizes</a:t>
            </a:r>
            <a:r>
              <a:rPr lang="lv-LV" sz="1600" kern="0" dirty="0">
                <a:solidFill>
                  <a:srgbClr val="404A52"/>
                </a:solidFill>
                <a:cs typeface="Arial" panose="020B0604020202020204" pitchFamily="34" charset="0"/>
              </a:rPr>
              <a:t> (</a:t>
            </a:r>
            <a:r>
              <a:rPr lang="lv-LV" sz="1600" i="1" kern="0" dirty="0" err="1">
                <a:solidFill>
                  <a:srgbClr val="404A52"/>
                </a:solidFill>
                <a:cs typeface="Arial" panose="020B0604020202020204" pitchFamily="34" charset="0"/>
              </a:rPr>
              <a:t>Once-only</a:t>
            </a:r>
            <a:r>
              <a:rPr lang="lv-LV" sz="1600" kern="0" dirty="0">
                <a:solidFill>
                  <a:srgbClr val="404A52"/>
                </a:solidFill>
                <a:cs typeface="Arial" panose="020B0604020202020204" pitchFamily="34" charset="0"/>
              </a:rPr>
              <a:t>) princips</a:t>
            </a:r>
          </a:p>
          <a:p>
            <a:pPr marL="285750" indent="-285750" fontAlgn="base">
              <a:spcBef>
                <a:spcPct val="0"/>
              </a:spcBef>
              <a:buClr>
                <a:srgbClr val="C00000"/>
              </a:buClr>
              <a:buFont typeface="Arial" panose="020B0604020202020204" pitchFamily="34" charset="0"/>
              <a:buChar char="•"/>
              <a:defRPr/>
            </a:pPr>
            <a:r>
              <a:rPr lang="lv-LV" sz="1600" kern="0" dirty="0" err="1">
                <a:solidFill>
                  <a:srgbClr val="404A52"/>
                </a:solidFill>
                <a:cs typeface="Arial" panose="020B0604020202020204" pitchFamily="34" charset="0"/>
              </a:rPr>
              <a:t>Blokķēde</a:t>
            </a:r>
            <a:endParaRPr lang="lv-LV" sz="1600" kern="0" dirty="0">
              <a:solidFill>
                <a:srgbClr val="404A52"/>
              </a:solidFill>
              <a:cs typeface="Arial" panose="020B0604020202020204" pitchFamily="34" charset="0"/>
            </a:endParaRPr>
          </a:p>
          <a:p>
            <a:pPr marL="285750" indent="-285750" fontAlgn="base">
              <a:spcBef>
                <a:spcPct val="0"/>
              </a:spcBef>
              <a:buClr>
                <a:srgbClr val="C00000"/>
              </a:buClr>
              <a:buFont typeface="Arial" panose="020B0604020202020204" pitchFamily="34" charset="0"/>
              <a:buChar char="•"/>
              <a:defRPr/>
            </a:pPr>
            <a:r>
              <a:rPr lang="lv-LV" sz="1600" kern="0" dirty="0">
                <a:solidFill>
                  <a:srgbClr val="404A52"/>
                </a:solidFill>
                <a:cs typeface="Arial" panose="020B0604020202020204" pitchFamily="34" charset="0"/>
              </a:rPr>
              <a:t>Uzticības veicināšana digitālai transformācijai</a:t>
            </a:r>
          </a:p>
        </p:txBody>
      </p:sp>
      <p:cxnSp>
        <p:nvCxnSpPr>
          <p:cNvPr id="13" name="Straight Connector 12"/>
          <p:cNvCxnSpPr/>
          <p:nvPr/>
        </p:nvCxnSpPr>
        <p:spPr>
          <a:xfrm>
            <a:off x="8084663" y="3213386"/>
            <a:ext cx="3608648" cy="19586"/>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185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77BDC-D746-4438-925C-3E46E6895937}"/>
              </a:ext>
            </a:extLst>
          </p:cNvPr>
          <p:cNvSpPr>
            <a:spLocks noGrp="1"/>
          </p:cNvSpPr>
          <p:nvPr>
            <p:ph type="title"/>
          </p:nvPr>
        </p:nvSpPr>
        <p:spPr>
          <a:xfrm>
            <a:off x="4965430" y="629268"/>
            <a:ext cx="6586491" cy="1286160"/>
          </a:xfrm>
        </p:spPr>
        <p:txBody>
          <a:bodyPr anchor="b">
            <a:normAutofit/>
          </a:bodyPr>
          <a:lstStyle/>
          <a:p>
            <a:r>
              <a:rPr lang="lv-LV" sz="2800" b="1" dirty="0" err="1"/>
              <a:t>Daudzvalstu</a:t>
            </a:r>
            <a:r>
              <a:rPr lang="lv-LV" sz="2800" b="1" dirty="0"/>
              <a:t> projekti (</a:t>
            </a:r>
            <a:r>
              <a:rPr lang="lv-LV" sz="2800" b="1" i="1" dirty="0" err="1"/>
              <a:t>Multi-country</a:t>
            </a:r>
            <a:r>
              <a:rPr lang="lv-LV" sz="2800" b="1" i="1" dirty="0"/>
              <a:t> </a:t>
            </a:r>
            <a:r>
              <a:rPr lang="lv-LV" sz="2800" b="1" i="1" dirty="0" err="1"/>
              <a:t>projects</a:t>
            </a:r>
            <a:r>
              <a:rPr lang="lv-LV" sz="2800" b="1" dirty="0"/>
              <a:t>) un citu programmu atbalsts tiem</a:t>
            </a:r>
          </a:p>
        </p:txBody>
      </p:sp>
      <p:sp>
        <p:nvSpPr>
          <p:cNvPr id="3" name="Content Placeholder 2">
            <a:extLst>
              <a:ext uri="{FF2B5EF4-FFF2-40B4-BE49-F238E27FC236}">
                <a16:creationId xmlns:a16="http://schemas.microsoft.com/office/drawing/2014/main" xmlns="" id="{4247B177-0836-480C-8959-ECABC529B57A}"/>
              </a:ext>
            </a:extLst>
          </p:cNvPr>
          <p:cNvSpPr>
            <a:spLocks noGrp="1"/>
          </p:cNvSpPr>
          <p:nvPr>
            <p:ph idx="1"/>
          </p:nvPr>
        </p:nvSpPr>
        <p:spPr>
          <a:xfrm>
            <a:off x="4965431" y="2222341"/>
            <a:ext cx="6586489" cy="4386799"/>
          </a:xfrm>
        </p:spPr>
        <p:txBody>
          <a:bodyPr>
            <a:normAutofit fontScale="92500" lnSpcReduction="10000"/>
          </a:bodyPr>
          <a:lstStyle/>
          <a:p>
            <a:pPr marL="342900" indent="-342900">
              <a:buFont typeface="Arial" panose="020B0604020202020204" pitchFamily="34" charset="0"/>
              <a:buChar char="•"/>
            </a:pPr>
            <a:r>
              <a:rPr lang="lv-LV" sz="1600" b="1" dirty="0">
                <a:latin typeface="+mn-lt"/>
              </a:rPr>
              <a:t>Droša kvantu komunikācijas infrastruktūra (QCI)- </a:t>
            </a:r>
            <a:r>
              <a:rPr lang="lv-LV" sz="1600" dirty="0">
                <a:latin typeface="+mn-lt"/>
              </a:rPr>
              <a:t>HE, CEF, RRF</a:t>
            </a:r>
          </a:p>
          <a:p>
            <a:pPr marL="342900" indent="-342900">
              <a:buFont typeface="Arial" panose="020B0604020202020204" pitchFamily="34" charset="0"/>
              <a:buChar char="•"/>
            </a:pPr>
            <a:r>
              <a:rPr lang="lv-LV" sz="1600" b="1" dirty="0">
                <a:latin typeface="+mn-lt"/>
              </a:rPr>
              <a:t>Kopīga Eiropas datu infrastruktūra un pakalpojumi </a:t>
            </a:r>
            <a:r>
              <a:rPr lang="lv-LV" sz="1600" dirty="0">
                <a:latin typeface="+mn-lt"/>
              </a:rPr>
              <a:t>- HE, CEF, </a:t>
            </a:r>
            <a:r>
              <a:rPr lang="lv-LV" sz="1600" dirty="0" err="1">
                <a:latin typeface="+mn-lt"/>
              </a:rPr>
              <a:t>InvestEU</a:t>
            </a:r>
            <a:r>
              <a:rPr lang="lv-LV" sz="1600" dirty="0">
                <a:latin typeface="+mn-lt"/>
              </a:rPr>
              <a:t>, RRF</a:t>
            </a:r>
          </a:p>
          <a:p>
            <a:pPr marL="342900" indent="-342900">
              <a:buFont typeface="Arial" panose="020B0604020202020204" pitchFamily="34" charset="0"/>
              <a:buChar char="•"/>
            </a:pPr>
            <a:r>
              <a:rPr lang="lv-LV" sz="1600" b="1" dirty="0">
                <a:latin typeface="+mn-lt"/>
              </a:rPr>
              <a:t>Eiropas genoma references tīkls</a:t>
            </a:r>
            <a:r>
              <a:rPr lang="lv-LV" sz="1600" dirty="0">
                <a:latin typeface="+mn-lt"/>
              </a:rPr>
              <a:t>- RRF</a:t>
            </a:r>
          </a:p>
          <a:p>
            <a:pPr marL="342900" indent="-342900">
              <a:buFont typeface="Arial" panose="020B0604020202020204" pitchFamily="34" charset="0"/>
              <a:buChar char="•"/>
            </a:pPr>
            <a:r>
              <a:rPr lang="lv-LV" sz="1600" b="1" dirty="0">
                <a:latin typeface="+mn-lt"/>
              </a:rPr>
              <a:t>Procesori un  pusvadītāji </a:t>
            </a:r>
            <a:r>
              <a:rPr lang="lv-LV" sz="1600" dirty="0">
                <a:latin typeface="+mn-lt"/>
              </a:rPr>
              <a:t>- HE, RRF</a:t>
            </a:r>
          </a:p>
          <a:p>
            <a:pPr marL="342900" indent="-342900">
              <a:buFont typeface="Arial" panose="020B0604020202020204" pitchFamily="34" charset="0"/>
              <a:buChar char="•"/>
            </a:pPr>
            <a:r>
              <a:rPr lang="lv-LV" sz="1600" b="1" dirty="0">
                <a:latin typeface="+mn-lt"/>
              </a:rPr>
              <a:t>Savienota publiskā pārvalde </a:t>
            </a:r>
            <a:r>
              <a:rPr lang="lv-LV" sz="1600" dirty="0">
                <a:latin typeface="+mn-lt"/>
              </a:rPr>
              <a:t>- RRF</a:t>
            </a:r>
          </a:p>
          <a:p>
            <a:pPr marL="342900" indent="-342900">
              <a:buFont typeface="Arial" panose="020B0604020202020204" pitchFamily="34" charset="0"/>
              <a:buChar char="•"/>
            </a:pPr>
            <a:r>
              <a:rPr lang="lv-LV" sz="1600" b="1" dirty="0">
                <a:latin typeface="+mn-lt"/>
              </a:rPr>
              <a:t>Eiropas </a:t>
            </a:r>
            <a:r>
              <a:rPr lang="lv-LV" sz="1600" b="1" dirty="0" err="1">
                <a:latin typeface="+mn-lt"/>
              </a:rPr>
              <a:t>blokķēdes</a:t>
            </a:r>
            <a:r>
              <a:rPr lang="lv-LV" sz="1600" b="1" dirty="0">
                <a:latin typeface="+mn-lt"/>
              </a:rPr>
              <a:t> pakalpojumu infrastruktūra </a:t>
            </a:r>
            <a:r>
              <a:rPr lang="lv-LV" sz="1600" dirty="0">
                <a:latin typeface="+mn-lt"/>
              </a:rPr>
              <a:t>- RRF</a:t>
            </a:r>
          </a:p>
          <a:p>
            <a:pPr marL="342900" indent="-342900">
              <a:buFont typeface="Arial" panose="020B0604020202020204" pitchFamily="34" charset="0"/>
              <a:buChar char="•"/>
            </a:pPr>
            <a:r>
              <a:rPr lang="lv-LV" sz="1600" b="1" dirty="0"/>
              <a:t>Augsto tehnoloģiju partnerības digitālajām prasmēm un specializētai izglītībai</a:t>
            </a:r>
            <a:r>
              <a:rPr lang="lv-LV" sz="1600" b="1" dirty="0">
                <a:latin typeface="+mn-lt"/>
              </a:rPr>
              <a:t> </a:t>
            </a:r>
            <a:r>
              <a:rPr lang="lv-LV" sz="1600" dirty="0">
                <a:latin typeface="+mn-lt"/>
              </a:rPr>
              <a:t>- RRF</a:t>
            </a:r>
          </a:p>
          <a:p>
            <a:pPr marL="342900" indent="-342900">
              <a:buFont typeface="Arial" panose="020B0604020202020204" pitchFamily="34" charset="0"/>
              <a:buChar char="•"/>
            </a:pPr>
            <a:r>
              <a:rPr lang="lv-LV" sz="1600" b="1" dirty="0" err="1">
                <a:latin typeface="+mn-lt"/>
              </a:rPr>
              <a:t>Superskaitļošana</a:t>
            </a:r>
            <a:r>
              <a:rPr lang="lv-LV" sz="1600" b="1" dirty="0">
                <a:latin typeface="+mn-lt"/>
              </a:rPr>
              <a:t> </a:t>
            </a:r>
            <a:r>
              <a:rPr lang="lv-LV" sz="1600" b="1" dirty="0" err="1">
                <a:latin typeface="+mn-lt"/>
              </a:rPr>
              <a:t>and</a:t>
            </a:r>
            <a:r>
              <a:rPr lang="lv-LV" sz="1600" b="1" dirty="0">
                <a:latin typeface="+mn-lt"/>
              </a:rPr>
              <a:t> kvanti </a:t>
            </a:r>
            <a:r>
              <a:rPr lang="lv-LV" sz="1600" dirty="0">
                <a:latin typeface="+mn-lt"/>
              </a:rPr>
              <a:t>- HE, CEF, RRF</a:t>
            </a:r>
          </a:p>
          <a:p>
            <a:pPr marL="342900" indent="-342900">
              <a:buFont typeface="Arial" panose="020B0604020202020204" pitchFamily="34" charset="0"/>
              <a:buChar char="•"/>
            </a:pPr>
            <a:r>
              <a:rPr lang="lv-LV" sz="1600" i="1" dirty="0">
                <a:latin typeface="+mn-lt"/>
              </a:rPr>
              <a:t>DEP </a:t>
            </a:r>
            <a:r>
              <a:rPr lang="lv-LV" sz="1600" i="1" dirty="0"/>
              <a:t>darba programmās augstas veiktspējas skaitļošanai, ko sagatavos</a:t>
            </a:r>
            <a:r>
              <a:rPr lang="lv-LV" sz="1600" i="1" dirty="0">
                <a:latin typeface="+mn-lt"/>
              </a:rPr>
              <a:t> </a:t>
            </a:r>
            <a:r>
              <a:rPr lang="lv-LV" sz="1600" i="1" dirty="0" err="1">
                <a:latin typeface="+mn-lt"/>
              </a:rPr>
              <a:t>EuroHPC</a:t>
            </a:r>
            <a:r>
              <a:rPr lang="lv-LV" sz="1600" i="1" dirty="0">
                <a:latin typeface="+mn-lt"/>
              </a:rPr>
              <a:t> kopuzņēmums</a:t>
            </a:r>
            <a:endParaRPr lang="lv-LV" sz="1600" dirty="0">
              <a:latin typeface="+mn-lt"/>
            </a:endParaRPr>
          </a:p>
          <a:p>
            <a:pPr marL="342900" indent="-342900">
              <a:buFont typeface="Arial" panose="020B0604020202020204" pitchFamily="34" charset="0"/>
              <a:buChar char="•"/>
            </a:pPr>
            <a:r>
              <a:rPr lang="lv-LV" sz="1600" dirty="0">
                <a:latin typeface="+mn-lt"/>
              </a:rPr>
              <a:t> </a:t>
            </a:r>
            <a:r>
              <a:rPr lang="lv-LV" sz="1600" b="1" dirty="0"/>
              <a:t>Drošības</a:t>
            </a:r>
            <a:r>
              <a:rPr lang="lv-LV" sz="1600" b="1" dirty="0">
                <a:latin typeface="+mn-lt"/>
              </a:rPr>
              <a:t> vadības centri </a:t>
            </a:r>
            <a:r>
              <a:rPr lang="lv-LV" sz="1600" dirty="0">
                <a:latin typeface="+mn-lt"/>
              </a:rPr>
              <a:t>- RRF</a:t>
            </a:r>
          </a:p>
          <a:p>
            <a:pPr marL="342900" indent="-342900">
              <a:buFont typeface="Arial" panose="020B0604020202020204" pitchFamily="34" charset="0"/>
              <a:buChar char="•"/>
            </a:pPr>
            <a:r>
              <a:rPr lang="lv-LV" sz="1600" i="1" dirty="0">
                <a:latin typeface="+mn-lt"/>
              </a:rPr>
              <a:t>DEP </a:t>
            </a:r>
            <a:r>
              <a:rPr lang="lv-LV" sz="1600" i="1" dirty="0" err="1">
                <a:latin typeface="+mn-lt"/>
              </a:rPr>
              <a:t>Kiberdrošības</a:t>
            </a:r>
            <a:r>
              <a:rPr lang="lv-LV" sz="1600" i="1" dirty="0">
                <a:latin typeface="+mn-lt"/>
              </a:rPr>
              <a:t> darba programmu ietvaros</a:t>
            </a:r>
          </a:p>
          <a:p>
            <a:pPr marL="342900" indent="-342900">
              <a:buFont typeface="Arial" panose="020B0604020202020204" pitchFamily="34" charset="0"/>
              <a:buChar char="•"/>
            </a:pPr>
            <a:r>
              <a:rPr lang="lv-LV" sz="1600" b="1" dirty="0">
                <a:latin typeface="+mn-lt"/>
              </a:rPr>
              <a:t>Eiropas digitālo inovāciju centri- </a:t>
            </a:r>
            <a:r>
              <a:rPr lang="lv-LV" sz="1600" dirty="0">
                <a:latin typeface="+mn-lt"/>
              </a:rPr>
              <a:t>RRF</a:t>
            </a:r>
          </a:p>
          <a:p>
            <a:pPr marL="342900" indent="-342900">
              <a:buFont typeface="Arial" panose="020B0604020202020204" pitchFamily="34" charset="0"/>
              <a:buChar char="•"/>
            </a:pPr>
            <a:r>
              <a:rPr lang="lv-LV" sz="1600" i="1" dirty="0">
                <a:latin typeface="+mn-lt"/>
              </a:rPr>
              <a:t>DEP Eiropas Digitālo inovāciju centru darba programmu ietvaros</a:t>
            </a:r>
            <a:endParaRPr lang="lv-LV" sz="1600" dirty="0">
              <a:latin typeface="+mn-lt"/>
            </a:endParaRPr>
          </a:p>
          <a:p>
            <a:endParaRPr lang="lv-LV" sz="1100" dirty="0"/>
          </a:p>
        </p:txBody>
      </p:sp>
      <p:pic>
        <p:nvPicPr>
          <p:cNvPr id="13314" name="Picture 2" descr="How Digital Technology Is A Must-Have Asset ! | The Money Gig">
            <a:extLst>
              <a:ext uri="{FF2B5EF4-FFF2-40B4-BE49-F238E27FC236}">
                <a16:creationId xmlns:a16="http://schemas.microsoft.com/office/drawing/2014/main" xmlns="" id="{3ECA2955-63E3-4700-94D7-B60868C52E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96" r="3212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4895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630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74">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3F8BAFD-072A-48A1-9869-174AD8869092}"/>
              </a:ext>
            </a:extLst>
          </p:cNvPr>
          <p:cNvSpPr>
            <a:spLocks noGrp="1"/>
          </p:cNvSpPr>
          <p:nvPr>
            <p:ph type="title"/>
          </p:nvPr>
        </p:nvSpPr>
        <p:spPr>
          <a:xfrm>
            <a:off x="572493" y="238539"/>
            <a:ext cx="11018520" cy="1434415"/>
          </a:xfrm>
        </p:spPr>
        <p:txBody>
          <a:bodyPr anchor="b">
            <a:normAutofit/>
          </a:bodyPr>
          <a:lstStyle/>
          <a:p>
            <a:r>
              <a:rPr lang="lv-LV" sz="5400" b="1"/>
              <a:t>Saites uz DEP DP un uzsaukumiem</a:t>
            </a:r>
          </a:p>
        </p:txBody>
      </p:sp>
      <p:sp>
        <p:nvSpPr>
          <p:cNvPr id="1033"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182666F8-65B6-48F7-93C7-25F6C09F7AC6}"/>
              </a:ext>
            </a:extLst>
          </p:cNvPr>
          <p:cNvSpPr>
            <a:spLocks noGrp="1"/>
          </p:cNvSpPr>
          <p:nvPr>
            <p:ph idx="1"/>
          </p:nvPr>
        </p:nvSpPr>
        <p:spPr>
          <a:xfrm>
            <a:off x="572493" y="1911493"/>
            <a:ext cx="6713552" cy="4794107"/>
          </a:xfrm>
        </p:spPr>
        <p:txBody>
          <a:bodyPr anchor="t">
            <a:noAutofit/>
          </a:bodyPr>
          <a:lstStyle/>
          <a:p>
            <a:pPr marL="0" indent="0">
              <a:buNone/>
            </a:pPr>
            <a:r>
              <a:rPr lang="lv-LV" sz="1600" b="1" i="0" dirty="0">
                <a:effectLst/>
              </a:rPr>
              <a:t>Pirmās četras darba programmas DEP ieviešanai:</a:t>
            </a:r>
          </a:p>
          <a:p>
            <a:pPr>
              <a:buFont typeface="Arial" panose="020B0604020202020204" pitchFamily="34" charset="0"/>
              <a:buChar char="•"/>
            </a:pPr>
            <a:r>
              <a:rPr lang="lv-LV" sz="1600" u="sng" dirty="0">
                <a:effectLst/>
                <a:hlinkClick r:id="rId2"/>
              </a:rPr>
              <a:t>DIGITAL </a:t>
            </a:r>
            <a:r>
              <a:rPr lang="lv-LV" sz="1600" u="sng" dirty="0" err="1">
                <a:effectLst/>
                <a:hlinkClick r:id="rId2"/>
              </a:rPr>
              <a:t>Europe</a:t>
            </a:r>
            <a:r>
              <a:rPr lang="lv-LV" sz="1600" u="sng" dirty="0">
                <a:effectLst/>
                <a:hlinkClick r:id="rId2"/>
              </a:rPr>
              <a:t> </a:t>
            </a:r>
            <a:r>
              <a:rPr lang="lv-LV" sz="1600" u="sng" dirty="0" err="1">
                <a:effectLst/>
                <a:hlinkClick r:id="rId2"/>
              </a:rPr>
              <a:t>Work</a:t>
            </a:r>
            <a:r>
              <a:rPr lang="lv-LV" sz="1600" u="sng" dirty="0">
                <a:effectLst/>
                <a:hlinkClick r:id="rId2"/>
              </a:rPr>
              <a:t> </a:t>
            </a:r>
            <a:r>
              <a:rPr lang="lv-LV" sz="1600" u="sng" dirty="0" err="1">
                <a:effectLst/>
                <a:hlinkClick r:id="rId2"/>
              </a:rPr>
              <a:t>Programme</a:t>
            </a:r>
            <a:r>
              <a:rPr lang="lv-LV" sz="1600" u="sng" dirty="0">
                <a:effectLst/>
                <a:hlinkClick r:id="rId2"/>
              </a:rPr>
              <a:t> 2021-2022 (.</a:t>
            </a:r>
            <a:r>
              <a:rPr lang="lv-LV" sz="1600" u="sng" dirty="0" err="1">
                <a:effectLst/>
                <a:hlinkClick r:id="rId2"/>
              </a:rPr>
              <a:t>pdf</a:t>
            </a:r>
            <a:r>
              <a:rPr lang="lv-LV" sz="1600" u="sng" dirty="0">
                <a:effectLst/>
                <a:hlinkClick r:id="rId2"/>
              </a:rPr>
              <a:t>)</a:t>
            </a:r>
            <a:endParaRPr lang="lv-LV" sz="1600" u="sng" dirty="0">
              <a:effectLst/>
            </a:endParaRPr>
          </a:p>
          <a:p>
            <a:r>
              <a:rPr lang="lv-LV" sz="1600" u="sng" dirty="0">
                <a:hlinkClick r:id="rId3"/>
              </a:rPr>
              <a:t>DIGITAL </a:t>
            </a:r>
            <a:r>
              <a:rPr lang="lv-LV" sz="1600" u="sng" dirty="0" err="1">
                <a:hlinkClick r:id="rId3"/>
              </a:rPr>
              <a:t>Europe</a:t>
            </a:r>
            <a:r>
              <a:rPr lang="lv-LV" sz="1600" u="sng" dirty="0">
                <a:hlinkClick r:id="rId3"/>
              </a:rPr>
              <a:t> - </a:t>
            </a:r>
            <a:r>
              <a:rPr lang="lv-LV" sz="1600" u="sng" dirty="0" err="1">
                <a:hlinkClick r:id="rId3"/>
              </a:rPr>
              <a:t>Cybersecurity</a:t>
            </a:r>
            <a:r>
              <a:rPr lang="lv-LV" sz="1600" u="sng" dirty="0">
                <a:hlinkClick r:id="rId3"/>
              </a:rPr>
              <a:t> </a:t>
            </a:r>
            <a:r>
              <a:rPr lang="lv-LV" sz="1600" u="sng" dirty="0" err="1">
                <a:hlinkClick r:id="rId3"/>
              </a:rPr>
              <a:t>Work</a:t>
            </a:r>
            <a:r>
              <a:rPr lang="lv-LV" sz="1600" u="sng" dirty="0">
                <a:hlinkClick r:id="rId3"/>
              </a:rPr>
              <a:t> </a:t>
            </a:r>
            <a:r>
              <a:rPr lang="lv-LV" sz="1600" u="sng" dirty="0" err="1">
                <a:hlinkClick r:id="rId3"/>
              </a:rPr>
              <a:t>Programme</a:t>
            </a:r>
            <a:r>
              <a:rPr lang="lv-LV" sz="1600" u="sng" dirty="0">
                <a:hlinkClick r:id="rId3"/>
              </a:rPr>
              <a:t> 2021-2022 (.</a:t>
            </a:r>
            <a:r>
              <a:rPr lang="lv-LV" sz="1600" u="sng" dirty="0" err="1">
                <a:hlinkClick r:id="rId3"/>
              </a:rPr>
              <a:t>pdf</a:t>
            </a:r>
            <a:r>
              <a:rPr lang="lv-LV" sz="1600" u="sng" dirty="0">
                <a:hlinkClick r:id="rId3"/>
              </a:rPr>
              <a:t>)</a:t>
            </a:r>
            <a:endParaRPr lang="lv-LV" sz="1600" dirty="0">
              <a:effectLst/>
            </a:endParaRPr>
          </a:p>
          <a:p>
            <a:pPr>
              <a:buFont typeface="Arial" panose="020B0604020202020204" pitchFamily="34" charset="0"/>
              <a:buChar char="•"/>
            </a:pPr>
            <a:r>
              <a:rPr lang="lv-LV" sz="1600" u="sng" dirty="0">
                <a:effectLst/>
                <a:hlinkClick r:id="rId4"/>
              </a:rPr>
              <a:t>DIGITAL </a:t>
            </a:r>
            <a:r>
              <a:rPr lang="lv-LV" sz="1600" u="sng" dirty="0" err="1">
                <a:effectLst/>
                <a:hlinkClick r:id="rId4"/>
              </a:rPr>
              <a:t>Europe</a:t>
            </a:r>
            <a:r>
              <a:rPr lang="lv-LV" sz="1600" u="sng" dirty="0">
                <a:effectLst/>
                <a:hlinkClick r:id="rId4"/>
              </a:rPr>
              <a:t> -  EDIH  </a:t>
            </a:r>
            <a:r>
              <a:rPr lang="lv-LV" sz="1600" u="sng" dirty="0" err="1">
                <a:effectLst/>
                <a:hlinkClick r:id="rId4"/>
              </a:rPr>
              <a:t>Work</a:t>
            </a:r>
            <a:r>
              <a:rPr lang="lv-LV" sz="1600" u="sng" dirty="0">
                <a:effectLst/>
                <a:hlinkClick r:id="rId4"/>
              </a:rPr>
              <a:t> </a:t>
            </a:r>
            <a:r>
              <a:rPr lang="lv-LV" sz="1600" u="sng" dirty="0" err="1">
                <a:effectLst/>
                <a:hlinkClick r:id="rId4"/>
              </a:rPr>
              <a:t>Programme</a:t>
            </a:r>
            <a:r>
              <a:rPr lang="lv-LV" sz="1600" u="sng" dirty="0">
                <a:effectLst/>
                <a:hlinkClick r:id="rId4"/>
              </a:rPr>
              <a:t> 2021-2023 (.</a:t>
            </a:r>
            <a:r>
              <a:rPr lang="lv-LV" sz="1600" u="sng" dirty="0" err="1">
                <a:effectLst/>
                <a:hlinkClick r:id="rId4"/>
              </a:rPr>
              <a:t>pdf</a:t>
            </a:r>
            <a:r>
              <a:rPr lang="lv-LV" sz="1600" u="sng" dirty="0">
                <a:effectLst/>
                <a:hlinkClick r:id="rId4"/>
              </a:rPr>
              <a:t>)</a:t>
            </a:r>
            <a:endParaRPr lang="lv-LV" sz="1600" dirty="0">
              <a:effectLst/>
            </a:endParaRPr>
          </a:p>
          <a:p>
            <a:pPr>
              <a:buFont typeface="Arial" panose="020B0604020202020204" pitchFamily="34" charset="0"/>
              <a:buChar char="•"/>
            </a:pPr>
            <a:r>
              <a:rPr lang="lv-LV" sz="1600" dirty="0">
                <a:effectLst/>
              </a:rPr>
              <a:t>DIGITAL EUROPE - </a:t>
            </a:r>
            <a:r>
              <a:rPr lang="lv-LV" sz="1600" dirty="0" err="1">
                <a:effectLst/>
              </a:rPr>
              <a:t>High</a:t>
            </a:r>
            <a:r>
              <a:rPr lang="lv-LV" sz="1600" dirty="0">
                <a:effectLst/>
              </a:rPr>
              <a:t> Performance </a:t>
            </a:r>
            <a:r>
              <a:rPr lang="lv-LV" sz="1600" dirty="0" err="1">
                <a:effectLst/>
              </a:rPr>
              <a:t>Computing</a:t>
            </a:r>
            <a:r>
              <a:rPr lang="lv-LV" sz="1600" dirty="0">
                <a:effectLst/>
              </a:rPr>
              <a:t> </a:t>
            </a:r>
          </a:p>
          <a:p>
            <a:endParaRPr lang="lv-LV" sz="1600" dirty="0"/>
          </a:p>
          <a:p>
            <a:r>
              <a:rPr lang="lv-LV" sz="1600" b="1" dirty="0"/>
              <a:t>Saites uz DEP DP pirmo uzsaukumu:</a:t>
            </a:r>
          </a:p>
          <a:p>
            <a:pPr marL="457200"/>
            <a:r>
              <a:rPr lang="en-GB" sz="1600" dirty="0">
                <a:effectLst/>
                <a:ea typeface="Calibri" panose="020F0502020204030204" pitchFamily="34" charset="0"/>
              </a:rPr>
              <a:t>DIGITAL-CLOUD-AI-01 </a:t>
            </a:r>
            <a:r>
              <a:rPr lang="en-GB" sz="1600" u="sng" dirty="0">
                <a:effectLst/>
                <a:ea typeface="Calibri" panose="020F0502020204030204" pitchFamily="34" charset="0"/>
                <a:hlinkClick r:id="rId5"/>
              </a:rPr>
              <a:t>Link</a:t>
            </a:r>
            <a:r>
              <a:rPr lang="en-GB" sz="1600" dirty="0">
                <a:effectLst/>
                <a:ea typeface="Calibri" panose="020F0502020204030204" pitchFamily="34" charset="0"/>
              </a:rPr>
              <a:t> to the Funding and Tender Portal </a:t>
            </a:r>
            <a:endParaRPr lang="lv-LV" sz="1600" dirty="0">
              <a:effectLst/>
              <a:ea typeface="Calibri" panose="020F0502020204030204" pitchFamily="34" charset="0"/>
            </a:endParaRPr>
          </a:p>
          <a:p>
            <a:pPr marL="457200"/>
            <a:r>
              <a:rPr lang="en-GB" sz="1600" dirty="0">
                <a:effectLst/>
                <a:ea typeface="Calibri" panose="020F0502020204030204" pitchFamily="34" charset="0"/>
              </a:rPr>
              <a:t>DIGITAL-2021-DEPLOY-01 </a:t>
            </a:r>
            <a:r>
              <a:rPr lang="en-GB" sz="1600" u="sng" dirty="0">
                <a:effectLst/>
                <a:ea typeface="Calibri" panose="020F0502020204030204" pitchFamily="34" charset="0"/>
                <a:hlinkClick r:id="rId6"/>
              </a:rPr>
              <a:t>Link</a:t>
            </a:r>
            <a:r>
              <a:rPr lang="en-GB" sz="1600" dirty="0">
                <a:effectLst/>
                <a:ea typeface="Calibri" panose="020F0502020204030204" pitchFamily="34" charset="0"/>
              </a:rPr>
              <a:t> to the Funding and Tender Portal</a:t>
            </a:r>
            <a:endParaRPr lang="lv-LV" sz="1600" dirty="0">
              <a:effectLst/>
              <a:ea typeface="Calibri" panose="020F0502020204030204" pitchFamily="34" charset="0"/>
            </a:endParaRPr>
          </a:p>
          <a:p>
            <a:pPr marL="457200"/>
            <a:r>
              <a:rPr lang="en-GB" sz="1600" dirty="0">
                <a:effectLst/>
                <a:ea typeface="Calibri" panose="020F0502020204030204" pitchFamily="34" charset="0"/>
              </a:rPr>
              <a:t>DIGITAL-2021-TRUST-01 </a:t>
            </a:r>
            <a:r>
              <a:rPr lang="en-GB" sz="1600" u="sng" dirty="0">
                <a:effectLst/>
                <a:ea typeface="Calibri" panose="020F0502020204030204" pitchFamily="34" charset="0"/>
                <a:hlinkClick r:id="rId7"/>
              </a:rPr>
              <a:t>Link</a:t>
            </a:r>
            <a:r>
              <a:rPr lang="en-GB" sz="1600" dirty="0">
                <a:effectLst/>
                <a:ea typeface="Calibri" panose="020F0502020204030204" pitchFamily="34" charset="0"/>
              </a:rPr>
              <a:t> to the Funding and Tender Portal</a:t>
            </a:r>
            <a:endParaRPr lang="lv-LV" sz="1600" dirty="0">
              <a:effectLst/>
              <a:ea typeface="Calibri" panose="020F0502020204030204" pitchFamily="34" charset="0"/>
            </a:endParaRPr>
          </a:p>
          <a:p>
            <a:pPr marL="457200"/>
            <a:r>
              <a:rPr lang="en-GB" sz="1600" dirty="0">
                <a:effectLst/>
                <a:ea typeface="Calibri" panose="020F0502020204030204" pitchFamily="34" charset="0"/>
              </a:rPr>
              <a:t>DIGITAL-2021-PREPATS-DS-01 </a:t>
            </a:r>
            <a:r>
              <a:rPr lang="en-GB" sz="1600" u="sng" dirty="0">
                <a:effectLst/>
                <a:ea typeface="Calibri" panose="020F0502020204030204" pitchFamily="34" charset="0"/>
                <a:hlinkClick r:id="rId8"/>
              </a:rPr>
              <a:t>Link</a:t>
            </a:r>
            <a:r>
              <a:rPr lang="en-GB" sz="1600" dirty="0">
                <a:effectLst/>
                <a:ea typeface="Calibri" panose="020F0502020204030204" pitchFamily="34" charset="0"/>
              </a:rPr>
              <a:t> to the Funding and Tender Portal</a:t>
            </a:r>
            <a:endParaRPr lang="lv-LV" sz="1600" dirty="0">
              <a:effectLst/>
              <a:ea typeface="Calibri" panose="020F0502020204030204" pitchFamily="34" charset="0"/>
            </a:endParaRPr>
          </a:p>
          <a:p>
            <a:pPr marL="457200"/>
            <a:r>
              <a:rPr lang="en-GB" sz="1600" dirty="0">
                <a:effectLst/>
                <a:ea typeface="Calibri" panose="020F0502020204030204" pitchFamily="34" charset="0"/>
              </a:rPr>
              <a:t>DIGITAL-2021-QCI-01 </a:t>
            </a:r>
            <a:r>
              <a:rPr lang="en-GB" sz="1600" u="sng" dirty="0">
                <a:effectLst/>
                <a:ea typeface="Calibri" panose="020F0502020204030204" pitchFamily="34" charset="0"/>
                <a:hlinkClick r:id="rId9"/>
              </a:rPr>
              <a:t>Link</a:t>
            </a:r>
            <a:r>
              <a:rPr lang="en-GB" sz="1600" dirty="0">
                <a:effectLst/>
                <a:ea typeface="Calibri" panose="020F0502020204030204" pitchFamily="34" charset="0"/>
              </a:rPr>
              <a:t> to the Funding and Tender Portal</a:t>
            </a:r>
            <a:endParaRPr lang="lv-LV" sz="1600" dirty="0">
              <a:effectLst/>
              <a:ea typeface="Calibri" panose="020F0502020204030204" pitchFamily="34" charset="0"/>
            </a:endParaRPr>
          </a:p>
          <a:p>
            <a:pPr marL="457200"/>
            <a:r>
              <a:rPr lang="en-GB" sz="1600" dirty="0">
                <a:effectLst/>
                <a:ea typeface="Calibri" panose="020F0502020204030204" pitchFamily="34" charset="0"/>
              </a:rPr>
              <a:t>DIGITAL-2021-SKILLS-01 </a:t>
            </a:r>
            <a:r>
              <a:rPr lang="en-GB" sz="1600" u="sng" dirty="0">
                <a:effectLst/>
                <a:ea typeface="Calibri" panose="020F0502020204030204" pitchFamily="34" charset="0"/>
                <a:hlinkClick r:id="rId10"/>
              </a:rPr>
              <a:t>Link</a:t>
            </a:r>
            <a:r>
              <a:rPr lang="en-GB" sz="1600" dirty="0">
                <a:effectLst/>
                <a:ea typeface="Calibri" panose="020F0502020204030204" pitchFamily="34" charset="0"/>
              </a:rPr>
              <a:t> to the Funding and Tender Portal</a:t>
            </a:r>
            <a:endParaRPr lang="lv-LV" sz="1600" dirty="0">
              <a:ea typeface="Calibri" panose="020F0502020204030204" pitchFamily="34" charset="0"/>
            </a:endParaRPr>
          </a:p>
          <a:p>
            <a:pPr marL="457200"/>
            <a:r>
              <a:rPr lang="en-GB" sz="1600" dirty="0">
                <a:effectLst/>
                <a:ea typeface="Calibri" panose="020F0502020204030204" pitchFamily="34" charset="0"/>
              </a:rPr>
              <a:t>DIGITAL-2021-EDIH-01 </a:t>
            </a:r>
            <a:r>
              <a:rPr lang="en-GB" sz="1600" u="sng" dirty="0">
                <a:effectLst/>
                <a:ea typeface="Calibri" panose="020F0502020204030204" pitchFamily="34" charset="0"/>
                <a:hlinkClick r:id="rId11"/>
              </a:rPr>
              <a:t>Link</a:t>
            </a:r>
            <a:r>
              <a:rPr lang="en-GB" sz="1600" dirty="0">
                <a:effectLst/>
                <a:ea typeface="Calibri" panose="020F0502020204030204" pitchFamily="34" charset="0"/>
              </a:rPr>
              <a:t> to the Funding and Tender Portal</a:t>
            </a:r>
            <a:endParaRPr lang="lv-LV" sz="1600" dirty="0">
              <a:effectLst/>
              <a:ea typeface="Calibri" panose="020F0502020204030204" pitchFamily="34" charset="0"/>
            </a:endParaRPr>
          </a:p>
        </p:txBody>
      </p:sp>
      <p:pic>
        <p:nvPicPr>
          <p:cNvPr id="1030" name="Picture 6" descr="News - EURADA - EURADA">
            <a:extLst>
              <a:ext uri="{FF2B5EF4-FFF2-40B4-BE49-F238E27FC236}">
                <a16:creationId xmlns:a16="http://schemas.microsoft.com/office/drawing/2014/main" xmlns="" id="{15C13487-8952-4885-90CA-7A45ABACDD6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379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93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p:cNvSpPr>
            <a:spLocks noGrp="1"/>
          </p:cNvSpPr>
          <p:nvPr>
            <p:ph type="body" sz="quarter" idx="10"/>
          </p:nvPr>
        </p:nvSpPr>
        <p:spPr>
          <a:xfrm>
            <a:off x="914400" y="3752127"/>
            <a:ext cx="10363200" cy="914400"/>
          </a:xfrm>
        </p:spPr>
        <p:txBody>
          <a:bodyPr>
            <a:normAutofit/>
          </a:bodyPr>
          <a:lstStyle/>
          <a:p>
            <a:r>
              <a:rPr lang="lv-LV" sz="4400" b="1" dirty="0">
                <a:solidFill>
                  <a:schemeClr val="accent6">
                    <a:lumMod val="50000"/>
                  </a:schemeClr>
                </a:solidFill>
              </a:rPr>
              <a:t>Paldies par uzmanību!</a:t>
            </a:r>
          </a:p>
        </p:txBody>
      </p:sp>
      <p:sp>
        <p:nvSpPr>
          <p:cNvPr id="17411" name="Text Placeholder 2"/>
          <p:cNvSpPr>
            <a:spLocks noGrp="1"/>
          </p:cNvSpPr>
          <p:nvPr>
            <p:ph type="body" sz="quarter" idx="11"/>
          </p:nvPr>
        </p:nvSpPr>
        <p:spPr>
          <a:xfrm>
            <a:off x="914400" y="4864608"/>
            <a:ext cx="10363200" cy="1536192"/>
          </a:xfrm>
        </p:spPr>
        <p:txBody>
          <a:bodyPr>
            <a:normAutofit lnSpcReduction="10000"/>
          </a:bodyPr>
          <a:lstStyle/>
          <a:p>
            <a:r>
              <a:rPr lang="lv-LV" altLang="en-US" b="1" dirty="0" smtClean="0"/>
              <a:t>Elita Zvaigzne</a:t>
            </a:r>
          </a:p>
          <a:p>
            <a:r>
              <a:rPr lang="en-US" dirty="0" smtClean="0"/>
              <a:t>Vides </a:t>
            </a:r>
            <a:r>
              <a:rPr lang="en-US" dirty="0" err="1"/>
              <a:t>aizsardzības</a:t>
            </a:r>
            <a:r>
              <a:rPr lang="en-US" dirty="0"/>
              <a:t> un </a:t>
            </a:r>
            <a:r>
              <a:rPr lang="en-US" dirty="0" err="1"/>
              <a:t>reģionālās</a:t>
            </a:r>
            <a:r>
              <a:rPr lang="en-US" dirty="0"/>
              <a:t> </a:t>
            </a:r>
            <a:endParaRPr lang="lv-LV" dirty="0" smtClean="0"/>
          </a:p>
          <a:p>
            <a:r>
              <a:rPr lang="lv-LV" dirty="0" smtClean="0"/>
              <a:t>a</a:t>
            </a:r>
            <a:r>
              <a:rPr lang="en-US" dirty="0" err="1" smtClean="0"/>
              <a:t>ttīstības</a:t>
            </a:r>
            <a:r>
              <a:rPr lang="en-US" dirty="0" smtClean="0"/>
              <a:t> </a:t>
            </a:r>
            <a:r>
              <a:rPr lang="en-US" dirty="0" err="1"/>
              <a:t>ministrijas</a:t>
            </a:r>
            <a:r>
              <a:rPr lang="en-US" dirty="0"/>
              <a:t> (VARAM) </a:t>
            </a:r>
            <a:endParaRPr lang="lv-LV" dirty="0" smtClean="0"/>
          </a:p>
          <a:p>
            <a:r>
              <a:rPr lang="en-US" dirty="0" err="1" smtClean="0"/>
              <a:t>vecākā</a:t>
            </a:r>
            <a:r>
              <a:rPr lang="en-US" dirty="0" smtClean="0"/>
              <a:t> </a:t>
            </a:r>
            <a:r>
              <a:rPr lang="en-US" dirty="0" err="1" smtClean="0"/>
              <a:t>konsultante</a:t>
            </a:r>
            <a:endParaRPr lang="lv-LV" dirty="0" smtClean="0"/>
          </a:p>
          <a:p>
            <a:r>
              <a:rPr lang="lv-LV" altLang="en-US" dirty="0" smtClean="0"/>
              <a:t>Elita.Zvaigzne@varam.gov.lv</a:t>
            </a:r>
            <a:endParaRPr lang="lv-LV" altLang="en-US" dirty="0"/>
          </a:p>
        </p:txBody>
      </p:sp>
    </p:spTree>
    <p:extLst>
      <p:ext uri="{BB962C8B-B14F-4D97-AF65-F5344CB8AC3E}">
        <p14:creationId xmlns:p14="http://schemas.microsoft.com/office/powerpoint/2010/main" val="55719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A04E7-5038-419E-BEF3-C593CCAD34F1}"/>
              </a:ext>
            </a:extLst>
          </p:cNvPr>
          <p:cNvSpPr>
            <a:spLocks noGrp="1"/>
          </p:cNvSpPr>
          <p:nvPr>
            <p:ph type="title"/>
          </p:nvPr>
        </p:nvSpPr>
        <p:spPr>
          <a:xfrm>
            <a:off x="4715375" y="680536"/>
            <a:ext cx="7086600" cy="848627"/>
          </a:xfrm>
        </p:spPr>
        <p:txBody>
          <a:bodyPr anchor="b">
            <a:normAutofit/>
          </a:bodyPr>
          <a:lstStyle/>
          <a:p>
            <a:r>
              <a:rPr lang="lv-LV" sz="4100" b="1" dirty="0">
                <a:latin typeface="+mj-lt"/>
                <a:ea typeface="+mj-ea"/>
                <a:cs typeface="+mj-cs"/>
              </a:rPr>
              <a:t>DEP</a:t>
            </a:r>
            <a:r>
              <a:rPr lang="lv-LV" sz="4100" b="1" dirty="0"/>
              <a:t> </a:t>
            </a:r>
            <a:r>
              <a:rPr lang="lv-LV" sz="4100" b="1" dirty="0">
                <a:latin typeface="+mj-lt"/>
                <a:ea typeface="+mj-ea"/>
                <a:cs typeface="+mj-cs"/>
              </a:rPr>
              <a:t>darba programmas (DEP DP)</a:t>
            </a:r>
            <a:endParaRPr lang="lv-LV" sz="4100" b="1" dirty="0"/>
          </a:p>
        </p:txBody>
      </p:sp>
      <p:sp>
        <p:nvSpPr>
          <p:cNvPr id="3" name="Content Placeholder 2">
            <a:extLst>
              <a:ext uri="{FF2B5EF4-FFF2-40B4-BE49-F238E27FC236}">
                <a16:creationId xmlns:a16="http://schemas.microsoft.com/office/drawing/2014/main" xmlns="" id="{42810F48-8E2E-40D9-9E10-80EE33F1679C}"/>
              </a:ext>
            </a:extLst>
          </p:cNvPr>
          <p:cNvSpPr>
            <a:spLocks noGrp="1"/>
          </p:cNvSpPr>
          <p:nvPr>
            <p:ph idx="1"/>
          </p:nvPr>
        </p:nvSpPr>
        <p:spPr>
          <a:xfrm>
            <a:off x="4942369" y="2392045"/>
            <a:ext cx="6586489" cy="3785419"/>
          </a:xfrm>
        </p:spPr>
        <p:txBody>
          <a:bodyPr>
            <a:normAutofit lnSpcReduction="10000"/>
          </a:bodyPr>
          <a:lstStyle/>
          <a:p>
            <a:pPr marL="342900" indent="-342900">
              <a:buFont typeface="Arial" panose="020B0604020202020204" pitchFamily="34" charset="0"/>
              <a:buChar char="•"/>
            </a:pPr>
            <a:endParaRPr lang="lv-LV" sz="2000" dirty="0"/>
          </a:p>
          <a:p>
            <a:pPr marL="342900" indent="-342900"/>
            <a:r>
              <a:rPr lang="lv-LV" sz="2400" dirty="0">
                <a:solidFill>
                  <a:schemeClr val="accent1">
                    <a:lumMod val="75000"/>
                  </a:schemeClr>
                </a:solidFill>
              </a:rPr>
              <a:t>DEP DP «Galvenā» 2021.-2022.gadam</a:t>
            </a:r>
            <a:br>
              <a:rPr lang="lv-LV" sz="2400" dirty="0">
                <a:solidFill>
                  <a:schemeClr val="accent1">
                    <a:lumMod val="75000"/>
                  </a:schemeClr>
                </a:solidFill>
              </a:rPr>
            </a:br>
            <a:r>
              <a:rPr lang="lv-LV" sz="2400" dirty="0">
                <a:solidFill>
                  <a:schemeClr val="accent1">
                    <a:lumMod val="75000"/>
                  </a:schemeClr>
                </a:solidFill>
              </a:rPr>
              <a:t>- MI, augstām digitālām prasmēm, digitālo risinājumu izvēršanai, </a:t>
            </a:r>
            <a:r>
              <a:rPr lang="lv-LV" sz="2400" dirty="0" err="1">
                <a:solidFill>
                  <a:schemeClr val="accent1">
                    <a:lumMod val="75000"/>
                  </a:schemeClr>
                </a:solidFill>
              </a:rPr>
              <a:t>kiberdrošībai</a:t>
            </a:r>
            <a:r>
              <a:rPr lang="lv-LV" sz="2400" dirty="0">
                <a:solidFill>
                  <a:schemeClr val="accent1">
                    <a:lumMod val="75000"/>
                  </a:schemeClr>
                </a:solidFill>
              </a:rPr>
              <a:t>.</a:t>
            </a:r>
          </a:p>
          <a:p>
            <a:pPr marL="342900" indent="-342900"/>
            <a:r>
              <a:rPr lang="lv-LV" sz="2400" dirty="0">
                <a:solidFill>
                  <a:schemeClr val="accent1">
                    <a:lumMod val="75000"/>
                  </a:schemeClr>
                </a:solidFill>
              </a:rPr>
              <a:t>DEP DP «</a:t>
            </a:r>
            <a:r>
              <a:rPr lang="lv-LV" sz="2400" dirty="0" err="1">
                <a:solidFill>
                  <a:schemeClr val="accent1">
                    <a:lumMod val="75000"/>
                  </a:schemeClr>
                </a:solidFill>
              </a:rPr>
              <a:t>Kiberdrošība</a:t>
            </a:r>
            <a:r>
              <a:rPr lang="lv-LV" sz="2400" dirty="0">
                <a:solidFill>
                  <a:schemeClr val="accent1">
                    <a:lumMod val="75000"/>
                  </a:schemeClr>
                </a:solidFill>
              </a:rPr>
              <a:t>» 2021.-2022.gadam</a:t>
            </a:r>
          </a:p>
          <a:p>
            <a:pPr marL="342900" indent="-342900"/>
            <a:r>
              <a:rPr lang="lv-LV" sz="2400" dirty="0">
                <a:solidFill>
                  <a:schemeClr val="accent1">
                    <a:lumMod val="75000"/>
                  </a:schemeClr>
                </a:solidFill>
              </a:rPr>
              <a:t>DEP DP «Eiropas digitālo inovāciju centri»</a:t>
            </a:r>
            <a:br>
              <a:rPr lang="lv-LV" sz="2400" dirty="0">
                <a:solidFill>
                  <a:schemeClr val="accent1">
                    <a:lumMod val="75000"/>
                  </a:schemeClr>
                </a:solidFill>
              </a:rPr>
            </a:br>
            <a:r>
              <a:rPr lang="lv-LV" sz="2400" dirty="0">
                <a:solidFill>
                  <a:schemeClr val="accent1">
                    <a:lumMod val="75000"/>
                  </a:schemeClr>
                </a:solidFill>
              </a:rPr>
              <a:t>2021.-2023.gadam</a:t>
            </a:r>
          </a:p>
          <a:p>
            <a:pPr marL="342900" indent="-342900"/>
            <a:r>
              <a:rPr lang="lv-LV" sz="2400" dirty="0"/>
              <a:t>DEP DP «Augstas veiktspējas skaitļošana»</a:t>
            </a:r>
            <a:br>
              <a:rPr lang="lv-LV" sz="2400" dirty="0"/>
            </a:br>
            <a:r>
              <a:rPr lang="lv-LV" sz="2400" dirty="0"/>
              <a:t>- darba programmu izstrādās Augstas veiktspējas skaitļošanas kopuzņēmums</a:t>
            </a:r>
          </a:p>
          <a:p>
            <a:endParaRPr lang="lv-LV" sz="2000" dirty="0"/>
          </a:p>
        </p:txBody>
      </p:sp>
      <p:pic>
        <p:nvPicPr>
          <p:cNvPr id="2050" name="Picture 2">
            <a:extLst>
              <a:ext uri="{FF2B5EF4-FFF2-40B4-BE49-F238E27FC236}">
                <a16:creationId xmlns:a16="http://schemas.microsoft.com/office/drawing/2014/main" xmlns="" id="{7FD36392-5349-47EB-B0BC-025BD0B3E6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30" r="2994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F5AE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21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endParaRPr lang="en-US" dirty="0"/>
          </a:p>
        </p:txBody>
      </p:sp>
      <p:sp>
        <p:nvSpPr>
          <p:cNvPr id="4" name="Rectangle 3"/>
          <p:cNvSpPr/>
          <p:nvPr/>
        </p:nvSpPr>
        <p:spPr>
          <a:xfrm>
            <a:off x="4965431" y="2438400"/>
            <a:ext cx="6586489" cy="3785419"/>
          </a:xfrm>
          <a:prstGeom prst="rect">
            <a:avLst/>
          </a:prstGeom>
        </p:spPr>
        <p:txBody>
          <a:bodyPr vert="horz" lIns="91440" tIns="45720" rIns="91440" bIns="45720" rtlCol="0">
            <a:normAutofit fontScale="77500" lnSpcReduction="20000"/>
          </a:bodyPr>
          <a:lstStyle/>
          <a:p>
            <a:pPr>
              <a:lnSpc>
                <a:spcPct val="90000"/>
              </a:lnSpc>
              <a:spcAft>
                <a:spcPts val="600"/>
              </a:spcAft>
            </a:pPr>
            <a:r>
              <a:rPr lang="lv-LV" sz="3900" b="1" dirty="0"/>
              <a:t>DEP DP</a:t>
            </a:r>
            <a:br>
              <a:rPr lang="lv-LV" sz="3900" b="1" dirty="0"/>
            </a:br>
            <a:r>
              <a:rPr lang="lv-LV" sz="3900" b="1" dirty="0"/>
              <a:t>«Eiropas digitālo inovāciju centri» 2021.-2023.gadam</a:t>
            </a:r>
          </a:p>
          <a:p>
            <a:pPr indent="-228600">
              <a:lnSpc>
                <a:spcPct val="90000"/>
              </a:lnSpc>
              <a:spcAft>
                <a:spcPts val="600"/>
              </a:spcAft>
              <a:buFont typeface="Arial" panose="020B0604020202020204" pitchFamily="34" charset="0"/>
              <a:buChar char="•"/>
            </a:pPr>
            <a:endParaRPr lang="lv-LV" sz="2100" i="1" dirty="0"/>
          </a:p>
          <a:p>
            <a:pPr>
              <a:lnSpc>
                <a:spcPct val="90000"/>
              </a:lnSpc>
              <a:spcAft>
                <a:spcPts val="600"/>
              </a:spcAft>
            </a:pPr>
            <a:r>
              <a:rPr lang="lv-LV" sz="2100" i="1" dirty="0"/>
              <a:t>Pasākumu virzieni:</a:t>
            </a:r>
          </a:p>
          <a:p>
            <a:pPr marL="342900" indent="-342900">
              <a:lnSpc>
                <a:spcPct val="90000"/>
              </a:lnSpc>
              <a:spcAft>
                <a:spcPts val="600"/>
              </a:spcAft>
              <a:buFontTx/>
              <a:buChar char="-"/>
            </a:pPr>
            <a:r>
              <a:rPr lang="lv-LV" sz="2100" b="1" dirty="0"/>
              <a:t>Sākotnējā Eiropas digitālās inovācijas centru tīkla izveide</a:t>
            </a:r>
          </a:p>
          <a:p>
            <a:pPr marL="342900" indent="-342900">
              <a:lnSpc>
                <a:spcPct val="90000"/>
              </a:lnSpc>
              <a:spcAft>
                <a:spcPts val="600"/>
              </a:spcAft>
              <a:buFontTx/>
              <a:buChar char="-"/>
            </a:pPr>
            <a:r>
              <a:rPr lang="lv-LV" sz="2100" b="1" dirty="0"/>
              <a:t>Digitālās transformācijas akselerators</a:t>
            </a:r>
            <a:endParaRPr lang="lv-LV" sz="2100" b="1" i="1" dirty="0"/>
          </a:p>
          <a:p>
            <a:pPr>
              <a:lnSpc>
                <a:spcPct val="90000"/>
              </a:lnSpc>
              <a:spcAft>
                <a:spcPts val="600"/>
              </a:spcAft>
            </a:pPr>
            <a:endParaRPr lang="lv-LV" sz="2100" i="1" dirty="0"/>
          </a:p>
          <a:p>
            <a:pPr>
              <a:lnSpc>
                <a:spcPct val="90000"/>
              </a:lnSpc>
              <a:spcAft>
                <a:spcPts val="600"/>
              </a:spcAft>
            </a:pPr>
            <a:r>
              <a:rPr lang="lv-LV" sz="2100" i="1" dirty="0"/>
              <a:t>Budžets EUR 329,2 milj.</a:t>
            </a:r>
          </a:p>
          <a:p>
            <a:pPr>
              <a:lnSpc>
                <a:spcPct val="90000"/>
              </a:lnSpc>
              <a:spcAft>
                <a:spcPts val="600"/>
              </a:spcAft>
            </a:pPr>
            <a:r>
              <a:rPr lang="lv-LV" sz="2100" i="1" dirty="0"/>
              <a:t>DP pasākumi tiek ieviesti ar EK tiešu pārvaldību</a:t>
            </a:r>
            <a:br>
              <a:rPr lang="lv-LV" sz="2100" i="1" dirty="0"/>
            </a:br>
            <a:r>
              <a:rPr lang="lv-LV" sz="2100" i="1" dirty="0"/>
              <a:t>ar ikgadējiem piešķīrumiem</a:t>
            </a:r>
            <a:endParaRPr lang="lv-LV" sz="2100" i="1" dirty="0">
              <a:effectLst/>
              <a:ea typeface="Calibri" panose="020F0502020204030204" pitchFamily="34" charset="0"/>
            </a:endParaRPr>
          </a:p>
          <a:p>
            <a:pPr>
              <a:lnSpc>
                <a:spcPct val="90000"/>
              </a:lnSpc>
              <a:spcAft>
                <a:spcPts val="600"/>
              </a:spcAft>
            </a:pPr>
            <a:endParaRPr lang="lv-LV" sz="2100" i="1" dirty="0">
              <a:effectLst/>
              <a:ea typeface="Calibri" panose="020F0502020204030204" pitchFamily="34" charset="0"/>
            </a:endParaRPr>
          </a:p>
          <a:p>
            <a:pPr>
              <a:lnSpc>
                <a:spcPct val="90000"/>
              </a:lnSpc>
              <a:spcAft>
                <a:spcPts val="600"/>
              </a:spcAft>
            </a:pPr>
            <a:r>
              <a:rPr lang="en-GB" sz="2100" i="1" dirty="0">
                <a:effectLst/>
                <a:ea typeface="Calibri" panose="020F0502020204030204" pitchFamily="34" charset="0"/>
              </a:rPr>
              <a:t>DIGITAL-2021-EDIH-01 </a:t>
            </a:r>
            <a:r>
              <a:rPr lang="en-GB" sz="2100" i="1" u="sng" dirty="0">
                <a:solidFill>
                  <a:srgbClr val="0000FF"/>
                </a:solidFill>
                <a:effectLst/>
                <a:ea typeface="Calibri" panose="020F0502020204030204" pitchFamily="34" charset="0"/>
                <a:hlinkClick r:id="rId3"/>
              </a:rPr>
              <a:t>Link</a:t>
            </a:r>
            <a:r>
              <a:rPr lang="en-GB" sz="2100" i="1" dirty="0">
                <a:effectLst/>
                <a:ea typeface="Calibri" panose="020F0502020204030204" pitchFamily="34" charset="0"/>
              </a:rPr>
              <a:t> to the Funding and Tender Portal</a:t>
            </a:r>
            <a:endParaRPr lang="lv-LV" sz="2100" i="1" dirty="0">
              <a:effectLst/>
              <a:ea typeface="Calibri" panose="020F0502020204030204" pitchFamily="34" charset="0"/>
            </a:endParaRPr>
          </a:p>
          <a:p>
            <a:pPr>
              <a:lnSpc>
                <a:spcPct val="90000"/>
              </a:lnSpc>
              <a:spcAft>
                <a:spcPts val="600"/>
              </a:spcAft>
            </a:pPr>
            <a:endParaRPr lang="lv-LV" sz="2000" dirty="0"/>
          </a:p>
        </p:txBody>
      </p:sp>
      <p:pic>
        <p:nvPicPr>
          <p:cNvPr id="6148" name="Picture 4" descr="Digital Innovation Hubs (DIHs) in Europe | Matical Innovation">
            <a:extLst>
              <a:ext uri="{FF2B5EF4-FFF2-40B4-BE49-F238E27FC236}">
                <a16:creationId xmlns:a16="http://schemas.microsoft.com/office/drawing/2014/main" xmlns="" id="{10068308-FB26-4FDB-867B-5444BBD3E925}"/>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8986" r="3809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FEB4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64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lv-LV" sz="3400" b="1" dirty="0">
                <a:solidFill>
                  <a:srgbClr val="FFFFFF"/>
                </a:solidFill>
              </a:rPr>
              <a:t>DEP DP «Eiropas digitālo inovāciju centri» (</a:t>
            </a:r>
            <a:r>
              <a:rPr lang="lv-LV" sz="3400" b="1" dirty="0" err="1">
                <a:solidFill>
                  <a:srgbClr val="FFFFFF"/>
                </a:solidFill>
              </a:rPr>
              <a:t>EDIHs</a:t>
            </a:r>
            <a:r>
              <a:rPr lang="lv-LV" sz="3400" b="1" dirty="0">
                <a:solidFill>
                  <a:srgbClr val="FFFFFF"/>
                </a:solidFill>
              </a:rPr>
              <a:t>)</a:t>
            </a:r>
            <a:br>
              <a:rPr lang="lv-LV" sz="3400" b="1" dirty="0">
                <a:solidFill>
                  <a:srgbClr val="FFFFFF"/>
                </a:solidFill>
              </a:rPr>
            </a:br>
            <a:r>
              <a:rPr lang="lv-LV" sz="3400" b="1" dirty="0">
                <a:solidFill>
                  <a:srgbClr val="FFFFFF"/>
                </a:solidFill>
              </a:rPr>
              <a:t>2021.-2023.gadam (I)</a:t>
            </a:r>
          </a:p>
        </p:txBody>
      </p:sp>
      <p:sp>
        <p:nvSpPr>
          <p:cNvPr id="3" name="Content Placeholder 2"/>
          <p:cNvSpPr>
            <a:spLocks noGrp="1"/>
          </p:cNvSpPr>
          <p:nvPr>
            <p:ph idx="1"/>
          </p:nvPr>
        </p:nvSpPr>
        <p:spPr>
          <a:xfrm>
            <a:off x="1371599" y="2318197"/>
            <a:ext cx="9724031" cy="3683358"/>
          </a:xfrm>
        </p:spPr>
        <p:txBody>
          <a:bodyPr anchor="ctr">
            <a:normAutofit/>
          </a:bodyPr>
          <a:lstStyle/>
          <a:p>
            <a:r>
              <a:rPr lang="lv-LV" sz="1700" b="1" dirty="0" err="1"/>
              <a:t>EDIHs</a:t>
            </a:r>
            <a:r>
              <a:rPr lang="lv-LV" sz="1700" b="1" dirty="0"/>
              <a:t> mērķis  - sekmēt progresīvu digitālo tehnoloģiju plašu ieviešanu </a:t>
            </a:r>
            <a:r>
              <a:rPr lang="lv-LV" sz="1700" i="1" dirty="0"/>
              <a:t>rūpniecībā, publiskā sektora organizācijās un akadēmiskajās iestādēs.</a:t>
            </a:r>
          </a:p>
          <a:p>
            <a:r>
              <a:rPr lang="lv-LV" sz="1700" b="1" dirty="0" err="1"/>
              <a:t>EDIHs</a:t>
            </a:r>
            <a:r>
              <a:rPr lang="lv-LV" sz="1700" b="1" dirty="0"/>
              <a:t>  - piekļuves punkti jaunākajām digitālajām spējām, </a:t>
            </a:r>
            <a:r>
              <a:rPr lang="lv-LV" sz="1700" i="1" dirty="0"/>
              <a:t>tai skaitā augstas veiktspējas </a:t>
            </a:r>
            <a:r>
              <a:rPr lang="lv-LV" sz="1700" i="1" dirty="0" err="1"/>
              <a:t>datošanai</a:t>
            </a:r>
            <a:r>
              <a:rPr lang="lv-LV" sz="1700" i="1" dirty="0"/>
              <a:t>, mākslīgajam intelektam, </a:t>
            </a:r>
            <a:r>
              <a:rPr lang="lv-LV" sz="1700" i="1" dirty="0" err="1"/>
              <a:t>kiberdrošībai</a:t>
            </a:r>
            <a:r>
              <a:rPr lang="lv-LV" sz="1700" i="1" dirty="0"/>
              <a:t>, kā arī citām esošām inovatīvām tehnoloģijām, piemēram, svarīgām pamattehnoloģijām, kas pieejamas arī ražojošās laboratorijās (</a:t>
            </a:r>
            <a:r>
              <a:rPr lang="lv-LV" sz="1700" i="1" dirty="0" err="1"/>
              <a:t>fablabs</a:t>
            </a:r>
            <a:r>
              <a:rPr lang="lv-LV" sz="1700" i="1" dirty="0"/>
              <a:t>) vai </a:t>
            </a:r>
            <a:r>
              <a:rPr lang="lv-LV" sz="1700" i="1" dirty="0" err="1"/>
              <a:t>pilsētlaboratorijās</a:t>
            </a:r>
            <a:r>
              <a:rPr lang="lv-LV" sz="1700" i="1" dirty="0"/>
              <a:t> (</a:t>
            </a:r>
            <a:r>
              <a:rPr lang="lv-LV" sz="1700" i="1" dirty="0" err="1"/>
              <a:t>citylabs</a:t>
            </a:r>
            <a:r>
              <a:rPr lang="lv-LV" sz="1700" i="1" dirty="0"/>
              <a:t>).</a:t>
            </a:r>
          </a:p>
          <a:p>
            <a:r>
              <a:rPr lang="lv-LV" sz="1700" b="1" dirty="0" err="1"/>
              <a:t>EDIHs</a:t>
            </a:r>
            <a:r>
              <a:rPr lang="lv-LV" sz="1700" b="1" dirty="0"/>
              <a:t> - vienas pieturas aģentūra piekļuvei pārbaudītām un validētām tehnoloģijām, sekmēs atvērtu inovāciju, atbalstīs padziļinātas digitālās prasmes</a:t>
            </a:r>
            <a:r>
              <a:rPr lang="lv-LV" sz="1700" dirty="0"/>
              <a:t>. </a:t>
            </a:r>
            <a:r>
              <a:rPr lang="lv-LV" sz="1700" i="1" dirty="0"/>
              <a:t>Digitālās inovācijas centru tīklam jāveicina tālāko reģionu dalība digitālajā vienotajā tirgū.</a:t>
            </a:r>
          </a:p>
          <a:p>
            <a:r>
              <a:rPr lang="lv-LV" sz="1700" b="1" dirty="0" err="1"/>
              <a:t>EDIHs</a:t>
            </a:r>
            <a:r>
              <a:rPr lang="lv-LV" sz="1700" b="1" dirty="0"/>
              <a:t> tīklam jānodrošina pēc iespējas plašāks Eiropas ģeogrāfiskais aptvērums.</a:t>
            </a:r>
          </a:p>
          <a:p>
            <a:r>
              <a:rPr lang="lv-LV" sz="1700" b="1" dirty="0"/>
              <a:t>EDIH atlase notiek 2 kārtās (1.kārta - dalībvalstu priekšlikumi (pabeigta)), 2. kārta - EK atklāta konkursa procedūra pirmajā kārtā atlasītajām </a:t>
            </a:r>
            <a:r>
              <a:rPr lang="lv-LV" sz="1700" b="1" dirty="0" err="1"/>
              <a:t>kandidātiestādēm</a:t>
            </a:r>
            <a:r>
              <a:rPr lang="lv-LV" sz="1700" b="1" dirty="0"/>
              <a:t> (izsludināta 17.11.2021., termiņš pieteikumiem 22.02.2022.; EK lēmums 2022.g. - 3.cet, līgumu parakstīšana - 2022.gada 4.cet.).</a:t>
            </a:r>
          </a:p>
          <a:p>
            <a:endParaRPr lang="lv-LV" sz="1700" i="1" dirty="0"/>
          </a:p>
        </p:txBody>
      </p:sp>
    </p:spTree>
    <p:extLst>
      <p:ext uri="{BB962C8B-B14F-4D97-AF65-F5344CB8AC3E}">
        <p14:creationId xmlns:p14="http://schemas.microsoft.com/office/powerpoint/2010/main" val="81994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294538"/>
            <a:ext cx="10559979" cy="1381862"/>
          </a:xfrm>
        </p:spPr>
        <p:txBody>
          <a:bodyPr>
            <a:normAutofit fontScale="90000"/>
          </a:bodyPr>
          <a:lstStyle/>
          <a:p>
            <a:r>
              <a:rPr lang="lv-LV" sz="1300" b="1" dirty="0">
                <a:solidFill>
                  <a:srgbClr val="FFFFFF"/>
                </a:solidFill>
              </a:rPr>
              <a:t/>
            </a:r>
            <a:br>
              <a:rPr lang="lv-LV" sz="1300" b="1" dirty="0">
                <a:solidFill>
                  <a:srgbClr val="FFFFFF"/>
                </a:solidFill>
              </a:rPr>
            </a:br>
            <a:r>
              <a:rPr lang="lv-LV" sz="3800" b="1" dirty="0">
                <a:solidFill>
                  <a:srgbClr val="FFFFFF"/>
                </a:solidFill>
              </a:rPr>
              <a:t>DEP DP «Eiropas digitālo inovāciju centri» (</a:t>
            </a:r>
            <a:r>
              <a:rPr lang="lv-LV" sz="3800" b="1" dirty="0" err="1">
                <a:solidFill>
                  <a:srgbClr val="FFFFFF"/>
                </a:solidFill>
              </a:rPr>
              <a:t>EDIHs</a:t>
            </a:r>
            <a:r>
              <a:rPr lang="lv-LV" sz="3800" b="1" dirty="0">
                <a:solidFill>
                  <a:srgbClr val="FFFFFF"/>
                </a:solidFill>
              </a:rPr>
              <a:t>)</a:t>
            </a:r>
            <a:br>
              <a:rPr lang="lv-LV" sz="3800" b="1" dirty="0">
                <a:solidFill>
                  <a:srgbClr val="FFFFFF"/>
                </a:solidFill>
              </a:rPr>
            </a:br>
            <a:r>
              <a:rPr lang="lv-LV" sz="3800" b="1" dirty="0">
                <a:solidFill>
                  <a:srgbClr val="FFFFFF"/>
                </a:solidFill>
              </a:rPr>
              <a:t>2021.-2023.gadam (II)</a:t>
            </a:r>
            <a:br>
              <a:rPr lang="lv-LV" sz="3800" b="1" dirty="0">
                <a:solidFill>
                  <a:srgbClr val="FFFFFF"/>
                </a:solidFill>
              </a:rPr>
            </a:br>
            <a:r>
              <a:rPr lang="lv-LV" sz="3800" b="1" dirty="0">
                <a:solidFill>
                  <a:srgbClr val="FFFFFF"/>
                </a:solidFill>
              </a:rPr>
              <a:t>Pasākums: Sākotnējais Eiropas digitālās inovācijas centru tīkls</a:t>
            </a:r>
            <a:r>
              <a:rPr lang="lv-LV" sz="1300" b="1" dirty="0">
                <a:solidFill>
                  <a:srgbClr val="FFFFFF"/>
                </a:solidFill>
              </a:rPr>
              <a:t/>
            </a:r>
            <a:br>
              <a:rPr lang="lv-LV" sz="1300" b="1" dirty="0">
                <a:solidFill>
                  <a:srgbClr val="FFFFFF"/>
                </a:solidFill>
              </a:rPr>
            </a:br>
            <a:r>
              <a:rPr lang="lv-LV" sz="1300" b="1" dirty="0">
                <a:solidFill>
                  <a:srgbClr val="FFFFFF"/>
                </a:solidFill>
              </a:rPr>
              <a:t/>
            </a:r>
            <a:br>
              <a:rPr lang="lv-LV" sz="1300" b="1" dirty="0">
                <a:solidFill>
                  <a:srgbClr val="FFFFFF"/>
                </a:solidFill>
              </a:rPr>
            </a:br>
            <a:endParaRPr lang="lv-LV" sz="1300" b="1" dirty="0">
              <a:solidFill>
                <a:srgbClr val="FFFFFF"/>
              </a:solidFill>
            </a:endParaRPr>
          </a:p>
        </p:txBody>
      </p:sp>
      <p:sp>
        <p:nvSpPr>
          <p:cNvPr id="6" name="Content Placeholder 5"/>
          <p:cNvSpPr>
            <a:spLocks noGrp="1"/>
          </p:cNvSpPr>
          <p:nvPr>
            <p:ph idx="1"/>
          </p:nvPr>
        </p:nvSpPr>
        <p:spPr>
          <a:xfrm>
            <a:off x="535653" y="1676400"/>
            <a:ext cx="11177376" cy="4887062"/>
          </a:xfrm>
        </p:spPr>
        <p:txBody>
          <a:bodyPr anchor="ctr">
            <a:normAutofit fontScale="92500" lnSpcReduction="10000"/>
          </a:bodyPr>
          <a:lstStyle/>
          <a:p>
            <a:r>
              <a:rPr lang="lv-LV" sz="2000" b="1" dirty="0"/>
              <a:t>Plānoti divi uzsaukumi</a:t>
            </a:r>
            <a:r>
              <a:rPr lang="lv-LV" sz="2000" dirty="0"/>
              <a:t>: N1 (17.11.2021.-22.02.2022.) un N2 (2022.gada 3.ceturksnis)</a:t>
            </a:r>
          </a:p>
          <a:p>
            <a:r>
              <a:rPr lang="lv-LV" sz="2000" b="1" dirty="0"/>
              <a:t>Atbalsts pasākumiem: </a:t>
            </a:r>
            <a:r>
              <a:rPr lang="lv-LV" sz="2000" dirty="0"/>
              <a:t>vienkāršais grants (</a:t>
            </a:r>
            <a:r>
              <a:rPr lang="en-GB" sz="2000" dirty="0"/>
              <a:t>50% </a:t>
            </a:r>
            <a:r>
              <a:rPr lang="lv-LV" sz="2000" dirty="0"/>
              <a:t>no kopējām attiecināmajām izmaksām visiem atbalsta saņēmējiem)</a:t>
            </a:r>
          </a:p>
          <a:p>
            <a:r>
              <a:rPr lang="lv-LV" sz="2000" b="1" dirty="0"/>
              <a:t>Termiņš: </a:t>
            </a:r>
            <a:r>
              <a:rPr lang="lv-LV" sz="2000" dirty="0"/>
              <a:t>3 gadi</a:t>
            </a:r>
          </a:p>
          <a:p>
            <a:pPr lvl="0"/>
            <a:r>
              <a:rPr lang="lv-LV" sz="2000" b="1" dirty="0"/>
              <a:t>Mērķis:</a:t>
            </a:r>
          </a:p>
          <a:p>
            <a:pPr lvl="1">
              <a:buFont typeface="Wingdings" panose="05000000000000000000" pitchFamily="2" charset="2"/>
              <a:buChar char="ü"/>
            </a:pPr>
            <a:r>
              <a:rPr lang="lv-LV" sz="2000" b="1" dirty="0"/>
              <a:t>Atlasīt </a:t>
            </a:r>
            <a:r>
              <a:rPr lang="lv-LV" sz="2000" b="1" dirty="0" err="1"/>
              <a:t>EDIHs</a:t>
            </a:r>
            <a:r>
              <a:rPr lang="lv-LV" sz="2000" b="1" dirty="0"/>
              <a:t> sākotnējo tīklu no visām izraudzītajām kandidātvalstīm;</a:t>
            </a:r>
          </a:p>
          <a:p>
            <a:pPr lvl="1">
              <a:buFont typeface="Wingdings" panose="05000000000000000000" pitchFamily="2" charset="2"/>
              <a:buChar char="ü"/>
            </a:pPr>
            <a:r>
              <a:rPr lang="lv-LV" sz="2000" b="1" dirty="0"/>
              <a:t>Modernizēt šīs struktūras, lai nodrošinātu pilnīgu EDIH pakalpojumu kopumu</a:t>
            </a:r>
            <a:r>
              <a:rPr lang="lv-LV" sz="2000" dirty="0"/>
              <a:t>, tostarp nepieciešamo infrastruktūru, konkrētā ģeogrāfiskā apgabalā, kas sedz vietējo MVU, mazo uzņēmumu ar vidēji lielu kapitālu un/vai valsts sektora organizāciju vajadzības saistībā ar to digitālo pārveidi;</a:t>
            </a:r>
          </a:p>
          <a:p>
            <a:pPr lvl="1">
              <a:buFont typeface="Wingdings" panose="05000000000000000000" pitchFamily="2" charset="2"/>
              <a:buChar char="ü"/>
            </a:pPr>
            <a:r>
              <a:rPr lang="lv-LV" sz="2000" b="1" dirty="0"/>
              <a:t>Veidot šo EDIH tīklu savā starpā un kopā ar citiem projektiem, kas atlasīti programmā “Digitāla Eiropa”</a:t>
            </a:r>
            <a:r>
              <a:rPr lang="lv-LV" sz="2000" dirty="0"/>
              <a:t>, pilnveidojot spējas augstas veiktspējas skaitļošanas, mākslīgās inteliģences, </a:t>
            </a:r>
            <a:r>
              <a:rPr lang="lv-LV" sz="2000" dirty="0" err="1"/>
              <a:t>kiberdrošības</a:t>
            </a:r>
            <a:r>
              <a:rPr lang="lv-LV" sz="2000" dirty="0"/>
              <a:t>, augsto digitālo prasmju jomā un paātrinot labāko tehnoloģiju izmantošanu.</a:t>
            </a:r>
          </a:p>
          <a:p>
            <a:r>
              <a:rPr lang="lv-LV" sz="2000" b="1" dirty="0"/>
              <a:t>Rezultāts:</a:t>
            </a:r>
          </a:p>
          <a:p>
            <a:pPr lvl="1">
              <a:buFont typeface="Wingdings" panose="05000000000000000000" pitchFamily="2" charset="2"/>
              <a:buChar char="ü"/>
            </a:pPr>
            <a:r>
              <a:rPr lang="lv-LV" sz="2000" b="1" dirty="0"/>
              <a:t>Projekta noslēgumā līdzsvarots EDIH tīkls aptvers visus Eiropas reģionus</a:t>
            </a:r>
            <a:r>
              <a:rPr lang="lv-LV" sz="2000" dirty="0"/>
              <a:t>, risinot publiskā un privātā sektora, tostarp visu tautsaimniecības nozaru, vajadzības, piedāvājot plašu specializētu digitālo pārveides pakalpojumu klāstu.</a:t>
            </a:r>
          </a:p>
          <a:p>
            <a:pPr lvl="1">
              <a:buFont typeface="Wingdings" panose="05000000000000000000" pitchFamily="2" charset="2"/>
              <a:buChar char="ü"/>
            </a:pPr>
            <a:r>
              <a:rPr lang="lv-LV" sz="2000" b="1" dirty="0"/>
              <a:t>Iespējams veidot arī pārrobežu </a:t>
            </a:r>
            <a:r>
              <a:rPr lang="lv-LV" sz="2000" b="1" dirty="0" err="1"/>
              <a:t>EDIHs</a:t>
            </a:r>
            <a:r>
              <a:rPr lang="lv-LV" sz="2000" b="1" dirty="0"/>
              <a:t>.</a:t>
            </a:r>
            <a:endParaRPr lang="lv-LV" sz="2000" b="1" i="1" u="sng" cap="small" dirty="0"/>
          </a:p>
        </p:txBody>
      </p:sp>
    </p:spTree>
    <p:extLst>
      <p:ext uri="{BB962C8B-B14F-4D97-AF65-F5344CB8AC3E}">
        <p14:creationId xmlns:p14="http://schemas.microsoft.com/office/powerpoint/2010/main" val="395870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4227" y="467625"/>
            <a:ext cx="9895951" cy="1349829"/>
          </a:xfrm>
        </p:spPr>
        <p:txBody>
          <a:bodyPr>
            <a:normAutofit fontScale="90000"/>
          </a:bodyPr>
          <a:lstStyle/>
          <a:p>
            <a:r>
              <a:rPr lang="lv-LV" sz="1300" b="1" dirty="0">
                <a:solidFill>
                  <a:srgbClr val="FFFFFF"/>
                </a:solidFill>
              </a:rPr>
              <a:t/>
            </a:r>
            <a:br>
              <a:rPr lang="lv-LV" sz="1300" b="1" dirty="0">
                <a:solidFill>
                  <a:srgbClr val="FFFFFF"/>
                </a:solidFill>
              </a:rPr>
            </a:br>
            <a:r>
              <a:rPr lang="lv-LV" sz="3800" b="1" dirty="0">
                <a:solidFill>
                  <a:srgbClr val="FFFFFF"/>
                </a:solidFill>
              </a:rPr>
              <a:t>DEP DP </a:t>
            </a:r>
            <a:r>
              <a:rPr lang="lv-LV" sz="3800" b="1" dirty="0" err="1">
                <a:solidFill>
                  <a:srgbClr val="FFFFFF"/>
                </a:solidFill>
              </a:rPr>
              <a:t>EDIHs</a:t>
            </a:r>
            <a:r>
              <a:rPr lang="lv-LV" sz="3800" b="1" dirty="0">
                <a:solidFill>
                  <a:srgbClr val="FFFFFF"/>
                </a:solidFill>
              </a:rPr>
              <a:t> 2021.-2023.gadam</a:t>
            </a:r>
            <a:br>
              <a:rPr lang="lv-LV" sz="3800" b="1" dirty="0">
                <a:solidFill>
                  <a:srgbClr val="FFFFFF"/>
                </a:solidFill>
              </a:rPr>
            </a:br>
            <a:r>
              <a:rPr lang="lv-LV" sz="3800" b="1" dirty="0">
                <a:solidFill>
                  <a:srgbClr val="FFFFFF"/>
                </a:solidFill>
              </a:rPr>
              <a:t>Pasākums: Digitālās transformācijas akselerators</a:t>
            </a:r>
            <a:br>
              <a:rPr lang="lv-LV" sz="3800" b="1" dirty="0">
                <a:solidFill>
                  <a:srgbClr val="FFFFFF"/>
                </a:solidFill>
              </a:rPr>
            </a:br>
            <a:r>
              <a:rPr lang="lv-LV" sz="3800" b="1" dirty="0">
                <a:solidFill>
                  <a:srgbClr val="FFFFFF"/>
                </a:solidFill>
              </a:rPr>
              <a:t/>
            </a:r>
            <a:br>
              <a:rPr lang="lv-LV" sz="3800" b="1" dirty="0">
                <a:solidFill>
                  <a:srgbClr val="FFFFFF"/>
                </a:solidFill>
              </a:rPr>
            </a:br>
            <a:endParaRPr lang="lv-LV" sz="3800" b="1" dirty="0">
              <a:solidFill>
                <a:srgbClr val="FFFFFF"/>
              </a:solidFill>
            </a:endParaRPr>
          </a:p>
        </p:txBody>
      </p:sp>
      <p:sp>
        <p:nvSpPr>
          <p:cNvPr id="6" name="Content Placeholder 5"/>
          <p:cNvSpPr>
            <a:spLocks noGrp="1"/>
          </p:cNvSpPr>
          <p:nvPr>
            <p:ph idx="1"/>
          </p:nvPr>
        </p:nvSpPr>
        <p:spPr>
          <a:xfrm>
            <a:off x="448775" y="1957453"/>
            <a:ext cx="10271403" cy="4738622"/>
          </a:xfrm>
        </p:spPr>
        <p:txBody>
          <a:bodyPr anchor="ctr">
            <a:noAutofit/>
          </a:bodyPr>
          <a:lstStyle/>
          <a:p>
            <a:pPr marL="0">
              <a:lnSpc>
                <a:spcPct val="100000"/>
              </a:lnSpc>
              <a:spcBef>
                <a:spcPts val="0"/>
              </a:spcBef>
            </a:pPr>
            <a:r>
              <a:rPr lang="lv-LV" sz="1600" b="1" dirty="0"/>
              <a:t>Plānots viens uzsaukums</a:t>
            </a:r>
            <a:r>
              <a:rPr lang="lv-LV" sz="1600" dirty="0"/>
              <a:t>:  2021, </a:t>
            </a:r>
            <a:r>
              <a:rPr lang="lv-LV" sz="1600" b="1" dirty="0"/>
              <a:t>Termiņš: </a:t>
            </a:r>
            <a:r>
              <a:rPr lang="lv-LV" sz="1600" dirty="0"/>
              <a:t>3 gadi</a:t>
            </a:r>
          </a:p>
          <a:p>
            <a:r>
              <a:rPr lang="lv-LV" sz="1600" b="1" dirty="0"/>
              <a:t>Atbalsts pasākumiem: </a:t>
            </a:r>
            <a:r>
              <a:rPr lang="lv-LV" sz="1600" dirty="0"/>
              <a:t>Grants iepirkumam (</a:t>
            </a:r>
            <a:r>
              <a:rPr lang="en-GB" sz="1600" dirty="0"/>
              <a:t>50% </a:t>
            </a:r>
            <a:r>
              <a:rPr lang="lv-LV" sz="1600" dirty="0"/>
              <a:t>no kopējām attiecināmajām izmaksām visiem atbalsta saņēmējiem)</a:t>
            </a:r>
          </a:p>
          <a:p>
            <a:r>
              <a:rPr lang="lv-LV" sz="1600" b="1" dirty="0"/>
              <a:t>Mērķis: </a:t>
            </a:r>
            <a:r>
              <a:rPr lang="lv-LV" sz="1600" dirty="0"/>
              <a:t>Digitālās pārveides akselerators (DTA) atbalstīs </a:t>
            </a:r>
            <a:r>
              <a:rPr lang="lv-LV" sz="1600" dirty="0" err="1"/>
              <a:t>EDIHs</a:t>
            </a:r>
            <a:r>
              <a:rPr lang="lv-LV" sz="1600" dirty="0"/>
              <a:t> tīkla efektivitāti un lietderību, ar galveno mērķi paātrināt Eiropas ekonomikas digitālo pārveidi.</a:t>
            </a:r>
          </a:p>
          <a:p>
            <a:pPr lvl="0"/>
            <a:r>
              <a:rPr lang="lv-LV" sz="1600" b="1" dirty="0"/>
              <a:t>Rezultāts:</a:t>
            </a:r>
            <a:r>
              <a:rPr lang="lv-LV" sz="1600" dirty="0">
                <a:effectLst/>
              </a:rPr>
              <a:t> rīcības rezultātā </a:t>
            </a:r>
            <a:r>
              <a:rPr lang="lv-LV" sz="1600" dirty="0" err="1">
                <a:effectLst/>
              </a:rPr>
              <a:t>EDIHs</a:t>
            </a:r>
            <a:r>
              <a:rPr lang="lv-LV" sz="1600" dirty="0">
                <a:effectLst/>
              </a:rPr>
              <a:t> tīkls efektīvi sniegs digitālas pārveides pakalpojumus Eiropas MVU un publiskajam sektoram. Ir paredzama šāda specifiska ietekme:</a:t>
            </a:r>
          </a:p>
          <a:p>
            <a:pPr lvl="1">
              <a:buFont typeface="Wingdings" panose="05000000000000000000" pitchFamily="2" charset="2"/>
              <a:buChar char="ü"/>
            </a:pPr>
            <a:r>
              <a:rPr lang="lv-LV" sz="1600" b="1" dirty="0">
                <a:effectLst/>
              </a:rPr>
              <a:t>aktīvs EDIH tīkls</a:t>
            </a:r>
            <a:r>
              <a:rPr lang="lv-LV" sz="1600" dirty="0">
                <a:effectLst/>
              </a:rPr>
              <a:t>, kurā visas ieinteresētās personas saņem vislabāko iespējamo atbalstu un tiek izveidotas jaunas Eiropas</a:t>
            </a:r>
            <a:r>
              <a:rPr lang="lv-LV" sz="1600" dirty="0"/>
              <a:t> </a:t>
            </a:r>
            <a:r>
              <a:rPr lang="lv-LV" sz="1600" dirty="0">
                <a:effectLst/>
              </a:rPr>
              <a:t>vērtības ķēdes;</a:t>
            </a:r>
          </a:p>
          <a:p>
            <a:pPr lvl="1">
              <a:buFont typeface="Wingdings" panose="05000000000000000000" pitchFamily="2" charset="2"/>
              <a:buChar char="ü"/>
            </a:pPr>
            <a:r>
              <a:rPr lang="lv-LV" sz="1600" b="1" dirty="0"/>
              <a:t>a</a:t>
            </a:r>
            <a:r>
              <a:rPr lang="lv-LV" sz="1600" b="1" dirty="0">
                <a:effectLst/>
              </a:rPr>
              <a:t>pmācības un sadarbības pasākumu kopums</a:t>
            </a:r>
            <a:r>
              <a:rPr lang="lv-LV" sz="1600" dirty="0">
                <a:effectLst/>
              </a:rPr>
              <a:t>, gan tiešsaistes, gan fiziskie pasākumi, kas uzlabo katras EDIH jaudu un spēju</a:t>
            </a:r>
            <a:r>
              <a:rPr lang="lv-LV" sz="1600" dirty="0"/>
              <a:t> </a:t>
            </a:r>
            <a:r>
              <a:rPr lang="lv-LV" sz="1600" dirty="0">
                <a:effectLst/>
              </a:rPr>
              <a:t>plaši izplatīt DEP  radītās digitālās spējas;</a:t>
            </a:r>
          </a:p>
          <a:p>
            <a:pPr lvl="1">
              <a:buFont typeface="Wingdings" panose="05000000000000000000" pitchFamily="2" charset="2"/>
              <a:buChar char="ü"/>
            </a:pPr>
            <a:r>
              <a:rPr lang="lv-LV" sz="1600" b="1" dirty="0">
                <a:effectLst/>
              </a:rPr>
              <a:t>sadarbības instrumentu plaša pieejamība</a:t>
            </a:r>
            <a:r>
              <a:rPr lang="lv-LV" sz="1600" dirty="0">
                <a:effectLst/>
              </a:rPr>
              <a:t> kopīgām darbībām;</a:t>
            </a:r>
          </a:p>
          <a:p>
            <a:pPr lvl="1">
              <a:buFont typeface="Wingdings" panose="05000000000000000000" pitchFamily="2" charset="2"/>
              <a:buChar char="ü"/>
            </a:pPr>
            <a:r>
              <a:rPr lang="lv-LV" sz="1600" b="1" dirty="0">
                <a:effectLst/>
              </a:rPr>
              <a:t>augstas kvalitātes KPI pieejamība EDIH tīklam</a:t>
            </a:r>
            <a:r>
              <a:rPr lang="lv-LV" sz="1600" dirty="0">
                <a:effectLst/>
              </a:rPr>
              <a:t>;</a:t>
            </a:r>
          </a:p>
          <a:p>
            <a:pPr lvl="1">
              <a:buFont typeface="Wingdings" panose="05000000000000000000" pitchFamily="2" charset="2"/>
              <a:buChar char="ü"/>
            </a:pPr>
            <a:r>
              <a:rPr lang="lv-LV" sz="1600" b="1" dirty="0">
                <a:effectLst/>
              </a:rPr>
              <a:t>pilnībā funkcionējošs interaktīvs EDIH katalogs</a:t>
            </a:r>
            <a:r>
              <a:rPr lang="lv-LV" sz="1600" dirty="0">
                <a:effectLst/>
              </a:rPr>
              <a:t>;</a:t>
            </a:r>
          </a:p>
          <a:p>
            <a:pPr lvl="1">
              <a:buFont typeface="Wingdings" panose="05000000000000000000" pitchFamily="2" charset="2"/>
              <a:buChar char="ü"/>
            </a:pPr>
            <a:r>
              <a:rPr lang="lv-LV" sz="1600" b="1" dirty="0">
                <a:effectLst/>
              </a:rPr>
              <a:t>atpazīstama klātbūtne tiešsaistē</a:t>
            </a:r>
            <a:r>
              <a:rPr lang="lv-LV" sz="1600" dirty="0">
                <a:effectLst/>
              </a:rPr>
              <a:t>, tostarp viegli pieejama publiska informācija, kas attiecas uz EDIH tīklu un ar to saistītām Eiropas iniciatīvām.</a:t>
            </a:r>
          </a:p>
        </p:txBody>
      </p:sp>
    </p:spTree>
    <p:extLst>
      <p:ext uri="{BB962C8B-B14F-4D97-AF65-F5344CB8AC3E}">
        <p14:creationId xmlns:p14="http://schemas.microsoft.com/office/powerpoint/2010/main" val="198450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2" name="Rectangle 70">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53243" y="103867"/>
            <a:ext cx="3822189" cy="70304"/>
          </a:xfrm>
        </p:spPr>
        <p:txBody>
          <a:bodyPr>
            <a:normAutofit fontScale="90000"/>
          </a:bodyPr>
          <a:lstStyle/>
          <a:p>
            <a:endParaRPr lang="lv-LV" sz="4000" dirty="0"/>
          </a:p>
        </p:txBody>
      </p:sp>
      <p:pic>
        <p:nvPicPr>
          <p:cNvPr id="7170" name="Picture 2" descr="Europe strengthens its cybersecurity - InCyber">
            <a:extLst>
              <a:ext uri="{FF2B5EF4-FFF2-40B4-BE49-F238E27FC236}">
                <a16:creationId xmlns:a16="http://schemas.microsoft.com/office/drawing/2014/main" xmlns="" id="{95B79296-7F01-4721-88D4-5C03148762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33" r="17984" b="1"/>
          <a:stretch/>
        </p:blipFill>
        <p:spPr bwMode="auto">
          <a:xfrm>
            <a:off x="-5307711" y="10"/>
            <a:ext cx="10035567"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617029" y="1945323"/>
            <a:ext cx="5529942" cy="4385172"/>
          </a:xfrm>
        </p:spPr>
        <p:txBody>
          <a:bodyPr>
            <a:normAutofit/>
          </a:bodyPr>
          <a:lstStyle/>
          <a:p>
            <a:pPr marL="0" indent="0">
              <a:buNone/>
            </a:pPr>
            <a:endParaRPr lang="lv-LV" sz="1700" b="1" dirty="0"/>
          </a:p>
          <a:p>
            <a:pPr marL="0" indent="0">
              <a:buNone/>
            </a:pPr>
            <a:r>
              <a:rPr lang="lv-LV" sz="3600" b="1" dirty="0"/>
              <a:t>DEP DP «</a:t>
            </a:r>
            <a:r>
              <a:rPr lang="lv-LV" sz="3600" b="1" dirty="0" err="1"/>
              <a:t>Kiberdrošība</a:t>
            </a:r>
            <a:r>
              <a:rPr lang="lv-LV" sz="3600" b="1" dirty="0"/>
              <a:t>»</a:t>
            </a:r>
            <a:br>
              <a:rPr lang="lv-LV" sz="3600" b="1" dirty="0"/>
            </a:br>
            <a:r>
              <a:rPr lang="lv-LV" sz="3600" b="1" dirty="0"/>
              <a:t>2021.-2022.gadam</a:t>
            </a:r>
            <a:r>
              <a:rPr lang="lv-LV" sz="1700" b="1" dirty="0"/>
              <a:t/>
            </a:r>
            <a:br>
              <a:rPr lang="lv-LV" sz="1700" b="1" dirty="0"/>
            </a:br>
            <a:endParaRPr lang="lv-LV" sz="1700" b="1" dirty="0"/>
          </a:p>
          <a:p>
            <a:pPr marL="0" indent="0">
              <a:buNone/>
            </a:pPr>
            <a:r>
              <a:rPr lang="lv-LV" sz="2000" b="1" dirty="0"/>
              <a:t>Pasākumu virzieni:</a:t>
            </a:r>
            <a:br>
              <a:rPr lang="lv-LV" sz="2000" b="1" dirty="0"/>
            </a:br>
            <a:r>
              <a:rPr lang="lv-LV" sz="2000" b="1" dirty="0"/>
              <a:t>- </a:t>
            </a:r>
            <a:r>
              <a:rPr lang="lv-LV" sz="2000" b="1" dirty="0" err="1"/>
              <a:t>Kiberdrošība</a:t>
            </a:r>
            <a:r>
              <a:rPr lang="lv-LV" sz="2000" b="1" dirty="0"/>
              <a:t> un uzticamība</a:t>
            </a:r>
            <a:br>
              <a:rPr lang="lv-LV" sz="2000" b="1" dirty="0"/>
            </a:br>
            <a:r>
              <a:rPr lang="lv-LV" sz="2000" b="1" dirty="0"/>
              <a:t>- Atbalsts likumdošanas ieviešanai</a:t>
            </a:r>
          </a:p>
          <a:p>
            <a:pPr marL="0" indent="0">
              <a:buNone/>
            </a:pPr>
            <a:r>
              <a:rPr lang="lv-LV" sz="2000" i="1" dirty="0"/>
              <a:t>Budžets </a:t>
            </a:r>
            <a:r>
              <a:rPr lang="en-GB" sz="2000" i="1" dirty="0"/>
              <a:t>EUR 26</a:t>
            </a:r>
            <a:r>
              <a:rPr lang="lv-LV" sz="2000" i="1" dirty="0"/>
              <a:t>9</a:t>
            </a:r>
            <a:r>
              <a:rPr lang="en-GB" sz="2000" i="1" dirty="0"/>
              <a:t> mil</a:t>
            </a:r>
            <a:r>
              <a:rPr lang="lv-LV" sz="2000" i="1" dirty="0"/>
              <a:t>j.</a:t>
            </a:r>
          </a:p>
          <a:p>
            <a:pPr marL="0" indent="0" algn="just">
              <a:buNone/>
            </a:pPr>
            <a:r>
              <a:rPr lang="lv-LV" sz="2000" i="1" dirty="0"/>
              <a:t>Darbības šajā darba programmā netiešā pārvaldībā īsteno Eiropas </a:t>
            </a:r>
            <a:r>
              <a:rPr lang="lv-LV" sz="2000" i="1" dirty="0" err="1"/>
              <a:t>kiberdrošības</a:t>
            </a:r>
            <a:r>
              <a:rPr lang="lv-LV" sz="2000" i="1" dirty="0"/>
              <a:t> rūpniecības, tehnoloģiju un pētniecības kompetences centrs un valstu koordinācijas centru tīkls </a:t>
            </a:r>
            <a:r>
              <a:rPr lang="lv-LV" sz="1700" i="1" dirty="0"/>
              <a:t>(ECCC)</a:t>
            </a:r>
            <a:endParaRPr lang="lv-LV" sz="1800" b="1" dirty="0">
              <a:latin typeface="Times New Roman" panose="02020603050405020304" pitchFamily="18" charset="0"/>
            </a:endParaRPr>
          </a:p>
        </p:txBody>
      </p:sp>
    </p:spTree>
    <p:extLst>
      <p:ext uri="{BB962C8B-B14F-4D97-AF65-F5344CB8AC3E}">
        <p14:creationId xmlns:p14="http://schemas.microsoft.com/office/powerpoint/2010/main" val="3731505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F62256131EA082498DC868E3AF956C40" ma:contentTypeVersion="13" ma:contentTypeDescription="Izveidot jaunu dokumentu." ma:contentTypeScope="" ma:versionID="9706a0b7b05700c82e69e591a3b3514d">
  <xsd:schema xmlns:xsd="http://www.w3.org/2001/XMLSchema" xmlns:xs="http://www.w3.org/2001/XMLSchema" xmlns:p="http://schemas.microsoft.com/office/2006/metadata/properties" xmlns:ns3="122e0e09-afb4-4bf9-abab-ecc4519bc6eb" xmlns:ns4="ace8e44c-fa88-44c0-8590-dfda63664a63" targetNamespace="http://schemas.microsoft.com/office/2006/metadata/properties" ma:root="true" ma:fieldsID="5793b7417f12639ee4e307ee1f7cd2e8" ns3:_="" ns4:_="">
    <xsd:import namespace="122e0e09-afb4-4bf9-abab-ecc4519bc6eb"/>
    <xsd:import namespace="ace8e44c-fa88-44c0-8590-dfda63664a6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e0e09-afb4-4bf9-abab-ecc4519bc6eb"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SharingHintHash" ma:index="10" nillable="true" ma:displayName="Koplietošanas norādes jaucējkod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e8e44c-fa88-44c0-8590-dfda63664a6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5DBFF3-4B8D-4AD4-A2B0-DDF4B7E7CDA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22e0e09-afb4-4bf9-abab-ecc4519bc6eb"/>
    <ds:schemaRef ds:uri="http://schemas.openxmlformats.org/package/2006/metadata/core-properties"/>
    <ds:schemaRef ds:uri="http://purl.org/dc/terms/"/>
    <ds:schemaRef ds:uri="ace8e44c-fa88-44c0-8590-dfda63664a63"/>
    <ds:schemaRef ds:uri="http://www.w3.org/XML/1998/namespace"/>
    <ds:schemaRef ds:uri="http://purl.org/dc/dcmitype/"/>
  </ds:schemaRefs>
</ds:datastoreItem>
</file>

<file path=customXml/itemProps2.xml><?xml version="1.0" encoding="utf-8"?>
<ds:datastoreItem xmlns:ds="http://schemas.openxmlformats.org/officeDocument/2006/customXml" ds:itemID="{BE313177-2A4D-448F-8866-0E70B0C19597}">
  <ds:schemaRefs>
    <ds:schemaRef ds:uri="http://schemas.microsoft.com/sharepoint/v3/contenttype/forms"/>
  </ds:schemaRefs>
</ds:datastoreItem>
</file>

<file path=customXml/itemProps3.xml><?xml version="1.0" encoding="utf-8"?>
<ds:datastoreItem xmlns:ds="http://schemas.openxmlformats.org/officeDocument/2006/customXml" ds:itemID="{E0C3318D-9897-4A6E-A4F0-411F7A20B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e0e09-afb4-4bf9-abab-ecc4519bc6eb"/>
    <ds:schemaRef ds:uri="ace8e44c-fa88-44c0-8590-dfda63664a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3169</TotalTime>
  <Words>2071</Words>
  <Application>Microsoft Office PowerPoint</Application>
  <PresentationFormat>Widescreen</PresentationFormat>
  <Paragraphs>324</Paragraphs>
  <Slides>32</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Cambria</vt:lpstr>
      <vt:lpstr>Times New Roman</vt:lpstr>
      <vt:lpstr>Verdana</vt:lpstr>
      <vt:lpstr>Wingdings</vt:lpstr>
      <vt:lpstr>Office Theme</vt:lpstr>
      <vt:lpstr> </vt:lpstr>
      <vt:lpstr>Programma «Digitāla Eiropa» (DEP) </vt:lpstr>
      <vt:lpstr> Programma «Digitāla Eiropa» (DEP) - pieci konkrēto mērķu virzieni </vt:lpstr>
      <vt:lpstr>DEP darba programmas (DEP DP)</vt:lpstr>
      <vt:lpstr>PowerPoint Presentation</vt:lpstr>
      <vt:lpstr>DEP DP «Eiropas digitālo inovāciju centri» (EDIHs) 2021.-2023.gadam (I)</vt:lpstr>
      <vt:lpstr> DEP DP «Eiropas digitālo inovāciju centri» (EDIHs) 2021.-2023.gadam (II) Pasākums: Sākotnējais Eiropas digitālās inovācijas centru tīkls  </vt:lpstr>
      <vt:lpstr> DEP DP EDIHs 2021.-2023.gadam Pasākums: Digitālās transformācijas akselerators  </vt:lpstr>
      <vt:lpstr>PowerPoint Presentation</vt:lpstr>
      <vt:lpstr>DEP DP «Kiberdrošība» 2021.-2022.gadam (I)</vt:lpstr>
      <vt:lpstr>DEP DP Kiberdrošība «2021.-2022.gadam» (II)</vt:lpstr>
      <vt:lpstr> </vt:lpstr>
      <vt:lpstr>PowerPoint Presentation</vt:lpstr>
      <vt:lpstr>DEP DP 2021.-2022.gadam «Galvenā» augstas veiktspējas skaitļošanai (HPC) (1.nodaļa)  </vt:lpstr>
      <vt:lpstr>PowerPoint Presentation</vt:lpstr>
      <vt:lpstr>DEP DP 2021.-2022.gadam «Galvenā» mākonim, datiem, MI (2.nodaļa) (I) DIGITAL-CLOUD-AI-01 Link to the Funding and Tender Portal  </vt:lpstr>
      <vt:lpstr>DEP DP 2021.-2022.gadam mākonim, datiem, MI (2.nodaļa) (II) DIGITAL-2021-PREPATS-DS-01 Link to the Funding and Tender Portal </vt:lpstr>
      <vt:lpstr>PowerPoint Presentation</vt:lpstr>
      <vt:lpstr>DEP DP Kiberdrošībai – Droša ES kvantu komunikācijas infrastruktūra (EuroQCI) (3.nodaļa) DIGITAL-2021-QCI-01 Link to the Funding and Tender Portal </vt:lpstr>
      <vt:lpstr>DEP regulas 12.5.pants</vt:lpstr>
      <vt:lpstr>PowerPoint Presentation</vt:lpstr>
      <vt:lpstr>DEP DP 2021.-2022.gadam Augstām digitālām prasmēm (4. nodaļa) DIGITAL-2021-SKILLS-01 Link to the Funding and Tender Portal </vt:lpstr>
      <vt:lpstr>PowerPoint Presentation</vt:lpstr>
      <vt:lpstr>5.1. Eiropas zaļā kursa iniciatīvas</vt:lpstr>
      <vt:lpstr>5.2. Blokķēde – Eiropas blokķēdes pakalpojumu infrastruktūra (EBPI) un regulējuma «smilškaste»</vt:lpstr>
      <vt:lpstr>5.3. Publisko pakalpojumu izvēršana DIGITAL-2021-DEPLOY-01 Link to the Funding and Tender Portal</vt:lpstr>
      <vt:lpstr>5.4. uzticības palielināšana digitālai transformācijai DIGITAL-2021-TRUST-01 Link to the Funding and Tender Portal</vt:lpstr>
      <vt:lpstr>6. Programmas atbalsta pasākumi</vt:lpstr>
      <vt:lpstr>PowerPoint Presentation</vt:lpstr>
      <vt:lpstr>Daudzvalstu projekti (Multi-country projects) un citu programmu atbalsts tiem</vt:lpstr>
      <vt:lpstr>Saites uz DEP DP un uzsaukumiem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Digitālas Eiropas darba programmas 2021.-2023.</dc:title>
  <dc:creator>Elita Zvaigzne</dc:creator>
  <cp:lastModifiedBy>Sarmīte Mickeviča</cp:lastModifiedBy>
  <cp:revision>210</cp:revision>
  <dcterms:created xsi:type="dcterms:W3CDTF">2021-03-31T05:50:00Z</dcterms:created>
  <dcterms:modified xsi:type="dcterms:W3CDTF">2021-12-13T16:29:03Z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0x010100F62256131EA082498DC868E3AF956C40</vt:lpwstr>
  </property>
</Properties>
</file>