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99" r:id="rId2"/>
    <p:sldId id="257" r:id="rId3"/>
    <p:sldId id="258" r:id="rId4"/>
    <p:sldId id="276" r:id="rId5"/>
    <p:sldId id="303" r:id="rId6"/>
    <p:sldId id="304" r:id="rId7"/>
    <p:sldId id="302" r:id="rId8"/>
    <p:sldId id="309" r:id="rId9"/>
    <p:sldId id="275" r:id="rId10"/>
    <p:sldId id="305" r:id="rId11"/>
    <p:sldId id="266" r:id="rId12"/>
    <p:sldId id="291" r:id="rId13"/>
    <p:sldId id="308" r:id="rId14"/>
    <p:sldId id="311" r:id="rId15"/>
    <p:sldId id="287" r:id="rId16"/>
    <p:sldId id="297" r:id="rId17"/>
    <p:sldId id="298" r:id="rId18"/>
    <p:sldId id="307" r:id="rId19"/>
    <p:sldId id="277" r:id="rId20"/>
    <p:sldId id="279" r:id="rId21"/>
    <p:sldId id="306" r:id="rId22"/>
    <p:sldId id="295" r:id="rId23"/>
    <p:sldId id="265" r:id="rId24"/>
    <p:sldId id="259" r:id="rId2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0599"/>
    <a:srgbClr val="13046C"/>
    <a:srgbClr val="2507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6" autoAdjust="0"/>
    <p:restoredTop sz="92000" autoAdjust="0"/>
  </p:normalViewPr>
  <p:slideViewPr>
    <p:cSldViewPr snapToGrid="0">
      <p:cViewPr varScale="1">
        <p:scale>
          <a:sx n="78" d="100"/>
          <a:sy n="78" d="100"/>
        </p:scale>
        <p:origin x="816" y="72"/>
      </p:cViewPr>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Verdana" panose="020B0604030504040204" pitchFamily="34" charset="0"/>
                <a:ea typeface="Verdana" panose="020B0604030504040204" pitchFamily="34" charset="0"/>
                <a:cs typeface="+mn-cs"/>
              </a:defRPr>
            </a:pPr>
            <a:r>
              <a:rPr lang="lv-LV" dirty="0" smtClean="0"/>
              <a:t>Informācijas un komunikāciju tehnoloģijas</a:t>
            </a:r>
            <a:endParaRPr lang="en-US" dirty="0"/>
          </a:p>
        </c:rich>
      </c:tx>
      <c:layout>
        <c:manualLayout>
          <c:xMode val="edge"/>
          <c:yMode val="edge"/>
          <c:x val="0.18820846997282401"/>
          <c:y val="2.812939521800281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title>
    <c:autoTitleDeleted val="0"/>
    <c:plotArea>
      <c:layout>
        <c:manualLayout>
          <c:layoutTarget val="inner"/>
          <c:xMode val="edge"/>
          <c:yMode val="edge"/>
          <c:x val="4.5927076366619794E-2"/>
          <c:y val="0.16935673087520359"/>
          <c:w val="0.92597540475979834"/>
          <c:h val="0.7783519569245021"/>
        </c:manualLayout>
      </c:layout>
      <c:barChart>
        <c:barDir val="col"/>
        <c:grouping val="clustered"/>
        <c:varyColors val="1"/>
        <c:ser>
          <c:idx val="0"/>
          <c:order val="0"/>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47E8-364A-8A11-33AABCCD91D2}"/>
              </c:ext>
            </c:extLst>
          </c:dPt>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47E8-364A-8A11-33AABCCD91D2}"/>
              </c:ext>
            </c:extLst>
          </c:dPt>
          <c:dPt>
            <c:idx val="2"/>
            <c:invertIfNegative val="0"/>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5-47E8-364A-8A11-33AABCCD91D2}"/>
              </c:ext>
            </c:extLst>
          </c:dPt>
          <c:dPt>
            <c:idx val="3"/>
            <c:invertIfNegative val="0"/>
            <c:bubble3D val="0"/>
            <c:spPr>
              <a:solidFill>
                <a:schemeClr val="accent4"/>
              </a:solidFill>
              <a:ln>
                <a:noFill/>
              </a:ln>
              <a:effectLst/>
            </c:spPr>
            <c:extLst xmlns:c16r2="http://schemas.microsoft.com/office/drawing/2015/06/chart">
              <c:ext xmlns:c16="http://schemas.microsoft.com/office/drawing/2014/chart" uri="{C3380CC4-5D6E-409C-BE32-E72D297353CC}">
                <c16:uniqueId val="{00000007-47E8-364A-8A11-33AABCCD91D2}"/>
              </c:ext>
            </c:extLst>
          </c:dPt>
          <c:dPt>
            <c:idx val="4"/>
            <c:invertIfNegative val="0"/>
            <c:bubble3D val="0"/>
            <c:spPr>
              <a:solidFill>
                <a:schemeClr val="accent5"/>
              </a:solidFill>
              <a:ln>
                <a:noFill/>
              </a:ln>
              <a:effectLst/>
            </c:spPr>
            <c:extLst xmlns:c16r2="http://schemas.microsoft.com/office/drawing/2015/06/chart">
              <c:ext xmlns:c16="http://schemas.microsoft.com/office/drawing/2014/chart" uri="{C3380CC4-5D6E-409C-BE32-E72D297353CC}">
                <c16:uniqueId val="{00000009-47E8-364A-8A11-33AABCCD91D2}"/>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Sheet1!$C$1:$G$1</c:f>
              <c:strCache>
                <c:ptCount val="5"/>
                <c:pt idx="0">
                  <c:v>PROJ: Proposed</c:v>
                </c:pt>
                <c:pt idx="1">
                  <c:v>PROJ: Not Eligible</c:v>
                </c:pt>
                <c:pt idx="2">
                  <c:v>PROJ: Eligible</c:v>
                </c:pt>
                <c:pt idx="3">
                  <c:v>PROJ: Above Threshold</c:v>
                </c:pt>
                <c:pt idx="4">
                  <c:v>PROJ: Granted</c:v>
                </c:pt>
              </c:strCache>
            </c:strRef>
          </c:cat>
          <c:val>
            <c:numRef>
              <c:f>Sheet1!$C$2:$G$2</c:f>
              <c:numCache>
                <c:formatCode>General</c:formatCode>
                <c:ptCount val="5"/>
                <c:pt idx="0">
                  <c:v>308</c:v>
                </c:pt>
                <c:pt idx="1">
                  <c:v>3</c:v>
                </c:pt>
                <c:pt idx="2">
                  <c:v>305</c:v>
                </c:pt>
                <c:pt idx="3">
                  <c:v>126</c:v>
                </c:pt>
                <c:pt idx="4">
                  <c:v>49</c:v>
                </c:pt>
              </c:numCache>
            </c:numRef>
          </c:val>
          <c:extLst xmlns:c16r2="http://schemas.microsoft.com/office/drawing/2015/06/chart">
            <c:ext xmlns:c16="http://schemas.microsoft.com/office/drawing/2014/chart" uri="{C3380CC4-5D6E-409C-BE32-E72D297353CC}">
              <c16:uniqueId val="{0000000A-47E8-364A-8A11-33AABCCD91D2}"/>
            </c:ext>
          </c:extLst>
        </c:ser>
        <c:dLbls>
          <c:showLegendKey val="0"/>
          <c:showVal val="0"/>
          <c:showCatName val="0"/>
          <c:showSerName val="0"/>
          <c:showPercent val="0"/>
          <c:showBubbleSize val="0"/>
        </c:dLbls>
        <c:gapWidth val="219"/>
        <c:overlap val="-27"/>
        <c:axId val="293375840"/>
        <c:axId val="293376232"/>
      </c:barChart>
      <c:catAx>
        <c:axId val="293375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293376232"/>
        <c:crosses val="autoZero"/>
        <c:auto val="1"/>
        <c:lblAlgn val="ctr"/>
        <c:lblOffset val="100"/>
        <c:noMultiLvlLbl val="0"/>
      </c:catAx>
      <c:valAx>
        <c:axId val="293376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29337584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Verdana" panose="020B0604030504040204" pitchFamily="34" charset="0"/>
          <a:ea typeface="Verdana" panose="020B0604030504040204" pitchFamily="34" charset="0"/>
        </a:defRPr>
      </a:pPr>
      <a:endParaRPr lang="lv-LV"/>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6A74B9-70CA-47F5-ACCA-A6CEFD198F62}" type="datetimeFigureOut">
              <a:rPr lang="lv-LV" smtClean="0"/>
              <a:t>14.12.2021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D8AC29-0D9E-4ED4-803F-A96644FFDF35}" type="slidenum">
              <a:rPr lang="lv-LV" smtClean="0"/>
              <a:t>‹#›</a:t>
            </a:fld>
            <a:endParaRPr lang="lv-LV"/>
          </a:p>
        </p:txBody>
      </p:sp>
    </p:spTree>
    <p:extLst>
      <p:ext uri="{BB962C8B-B14F-4D97-AF65-F5344CB8AC3E}">
        <p14:creationId xmlns:p14="http://schemas.microsoft.com/office/powerpoint/2010/main" val="2539492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c.europa.eu/digital-single-market/news-redirect/702655"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ec.europa.eu/info/strategy/priorities-2019-2024/european-green-deal_en"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igital-strategy.ec.europa.eu/en/policies/smart-networks-and-services-joint-undertaking"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digital-strategy.ec.europa.eu/en/library/secure-5g-deployment-eu-implementing-eu-toolbox-communication-commission" TargetMode="External"/><Relationship Id="rId4" Type="http://schemas.openxmlformats.org/officeDocument/2006/relationships/hyperlink" Target="https://ec.europa.eu/commission/presscorner/detail/en/IP_20_2391"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693513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KDTs have been identified as one of the main drivers towards Europe’s digital sovereignty and its capacity to produce high-quality microelectronics. They make up electronic and photonic components, as well as the software that defines how they work, thus underpinning all digital systems including Artificial Intelligence and the Internet for Things.</a:t>
            </a:r>
            <a:endParaRPr lang="lv-LV" sz="1200" b="0" i="0" kern="1200" dirty="0" smtClean="0">
              <a:solidFill>
                <a:schemeClr val="tx1"/>
              </a:solidFill>
              <a:effectLst/>
              <a:latin typeface="+mn-lt"/>
              <a:ea typeface="+mn-ea"/>
              <a:cs typeface="+mn-cs"/>
            </a:endParaRPr>
          </a:p>
          <a:p>
            <a:endParaRPr lang="lv-LV"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Semiconductor components – chips that capture, store, process, transmit and act on data – are often vital ingredients of electronic components and systems. Semiconductor chips, in particular processors,  are of growing importance in data processing for data infrastructure and communication, high-end and general purpose computing and future applications such as autonomous driving.</a:t>
            </a:r>
            <a:endParaRPr lang="lv-LV" sz="1200" b="0" i="0" kern="1200" dirty="0" smtClean="0">
              <a:solidFill>
                <a:schemeClr val="tx1"/>
              </a:solidFill>
              <a:effectLst/>
              <a:latin typeface="+mn-lt"/>
              <a:ea typeface="+mn-ea"/>
              <a:cs typeface="+mn-cs"/>
            </a:endParaRPr>
          </a:p>
          <a:p>
            <a:endParaRPr lang="lv-LV"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a:t>
            </a:r>
            <a:r>
              <a:rPr lang="en-US" sz="1200" b="0" i="0" u="sng" kern="1200" dirty="0" smtClean="0">
                <a:solidFill>
                  <a:schemeClr val="tx1"/>
                </a:solidFill>
                <a:effectLst/>
                <a:latin typeface="+mn-lt"/>
                <a:ea typeface="+mn-ea"/>
                <a:cs typeface="+mn-cs"/>
                <a:hlinkClick r:id="rId3"/>
              </a:rPr>
              <a:t>overarching objective of this partnership</a:t>
            </a:r>
            <a:r>
              <a:rPr lang="en-US" sz="1200" b="0" i="0" kern="1200" dirty="0" smtClean="0">
                <a:solidFill>
                  <a:schemeClr val="tx1"/>
                </a:solidFill>
                <a:effectLst/>
                <a:latin typeface="+mn-lt"/>
                <a:ea typeface="+mn-ea"/>
                <a:cs typeface="+mn-cs"/>
              </a:rPr>
              <a:t> is to support the digital transformation of all economic and societal sectors and the </a:t>
            </a:r>
            <a:r>
              <a:rPr lang="en-US" sz="1200" b="0" i="0" u="sng" kern="1200" dirty="0" smtClean="0">
                <a:solidFill>
                  <a:schemeClr val="tx1"/>
                </a:solidFill>
                <a:effectLst/>
                <a:latin typeface="+mn-lt"/>
                <a:ea typeface="+mn-ea"/>
                <a:cs typeface="+mn-cs"/>
                <a:hlinkClick r:id="rId4"/>
              </a:rPr>
              <a:t>European Green Deal</a:t>
            </a:r>
            <a:r>
              <a:rPr lang="en-US" sz="1200" b="0" i="0" kern="1200" dirty="0" smtClean="0">
                <a:solidFill>
                  <a:schemeClr val="tx1"/>
                </a:solidFill>
                <a:effectLst/>
                <a:latin typeface="+mn-lt"/>
                <a:ea typeface="+mn-ea"/>
                <a:cs typeface="+mn-cs"/>
              </a:rPr>
              <a:t>, as well as support research and innovation towards the next generation of microprocessors.</a:t>
            </a:r>
            <a:endParaRPr lang="lv-LV" dirty="0"/>
          </a:p>
        </p:txBody>
      </p:sp>
      <p:sp>
        <p:nvSpPr>
          <p:cNvPr id="4" name="Slide Number Placeholder 3"/>
          <p:cNvSpPr>
            <a:spLocks noGrp="1"/>
          </p:cNvSpPr>
          <p:nvPr>
            <p:ph type="sldNum" sz="quarter" idx="10"/>
          </p:nvPr>
        </p:nvSpPr>
        <p:spPr/>
        <p:txBody>
          <a:bodyPr/>
          <a:lstStyle/>
          <a:p>
            <a:fld id="{21D8AC29-0D9E-4ED4-803F-A96644FFDF35}" type="slidenum">
              <a:rPr lang="lv-LV" smtClean="0"/>
              <a:t>18</a:t>
            </a:fld>
            <a:endParaRPr lang="lv-LV"/>
          </a:p>
        </p:txBody>
      </p:sp>
    </p:spTree>
    <p:extLst>
      <p:ext uri="{BB962C8B-B14F-4D97-AF65-F5344CB8AC3E}">
        <p14:creationId xmlns:p14="http://schemas.microsoft.com/office/powerpoint/2010/main" val="3825645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This </a:t>
            </a:r>
            <a:r>
              <a:rPr lang="en-US" sz="1200" b="0" i="0" u="sng" kern="1200" dirty="0" smtClean="0">
                <a:solidFill>
                  <a:schemeClr val="tx1"/>
                </a:solidFill>
                <a:effectLst/>
                <a:latin typeface="+mn-lt"/>
                <a:ea typeface="+mn-ea"/>
                <a:cs typeface="+mn-cs"/>
                <a:hlinkClick r:id="rId3"/>
              </a:rPr>
              <a:t>partnership </a:t>
            </a:r>
            <a:r>
              <a:rPr lang="en-US" sz="1200" b="0" i="0" kern="1200" dirty="0" smtClean="0">
                <a:solidFill>
                  <a:schemeClr val="tx1"/>
                </a:solidFill>
                <a:effectLst/>
                <a:latin typeface="+mn-lt"/>
                <a:ea typeface="+mn-ea"/>
                <a:cs typeface="+mn-cs"/>
              </a:rPr>
              <a:t>will support technological sovereignty for smart networks and services in line with the industrial strategy for Europe, the </a:t>
            </a:r>
            <a:r>
              <a:rPr lang="en-US" sz="1200" b="0" i="0" u="sng" kern="1200" dirty="0" smtClean="0">
                <a:solidFill>
                  <a:schemeClr val="tx1"/>
                </a:solidFill>
                <a:effectLst/>
                <a:latin typeface="+mn-lt"/>
                <a:ea typeface="+mn-ea"/>
                <a:cs typeface="+mn-cs"/>
                <a:hlinkClick r:id="rId4"/>
              </a:rPr>
              <a:t>EU Cybersecurity Strategy</a:t>
            </a:r>
            <a:r>
              <a:rPr lang="en-US" sz="1200" b="0" i="0" kern="1200" dirty="0" smtClean="0">
                <a:solidFill>
                  <a:schemeClr val="tx1"/>
                </a:solidFill>
                <a:effectLst/>
                <a:latin typeface="+mn-lt"/>
                <a:ea typeface="+mn-ea"/>
                <a:cs typeface="+mn-cs"/>
              </a:rPr>
              <a:t> and the </a:t>
            </a:r>
            <a:r>
              <a:rPr lang="en-US" sz="1200" b="0" i="0" u="sng" kern="1200" dirty="0" smtClean="0">
                <a:solidFill>
                  <a:schemeClr val="tx1"/>
                </a:solidFill>
                <a:effectLst/>
                <a:latin typeface="+mn-lt"/>
                <a:ea typeface="+mn-ea"/>
                <a:cs typeface="+mn-cs"/>
                <a:hlinkClick r:id="rId5"/>
              </a:rPr>
              <a:t>5G Cybersecurity Toolbox</a:t>
            </a:r>
            <a:r>
              <a:rPr lang="en-US" sz="1200" b="0" i="0" kern="1200" dirty="0" smtClean="0">
                <a:solidFill>
                  <a:schemeClr val="tx1"/>
                </a:solidFill>
                <a:effectLst/>
                <a:latin typeface="+mn-lt"/>
                <a:ea typeface="+mn-ea"/>
                <a:cs typeface="+mn-cs"/>
              </a:rPr>
              <a:t>. It aims to help resolve societal challenges and to enable the digital and green transition, as well as support technologies that will contribute to the economic recovery. It will also enable European players to develop the technology capacities for 6G systems as a basis for future digital services towards 2030.</a:t>
            </a:r>
            <a:endParaRPr lang="lv-LV" dirty="0"/>
          </a:p>
        </p:txBody>
      </p:sp>
      <p:sp>
        <p:nvSpPr>
          <p:cNvPr id="4" name="Slide Number Placeholder 3"/>
          <p:cNvSpPr>
            <a:spLocks noGrp="1"/>
          </p:cNvSpPr>
          <p:nvPr>
            <p:ph type="sldNum" sz="quarter" idx="10"/>
          </p:nvPr>
        </p:nvSpPr>
        <p:spPr/>
        <p:txBody>
          <a:bodyPr/>
          <a:lstStyle/>
          <a:p>
            <a:fld id="{21D8AC29-0D9E-4ED4-803F-A96644FFDF35}" type="slidenum">
              <a:rPr lang="lv-LV" smtClean="0"/>
              <a:t>19</a:t>
            </a:fld>
            <a:endParaRPr lang="lv-LV"/>
          </a:p>
        </p:txBody>
      </p:sp>
    </p:spTree>
    <p:extLst>
      <p:ext uri="{BB962C8B-B14F-4D97-AF65-F5344CB8AC3E}">
        <p14:creationId xmlns:p14="http://schemas.microsoft.com/office/powerpoint/2010/main" val="3208524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1D8AC29-0D9E-4ED4-803F-A96644FFDF35}" type="slidenum">
              <a:rPr lang="lv-LV" smtClean="0"/>
              <a:t>22</a:t>
            </a:fld>
            <a:endParaRPr lang="lv-LV"/>
          </a:p>
        </p:txBody>
      </p:sp>
    </p:spTree>
    <p:extLst>
      <p:ext uri="{BB962C8B-B14F-4D97-AF65-F5344CB8AC3E}">
        <p14:creationId xmlns:p14="http://schemas.microsoft.com/office/powerpoint/2010/main" val="2142542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Missions will help deliver key EU policy priorities such as the European Green Deal, Europe’s Beating Cancer Plan, </a:t>
            </a:r>
            <a:r>
              <a:rPr lang="en-US" dirty="0" err="1" smtClean="0"/>
              <a:t>NextGenerationEU</a:t>
            </a:r>
            <a:r>
              <a:rPr lang="en-US" dirty="0" smtClean="0"/>
              <a:t>, the EU Industrial Strategy and A Europe fit for the Digital Age, amongst others. </a:t>
            </a:r>
            <a:endParaRPr lang="lv-LV" dirty="0"/>
          </a:p>
        </p:txBody>
      </p:sp>
      <p:sp>
        <p:nvSpPr>
          <p:cNvPr id="4" name="Slide Number Placeholder 3"/>
          <p:cNvSpPr>
            <a:spLocks noGrp="1"/>
          </p:cNvSpPr>
          <p:nvPr>
            <p:ph type="sldNum" sz="quarter" idx="10"/>
          </p:nvPr>
        </p:nvSpPr>
        <p:spPr/>
        <p:txBody>
          <a:bodyPr/>
          <a:lstStyle/>
          <a:p>
            <a:fld id="{21D8AC29-0D9E-4ED4-803F-A96644FFDF35}" type="slidenum">
              <a:rPr lang="lv-LV" smtClean="0"/>
              <a:t>23</a:t>
            </a:fld>
            <a:endParaRPr lang="lv-LV"/>
          </a:p>
        </p:txBody>
      </p:sp>
    </p:spTree>
    <p:extLst>
      <p:ext uri="{BB962C8B-B14F-4D97-AF65-F5344CB8AC3E}">
        <p14:creationId xmlns:p14="http://schemas.microsoft.com/office/powerpoint/2010/main" val="3978223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117E1B35-F953-3F44-A7E2-FDD9DB2BFF4C}" type="slidenum">
              <a:rPr lang="lv-LV" altLang="lv-LV" smtClean="0"/>
              <a:pPr>
                <a:defRPr/>
              </a:pPr>
              <a:t>2</a:t>
            </a:fld>
            <a:endParaRPr lang="lv-LV" altLang="lv-LV" dirty="0"/>
          </a:p>
        </p:txBody>
      </p:sp>
    </p:spTree>
    <p:extLst>
      <p:ext uri="{BB962C8B-B14F-4D97-AF65-F5344CB8AC3E}">
        <p14:creationId xmlns:p14="http://schemas.microsoft.com/office/powerpoint/2010/main" val="3179972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117E1B35-F953-3F44-A7E2-FDD9DB2BFF4C}" type="slidenum">
              <a:rPr lang="lv-LV" altLang="lv-LV" smtClean="0"/>
              <a:pPr>
                <a:defRPr/>
              </a:pPr>
              <a:t>3</a:t>
            </a:fld>
            <a:endParaRPr lang="lv-LV" altLang="lv-LV" dirty="0"/>
          </a:p>
        </p:txBody>
      </p:sp>
    </p:spTree>
    <p:extLst>
      <p:ext uri="{BB962C8B-B14F-4D97-AF65-F5344CB8AC3E}">
        <p14:creationId xmlns:p14="http://schemas.microsoft.com/office/powerpoint/2010/main" val="28580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SADERĪBA Finansēšanas noteikumu saskaņošana; elastīgas līdzfinansējuma shēmas; resursu apvienošana ES līmenī </a:t>
            </a:r>
          </a:p>
          <a:p>
            <a:r>
              <a:rPr lang="lv-LV" dirty="0" smtClean="0"/>
              <a:t>SASKAŅOTĪBA UN PAPILDINĀMĪBA Stratēģisko prioritāšu pielāgošana kopīgam redzējumam </a:t>
            </a:r>
            <a:endParaRPr lang="lv-LV" dirty="0"/>
          </a:p>
        </p:txBody>
      </p:sp>
      <p:sp>
        <p:nvSpPr>
          <p:cNvPr id="4" name="Slide Number Placeholder 3"/>
          <p:cNvSpPr>
            <a:spLocks noGrp="1"/>
          </p:cNvSpPr>
          <p:nvPr>
            <p:ph type="sldNum" sz="quarter" idx="10"/>
          </p:nvPr>
        </p:nvSpPr>
        <p:spPr/>
        <p:txBody>
          <a:bodyPr/>
          <a:lstStyle/>
          <a:p>
            <a:fld id="{21D8AC29-0D9E-4ED4-803F-A96644FFDF35}" type="slidenum">
              <a:rPr lang="lv-LV" smtClean="0"/>
              <a:t>6</a:t>
            </a:fld>
            <a:endParaRPr lang="lv-LV"/>
          </a:p>
        </p:txBody>
      </p:sp>
    </p:spTree>
    <p:extLst>
      <p:ext uri="{BB962C8B-B14F-4D97-AF65-F5344CB8AC3E}">
        <p14:creationId xmlns:p14="http://schemas.microsoft.com/office/powerpoint/2010/main" val="3318349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1D8AC29-0D9E-4ED4-803F-A96644FFDF35}" type="slidenum">
              <a:rPr lang="lv-LV" smtClean="0"/>
              <a:t>7</a:t>
            </a:fld>
            <a:endParaRPr lang="lv-LV"/>
          </a:p>
        </p:txBody>
      </p:sp>
    </p:spTree>
    <p:extLst>
      <p:ext uri="{BB962C8B-B14F-4D97-AF65-F5344CB8AC3E}">
        <p14:creationId xmlns:p14="http://schemas.microsoft.com/office/powerpoint/2010/main" val="1415632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1D8AC29-0D9E-4ED4-803F-A96644FFDF35}" type="slidenum">
              <a:rPr lang="lv-LV" smtClean="0"/>
              <a:t>8</a:t>
            </a:fld>
            <a:endParaRPr lang="lv-LV"/>
          </a:p>
        </p:txBody>
      </p:sp>
    </p:spTree>
    <p:extLst>
      <p:ext uri="{BB962C8B-B14F-4D97-AF65-F5344CB8AC3E}">
        <p14:creationId xmlns:p14="http://schemas.microsoft.com/office/powerpoint/2010/main" val="3491934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1D8AC29-0D9E-4ED4-803F-A96644FFDF35}" type="slidenum">
              <a:rPr lang="lv-LV" smtClean="0"/>
              <a:t>9</a:t>
            </a:fld>
            <a:endParaRPr lang="lv-LV"/>
          </a:p>
        </p:txBody>
      </p:sp>
    </p:spTree>
    <p:extLst>
      <p:ext uri="{BB962C8B-B14F-4D97-AF65-F5344CB8AC3E}">
        <p14:creationId xmlns:p14="http://schemas.microsoft.com/office/powerpoint/2010/main" val="3991044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2413" y="792163"/>
            <a:ext cx="7061201" cy="3971925"/>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a:xfrm>
            <a:off x="3750901" y="10043221"/>
            <a:ext cx="2869508" cy="530522"/>
          </a:xfrm>
          <a:prstGeom prst="rect">
            <a:avLst/>
          </a:prstGeom>
        </p:spPr>
        <p:txBody>
          <a:bodyPr/>
          <a:lstStyle/>
          <a:p>
            <a:fld id="{45BC6036-5200-4366-BE2D-27B7F4EFBBD3}" type="slidenum">
              <a:rPr lang="lv-LV" altLang="lv-LV" smtClean="0"/>
              <a:pPr/>
              <a:t>12</a:t>
            </a:fld>
            <a:endParaRPr lang="lv-LV" altLang="lv-LV"/>
          </a:p>
        </p:txBody>
      </p:sp>
    </p:spTree>
    <p:extLst>
      <p:ext uri="{BB962C8B-B14F-4D97-AF65-F5344CB8AC3E}">
        <p14:creationId xmlns:p14="http://schemas.microsoft.com/office/powerpoint/2010/main" val="4037262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xfrm>
            <a:off x="-579438" y="862013"/>
            <a:ext cx="7656513" cy="43084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Tree>
    <p:extLst>
      <p:ext uri="{BB962C8B-B14F-4D97-AF65-F5344CB8AC3E}">
        <p14:creationId xmlns:p14="http://schemas.microsoft.com/office/powerpoint/2010/main" val="4149047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2B6CBB6D-7600-4FBC-B148-6A55D7550891}" type="datetimeFigureOut">
              <a:rPr lang="lv-LV" smtClean="0"/>
              <a:t>14.12.2021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02E5E4-37D2-4E8D-A10E-5F30DADAC1E6}" type="slidenum">
              <a:rPr lang="lv-LV" smtClean="0"/>
              <a:t>‹#›</a:t>
            </a:fld>
            <a:endParaRPr lang="lv-LV"/>
          </a:p>
        </p:txBody>
      </p:sp>
    </p:spTree>
    <p:extLst>
      <p:ext uri="{BB962C8B-B14F-4D97-AF65-F5344CB8AC3E}">
        <p14:creationId xmlns:p14="http://schemas.microsoft.com/office/powerpoint/2010/main" val="3160715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2B6CBB6D-7600-4FBC-B148-6A55D7550891}" type="datetimeFigureOut">
              <a:rPr lang="lv-LV" smtClean="0"/>
              <a:t>14.12.2021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02E5E4-37D2-4E8D-A10E-5F30DADAC1E6}" type="slidenum">
              <a:rPr lang="lv-LV" smtClean="0"/>
              <a:t>‹#›</a:t>
            </a:fld>
            <a:endParaRPr lang="lv-LV"/>
          </a:p>
        </p:txBody>
      </p:sp>
    </p:spTree>
    <p:extLst>
      <p:ext uri="{BB962C8B-B14F-4D97-AF65-F5344CB8AC3E}">
        <p14:creationId xmlns:p14="http://schemas.microsoft.com/office/powerpoint/2010/main" val="674845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2B6CBB6D-7600-4FBC-B148-6A55D7550891}" type="datetimeFigureOut">
              <a:rPr lang="lv-LV" smtClean="0"/>
              <a:t>14.12.2021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02E5E4-37D2-4E8D-A10E-5F30DADAC1E6}" type="slidenum">
              <a:rPr lang="lv-LV" smtClean="0"/>
              <a:t>‹#›</a:t>
            </a:fld>
            <a:endParaRPr lang="lv-LV"/>
          </a:p>
        </p:txBody>
      </p:sp>
    </p:spTree>
    <p:extLst>
      <p:ext uri="{BB962C8B-B14F-4D97-AF65-F5344CB8AC3E}">
        <p14:creationId xmlns:p14="http://schemas.microsoft.com/office/powerpoint/2010/main" val="3590614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24" name="Picture 23"/>
          <p:cNvPicPr>
            <a:picLocks noChangeAspect="1"/>
          </p:cNvPicPr>
          <p:nvPr userDrawn="1"/>
        </p:nvPicPr>
        <p:blipFill rotWithShape="1">
          <a:blip r:embed="rId2" cstate="print">
            <a:alphaModFix amt="25000"/>
            <a:grayscl/>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 t="24959" r="-135" b="-1"/>
          <a:stretch/>
        </p:blipFill>
        <p:spPr>
          <a:xfrm>
            <a:off x="-1663" y="0"/>
            <a:ext cx="12207907" cy="6858000"/>
          </a:xfrm>
          <a:prstGeom prst="rect">
            <a:avLst/>
          </a:prstGeom>
        </p:spPr>
      </p:pic>
      <p:sp>
        <p:nvSpPr>
          <p:cNvPr id="5" name="Slide Number Placeholder 4"/>
          <p:cNvSpPr>
            <a:spLocks noGrp="1"/>
          </p:cNvSpPr>
          <p:nvPr>
            <p:ph type="sldNum" sz="quarter" idx="12"/>
          </p:nvPr>
        </p:nvSpPr>
        <p:spPr/>
        <p:txBody>
          <a:bodyPr/>
          <a:lstStyle/>
          <a:p>
            <a:fld id="{124B4910-06CA-4855-906E-4E1A599A3904}" type="slidenum">
              <a:rPr lang="lv-LV" smtClean="0"/>
              <a:t>‹#›</a:t>
            </a:fld>
            <a:endParaRPr lang="lv-LV" dirty="0"/>
          </a:p>
        </p:txBody>
      </p:sp>
      <p:pic>
        <p:nvPicPr>
          <p:cNvPr id="6" name="Picture 5"/>
          <p:cNvPicPr>
            <a:picLocks noChangeAspect="1"/>
          </p:cNvPicPr>
          <p:nvPr userDrawn="1"/>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24285" t="65310" r="61207" b="10584"/>
          <a:stretch/>
        </p:blipFill>
        <p:spPr>
          <a:xfrm rot="10800000" flipH="1">
            <a:off x="1" y="0"/>
            <a:ext cx="1485900" cy="1850184"/>
          </a:xfrm>
          <a:prstGeom prst="rect">
            <a:avLst/>
          </a:prstGeom>
        </p:spPr>
      </p:pic>
    </p:spTree>
    <p:extLst>
      <p:ext uri="{BB962C8B-B14F-4D97-AF65-F5344CB8AC3E}">
        <p14:creationId xmlns:p14="http://schemas.microsoft.com/office/powerpoint/2010/main" val="3028695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2226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Click to edit Master title style</a:t>
            </a:r>
          </a:p>
        </p:txBody>
      </p:sp>
      <p:sp>
        <p:nvSpPr>
          <p:cNvPr id="3" name="Content Placeholder 2"/>
          <p:cNvSpPr>
            <a:spLocks noGrp="1"/>
          </p:cNvSpPr>
          <p:nvPr>
            <p:ph idx="1"/>
          </p:nvPr>
        </p:nvSpPr>
        <p:spPr>
          <a:xfrm>
            <a:off x="609600" y="1866900"/>
            <a:ext cx="10972800" cy="4256700"/>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3184615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pic>
        <p:nvPicPr>
          <p:cNvPr id="24" name="Picture 23"/>
          <p:cNvPicPr>
            <a:picLocks noChangeAspect="1"/>
          </p:cNvPicPr>
          <p:nvPr userDrawn="1"/>
        </p:nvPicPr>
        <p:blipFill rotWithShape="1">
          <a:blip r:embed="rId2" cstate="print">
            <a:alphaModFix amt="25000"/>
            <a:grayscl/>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 t="24959" r="-135" b="-1"/>
          <a:stretch/>
        </p:blipFill>
        <p:spPr>
          <a:xfrm>
            <a:off x="-1663" y="0"/>
            <a:ext cx="12207907" cy="6858000"/>
          </a:xfrm>
          <a:prstGeom prst="rect">
            <a:avLst/>
          </a:prstGeom>
        </p:spPr>
      </p:pic>
      <p:sp>
        <p:nvSpPr>
          <p:cNvPr id="5" name="Slide Number Placeholder 4"/>
          <p:cNvSpPr>
            <a:spLocks noGrp="1"/>
          </p:cNvSpPr>
          <p:nvPr>
            <p:ph type="sldNum" sz="quarter" idx="12"/>
          </p:nvPr>
        </p:nvSpPr>
        <p:spPr/>
        <p:txBody>
          <a:bodyPr/>
          <a:lstStyle/>
          <a:p>
            <a:fld id="{124B4910-06CA-4855-906E-4E1A599A3904}" type="slidenum">
              <a:rPr lang="lv-LV" smtClean="0">
                <a:solidFill>
                  <a:prstClr val="black">
                    <a:tint val="75000"/>
                  </a:prstClr>
                </a:solidFill>
              </a:rPr>
              <a:pPr/>
              <a:t>‹#›</a:t>
            </a:fld>
            <a:endParaRPr lang="lv-LV">
              <a:solidFill>
                <a:prstClr val="black">
                  <a:tint val="75000"/>
                </a:prstClr>
              </a:solidFill>
            </a:endParaRPr>
          </a:p>
        </p:txBody>
      </p:sp>
      <p:pic>
        <p:nvPicPr>
          <p:cNvPr id="6" name="Picture 5"/>
          <p:cNvPicPr>
            <a:picLocks noChangeAspect="1"/>
          </p:cNvPicPr>
          <p:nvPr userDrawn="1"/>
        </p:nvPicPr>
        <p:blipFill rotWithShape="1">
          <a:blip r:embed="rId4">
            <a:extLst>
              <a:ext uri="{28A0092B-C50C-407E-A947-70E740481C1C}">
                <a14:useLocalDpi xmlns:a14="http://schemas.microsoft.com/office/drawing/2010/main" val="0"/>
              </a:ext>
            </a:extLst>
          </a:blip>
          <a:srcRect l="24285" t="65310" r="61207" b="10584"/>
          <a:stretch/>
        </p:blipFill>
        <p:spPr>
          <a:xfrm rot="10800000" flipH="1">
            <a:off x="1" y="0"/>
            <a:ext cx="1485900" cy="1850184"/>
          </a:xfrm>
          <a:prstGeom prst="rect">
            <a:avLst/>
          </a:prstGeom>
        </p:spPr>
      </p:pic>
      <p:pic>
        <p:nvPicPr>
          <p:cNvPr id="25" name="Picture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52438" y="-7546"/>
            <a:ext cx="3030375" cy="1005074"/>
          </a:xfrm>
          <a:prstGeom prst="rect">
            <a:avLst/>
          </a:prstGeom>
        </p:spPr>
      </p:pic>
    </p:spTree>
    <p:extLst>
      <p:ext uri="{BB962C8B-B14F-4D97-AF65-F5344CB8AC3E}">
        <p14:creationId xmlns:p14="http://schemas.microsoft.com/office/powerpoint/2010/main" val="3428255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Graphic 4">
            <a:extLst>
              <a:ext uri="{FF2B5EF4-FFF2-40B4-BE49-F238E27FC236}">
                <a16:creationId xmlns="" xmlns:a16="http://schemas.microsoft.com/office/drawing/2014/main" id="{D7EE3F86-74A9-4A03-80A2-9303F3E40F7B}"/>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0" y="1904214"/>
            <a:ext cx="12192000" cy="4953786"/>
          </a:xfrm>
          <a:prstGeom prst="rect">
            <a:avLst/>
          </a:prstGeom>
        </p:spPr>
      </p:pic>
      <p:sp>
        <p:nvSpPr>
          <p:cNvPr id="2" name="Rectangle 1"/>
          <p:cNvSpPr/>
          <p:nvPr userDrawn="1"/>
        </p:nvSpPr>
        <p:spPr>
          <a:xfrm>
            <a:off x="0" y="0"/>
            <a:ext cx="258360" cy="1382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58155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Subtitle dzeltens">
    <p:bg>
      <p:bgRef idx="1001">
        <a:schemeClr val="bg1"/>
      </p:bgRef>
    </p:bg>
    <p:spTree>
      <p:nvGrpSpPr>
        <p:cNvPr id="1" name=""/>
        <p:cNvGrpSpPr/>
        <p:nvPr/>
      </p:nvGrpSpPr>
      <p:grpSpPr>
        <a:xfrm>
          <a:off x="0" y="0"/>
          <a:ext cx="0" cy="0"/>
          <a:chOff x="0" y="0"/>
          <a:chExt cx="0" cy="0"/>
        </a:xfrm>
      </p:grpSpPr>
      <p:sp>
        <p:nvSpPr>
          <p:cNvPr id="6" name="Rectangle 5"/>
          <p:cNvSpPr/>
          <p:nvPr userDrawn="1"/>
        </p:nvSpPr>
        <p:spPr>
          <a:xfrm>
            <a:off x="0" y="0"/>
            <a:ext cx="6542314" cy="6852098"/>
          </a:xfrm>
          <a:prstGeom prst="rect">
            <a:avLst/>
          </a:prstGeom>
          <a:solidFill>
            <a:srgbClr val="2507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1" name="research latvia guidebook v09 LAT3.jpg" descr="research latvia guidebook v09 LAT3.jpg"/>
          <p:cNvPicPr>
            <a:picLocks noChangeAspect="1"/>
          </p:cNvPicPr>
          <p:nvPr/>
        </p:nvPicPr>
        <p:blipFill>
          <a:blip r:embed="rId2">
            <a:extLst/>
          </a:blip>
          <a:srcRect l="49992"/>
          <a:stretch>
            <a:fillRect/>
          </a:stretch>
        </p:blipFill>
        <p:spPr>
          <a:xfrm>
            <a:off x="6095107" y="0"/>
            <a:ext cx="6096893" cy="6858000"/>
          </a:xfrm>
          <a:prstGeom prst="rect">
            <a:avLst/>
          </a:prstGeom>
          <a:ln w="12700">
            <a:miter lim="400000"/>
          </a:ln>
        </p:spPr>
      </p:pic>
      <p:sp>
        <p:nvSpPr>
          <p:cNvPr id="42" name="Title Text"/>
          <p:cNvSpPr txBox="1">
            <a:spLocks noGrp="1"/>
          </p:cNvSpPr>
          <p:nvPr>
            <p:ph type="title"/>
          </p:nvPr>
        </p:nvSpPr>
        <p:spPr>
          <a:xfrm>
            <a:off x="762000" y="1403697"/>
            <a:ext cx="4762500" cy="3581053"/>
          </a:xfrm>
          <a:prstGeom prst="rect">
            <a:avLst/>
          </a:prstGeom>
        </p:spPr>
        <p:txBody>
          <a:bodyPr>
            <a:normAutofit/>
          </a:bodyPr>
          <a:lstStyle>
            <a:lvl1pPr>
              <a:defRPr sz="3200">
                <a:solidFill>
                  <a:srgbClr val="0000B4"/>
                </a:solidFill>
                <a:latin typeface="+mn-lt"/>
                <a:ea typeface="+mn-ea"/>
                <a:cs typeface="+mn-cs"/>
                <a:sym typeface="Merriweather Regular"/>
              </a:defRPr>
            </a:lvl1pPr>
          </a:lstStyle>
          <a:p>
            <a:r>
              <a:t>Title Text</a:t>
            </a:r>
          </a:p>
        </p:txBody>
      </p:sp>
      <p:sp>
        <p:nvSpPr>
          <p:cNvPr id="43" name="Body Level One…"/>
          <p:cNvSpPr txBox="1">
            <a:spLocks noGrp="1"/>
          </p:cNvSpPr>
          <p:nvPr>
            <p:ph type="body" sz="quarter" idx="1"/>
          </p:nvPr>
        </p:nvSpPr>
        <p:spPr>
          <a:xfrm>
            <a:off x="762000" y="5010150"/>
            <a:ext cx="4762500" cy="1536204"/>
          </a:xfrm>
          <a:prstGeom prst="rect">
            <a:avLst/>
          </a:prstGeom>
        </p:spPr>
        <p:txBody>
          <a:bodyPr>
            <a:normAutofit/>
          </a:bodyPr>
          <a:lstStyle>
            <a:lvl1pPr marL="0" indent="0" algn="ctr">
              <a:lnSpc>
                <a:spcPct val="110000"/>
              </a:lnSpc>
              <a:spcBef>
                <a:spcPts val="0"/>
              </a:spcBef>
              <a:buSzTx/>
              <a:buNone/>
              <a:defRPr sz="1400">
                <a:solidFill>
                  <a:srgbClr val="53585F"/>
                </a:solidFill>
                <a:latin typeface="+mn-lt"/>
                <a:ea typeface="+mn-ea"/>
                <a:cs typeface="+mn-cs"/>
                <a:sym typeface="Merriweather Regular"/>
              </a:defRPr>
            </a:lvl1pPr>
            <a:lvl2pPr marL="0" indent="0" algn="ctr">
              <a:lnSpc>
                <a:spcPct val="110000"/>
              </a:lnSpc>
              <a:spcBef>
                <a:spcPts val="0"/>
              </a:spcBef>
              <a:buSzTx/>
              <a:buNone/>
              <a:defRPr sz="1400">
                <a:solidFill>
                  <a:srgbClr val="53585F"/>
                </a:solidFill>
                <a:latin typeface="+mn-lt"/>
                <a:ea typeface="+mn-ea"/>
                <a:cs typeface="+mn-cs"/>
                <a:sym typeface="Merriweather Regular"/>
              </a:defRPr>
            </a:lvl2pPr>
            <a:lvl3pPr marL="0" indent="0" algn="ctr">
              <a:lnSpc>
                <a:spcPct val="110000"/>
              </a:lnSpc>
              <a:spcBef>
                <a:spcPts val="0"/>
              </a:spcBef>
              <a:buSzTx/>
              <a:buNone/>
              <a:defRPr sz="1400">
                <a:solidFill>
                  <a:srgbClr val="53585F"/>
                </a:solidFill>
                <a:latin typeface="+mn-lt"/>
                <a:ea typeface="+mn-ea"/>
                <a:cs typeface="+mn-cs"/>
                <a:sym typeface="Merriweather Regular"/>
              </a:defRPr>
            </a:lvl3pPr>
            <a:lvl4pPr marL="0" indent="0" algn="ctr">
              <a:lnSpc>
                <a:spcPct val="110000"/>
              </a:lnSpc>
              <a:spcBef>
                <a:spcPts val="0"/>
              </a:spcBef>
              <a:buSzTx/>
              <a:buNone/>
              <a:defRPr sz="1400">
                <a:solidFill>
                  <a:srgbClr val="53585F"/>
                </a:solidFill>
                <a:latin typeface="+mn-lt"/>
                <a:ea typeface="+mn-ea"/>
                <a:cs typeface="+mn-cs"/>
                <a:sym typeface="Merriweather Regular"/>
              </a:defRPr>
            </a:lvl4pPr>
            <a:lvl5pPr marL="0" indent="0" algn="ctr">
              <a:lnSpc>
                <a:spcPct val="110000"/>
              </a:lnSpc>
              <a:spcBef>
                <a:spcPts val="0"/>
              </a:spcBef>
              <a:buSzTx/>
              <a:buNone/>
              <a:defRPr sz="1400">
                <a:solidFill>
                  <a:srgbClr val="53585F"/>
                </a:solidFill>
                <a:latin typeface="+mn-lt"/>
                <a:ea typeface="+mn-ea"/>
                <a:cs typeface="+mn-cs"/>
                <a:sym typeface="Merriweather Regular"/>
              </a:defRPr>
            </a:lvl5pPr>
          </a:lstStyle>
          <a:p>
            <a:r>
              <a:t>Body Level One</a:t>
            </a:r>
          </a:p>
          <a:p>
            <a:pPr lvl="1"/>
            <a:r>
              <a:t>Body Level Two</a:t>
            </a:r>
          </a:p>
          <a:p>
            <a:pPr lvl="2"/>
            <a:r>
              <a:t>Body Level Three</a:t>
            </a:r>
          </a:p>
          <a:p>
            <a:pPr lvl="3"/>
            <a:r>
              <a:t>Body Level Four</a:t>
            </a:r>
          </a:p>
          <a:p>
            <a:pPr lvl="4"/>
            <a:r>
              <a:t>Body Level Five</a:t>
            </a:r>
          </a:p>
        </p:txBody>
      </p:sp>
      <p:sp>
        <p:nvSpPr>
          <p:cNvPr id="44" name="Slide Number"/>
          <p:cNvSpPr txBox="1">
            <a:spLocks noGrp="1"/>
          </p:cNvSpPr>
          <p:nvPr>
            <p:ph type="sldNum" sz="quarter" idx="2"/>
          </p:nvPr>
        </p:nvSpPr>
        <p:spPr>
          <a:xfrm>
            <a:off x="5979516" y="6540500"/>
            <a:ext cx="226619" cy="230530"/>
          </a:xfrm>
          <a:prstGeom prst="rect">
            <a:avLst/>
          </a:prstGeom>
        </p:spPr>
        <p:txBody>
          <a:bodyPr/>
          <a:lstStyle>
            <a:lvl1pPr>
              <a:defRPr>
                <a:solidFill>
                  <a:srgbClr val="FFFFFF"/>
                </a:solidFill>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283401476"/>
      </p:ext>
    </p:extLst>
  </p:cSld>
  <p:clrMapOvr>
    <a:overrideClrMapping bg1="lt1" tx1="dk1" bg2="lt2" tx2="dk2" accent1="accent1" accent2="accent2" accent3="accent3" accent4="accent4" accent5="accent5" accent6="accent6" hlink="hlink" folHlink="folHlink"/>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2B6CBB6D-7600-4FBC-B148-6A55D7550891}" type="datetimeFigureOut">
              <a:rPr lang="lv-LV" smtClean="0"/>
              <a:t>14.12.2021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02E5E4-37D2-4E8D-A10E-5F30DADAC1E6}" type="slidenum">
              <a:rPr lang="lv-LV" smtClean="0"/>
              <a:t>‹#›</a:t>
            </a:fld>
            <a:endParaRPr lang="lv-LV"/>
          </a:p>
        </p:txBody>
      </p:sp>
    </p:spTree>
    <p:extLst>
      <p:ext uri="{BB962C8B-B14F-4D97-AF65-F5344CB8AC3E}">
        <p14:creationId xmlns:p14="http://schemas.microsoft.com/office/powerpoint/2010/main" val="2973323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6CBB6D-7600-4FBC-B148-6A55D7550891}" type="datetimeFigureOut">
              <a:rPr lang="lv-LV" smtClean="0"/>
              <a:t>14.12.2021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02E5E4-37D2-4E8D-A10E-5F30DADAC1E6}" type="slidenum">
              <a:rPr lang="lv-LV" smtClean="0"/>
              <a:t>‹#›</a:t>
            </a:fld>
            <a:endParaRPr lang="lv-LV"/>
          </a:p>
        </p:txBody>
      </p:sp>
    </p:spTree>
    <p:extLst>
      <p:ext uri="{BB962C8B-B14F-4D97-AF65-F5344CB8AC3E}">
        <p14:creationId xmlns:p14="http://schemas.microsoft.com/office/powerpoint/2010/main" val="3287772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2B6CBB6D-7600-4FBC-B148-6A55D7550891}" type="datetimeFigureOut">
              <a:rPr lang="lv-LV" smtClean="0"/>
              <a:t>14.12.2021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502E5E4-37D2-4E8D-A10E-5F30DADAC1E6}" type="slidenum">
              <a:rPr lang="lv-LV" smtClean="0"/>
              <a:t>‹#›</a:t>
            </a:fld>
            <a:endParaRPr lang="lv-LV"/>
          </a:p>
        </p:txBody>
      </p:sp>
    </p:spTree>
    <p:extLst>
      <p:ext uri="{BB962C8B-B14F-4D97-AF65-F5344CB8AC3E}">
        <p14:creationId xmlns:p14="http://schemas.microsoft.com/office/powerpoint/2010/main" val="76600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2B6CBB6D-7600-4FBC-B148-6A55D7550891}" type="datetimeFigureOut">
              <a:rPr lang="lv-LV" smtClean="0"/>
              <a:t>14.12.2021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1502E5E4-37D2-4E8D-A10E-5F30DADAC1E6}" type="slidenum">
              <a:rPr lang="lv-LV" smtClean="0"/>
              <a:t>‹#›</a:t>
            </a:fld>
            <a:endParaRPr lang="lv-LV"/>
          </a:p>
        </p:txBody>
      </p:sp>
    </p:spTree>
    <p:extLst>
      <p:ext uri="{BB962C8B-B14F-4D97-AF65-F5344CB8AC3E}">
        <p14:creationId xmlns:p14="http://schemas.microsoft.com/office/powerpoint/2010/main" val="4032962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2B6CBB6D-7600-4FBC-B148-6A55D7550891}" type="datetimeFigureOut">
              <a:rPr lang="lv-LV" smtClean="0"/>
              <a:t>14.12.2021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502E5E4-37D2-4E8D-A10E-5F30DADAC1E6}" type="slidenum">
              <a:rPr lang="lv-LV" smtClean="0"/>
              <a:t>‹#›</a:t>
            </a:fld>
            <a:endParaRPr lang="lv-LV"/>
          </a:p>
        </p:txBody>
      </p:sp>
    </p:spTree>
    <p:extLst>
      <p:ext uri="{BB962C8B-B14F-4D97-AF65-F5344CB8AC3E}">
        <p14:creationId xmlns:p14="http://schemas.microsoft.com/office/powerpoint/2010/main" val="3704074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6CBB6D-7600-4FBC-B148-6A55D7550891}" type="datetimeFigureOut">
              <a:rPr lang="lv-LV" smtClean="0"/>
              <a:t>14.12.2021</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1502E5E4-37D2-4E8D-A10E-5F30DADAC1E6}" type="slidenum">
              <a:rPr lang="lv-LV" smtClean="0"/>
              <a:t>‹#›</a:t>
            </a:fld>
            <a:endParaRPr lang="lv-LV"/>
          </a:p>
        </p:txBody>
      </p:sp>
    </p:spTree>
    <p:extLst>
      <p:ext uri="{BB962C8B-B14F-4D97-AF65-F5344CB8AC3E}">
        <p14:creationId xmlns:p14="http://schemas.microsoft.com/office/powerpoint/2010/main" val="578107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6CBB6D-7600-4FBC-B148-6A55D7550891}" type="datetimeFigureOut">
              <a:rPr lang="lv-LV" smtClean="0"/>
              <a:t>14.12.2021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502E5E4-37D2-4E8D-A10E-5F30DADAC1E6}" type="slidenum">
              <a:rPr lang="lv-LV" smtClean="0"/>
              <a:t>‹#›</a:t>
            </a:fld>
            <a:endParaRPr lang="lv-LV"/>
          </a:p>
        </p:txBody>
      </p:sp>
    </p:spTree>
    <p:extLst>
      <p:ext uri="{BB962C8B-B14F-4D97-AF65-F5344CB8AC3E}">
        <p14:creationId xmlns:p14="http://schemas.microsoft.com/office/powerpoint/2010/main" val="3307741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6CBB6D-7600-4FBC-B148-6A55D7550891}" type="datetimeFigureOut">
              <a:rPr lang="lv-LV" smtClean="0"/>
              <a:t>14.12.2021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502E5E4-37D2-4E8D-A10E-5F30DADAC1E6}" type="slidenum">
              <a:rPr lang="lv-LV" smtClean="0"/>
              <a:t>‹#›</a:t>
            </a:fld>
            <a:endParaRPr lang="lv-LV"/>
          </a:p>
        </p:txBody>
      </p:sp>
    </p:spTree>
    <p:extLst>
      <p:ext uri="{BB962C8B-B14F-4D97-AF65-F5344CB8AC3E}">
        <p14:creationId xmlns:p14="http://schemas.microsoft.com/office/powerpoint/2010/main" val="2727586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6CBB6D-7600-4FBC-B148-6A55D7550891}" type="datetimeFigureOut">
              <a:rPr lang="lv-LV" smtClean="0"/>
              <a:t>14.12.2021</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02E5E4-37D2-4E8D-A10E-5F30DADAC1E6}" type="slidenum">
              <a:rPr lang="lv-LV" smtClean="0"/>
              <a:t>‹#›</a:t>
            </a:fld>
            <a:endParaRPr lang="lv-LV"/>
          </a:p>
        </p:txBody>
      </p:sp>
    </p:spTree>
    <p:extLst>
      <p:ext uri="{BB962C8B-B14F-4D97-AF65-F5344CB8AC3E}">
        <p14:creationId xmlns:p14="http://schemas.microsoft.com/office/powerpoint/2010/main" val="492691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6" r:id="rId13"/>
    <p:sldLayoutId id="2147483667" r:id="rId14"/>
    <p:sldLayoutId id="2147483669" r:id="rId15"/>
    <p:sldLayoutId id="2147483671" r:id="rId16"/>
    <p:sldLayoutId id="2147483672"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chart" Target="../charts/chart1.xml"/><Relationship Id="rId5"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sv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17.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19.png"/><Relationship Id="rId5" Type="http://schemas.openxmlformats.org/officeDocument/2006/relationships/image" Target="../media/image2.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hyperlink" Target="https://eurohpc-ju.europa.eu/current-calls" TargetMode="External"/><Relationship Id="rId2" Type="http://schemas.openxmlformats.org/officeDocument/2006/relationships/image" Target="../media/image22.pn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hyperlink" Target="https://hpc.rtu.lv/zinatne/projekti/eurocc/" TargetMode="External"/><Relationship Id="rId2" Type="http://schemas.openxmlformats.org/officeDocument/2006/relationships/hyperlink" Target="https://hpc.rtu.lv/" TargetMode="External"/><Relationship Id="rId1" Type="http://schemas.openxmlformats.org/officeDocument/2006/relationships/slideLayout" Target="../slideLayouts/slideLayout15.xml"/><Relationship Id="rId6" Type="http://schemas.openxmlformats.org/officeDocument/2006/relationships/image" Target="../media/image23.png"/><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hyperlink" Target="https://eur-lex.europa.eu/eli/reg/2021/2085"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hyperlink" Target="https://www.kdt-ju.europa.eu/current-call" TargetMode="External"/><Relationship Id="rId4" Type="http://schemas.openxmlformats.org/officeDocument/2006/relationships/hyperlink" Target="https://www.kdt-ju.europa.eu/"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eur-lex.europa.eu/eli/reg/2021/2085" TargetMode="External"/><Relationship Id="rId7"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s://6g-ia.eu/sns-horizon-europe/" TargetMode="External"/><Relationship Id="rId5" Type="http://schemas.openxmlformats.org/officeDocument/2006/relationships/hyperlink" Target="https://bscw.5g-ppp.eu/pub/bscw.cgi/d392313/Annex%20v2.3%20-%20Public.pdf" TargetMode="External"/><Relationship Id="rId4" Type="http://schemas.openxmlformats.org/officeDocument/2006/relationships/hyperlink" Target="https://6g-ia.eu/about/5g-ia-membership-application/" TargetMode="External"/><Relationship Id="rId9"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hyperlink" Target="https://ec.europa.eu/info/horizon-europe_en"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9.svg"/><Relationship Id="rId5" Type="http://schemas.openxmlformats.org/officeDocument/2006/relationships/image" Target="../media/image9.png"/><Relationship Id="rId4" Type="http://schemas.openxmlformats.org/officeDocument/2006/relationships/image" Target="../media/image8.tiff"/></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adr-association.eu/wp-content/uploads/2021/06/press-release-23-June-2021-final.pdf" TargetMode="External"/><Relationship Id="rId7" Type="http://schemas.openxmlformats.org/officeDocument/2006/relationships/image" Target="../media/image30.png"/><Relationship Id="rId2" Type="http://schemas.openxmlformats.org/officeDocument/2006/relationships/hyperlink" Target="https://adr-association.eu/wp-content/uploads/2021/11/Adra-Statutes-May-2021.pdf" TargetMode="External"/><Relationship Id="rId1" Type="http://schemas.openxmlformats.org/officeDocument/2006/relationships/slideLayout" Target="../slideLayouts/slideLayout12.xml"/><Relationship Id="rId6" Type="http://schemas.openxmlformats.org/officeDocument/2006/relationships/hyperlink" Target="https://adr-association.eu/" TargetMode="External"/><Relationship Id="rId5" Type="http://schemas.openxmlformats.org/officeDocument/2006/relationships/hyperlink" Target="https://adr-association.eu/wp-content/uploads/2020/09/AI-Data-Robotics-Partnership-SRIDA-V3.0-1.pdf" TargetMode="External"/><Relationship Id="rId4" Type="http://schemas.openxmlformats.org/officeDocument/2006/relationships/hyperlink" Target="https://adr-association.eu/membership/"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hyperlink" Target="https://ec.europa.eu/info/funding-tenders/opportunities/docs/2021-2027/horizon/wp-call/2021-2022/wp-12-missions_horizon-2021-2022_en.pdf" TargetMode="External"/><Relationship Id="rId5" Type="http://schemas.openxmlformats.org/officeDocument/2006/relationships/hyperlink" Target="https://www.youtube.com/watch?v=ciz0M1p-OWY&amp;list=PLvpwIjZTs-LgwJvz7N2pdCkfAfMycKX8s&amp;t=1s" TargetMode="External"/><Relationship Id="rId4" Type="http://schemas.openxmlformats.org/officeDocument/2006/relationships/hyperlink" Target="https://ec.europa.eu/info/horizon-europe/missions-horizon-europe_en"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 Id="rId6" Type="http://schemas.openxmlformats.org/officeDocument/2006/relationships/image" Target="../media/image19.svg"/><Relationship Id="rId5" Type="http://schemas.openxmlformats.org/officeDocument/2006/relationships/image" Target="../media/image9.png"/><Relationship Id="rId4" Type="http://schemas.openxmlformats.org/officeDocument/2006/relationships/hyperlink" Target="https://ec.europa.eu/info/sites/info/files/research_and_innovation/funding/documents/ec_rtd_horizon-europe-strategic-plan-2021-24.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9.sv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hyperlink" Target="https://ec.europa.eu/info/files/horizon-europe-investing-shape-our-future_en" TargetMode="External"/><Relationship Id="rId4" Type="http://schemas.openxmlformats.org/officeDocument/2006/relationships/hyperlink" Target="https://enspire.science/getting-ready-for-horizon-europe-video-series-part-2-pillar-structur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4285" t="65310" r="61207" b="10584"/>
          <a:stretch/>
        </p:blipFill>
        <p:spPr>
          <a:xfrm flipV="1">
            <a:off x="0" y="0"/>
            <a:ext cx="1698091" cy="2114395"/>
          </a:xfrm>
          <a:prstGeom prst="rect">
            <a:avLst/>
          </a:prstGeom>
        </p:spPr>
      </p:pic>
      <p:sp>
        <p:nvSpPr>
          <p:cNvPr id="209" name="Galvenie fiksētie (dizainētie) prezentāciju slaidi…"/>
          <p:cNvSpPr txBox="1">
            <a:spLocks noGrp="1"/>
          </p:cNvSpPr>
          <p:nvPr>
            <p:ph type="title"/>
          </p:nvPr>
        </p:nvSpPr>
        <p:spPr>
          <a:xfrm>
            <a:off x="256869" y="1742970"/>
            <a:ext cx="5249160" cy="3581053"/>
          </a:xfrm>
          <a:prstGeom prst="rect">
            <a:avLst/>
          </a:prstGeom>
        </p:spPr>
        <p:txBody>
          <a:bodyPr>
            <a:normAutofit/>
          </a:bodyPr>
          <a:lstStyle/>
          <a:p>
            <a:pPr algn="ctr">
              <a:spcAft>
                <a:spcPts val="300"/>
              </a:spcAft>
            </a:pPr>
            <a:r>
              <a:rPr lang="lv-LV" sz="2600" b="1" dirty="0" smtClean="0">
                <a:solidFill>
                  <a:schemeClr val="bg1"/>
                </a:solidFill>
                <a:latin typeface="Verdana" panose="020B0604030504040204" pitchFamily="34" charset="0"/>
                <a:ea typeface="Verdana" panose="020B0604030504040204" pitchFamily="34" charset="0"/>
              </a:rPr>
              <a:t>APVĀRSNIS EIROPA PROGRAMMA UN IKT JOMAS PĒTNIECĪBAS </a:t>
            </a:r>
            <a:br>
              <a:rPr lang="lv-LV" sz="2600" b="1" dirty="0" smtClean="0">
                <a:solidFill>
                  <a:schemeClr val="bg1"/>
                </a:solidFill>
                <a:latin typeface="Verdana" panose="020B0604030504040204" pitchFamily="34" charset="0"/>
                <a:ea typeface="Verdana" panose="020B0604030504040204" pitchFamily="34" charset="0"/>
              </a:rPr>
            </a:br>
            <a:r>
              <a:rPr lang="lv-LV" sz="2600" b="1" dirty="0" smtClean="0">
                <a:solidFill>
                  <a:schemeClr val="bg1"/>
                </a:solidFill>
                <a:latin typeface="Verdana" panose="020B0604030504040204" pitchFamily="34" charset="0"/>
                <a:ea typeface="Verdana" panose="020B0604030504040204" pitchFamily="34" charset="0"/>
              </a:rPr>
              <a:t>UN INOVĀCIJU PARTNERĪBAS</a:t>
            </a:r>
            <a:endParaRPr lang="en-US" sz="2600" dirty="0">
              <a:solidFill>
                <a:schemeClr val="bg1"/>
              </a:solidFill>
              <a:latin typeface="Verdana" panose="020B0604030504040204" pitchFamily="34" charset="0"/>
              <a:ea typeface="Verdana" panose="020B0604030504040204" pitchFamily="34" charset="0"/>
            </a:endParaRPr>
          </a:p>
        </p:txBody>
      </p:sp>
      <p:sp>
        <p:nvSpPr>
          <p:cNvPr id="4" name="Text Placeholder 3"/>
          <p:cNvSpPr>
            <a:spLocks noGrp="1"/>
          </p:cNvSpPr>
          <p:nvPr>
            <p:ph type="body" sz="quarter" idx="1"/>
          </p:nvPr>
        </p:nvSpPr>
        <p:spPr>
          <a:xfrm>
            <a:off x="169783" y="5489839"/>
            <a:ext cx="4844042" cy="1034143"/>
          </a:xfrm>
        </p:spPr>
        <p:txBody>
          <a:bodyPr>
            <a:noAutofit/>
          </a:bodyPr>
          <a:lstStyle/>
          <a:p>
            <a:pPr algn="l"/>
            <a:r>
              <a:rPr lang="lv-LV" sz="1300" b="1" dirty="0">
                <a:solidFill>
                  <a:schemeClr val="bg1"/>
                </a:solidFill>
                <a:latin typeface="Verdana" panose="020B0604030504040204" pitchFamily="34" charset="0"/>
                <a:ea typeface="Verdana" panose="020B0604030504040204" pitchFamily="34" charset="0"/>
              </a:rPr>
              <a:t>Sarmīte </a:t>
            </a:r>
            <a:r>
              <a:rPr lang="lv-LV" sz="1300" b="1" dirty="0" smtClean="0">
                <a:solidFill>
                  <a:schemeClr val="bg1"/>
                </a:solidFill>
                <a:latin typeface="Verdana" panose="020B0604030504040204" pitchFamily="34" charset="0"/>
                <a:ea typeface="Verdana" panose="020B0604030504040204" pitchFamily="34" charset="0"/>
              </a:rPr>
              <a:t>Mickeviča</a:t>
            </a:r>
          </a:p>
          <a:p>
            <a:pPr algn="l"/>
            <a:r>
              <a:rPr lang="lv-LV" sz="1300" dirty="0">
                <a:solidFill>
                  <a:schemeClr val="bg1"/>
                </a:solidFill>
                <a:latin typeface="Verdana" panose="020B0604030504040204" pitchFamily="34" charset="0"/>
                <a:ea typeface="Verdana" panose="020B0604030504040204" pitchFamily="34" charset="0"/>
              </a:rPr>
              <a:t>Izglītības un zinātnes ministrijas</a:t>
            </a:r>
            <a:br>
              <a:rPr lang="lv-LV" sz="1300" dirty="0">
                <a:solidFill>
                  <a:schemeClr val="bg1"/>
                </a:solidFill>
                <a:latin typeface="Verdana" panose="020B0604030504040204" pitchFamily="34" charset="0"/>
                <a:ea typeface="Verdana" panose="020B0604030504040204" pitchFamily="34" charset="0"/>
              </a:rPr>
            </a:br>
            <a:r>
              <a:rPr lang="lv-LV" sz="1300" dirty="0">
                <a:solidFill>
                  <a:schemeClr val="bg1"/>
                </a:solidFill>
                <a:latin typeface="Verdana" panose="020B0604030504040204" pitchFamily="34" charset="0"/>
                <a:ea typeface="Verdana" panose="020B0604030504040204" pitchFamily="34" charset="0"/>
              </a:rPr>
              <a:t>Augstākās izglītības, zinātnes un inovāciju </a:t>
            </a:r>
            <a:r>
              <a:rPr lang="lv-LV" sz="1300" dirty="0" smtClean="0">
                <a:solidFill>
                  <a:schemeClr val="bg1"/>
                </a:solidFill>
                <a:latin typeface="Verdana" panose="020B0604030504040204" pitchFamily="34" charset="0"/>
                <a:ea typeface="Verdana" panose="020B0604030504040204" pitchFamily="34" charset="0"/>
              </a:rPr>
              <a:t>departamenta nozares </a:t>
            </a:r>
            <a:r>
              <a:rPr lang="lv-LV" sz="1300" dirty="0">
                <a:solidFill>
                  <a:schemeClr val="bg1"/>
                </a:solidFill>
                <a:latin typeface="Verdana" panose="020B0604030504040204" pitchFamily="34" charset="0"/>
                <a:ea typeface="Verdana" panose="020B0604030504040204" pitchFamily="34" charset="0"/>
              </a:rPr>
              <a:t>eksperte IKT </a:t>
            </a:r>
            <a:r>
              <a:rPr lang="lv-LV" sz="1300" dirty="0" smtClean="0">
                <a:solidFill>
                  <a:schemeClr val="bg1"/>
                </a:solidFill>
                <a:latin typeface="Verdana" panose="020B0604030504040204" pitchFamily="34" charset="0"/>
                <a:ea typeface="Verdana" panose="020B0604030504040204" pitchFamily="34" charset="0"/>
              </a:rPr>
              <a:t>jomā (RIS3) </a:t>
            </a:r>
          </a:p>
          <a:p>
            <a:pPr algn="l"/>
            <a:r>
              <a:rPr lang="lv-LV" sz="1300" dirty="0" smtClean="0">
                <a:solidFill>
                  <a:schemeClr val="bg1"/>
                </a:solidFill>
                <a:latin typeface="Verdana" panose="020B0604030504040204" pitchFamily="34" charset="0"/>
                <a:ea typeface="Verdana" panose="020B0604030504040204" pitchFamily="34" charset="0"/>
              </a:rPr>
              <a:t>sarmite.mickevica@izm.gov.lv</a:t>
            </a:r>
          </a:p>
          <a:p>
            <a:pPr algn="l"/>
            <a:endParaRPr lang="lv-LV" sz="1300" dirty="0" smtClean="0">
              <a:solidFill>
                <a:schemeClr val="bg1"/>
              </a:solidFill>
              <a:latin typeface="Verdana" panose="020B0604030504040204" pitchFamily="34" charset="0"/>
              <a:ea typeface="Verdana" panose="020B0604030504040204" pitchFamily="34" charset="0"/>
            </a:endParaRPr>
          </a:p>
          <a:p>
            <a:pPr algn="l"/>
            <a:endParaRPr lang="lv-LV" sz="1300" dirty="0">
              <a:solidFill>
                <a:srgbClr val="1A0599"/>
              </a:solidFill>
              <a:latin typeface="Verdana" panose="020B0604030504040204" pitchFamily="34" charset="0"/>
              <a:ea typeface="Verdana" panose="020B0604030504040204" pitchFamily="34" charset="0"/>
            </a:endParaRPr>
          </a:p>
        </p:txBody>
      </p:sp>
      <p:sp>
        <p:nvSpPr>
          <p:cNvPr id="2" name="Rectangle 1"/>
          <p:cNvSpPr/>
          <p:nvPr/>
        </p:nvSpPr>
        <p:spPr>
          <a:xfrm>
            <a:off x="1669792" y="4553036"/>
            <a:ext cx="2395015" cy="369332"/>
          </a:xfrm>
          <a:prstGeom prst="rect">
            <a:avLst/>
          </a:prstGeom>
        </p:spPr>
        <p:txBody>
          <a:bodyPr wrap="none">
            <a:spAutoFit/>
          </a:bodyPr>
          <a:lstStyle/>
          <a:p>
            <a:r>
              <a:rPr lang="lv-LV" dirty="0">
                <a:solidFill>
                  <a:schemeClr val="bg1"/>
                </a:solidFill>
              </a:rPr>
              <a:t>2021.gada 14.decembrī</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99708" y="543011"/>
            <a:ext cx="1996444" cy="1850140"/>
          </a:xfrm>
          <a:prstGeom prst="rect">
            <a:avLst/>
          </a:prstGeom>
        </p:spPr>
      </p:pic>
    </p:spTree>
    <p:extLst>
      <p:ext uri="{BB962C8B-B14F-4D97-AF65-F5344CB8AC3E}">
        <p14:creationId xmlns:p14="http://schemas.microsoft.com/office/powerpoint/2010/main" val="1766606727"/>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3"/>
          <p:cNvSpPr/>
          <p:nvPr/>
        </p:nvSpPr>
        <p:spPr>
          <a:xfrm>
            <a:off x="2474460" y="5763558"/>
            <a:ext cx="341312" cy="200025"/>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ysClr val="window" lastClr="FFFFFF"/>
          </a:solidFill>
          <a:ln w="25400" cap="flat" cmpd="sng" algn="ctr">
            <a:noFill/>
            <a:prstDash val="solid"/>
          </a:ln>
          <a:effectLst/>
        </p:spPr>
        <p:txBody>
          <a:bodyPr anchor="ctr"/>
          <a:lstStyle/>
          <a:p>
            <a:pPr algn="ctr" defTabSz="685800" latinLnBrk="1">
              <a:defRPr/>
            </a:pPr>
            <a:endParaRPr lang="lv-LV" altLang="ko-KR" kern="0" dirty="0">
              <a:solidFill>
                <a:prstClr val="white"/>
              </a:solidFill>
              <a:latin typeface="Arial"/>
              <a:ea typeface="Arial Unicode MS"/>
            </a:endParaRPr>
          </a:p>
        </p:txBody>
      </p:sp>
      <p:graphicFrame>
        <p:nvGraphicFramePr>
          <p:cNvPr id="3" name="Table 2"/>
          <p:cNvGraphicFramePr>
            <a:graphicFrameLocks noGrp="1"/>
          </p:cNvGraphicFramePr>
          <p:nvPr>
            <p:extLst>
              <p:ext uri="{D42A27DB-BD31-4B8C-83A1-F6EECF244321}">
                <p14:modId xmlns:p14="http://schemas.microsoft.com/office/powerpoint/2010/main" val="980333573"/>
              </p:ext>
            </p:extLst>
          </p:nvPr>
        </p:nvGraphicFramePr>
        <p:xfrm>
          <a:off x="1286637" y="2097153"/>
          <a:ext cx="5154596" cy="3860877"/>
        </p:xfrm>
        <a:graphic>
          <a:graphicData uri="http://schemas.openxmlformats.org/drawingml/2006/table">
            <a:tbl>
              <a:tblPr/>
              <a:tblGrid>
                <a:gridCol w="1555017">
                  <a:extLst>
                    <a:ext uri="{9D8B030D-6E8A-4147-A177-3AD203B41FA5}">
                      <a16:colId xmlns:a16="http://schemas.microsoft.com/office/drawing/2014/main" xmlns="" val="20000"/>
                    </a:ext>
                  </a:extLst>
                </a:gridCol>
                <a:gridCol w="820704">
                  <a:extLst>
                    <a:ext uri="{9D8B030D-6E8A-4147-A177-3AD203B41FA5}">
                      <a16:colId xmlns:a16="http://schemas.microsoft.com/office/drawing/2014/main" xmlns="" val="20001"/>
                    </a:ext>
                  </a:extLst>
                </a:gridCol>
                <a:gridCol w="806306">
                  <a:extLst>
                    <a:ext uri="{9D8B030D-6E8A-4147-A177-3AD203B41FA5}">
                      <a16:colId xmlns:a16="http://schemas.microsoft.com/office/drawing/2014/main" xmlns="" val="20002"/>
                    </a:ext>
                  </a:extLst>
                </a:gridCol>
                <a:gridCol w="862098">
                  <a:extLst>
                    <a:ext uri="{9D8B030D-6E8A-4147-A177-3AD203B41FA5}">
                      <a16:colId xmlns:a16="http://schemas.microsoft.com/office/drawing/2014/main" xmlns="" val="20003"/>
                    </a:ext>
                  </a:extLst>
                </a:gridCol>
                <a:gridCol w="1110471">
                  <a:extLst>
                    <a:ext uri="{9D8B030D-6E8A-4147-A177-3AD203B41FA5}">
                      <a16:colId xmlns:a16="http://schemas.microsoft.com/office/drawing/2014/main" xmlns="" val="20004"/>
                    </a:ext>
                  </a:extLst>
                </a:gridCol>
              </a:tblGrid>
              <a:tr h="756588">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7000"/>
                        </a:lnSpc>
                        <a:spcBef>
                          <a:spcPct val="0"/>
                        </a:spcBef>
                        <a:spcAft>
                          <a:spcPct val="0"/>
                        </a:spcAft>
                        <a:buClrTx/>
                        <a:buSzTx/>
                        <a:buFontTx/>
                        <a:buNone/>
                        <a:tabLst/>
                      </a:pPr>
                      <a:r>
                        <a:rPr kumimoji="0" lang="lv-LV"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 </a:t>
                      </a:r>
                      <a:endParaRPr kumimoji="0" lang="en-US" sz="1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w="12700" cap="flat" cmpd="sng" algn="ctr">
                      <a:solidFill>
                        <a:srgbClr val="8064A2"/>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7000"/>
                        </a:lnSpc>
                        <a:spcBef>
                          <a:spcPct val="0"/>
                        </a:spcBef>
                        <a:spcAft>
                          <a:spcPct val="0"/>
                        </a:spcAft>
                        <a:buClrTx/>
                        <a:buSzTx/>
                        <a:buFontTx/>
                        <a:buNone/>
                        <a:tabLst/>
                      </a:pPr>
                      <a:r>
                        <a:rPr kumimoji="0" lang="lv-LV"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5.IP</a:t>
                      </a:r>
                      <a:endParaRPr kumimoji="0" lang="en-US"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p>
                      <a:pPr marL="0" marR="0" lvl="0" indent="0" algn="l" defTabSz="938213" rtl="0" eaLnBrk="1" fontAlgn="base" latinLnBrk="0" hangingPunct="1">
                        <a:lnSpc>
                          <a:spcPct val="107000"/>
                        </a:lnSpc>
                        <a:spcBef>
                          <a:spcPct val="0"/>
                        </a:spcBef>
                        <a:spcAft>
                          <a:spcPct val="0"/>
                        </a:spcAft>
                        <a:buClrTx/>
                        <a:buSzTx/>
                        <a:buFontTx/>
                        <a:buNone/>
                        <a:tabLst/>
                      </a:pPr>
                      <a:r>
                        <a:rPr kumimoji="0" lang="lv-LV"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(1999-2002)</a:t>
                      </a:r>
                      <a:endParaRPr kumimoji="0" lang="en-US" sz="1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7000"/>
                        </a:lnSpc>
                        <a:spcBef>
                          <a:spcPct val="0"/>
                        </a:spcBef>
                        <a:spcAft>
                          <a:spcPct val="0"/>
                        </a:spcAft>
                        <a:buClrTx/>
                        <a:buSzTx/>
                        <a:buFontTx/>
                        <a:buNone/>
                        <a:tabLst/>
                      </a:pPr>
                      <a:r>
                        <a:rPr kumimoji="0" lang="lv-LV"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6.IP</a:t>
                      </a:r>
                      <a:endParaRPr kumimoji="0" lang="en-US"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p>
                      <a:pPr marL="0" marR="0" lvl="0" indent="0" algn="l" defTabSz="938213" rtl="0" eaLnBrk="1" fontAlgn="base" latinLnBrk="0" hangingPunct="1">
                        <a:lnSpc>
                          <a:spcPct val="107000"/>
                        </a:lnSpc>
                        <a:spcBef>
                          <a:spcPct val="0"/>
                        </a:spcBef>
                        <a:spcAft>
                          <a:spcPct val="0"/>
                        </a:spcAft>
                        <a:buClrTx/>
                        <a:buSzTx/>
                        <a:buFontTx/>
                        <a:buNone/>
                        <a:tabLst/>
                      </a:pPr>
                      <a:r>
                        <a:rPr kumimoji="0" lang="lv-LV"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(2002-2006)</a:t>
                      </a:r>
                      <a:endParaRPr kumimoji="0" lang="en-US" sz="1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7000"/>
                        </a:lnSpc>
                        <a:spcBef>
                          <a:spcPct val="0"/>
                        </a:spcBef>
                        <a:spcAft>
                          <a:spcPct val="0"/>
                        </a:spcAft>
                        <a:buClrTx/>
                        <a:buSzTx/>
                        <a:buFontTx/>
                        <a:buNone/>
                        <a:tabLst/>
                      </a:pPr>
                      <a:r>
                        <a:rPr kumimoji="0" lang="lv-LV"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7.IP</a:t>
                      </a:r>
                      <a:endParaRPr kumimoji="0" lang="en-US"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p>
                      <a:pPr marL="0" marR="0" lvl="0" indent="0" algn="l" defTabSz="938213" rtl="0" eaLnBrk="1" fontAlgn="base" latinLnBrk="0" hangingPunct="1">
                        <a:lnSpc>
                          <a:spcPct val="107000"/>
                        </a:lnSpc>
                        <a:spcBef>
                          <a:spcPct val="0"/>
                        </a:spcBef>
                        <a:spcAft>
                          <a:spcPct val="0"/>
                        </a:spcAft>
                        <a:buClrTx/>
                        <a:buSzTx/>
                        <a:buFontTx/>
                        <a:buNone/>
                        <a:tabLst/>
                      </a:pPr>
                      <a:r>
                        <a:rPr kumimoji="0" lang="lv-LV"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(2007-2013)</a:t>
                      </a:r>
                      <a:endParaRPr kumimoji="0" lang="en-US" sz="1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7000"/>
                        </a:lnSpc>
                        <a:spcBef>
                          <a:spcPct val="0"/>
                        </a:spcBef>
                        <a:spcAft>
                          <a:spcPct val="0"/>
                        </a:spcAft>
                        <a:buClrTx/>
                        <a:buSzTx/>
                        <a:buFontTx/>
                        <a:buNone/>
                        <a:tabLst/>
                      </a:pPr>
                      <a:r>
                        <a:rPr kumimoji="0" lang="lv-LV"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Apvārsnis 2020</a:t>
                      </a:r>
                      <a:endParaRPr kumimoji="0" lang="en-US"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p>
                      <a:pPr marL="0" marR="0" lvl="0" indent="0" algn="l" defTabSz="938213" rtl="0" eaLnBrk="1" fontAlgn="base" latinLnBrk="0" hangingPunct="1">
                        <a:lnSpc>
                          <a:spcPct val="107000"/>
                        </a:lnSpc>
                        <a:spcBef>
                          <a:spcPct val="0"/>
                        </a:spcBef>
                        <a:spcAft>
                          <a:spcPct val="0"/>
                        </a:spcAft>
                        <a:buClrTx/>
                        <a:buSzTx/>
                        <a:buFontTx/>
                        <a:buNone/>
                        <a:tabLst/>
                      </a:pPr>
                      <a:r>
                        <a:rPr kumimoji="0" lang="lv-LV"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(2014-20</a:t>
                      </a:r>
                      <a:r>
                        <a:rPr kumimoji="0" lang="en-US"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20</a:t>
                      </a:r>
                      <a:r>
                        <a:rPr kumimoji="0" lang="lv-LV"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a:t>
                      </a:r>
                      <a:endParaRPr kumimoji="0" lang="en-US" sz="1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518933">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Projektu pieteikumu skaits</a:t>
                      </a:r>
                      <a:endParaRPr kumimoji="0" lang="en-US" sz="1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w="12700" cap="flat" cmpd="sng" algn="ctr">
                      <a:solidFill>
                        <a:srgbClr val="8064A2"/>
                      </a:solidFill>
                      <a:prstDash val="solid"/>
                      <a:round/>
                      <a:headEnd type="none" w="med" len="med"/>
                      <a:tailEnd type="none" w="med" len="med"/>
                    </a:lnT>
                    <a:lnB>
                      <a:noFill/>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667</a:t>
                      </a:r>
                      <a:endParaRPr kumimoji="0" lang="en-US" sz="16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w="12700" cap="flat" cmpd="sng" algn="ctr">
                      <a:solidFill>
                        <a:srgbClr val="8064A2"/>
                      </a:solidFill>
                      <a:prstDash val="solid"/>
                      <a:round/>
                      <a:headEnd type="none" w="med" len="med"/>
                      <a:tailEnd type="none" w="med" len="med"/>
                    </a:lnT>
                    <a:lnB>
                      <a:noFill/>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1027</a:t>
                      </a:r>
                      <a:endParaRPr kumimoji="0" lang="en-US" sz="16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w="12700" cap="flat" cmpd="sng" algn="ctr">
                      <a:solidFill>
                        <a:srgbClr val="8064A2"/>
                      </a:solidFill>
                      <a:prstDash val="solid"/>
                      <a:round/>
                      <a:headEnd type="none" w="med" len="med"/>
                      <a:tailEnd type="none" w="med" len="med"/>
                    </a:lnT>
                    <a:lnB>
                      <a:noFill/>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1127</a:t>
                      </a:r>
                      <a:endParaRPr kumimoji="0" lang="en-US" sz="16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w="12700" cap="flat" cmpd="sng" algn="ctr">
                      <a:solidFill>
                        <a:srgbClr val="8064A2"/>
                      </a:solidFill>
                      <a:prstDash val="solid"/>
                      <a:round/>
                      <a:headEnd type="none" w="med" len="med"/>
                      <a:tailEnd type="none" w="med" len="med"/>
                    </a:lnT>
                    <a:lnB>
                      <a:noFill/>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en-US" sz="1600" b="1" i="0" u="none" strike="noStrike" cap="none" normalizeH="0" baseline="0" dirty="0" smtClean="0">
                          <a:ln>
                            <a:noFill/>
                          </a:ln>
                          <a:solidFill>
                            <a:schemeClr val="tx1"/>
                          </a:solidFill>
                          <a:effectLst/>
                          <a:latin typeface="Verdana" panose="020B0604030504040204" pitchFamily="34" charset="0"/>
                          <a:ea typeface="MS PGothic" panose="020B0600070205080204" pitchFamily="34" charset="-128"/>
                        </a:rPr>
                        <a:t>2809</a:t>
                      </a:r>
                      <a:endParaRPr kumimoji="0" lang="en-US" sz="16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68588" marR="68588" marT="0" marB="0" anchor="ctr" horzOverflow="overflow">
                    <a:lnL>
                      <a:noFill/>
                    </a:lnL>
                    <a:lnR>
                      <a:noFill/>
                    </a:lnR>
                    <a:lnT w="12700" cap="flat" cmpd="sng" algn="ctr">
                      <a:solidFill>
                        <a:srgbClr val="8064A2"/>
                      </a:solidFill>
                      <a:prstDash val="solid"/>
                      <a:round/>
                      <a:headEnd type="none" w="med" len="med"/>
                      <a:tailEnd type="none" w="med" len="med"/>
                    </a:lnT>
                    <a:lnB>
                      <a:noFill/>
                    </a:lnB>
                    <a:lnTlToBr>
                      <a:noFill/>
                    </a:lnTlToBr>
                    <a:lnBlToTr>
                      <a:noFill/>
                    </a:lnBlToTr>
                    <a:solidFill>
                      <a:schemeClr val="accent1">
                        <a:alpha val="20000"/>
                      </a:schemeClr>
                    </a:solidFill>
                  </a:tcPr>
                </a:tc>
                <a:extLst>
                  <a:ext uri="{0D108BD9-81ED-4DB2-BD59-A6C34878D82A}">
                    <a16:rowId xmlns:a16="http://schemas.microsoft.com/office/drawing/2014/main" xmlns="" val="10001"/>
                  </a:ext>
                </a:extLst>
              </a:tr>
              <a:tr h="502103">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Dalību skaits projektu pieteikumos</a:t>
                      </a:r>
                      <a:endParaRPr kumimoji="0" lang="en-US" sz="1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776</a:t>
                      </a:r>
                      <a:endParaRPr kumimoji="0" lang="en-US" sz="1600" b="0"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1206</a:t>
                      </a:r>
                      <a:endParaRPr kumimoji="0" lang="en-US" sz="1600" b="0"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1424</a:t>
                      </a:r>
                      <a:endParaRPr kumimoji="0" lang="en-US" sz="1600" b="0"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en-US" sz="1600" b="0"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3427</a:t>
                      </a:r>
                      <a:endParaRPr kumimoji="0" lang="en-US" sz="16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002"/>
                  </a:ext>
                </a:extLst>
              </a:tr>
              <a:tr h="442221">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0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Atbalstītie projekti</a:t>
                      </a:r>
                      <a:endParaRPr kumimoji="0" lang="en-US" sz="10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178</a:t>
                      </a:r>
                      <a:endParaRPr kumimoji="0" lang="en-US" sz="16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217</a:t>
                      </a:r>
                      <a:endParaRPr kumimoji="0" lang="en-US" sz="16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240</a:t>
                      </a:r>
                      <a:endParaRPr kumimoji="0" lang="en-US" sz="16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en-US" sz="1600" b="1" i="0" u="none" strike="noStrike" cap="none" normalizeH="0" baseline="0" dirty="0" smtClean="0">
                          <a:ln>
                            <a:noFill/>
                          </a:ln>
                          <a:solidFill>
                            <a:schemeClr val="tx1"/>
                          </a:solidFill>
                          <a:effectLst/>
                          <a:latin typeface="Verdana" panose="020B0604030504040204" pitchFamily="34" charset="0"/>
                          <a:ea typeface="MS PGothic" panose="020B0600070205080204" pitchFamily="34" charset="-128"/>
                          <a:cs typeface="+mn-cs"/>
                        </a:rPr>
                        <a:t>402</a:t>
                      </a:r>
                      <a:endParaRPr kumimoji="0" lang="en-US" sz="16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solidFill>
                      <a:schemeClr val="accent1">
                        <a:alpha val="20000"/>
                      </a:schemeClr>
                    </a:solidFill>
                  </a:tcPr>
                </a:tc>
                <a:extLst>
                  <a:ext uri="{0D108BD9-81ED-4DB2-BD59-A6C34878D82A}">
                    <a16:rowId xmlns:a16="http://schemas.microsoft.com/office/drawing/2014/main" xmlns="" val="10003"/>
                  </a:ext>
                </a:extLst>
              </a:tr>
              <a:tr h="52795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0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Dalību skaits atbalstītajos projektos</a:t>
                      </a:r>
                      <a:endParaRPr kumimoji="0" lang="en-US" sz="10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204</a:t>
                      </a:r>
                      <a:endParaRPr kumimoji="0" lang="en-US" sz="1600" b="0"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258</a:t>
                      </a:r>
                      <a:endParaRPr kumimoji="0" lang="en-US" sz="1600" b="0"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337</a:t>
                      </a:r>
                      <a:endParaRPr kumimoji="0" lang="en-US" sz="1600" b="0"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en-US" sz="1600" b="0"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499</a:t>
                      </a:r>
                      <a:endParaRPr kumimoji="0" lang="en-US" sz="16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004"/>
                  </a:ext>
                </a:extLst>
              </a:tr>
              <a:tr h="397096">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0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Projektu koordinatori</a:t>
                      </a:r>
                      <a:endParaRPr kumimoji="0" lang="en-US" sz="10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2</a:t>
                      </a:r>
                      <a:endParaRPr kumimoji="0" lang="en-US" sz="16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11</a:t>
                      </a:r>
                      <a:endParaRPr kumimoji="0" lang="en-US" sz="16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30</a:t>
                      </a:r>
                      <a:endParaRPr kumimoji="0" lang="en-US" sz="16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en-US" sz="1600" b="1" i="0" u="none" strike="noStrike" cap="none" normalizeH="0" baseline="0" dirty="0" smtClean="0">
                          <a:ln>
                            <a:noFill/>
                          </a:ln>
                          <a:solidFill>
                            <a:schemeClr val="tx1"/>
                          </a:solidFill>
                          <a:effectLst/>
                          <a:latin typeface="Verdana" panose="020B0604030504040204" pitchFamily="34" charset="0"/>
                          <a:ea typeface="MS PGothic" panose="020B0600070205080204" pitchFamily="34" charset="-128"/>
                        </a:rPr>
                        <a:t>49</a:t>
                      </a:r>
                      <a:endParaRPr kumimoji="0" lang="en-US" sz="16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solidFill>
                      <a:schemeClr val="accent1">
                        <a:alpha val="20000"/>
                      </a:schemeClr>
                    </a:solidFill>
                  </a:tcPr>
                </a:tc>
                <a:extLst>
                  <a:ext uri="{0D108BD9-81ED-4DB2-BD59-A6C34878D82A}">
                    <a16:rowId xmlns:a16="http://schemas.microsoft.com/office/drawing/2014/main" xmlns="" val="10005"/>
                  </a:ext>
                </a:extLst>
              </a:tr>
              <a:tr h="362502">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0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Sekmības līmenis</a:t>
                      </a:r>
                      <a:endParaRPr kumimoji="0" lang="en-US" sz="10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26.7 %</a:t>
                      </a:r>
                      <a:endParaRPr kumimoji="0" lang="en-US" sz="1400" b="0"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21.1 %</a:t>
                      </a:r>
                      <a:endParaRPr kumimoji="0" lang="en-US" sz="1400" b="0"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21.3 %</a:t>
                      </a:r>
                      <a:endParaRPr kumimoji="0" lang="en-US" sz="1400" b="0"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en-US" sz="1400" b="0" i="0" u="none" strike="noStrike" cap="none" normalizeH="0" baseline="0" dirty="0" smtClean="0">
                          <a:ln>
                            <a:noFill/>
                          </a:ln>
                          <a:solidFill>
                            <a:schemeClr val="tx1"/>
                          </a:solidFill>
                          <a:effectLst/>
                          <a:latin typeface="Verdana" panose="020B0604030504040204" pitchFamily="34" charset="0"/>
                          <a:ea typeface="MS PGothic" panose="020B0600070205080204" pitchFamily="34" charset="-128"/>
                        </a:rPr>
                        <a:t>14.3 </a:t>
                      </a:r>
                      <a:r>
                        <a:rPr kumimoji="0" 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006"/>
                  </a:ext>
                </a:extLst>
              </a:tr>
              <a:tr h="35347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0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EK finansējums (EUR, miljoni)</a:t>
                      </a:r>
                      <a:endParaRPr kumimoji="0" lang="en-US" sz="10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w="12700" cap="flat" cmpd="sng" algn="ctr">
                      <a:solidFill>
                        <a:srgbClr val="8064A2"/>
                      </a:solidFill>
                      <a:prstDash val="solid"/>
                      <a:round/>
                      <a:headEnd type="none" w="med" len="med"/>
                      <a:tailEnd type="none" w="med" len="med"/>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14.6</a:t>
                      </a:r>
                      <a:endParaRPr kumimoji="0" lang="en-US" sz="16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w="12700" cap="flat" cmpd="sng" algn="ctr">
                      <a:solidFill>
                        <a:srgbClr val="8064A2"/>
                      </a:solidFill>
                      <a:prstDash val="solid"/>
                      <a:round/>
                      <a:headEnd type="none" w="med" len="med"/>
                      <a:tailEnd type="none" w="med" len="med"/>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21.6</a:t>
                      </a:r>
                      <a:endParaRPr kumimoji="0" lang="en-US" sz="16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w="12700" cap="flat" cmpd="sng" algn="ctr">
                      <a:solidFill>
                        <a:srgbClr val="8064A2"/>
                      </a:solidFill>
                      <a:prstDash val="solid"/>
                      <a:round/>
                      <a:headEnd type="none" w="med" len="med"/>
                      <a:tailEnd type="none" w="med" len="med"/>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lv-LV" sz="16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49.04</a:t>
                      </a:r>
                      <a:endParaRPr kumimoji="0" lang="en-US" sz="16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w="12700" cap="flat" cmpd="sng" algn="ctr">
                      <a:solidFill>
                        <a:srgbClr val="8064A2"/>
                      </a:solidFill>
                      <a:prstDash val="solid"/>
                      <a:round/>
                      <a:headEnd type="none" w="med" len="med"/>
                      <a:tailEnd type="none" w="med" len="med"/>
                    </a:lnB>
                    <a:lnTlToBr>
                      <a:noFill/>
                    </a:lnTlToBr>
                    <a:lnBlToTr>
                      <a:noFill/>
                    </a:lnBlToTr>
                    <a:solidFill>
                      <a:schemeClr val="accent1">
                        <a:alpha val="2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ts val="600"/>
                        </a:spcBef>
                        <a:spcAft>
                          <a:spcPts val="600"/>
                        </a:spcAft>
                        <a:buClrTx/>
                        <a:buSzTx/>
                        <a:buFontTx/>
                        <a:buNone/>
                        <a:tabLst/>
                      </a:pPr>
                      <a:r>
                        <a:rPr kumimoji="0" lang="en-US" sz="1600" b="1" i="0" u="none" strike="noStrike" cap="none" normalizeH="0" baseline="0" dirty="0" smtClean="0">
                          <a:ln>
                            <a:noFill/>
                          </a:ln>
                          <a:solidFill>
                            <a:schemeClr val="tx1"/>
                          </a:solidFill>
                          <a:effectLst/>
                          <a:latin typeface="Verdana" panose="020B0604030504040204" pitchFamily="34" charset="0"/>
                          <a:ea typeface="MS PGothic" panose="020B0600070205080204" pitchFamily="34" charset="-128"/>
                        </a:rPr>
                        <a:t>112.9</a:t>
                      </a:r>
                      <a:endParaRPr kumimoji="0" lang="en-US" sz="16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8" marR="68588" marT="0" marB="0" anchor="ctr" horzOverflow="overflow">
                    <a:lnL>
                      <a:noFill/>
                    </a:lnL>
                    <a:lnR>
                      <a:noFill/>
                    </a:lnR>
                    <a:lnT>
                      <a:noFill/>
                    </a:lnT>
                    <a:lnB w="12700" cap="flat" cmpd="sng" algn="ctr">
                      <a:solidFill>
                        <a:srgbClr val="8064A2"/>
                      </a:solidFill>
                      <a:prstDash val="solid"/>
                      <a:round/>
                      <a:headEnd type="none" w="med" len="med"/>
                      <a:tailEnd type="none" w="med" len="med"/>
                    </a:lnB>
                    <a:lnTlToBr>
                      <a:noFill/>
                    </a:lnTlToBr>
                    <a:lnBlToTr>
                      <a:noFill/>
                    </a:lnBlToTr>
                    <a:solidFill>
                      <a:schemeClr val="accent1">
                        <a:alpha val="20000"/>
                      </a:schemeClr>
                    </a:solidFill>
                  </a:tcPr>
                </a:tc>
                <a:extLst>
                  <a:ext uri="{0D108BD9-81ED-4DB2-BD59-A6C34878D82A}">
                    <a16:rowId xmlns:a16="http://schemas.microsoft.com/office/drawing/2014/main" xmlns="" val="10007"/>
                  </a:ext>
                </a:extLst>
              </a:tr>
            </a:tbl>
          </a:graphicData>
        </a:graphic>
      </p:graphicFrame>
      <p:sp>
        <p:nvSpPr>
          <p:cNvPr id="4" name="Rectangle 16"/>
          <p:cNvSpPr>
            <a:spLocks noChangeArrowheads="1"/>
          </p:cNvSpPr>
          <p:nvPr/>
        </p:nvSpPr>
        <p:spPr bwMode="auto">
          <a:xfrm>
            <a:off x="1392341" y="6209510"/>
            <a:ext cx="466025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just" defTabSz="914400"/>
            <a:r>
              <a:rPr lang="lv-LV" sz="1100" i="1" dirty="0" smtClean="0">
                <a:solidFill>
                  <a:srgbClr val="7F7F7F"/>
                </a:solidFill>
                <a:latin typeface="Verdana" panose="020B0604030504040204" pitchFamily="34" charset="0"/>
                <a:ea typeface="Verdana" panose="020B0604030504040204" pitchFamily="34" charset="0"/>
                <a:cs typeface="Times New Roman" panose="02020603050405020304" pitchFamily="18" charset="0"/>
              </a:rPr>
              <a:t>* </a:t>
            </a:r>
            <a:r>
              <a:rPr lang="en-US" sz="1100" i="1" dirty="0" err="1" smtClean="0">
                <a:solidFill>
                  <a:srgbClr val="7F7F7F"/>
                </a:solidFill>
                <a:latin typeface="Verdana" panose="020B0604030504040204" pitchFamily="34" charset="0"/>
                <a:ea typeface="Verdana" panose="020B0604030504040204" pitchFamily="34" charset="0"/>
                <a:cs typeface="Times New Roman" panose="02020603050405020304" pitchFamily="18" charset="0"/>
              </a:rPr>
              <a:t>pēdējie</a:t>
            </a:r>
            <a:r>
              <a:rPr lang="en-US" sz="1100" i="1" dirty="0" smtClean="0">
                <a:solidFill>
                  <a:srgbClr val="7F7F7F"/>
                </a:solidFill>
                <a:latin typeface="Verdana" panose="020B0604030504040204" pitchFamily="34" charset="0"/>
                <a:ea typeface="Verdana" panose="020B0604030504040204" pitchFamily="34" charset="0"/>
                <a:cs typeface="Times New Roman" panose="02020603050405020304" pitchFamily="18" charset="0"/>
              </a:rPr>
              <a:t> </a:t>
            </a:r>
            <a:r>
              <a:rPr lang="en-US" sz="1100" i="1" dirty="0" err="1" smtClean="0">
                <a:solidFill>
                  <a:srgbClr val="7F7F7F"/>
                </a:solidFill>
                <a:latin typeface="Verdana" panose="020B0604030504040204" pitchFamily="34" charset="0"/>
                <a:ea typeface="Verdana" panose="020B0604030504040204" pitchFamily="34" charset="0"/>
                <a:cs typeface="Times New Roman" panose="02020603050405020304" pitchFamily="18" charset="0"/>
              </a:rPr>
              <a:t>pieejamie</a:t>
            </a:r>
            <a:r>
              <a:rPr lang="en-US" sz="1100" i="1" dirty="0" smtClean="0">
                <a:solidFill>
                  <a:srgbClr val="7F7F7F"/>
                </a:solidFill>
                <a:latin typeface="Verdana" panose="020B0604030504040204" pitchFamily="34" charset="0"/>
                <a:ea typeface="Verdana" panose="020B0604030504040204" pitchFamily="34" charset="0"/>
                <a:cs typeface="Times New Roman" panose="02020603050405020304" pitchFamily="18" charset="0"/>
              </a:rPr>
              <a:t> </a:t>
            </a:r>
            <a:r>
              <a:rPr lang="lv-LV" sz="1100" i="1" dirty="0" smtClean="0">
                <a:solidFill>
                  <a:srgbClr val="7F7F7F"/>
                </a:solidFill>
                <a:latin typeface="Verdana" panose="020B0604030504040204" pitchFamily="34" charset="0"/>
                <a:ea typeface="Verdana" panose="020B0604030504040204" pitchFamily="34" charset="0"/>
                <a:cs typeface="Times New Roman" panose="02020603050405020304" pitchFamily="18" charset="0"/>
              </a:rPr>
              <a:t>eCORDA dati uz 202</a:t>
            </a:r>
            <a:r>
              <a:rPr lang="en-US" sz="1100" i="1" dirty="0" smtClean="0">
                <a:solidFill>
                  <a:srgbClr val="7F7F7F"/>
                </a:solidFill>
                <a:latin typeface="Verdana" panose="020B0604030504040204" pitchFamily="34" charset="0"/>
                <a:ea typeface="Verdana" panose="020B0604030504040204" pitchFamily="34" charset="0"/>
                <a:cs typeface="Times New Roman" panose="02020603050405020304" pitchFamily="18" charset="0"/>
              </a:rPr>
              <a:t>1</a:t>
            </a:r>
            <a:r>
              <a:rPr lang="lv-LV" sz="1100" i="1" dirty="0" smtClean="0">
                <a:solidFill>
                  <a:srgbClr val="7F7F7F"/>
                </a:solidFill>
                <a:latin typeface="Verdana" panose="020B0604030504040204" pitchFamily="34" charset="0"/>
                <a:ea typeface="Verdana" panose="020B0604030504040204" pitchFamily="34" charset="0"/>
                <a:cs typeface="Times New Roman" panose="02020603050405020304" pitchFamily="18" charset="0"/>
              </a:rPr>
              <a:t>.gada </a:t>
            </a:r>
            <a:r>
              <a:rPr lang="en-US" sz="1100" i="1" dirty="0" err="1" smtClean="0">
                <a:solidFill>
                  <a:srgbClr val="7F7F7F"/>
                </a:solidFill>
                <a:latin typeface="Verdana" panose="020B0604030504040204" pitchFamily="34" charset="0"/>
                <a:ea typeface="Verdana" panose="020B0604030504040204" pitchFamily="34" charset="0"/>
                <a:cs typeface="Times New Roman" panose="02020603050405020304" pitchFamily="18" charset="0"/>
              </a:rPr>
              <a:t>janvāri</a:t>
            </a:r>
            <a:r>
              <a:rPr lang="en-US" sz="1100" i="1" dirty="0" smtClean="0">
                <a:solidFill>
                  <a:srgbClr val="7F7F7F"/>
                </a:solidFill>
                <a:latin typeface="Verdana" panose="020B0604030504040204" pitchFamily="34" charset="0"/>
                <a:ea typeface="Verdana" panose="020B0604030504040204" pitchFamily="34" charset="0"/>
                <a:cs typeface="Times New Roman" panose="02020603050405020304" pitchFamily="18" charset="0"/>
              </a:rPr>
              <a:t> - </a:t>
            </a:r>
            <a:r>
              <a:rPr lang="en-US" sz="1100" i="1" dirty="0" err="1" smtClean="0">
                <a:solidFill>
                  <a:srgbClr val="7F7F7F"/>
                </a:solidFill>
                <a:latin typeface="Verdana" panose="020B0604030504040204" pitchFamily="34" charset="0"/>
                <a:ea typeface="Verdana" panose="020B0604030504040204" pitchFamily="34" charset="0"/>
                <a:cs typeface="Times New Roman" panose="02020603050405020304" pitchFamily="18" charset="0"/>
              </a:rPr>
              <a:t>jūniju</a:t>
            </a:r>
            <a:endParaRPr lang="lv-LV" sz="1100" i="1" dirty="0">
              <a:solidFill>
                <a:srgbClr val="7F7F7F"/>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5" name="Picture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35762" y="1569630"/>
            <a:ext cx="2765032" cy="432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1262018" y="1788450"/>
            <a:ext cx="1285875" cy="930275"/>
            <a:chOff x="286544" y="1667703"/>
            <a:chExt cx="1284287" cy="929128"/>
          </a:xfrm>
        </p:grpSpPr>
        <p:pic>
          <p:nvPicPr>
            <p:cNvPr id="7" name="Picture 1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6544" y="1871343"/>
              <a:ext cx="1284287"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1258" y="1667703"/>
              <a:ext cx="59055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8"/>
          <p:cNvSpPr/>
          <p:nvPr/>
        </p:nvSpPr>
        <p:spPr>
          <a:xfrm>
            <a:off x="7372460" y="2504881"/>
            <a:ext cx="3816421" cy="3268777"/>
          </a:xfrm>
          <a:prstGeom prst="rect">
            <a:avLst/>
          </a:prstGeom>
          <a:noFill/>
          <a:ln w="38100">
            <a:solidFill>
              <a:srgbClr val="1A0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lv-LV" sz="2000" dirty="0">
              <a:solidFill>
                <a:prstClr val="white"/>
              </a:solidFill>
            </a:endParaRPr>
          </a:p>
        </p:txBody>
      </p:sp>
      <p:sp>
        <p:nvSpPr>
          <p:cNvPr id="10" name="Rectangle 6"/>
          <p:cNvSpPr>
            <a:spLocks noChangeArrowheads="1"/>
          </p:cNvSpPr>
          <p:nvPr/>
        </p:nvSpPr>
        <p:spPr bwMode="auto">
          <a:xfrm>
            <a:off x="7553703" y="2576133"/>
            <a:ext cx="3471875"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285750" indent="-285750" defTabSz="914400">
              <a:buFont typeface="Arial" panose="020B0604020202020204" pitchFamily="34" charset="0"/>
              <a:buChar char="•"/>
            </a:pPr>
            <a:r>
              <a:rPr lang="lv-LV" altLang="lv-LV" sz="1800" dirty="0" smtClean="0">
                <a:latin typeface="Verdana" panose="020B0604030504040204" pitchFamily="34" charset="0"/>
              </a:rPr>
              <a:t>Latvijā ir salīdzinoši augsts Apvārsnis 2020 </a:t>
            </a:r>
            <a:r>
              <a:rPr lang="lv-LV" altLang="lv-LV" sz="1800" dirty="0" err="1" smtClean="0">
                <a:latin typeface="Verdana" panose="020B0604030504040204" pitchFamily="34" charset="0"/>
              </a:rPr>
              <a:t>atdeves</a:t>
            </a:r>
            <a:r>
              <a:rPr lang="lv-LV" altLang="lv-LV" sz="1800" dirty="0" smtClean="0">
                <a:latin typeface="Verdana" panose="020B0604030504040204" pitchFamily="34" charset="0"/>
              </a:rPr>
              <a:t> rādītājs attiecībā pret P&amp;A sistēmā ieguldīto finansējumu</a:t>
            </a:r>
          </a:p>
          <a:p>
            <a:pPr marL="285750" indent="-285750" defTabSz="914400">
              <a:buFont typeface="Arial" panose="020B0604020202020204" pitchFamily="34" charset="0"/>
              <a:buChar char="•"/>
            </a:pPr>
            <a:endParaRPr lang="lv-LV" altLang="lv-LV" sz="1800" dirty="0" smtClean="0">
              <a:latin typeface="Verdana" panose="020B0604030504040204" pitchFamily="34" charset="0"/>
            </a:endParaRPr>
          </a:p>
          <a:p>
            <a:pPr marL="285750" indent="-285750" defTabSz="914400">
              <a:buFont typeface="Arial" panose="020B0604020202020204" pitchFamily="34" charset="0"/>
              <a:buChar char="•"/>
            </a:pPr>
            <a:r>
              <a:rPr lang="lv-LV" altLang="lv-LV" sz="1800" dirty="0" smtClean="0">
                <a:latin typeface="Verdana" panose="020B0604030504040204" pitchFamily="34" charset="0"/>
              </a:rPr>
              <a:t>Sekmības paaugstināšanai būtiski stiprināt kompetences un veidot starptautiskos kontaktus</a:t>
            </a:r>
          </a:p>
        </p:txBody>
      </p:sp>
      <p:sp>
        <p:nvSpPr>
          <p:cNvPr id="11" name="Oval 10"/>
          <p:cNvSpPr/>
          <p:nvPr/>
        </p:nvSpPr>
        <p:spPr>
          <a:xfrm>
            <a:off x="7127538" y="2253588"/>
            <a:ext cx="500867" cy="500867"/>
          </a:xfrm>
          <a:prstGeom prst="ellipse">
            <a:avLst/>
          </a:prstGeom>
          <a:solidFill>
            <a:schemeClr val="bg1"/>
          </a:solidFill>
          <a:ln w="38100">
            <a:solidFill>
              <a:srgbClr val="1A0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lv-LV" sz="2400" dirty="0">
              <a:solidFill>
                <a:prstClr val="white"/>
              </a:solidFill>
            </a:endParaRPr>
          </a:p>
        </p:txBody>
      </p:sp>
      <p:sp>
        <p:nvSpPr>
          <p:cNvPr id="12" name="TextBox 11"/>
          <p:cNvSpPr txBox="1"/>
          <p:nvPr/>
        </p:nvSpPr>
        <p:spPr>
          <a:xfrm>
            <a:off x="7199845" y="2211463"/>
            <a:ext cx="454168" cy="584775"/>
          </a:xfrm>
          <a:prstGeom prst="rect">
            <a:avLst/>
          </a:prstGeom>
          <a:noFill/>
        </p:spPr>
        <p:txBody>
          <a:bodyPr wrap="square" rtlCol="0">
            <a:spAutoFit/>
          </a:bodyPr>
          <a:lstStyle/>
          <a:p>
            <a:pPr defTabSz="914400"/>
            <a:r>
              <a:rPr lang="lv-LV" sz="3200" b="1" dirty="0">
                <a:solidFill>
                  <a:srgbClr val="1A0599"/>
                </a:solidFill>
                <a:latin typeface="Verdana" panose="020B0604030504040204" pitchFamily="34" charset="0"/>
                <a:ea typeface="Verdana" panose="020B0604030504040204" pitchFamily="34" charset="0"/>
              </a:rPr>
              <a:t>!</a:t>
            </a:r>
          </a:p>
        </p:txBody>
      </p:sp>
      <p:sp>
        <p:nvSpPr>
          <p:cNvPr id="13" name="Title 1">
            <a:extLst>
              <a:ext uri="{FF2B5EF4-FFF2-40B4-BE49-F238E27FC236}">
                <a16:creationId xmlns="" xmlns:a16="http://schemas.microsoft.com/office/drawing/2014/main" id="{2D88A888-E3D3-4851-9632-C5887B503725}"/>
              </a:ext>
            </a:extLst>
          </p:cNvPr>
          <p:cNvSpPr txBox="1">
            <a:spLocks/>
          </p:cNvSpPr>
          <p:nvPr/>
        </p:nvSpPr>
        <p:spPr>
          <a:xfrm>
            <a:off x="1634317" y="244067"/>
            <a:ext cx="9763026" cy="1325563"/>
          </a:xfrm>
          <a:prstGeom prst="rect">
            <a:avLst/>
          </a:prstGeom>
        </p:spPr>
        <p:txBody>
          <a:bodyPr vert="horz" lIns="91440" tIns="45720" rIns="91440" bIns="45720" rtlCol="0" anchor="ctr">
            <a:normAutofit/>
          </a:bodyP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latinLnBrk="0">
              <a:lnSpc>
                <a:spcPct val="90000"/>
              </a:lnSpc>
              <a:spcAft>
                <a:spcPts val="600"/>
              </a:spcAft>
              <a:defRPr/>
            </a:pPr>
            <a:r>
              <a:rPr lang="en-US" sz="3200" b="1" dirty="0" err="1" smtClean="0">
                <a:solidFill>
                  <a:srgbClr val="1A0599"/>
                </a:solidFill>
                <a:latin typeface="Verdana" panose="020B0604030504040204" pitchFamily="34" charset="0"/>
                <a:ea typeface="Verdana" panose="020B0604030504040204" pitchFamily="34" charset="0"/>
                <a:cs typeface="Arial" panose="020B0604020202020204" pitchFamily="34" charset="0"/>
              </a:rPr>
              <a:t>Latvijas</a:t>
            </a:r>
            <a:r>
              <a:rPr lang="en-US" sz="3200" b="1" dirty="0" smtClean="0">
                <a:solidFill>
                  <a:srgbClr val="1A0599"/>
                </a:solidFill>
                <a:latin typeface="Verdana" panose="020B0604030504040204" pitchFamily="34" charset="0"/>
                <a:ea typeface="Verdana" panose="020B0604030504040204" pitchFamily="34" charset="0"/>
                <a:cs typeface="Arial" panose="020B0604020202020204" pitchFamily="34" charset="0"/>
              </a:rPr>
              <a:t> </a:t>
            </a:r>
            <a:r>
              <a:rPr lang="en-US" sz="3200" b="1" dirty="0" err="1" smtClean="0">
                <a:solidFill>
                  <a:srgbClr val="1A0599"/>
                </a:solidFill>
                <a:latin typeface="Verdana" panose="020B0604030504040204" pitchFamily="34" charset="0"/>
                <a:ea typeface="Verdana" panose="020B0604030504040204" pitchFamily="34" charset="0"/>
                <a:cs typeface="Arial" panose="020B0604020202020204" pitchFamily="34" charset="0"/>
              </a:rPr>
              <a:t>rezultāti</a:t>
            </a:r>
            <a:r>
              <a:rPr lang="en-US" sz="3200" b="1" dirty="0" smtClean="0">
                <a:solidFill>
                  <a:srgbClr val="1A0599"/>
                </a:solidFill>
                <a:latin typeface="Verdana" panose="020B0604030504040204" pitchFamily="34" charset="0"/>
                <a:ea typeface="Verdana" panose="020B0604030504040204" pitchFamily="34" charset="0"/>
                <a:cs typeface="Arial" panose="020B0604020202020204" pitchFamily="34" charset="0"/>
              </a:rPr>
              <a:t> </a:t>
            </a:r>
            <a:r>
              <a:rPr lang="en-US" sz="3200" b="1" dirty="0" err="1" smtClean="0">
                <a:solidFill>
                  <a:srgbClr val="1A0599"/>
                </a:solidFill>
                <a:latin typeface="Verdana" panose="020B0604030504040204" pitchFamily="34" charset="0"/>
                <a:ea typeface="Verdana" panose="020B0604030504040204" pitchFamily="34" charset="0"/>
                <a:cs typeface="Arial" panose="020B0604020202020204" pitchFamily="34" charset="0"/>
              </a:rPr>
              <a:t>Apvārsnis</a:t>
            </a:r>
            <a:r>
              <a:rPr lang="en-US" sz="3200" b="1" dirty="0" smtClean="0">
                <a:solidFill>
                  <a:srgbClr val="1A0599"/>
                </a:solidFill>
                <a:latin typeface="Verdana" panose="020B0604030504040204" pitchFamily="34" charset="0"/>
                <a:ea typeface="Verdana" panose="020B0604030504040204" pitchFamily="34" charset="0"/>
                <a:cs typeface="Arial" panose="020B0604020202020204" pitchFamily="34" charset="0"/>
              </a:rPr>
              <a:t> 2020 </a:t>
            </a:r>
            <a:r>
              <a:rPr lang="en-US" sz="3200" b="1" dirty="0" err="1" smtClean="0">
                <a:solidFill>
                  <a:srgbClr val="1A0599"/>
                </a:solidFill>
                <a:latin typeface="Verdana" panose="020B0604030504040204" pitchFamily="34" charset="0"/>
                <a:ea typeface="Verdana" panose="020B0604030504040204" pitchFamily="34" charset="0"/>
                <a:cs typeface="Arial" panose="020B0604020202020204" pitchFamily="34" charset="0"/>
              </a:rPr>
              <a:t>programmā</a:t>
            </a:r>
            <a:endParaRPr lang="en-US" sz="3200" dirty="0">
              <a:solidFill>
                <a:srgbClr val="1A0599"/>
              </a:solidFill>
              <a:latin typeface="Verdana" panose="020B0604030504040204" pitchFamily="34" charset="0"/>
              <a:ea typeface="Verdana" panose="020B0604030504040204" pitchFamily="34" charset="0"/>
              <a:cs typeface="Arial" panose="020B0604020202020204" pitchFamily="34" charset="0"/>
            </a:endParaRPr>
          </a:p>
        </p:txBody>
      </p:sp>
      <p:sp>
        <p:nvSpPr>
          <p:cNvPr id="14" name="Slide Number Placeholder 5">
            <a:extLst>
              <a:ext uri="{FF2B5EF4-FFF2-40B4-BE49-F238E27FC236}">
                <a16:creationId xmlns="" xmlns:a16="http://schemas.microsoft.com/office/drawing/2014/main" id="{D10646D4-2A0A-9547-BE9A-87F7C6546FF8}"/>
              </a:ext>
            </a:extLst>
          </p:cNvPr>
          <p:cNvSpPr>
            <a:spLocks noGrp="1"/>
          </p:cNvSpPr>
          <p:nvPr>
            <p:ph type="sldNum" sz="quarter" idx="12"/>
          </p:nvPr>
        </p:nvSpPr>
        <p:spPr bwMode="auto">
          <a:xfrm>
            <a:off x="9208770" y="6265238"/>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lv-LV" altLang="lv-LV" dirty="0" smtClean="0">
                <a:latin typeface="Verdana" panose="020B0604030504040204" pitchFamily="34" charset="0"/>
                <a:ea typeface="Verdana" panose="020B0604030504040204" pitchFamily="34" charset="0"/>
              </a:rPr>
              <a:t>10</a:t>
            </a:r>
          </a:p>
          <a:p>
            <a:endParaRPr lang="en-US" altLang="lv-LV"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379322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7372460" y="2504881"/>
            <a:ext cx="3816421" cy="3268777"/>
          </a:xfrm>
          <a:prstGeom prst="rect">
            <a:avLst/>
          </a:prstGeom>
          <a:noFill/>
          <a:ln w="38100">
            <a:solidFill>
              <a:srgbClr val="1A0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lv-LV" sz="2000" dirty="0">
              <a:solidFill>
                <a:prstClr val="white"/>
              </a:solidFill>
            </a:endParaRPr>
          </a:p>
        </p:txBody>
      </p:sp>
      <p:sp>
        <p:nvSpPr>
          <p:cNvPr id="6" name="Slide Number Placeholder 5">
            <a:extLst>
              <a:ext uri="{FF2B5EF4-FFF2-40B4-BE49-F238E27FC236}">
                <a16:creationId xmlns="" xmlns:a16="http://schemas.microsoft.com/office/drawing/2014/main" id="{786C09F6-A2B0-EA49-BC20-19E5715214DF}"/>
              </a:ext>
            </a:extLst>
          </p:cNvPr>
          <p:cNvSpPr>
            <a:spLocks noGrp="1"/>
          </p:cNvSpPr>
          <p:nvPr>
            <p:ph type="sldNum" sz="quarter" idx="12"/>
          </p:nvPr>
        </p:nvSpPr>
        <p:spPr>
          <a:xfrm>
            <a:off x="9209037" y="6204962"/>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11</a:t>
            </a:fld>
            <a:endParaRPr lang="en-US" altLang="lv-LV" dirty="0">
              <a:latin typeface="Verdana" panose="020B0604030504040204" pitchFamily="34" charset="0"/>
              <a:ea typeface="Verdana" panose="020B0604030504040204" pitchFamily="34" charset="0"/>
            </a:endParaRPr>
          </a:p>
        </p:txBody>
      </p:sp>
      <p:sp>
        <p:nvSpPr>
          <p:cNvPr id="13" name="Rectangle 12">
            <a:extLst>
              <a:ext uri="{FF2B5EF4-FFF2-40B4-BE49-F238E27FC236}">
                <a16:creationId xmlns="" xmlns:a16="http://schemas.microsoft.com/office/drawing/2014/main" id="{1973835B-CC07-F44A-B527-C74A163B3AB2}"/>
              </a:ext>
            </a:extLst>
          </p:cNvPr>
          <p:cNvSpPr/>
          <p:nvPr/>
        </p:nvSpPr>
        <p:spPr>
          <a:xfrm>
            <a:off x="1686600" y="414232"/>
            <a:ext cx="7943200" cy="1055674"/>
          </a:xfrm>
          <a:prstGeom prst="rect">
            <a:avLst/>
          </a:prstGeom>
        </p:spPr>
        <p:txBody>
          <a:bodyPr wrap="none">
            <a:spAutoFit/>
          </a:bodyPr>
          <a:lstStyle/>
          <a:p>
            <a:pPr>
              <a:lnSpc>
                <a:spcPct val="90000"/>
              </a:lnSpc>
              <a:spcAft>
                <a:spcPts val="600"/>
              </a:spcAft>
              <a:defRPr/>
            </a:pPr>
            <a:r>
              <a:rPr lang="en-US" sz="3200" b="1" dirty="0" err="1">
                <a:solidFill>
                  <a:srgbClr val="1A0599"/>
                </a:solidFill>
                <a:latin typeface="Verdana" panose="020B0604030504040204" pitchFamily="34" charset="0"/>
                <a:ea typeface="Verdana" panose="020B0604030504040204" pitchFamily="34" charset="0"/>
                <a:cs typeface="Arial" panose="020B0604020202020204" pitchFamily="34" charset="0"/>
              </a:rPr>
              <a:t>Latvijas</a:t>
            </a:r>
            <a:r>
              <a:rPr lang="en-US" sz="3200" b="1" dirty="0">
                <a:solidFill>
                  <a:srgbClr val="1A0599"/>
                </a:solidFill>
                <a:latin typeface="Verdana" panose="020B0604030504040204" pitchFamily="34" charset="0"/>
                <a:ea typeface="Verdana" panose="020B0604030504040204" pitchFamily="34" charset="0"/>
                <a:cs typeface="Arial" panose="020B0604020202020204" pitchFamily="34" charset="0"/>
              </a:rPr>
              <a:t> </a:t>
            </a:r>
            <a:r>
              <a:rPr lang="en-US" sz="3200" b="1" dirty="0" err="1">
                <a:solidFill>
                  <a:srgbClr val="1A0599"/>
                </a:solidFill>
                <a:latin typeface="Verdana" panose="020B0604030504040204" pitchFamily="34" charset="0"/>
                <a:ea typeface="Verdana" panose="020B0604030504040204" pitchFamily="34" charset="0"/>
                <a:cs typeface="Arial" panose="020B0604020202020204" pitchFamily="34" charset="0"/>
              </a:rPr>
              <a:t>rezultāti</a:t>
            </a:r>
            <a:r>
              <a:rPr lang="en-US" sz="3200" b="1" dirty="0">
                <a:solidFill>
                  <a:srgbClr val="1A0599"/>
                </a:solidFill>
                <a:latin typeface="Verdana" panose="020B0604030504040204" pitchFamily="34" charset="0"/>
                <a:ea typeface="Verdana" panose="020B0604030504040204" pitchFamily="34" charset="0"/>
                <a:cs typeface="Arial" panose="020B0604020202020204" pitchFamily="34" charset="0"/>
              </a:rPr>
              <a:t> </a:t>
            </a:r>
            <a:r>
              <a:rPr lang="en-US" sz="3200" b="1" dirty="0" err="1">
                <a:solidFill>
                  <a:srgbClr val="1A0599"/>
                </a:solidFill>
                <a:latin typeface="Verdana" panose="020B0604030504040204" pitchFamily="34" charset="0"/>
                <a:ea typeface="Verdana" panose="020B0604030504040204" pitchFamily="34" charset="0"/>
                <a:cs typeface="Arial" panose="020B0604020202020204" pitchFamily="34" charset="0"/>
              </a:rPr>
              <a:t>Apvārsnis</a:t>
            </a:r>
            <a:r>
              <a:rPr lang="en-US" sz="3200" b="1" dirty="0">
                <a:solidFill>
                  <a:srgbClr val="1A0599"/>
                </a:solidFill>
                <a:latin typeface="Verdana" panose="020B0604030504040204" pitchFamily="34" charset="0"/>
                <a:ea typeface="Verdana" panose="020B0604030504040204" pitchFamily="34" charset="0"/>
                <a:cs typeface="Arial" panose="020B0604020202020204" pitchFamily="34" charset="0"/>
              </a:rPr>
              <a:t> 2020 </a:t>
            </a:r>
            <a:endParaRPr lang="lv-LV" sz="3200" b="1" dirty="0" smtClean="0">
              <a:solidFill>
                <a:srgbClr val="1A0599"/>
              </a:solidFill>
              <a:latin typeface="Verdana" panose="020B0604030504040204" pitchFamily="34" charset="0"/>
              <a:ea typeface="Verdana" panose="020B0604030504040204" pitchFamily="34" charset="0"/>
              <a:cs typeface="Arial" panose="020B0604020202020204" pitchFamily="34" charset="0"/>
            </a:endParaRPr>
          </a:p>
          <a:p>
            <a:pPr>
              <a:lnSpc>
                <a:spcPct val="90000"/>
              </a:lnSpc>
              <a:spcAft>
                <a:spcPts val="600"/>
              </a:spcAft>
              <a:defRPr/>
            </a:pPr>
            <a:r>
              <a:rPr lang="en-US" sz="3200" b="1" dirty="0" err="1" smtClean="0">
                <a:solidFill>
                  <a:srgbClr val="1A0599"/>
                </a:solidFill>
                <a:latin typeface="Verdana" panose="020B0604030504040204" pitchFamily="34" charset="0"/>
                <a:ea typeface="Verdana" panose="020B0604030504040204" pitchFamily="34" charset="0"/>
                <a:cs typeface="Arial" panose="020B0604020202020204" pitchFamily="34" charset="0"/>
              </a:rPr>
              <a:t>Programmā</a:t>
            </a:r>
            <a:r>
              <a:rPr lang="lv-LV" sz="3200" b="1" dirty="0" smtClean="0">
                <a:solidFill>
                  <a:srgbClr val="1A0599"/>
                </a:solidFill>
                <a:latin typeface="Verdana" panose="020B0604030504040204" pitchFamily="34" charset="0"/>
                <a:ea typeface="Verdana" panose="020B0604030504040204" pitchFamily="34" charset="0"/>
                <a:cs typeface="Arial" panose="020B0604020202020204" pitchFamily="34" charset="0"/>
              </a:rPr>
              <a:t> IKT jomā</a:t>
            </a:r>
            <a:endParaRPr lang="en-US" sz="3200" dirty="0">
              <a:solidFill>
                <a:srgbClr val="1A0599"/>
              </a:solidFill>
              <a:latin typeface="Verdana" panose="020B0604030504040204" pitchFamily="34" charset="0"/>
              <a:ea typeface="Verdana" panose="020B0604030504040204" pitchFamily="34" charset="0"/>
              <a:cs typeface="Arial" panose="020B0604020202020204" pitchFamily="34" charset="0"/>
            </a:endParaRPr>
          </a:p>
        </p:txBody>
      </p:sp>
      <p:sp>
        <p:nvSpPr>
          <p:cNvPr id="7" name="Rectangle 6">
            <a:extLst>
              <a:ext uri="{FF2B5EF4-FFF2-40B4-BE49-F238E27FC236}">
                <a16:creationId xmlns="" xmlns:a16="http://schemas.microsoft.com/office/drawing/2014/main" id="{BF350B87-E73E-0A44-ACAA-7AC03740CECC}"/>
              </a:ext>
            </a:extLst>
          </p:cNvPr>
          <p:cNvSpPr/>
          <p:nvPr/>
        </p:nvSpPr>
        <p:spPr>
          <a:xfrm>
            <a:off x="1628370" y="6064779"/>
            <a:ext cx="4767309" cy="307777"/>
          </a:xfrm>
          <a:prstGeom prst="rect">
            <a:avLst/>
          </a:prstGeom>
          <a:ln w="28575">
            <a:solidFill>
              <a:srgbClr val="C00000"/>
            </a:solidFill>
          </a:ln>
        </p:spPr>
        <p:txBody>
          <a:bodyPr wrap="square">
            <a:spAutoFit/>
          </a:bodyPr>
          <a:lstStyle/>
          <a:p>
            <a:r>
              <a:rPr lang="lv-LV" sz="1400" i="1" dirty="0">
                <a:latin typeface="Verdana" panose="020B0604030504040204" pitchFamily="34" charset="0"/>
                <a:ea typeface="Verdana" panose="020B0604030504040204" pitchFamily="34" charset="0"/>
              </a:rPr>
              <a:t>statistika: https://cordis.europa.eu/projects/en </a:t>
            </a:r>
            <a:r>
              <a:rPr lang="lv-LV" sz="1400" i="1" dirty="0" smtClean="0">
                <a:latin typeface="Verdana" panose="020B0604030504040204" pitchFamily="34" charset="0"/>
                <a:ea typeface="Verdana" panose="020B0604030504040204" pitchFamily="34" charset="0"/>
              </a:rPr>
              <a:t> </a:t>
            </a:r>
            <a:endParaRPr lang="en-US" sz="1400" i="1" dirty="0">
              <a:latin typeface="Verdana" panose="020B0604030504040204" pitchFamily="34" charset="0"/>
              <a:ea typeface="Verdana" panose="020B0604030504040204" pitchFamily="34" charset="0"/>
            </a:endParaRPr>
          </a:p>
        </p:txBody>
      </p:sp>
      <p:sp>
        <p:nvSpPr>
          <p:cNvPr id="18" name="Oval 17"/>
          <p:cNvSpPr/>
          <p:nvPr/>
        </p:nvSpPr>
        <p:spPr>
          <a:xfrm>
            <a:off x="7127538" y="2253588"/>
            <a:ext cx="500867" cy="500867"/>
          </a:xfrm>
          <a:prstGeom prst="ellipse">
            <a:avLst/>
          </a:prstGeom>
          <a:solidFill>
            <a:schemeClr val="bg1"/>
          </a:solidFill>
          <a:ln w="38100">
            <a:solidFill>
              <a:srgbClr val="1A0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lv-LV" sz="2400" dirty="0">
              <a:solidFill>
                <a:prstClr val="white"/>
              </a:solidFill>
            </a:endParaRPr>
          </a:p>
        </p:txBody>
      </p:sp>
      <p:pic>
        <p:nvPicPr>
          <p:cNvPr id="9" name="Graphic 15" descr="Share"/>
          <p:cNvPicPr>
            <a:picLocks noChangeAspect="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055078" y="6004928"/>
            <a:ext cx="400068" cy="400068"/>
          </a:xfrm>
          <a:prstGeom prst="rect">
            <a:avLst/>
          </a:prstGeom>
        </p:spPr>
      </p:pic>
      <p:graphicFrame>
        <p:nvGraphicFramePr>
          <p:cNvPr id="12" name="Chart 11">
            <a:extLst>
              <a:ext uri="{FF2B5EF4-FFF2-40B4-BE49-F238E27FC236}">
                <a16:creationId xmlns="" xmlns:a16="http://schemas.microsoft.com/office/drawing/2014/main" id="{51F51A43-ADC0-B04D-B079-33CC9AB4BA87}"/>
              </a:ext>
            </a:extLst>
          </p:cNvPr>
          <p:cNvGraphicFramePr>
            <a:graphicFrameLocks/>
          </p:cNvGraphicFramePr>
          <p:nvPr>
            <p:extLst>
              <p:ext uri="{D42A27DB-BD31-4B8C-83A1-F6EECF244321}">
                <p14:modId xmlns:p14="http://schemas.microsoft.com/office/powerpoint/2010/main" val="3945571748"/>
              </p:ext>
            </p:extLst>
          </p:nvPr>
        </p:nvGraphicFramePr>
        <p:xfrm>
          <a:off x="1055078" y="1919236"/>
          <a:ext cx="5913894" cy="3826980"/>
        </p:xfrm>
        <a:graphic>
          <a:graphicData uri="http://schemas.openxmlformats.org/drawingml/2006/chart">
            <c:chart xmlns:c="http://schemas.openxmlformats.org/drawingml/2006/chart" xmlns:r="http://schemas.openxmlformats.org/officeDocument/2006/relationships" r:id="rId6"/>
          </a:graphicData>
        </a:graphic>
      </p:graphicFrame>
      <p:sp>
        <p:nvSpPr>
          <p:cNvPr id="16" name="TextBox 15"/>
          <p:cNvSpPr txBox="1"/>
          <p:nvPr/>
        </p:nvSpPr>
        <p:spPr>
          <a:xfrm>
            <a:off x="7199845" y="2211463"/>
            <a:ext cx="454168" cy="584775"/>
          </a:xfrm>
          <a:prstGeom prst="rect">
            <a:avLst/>
          </a:prstGeom>
          <a:noFill/>
        </p:spPr>
        <p:txBody>
          <a:bodyPr wrap="square" rtlCol="0">
            <a:spAutoFit/>
          </a:bodyPr>
          <a:lstStyle/>
          <a:p>
            <a:pPr defTabSz="914400"/>
            <a:r>
              <a:rPr lang="lv-LV" sz="3200" b="1" dirty="0">
                <a:solidFill>
                  <a:srgbClr val="1A0599"/>
                </a:solidFill>
                <a:latin typeface="Verdana" panose="020B0604030504040204" pitchFamily="34" charset="0"/>
                <a:ea typeface="Verdana" panose="020B0604030504040204" pitchFamily="34" charset="0"/>
              </a:rPr>
              <a:t>!</a:t>
            </a:r>
          </a:p>
        </p:txBody>
      </p:sp>
      <p:sp>
        <p:nvSpPr>
          <p:cNvPr id="19" name="Rectangle 6"/>
          <p:cNvSpPr>
            <a:spLocks noChangeArrowheads="1"/>
          </p:cNvSpPr>
          <p:nvPr/>
        </p:nvSpPr>
        <p:spPr bwMode="auto">
          <a:xfrm>
            <a:off x="7553703" y="2576133"/>
            <a:ext cx="3471875"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180975" indent="-180975">
              <a:buFont typeface="Arial" panose="020B0604020202020204" pitchFamily="34" charset="0"/>
              <a:buChar char="•"/>
            </a:pPr>
            <a:r>
              <a:rPr lang="lv-LV" sz="1800" dirty="0" smtClean="0">
                <a:latin typeface="Verdana" panose="020B0604030504040204" pitchFamily="34" charset="0"/>
              </a:rPr>
              <a:t>Veiksmīgākās </a:t>
            </a:r>
            <a:r>
              <a:rPr lang="lv-LV" sz="1800" dirty="0">
                <a:latin typeface="Verdana" panose="020B0604030504040204" pitchFamily="34" charset="0"/>
              </a:rPr>
              <a:t>organizācijas finansējuma piesaistē ir bijušas TILDE (25%), </a:t>
            </a:r>
            <a:r>
              <a:rPr lang="lv-LV" sz="1800" dirty="0" smtClean="0">
                <a:latin typeface="Verdana" panose="020B0604030504040204" pitchFamily="34" charset="0"/>
              </a:rPr>
              <a:t>EDI (21</a:t>
            </a:r>
            <a:r>
              <a:rPr lang="lv-LV" sz="1800" dirty="0">
                <a:latin typeface="Verdana" panose="020B0604030504040204" pitchFamily="34" charset="0"/>
              </a:rPr>
              <a:t>%), LETA (16%) un </a:t>
            </a:r>
            <a:r>
              <a:rPr lang="lv-LV" sz="1800" dirty="0" smtClean="0">
                <a:latin typeface="Verdana" panose="020B0604030504040204" pitchFamily="34" charset="0"/>
              </a:rPr>
              <a:t>LU (15</a:t>
            </a:r>
            <a:r>
              <a:rPr lang="lv-LV" sz="1800" dirty="0" smtClean="0">
                <a:latin typeface="Verdana" panose="020B0604030504040204" pitchFamily="34" charset="0"/>
              </a:rPr>
              <a:t>%) </a:t>
            </a:r>
            <a:endParaRPr lang="lv-LV" sz="1800" dirty="0" smtClean="0">
              <a:latin typeface="Verdana" panose="020B0604030504040204" pitchFamily="34" charset="0"/>
            </a:endParaRPr>
          </a:p>
          <a:p>
            <a:pPr marL="180975" indent="-180975">
              <a:buFont typeface="Arial" panose="020B0604020202020204" pitchFamily="34" charset="0"/>
              <a:buChar char="•"/>
            </a:pPr>
            <a:endParaRPr lang="lv-LV" sz="1800" dirty="0" smtClean="0">
              <a:latin typeface="Verdana" panose="020B0604030504040204" pitchFamily="34" charset="0"/>
            </a:endParaRPr>
          </a:p>
          <a:p>
            <a:pPr marL="180975" indent="-180975">
              <a:buFont typeface="Arial" panose="020B0604020202020204" pitchFamily="34" charset="0"/>
              <a:buChar char="•"/>
            </a:pPr>
            <a:r>
              <a:rPr lang="lv-LV" sz="1800" dirty="0" smtClean="0">
                <a:latin typeface="Verdana" panose="020B0604030504040204" pitchFamily="34" charset="0"/>
              </a:rPr>
              <a:t>atbalstītās </a:t>
            </a:r>
            <a:r>
              <a:rPr lang="lv-LV" sz="1800" dirty="0">
                <a:latin typeface="Verdana" panose="020B0604030504040204" pitchFamily="34" charset="0"/>
              </a:rPr>
              <a:t>aktivitātes </a:t>
            </a:r>
            <a:r>
              <a:rPr lang="lv-LV" sz="1800" dirty="0" smtClean="0">
                <a:latin typeface="Verdana" panose="020B0604030504040204" pitchFamily="34" charset="0"/>
              </a:rPr>
              <a:t/>
            </a:r>
            <a:br>
              <a:rPr lang="lv-LV" sz="1800" dirty="0" smtClean="0">
                <a:latin typeface="Verdana" panose="020B0604030504040204" pitchFamily="34" charset="0"/>
              </a:rPr>
            </a:br>
            <a:r>
              <a:rPr lang="lv-LV" sz="1800" dirty="0" smtClean="0">
                <a:latin typeface="Verdana" panose="020B0604030504040204" pitchFamily="34" charset="0"/>
              </a:rPr>
              <a:t>RIA-</a:t>
            </a:r>
            <a:r>
              <a:rPr lang="lv-LV" sz="1800" dirty="0" smtClean="0">
                <a:latin typeface="Verdana" panose="020B0604030504040204" pitchFamily="34" charset="0"/>
              </a:rPr>
              <a:t>62</a:t>
            </a:r>
            <a:r>
              <a:rPr lang="lv-LV" sz="1800" dirty="0" smtClean="0">
                <a:latin typeface="Verdana" panose="020B0604030504040204" pitchFamily="34" charset="0"/>
              </a:rPr>
              <a:t>%, IA–32%, </a:t>
            </a:r>
            <a:r>
              <a:rPr lang="lv-LV" sz="1800" dirty="0" smtClean="0">
                <a:latin typeface="Verdana" panose="020B0604030504040204" pitchFamily="34" charset="0"/>
              </a:rPr>
              <a:t/>
            </a:r>
            <a:br>
              <a:rPr lang="lv-LV" sz="1800" dirty="0" smtClean="0">
                <a:latin typeface="Verdana" panose="020B0604030504040204" pitchFamily="34" charset="0"/>
              </a:rPr>
            </a:br>
            <a:r>
              <a:rPr lang="lv-LV" sz="1800" dirty="0" smtClean="0">
                <a:latin typeface="Verdana" panose="020B0604030504040204" pitchFamily="34" charset="0"/>
              </a:rPr>
              <a:t>CSA-5</a:t>
            </a:r>
            <a:r>
              <a:rPr lang="lv-LV" sz="1800" dirty="0" smtClean="0">
                <a:latin typeface="Verdana" panose="020B0604030504040204" pitchFamily="34" charset="0"/>
              </a:rPr>
              <a:t>% un SME-1</a:t>
            </a:r>
            <a:r>
              <a:rPr lang="lv-LV" sz="1800" dirty="0" smtClean="0">
                <a:latin typeface="Verdana" panose="020B0604030504040204" pitchFamily="34" charset="0"/>
              </a:rPr>
              <a:t>%</a:t>
            </a:r>
            <a:endParaRPr lang="lv-LV" altLang="lv-LV" sz="1800" dirty="0">
              <a:latin typeface="Verdana" panose="020B0604030504040204" pitchFamily="34" charset="0"/>
            </a:endParaRPr>
          </a:p>
        </p:txBody>
      </p:sp>
    </p:spTree>
    <p:extLst>
      <p:ext uri="{BB962C8B-B14F-4D97-AF65-F5344CB8AC3E}">
        <p14:creationId xmlns:p14="http://schemas.microsoft.com/office/powerpoint/2010/main" val="31795338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p:cNvSpPr txBox="1">
            <a:spLocks/>
          </p:cNvSpPr>
          <p:nvPr/>
        </p:nvSpPr>
        <p:spPr>
          <a:xfrm>
            <a:off x="1689539" y="211153"/>
            <a:ext cx="8560867" cy="100605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rtlCol="0" anchor="ctr" anchorCtr="0" compatLnSpc="1">
            <a:prstTxWarp prst="textNoShape">
              <a:avLst/>
            </a:prstTxWarp>
            <a:noAutofit/>
          </a:bodyPr>
          <a:lstStyle>
            <a:lvl1pPr marL="0" marR="0" indent="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1pPr>
            <a:lvl2pPr marL="0" marR="0" indent="2286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2pPr>
            <a:lvl3pPr marL="0" marR="0" indent="4572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3pPr>
            <a:lvl4pPr marL="0" marR="0" indent="6858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4pPr>
            <a:lvl5pPr marL="0" marR="0" indent="9144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5pPr>
            <a:lvl6pPr marL="0" marR="0" indent="11430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6pPr>
            <a:lvl7pPr marL="0" marR="0" indent="13716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7pPr>
            <a:lvl8pPr marL="0" marR="0" indent="16002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8pPr>
            <a:lvl9pPr marL="0" marR="0" indent="18288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9pPr>
          </a:lstStyle>
          <a:p>
            <a:pPr algn="l" defTabSz="914400">
              <a:lnSpc>
                <a:spcPct val="90000"/>
              </a:lnSpc>
              <a:spcAft>
                <a:spcPts val="600"/>
              </a:spcAft>
              <a:defRPr/>
            </a:pPr>
            <a:r>
              <a:rPr lang="lv-LV" sz="3200" b="1" dirty="0">
                <a:solidFill>
                  <a:srgbClr val="1A0599"/>
                </a:solidFill>
                <a:latin typeface="Verdana" panose="020B0604030504040204" pitchFamily="34" charset="0"/>
                <a:ea typeface="Verdana" panose="020B0604030504040204" pitchFamily="34" charset="0"/>
                <a:cs typeface="Arial" panose="020B0604020202020204" pitchFamily="34" charset="0"/>
              </a:rPr>
              <a:t>IKT specializācijas nišas</a:t>
            </a:r>
            <a:endParaRPr lang="en-US" sz="3200" b="1" dirty="0">
              <a:solidFill>
                <a:srgbClr val="1A0599"/>
              </a:solidFill>
              <a:latin typeface="Verdana" panose="020B0604030504040204" pitchFamily="34" charset="0"/>
              <a:ea typeface="Verdana" panose="020B0604030504040204" pitchFamily="34" charset="0"/>
              <a:cs typeface="Arial" panose="020B0604020202020204" pitchFamily="34" charset="0"/>
            </a:endParaRPr>
          </a:p>
        </p:txBody>
      </p:sp>
      <p:pic>
        <p:nvPicPr>
          <p:cNvPr id="39" name="Picture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5400" y="60339"/>
            <a:ext cx="2607148" cy="864704"/>
          </a:xfrm>
          <a:prstGeom prst="rect">
            <a:avLst/>
          </a:prstGeom>
        </p:spPr>
      </p:pic>
      <p:pic>
        <p:nvPicPr>
          <p:cNvPr id="43" name="Picture 42"/>
          <p:cNvPicPr>
            <a:picLocks noChangeAspect="1"/>
          </p:cNvPicPr>
          <p:nvPr/>
        </p:nvPicPr>
        <p:blipFill rotWithShape="1">
          <a:blip r:embed="rId4">
            <a:extLst>
              <a:ext uri="{28A0092B-C50C-407E-A947-70E740481C1C}">
                <a14:useLocalDpi xmlns:a14="http://schemas.microsoft.com/office/drawing/2010/main" val="0"/>
              </a:ext>
            </a:extLst>
          </a:blip>
          <a:srcRect l="24285" t="65310" r="61207" b="10584"/>
          <a:stretch/>
        </p:blipFill>
        <p:spPr>
          <a:xfrm rot="10800000" flipH="1">
            <a:off x="0" y="0"/>
            <a:ext cx="1544598" cy="1923273"/>
          </a:xfrm>
          <a:prstGeom prst="rect">
            <a:avLst/>
          </a:prstGeom>
        </p:spPr>
      </p:pic>
      <p:sp>
        <p:nvSpPr>
          <p:cNvPr id="5" name="Rectangle 8"/>
          <p:cNvSpPr>
            <a:spLocks noChangeArrowheads="1"/>
          </p:cNvSpPr>
          <p:nvPr/>
        </p:nvSpPr>
        <p:spPr bwMode="auto">
          <a:xfrm>
            <a:off x="0" y="21967"/>
            <a:ext cx="92398"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endParaRPr lang="lv-LV" sz="900"/>
          </a:p>
        </p:txBody>
      </p:sp>
      <p:sp>
        <p:nvSpPr>
          <p:cNvPr id="6" name="Rectangle 12"/>
          <p:cNvSpPr>
            <a:spLocks noChangeArrowheads="1"/>
          </p:cNvSpPr>
          <p:nvPr/>
        </p:nvSpPr>
        <p:spPr bwMode="auto">
          <a:xfrm>
            <a:off x="0" y="174367"/>
            <a:ext cx="92398"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endParaRPr lang="lv-LV" sz="900"/>
          </a:p>
        </p:txBody>
      </p:sp>
      <p:sp>
        <p:nvSpPr>
          <p:cNvPr id="7" name="Rectangle 13"/>
          <p:cNvSpPr>
            <a:spLocks noChangeArrowheads="1"/>
          </p:cNvSpPr>
          <p:nvPr/>
        </p:nvSpPr>
        <p:spPr bwMode="auto">
          <a:xfrm>
            <a:off x="0" y="1784092"/>
            <a:ext cx="92398"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endParaRPr lang="lv-LV" sz="900"/>
          </a:p>
        </p:txBody>
      </p:sp>
      <p:sp>
        <p:nvSpPr>
          <p:cNvPr id="22" name="Rectangle 21"/>
          <p:cNvSpPr/>
          <p:nvPr/>
        </p:nvSpPr>
        <p:spPr>
          <a:xfrm>
            <a:off x="8078254" y="4993746"/>
            <a:ext cx="3366698" cy="1200329"/>
          </a:xfrm>
          <a:prstGeom prst="rect">
            <a:avLst/>
          </a:prstGeom>
          <a:ln w="19050">
            <a:solidFill>
              <a:srgbClr val="13046C"/>
            </a:solidFill>
          </a:ln>
        </p:spPr>
        <p:txBody>
          <a:bodyPr wrap="square">
            <a:spAutoFit/>
          </a:bodyPr>
          <a:lstStyle/>
          <a:p>
            <a:r>
              <a:rPr lang="lv-LV" dirty="0" smtClean="0">
                <a:solidFill>
                  <a:srgbClr val="13046C"/>
                </a:solidFill>
                <a:latin typeface="Arial" panose="020B0604020202020204" pitchFamily="34" charset="0"/>
                <a:ea typeface="Arial" panose="020B0604020202020204" pitchFamily="34" charset="0"/>
              </a:rPr>
              <a:t>Finansējuma </a:t>
            </a:r>
            <a:r>
              <a:rPr lang="lv-LV" dirty="0">
                <a:solidFill>
                  <a:srgbClr val="13046C"/>
                </a:solidFill>
                <a:latin typeface="Arial" panose="020B0604020202020204" pitchFamily="34" charset="0"/>
                <a:ea typeface="Arial" panose="020B0604020202020204" pitchFamily="34" charset="0"/>
              </a:rPr>
              <a:t>apjoma sadalījums RIS3 IKT jomas tematiskajās nišās 2014.-2018.gada periodā, milj. eiro. </a:t>
            </a:r>
            <a:endParaRPr lang="en-GB" dirty="0">
              <a:solidFill>
                <a:srgbClr val="13046C"/>
              </a:solidFill>
              <a:latin typeface="Arial" panose="020B0604020202020204" pitchFamily="34" charset="0"/>
              <a:ea typeface="Arial" panose="020B0604020202020204" pitchFamily="34" charset="0"/>
            </a:endParaRPr>
          </a:p>
        </p:txBody>
      </p:sp>
      <p:pic>
        <p:nvPicPr>
          <p:cNvPr id="19" name="Picture 18"/>
          <p:cNvPicPr/>
          <p:nvPr/>
        </p:nvPicPr>
        <p:blipFill>
          <a:blip r:embed="rId5"/>
          <a:stretch>
            <a:fillRect/>
          </a:stretch>
        </p:blipFill>
        <p:spPr>
          <a:xfrm>
            <a:off x="1072803" y="1368018"/>
            <a:ext cx="6728326" cy="4617915"/>
          </a:xfrm>
          <a:prstGeom prst="rect">
            <a:avLst/>
          </a:prstGeom>
        </p:spPr>
      </p:pic>
      <p:grpSp>
        <p:nvGrpSpPr>
          <p:cNvPr id="21" name="Group 20"/>
          <p:cNvGrpSpPr/>
          <p:nvPr/>
        </p:nvGrpSpPr>
        <p:grpSpPr>
          <a:xfrm>
            <a:off x="1633184" y="2138483"/>
            <a:ext cx="3587673" cy="3060051"/>
            <a:chOff x="121920" y="-51396"/>
            <a:chExt cx="1851632" cy="1833091"/>
          </a:xfrm>
        </p:grpSpPr>
        <p:cxnSp>
          <p:nvCxnSpPr>
            <p:cNvPr id="26" name="Straight Connector 25"/>
            <p:cNvCxnSpPr/>
            <p:nvPr/>
          </p:nvCxnSpPr>
          <p:spPr>
            <a:xfrm>
              <a:off x="1018183" y="-51396"/>
              <a:ext cx="3005" cy="1034807"/>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1021080" y="998220"/>
              <a:ext cx="254903" cy="783475"/>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211662" y="793630"/>
              <a:ext cx="815260" cy="199779"/>
            </a:xfrm>
            <a:prstGeom prst="line">
              <a:avLst/>
            </a:prstGeom>
          </p:spPr>
          <p:style>
            <a:lnRef idx="2">
              <a:schemeClr val="accent1"/>
            </a:lnRef>
            <a:fillRef idx="0">
              <a:schemeClr val="accent1"/>
            </a:fillRef>
            <a:effectRef idx="1">
              <a:schemeClr val="accent1"/>
            </a:effectRef>
            <a:fontRef idx="minor">
              <a:schemeClr val="tx1"/>
            </a:fontRef>
          </p:style>
        </p:cxnSp>
        <p:sp>
          <p:nvSpPr>
            <p:cNvPr id="29" name="Text Box 2"/>
            <p:cNvSpPr txBox="1">
              <a:spLocks noChangeArrowheads="1"/>
            </p:cNvSpPr>
            <p:nvPr/>
          </p:nvSpPr>
          <p:spPr bwMode="auto">
            <a:xfrm>
              <a:off x="886623" y="542595"/>
              <a:ext cx="1086929" cy="465827"/>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Bef>
                  <a:spcPts val="600"/>
                </a:spcBef>
                <a:spcAft>
                  <a:spcPts val="600"/>
                </a:spcAft>
              </a:pPr>
              <a:r>
                <a:rPr lang="lv-LV" sz="1600" b="1" dirty="0">
                  <a:solidFill>
                    <a:srgbClr val="13046C"/>
                  </a:solidFill>
                  <a:effectLst/>
                  <a:latin typeface="Arial" panose="020B0604020202020204" pitchFamily="34" charset="0"/>
                  <a:ea typeface="Arial" panose="020B0604020202020204" pitchFamily="34" charset="0"/>
                </a:rPr>
                <a:t>Algoritmi/ programmatūra</a:t>
              </a:r>
              <a:endParaRPr lang="lv-LV" sz="1600" dirty="0">
                <a:solidFill>
                  <a:srgbClr val="13046C"/>
                </a:solidFill>
                <a:effectLst/>
                <a:latin typeface="Arial" panose="020B0604020202020204" pitchFamily="34" charset="0"/>
                <a:ea typeface="Arial" panose="020B0604020202020204" pitchFamily="34" charset="0"/>
              </a:endParaRPr>
            </a:p>
          </p:txBody>
        </p:sp>
        <p:sp>
          <p:nvSpPr>
            <p:cNvPr id="30" name="Text Box 2"/>
            <p:cNvSpPr txBox="1">
              <a:spLocks noChangeArrowheads="1"/>
            </p:cNvSpPr>
            <p:nvPr/>
          </p:nvSpPr>
          <p:spPr bwMode="auto">
            <a:xfrm>
              <a:off x="121920" y="457200"/>
              <a:ext cx="948906" cy="33643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Bef>
                  <a:spcPts val="600"/>
                </a:spcBef>
                <a:spcAft>
                  <a:spcPts val="600"/>
                </a:spcAft>
              </a:pPr>
              <a:r>
                <a:rPr lang="lv-LV" sz="1600" b="1" dirty="0">
                  <a:solidFill>
                    <a:srgbClr val="13046C"/>
                  </a:solidFill>
                  <a:effectLst/>
                  <a:latin typeface="Arial" panose="020B0604020202020204" pitchFamily="34" charset="0"/>
                  <a:ea typeface="Arial" panose="020B0604020202020204" pitchFamily="34" charset="0"/>
                </a:rPr>
                <a:t>Dati</a:t>
              </a:r>
              <a:endParaRPr lang="lv-LV" sz="1600" dirty="0">
                <a:solidFill>
                  <a:srgbClr val="13046C"/>
                </a:solidFill>
                <a:effectLst/>
                <a:latin typeface="Arial" panose="020B0604020202020204" pitchFamily="34" charset="0"/>
                <a:ea typeface="Arial" panose="020B0604020202020204" pitchFamily="34" charset="0"/>
              </a:endParaRPr>
            </a:p>
          </p:txBody>
        </p:sp>
        <p:sp>
          <p:nvSpPr>
            <p:cNvPr id="31" name="Text Box 2"/>
            <p:cNvSpPr txBox="1">
              <a:spLocks noChangeArrowheads="1"/>
            </p:cNvSpPr>
            <p:nvPr/>
          </p:nvSpPr>
          <p:spPr bwMode="auto">
            <a:xfrm>
              <a:off x="211662" y="1204058"/>
              <a:ext cx="1086929" cy="465827"/>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Bef>
                  <a:spcPts val="600"/>
                </a:spcBef>
                <a:spcAft>
                  <a:spcPts val="600"/>
                </a:spcAft>
              </a:pPr>
              <a:r>
                <a:rPr lang="lv-LV" sz="1600" b="1" dirty="0">
                  <a:solidFill>
                    <a:srgbClr val="13046C"/>
                  </a:solidFill>
                  <a:effectLst/>
                  <a:latin typeface="Arial" panose="020B0604020202020204" pitchFamily="34" charset="0"/>
                  <a:ea typeface="Arial" panose="020B0604020202020204" pitchFamily="34" charset="0"/>
                </a:rPr>
                <a:t>Iekārtas</a:t>
              </a:r>
              <a:endParaRPr lang="lv-LV" sz="1600" dirty="0">
                <a:solidFill>
                  <a:srgbClr val="13046C"/>
                </a:solidFill>
                <a:effectLst/>
                <a:latin typeface="Arial" panose="020B0604020202020204" pitchFamily="34" charset="0"/>
                <a:ea typeface="Arial" panose="020B0604020202020204" pitchFamily="34" charset="0"/>
              </a:endParaRPr>
            </a:p>
          </p:txBody>
        </p:sp>
      </p:grpSp>
      <p:sp>
        <p:nvSpPr>
          <p:cNvPr id="17" name="Slide Number Placeholder 3"/>
          <p:cNvSpPr txBox="1">
            <a:spLocks/>
          </p:cNvSpPr>
          <p:nvPr/>
        </p:nvSpPr>
        <p:spPr>
          <a:xfrm>
            <a:off x="9220201" y="6194075"/>
            <a:ext cx="2743200" cy="365125"/>
          </a:xfrm>
          <a:prstGeom prst="rect">
            <a:avLst/>
          </a:prstGeom>
        </p:spPr>
        <p:txBody>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400" dirty="0" smtClean="0">
                <a:solidFill>
                  <a:prstClr val="black">
                    <a:tint val="75000"/>
                  </a:prstClr>
                </a:solidFill>
              </a:rPr>
              <a:t>12</a:t>
            </a:r>
            <a:endParaRPr lang="lv-LV" sz="1400" dirty="0">
              <a:solidFill>
                <a:prstClr val="black">
                  <a:tint val="75000"/>
                </a:prstClr>
              </a:solidFill>
            </a:endParaRPr>
          </a:p>
        </p:txBody>
      </p:sp>
      <p:sp>
        <p:nvSpPr>
          <p:cNvPr id="23" name="Rectangle 22"/>
          <p:cNvSpPr/>
          <p:nvPr/>
        </p:nvSpPr>
        <p:spPr>
          <a:xfrm>
            <a:off x="8071659" y="1544328"/>
            <a:ext cx="3816421" cy="3268777"/>
          </a:xfrm>
          <a:prstGeom prst="rect">
            <a:avLst/>
          </a:prstGeom>
          <a:noFill/>
          <a:ln w="38100">
            <a:solidFill>
              <a:srgbClr val="1A0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lv-LV" sz="2000" dirty="0">
              <a:solidFill>
                <a:prstClr val="white"/>
              </a:solidFill>
            </a:endParaRPr>
          </a:p>
        </p:txBody>
      </p:sp>
      <p:sp>
        <p:nvSpPr>
          <p:cNvPr id="24" name="Oval 23"/>
          <p:cNvSpPr/>
          <p:nvPr/>
        </p:nvSpPr>
        <p:spPr>
          <a:xfrm>
            <a:off x="7826737" y="1293035"/>
            <a:ext cx="500867" cy="500867"/>
          </a:xfrm>
          <a:prstGeom prst="ellipse">
            <a:avLst/>
          </a:prstGeom>
          <a:solidFill>
            <a:schemeClr val="bg1"/>
          </a:solidFill>
          <a:ln w="38100">
            <a:solidFill>
              <a:srgbClr val="1A0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lv-LV" sz="2400" dirty="0">
              <a:solidFill>
                <a:prstClr val="white"/>
              </a:solidFill>
            </a:endParaRPr>
          </a:p>
        </p:txBody>
      </p:sp>
      <p:sp>
        <p:nvSpPr>
          <p:cNvPr id="25" name="TextBox 24"/>
          <p:cNvSpPr txBox="1"/>
          <p:nvPr/>
        </p:nvSpPr>
        <p:spPr>
          <a:xfrm>
            <a:off x="7899044" y="1250910"/>
            <a:ext cx="454168" cy="584775"/>
          </a:xfrm>
          <a:prstGeom prst="rect">
            <a:avLst/>
          </a:prstGeom>
          <a:noFill/>
        </p:spPr>
        <p:txBody>
          <a:bodyPr wrap="square" rtlCol="0">
            <a:spAutoFit/>
          </a:bodyPr>
          <a:lstStyle/>
          <a:p>
            <a:pPr defTabSz="914400"/>
            <a:r>
              <a:rPr lang="lv-LV" sz="3200" b="1" dirty="0">
                <a:solidFill>
                  <a:srgbClr val="1A0599"/>
                </a:solidFill>
                <a:latin typeface="Verdana" panose="020B0604030504040204" pitchFamily="34" charset="0"/>
                <a:ea typeface="Verdana" panose="020B0604030504040204" pitchFamily="34" charset="0"/>
              </a:rPr>
              <a:t>!</a:t>
            </a:r>
          </a:p>
        </p:txBody>
      </p:sp>
      <p:sp>
        <p:nvSpPr>
          <p:cNvPr id="32" name="Rectangle 6"/>
          <p:cNvSpPr>
            <a:spLocks noChangeArrowheads="1"/>
          </p:cNvSpPr>
          <p:nvPr/>
        </p:nvSpPr>
        <p:spPr bwMode="auto">
          <a:xfrm>
            <a:off x="8252902" y="1615580"/>
            <a:ext cx="347187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180975" indent="-180975">
              <a:buFont typeface="Arial" panose="020B0604020202020204" pitchFamily="34" charset="0"/>
              <a:buChar char="•"/>
            </a:pPr>
            <a:r>
              <a:rPr lang="lv-LV" sz="1800" dirty="0" smtClean="0">
                <a:latin typeface="Verdana" panose="020B0604030504040204" pitchFamily="34" charset="0"/>
              </a:rPr>
              <a:t>2014.-2018.gadā </a:t>
            </a:r>
            <a:r>
              <a:rPr lang="lv-LV" sz="1800" dirty="0">
                <a:latin typeface="Verdana" panose="020B0604030504040204" pitchFamily="34" charset="0"/>
              </a:rPr>
              <a:t>IKT </a:t>
            </a:r>
            <a:r>
              <a:rPr lang="lv-LV" sz="1800" dirty="0" smtClean="0">
                <a:latin typeface="Verdana" panose="020B0604030504040204" pitchFamily="34" charset="0"/>
              </a:rPr>
              <a:t>jomā kopumā </a:t>
            </a:r>
            <a:r>
              <a:rPr lang="lv-LV" sz="1800" dirty="0">
                <a:latin typeface="Verdana" panose="020B0604030504040204" pitchFamily="34" charset="0"/>
              </a:rPr>
              <a:t>piesaistīts un ieguldīts finansējums 32.9 milj. eiro</a:t>
            </a:r>
          </a:p>
          <a:p>
            <a:pPr marL="180975" indent="-180975">
              <a:buFont typeface="Arial" panose="020B0604020202020204" pitchFamily="34" charset="0"/>
              <a:buChar char="•"/>
            </a:pPr>
            <a:endParaRPr lang="lv-LV" sz="1800" dirty="0" smtClean="0">
              <a:latin typeface="Verdana" panose="020B0604030504040204" pitchFamily="34" charset="0"/>
            </a:endParaRPr>
          </a:p>
          <a:p>
            <a:pPr marL="180975" indent="-180975">
              <a:buFont typeface="Arial" panose="020B0604020202020204" pitchFamily="34" charset="0"/>
              <a:buChar char="•"/>
            </a:pPr>
            <a:r>
              <a:rPr lang="lv-LV" sz="1800" dirty="0" smtClean="0">
                <a:latin typeface="Verdana" panose="020B0604030504040204" pitchFamily="34" charset="0"/>
              </a:rPr>
              <a:t>otrs </a:t>
            </a:r>
            <a:r>
              <a:rPr lang="lv-LV" sz="1800" dirty="0">
                <a:latin typeface="Verdana" panose="020B0604030504040204" pitchFamily="34" charset="0"/>
              </a:rPr>
              <a:t>lielākais finansējuma avots </a:t>
            </a:r>
            <a:r>
              <a:rPr lang="lv-LV" sz="1800" dirty="0" smtClean="0">
                <a:latin typeface="Verdana" panose="020B0604030504040204" pitchFamily="34" charset="0"/>
              </a:rPr>
              <a:t>Apvārsnis </a:t>
            </a:r>
            <a:r>
              <a:rPr lang="lv-LV" sz="1800" dirty="0">
                <a:latin typeface="Verdana" panose="020B0604030504040204" pitchFamily="34" charset="0"/>
              </a:rPr>
              <a:t>2020 </a:t>
            </a:r>
            <a:r>
              <a:rPr lang="lv-LV" sz="1800" dirty="0" smtClean="0">
                <a:latin typeface="Verdana" panose="020B0604030504040204" pitchFamily="34" charset="0"/>
              </a:rPr>
              <a:t>programma</a:t>
            </a:r>
            <a:r>
              <a:rPr lang="lv-LV" sz="1800" dirty="0">
                <a:latin typeface="Verdana" panose="020B0604030504040204" pitchFamily="34" charset="0"/>
              </a:rPr>
              <a:t>, kur piesaistīti 23% jeb 7.51 milj. eiro no </a:t>
            </a:r>
            <a:r>
              <a:rPr lang="lv-LV" sz="1800" dirty="0" smtClean="0">
                <a:latin typeface="Verdana" panose="020B0604030504040204" pitchFamily="34" charset="0"/>
              </a:rPr>
              <a:t>visa finansējuma</a:t>
            </a:r>
            <a:endParaRPr lang="lv-LV" altLang="lv-LV" sz="1800" dirty="0">
              <a:latin typeface="Verdana" panose="020B0604030504040204" pitchFamily="34" charset="0"/>
            </a:endParaRPr>
          </a:p>
        </p:txBody>
      </p:sp>
      <p:sp>
        <p:nvSpPr>
          <p:cNvPr id="33" name="Rectangle 32">
            <a:extLst>
              <a:ext uri="{FF2B5EF4-FFF2-40B4-BE49-F238E27FC236}">
                <a16:creationId xmlns="" xmlns:a16="http://schemas.microsoft.com/office/drawing/2014/main" id="{BF350B87-E73E-0A44-ACAA-7AC03740CECC}"/>
              </a:ext>
            </a:extLst>
          </p:cNvPr>
          <p:cNvSpPr/>
          <p:nvPr/>
        </p:nvSpPr>
        <p:spPr>
          <a:xfrm>
            <a:off x="1263119" y="6409284"/>
            <a:ext cx="8716750" cy="307777"/>
          </a:xfrm>
          <a:prstGeom prst="rect">
            <a:avLst/>
          </a:prstGeom>
          <a:ln w="28575">
            <a:solidFill>
              <a:srgbClr val="C00000"/>
            </a:solidFill>
          </a:ln>
        </p:spPr>
        <p:txBody>
          <a:bodyPr wrap="square">
            <a:spAutoFit/>
          </a:bodyPr>
          <a:lstStyle/>
          <a:p>
            <a:r>
              <a:rPr lang="lv-LV" sz="1400" i="1" dirty="0">
                <a:latin typeface="Verdana" panose="020B0604030504040204" pitchFamily="34" charset="0"/>
                <a:ea typeface="Verdana" panose="020B0604030504040204" pitchFamily="34" charset="0"/>
              </a:rPr>
              <a:t>RIS3 IKT pārskats: https://</a:t>
            </a:r>
            <a:r>
              <a:rPr lang="lv-LV" sz="1400" i="1" dirty="0" smtClean="0">
                <a:latin typeface="Verdana" panose="020B0604030504040204" pitchFamily="34" charset="0"/>
                <a:ea typeface="Verdana" panose="020B0604030504040204" pitchFamily="34" charset="0"/>
              </a:rPr>
              <a:t>www.izm.gov.lv/lv/informacijas-un-komunikacijas-tehnologijas</a:t>
            </a:r>
            <a:endParaRPr lang="lv-LV" sz="1400" i="1" dirty="0">
              <a:latin typeface="Verdana" panose="020B0604030504040204" pitchFamily="34" charset="0"/>
              <a:ea typeface="Verdana" panose="020B0604030504040204" pitchFamily="34" charset="0"/>
            </a:endParaRPr>
          </a:p>
        </p:txBody>
      </p:sp>
      <p:pic>
        <p:nvPicPr>
          <p:cNvPr id="34" name="Graphic 15" descr="Share"/>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772298" y="6348393"/>
            <a:ext cx="400068" cy="400068"/>
          </a:xfrm>
          <a:prstGeom prst="rect">
            <a:avLst/>
          </a:prstGeom>
        </p:spPr>
      </p:pic>
    </p:spTree>
    <p:extLst>
      <p:ext uri="{BB962C8B-B14F-4D97-AF65-F5344CB8AC3E}">
        <p14:creationId xmlns:p14="http://schemas.microsoft.com/office/powerpoint/2010/main" val="20275924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722291" y="211050"/>
            <a:ext cx="6126309" cy="100605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rtlCol="0" anchor="ctr" anchorCtr="0" compatLnSpc="1">
            <a:prstTxWarp prst="textNoShape">
              <a:avLst/>
            </a:prstTxWarp>
            <a:noAutofit/>
          </a:bodyPr>
          <a:lstStyle>
            <a:lvl1pPr marL="0" marR="0" indent="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1pPr>
            <a:lvl2pPr marL="0" marR="0" indent="2286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2pPr>
            <a:lvl3pPr marL="0" marR="0" indent="4572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3pPr>
            <a:lvl4pPr marL="0" marR="0" indent="6858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4pPr>
            <a:lvl5pPr marL="0" marR="0" indent="9144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5pPr>
            <a:lvl6pPr marL="0" marR="0" indent="11430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6pPr>
            <a:lvl7pPr marL="0" marR="0" indent="13716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7pPr>
            <a:lvl8pPr marL="0" marR="0" indent="16002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8pPr>
            <a:lvl9pPr marL="0" marR="0" indent="18288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9pPr>
          </a:lstStyle>
          <a:p>
            <a:pPr algn="l" defTabSz="914400">
              <a:lnSpc>
                <a:spcPct val="90000"/>
              </a:lnSpc>
              <a:spcAft>
                <a:spcPts val="600"/>
              </a:spcAft>
              <a:defRPr/>
            </a:pPr>
            <a:r>
              <a:rPr lang="lv-LV" sz="3200" b="1" dirty="0">
                <a:solidFill>
                  <a:srgbClr val="1A0599"/>
                </a:solidFill>
                <a:latin typeface="Verdana" panose="020B0604030504040204" pitchFamily="34" charset="0"/>
                <a:ea typeface="Verdana" panose="020B0604030504040204" pitchFamily="34" charset="0"/>
                <a:cs typeface="Arial" panose="020B0604020202020204" pitchFamily="34" charset="0"/>
              </a:rPr>
              <a:t>IKT specializācijas nišas</a:t>
            </a:r>
            <a:endParaRPr lang="en-US" sz="3200" b="1" dirty="0">
              <a:solidFill>
                <a:srgbClr val="1A0599"/>
              </a:solidFill>
              <a:latin typeface="Verdana" panose="020B0604030504040204" pitchFamily="34" charset="0"/>
              <a:ea typeface="Verdana" panose="020B0604030504040204" pitchFamily="34" charset="0"/>
              <a:cs typeface="Arial" panose="020B0604020202020204" pitchFamily="34" charset="0"/>
            </a:endParaRPr>
          </a:p>
        </p:txBody>
      </p:sp>
      <p:pic>
        <p:nvPicPr>
          <p:cNvPr id="3" name="Picture 2"/>
          <p:cNvPicPr/>
          <p:nvPr/>
        </p:nvPicPr>
        <p:blipFill>
          <a:blip r:embed="rId2"/>
          <a:stretch>
            <a:fillRect/>
          </a:stretch>
        </p:blipFill>
        <p:spPr>
          <a:xfrm>
            <a:off x="1055917" y="1217101"/>
            <a:ext cx="6528224" cy="4923723"/>
          </a:xfrm>
          <a:prstGeom prst="rect">
            <a:avLst/>
          </a:prstGeom>
        </p:spPr>
      </p:pic>
      <p:sp>
        <p:nvSpPr>
          <p:cNvPr id="4" name="Snip Diagonal Corner Rectangle 3"/>
          <p:cNvSpPr/>
          <p:nvPr/>
        </p:nvSpPr>
        <p:spPr>
          <a:xfrm>
            <a:off x="9264952" y="2502878"/>
            <a:ext cx="2393648" cy="3378101"/>
          </a:xfrm>
          <a:prstGeom prst="snip2DiagRect">
            <a:avLst/>
          </a:prstGeom>
          <a:ln w="19050">
            <a:solidFill>
              <a:srgbClr val="13046C"/>
            </a:solidFill>
          </a:ln>
        </p:spPr>
        <p:txBody>
          <a:bodyPr wrap="square">
            <a:spAutoFit/>
          </a:bodyPr>
          <a:lstStyle/>
          <a:p>
            <a:r>
              <a:rPr lang="lv-LV" dirty="0">
                <a:solidFill>
                  <a:srgbClr val="13046C"/>
                </a:solidFill>
                <a:latin typeface="Arial" panose="020B0604020202020204" pitchFamily="34" charset="0"/>
                <a:ea typeface="Arial" panose="020B0604020202020204" pitchFamily="34" charset="0"/>
              </a:rPr>
              <a:t>ZI un komersantu īstenoto P&amp;I projektu finansējuma apjoms milj. eiro RIS3 IKT jomas tematiskajās nišās 2014.-2018.gada periodā</a:t>
            </a:r>
            <a:r>
              <a:rPr lang="lv-LV" dirty="0" smtClean="0">
                <a:latin typeface="Arial" panose="020B0604020202020204" pitchFamily="34" charset="0"/>
                <a:ea typeface="Arial" panose="020B0604020202020204" pitchFamily="34" charset="0"/>
              </a:rPr>
              <a:t>.</a:t>
            </a:r>
          </a:p>
          <a:p>
            <a:endParaRPr lang="lv-LV" sz="900" dirty="0"/>
          </a:p>
        </p:txBody>
      </p:sp>
      <p:sp>
        <p:nvSpPr>
          <p:cNvPr id="5" name="Slide Number Placeholder 3"/>
          <p:cNvSpPr txBox="1">
            <a:spLocks/>
          </p:cNvSpPr>
          <p:nvPr/>
        </p:nvSpPr>
        <p:spPr>
          <a:xfrm>
            <a:off x="9187544" y="6240806"/>
            <a:ext cx="2743200" cy="365125"/>
          </a:xfrm>
          <a:prstGeom prst="rect">
            <a:avLst/>
          </a:prstGeom>
        </p:spPr>
        <p:txBody>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400" dirty="0" smtClean="0">
                <a:solidFill>
                  <a:prstClr val="black">
                    <a:tint val="75000"/>
                  </a:prstClr>
                </a:solidFill>
              </a:rPr>
              <a:t>13</a:t>
            </a:r>
            <a:endParaRPr lang="lv-LV" sz="1400" dirty="0">
              <a:solidFill>
                <a:prstClr val="black">
                  <a:tint val="75000"/>
                </a:prstClr>
              </a:solidFill>
            </a:endParaRPr>
          </a:p>
        </p:txBody>
      </p:sp>
      <p:sp>
        <p:nvSpPr>
          <p:cNvPr id="6" name="Rectangle 5">
            <a:extLst>
              <a:ext uri="{FF2B5EF4-FFF2-40B4-BE49-F238E27FC236}">
                <a16:creationId xmlns="" xmlns:a16="http://schemas.microsoft.com/office/drawing/2014/main" id="{BF350B87-E73E-0A44-ACAA-7AC03740CECC}"/>
              </a:ext>
            </a:extLst>
          </p:cNvPr>
          <p:cNvSpPr/>
          <p:nvPr/>
        </p:nvSpPr>
        <p:spPr>
          <a:xfrm>
            <a:off x="1263119" y="6409284"/>
            <a:ext cx="8716750" cy="307777"/>
          </a:xfrm>
          <a:prstGeom prst="rect">
            <a:avLst/>
          </a:prstGeom>
          <a:ln w="28575">
            <a:solidFill>
              <a:srgbClr val="C00000"/>
            </a:solidFill>
          </a:ln>
        </p:spPr>
        <p:txBody>
          <a:bodyPr wrap="square">
            <a:spAutoFit/>
          </a:bodyPr>
          <a:lstStyle/>
          <a:p>
            <a:r>
              <a:rPr lang="lv-LV" sz="1400" i="1" dirty="0">
                <a:latin typeface="Verdana" panose="020B0604030504040204" pitchFamily="34" charset="0"/>
                <a:ea typeface="Verdana" panose="020B0604030504040204" pitchFamily="34" charset="0"/>
              </a:rPr>
              <a:t>RIS3 IKT pārskats: https://</a:t>
            </a:r>
            <a:r>
              <a:rPr lang="lv-LV" sz="1400" i="1" dirty="0" smtClean="0">
                <a:latin typeface="Verdana" panose="020B0604030504040204" pitchFamily="34" charset="0"/>
                <a:ea typeface="Verdana" panose="020B0604030504040204" pitchFamily="34" charset="0"/>
              </a:rPr>
              <a:t>www.izm.gov.lv/lv/informacijas-un-komunikacijas-tehnologijas</a:t>
            </a:r>
            <a:endParaRPr lang="lv-LV" sz="1400" i="1" dirty="0">
              <a:latin typeface="Verdana" panose="020B0604030504040204" pitchFamily="34" charset="0"/>
              <a:ea typeface="Verdana" panose="020B0604030504040204" pitchFamily="34" charset="0"/>
            </a:endParaRPr>
          </a:p>
        </p:txBody>
      </p:sp>
      <p:pic>
        <p:nvPicPr>
          <p:cNvPr id="7" name="Graphic 15" descr="Share"/>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772298" y="6348393"/>
            <a:ext cx="400068" cy="400068"/>
          </a:xfrm>
          <a:prstGeom prst="rect">
            <a:avLst/>
          </a:prstGeom>
        </p:spPr>
      </p:pic>
    </p:spTree>
    <p:extLst>
      <p:ext uri="{BB962C8B-B14F-4D97-AF65-F5344CB8AC3E}">
        <p14:creationId xmlns:p14="http://schemas.microsoft.com/office/powerpoint/2010/main" val="70796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1973835B-CC07-F44A-B527-C74A163B3AB2}"/>
              </a:ext>
            </a:extLst>
          </p:cNvPr>
          <p:cNvSpPr/>
          <p:nvPr/>
        </p:nvSpPr>
        <p:spPr>
          <a:xfrm>
            <a:off x="1686600" y="414232"/>
            <a:ext cx="7948010" cy="535531"/>
          </a:xfrm>
          <a:prstGeom prst="rect">
            <a:avLst/>
          </a:prstGeom>
        </p:spPr>
        <p:txBody>
          <a:bodyPr wrap="none">
            <a:spAutoFit/>
          </a:bodyPr>
          <a:lstStyle/>
          <a:p>
            <a:pPr>
              <a:lnSpc>
                <a:spcPct val="90000"/>
              </a:lnSpc>
              <a:spcAft>
                <a:spcPts val="600"/>
              </a:spcAft>
              <a:defRPr/>
            </a:pPr>
            <a:r>
              <a:rPr lang="lv-LV" sz="3200" b="1" dirty="0">
                <a:solidFill>
                  <a:srgbClr val="1A0599"/>
                </a:solidFill>
                <a:latin typeface="Verdana" panose="020B0604030504040204" pitchFamily="34" charset="0"/>
                <a:ea typeface="Verdana" panose="020B0604030504040204" pitchFamily="34" charset="0"/>
                <a:cs typeface="Arial" panose="020B0604020202020204" pitchFamily="34" charset="0"/>
              </a:rPr>
              <a:t>Jauna pieeja Eiropas partnerībām</a:t>
            </a:r>
            <a:endParaRPr lang="en-US" sz="3200" b="1" dirty="0">
              <a:solidFill>
                <a:srgbClr val="1A0599"/>
              </a:solidFill>
              <a:latin typeface="Verdana" panose="020B0604030504040204" pitchFamily="34" charset="0"/>
              <a:ea typeface="Verdana" panose="020B0604030504040204" pitchFamily="34" charset="0"/>
              <a:cs typeface="Arial" panose="020B0604020202020204" pitchFamily="34" charset="0"/>
            </a:endParaRPr>
          </a:p>
        </p:txBody>
      </p:sp>
      <p:grpSp>
        <p:nvGrpSpPr>
          <p:cNvPr id="6" name="Group 5"/>
          <p:cNvGrpSpPr/>
          <p:nvPr/>
        </p:nvGrpSpPr>
        <p:grpSpPr>
          <a:xfrm>
            <a:off x="651934" y="3422816"/>
            <a:ext cx="11278810" cy="2249852"/>
            <a:chOff x="1847711" y="3422815"/>
            <a:chExt cx="7784464" cy="2859453"/>
          </a:xfrm>
        </p:grpSpPr>
        <p:sp>
          <p:nvSpPr>
            <p:cNvPr id="7" name="Freeform 6"/>
            <p:cNvSpPr/>
            <p:nvPr/>
          </p:nvSpPr>
          <p:spPr>
            <a:xfrm>
              <a:off x="1847711" y="3422815"/>
              <a:ext cx="2373312" cy="518400"/>
            </a:xfrm>
            <a:custGeom>
              <a:avLst/>
              <a:gdLst>
                <a:gd name="connsiteX0" fmla="*/ 0 w 2373312"/>
                <a:gd name="connsiteY0" fmla="*/ 0 h 518400"/>
                <a:gd name="connsiteX1" fmla="*/ 2373312 w 2373312"/>
                <a:gd name="connsiteY1" fmla="*/ 0 h 518400"/>
                <a:gd name="connsiteX2" fmla="*/ 2373312 w 2373312"/>
                <a:gd name="connsiteY2" fmla="*/ 518400 h 518400"/>
                <a:gd name="connsiteX3" fmla="*/ 0 w 2373312"/>
                <a:gd name="connsiteY3" fmla="*/ 518400 h 518400"/>
                <a:gd name="connsiteX4" fmla="*/ 0 w 2373312"/>
                <a:gd name="connsiteY4" fmla="*/ 0 h 51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312" h="518400">
                  <a:moveTo>
                    <a:pt x="0" y="0"/>
                  </a:moveTo>
                  <a:lnTo>
                    <a:pt x="2373312" y="0"/>
                  </a:lnTo>
                  <a:lnTo>
                    <a:pt x="2373312" y="518400"/>
                  </a:lnTo>
                  <a:lnTo>
                    <a:pt x="0" y="518400"/>
                  </a:lnTo>
                  <a:lnTo>
                    <a:pt x="0" y="0"/>
                  </a:lnTo>
                  <a:close/>
                </a:path>
              </a:pathLst>
            </a:custGeom>
            <a:solidFill>
              <a:srgbClr val="1A0599"/>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lv-LV" sz="1600" b="1" kern="1200" dirty="0" err="1" smtClean="0">
                  <a:latin typeface="Verdana" panose="020B0604030504040204" pitchFamily="34" charset="0"/>
                  <a:ea typeface="Verdana" panose="020B0604030504040204" pitchFamily="34" charset="0"/>
                </a:rPr>
                <a:t>Kopprogrammētas</a:t>
              </a:r>
              <a:endParaRPr lang="lv-LV" sz="1600" b="1" kern="1200" dirty="0">
                <a:latin typeface="Verdana" panose="020B0604030504040204" pitchFamily="34" charset="0"/>
                <a:ea typeface="Verdana" panose="020B0604030504040204" pitchFamily="34" charset="0"/>
              </a:endParaRPr>
            </a:p>
          </p:txBody>
        </p:sp>
        <p:sp>
          <p:nvSpPr>
            <p:cNvPr id="8" name="Freeform 7"/>
            <p:cNvSpPr/>
            <p:nvPr/>
          </p:nvSpPr>
          <p:spPr>
            <a:xfrm>
              <a:off x="1847711" y="3941216"/>
              <a:ext cx="2373312" cy="2341052"/>
            </a:xfrm>
            <a:custGeom>
              <a:avLst/>
              <a:gdLst>
                <a:gd name="connsiteX0" fmla="*/ 0 w 2373312"/>
                <a:gd name="connsiteY0" fmla="*/ 0 h 2050901"/>
                <a:gd name="connsiteX1" fmla="*/ 2373312 w 2373312"/>
                <a:gd name="connsiteY1" fmla="*/ 0 h 2050901"/>
                <a:gd name="connsiteX2" fmla="*/ 2373312 w 2373312"/>
                <a:gd name="connsiteY2" fmla="*/ 2050901 h 2050901"/>
                <a:gd name="connsiteX3" fmla="*/ 0 w 2373312"/>
                <a:gd name="connsiteY3" fmla="*/ 2050901 h 2050901"/>
                <a:gd name="connsiteX4" fmla="*/ 0 w 2373312"/>
                <a:gd name="connsiteY4" fmla="*/ 0 h 2050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312" h="2050901">
                  <a:moveTo>
                    <a:pt x="0" y="0"/>
                  </a:moveTo>
                  <a:lnTo>
                    <a:pt x="2373312" y="0"/>
                  </a:lnTo>
                  <a:lnTo>
                    <a:pt x="2373312" y="2050901"/>
                  </a:lnTo>
                  <a:lnTo>
                    <a:pt x="0" y="2050901"/>
                  </a:lnTo>
                  <a:lnTo>
                    <a:pt x="0" y="0"/>
                  </a:lnTo>
                  <a:close/>
                </a:path>
              </a:pathLst>
            </a:custGeom>
            <a:solidFill>
              <a:schemeClr val="bg1">
                <a:lumMod val="95000"/>
                <a:alpha val="90000"/>
              </a:schemeClr>
            </a:solid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lv-LV" sz="1200" kern="1200" dirty="0" smtClean="0">
                  <a:latin typeface="Verdana" panose="020B0604030504040204" pitchFamily="34" charset="0"/>
                  <a:ea typeface="Verdana" panose="020B0604030504040204" pitchFamily="34" charset="0"/>
                </a:rPr>
                <a:t>Balstās uz saprašanās memorandiem (</a:t>
              </a:r>
              <a:r>
                <a:rPr lang="lv-LV" sz="1200" kern="1200" dirty="0" err="1" smtClean="0">
                  <a:latin typeface="Verdana" panose="020B0604030504040204" pitchFamily="34" charset="0"/>
                  <a:ea typeface="Verdana" panose="020B0604030504040204" pitchFamily="34" charset="0"/>
                </a:rPr>
                <a:t>MoU</a:t>
              </a:r>
              <a:r>
                <a:rPr lang="lv-LV" sz="1200" kern="1200" dirty="0" smtClean="0">
                  <a:latin typeface="Verdana" panose="020B0604030504040204" pitchFamily="34" charset="0"/>
                  <a:ea typeface="Verdana" panose="020B0604030504040204" pitchFamily="34" charset="0"/>
                </a:rPr>
                <a:t>)</a:t>
              </a:r>
              <a:endParaRPr lang="lv-LV" sz="1200" kern="1200" dirty="0">
                <a:latin typeface="Verdana" panose="020B0604030504040204" pitchFamily="34" charset="0"/>
                <a:ea typeface="Verdana" panose="020B0604030504040204" pitchFamily="34" charset="0"/>
              </a:endParaRPr>
            </a:p>
            <a:p>
              <a:pPr marL="57150" lvl="1" indent="-57150" algn="l" defTabSz="177800">
                <a:lnSpc>
                  <a:spcPct val="90000"/>
                </a:lnSpc>
                <a:spcBef>
                  <a:spcPct val="0"/>
                </a:spcBef>
                <a:spcAft>
                  <a:spcPct val="15000"/>
                </a:spcAft>
                <a:buChar char="••"/>
              </a:pPr>
              <a:endParaRPr lang="lv-LV" sz="400" kern="1200" dirty="0">
                <a:latin typeface="Verdana" panose="020B0604030504040204" pitchFamily="34" charset="0"/>
                <a:ea typeface="Verdana" panose="020B0604030504040204" pitchFamily="34" charset="0"/>
              </a:endParaRPr>
            </a:p>
            <a:p>
              <a:pPr marL="114300" lvl="1" indent="-114300" algn="l" defTabSz="533400">
                <a:lnSpc>
                  <a:spcPct val="90000"/>
                </a:lnSpc>
                <a:spcBef>
                  <a:spcPct val="0"/>
                </a:spcBef>
                <a:spcAft>
                  <a:spcPct val="15000"/>
                </a:spcAft>
                <a:buChar char="••"/>
              </a:pPr>
              <a:r>
                <a:rPr lang="lv-LV" sz="1200" kern="1200" dirty="0" smtClean="0">
                  <a:latin typeface="Verdana" panose="020B0604030504040204" pitchFamily="34" charset="0"/>
                  <a:ea typeface="Verdana" panose="020B0604030504040204" pitchFamily="34" charset="0"/>
                </a:rPr>
                <a:t>Partneri un programma «Apvārsnis Eiropa» tās īsteno neatkarīgi</a:t>
              </a:r>
              <a:endParaRPr lang="lv-LV" sz="1200" kern="1200" dirty="0">
                <a:latin typeface="Verdana" panose="020B0604030504040204" pitchFamily="34" charset="0"/>
                <a:ea typeface="Verdana" panose="020B0604030504040204" pitchFamily="34" charset="0"/>
              </a:endParaRPr>
            </a:p>
          </p:txBody>
        </p:sp>
        <p:sp>
          <p:nvSpPr>
            <p:cNvPr id="9" name="Freeform 8"/>
            <p:cNvSpPr/>
            <p:nvPr/>
          </p:nvSpPr>
          <p:spPr>
            <a:xfrm>
              <a:off x="4553287" y="3422815"/>
              <a:ext cx="2373312" cy="518400"/>
            </a:xfrm>
            <a:custGeom>
              <a:avLst/>
              <a:gdLst>
                <a:gd name="connsiteX0" fmla="*/ 0 w 2373312"/>
                <a:gd name="connsiteY0" fmla="*/ 0 h 518400"/>
                <a:gd name="connsiteX1" fmla="*/ 2373312 w 2373312"/>
                <a:gd name="connsiteY1" fmla="*/ 0 h 518400"/>
                <a:gd name="connsiteX2" fmla="*/ 2373312 w 2373312"/>
                <a:gd name="connsiteY2" fmla="*/ 518400 h 518400"/>
                <a:gd name="connsiteX3" fmla="*/ 0 w 2373312"/>
                <a:gd name="connsiteY3" fmla="*/ 518400 h 518400"/>
                <a:gd name="connsiteX4" fmla="*/ 0 w 2373312"/>
                <a:gd name="connsiteY4" fmla="*/ 0 h 51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312" h="518400">
                  <a:moveTo>
                    <a:pt x="0" y="0"/>
                  </a:moveTo>
                  <a:lnTo>
                    <a:pt x="2373312" y="0"/>
                  </a:lnTo>
                  <a:lnTo>
                    <a:pt x="2373312" y="518400"/>
                  </a:lnTo>
                  <a:lnTo>
                    <a:pt x="0" y="518400"/>
                  </a:lnTo>
                  <a:lnTo>
                    <a:pt x="0" y="0"/>
                  </a:lnTo>
                  <a:close/>
                </a:path>
              </a:pathLst>
            </a:custGeom>
            <a:solidFill>
              <a:srgbClr val="1A0599"/>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lv-LV" sz="1600" b="1" kern="1200" dirty="0" err="1" smtClean="0">
                  <a:latin typeface="Verdana" panose="020B0604030504040204" pitchFamily="34" charset="0"/>
                  <a:ea typeface="Verdana" panose="020B0604030504040204" pitchFamily="34" charset="0"/>
                </a:rPr>
                <a:t>Koppfinansētas</a:t>
              </a:r>
              <a:endParaRPr lang="lv-LV" sz="1200" b="1" kern="1200" dirty="0">
                <a:latin typeface="Verdana" panose="020B0604030504040204" pitchFamily="34" charset="0"/>
                <a:ea typeface="Verdana" panose="020B0604030504040204" pitchFamily="34" charset="0"/>
              </a:endParaRPr>
            </a:p>
          </p:txBody>
        </p:sp>
        <p:sp>
          <p:nvSpPr>
            <p:cNvPr id="10" name="Freeform 9"/>
            <p:cNvSpPr/>
            <p:nvPr/>
          </p:nvSpPr>
          <p:spPr>
            <a:xfrm>
              <a:off x="4553287" y="3941215"/>
              <a:ext cx="2373312" cy="2281785"/>
            </a:xfrm>
            <a:custGeom>
              <a:avLst/>
              <a:gdLst>
                <a:gd name="connsiteX0" fmla="*/ 0 w 2373312"/>
                <a:gd name="connsiteY0" fmla="*/ 0 h 2050901"/>
                <a:gd name="connsiteX1" fmla="*/ 2373312 w 2373312"/>
                <a:gd name="connsiteY1" fmla="*/ 0 h 2050901"/>
                <a:gd name="connsiteX2" fmla="*/ 2373312 w 2373312"/>
                <a:gd name="connsiteY2" fmla="*/ 2050901 h 2050901"/>
                <a:gd name="connsiteX3" fmla="*/ 0 w 2373312"/>
                <a:gd name="connsiteY3" fmla="*/ 2050901 h 2050901"/>
                <a:gd name="connsiteX4" fmla="*/ 0 w 2373312"/>
                <a:gd name="connsiteY4" fmla="*/ 0 h 2050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312" h="2050901">
                  <a:moveTo>
                    <a:pt x="0" y="0"/>
                  </a:moveTo>
                  <a:lnTo>
                    <a:pt x="2373312" y="0"/>
                  </a:lnTo>
                  <a:lnTo>
                    <a:pt x="2373312" y="2050901"/>
                  </a:lnTo>
                  <a:lnTo>
                    <a:pt x="0" y="2050901"/>
                  </a:lnTo>
                  <a:lnTo>
                    <a:pt x="0" y="0"/>
                  </a:lnTo>
                  <a:close/>
                </a:path>
              </a:pathLst>
            </a:custGeom>
            <a:solidFill>
              <a:schemeClr val="bg1">
                <a:lumMod val="95000"/>
                <a:alpha val="90000"/>
              </a:schemeClr>
            </a:solid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lv-LV" sz="1200" kern="1200" dirty="0" smtClean="0">
                  <a:latin typeface="Verdana" panose="020B0604030504040204" pitchFamily="34" charset="0"/>
                  <a:ea typeface="Verdana" panose="020B0604030504040204" pitchFamily="34" charset="0"/>
                </a:rPr>
                <a:t>Balstās uz kopīgu programmu, kam piekrituši un ko īsteno partneri</a:t>
              </a:r>
              <a:endParaRPr lang="lv-LV" sz="1200" kern="1200" dirty="0">
                <a:latin typeface="Verdana" panose="020B0604030504040204" pitchFamily="34" charset="0"/>
                <a:ea typeface="Verdana" panose="020B0604030504040204" pitchFamily="34" charset="0"/>
              </a:endParaRPr>
            </a:p>
            <a:p>
              <a:pPr marL="57150" lvl="1" indent="-57150" algn="l" defTabSz="177800">
                <a:lnSpc>
                  <a:spcPct val="90000"/>
                </a:lnSpc>
                <a:spcBef>
                  <a:spcPct val="0"/>
                </a:spcBef>
                <a:spcAft>
                  <a:spcPct val="15000"/>
                </a:spcAft>
                <a:buChar char="••"/>
              </a:pPr>
              <a:endParaRPr lang="lv-LV" sz="400" kern="1200" dirty="0">
                <a:latin typeface="Verdana" panose="020B0604030504040204" pitchFamily="34" charset="0"/>
                <a:ea typeface="Verdana" panose="020B0604030504040204" pitchFamily="34" charset="0"/>
              </a:endParaRPr>
            </a:p>
            <a:p>
              <a:pPr marL="114300" lvl="1" indent="-114300" algn="l" defTabSz="533400">
                <a:lnSpc>
                  <a:spcPct val="90000"/>
                </a:lnSpc>
                <a:spcBef>
                  <a:spcPct val="0"/>
                </a:spcBef>
                <a:spcAft>
                  <a:spcPct val="15000"/>
                </a:spcAft>
                <a:buChar char="••"/>
              </a:pPr>
              <a:r>
                <a:rPr lang="lv-LV" sz="1200" kern="1200" dirty="0" smtClean="0">
                  <a:latin typeface="Verdana" panose="020B0604030504040204" pitchFamily="34" charset="0"/>
                  <a:ea typeface="Verdana" panose="020B0604030504040204" pitchFamily="34" charset="0"/>
                </a:rPr>
                <a:t>Partneri apņemas veikt finansiālu ieguldījumu un ieguldījumu natūrā (</a:t>
              </a:r>
              <a:r>
                <a:rPr lang="lv-LV" sz="1200" kern="1200" dirty="0" err="1" smtClean="0">
                  <a:latin typeface="Verdana" panose="020B0604030504040204" pitchFamily="34" charset="0"/>
                  <a:ea typeface="Verdana" panose="020B0604030504040204" pitchFamily="34" charset="0"/>
                </a:rPr>
                <a:t>in-kind</a:t>
              </a:r>
              <a:r>
                <a:rPr lang="lv-LV" sz="1200" kern="1200" dirty="0" smtClean="0">
                  <a:latin typeface="Verdana" panose="020B0604030504040204" pitchFamily="34" charset="0"/>
                  <a:ea typeface="Verdana" panose="020B0604030504040204" pitchFamily="34" charset="0"/>
                </a:rPr>
                <a:t>)</a:t>
              </a:r>
              <a:endParaRPr lang="lv-LV" sz="1200" kern="1200" dirty="0">
                <a:latin typeface="Verdana" panose="020B0604030504040204" pitchFamily="34" charset="0"/>
                <a:ea typeface="Verdana" panose="020B0604030504040204" pitchFamily="34" charset="0"/>
              </a:endParaRPr>
            </a:p>
          </p:txBody>
        </p:sp>
        <p:sp>
          <p:nvSpPr>
            <p:cNvPr id="11" name="Freeform 10"/>
            <p:cNvSpPr/>
            <p:nvPr/>
          </p:nvSpPr>
          <p:spPr>
            <a:xfrm>
              <a:off x="7258863" y="3422815"/>
              <a:ext cx="2373312" cy="518400"/>
            </a:xfrm>
            <a:custGeom>
              <a:avLst/>
              <a:gdLst>
                <a:gd name="connsiteX0" fmla="*/ 0 w 2373312"/>
                <a:gd name="connsiteY0" fmla="*/ 0 h 518400"/>
                <a:gd name="connsiteX1" fmla="*/ 2373312 w 2373312"/>
                <a:gd name="connsiteY1" fmla="*/ 0 h 518400"/>
                <a:gd name="connsiteX2" fmla="*/ 2373312 w 2373312"/>
                <a:gd name="connsiteY2" fmla="*/ 518400 h 518400"/>
                <a:gd name="connsiteX3" fmla="*/ 0 w 2373312"/>
                <a:gd name="connsiteY3" fmla="*/ 518400 h 518400"/>
                <a:gd name="connsiteX4" fmla="*/ 0 w 2373312"/>
                <a:gd name="connsiteY4" fmla="*/ 0 h 51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312" h="518400">
                  <a:moveTo>
                    <a:pt x="0" y="0"/>
                  </a:moveTo>
                  <a:lnTo>
                    <a:pt x="2373312" y="0"/>
                  </a:lnTo>
                  <a:lnTo>
                    <a:pt x="2373312" y="518400"/>
                  </a:lnTo>
                  <a:lnTo>
                    <a:pt x="0" y="518400"/>
                  </a:lnTo>
                  <a:lnTo>
                    <a:pt x="0" y="0"/>
                  </a:lnTo>
                  <a:close/>
                </a:path>
              </a:pathLst>
            </a:custGeom>
            <a:solidFill>
              <a:srgbClr val="1A0599"/>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lv-LV" sz="1600" b="1" kern="1200" dirty="0" err="1" smtClean="0">
                  <a:latin typeface="Verdana" panose="020B0604030504040204" pitchFamily="34" charset="0"/>
                  <a:ea typeface="Verdana" panose="020B0604030504040204" pitchFamily="34" charset="0"/>
                </a:rPr>
                <a:t>Institucionalizētas</a:t>
              </a:r>
              <a:endParaRPr lang="lv-LV" sz="1200" b="1" kern="1200" dirty="0">
                <a:latin typeface="Verdana" panose="020B0604030504040204" pitchFamily="34" charset="0"/>
                <a:ea typeface="Verdana" panose="020B0604030504040204" pitchFamily="34" charset="0"/>
              </a:endParaRPr>
            </a:p>
          </p:txBody>
        </p:sp>
        <p:sp>
          <p:nvSpPr>
            <p:cNvPr id="12" name="Freeform 11"/>
            <p:cNvSpPr/>
            <p:nvPr/>
          </p:nvSpPr>
          <p:spPr>
            <a:xfrm>
              <a:off x="7258863" y="3941215"/>
              <a:ext cx="2373312" cy="2281785"/>
            </a:xfrm>
            <a:custGeom>
              <a:avLst/>
              <a:gdLst>
                <a:gd name="connsiteX0" fmla="*/ 0 w 2373312"/>
                <a:gd name="connsiteY0" fmla="*/ 0 h 2050901"/>
                <a:gd name="connsiteX1" fmla="*/ 2373312 w 2373312"/>
                <a:gd name="connsiteY1" fmla="*/ 0 h 2050901"/>
                <a:gd name="connsiteX2" fmla="*/ 2373312 w 2373312"/>
                <a:gd name="connsiteY2" fmla="*/ 2050901 h 2050901"/>
                <a:gd name="connsiteX3" fmla="*/ 0 w 2373312"/>
                <a:gd name="connsiteY3" fmla="*/ 2050901 h 2050901"/>
                <a:gd name="connsiteX4" fmla="*/ 0 w 2373312"/>
                <a:gd name="connsiteY4" fmla="*/ 0 h 2050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312" h="2050901">
                  <a:moveTo>
                    <a:pt x="0" y="0"/>
                  </a:moveTo>
                  <a:lnTo>
                    <a:pt x="2373312" y="0"/>
                  </a:lnTo>
                  <a:lnTo>
                    <a:pt x="2373312" y="2050901"/>
                  </a:lnTo>
                  <a:lnTo>
                    <a:pt x="0" y="2050901"/>
                  </a:lnTo>
                  <a:lnTo>
                    <a:pt x="0" y="0"/>
                  </a:lnTo>
                  <a:close/>
                </a:path>
              </a:pathLst>
            </a:custGeom>
            <a:solidFill>
              <a:schemeClr val="bg1">
                <a:lumMod val="95000"/>
                <a:alpha val="90000"/>
              </a:schemeClr>
            </a:solid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lv-LV" sz="1200" kern="1200" dirty="0" smtClean="0">
                  <a:latin typeface="Verdana" panose="020B0604030504040204" pitchFamily="34" charset="0"/>
                  <a:ea typeface="Verdana" panose="020B0604030504040204" pitchFamily="34" charset="0"/>
                </a:rPr>
                <a:t>Kopuzņēmumi (JU – joint undertaking)</a:t>
              </a:r>
            </a:p>
            <a:p>
              <a:pPr marL="114300" lvl="1" indent="-114300" algn="l" defTabSz="533400">
                <a:lnSpc>
                  <a:spcPct val="90000"/>
                </a:lnSpc>
                <a:spcBef>
                  <a:spcPct val="0"/>
                </a:spcBef>
                <a:spcAft>
                  <a:spcPct val="15000"/>
                </a:spcAft>
                <a:buChar char="••"/>
              </a:pPr>
              <a:endParaRPr lang="lv-LV" sz="400" kern="1200" dirty="0">
                <a:latin typeface="Verdana" panose="020B0604030504040204" pitchFamily="34" charset="0"/>
                <a:ea typeface="Verdana" panose="020B0604030504040204" pitchFamily="34" charset="0"/>
              </a:endParaRPr>
            </a:p>
            <a:p>
              <a:pPr marL="114300" lvl="1" indent="-114300" algn="l" defTabSz="533400">
                <a:lnSpc>
                  <a:spcPct val="90000"/>
                </a:lnSpc>
                <a:spcBef>
                  <a:spcPct val="0"/>
                </a:spcBef>
                <a:spcAft>
                  <a:spcPct val="15000"/>
                </a:spcAft>
                <a:buChar char="••"/>
              </a:pPr>
              <a:r>
                <a:rPr lang="lv-LV" sz="1200" kern="1200" dirty="0" smtClean="0">
                  <a:latin typeface="Verdana" panose="020B0604030504040204" pitchFamily="34" charset="0"/>
                  <a:ea typeface="Verdana" panose="020B0604030504040204" pitchFamily="34" charset="0"/>
                </a:rPr>
                <a:t>Balstās uz ilgtermiņa dimensiju un vajadzību pēc augstas integrācijas pakāpes </a:t>
              </a:r>
            </a:p>
            <a:p>
              <a:pPr marL="114300" lvl="1" indent="-114300" algn="l" defTabSz="533400">
                <a:lnSpc>
                  <a:spcPct val="90000"/>
                </a:lnSpc>
                <a:spcBef>
                  <a:spcPct val="0"/>
                </a:spcBef>
                <a:spcAft>
                  <a:spcPct val="15000"/>
                </a:spcAft>
                <a:buChar char="••"/>
              </a:pPr>
              <a:endParaRPr lang="lv-LV" sz="400" kern="1200" dirty="0">
                <a:latin typeface="Verdana" panose="020B0604030504040204" pitchFamily="34" charset="0"/>
                <a:ea typeface="Verdana" panose="020B0604030504040204" pitchFamily="34" charset="0"/>
              </a:endParaRPr>
            </a:p>
            <a:p>
              <a:pPr marL="114300" lvl="1" indent="-114300" algn="l" defTabSz="533400">
                <a:lnSpc>
                  <a:spcPct val="90000"/>
                </a:lnSpc>
                <a:spcBef>
                  <a:spcPct val="0"/>
                </a:spcBef>
                <a:spcAft>
                  <a:spcPct val="15000"/>
                </a:spcAft>
                <a:buChar char="••"/>
              </a:pPr>
              <a:r>
                <a:rPr lang="lv-LV" sz="1200" kern="1200" dirty="0" smtClean="0">
                  <a:latin typeface="Verdana" panose="020B0604030504040204" pitchFamily="34" charset="0"/>
                  <a:ea typeface="Verdana" panose="020B0604030504040204" pitchFamily="34" charset="0"/>
                </a:rPr>
                <a:t>Partnerības veidotas, pamatojoties uz LESD 185. vai 187. pantu un EIT tiesību aktiem 2021.-2027.gadam </a:t>
              </a:r>
            </a:p>
            <a:p>
              <a:pPr marL="114300" lvl="1" indent="-114300" algn="l" defTabSz="533400">
                <a:lnSpc>
                  <a:spcPct val="90000"/>
                </a:lnSpc>
                <a:spcBef>
                  <a:spcPct val="0"/>
                </a:spcBef>
                <a:spcAft>
                  <a:spcPct val="15000"/>
                </a:spcAft>
                <a:buChar char="••"/>
              </a:pPr>
              <a:endParaRPr lang="lv-LV" sz="1200" kern="1200" dirty="0">
                <a:latin typeface="Verdana" panose="020B0604030504040204" pitchFamily="34" charset="0"/>
                <a:ea typeface="Verdana" panose="020B0604030504040204" pitchFamily="34" charset="0"/>
              </a:endParaRPr>
            </a:p>
          </p:txBody>
        </p:sp>
      </p:grpSp>
      <p:sp>
        <p:nvSpPr>
          <p:cNvPr id="4" name="Snip Diagonal Corner Rectangle 3"/>
          <p:cNvSpPr/>
          <p:nvPr/>
        </p:nvSpPr>
        <p:spPr>
          <a:xfrm>
            <a:off x="533400" y="1357646"/>
            <a:ext cx="11397343" cy="1776855"/>
          </a:xfrm>
          <a:prstGeom prst="snip2Diag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400" b="1" dirty="0" smtClean="0">
                <a:solidFill>
                  <a:srgbClr val="1A0599"/>
                </a:solidFill>
                <a:latin typeface="Verdana" panose="020B0604030504040204" pitchFamily="34" charset="0"/>
                <a:ea typeface="Verdana" panose="020B0604030504040204" pitchFamily="34" charset="0"/>
              </a:rPr>
              <a:t>Jaunas paaudzes </a:t>
            </a:r>
            <a:r>
              <a:rPr lang="lv-LV" sz="1400" b="1" dirty="0" err="1" smtClean="0">
                <a:solidFill>
                  <a:srgbClr val="1A0599"/>
                </a:solidFill>
                <a:latin typeface="Verdana" panose="020B0604030504040204" pitchFamily="34" charset="0"/>
                <a:ea typeface="Verdana" panose="020B0604030504040204" pitchFamily="34" charset="0"/>
              </a:rPr>
              <a:t>mērķorientētas</a:t>
            </a:r>
            <a:r>
              <a:rPr lang="lv-LV" sz="1400" b="1" dirty="0" smtClean="0">
                <a:solidFill>
                  <a:srgbClr val="1A0599"/>
                </a:solidFill>
                <a:latin typeface="Verdana" panose="020B0604030504040204" pitchFamily="34" charset="0"/>
                <a:ea typeface="Verdana" panose="020B0604030504040204" pitchFamily="34" charset="0"/>
              </a:rPr>
              <a:t> un vērienīgākas partnerības kopīgi saskaņoto ES politikas mērķu atbalstam</a:t>
            </a:r>
          </a:p>
          <a:p>
            <a:r>
              <a:rPr lang="lv-LV" sz="1400" b="1" dirty="0" smtClean="0">
                <a:solidFill>
                  <a:srgbClr val="1A0599"/>
                </a:solidFill>
                <a:latin typeface="Verdana" panose="020B0604030504040204" pitchFamily="34" charset="0"/>
                <a:ea typeface="Verdana" panose="020B0604030504040204" pitchFamily="34" charset="0"/>
              </a:rPr>
              <a:t>  </a:t>
            </a:r>
          </a:p>
          <a:p>
            <a:pPr marL="2571750" lvl="5" indent="-285750" algn="ctr">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Stratēģiska ievirze</a:t>
            </a:r>
          </a:p>
          <a:p>
            <a:pPr marL="2571750" lvl="5" indent="-285750" algn="ctr">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Sistēmiska pieeja</a:t>
            </a:r>
          </a:p>
          <a:p>
            <a:pPr marL="2571750" lvl="5" indent="-285750" algn="ctr">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Vienkārša uzbūve</a:t>
            </a:r>
          </a:p>
          <a:p>
            <a:pPr marL="2571750" lvl="5" indent="-285750" algn="ctr">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Dzīves cikla pieeja</a:t>
            </a:r>
          </a:p>
        </p:txBody>
      </p:sp>
      <p:sp>
        <p:nvSpPr>
          <p:cNvPr id="5" name="Pentagon 4"/>
          <p:cNvSpPr/>
          <p:nvPr/>
        </p:nvSpPr>
        <p:spPr>
          <a:xfrm>
            <a:off x="4090595" y="2046758"/>
            <a:ext cx="2023534" cy="821267"/>
          </a:xfrm>
          <a:prstGeom prst="homePlate">
            <a:avLst/>
          </a:prstGeom>
          <a:noFill/>
          <a:ln w="28575">
            <a:solidFill>
              <a:srgbClr val="1A0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rgbClr val="1A0599"/>
                </a:solidFill>
                <a:latin typeface="Verdana" panose="020B0604030504040204" pitchFamily="34" charset="0"/>
                <a:ea typeface="Verdana" panose="020B0604030504040204" pitchFamily="34" charset="0"/>
              </a:rPr>
              <a:t>Galvenās iezīmes</a:t>
            </a:r>
            <a:endParaRPr lang="lv-LV" b="1" dirty="0">
              <a:solidFill>
                <a:srgbClr val="1A0599"/>
              </a:solidFill>
              <a:latin typeface="Verdana" panose="020B0604030504040204" pitchFamily="34" charset="0"/>
              <a:ea typeface="Verdana" panose="020B0604030504040204" pitchFamily="34" charset="0"/>
            </a:endParaRPr>
          </a:p>
        </p:txBody>
      </p:sp>
      <p:sp>
        <p:nvSpPr>
          <p:cNvPr id="13" name="Slide Number Placeholder 3"/>
          <p:cNvSpPr txBox="1">
            <a:spLocks/>
          </p:cNvSpPr>
          <p:nvPr/>
        </p:nvSpPr>
        <p:spPr>
          <a:xfrm>
            <a:off x="9187544" y="6240806"/>
            <a:ext cx="2743200" cy="365125"/>
          </a:xfrm>
          <a:prstGeom prst="rect">
            <a:avLst/>
          </a:prstGeom>
        </p:spPr>
        <p:txBody>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400" dirty="0" smtClean="0">
                <a:solidFill>
                  <a:prstClr val="black">
                    <a:tint val="75000"/>
                  </a:prstClr>
                </a:solidFill>
              </a:rPr>
              <a:t>14</a:t>
            </a:r>
            <a:endParaRPr lang="lv-LV" sz="1400" dirty="0">
              <a:solidFill>
                <a:prstClr val="black">
                  <a:tint val="75000"/>
                </a:prstClr>
              </a:solidFill>
            </a:endParaRPr>
          </a:p>
        </p:txBody>
      </p:sp>
    </p:spTree>
    <p:extLst>
      <p:ext uri="{BB962C8B-B14F-4D97-AF65-F5344CB8AC3E}">
        <p14:creationId xmlns:p14="http://schemas.microsoft.com/office/powerpoint/2010/main" val="3071767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3" cstate="print">
            <a:alphaModFix amt="25000"/>
            <a:graysc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1" t="24959" r="-135" b="-1"/>
          <a:stretch/>
        </p:blipFill>
        <p:spPr>
          <a:xfrm>
            <a:off x="-15316" y="569482"/>
            <a:ext cx="12176457" cy="6311348"/>
          </a:xfrm>
          <a:prstGeom prst="rect">
            <a:avLst/>
          </a:prstGeom>
        </p:spPr>
      </p:pic>
      <p:pic>
        <p:nvPicPr>
          <p:cNvPr id="23" name="Picture 22"/>
          <p:cNvPicPr>
            <a:picLocks noChangeAspect="1"/>
          </p:cNvPicPr>
          <p:nvPr/>
        </p:nvPicPr>
        <p:blipFill rotWithShape="1">
          <a:blip r:embed="rId5">
            <a:extLst>
              <a:ext uri="{28A0092B-C50C-407E-A947-70E740481C1C}">
                <a14:useLocalDpi xmlns:a14="http://schemas.microsoft.com/office/drawing/2010/main" val="0"/>
              </a:ext>
            </a:extLst>
          </a:blip>
          <a:srcRect l="24285" t="65310" r="61207" b="17494"/>
          <a:stretch/>
        </p:blipFill>
        <p:spPr>
          <a:xfrm rot="5400000" flipH="1">
            <a:off x="-90474" y="5329036"/>
            <a:ext cx="1619438" cy="1438491"/>
          </a:xfrm>
          <a:prstGeom prst="rect">
            <a:avLst/>
          </a:prstGeom>
        </p:spPr>
      </p:pic>
      <p:sp>
        <p:nvSpPr>
          <p:cNvPr id="19" name="Title 1"/>
          <p:cNvSpPr txBox="1">
            <a:spLocks/>
          </p:cNvSpPr>
          <p:nvPr/>
        </p:nvSpPr>
        <p:spPr>
          <a:xfrm>
            <a:off x="1746007" y="402049"/>
            <a:ext cx="8989726" cy="103394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rtlCol="0" anchor="ctr" anchorCtr="0" compatLnSpc="1">
            <a:prstTxWarp prst="textNoShape">
              <a:avLst/>
            </a:prstTxWarp>
            <a:noAutofit/>
          </a:bodyPr>
          <a:lstStyle>
            <a:lvl1pPr marL="0" marR="0" indent="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1pPr>
            <a:lvl2pPr marL="0" marR="0" indent="2286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2pPr>
            <a:lvl3pPr marL="0" marR="0" indent="4572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3pPr>
            <a:lvl4pPr marL="0" marR="0" indent="6858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4pPr>
            <a:lvl5pPr marL="0" marR="0" indent="9144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5pPr>
            <a:lvl6pPr marL="0" marR="0" indent="11430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6pPr>
            <a:lvl7pPr marL="0" marR="0" indent="13716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7pPr>
            <a:lvl8pPr marL="0" marR="0" indent="16002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8pPr>
            <a:lvl9pPr marL="0" marR="0" indent="1828800" algn="ctr" defTabSz="825500" latinLnBrk="0">
              <a:lnSpc>
                <a:spcPct val="100000"/>
              </a:lnSpc>
              <a:spcBef>
                <a:spcPts val="0"/>
              </a:spcBef>
              <a:spcAft>
                <a:spcPts val="0"/>
              </a:spcAft>
              <a:buClrTx/>
              <a:buSzTx/>
              <a:buFontTx/>
              <a:buNone/>
              <a:tabLst/>
              <a:defRPr sz="11600" b="0" i="0" u="none" strike="noStrike" cap="none" spc="0" baseline="0">
                <a:ln>
                  <a:noFill/>
                </a:ln>
                <a:solidFill>
                  <a:srgbClr val="000000"/>
                </a:solidFill>
                <a:uFillTx/>
                <a:latin typeface="+mj-lt"/>
                <a:ea typeface="+mj-ea"/>
                <a:cs typeface="+mj-cs"/>
                <a:sym typeface="Gill Sans"/>
              </a:defRPr>
            </a:lvl9pPr>
          </a:lstStyle>
          <a:p>
            <a:pPr algn="l" defTabSz="914400">
              <a:lnSpc>
                <a:spcPct val="90000"/>
              </a:lnSpc>
              <a:spcAft>
                <a:spcPts val="600"/>
              </a:spcAft>
              <a:defRPr/>
            </a:pPr>
            <a:r>
              <a:rPr lang="lv-LV" sz="3200" b="1" dirty="0">
                <a:solidFill>
                  <a:srgbClr val="1A0599"/>
                </a:solidFill>
                <a:latin typeface="Verdana" panose="020B0604030504040204" pitchFamily="34" charset="0"/>
                <a:ea typeface="Verdana" panose="020B0604030504040204" pitchFamily="34" charset="0"/>
                <a:cs typeface="Arial" panose="020B0604020202020204" pitchFamily="34" charset="0"/>
              </a:rPr>
              <a:t>Digitālā joma, rūpniecība un kosmoss partnerības un RIS3 jomas</a:t>
            </a:r>
            <a:endParaRPr lang="en-US" sz="3200" b="1" dirty="0">
              <a:solidFill>
                <a:srgbClr val="1A0599"/>
              </a:solidFill>
              <a:latin typeface="Verdana" panose="020B0604030504040204" pitchFamily="34" charset="0"/>
              <a:ea typeface="Verdana" panose="020B0604030504040204" pitchFamily="34" charset="0"/>
              <a:cs typeface="Arial" panose="020B0604020202020204" pitchFamily="34" charset="0"/>
            </a:endParaRPr>
          </a:p>
        </p:txBody>
      </p:sp>
      <p:pic>
        <p:nvPicPr>
          <p:cNvPr id="20" name="Picture 19"/>
          <p:cNvPicPr>
            <a:picLocks noChangeAspect="1"/>
          </p:cNvPicPr>
          <p:nvPr/>
        </p:nvPicPr>
        <p:blipFill rotWithShape="1">
          <a:blip r:embed="rId5">
            <a:extLst>
              <a:ext uri="{28A0092B-C50C-407E-A947-70E740481C1C}">
                <a14:useLocalDpi xmlns:a14="http://schemas.microsoft.com/office/drawing/2010/main" val="0"/>
              </a:ext>
            </a:extLst>
          </a:blip>
          <a:srcRect l="24285" t="65310" r="61207" b="10584"/>
          <a:stretch/>
        </p:blipFill>
        <p:spPr>
          <a:xfrm rot="10800000" flipH="1">
            <a:off x="0" y="0"/>
            <a:ext cx="1544598" cy="1923273"/>
          </a:xfrm>
          <a:prstGeom prst="rect">
            <a:avLst/>
          </a:prstGeom>
        </p:spPr>
      </p:pic>
      <p:sp>
        <p:nvSpPr>
          <p:cNvPr id="3" name="Rectangle 2"/>
          <p:cNvSpPr/>
          <p:nvPr/>
        </p:nvSpPr>
        <p:spPr>
          <a:xfrm>
            <a:off x="3415901" y="1741040"/>
            <a:ext cx="4293037" cy="4724370"/>
          </a:xfrm>
          <a:prstGeom prst="rect">
            <a:avLst/>
          </a:prstGeom>
          <a:solidFill>
            <a:schemeClr val="bg1">
              <a:lumMod val="95000"/>
            </a:schemeClr>
          </a:solidFill>
          <a:ln w="38100">
            <a:solidFill>
              <a:srgbClr val="2802CA"/>
            </a:solidFill>
          </a:ln>
        </p:spPr>
        <p:txBody>
          <a:bodyPr wrap="square">
            <a:spAutoFit/>
          </a:bodyPr>
          <a:lstStyle/>
          <a:p>
            <a:pPr marL="342900" indent="-342900">
              <a:spcAft>
                <a:spcPts val="600"/>
              </a:spcAft>
              <a:buAutoNum type="arabicPeriod"/>
            </a:pPr>
            <a:r>
              <a:rPr lang="lv-LV" sz="1400" b="1" dirty="0">
                <a:solidFill>
                  <a:srgbClr val="1A0599"/>
                </a:solidFill>
                <a:latin typeface="Verdana" panose="020B0604030504040204" pitchFamily="34" charset="0"/>
                <a:ea typeface="Verdana" panose="020B0604030504040204" pitchFamily="34" charset="0"/>
              </a:rPr>
              <a:t>Augstas veiktspējas </a:t>
            </a:r>
            <a:r>
              <a:rPr lang="lv-LV" sz="1400" b="1" dirty="0" err="1">
                <a:solidFill>
                  <a:srgbClr val="1A0599"/>
                </a:solidFill>
                <a:latin typeface="Verdana" panose="020B0604030504040204" pitchFamily="34" charset="0"/>
                <a:ea typeface="Verdana" panose="020B0604030504040204" pitchFamily="34" charset="0"/>
              </a:rPr>
              <a:t>datošana</a:t>
            </a:r>
            <a:r>
              <a:rPr lang="lv-LV" sz="1400" b="1" dirty="0">
                <a:solidFill>
                  <a:srgbClr val="1A0599"/>
                </a:solidFill>
                <a:latin typeface="Verdana" panose="020B0604030504040204" pitchFamily="34" charset="0"/>
                <a:ea typeface="Verdana" panose="020B0604030504040204" pitchFamily="34" charset="0"/>
              </a:rPr>
              <a:t> (</a:t>
            </a:r>
            <a:r>
              <a:rPr lang="lv-LV" sz="1400" b="1" dirty="0" err="1">
                <a:solidFill>
                  <a:srgbClr val="1A0599"/>
                </a:solidFill>
                <a:latin typeface="Verdana" panose="020B0604030504040204" pitchFamily="34" charset="0"/>
                <a:ea typeface="Verdana" panose="020B0604030504040204" pitchFamily="34" charset="0"/>
              </a:rPr>
              <a:t>EuroHPC</a:t>
            </a:r>
            <a:r>
              <a:rPr lang="lv-LV" sz="1400" b="1" dirty="0">
                <a:solidFill>
                  <a:srgbClr val="1A0599"/>
                </a:solidFill>
                <a:latin typeface="Verdana" panose="020B0604030504040204" pitchFamily="34" charset="0"/>
                <a:ea typeface="Verdana" panose="020B0604030504040204" pitchFamily="34" charset="0"/>
              </a:rPr>
              <a:t>)</a:t>
            </a:r>
          </a:p>
          <a:p>
            <a:pPr>
              <a:spcAft>
                <a:spcPts val="600"/>
              </a:spcAft>
            </a:pPr>
            <a:r>
              <a:rPr lang="lv-LV" sz="1400" b="1" dirty="0">
                <a:solidFill>
                  <a:srgbClr val="1A0599"/>
                </a:solidFill>
                <a:latin typeface="Verdana" panose="020B0604030504040204" pitchFamily="34" charset="0"/>
                <a:ea typeface="Verdana" panose="020B0604030504040204" pitchFamily="34" charset="0"/>
              </a:rPr>
              <a:t>2</a:t>
            </a:r>
            <a:r>
              <a:rPr lang="en-US" sz="1400" b="1" dirty="0">
                <a:solidFill>
                  <a:srgbClr val="1A0599"/>
                </a:solidFill>
                <a:latin typeface="Verdana" panose="020B0604030504040204" pitchFamily="34" charset="0"/>
                <a:ea typeface="Verdana" panose="020B0604030504040204" pitchFamily="34" charset="0"/>
              </a:rPr>
              <a:t>.</a:t>
            </a:r>
            <a:r>
              <a:rPr lang="lv-LV" sz="1400" b="1" dirty="0">
                <a:solidFill>
                  <a:srgbClr val="1A0599"/>
                </a:solidFill>
                <a:latin typeface="Verdana" panose="020B0604030504040204" pitchFamily="34" charset="0"/>
                <a:ea typeface="Verdana" panose="020B0604030504040204" pitchFamily="34" charset="0"/>
              </a:rPr>
              <a:t> Digitālās pamattehnoloģijas (</a:t>
            </a:r>
            <a:r>
              <a:rPr lang="en-US" sz="1400" b="1" dirty="0">
                <a:solidFill>
                  <a:srgbClr val="1A0599"/>
                </a:solidFill>
                <a:latin typeface="Verdana" panose="020B0604030504040204" pitchFamily="34" charset="0"/>
                <a:ea typeface="Verdana" panose="020B0604030504040204" pitchFamily="34" charset="0"/>
              </a:rPr>
              <a:t>Key </a:t>
            </a:r>
            <a:r>
              <a:rPr lang="en-US" sz="1400" b="1" dirty="0">
                <a:solidFill>
                  <a:srgbClr val="1A0599"/>
                </a:solidFill>
                <a:latin typeface="Verdana" panose="020B0604030504040204" pitchFamily="34" charset="0"/>
                <a:ea typeface="Verdana" panose="020B0604030504040204" pitchFamily="34" charset="0"/>
              </a:rPr>
              <a:t>Digital </a:t>
            </a:r>
            <a:r>
              <a:rPr lang="en-US" sz="1400" b="1" dirty="0">
                <a:solidFill>
                  <a:srgbClr val="1A0599"/>
                </a:solidFill>
                <a:latin typeface="Verdana" panose="020B0604030504040204" pitchFamily="34" charset="0"/>
                <a:ea typeface="Verdana" panose="020B0604030504040204" pitchFamily="34" charset="0"/>
              </a:rPr>
              <a:t>Technologies</a:t>
            </a:r>
            <a:r>
              <a:rPr lang="lv-LV" sz="1400" b="1" dirty="0">
                <a:solidFill>
                  <a:srgbClr val="1A0599"/>
                </a:solidFill>
                <a:latin typeface="Verdana" panose="020B0604030504040204" pitchFamily="34" charset="0"/>
                <a:ea typeface="Verdana" panose="020B0604030504040204" pitchFamily="34" charset="0"/>
              </a:rPr>
              <a:t> – KDT)</a:t>
            </a:r>
          </a:p>
          <a:p>
            <a:pPr>
              <a:spcAft>
                <a:spcPts val="600"/>
              </a:spcAft>
            </a:pPr>
            <a:r>
              <a:rPr lang="lv-LV" sz="1400" b="1" dirty="0">
                <a:solidFill>
                  <a:srgbClr val="1A0599"/>
                </a:solidFill>
                <a:latin typeface="Verdana" panose="020B0604030504040204" pitchFamily="34" charset="0"/>
                <a:ea typeface="Verdana" panose="020B0604030504040204" pitchFamily="34" charset="0"/>
              </a:rPr>
              <a:t>3</a:t>
            </a:r>
            <a:r>
              <a:rPr lang="en-US" sz="1400" b="1" dirty="0">
                <a:solidFill>
                  <a:srgbClr val="1A0599"/>
                </a:solidFill>
                <a:latin typeface="Verdana" panose="020B0604030504040204" pitchFamily="34" charset="0"/>
                <a:ea typeface="Verdana" panose="020B0604030504040204" pitchFamily="34" charset="0"/>
              </a:rPr>
              <a:t>. </a:t>
            </a:r>
            <a:r>
              <a:rPr lang="lv-LV" sz="1400" b="1" dirty="0">
                <a:solidFill>
                  <a:srgbClr val="1A0599"/>
                </a:solidFill>
                <a:latin typeface="Verdana" panose="020B0604030504040204" pitchFamily="34" charset="0"/>
                <a:ea typeface="Verdana" panose="020B0604030504040204" pitchFamily="34" charset="0"/>
              </a:rPr>
              <a:t>Viedie tīkli un pakalpojumi (</a:t>
            </a:r>
            <a:r>
              <a:rPr lang="en-US" sz="1400" b="1" dirty="0">
                <a:solidFill>
                  <a:srgbClr val="1A0599"/>
                </a:solidFill>
                <a:latin typeface="Verdana" panose="020B0604030504040204" pitchFamily="34" charset="0"/>
                <a:ea typeface="Verdana" panose="020B0604030504040204" pitchFamily="34" charset="0"/>
              </a:rPr>
              <a:t>Smart </a:t>
            </a:r>
            <a:r>
              <a:rPr lang="en-US" sz="1400" b="1" dirty="0">
                <a:solidFill>
                  <a:srgbClr val="1A0599"/>
                </a:solidFill>
                <a:latin typeface="Verdana" panose="020B0604030504040204" pitchFamily="34" charset="0"/>
                <a:ea typeface="Verdana" panose="020B0604030504040204" pitchFamily="34" charset="0"/>
              </a:rPr>
              <a:t>Networks and </a:t>
            </a:r>
            <a:r>
              <a:rPr lang="en-US" sz="1400" b="1" dirty="0">
                <a:solidFill>
                  <a:srgbClr val="1A0599"/>
                </a:solidFill>
                <a:latin typeface="Verdana" panose="020B0604030504040204" pitchFamily="34" charset="0"/>
                <a:ea typeface="Verdana" panose="020B0604030504040204" pitchFamily="34" charset="0"/>
              </a:rPr>
              <a:t>Services</a:t>
            </a:r>
            <a:r>
              <a:rPr lang="lv-LV" sz="1400" b="1" dirty="0">
                <a:solidFill>
                  <a:srgbClr val="1A0599"/>
                </a:solidFill>
                <a:latin typeface="Verdana" panose="020B0604030504040204" pitchFamily="34" charset="0"/>
                <a:ea typeface="Verdana" panose="020B0604030504040204" pitchFamily="34" charset="0"/>
              </a:rPr>
              <a:t> – SNS)</a:t>
            </a:r>
          </a:p>
          <a:p>
            <a:pPr>
              <a:spcAft>
                <a:spcPts val="600"/>
              </a:spcAft>
            </a:pPr>
            <a:r>
              <a:rPr lang="lv-LV" sz="1400" b="1" dirty="0">
                <a:solidFill>
                  <a:srgbClr val="1A0599"/>
                </a:solidFill>
                <a:latin typeface="Verdana" panose="020B0604030504040204" pitchFamily="34" charset="0"/>
                <a:ea typeface="Verdana" panose="020B0604030504040204" pitchFamily="34" charset="0"/>
              </a:rPr>
              <a:t>4.</a:t>
            </a:r>
            <a:r>
              <a:rPr lang="en-US" sz="1400" b="1" dirty="0">
                <a:solidFill>
                  <a:srgbClr val="1A0599"/>
                </a:solidFill>
                <a:latin typeface="Verdana" panose="020B0604030504040204" pitchFamily="34" charset="0"/>
                <a:ea typeface="Verdana" panose="020B0604030504040204" pitchFamily="34" charset="0"/>
              </a:rPr>
              <a:t> </a:t>
            </a:r>
            <a:r>
              <a:rPr lang="lv-LV" sz="1400" b="1" dirty="0">
                <a:solidFill>
                  <a:srgbClr val="1A0599"/>
                </a:solidFill>
                <a:latin typeface="Verdana" panose="020B0604030504040204" pitchFamily="34" charset="0"/>
                <a:ea typeface="Verdana" panose="020B0604030504040204" pitchFamily="34" charset="0"/>
              </a:rPr>
              <a:t>Mākslīgais intelekts, dati un robotika (</a:t>
            </a:r>
            <a:r>
              <a:rPr lang="en-US" sz="1400" b="1" dirty="0">
                <a:solidFill>
                  <a:srgbClr val="1A0599"/>
                </a:solidFill>
                <a:latin typeface="Verdana" panose="020B0604030504040204" pitchFamily="34" charset="0"/>
                <a:ea typeface="Verdana" panose="020B0604030504040204" pitchFamily="34" charset="0"/>
              </a:rPr>
              <a:t>AI</a:t>
            </a:r>
            <a:r>
              <a:rPr lang="en-US" sz="1400" b="1" dirty="0">
                <a:solidFill>
                  <a:srgbClr val="1A0599"/>
                </a:solidFill>
                <a:latin typeface="Verdana" panose="020B0604030504040204" pitchFamily="34" charset="0"/>
                <a:ea typeface="Verdana" panose="020B0604030504040204" pitchFamily="34" charset="0"/>
              </a:rPr>
              <a:t>, data and </a:t>
            </a:r>
            <a:r>
              <a:rPr lang="en-US" sz="1400" b="1" dirty="0">
                <a:solidFill>
                  <a:srgbClr val="1A0599"/>
                </a:solidFill>
                <a:latin typeface="Verdana" panose="020B0604030504040204" pitchFamily="34" charset="0"/>
                <a:ea typeface="Verdana" panose="020B0604030504040204" pitchFamily="34" charset="0"/>
              </a:rPr>
              <a:t>robotics</a:t>
            </a:r>
            <a:r>
              <a:rPr lang="lv-LV" sz="1400" b="1" dirty="0">
                <a:solidFill>
                  <a:srgbClr val="1A0599"/>
                </a:solidFill>
                <a:latin typeface="Verdana" panose="020B0604030504040204" pitchFamily="34" charset="0"/>
                <a:ea typeface="Verdana" panose="020B0604030504040204" pitchFamily="34" charset="0"/>
              </a:rPr>
              <a:t>)</a:t>
            </a:r>
          </a:p>
          <a:p>
            <a:pPr>
              <a:spcAft>
                <a:spcPts val="600"/>
              </a:spcAft>
            </a:pPr>
            <a:r>
              <a:rPr lang="lv-LV" sz="1400" dirty="0" smtClean="0">
                <a:solidFill>
                  <a:srgbClr val="1A0599"/>
                </a:solidFill>
                <a:latin typeface="Verdana" panose="020B0604030504040204" pitchFamily="34" charset="0"/>
                <a:ea typeface="Verdana" panose="020B0604030504040204" pitchFamily="34" charset="0"/>
              </a:rPr>
              <a:t>5</a:t>
            </a:r>
            <a:r>
              <a:rPr lang="en-US" sz="1400" dirty="0">
                <a:solidFill>
                  <a:srgbClr val="1A0599"/>
                </a:solidFill>
                <a:latin typeface="Verdana" panose="020B0604030504040204" pitchFamily="34" charset="0"/>
                <a:ea typeface="Verdana" panose="020B0604030504040204" pitchFamily="34" charset="0"/>
              </a:rPr>
              <a:t>. </a:t>
            </a:r>
            <a:r>
              <a:rPr lang="lv-LV" sz="1400" dirty="0" err="1">
                <a:solidFill>
                  <a:srgbClr val="1A0599"/>
                </a:solidFill>
                <a:latin typeface="Verdana" panose="020B0604030504040204" pitchFamily="34" charset="0"/>
                <a:ea typeface="Verdana" panose="020B0604030504040204" pitchFamily="34" charset="0"/>
              </a:rPr>
              <a:t>Fotonika</a:t>
            </a:r>
            <a:r>
              <a:rPr lang="lv-LV" sz="1400" dirty="0">
                <a:solidFill>
                  <a:srgbClr val="1A0599"/>
                </a:solidFill>
                <a:latin typeface="Verdana" panose="020B0604030504040204" pitchFamily="34" charset="0"/>
                <a:ea typeface="Verdana" panose="020B0604030504040204" pitchFamily="34" charset="0"/>
              </a:rPr>
              <a:t> (</a:t>
            </a:r>
            <a:r>
              <a:rPr lang="en-US" sz="1400" dirty="0">
                <a:solidFill>
                  <a:srgbClr val="1A0599"/>
                </a:solidFill>
                <a:latin typeface="Verdana" panose="020B0604030504040204" pitchFamily="34" charset="0"/>
                <a:ea typeface="Verdana" panose="020B0604030504040204" pitchFamily="34" charset="0"/>
              </a:rPr>
              <a:t>Photonics Europe</a:t>
            </a:r>
            <a:r>
              <a:rPr lang="lv-LV" sz="1400" dirty="0">
                <a:solidFill>
                  <a:srgbClr val="1A0599"/>
                </a:solidFill>
                <a:latin typeface="Verdana" panose="020B0604030504040204" pitchFamily="34" charset="0"/>
                <a:ea typeface="Verdana" panose="020B0604030504040204" pitchFamily="34" charset="0"/>
              </a:rPr>
              <a:t>)</a:t>
            </a:r>
          </a:p>
          <a:p>
            <a:endParaRPr lang="lv-LV" sz="1400" dirty="0" smtClean="0">
              <a:solidFill>
                <a:srgbClr val="1A0599"/>
              </a:solidFill>
              <a:latin typeface="Verdana" panose="020B0604030504040204" pitchFamily="34" charset="0"/>
              <a:ea typeface="Verdana" panose="020B0604030504040204" pitchFamily="34" charset="0"/>
            </a:endParaRPr>
          </a:p>
          <a:p>
            <a:pPr>
              <a:spcAft>
                <a:spcPts val="600"/>
              </a:spcAft>
            </a:pPr>
            <a:r>
              <a:rPr lang="lv-LV" sz="1400" dirty="0">
                <a:solidFill>
                  <a:srgbClr val="1A0599"/>
                </a:solidFill>
                <a:latin typeface="Verdana" panose="020B0604030504040204" pitchFamily="34" charset="0"/>
                <a:ea typeface="Verdana" panose="020B0604030504040204" pitchFamily="34" charset="0"/>
              </a:rPr>
              <a:t>6</a:t>
            </a:r>
            <a:r>
              <a:rPr lang="en-US" sz="1400" dirty="0">
                <a:solidFill>
                  <a:srgbClr val="1A0599"/>
                </a:solidFill>
                <a:latin typeface="Verdana" panose="020B0604030504040204" pitchFamily="34" charset="0"/>
                <a:ea typeface="Verdana" panose="020B0604030504040204" pitchFamily="34" charset="0"/>
              </a:rPr>
              <a:t>. Clean Steel</a:t>
            </a:r>
            <a:endParaRPr lang="lv-LV" sz="1400" dirty="0">
              <a:solidFill>
                <a:srgbClr val="1A0599"/>
              </a:solidFill>
              <a:latin typeface="Verdana" panose="020B0604030504040204" pitchFamily="34" charset="0"/>
              <a:ea typeface="Verdana" panose="020B0604030504040204" pitchFamily="34" charset="0"/>
            </a:endParaRPr>
          </a:p>
          <a:p>
            <a:endParaRPr lang="en-US" sz="1400" dirty="0">
              <a:solidFill>
                <a:srgbClr val="1A0599"/>
              </a:solidFill>
              <a:latin typeface="Verdana" panose="020B0604030504040204" pitchFamily="34" charset="0"/>
              <a:ea typeface="Verdana" panose="020B0604030504040204" pitchFamily="34" charset="0"/>
            </a:endParaRPr>
          </a:p>
          <a:p>
            <a:r>
              <a:rPr lang="lv-LV" sz="1400" dirty="0">
                <a:solidFill>
                  <a:srgbClr val="1A0599"/>
                </a:solidFill>
                <a:latin typeface="Verdana" panose="020B0604030504040204" pitchFamily="34" charset="0"/>
                <a:ea typeface="Verdana" panose="020B0604030504040204" pitchFamily="34" charset="0"/>
              </a:rPr>
              <a:t>7</a:t>
            </a:r>
            <a:r>
              <a:rPr lang="en-US" sz="1400" dirty="0">
                <a:solidFill>
                  <a:srgbClr val="1A0599"/>
                </a:solidFill>
                <a:latin typeface="Verdana" panose="020B0604030504040204" pitchFamily="34" charset="0"/>
                <a:ea typeface="Verdana" panose="020B0604030504040204" pitchFamily="34" charset="0"/>
              </a:rPr>
              <a:t>. </a:t>
            </a:r>
            <a:r>
              <a:rPr lang="en-US" sz="1400" dirty="0">
                <a:solidFill>
                  <a:srgbClr val="1A0599"/>
                </a:solidFill>
                <a:latin typeface="Verdana" panose="020B0604030504040204" pitchFamily="34" charset="0"/>
                <a:ea typeface="Verdana" panose="020B0604030504040204" pitchFamily="34" charset="0"/>
              </a:rPr>
              <a:t>European </a:t>
            </a:r>
            <a:r>
              <a:rPr lang="en-US" sz="1400" dirty="0">
                <a:solidFill>
                  <a:srgbClr val="1A0599"/>
                </a:solidFill>
                <a:latin typeface="Verdana" panose="020B0604030504040204" pitchFamily="34" charset="0"/>
                <a:ea typeface="Verdana" panose="020B0604030504040204" pitchFamily="34" charset="0"/>
              </a:rPr>
              <a:t>Metrology</a:t>
            </a:r>
            <a:endParaRPr lang="lv-LV" sz="1400" dirty="0">
              <a:solidFill>
                <a:srgbClr val="1A0599"/>
              </a:solidFill>
              <a:latin typeface="Verdana" panose="020B0604030504040204" pitchFamily="34" charset="0"/>
              <a:ea typeface="Verdana" panose="020B0604030504040204" pitchFamily="34" charset="0"/>
            </a:endParaRPr>
          </a:p>
          <a:p>
            <a:endParaRPr lang="en-US" sz="1400" dirty="0">
              <a:solidFill>
                <a:srgbClr val="1A0599"/>
              </a:solidFill>
              <a:latin typeface="Verdana" panose="020B0604030504040204" pitchFamily="34" charset="0"/>
              <a:ea typeface="Verdana" panose="020B0604030504040204" pitchFamily="34" charset="0"/>
            </a:endParaRPr>
          </a:p>
          <a:p>
            <a:r>
              <a:rPr lang="lv-LV" sz="1400" dirty="0">
                <a:solidFill>
                  <a:srgbClr val="1A0599"/>
                </a:solidFill>
                <a:latin typeface="Verdana" panose="020B0604030504040204" pitchFamily="34" charset="0"/>
                <a:ea typeface="Verdana" panose="020B0604030504040204" pitchFamily="34" charset="0"/>
              </a:rPr>
              <a:t>8</a:t>
            </a:r>
            <a:r>
              <a:rPr lang="en-US" sz="1400" dirty="0">
                <a:solidFill>
                  <a:srgbClr val="1A0599"/>
                </a:solidFill>
                <a:latin typeface="Verdana" panose="020B0604030504040204" pitchFamily="34" charset="0"/>
                <a:ea typeface="Verdana" panose="020B0604030504040204" pitchFamily="34" charset="0"/>
              </a:rPr>
              <a:t>. </a:t>
            </a:r>
            <a:r>
              <a:rPr lang="en-US" sz="1400" dirty="0">
                <a:solidFill>
                  <a:srgbClr val="1A0599"/>
                </a:solidFill>
                <a:latin typeface="Verdana" panose="020B0604030504040204" pitchFamily="34" charset="0"/>
                <a:ea typeface="Verdana" panose="020B0604030504040204" pitchFamily="34" charset="0"/>
              </a:rPr>
              <a:t>Made in </a:t>
            </a:r>
            <a:r>
              <a:rPr lang="en-US" sz="1400" dirty="0">
                <a:solidFill>
                  <a:srgbClr val="1A0599"/>
                </a:solidFill>
                <a:latin typeface="Verdana" panose="020B0604030504040204" pitchFamily="34" charset="0"/>
                <a:ea typeface="Verdana" panose="020B0604030504040204" pitchFamily="34" charset="0"/>
              </a:rPr>
              <a:t>Europe</a:t>
            </a:r>
            <a:endParaRPr lang="lv-LV" sz="1400" dirty="0">
              <a:solidFill>
                <a:srgbClr val="1A0599"/>
              </a:solidFill>
              <a:latin typeface="Verdana" panose="020B0604030504040204" pitchFamily="34" charset="0"/>
              <a:ea typeface="Verdana" panose="020B0604030504040204" pitchFamily="34" charset="0"/>
            </a:endParaRPr>
          </a:p>
          <a:p>
            <a:endParaRPr lang="en-US" sz="1400" dirty="0">
              <a:solidFill>
                <a:srgbClr val="1A0599"/>
              </a:solidFill>
              <a:latin typeface="Verdana" panose="020B0604030504040204" pitchFamily="34" charset="0"/>
              <a:ea typeface="Verdana" panose="020B0604030504040204" pitchFamily="34" charset="0"/>
            </a:endParaRPr>
          </a:p>
          <a:p>
            <a:pPr>
              <a:spcAft>
                <a:spcPts val="600"/>
              </a:spcAft>
            </a:pPr>
            <a:r>
              <a:rPr lang="lv-LV" sz="1400" dirty="0">
                <a:solidFill>
                  <a:srgbClr val="1A0599"/>
                </a:solidFill>
                <a:latin typeface="Verdana" panose="020B0604030504040204" pitchFamily="34" charset="0"/>
                <a:ea typeface="Verdana" panose="020B0604030504040204" pitchFamily="34" charset="0"/>
              </a:rPr>
              <a:t>9</a:t>
            </a:r>
            <a:r>
              <a:rPr lang="en-US" sz="1400" dirty="0">
                <a:solidFill>
                  <a:srgbClr val="1A0599"/>
                </a:solidFill>
                <a:latin typeface="Verdana" panose="020B0604030504040204" pitchFamily="34" charset="0"/>
                <a:ea typeface="Verdana" panose="020B0604030504040204" pitchFamily="34" charset="0"/>
              </a:rPr>
              <a:t>. Carbon Neutral and Circular Industry</a:t>
            </a:r>
            <a:endParaRPr lang="lv-LV" sz="1400" dirty="0">
              <a:solidFill>
                <a:srgbClr val="1A0599"/>
              </a:solidFill>
              <a:latin typeface="Verdana" panose="020B0604030504040204" pitchFamily="34" charset="0"/>
              <a:ea typeface="Verdana" panose="020B0604030504040204" pitchFamily="34" charset="0"/>
            </a:endParaRPr>
          </a:p>
          <a:p>
            <a:endParaRPr lang="en-US" sz="1400" dirty="0">
              <a:solidFill>
                <a:srgbClr val="1A0599"/>
              </a:solidFill>
              <a:latin typeface="Verdana" panose="020B0604030504040204" pitchFamily="34" charset="0"/>
              <a:ea typeface="Verdana" panose="020B0604030504040204" pitchFamily="34" charset="0"/>
            </a:endParaRPr>
          </a:p>
          <a:p>
            <a:r>
              <a:rPr lang="en-US" sz="1400" dirty="0">
                <a:solidFill>
                  <a:srgbClr val="1A0599"/>
                </a:solidFill>
                <a:latin typeface="Verdana" panose="020B0604030504040204" pitchFamily="34" charset="0"/>
                <a:ea typeface="Verdana" panose="020B0604030504040204" pitchFamily="34" charset="0"/>
              </a:rPr>
              <a:t>1</a:t>
            </a:r>
            <a:r>
              <a:rPr lang="lv-LV" sz="1400" dirty="0">
                <a:solidFill>
                  <a:srgbClr val="1A0599"/>
                </a:solidFill>
                <a:latin typeface="Verdana" panose="020B0604030504040204" pitchFamily="34" charset="0"/>
                <a:ea typeface="Verdana" panose="020B0604030504040204" pitchFamily="34" charset="0"/>
              </a:rPr>
              <a:t>0</a:t>
            </a:r>
            <a:r>
              <a:rPr lang="en-US" sz="1400" dirty="0">
                <a:solidFill>
                  <a:srgbClr val="1A0599"/>
                </a:solidFill>
                <a:latin typeface="Verdana" panose="020B0604030504040204" pitchFamily="34" charset="0"/>
                <a:ea typeface="Verdana" panose="020B0604030504040204" pitchFamily="34" charset="0"/>
              </a:rPr>
              <a:t>. </a:t>
            </a:r>
            <a:r>
              <a:rPr lang="en-US" sz="1400" dirty="0">
                <a:solidFill>
                  <a:srgbClr val="1A0599"/>
                </a:solidFill>
                <a:latin typeface="Verdana" panose="020B0604030504040204" pitchFamily="34" charset="0"/>
                <a:ea typeface="Verdana" panose="020B0604030504040204" pitchFamily="34" charset="0"/>
              </a:rPr>
              <a:t>Global competitive space systems</a:t>
            </a:r>
          </a:p>
        </p:txBody>
      </p:sp>
      <p:pic>
        <p:nvPicPr>
          <p:cNvPr id="36" name="Picture 35"/>
          <p:cNvPicPr>
            <a:picLocks noChangeAspect="1"/>
          </p:cNvPicPr>
          <p:nvPr/>
        </p:nvPicPr>
        <p:blipFill rotWithShape="1">
          <a:blip r:embed="rId6">
            <a:duotone>
              <a:prstClr val="black"/>
              <a:schemeClr val="accent1">
                <a:tint val="45000"/>
                <a:satMod val="400000"/>
              </a:schemeClr>
            </a:duotone>
            <a:extLst>
              <a:ext uri="{28A0092B-C50C-407E-A947-70E740481C1C}">
                <a14:useLocalDpi xmlns:a14="http://schemas.microsoft.com/office/drawing/2010/main" val="0"/>
              </a:ext>
            </a:extLst>
          </a:blip>
          <a:srcRect l="9026" t="13077" r="60132" b="16963"/>
          <a:stretch/>
        </p:blipFill>
        <p:spPr>
          <a:xfrm>
            <a:off x="2836659" y="5557367"/>
            <a:ext cx="508824" cy="490635"/>
          </a:xfrm>
          <a:prstGeom prst="rect">
            <a:avLst/>
          </a:prstGeom>
        </p:spPr>
      </p:pic>
      <p:pic>
        <p:nvPicPr>
          <p:cNvPr id="38" name="Picture 37"/>
          <p:cNvPicPr>
            <a:picLocks noChangeAspect="1"/>
          </p:cNvPicPr>
          <p:nvPr/>
        </p:nvPicPr>
        <p:blipFill rotWithShape="1">
          <a:blip r:embed="rId7">
            <a:duotone>
              <a:prstClr val="black"/>
              <a:schemeClr val="accent1">
                <a:tint val="45000"/>
                <a:satMod val="400000"/>
              </a:schemeClr>
            </a:duotone>
            <a:extLst>
              <a:ext uri="{28A0092B-C50C-407E-A947-70E740481C1C}">
                <a14:useLocalDpi xmlns:a14="http://schemas.microsoft.com/office/drawing/2010/main" val="0"/>
              </a:ext>
            </a:extLst>
          </a:blip>
          <a:srcRect l="8602" t="14048" r="58760" b="18906"/>
          <a:stretch/>
        </p:blipFill>
        <p:spPr>
          <a:xfrm>
            <a:off x="2813576" y="6014414"/>
            <a:ext cx="561649" cy="490457"/>
          </a:xfrm>
          <a:prstGeom prst="rect">
            <a:avLst/>
          </a:prstGeom>
        </p:spPr>
      </p:pic>
      <p:pic>
        <p:nvPicPr>
          <p:cNvPr id="41" name="Picture 40"/>
          <p:cNvPicPr>
            <a:picLocks noChangeAspect="1"/>
          </p:cNvPicPr>
          <p:nvPr/>
        </p:nvPicPr>
        <p:blipFill rotWithShape="1">
          <a:blip r:embed="rId8">
            <a:duotone>
              <a:prstClr val="black"/>
              <a:schemeClr val="accent1">
                <a:tint val="45000"/>
                <a:satMod val="400000"/>
              </a:schemeClr>
            </a:duotone>
            <a:extLst>
              <a:ext uri="{28A0092B-C50C-407E-A947-70E740481C1C}">
                <a14:useLocalDpi xmlns:a14="http://schemas.microsoft.com/office/drawing/2010/main" val="0"/>
              </a:ext>
            </a:extLst>
          </a:blip>
          <a:srcRect l="7154" t="12105" r="57917" b="15021"/>
          <a:stretch/>
        </p:blipFill>
        <p:spPr>
          <a:xfrm>
            <a:off x="2767961" y="1757701"/>
            <a:ext cx="565023" cy="497537"/>
          </a:xfrm>
          <a:prstGeom prst="rect">
            <a:avLst/>
          </a:prstGeom>
        </p:spPr>
      </p:pic>
      <p:pic>
        <p:nvPicPr>
          <p:cNvPr id="42" name="Picture 41"/>
          <p:cNvPicPr>
            <a:picLocks noChangeAspect="1"/>
          </p:cNvPicPr>
          <p:nvPr/>
        </p:nvPicPr>
        <p:blipFill rotWithShape="1">
          <a:blip r:embed="rId8">
            <a:duotone>
              <a:prstClr val="black"/>
              <a:schemeClr val="accent1">
                <a:tint val="45000"/>
                <a:satMod val="400000"/>
              </a:schemeClr>
            </a:duotone>
            <a:extLst>
              <a:ext uri="{28A0092B-C50C-407E-A947-70E740481C1C}">
                <a14:useLocalDpi xmlns:a14="http://schemas.microsoft.com/office/drawing/2010/main" val="0"/>
              </a:ext>
            </a:extLst>
          </a:blip>
          <a:srcRect l="7154" t="12105" r="57917" b="15021"/>
          <a:stretch/>
        </p:blipFill>
        <p:spPr>
          <a:xfrm>
            <a:off x="2778476" y="2299283"/>
            <a:ext cx="565023" cy="497537"/>
          </a:xfrm>
          <a:prstGeom prst="rect">
            <a:avLst/>
          </a:prstGeom>
        </p:spPr>
      </p:pic>
      <p:pic>
        <p:nvPicPr>
          <p:cNvPr id="43" name="Picture 42"/>
          <p:cNvPicPr>
            <a:picLocks noChangeAspect="1"/>
          </p:cNvPicPr>
          <p:nvPr/>
        </p:nvPicPr>
        <p:blipFill rotWithShape="1">
          <a:blip r:embed="rId8">
            <a:duotone>
              <a:prstClr val="black"/>
              <a:schemeClr val="accent1">
                <a:tint val="45000"/>
                <a:satMod val="400000"/>
              </a:schemeClr>
            </a:duotone>
            <a:extLst>
              <a:ext uri="{28A0092B-C50C-407E-A947-70E740481C1C}">
                <a14:useLocalDpi xmlns:a14="http://schemas.microsoft.com/office/drawing/2010/main" val="0"/>
              </a:ext>
            </a:extLst>
          </a:blip>
          <a:srcRect l="7154" t="12105" r="57917" b="15021"/>
          <a:stretch/>
        </p:blipFill>
        <p:spPr>
          <a:xfrm>
            <a:off x="2787940" y="2787419"/>
            <a:ext cx="565023" cy="497537"/>
          </a:xfrm>
          <a:prstGeom prst="rect">
            <a:avLst/>
          </a:prstGeom>
        </p:spPr>
      </p:pic>
      <p:pic>
        <p:nvPicPr>
          <p:cNvPr id="44" name="Picture 43"/>
          <p:cNvPicPr>
            <a:picLocks noChangeAspect="1"/>
          </p:cNvPicPr>
          <p:nvPr/>
        </p:nvPicPr>
        <p:blipFill rotWithShape="1">
          <a:blip r:embed="rId8">
            <a:duotone>
              <a:prstClr val="black"/>
              <a:schemeClr val="accent1">
                <a:tint val="45000"/>
                <a:satMod val="400000"/>
              </a:schemeClr>
            </a:duotone>
            <a:extLst>
              <a:ext uri="{28A0092B-C50C-407E-A947-70E740481C1C}">
                <a14:useLocalDpi xmlns:a14="http://schemas.microsoft.com/office/drawing/2010/main" val="0"/>
              </a:ext>
            </a:extLst>
          </a:blip>
          <a:srcRect l="7154" t="12105" r="57917" b="15021"/>
          <a:stretch/>
        </p:blipFill>
        <p:spPr>
          <a:xfrm>
            <a:off x="2787066" y="3250016"/>
            <a:ext cx="565023" cy="497537"/>
          </a:xfrm>
          <a:prstGeom prst="rect">
            <a:avLst/>
          </a:prstGeom>
        </p:spPr>
      </p:pic>
      <p:pic>
        <p:nvPicPr>
          <p:cNvPr id="45" name="Picture 44"/>
          <p:cNvPicPr>
            <a:picLocks noChangeAspect="1"/>
          </p:cNvPicPr>
          <p:nvPr/>
        </p:nvPicPr>
        <p:blipFill rotWithShape="1">
          <a:blip r:embed="rId7">
            <a:duotone>
              <a:prstClr val="black"/>
              <a:schemeClr val="accent1">
                <a:tint val="45000"/>
                <a:satMod val="400000"/>
              </a:schemeClr>
            </a:duotone>
            <a:extLst>
              <a:ext uri="{28A0092B-C50C-407E-A947-70E740481C1C}">
                <a14:useLocalDpi xmlns:a14="http://schemas.microsoft.com/office/drawing/2010/main" val="0"/>
              </a:ext>
            </a:extLst>
          </a:blip>
          <a:srcRect l="8602" t="14048" r="58760" b="18906"/>
          <a:stretch/>
        </p:blipFill>
        <p:spPr>
          <a:xfrm>
            <a:off x="2782885" y="3716210"/>
            <a:ext cx="561649" cy="490457"/>
          </a:xfrm>
          <a:prstGeom prst="rect">
            <a:avLst/>
          </a:prstGeom>
        </p:spPr>
      </p:pic>
      <p:pic>
        <p:nvPicPr>
          <p:cNvPr id="48" name="Picture 47"/>
          <p:cNvPicPr>
            <a:picLocks noChangeAspect="1"/>
          </p:cNvPicPr>
          <p:nvPr/>
        </p:nvPicPr>
        <p:blipFill rotWithShape="1">
          <a:blip r:embed="rId7">
            <a:duotone>
              <a:prstClr val="black"/>
              <a:schemeClr val="accent1">
                <a:tint val="45000"/>
                <a:satMod val="400000"/>
              </a:schemeClr>
            </a:duotone>
            <a:extLst>
              <a:ext uri="{28A0092B-C50C-407E-A947-70E740481C1C}">
                <a14:useLocalDpi xmlns:a14="http://schemas.microsoft.com/office/drawing/2010/main" val="0"/>
              </a:ext>
            </a:extLst>
          </a:blip>
          <a:srcRect l="8602" t="14048" r="58760" b="18906"/>
          <a:stretch/>
        </p:blipFill>
        <p:spPr>
          <a:xfrm>
            <a:off x="2798211" y="4168883"/>
            <a:ext cx="561649" cy="490457"/>
          </a:xfrm>
          <a:prstGeom prst="rect">
            <a:avLst/>
          </a:prstGeom>
        </p:spPr>
      </p:pic>
      <p:pic>
        <p:nvPicPr>
          <p:cNvPr id="49" name="Picture 48"/>
          <p:cNvPicPr>
            <a:picLocks noChangeAspect="1"/>
          </p:cNvPicPr>
          <p:nvPr/>
        </p:nvPicPr>
        <p:blipFill rotWithShape="1">
          <a:blip r:embed="rId7">
            <a:duotone>
              <a:prstClr val="black"/>
              <a:schemeClr val="accent1">
                <a:tint val="45000"/>
                <a:satMod val="400000"/>
              </a:schemeClr>
            </a:duotone>
            <a:extLst>
              <a:ext uri="{28A0092B-C50C-407E-A947-70E740481C1C}">
                <a14:useLocalDpi xmlns:a14="http://schemas.microsoft.com/office/drawing/2010/main" val="0"/>
              </a:ext>
            </a:extLst>
          </a:blip>
          <a:srcRect l="8602" t="14048" r="58760" b="18906"/>
          <a:stretch/>
        </p:blipFill>
        <p:spPr>
          <a:xfrm>
            <a:off x="2794690" y="4621265"/>
            <a:ext cx="561649" cy="490457"/>
          </a:xfrm>
          <a:prstGeom prst="rect">
            <a:avLst/>
          </a:prstGeom>
        </p:spPr>
      </p:pic>
      <p:pic>
        <p:nvPicPr>
          <p:cNvPr id="50" name="Picture 49"/>
          <p:cNvPicPr>
            <a:picLocks noChangeAspect="1"/>
          </p:cNvPicPr>
          <p:nvPr/>
        </p:nvPicPr>
        <p:blipFill rotWithShape="1">
          <a:blip r:embed="rId7">
            <a:duotone>
              <a:prstClr val="black"/>
              <a:schemeClr val="accent1">
                <a:tint val="45000"/>
                <a:satMod val="400000"/>
              </a:schemeClr>
            </a:duotone>
            <a:extLst>
              <a:ext uri="{28A0092B-C50C-407E-A947-70E740481C1C}">
                <a14:useLocalDpi xmlns:a14="http://schemas.microsoft.com/office/drawing/2010/main" val="0"/>
              </a:ext>
            </a:extLst>
          </a:blip>
          <a:srcRect l="8602" t="14048" r="58760" b="18906"/>
          <a:stretch/>
        </p:blipFill>
        <p:spPr>
          <a:xfrm>
            <a:off x="2803158" y="5086655"/>
            <a:ext cx="561649" cy="490457"/>
          </a:xfrm>
          <a:prstGeom prst="rect">
            <a:avLst/>
          </a:prstGeom>
        </p:spPr>
      </p:pic>
      <p:sp>
        <p:nvSpPr>
          <p:cNvPr id="51" name="Rectangle 50"/>
          <p:cNvSpPr/>
          <p:nvPr/>
        </p:nvSpPr>
        <p:spPr>
          <a:xfrm>
            <a:off x="1516430" y="1795334"/>
            <a:ext cx="1101556" cy="307777"/>
          </a:xfrm>
          <a:prstGeom prst="rect">
            <a:avLst/>
          </a:prstGeom>
        </p:spPr>
        <p:txBody>
          <a:bodyPr wrap="square">
            <a:spAutoFit/>
          </a:bodyPr>
          <a:lstStyle/>
          <a:p>
            <a:pPr>
              <a:spcAft>
                <a:spcPts val="600"/>
              </a:spcAft>
            </a:pPr>
            <a:r>
              <a:rPr lang="lv-LV" sz="1400" b="1" dirty="0">
                <a:solidFill>
                  <a:srgbClr val="1A0599"/>
                </a:solidFill>
                <a:latin typeface="Verdana" panose="020B0604030504040204" pitchFamily="34" charset="0"/>
                <a:ea typeface="Verdana" panose="020B0604030504040204" pitchFamily="34" charset="0"/>
              </a:rPr>
              <a:t>IKT joma</a:t>
            </a:r>
            <a:endParaRPr lang="lv-LV" sz="1400" b="1" dirty="0">
              <a:solidFill>
                <a:srgbClr val="1A0599"/>
              </a:solidFill>
              <a:latin typeface="Verdana" panose="020B0604030504040204" pitchFamily="34" charset="0"/>
              <a:ea typeface="Verdana" panose="020B0604030504040204" pitchFamily="34" charset="0"/>
            </a:endParaRPr>
          </a:p>
        </p:txBody>
      </p:sp>
      <p:sp>
        <p:nvSpPr>
          <p:cNvPr id="52" name="Rectangle 51"/>
          <p:cNvSpPr/>
          <p:nvPr/>
        </p:nvSpPr>
        <p:spPr>
          <a:xfrm>
            <a:off x="1462642" y="3723303"/>
            <a:ext cx="1226045" cy="738664"/>
          </a:xfrm>
          <a:prstGeom prst="rect">
            <a:avLst/>
          </a:prstGeom>
        </p:spPr>
        <p:txBody>
          <a:bodyPr wrap="square">
            <a:spAutoFit/>
          </a:bodyPr>
          <a:lstStyle/>
          <a:p>
            <a:pPr>
              <a:spcAft>
                <a:spcPts val="600"/>
              </a:spcAft>
            </a:pPr>
            <a:r>
              <a:rPr lang="lv-LV" sz="1400" b="1" dirty="0" err="1">
                <a:solidFill>
                  <a:srgbClr val="1A0599"/>
                </a:solidFill>
                <a:latin typeface="Verdana" panose="020B0604030504040204" pitchFamily="34" charset="0"/>
                <a:ea typeface="Verdana" panose="020B0604030504040204" pitchFamily="34" charset="0"/>
              </a:rPr>
              <a:t>Fotonika</a:t>
            </a:r>
            <a:r>
              <a:rPr lang="lv-LV" sz="1400" b="1" dirty="0">
                <a:solidFill>
                  <a:srgbClr val="1A0599"/>
                </a:solidFill>
                <a:latin typeface="Verdana" panose="020B0604030504040204" pitchFamily="34" charset="0"/>
                <a:ea typeface="Verdana" panose="020B0604030504040204" pitchFamily="34" charset="0"/>
              </a:rPr>
              <a:t> un viedie materiāli</a:t>
            </a:r>
            <a:endParaRPr lang="lv-LV" sz="1400" b="1" dirty="0">
              <a:solidFill>
                <a:srgbClr val="1A0599"/>
              </a:solidFill>
              <a:latin typeface="Verdana" panose="020B0604030504040204" pitchFamily="34" charset="0"/>
              <a:ea typeface="Verdana" panose="020B0604030504040204" pitchFamily="34" charset="0"/>
            </a:endParaRPr>
          </a:p>
        </p:txBody>
      </p:sp>
      <p:sp>
        <p:nvSpPr>
          <p:cNvPr id="59" name="Rectangle 58"/>
          <p:cNvSpPr/>
          <p:nvPr/>
        </p:nvSpPr>
        <p:spPr>
          <a:xfrm>
            <a:off x="1476398" y="5528440"/>
            <a:ext cx="1404169" cy="523220"/>
          </a:xfrm>
          <a:prstGeom prst="rect">
            <a:avLst/>
          </a:prstGeom>
        </p:spPr>
        <p:txBody>
          <a:bodyPr wrap="square">
            <a:spAutoFit/>
          </a:bodyPr>
          <a:lstStyle/>
          <a:p>
            <a:pPr>
              <a:spcAft>
                <a:spcPts val="600"/>
              </a:spcAft>
            </a:pPr>
            <a:r>
              <a:rPr lang="lv-LV" sz="1400" b="1" dirty="0">
                <a:solidFill>
                  <a:srgbClr val="1A0599"/>
                </a:solidFill>
                <a:latin typeface="Verdana" panose="020B0604030504040204" pitchFamily="34" charset="0"/>
                <a:ea typeface="Verdana" panose="020B0604030504040204" pitchFamily="34" charset="0"/>
              </a:rPr>
              <a:t>Viedā enerģētika</a:t>
            </a:r>
            <a:endParaRPr lang="en-US" sz="1400" b="1" dirty="0">
              <a:solidFill>
                <a:srgbClr val="1A0599"/>
              </a:solidFill>
              <a:latin typeface="Verdana" panose="020B0604030504040204" pitchFamily="34" charset="0"/>
              <a:ea typeface="Verdana" panose="020B0604030504040204" pitchFamily="34" charset="0"/>
            </a:endParaRPr>
          </a:p>
        </p:txBody>
      </p:sp>
      <p:sp>
        <p:nvSpPr>
          <p:cNvPr id="34" name="Slide Number Placeholder 3"/>
          <p:cNvSpPr txBox="1">
            <a:spLocks/>
          </p:cNvSpPr>
          <p:nvPr/>
        </p:nvSpPr>
        <p:spPr>
          <a:xfrm>
            <a:off x="9187544" y="6240806"/>
            <a:ext cx="2743200" cy="365125"/>
          </a:xfrm>
          <a:prstGeom prst="rect">
            <a:avLst/>
          </a:prstGeom>
        </p:spPr>
        <p:txBody>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400" dirty="0" smtClean="0">
                <a:solidFill>
                  <a:prstClr val="black">
                    <a:tint val="75000"/>
                  </a:prstClr>
                </a:solidFill>
              </a:rPr>
              <a:t>15</a:t>
            </a:r>
            <a:endParaRPr lang="lv-LV" sz="1400" dirty="0">
              <a:solidFill>
                <a:prstClr val="black">
                  <a:tint val="75000"/>
                </a:prstClr>
              </a:solidFill>
            </a:endParaRPr>
          </a:p>
        </p:txBody>
      </p:sp>
      <p:sp>
        <p:nvSpPr>
          <p:cNvPr id="39" name="Rectangle 38"/>
          <p:cNvSpPr/>
          <p:nvPr/>
        </p:nvSpPr>
        <p:spPr>
          <a:xfrm>
            <a:off x="1489031" y="5978752"/>
            <a:ext cx="1226045" cy="738664"/>
          </a:xfrm>
          <a:prstGeom prst="rect">
            <a:avLst/>
          </a:prstGeom>
        </p:spPr>
        <p:txBody>
          <a:bodyPr wrap="square">
            <a:spAutoFit/>
          </a:bodyPr>
          <a:lstStyle/>
          <a:p>
            <a:pPr>
              <a:spcAft>
                <a:spcPts val="600"/>
              </a:spcAft>
            </a:pPr>
            <a:r>
              <a:rPr lang="lv-LV" sz="1400" b="1" dirty="0" err="1">
                <a:solidFill>
                  <a:srgbClr val="1A0599"/>
                </a:solidFill>
                <a:latin typeface="Verdana" panose="020B0604030504040204" pitchFamily="34" charset="0"/>
                <a:ea typeface="Verdana" panose="020B0604030504040204" pitchFamily="34" charset="0"/>
              </a:rPr>
              <a:t>Fotonika</a:t>
            </a:r>
            <a:r>
              <a:rPr lang="lv-LV" sz="1400" b="1" dirty="0">
                <a:solidFill>
                  <a:srgbClr val="1A0599"/>
                </a:solidFill>
                <a:latin typeface="Verdana" panose="020B0604030504040204" pitchFamily="34" charset="0"/>
                <a:ea typeface="Verdana" panose="020B0604030504040204" pitchFamily="34" charset="0"/>
              </a:rPr>
              <a:t> un viedie materiāli</a:t>
            </a:r>
            <a:endParaRPr lang="lv-LV" sz="1400" b="1" dirty="0">
              <a:solidFill>
                <a:srgbClr val="1A0599"/>
              </a:solidFill>
              <a:latin typeface="Verdana" panose="020B0604030504040204" pitchFamily="34" charset="0"/>
              <a:ea typeface="Verdana" panose="020B0604030504040204" pitchFamily="34" charset="0"/>
            </a:endParaRPr>
          </a:p>
        </p:txBody>
      </p:sp>
      <p:sp>
        <p:nvSpPr>
          <p:cNvPr id="40" name="Frame 39">
            <a:extLst>
              <a:ext uri="{FF2B5EF4-FFF2-40B4-BE49-F238E27FC236}">
                <a16:creationId xmlns="" xmlns:a16="http://schemas.microsoft.com/office/drawing/2014/main" id="{E2153544-F3CC-6E46-9CD1-E9F7788DD501}"/>
              </a:ext>
            </a:extLst>
          </p:cNvPr>
          <p:cNvSpPr/>
          <p:nvPr/>
        </p:nvSpPr>
        <p:spPr>
          <a:xfrm>
            <a:off x="1355714" y="1642533"/>
            <a:ext cx="8959862" cy="2109632"/>
          </a:xfrm>
          <a:prstGeom prst="frame">
            <a:avLst>
              <a:gd name="adj1" fmla="val 3019"/>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Pentagon 59"/>
          <p:cNvSpPr/>
          <p:nvPr/>
        </p:nvSpPr>
        <p:spPr>
          <a:xfrm>
            <a:off x="7810777" y="1749280"/>
            <a:ext cx="2356330" cy="439176"/>
          </a:xfrm>
          <a:prstGeom prst="homePlate">
            <a:avLst>
              <a:gd name="adj" fmla="val 0"/>
            </a:avLst>
          </a:prstGeom>
          <a:solidFill>
            <a:srgbClr val="1A0599"/>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algn="ctr" defTabSz="711200">
              <a:lnSpc>
                <a:spcPct val="90000"/>
              </a:lnSpc>
              <a:spcBef>
                <a:spcPct val="0"/>
              </a:spcBef>
              <a:spcAft>
                <a:spcPct val="35000"/>
              </a:spcAft>
            </a:pPr>
            <a:r>
              <a:rPr lang="lv-LV" sz="1600" b="1" dirty="0" err="1">
                <a:latin typeface="Verdana" panose="020B0604030504040204" pitchFamily="34" charset="0"/>
                <a:ea typeface="Verdana" panose="020B0604030504040204" pitchFamily="34" charset="0"/>
              </a:rPr>
              <a:t>Institucionalizēta</a:t>
            </a:r>
            <a:endParaRPr lang="lv-LV" sz="1600" b="1" dirty="0">
              <a:latin typeface="Verdana" panose="020B0604030504040204" pitchFamily="34" charset="0"/>
              <a:ea typeface="Verdana" panose="020B0604030504040204" pitchFamily="34" charset="0"/>
            </a:endParaRPr>
          </a:p>
        </p:txBody>
      </p:sp>
      <p:sp>
        <p:nvSpPr>
          <p:cNvPr id="61" name="Pentagon 60"/>
          <p:cNvSpPr/>
          <p:nvPr/>
        </p:nvSpPr>
        <p:spPr>
          <a:xfrm>
            <a:off x="7809271" y="2248369"/>
            <a:ext cx="2356330" cy="439176"/>
          </a:xfrm>
          <a:prstGeom prst="homePlate">
            <a:avLst>
              <a:gd name="adj" fmla="val 0"/>
            </a:avLst>
          </a:prstGeom>
          <a:solidFill>
            <a:srgbClr val="1A0599"/>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algn="ctr" defTabSz="711200">
              <a:lnSpc>
                <a:spcPct val="90000"/>
              </a:lnSpc>
              <a:spcBef>
                <a:spcPct val="0"/>
              </a:spcBef>
              <a:spcAft>
                <a:spcPct val="35000"/>
              </a:spcAft>
            </a:pPr>
            <a:r>
              <a:rPr lang="lv-LV" sz="1600" b="1" dirty="0" err="1">
                <a:latin typeface="Verdana" panose="020B0604030504040204" pitchFamily="34" charset="0"/>
                <a:ea typeface="Verdana" panose="020B0604030504040204" pitchFamily="34" charset="0"/>
              </a:rPr>
              <a:t>Institucionalizēta</a:t>
            </a:r>
            <a:endParaRPr lang="lv-LV" sz="1600" b="1" dirty="0">
              <a:latin typeface="Verdana" panose="020B0604030504040204" pitchFamily="34" charset="0"/>
              <a:ea typeface="Verdana" panose="020B0604030504040204" pitchFamily="34" charset="0"/>
            </a:endParaRPr>
          </a:p>
        </p:txBody>
      </p:sp>
      <p:sp>
        <p:nvSpPr>
          <p:cNvPr id="62" name="Pentagon 61"/>
          <p:cNvSpPr/>
          <p:nvPr/>
        </p:nvSpPr>
        <p:spPr>
          <a:xfrm>
            <a:off x="7807765" y="2747458"/>
            <a:ext cx="2356330" cy="439176"/>
          </a:xfrm>
          <a:prstGeom prst="homePlate">
            <a:avLst>
              <a:gd name="adj" fmla="val 0"/>
            </a:avLst>
          </a:prstGeom>
          <a:solidFill>
            <a:srgbClr val="1A0599"/>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algn="ctr" defTabSz="711200">
              <a:lnSpc>
                <a:spcPct val="90000"/>
              </a:lnSpc>
              <a:spcBef>
                <a:spcPct val="0"/>
              </a:spcBef>
              <a:spcAft>
                <a:spcPct val="35000"/>
              </a:spcAft>
            </a:pPr>
            <a:r>
              <a:rPr lang="lv-LV" sz="1600" b="1" dirty="0" err="1">
                <a:latin typeface="Verdana" panose="020B0604030504040204" pitchFamily="34" charset="0"/>
                <a:ea typeface="Verdana" panose="020B0604030504040204" pitchFamily="34" charset="0"/>
              </a:rPr>
              <a:t>Institucionalizēta</a:t>
            </a:r>
            <a:endParaRPr lang="lv-LV" sz="1600" b="1" dirty="0">
              <a:latin typeface="Verdana" panose="020B0604030504040204" pitchFamily="34" charset="0"/>
              <a:ea typeface="Verdana" panose="020B0604030504040204" pitchFamily="34" charset="0"/>
            </a:endParaRPr>
          </a:p>
        </p:txBody>
      </p:sp>
      <p:sp>
        <p:nvSpPr>
          <p:cNvPr id="63" name="Pentagon 62"/>
          <p:cNvSpPr/>
          <p:nvPr/>
        </p:nvSpPr>
        <p:spPr>
          <a:xfrm>
            <a:off x="7806259" y="3246547"/>
            <a:ext cx="2356330" cy="439176"/>
          </a:xfrm>
          <a:prstGeom prst="homePlate">
            <a:avLst>
              <a:gd name="adj" fmla="val 0"/>
            </a:avLst>
          </a:prstGeom>
          <a:solidFill>
            <a:srgbClr val="1A0599"/>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algn="ctr" defTabSz="711200">
              <a:lnSpc>
                <a:spcPct val="90000"/>
              </a:lnSpc>
              <a:spcBef>
                <a:spcPct val="0"/>
              </a:spcBef>
              <a:spcAft>
                <a:spcPct val="35000"/>
              </a:spcAft>
            </a:pPr>
            <a:r>
              <a:rPr lang="lv-LV" sz="1600" b="1" dirty="0" err="1">
                <a:latin typeface="Verdana" panose="020B0604030504040204" pitchFamily="34" charset="0"/>
                <a:ea typeface="Verdana" panose="020B0604030504040204" pitchFamily="34" charset="0"/>
              </a:rPr>
              <a:t>Kopprogrammēta</a:t>
            </a:r>
            <a:endParaRPr lang="lv-LV" sz="1600" b="1" dirty="0">
              <a:latin typeface="Verdana" panose="020B0604030504040204" pitchFamily="34" charset="0"/>
              <a:ea typeface="Verdana" panose="020B0604030504040204" pitchFamily="34" charset="0"/>
            </a:endParaRPr>
          </a:p>
        </p:txBody>
      </p:sp>
      <p:sp>
        <p:nvSpPr>
          <p:cNvPr id="64" name="Snip Diagonal Corner Rectangle 63"/>
          <p:cNvSpPr/>
          <p:nvPr/>
        </p:nvSpPr>
        <p:spPr>
          <a:xfrm>
            <a:off x="8812676" y="4784023"/>
            <a:ext cx="2342092" cy="1390341"/>
          </a:xfrm>
          <a:prstGeom prst="snip2DiagRect">
            <a:avLst/>
          </a:prstGeom>
          <a:solidFill>
            <a:schemeClr val="bg1"/>
          </a:solidFill>
          <a:ln>
            <a:solidFill>
              <a:srgbClr val="1A0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altLang="lv-LV" sz="1400" b="1" dirty="0" smtClean="0">
                <a:solidFill>
                  <a:srgbClr val="1A0599"/>
                </a:solidFill>
                <a:latin typeface="Verdana" panose="020B0604030504040204" pitchFamily="34" charset="0"/>
                <a:ea typeface="Verdana" panose="020B0604030504040204" pitchFamily="34" charset="0"/>
              </a:rPr>
              <a:t>Visas </a:t>
            </a:r>
            <a:r>
              <a:rPr lang="lv-LV" altLang="lv-LV" sz="1400" b="1" dirty="0">
                <a:solidFill>
                  <a:srgbClr val="1A0599"/>
                </a:solidFill>
                <a:latin typeface="Verdana" panose="020B0604030504040204" pitchFamily="34" charset="0"/>
                <a:ea typeface="Verdana" panose="020B0604030504040204" pitchFamily="34" charset="0"/>
              </a:rPr>
              <a:t>partnerības ir saistītas ar RIS3 jomām</a:t>
            </a:r>
            <a:endParaRPr lang="en-US" altLang="lv-LV" sz="1400" b="1" dirty="0">
              <a:solidFill>
                <a:srgbClr val="1A0599"/>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lv-LV" sz="1400" b="1" dirty="0" smtClean="0">
              <a:solidFill>
                <a:schemeClr val="accent1">
                  <a:lumMod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124447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1">
            <a:extLst>
              <a:ext uri="{FF2B5EF4-FFF2-40B4-BE49-F238E27FC236}">
                <a16:creationId xmlns="" xmlns:a16="http://schemas.microsoft.com/office/drawing/2014/main" id="{EBF87945-A001-489F-9D9B-7D9435F0B9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48639" y="347471"/>
            <a:ext cx="11100816" cy="18013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 xmlns:a16="http://schemas.microsoft.com/office/drawing/2014/main" id="{2D88A888-E3D3-4851-9632-C5887B503725}"/>
              </a:ext>
            </a:extLst>
          </p:cNvPr>
          <p:cNvSpPr txBox="1">
            <a:spLocks/>
          </p:cNvSpPr>
          <p:nvPr/>
        </p:nvSpPr>
        <p:spPr>
          <a:xfrm>
            <a:off x="1676400" y="189291"/>
            <a:ext cx="10515600" cy="1325563"/>
          </a:xfrm>
          <a:prstGeom prst="rect">
            <a:avLst/>
          </a:prstGeom>
        </p:spPr>
        <p:txBody>
          <a:bodyPr vert="horz" lIns="91440" tIns="45720" rIns="91440" bIns="45720" rtlCol="0" anchor="ctr">
            <a:normAutofit/>
          </a:bodyP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latinLnBrk="0">
              <a:lnSpc>
                <a:spcPct val="90000"/>
              </a:lnSpc>
              <a:spcAft>
                <a:spcPts val="600"/>
              </a:spcAft>
              <a:defRPr/>
            </a:pPr>
            <a:r>
              <a:rPr lang="lv-LV" sz="3200" b="1" dirty="0" smtClean="0">
                <a:solidFill>
                  <a:srgbClr val="13046C"/>
                </a:solidFill>
                <a:latin typeface="Verdana" panose="020B0604030504040204" pitchFamily="34" charset="0"/>
                <a:ea typeface="Verdana" panose="020B0604030504040204" pitchFamily="34" charset="0"/>
                <a:cs typeface="Arial" panose="020B0604020202020204" pitchFamily="34" charset="0"/>
              </a:rPr>
              <a:t>A</a:t>
            </a:r>
            <a:r>
              <a:rPr lang="en-US" sz="3200" b="1" dirty="0" err="1">
                <a:solidFill>
                  <a:srgbClr val="1A0599"/>
                </a:solidFill>
                <a:latin typeface="Verdana" panose="020B0604030504040204" pitchFamily="34" charset="0"/>
                <a:ea typeface="Verdana" panose="020B0604030504040204" pitchFamily="34" charset="0"/>
                <a:cs typeface="Arial" panose="020B0604020202020204" pitchFamily="34" charset="0"/>
              </a:rPr>
              <a:t>ugstas</a:t>
            </a:r>
            <a:r>
              <a:rPr lang="en-US" sz="3200" b="1" dirty="0">
                <a:solidFill>
                  <a:srgbClr val="1A0599"/>
                </a:solidFill>
                <a:latin typeface="Verdana" panose="020B0604030504040204" pitchFamily="34" charset="0"/>
                <a:ea typeface="Verdana" panose="020B0604030504040204" pitchFamily="34" charset="0"/>
                <a:cs typeface="Arial" panose="020B0604020202020204" pitchFamily="34" charset="0"/>
              </a:rPr>
              <a:t> </a:t>
            </a:r>
            <a:r>
              <a:rPr lang="en-US" sz="3200" b="1" dirty="0" err="1">
                <a:solidFill>
                  <a:srgbClr val="1A0599"/>
                </a:solidFill>
                <a:latin typeface="Verdana" panose="020B0604030504040204" pitchFamily="34" charset="0"/>
                <a:ea typeface="Verdana" panose="020B0604030504040204" pitchFamily="34" charset="0"/>
                <a:cs typeface="Arial" panose="020B0604020202020204" pitchFamily="34" charset="0"/>
              </a:rPr>
              <a:t>veiktspējas</a:t>
            </a:r>
            <a:r>
              <a:rPr lang="lv-LV" sz="3200" b="1" dirty="0">
                <a:solidFill>
                  <a:srgbClr val="1A0599"/>
                </a:solidFill>
                <a:latin typeface="Verdana" panose="020B0604030504040204" pitchFamily="34" charset="0"/>
                <a:ea typeface="Verdana" panose="020B0604030504040204" pitchFamily="34" charset="0"/>
                <a:cs typeface="Arial" panose="020B0604020202020204" pitchFamily="34" charset="0"/>
              </a:rPr>
              <a:t> </a:t>
            </a:r>
            <a:r>
              <a:rPr lang="en-US" sz="3200" b="1" dirty="0" err="1">
                <a:solidFill>
                  <a:srgbClr val="1A0599"/>
                </a:solidFill>
                <a:latin typeface="Verdana" panose="020B0604030504040204" pitchFamily="34" charset="0"/>
                <a:ea typeface="Verdana" panose="020B0604030504040204" pitchFamily="34" charset="0"/>
                <a:cs typeface="Arial" panose="020B0604020202020204" pitchFamily="34" charset="0"/>
              </a:rPr>
              <a:t>datošanas</a:t>
            </a:r>
            <a:r>
              <a:rPr lang="en-US" sz="3200" b="1" dirty="0">
                <a:solidFill>
                  <a:srgbClr val="1A0599"/>
                </a:solidFill>
                <a:latin typeface="Verdana" panose="020B0604030504040204" pitchFamily="34" charset="0"/>
                <a:ea typeface="Verdana" panose="020B0604030504040204" pitchFamily="34" charset="0"/>
                <a:cs typeface="Arial" panose="020B0604020202020204" pitchFamily="34" charset="0"/>
              </a:rPr>
              <a:t>  </a:t>
            </a:r>
            <a:endParaRPr lang="lv-LV" sz="3200" b="1" dirty="0">
              <a:solidFill>
                <a:srgbClr val="1A0599"/>
              </a:solidFill>
              <a:latin typeface="Verdana" panose="020B0604030504040204" pitchFamily="34" charset="0"/>
              <a:ea typeface="Verdana" panose="020B0604030504040204" pitchFamily="34" charset="0"/>
              <a:cs typeface="Arial" panose="020B0604020202020204" pitchFamily="34" charset="0"/>
            </a:endParaRPr>
          </a:p>
          <a:p>
            <a:pPr algn="l" latinLnBrk="0">
              <a:lnSpc>
                <a:spcPct val="90000"/>
              </a:lnSpc>
              <a:spcAft>
                <a:spcPts val="600"/>
              </a:spcAft>
              <a:defRPr/>
            </a:pPr>
            <a:r>
              <a:rPr lang="en-US" sz="3200" b="1" dirty="0" err="1">
                <a:solidFill>
                  <a:srgbClr val="1A0599"/>
                </a:solidFill>
                <a:latin typeface="Verdana" panose="020B0604030504040204" pitchFamily="34" charset="0"/>
                <a:ea typeface="Verdana" panose="020B0604030504040204" pitchFamily="34" charset="0"/>
                <a:cs typeface="Arial" panose="020B0604020202020204" pitchFamily="34" charset="0"/>
              </a:rPr>
              <a:t>kopuzņēmum</a:t>
            </a:r>
            <a:r>
              <a:rPr lang="lv-LV" sz="3200" b="1" dirty="0">
                <a:solidFill>
                  <a:srgbClr val="1A0599"/>
                </a:solidFill>
                <a:latin typeface="Verdana" panose="020B0604030504040204" pitchFamily="34" charset="0"/>
                <a:ea typeface="Verdana" panose="020B0604030504040204" pitchFamily="34" charset="0"/>
                <a:cs typeface="Arial" panose="020B0604020202020204" pitchFamily="34" charset="0"/>
              </a:rPr>
              <a:t>s </a:t>
            </a:r>
            <a:r>
              <a:rPr lang="en-US" altLang="lv-LV" sz="3200" b="1" dirty="0" err="1">
                <a:solidFill>
                  <a:srgbClr val="1A0599"/>
                </a:solidFill>
                <a:latin typeface="Verdana" panose="020B0604030504040204" pitchFamily="34" charset="0"/>
                <a:ea typeface="Verdana" panose="020B0604030504040204" pitchFamily="34" charset="0"/>
                <a:cs typeface="Arial" panose="020B0604020202020204" pitchFamily="34" charset="0"/>
              </a:rPr>
              <a:t>EuroHPC</a:t>
            </a:r>
            <a:r>
              <a:rPr lang="lv-LV" altLang="lv-LV" sz="3200" b="1" dirty="0">
                <a:solidFill>
                  <a:srgbClr val="1A0599"/>
                </a:solidFill>
                <a:latin typeface="Verdana" panose="020B0604030504040204" pitchFamily="34" charset="0"/>
                <a:ea typeface="Verdana" panose="020B0604030504040204" pitchFamily="34" charset="0"/>
                <a:cs typeface="Arial" panose="020B0604020202020204" pitchFamily="34" charset="0"/>
              </a:rPr>
              <a:t> JU</a:t>
            </a:r>
            <a:endParaRPr lang="en-US" sz="3200" b="1" dirty="0">
              <a:solidFill>
                <a:srgbClr val="1A0599"/>
              </a:solidFill>
              <a:latin typeface="Verdana" panose="020B0604030504040204" pitchFamily="34" charset="0"/>
              <a:ea typeface="Verdana" panose="020B0604030504040204" pitchFamily="34" charset="0"/>
              <a:cs typeface="Arial" panose="020B0604020202020204" pitchFamily="34" charset="0"/>
            </a:endParaRPr>
          </a:p>
        </p:txBody>
      </p:sp>
      <p:pic>
        <p:nvPicPr>
          <p:cNvPr id="4" name="Picture 4" descr="Map&#10;&#10;Description automatically generated">
            <a:extLst>
              <a:ext uri="{FF2B5EF4-FFF2-40B4-BE49-F238E27FC236}">
                <a16:creationId xmlns="" xmlns:a16="http://schemas.microsoft.com/office/drawing/2014/main" id="{3E75823D-5520-4587-8A9E-A2B6800168DC}"/>
              </a:ext>
            </a:extLst>
          </p:cNvPr>
          <p:cNvPicPr>
            <a:picLocks noChangeAspect="1"/>
          </p:cNvPicPr>
          <p:nvPr/>
        </p:nvPicPr>
        <p:blipFill rotWithShape="1">
          <a:blip r:embed="rId2">
            <a:duotone>
              <a:schemeClr val="accent5">
                <a:shade val="45000"/>
                <a:satMod val="135000"/>
              </a:schemeClr>
              <a:prstClr val="white"/>
            </a:duotone>
          </a:blip>
          <a:srcRect l="34397" t="1458" r="-177" b="2041"/>
          <a:stretch/>
        </p:blipFill>
        <p:spPr>
          <a:xfrm>
            <a:off x="548639" y="2198395"/>
            <a:ext cx="4568388" cy="4071401"/>
          </a:xfrm>
          <a:prstGeom prst="rect">
            <a:avLst/>
          </a:prstGeom>
        </p:spPr>
      </p:pic>
      <p:sp>
        <p:nvSpPr>
          <p:cNvPr id="6" name="TextBox 5">
            <a:extLst>
              <a:ext uri="{FF2B5EF4-FFF2-40B4-BE49-F238E27FC236}">
                <a16:creationId xmlns="" xmlns:a16="http://schemas.microsoft.com/office/drawing/2014/main" id="{E4B9BF56-2B9F-43A1-8BC1-27EB8F3B8A13}"/>
              </a:ext>
            </a:extLst>
          </p:cNvPr>
          <p:cNvSpPr txBox="1"/>
          <p:nvPr/>
        </p:nvSpPr>
        <p:spPr>
          <a:xfrm>
            <a:off x="5333945" y="2926759"/>
            <a:ext cx="6520599" cy="354071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marL="285750" indent="-228600" defTabSz="914400" eaLnBrk="1" hangingPunct="1">
              <a:lnSpc>
                <a:spcPct val="90000"/>
              </a:lnSpc>
              <a:spcBef>
                <a:spcPts val="600"/>
              </a:spcBef>
              <a:spcAft>
                <a:spcPts val="600"/>
              </a:spcAft>
              <a:buFont typeface="Arial" panose="020B0604020202020204" pitchFamily="34" charset="0"/>
              <a:buChar char="•"/>
            </a:pPr>
            <a:r>
              <a:rPr lang="en-US" sz="1600" b="1" dirty="0" err="1" smtClean="0">
                <a:solidFill>
                  <a:srgbClr val="2507DB"/>
                </a:solidFill>
                <a:latin typeface="Verdana" panose="020B0604030504040204" pitchFamily="34" charset="0"/>
                <a:ea typeface="Verdana" panose="020B0604030504040204" pitchFamily="34" charset="0"/>
              </a:rPr>
              <a:t>Kopuzņēmuma</a:t>
            </a:r>
            <a:r>
              <a:rPr lang="en-US" sz="1600" b="1" dirty="0">
                <a:solidFill>
                  <a:srgbClr val="2507DB"/>
                </a:solidFill>
                <a:latin typeface="Verdana" panose="020B0604030504040204" pitchFamily="34" charset="0"/>
                <a:ea typeface="Verdana" panose="020B0604030504040204" pitchFamily="34" charset="0"/>
              </a:rPr>
              <a:t> </a:t>
            </a:r>
            <a:r>
              <a:rPr lang="en-US" sz="1600" b="1" dirty="0" err="1">
                <a:solidFill>
                  <a:srgbClr val="2507DB"/>
                </a:solidFill>
                <a:latin typeface="Verdana" panose="020B0604030504040204" pitchFamily="34" charset="0"/>
                <a:ea typeface="Verdana" panose="020B0604030504040204" pitchFamily="34" charset="0"/>
              </a:rPr>
              <a:t>mērķis</a:t>
            </a:r>
            <a:r>
              <a:rPr lang="en-US" sz="1600" dirty="0">
                <a:solidFill>
                  <a:srgbClr val="2507DB"/>
                </a:solidFill>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ir</a:t>
            </a:r>
            <a:r>
              <a:rPr lang="en-US" sz="1600" dirty="0">
                <a:latin typeface="Verdana" panose="020B0604030504040204" pitchFamily="34" charset="0"/>
                <a:ea typeface="Verdana" panose="020B0604030504040204" pitchFamily="34" charset="0"/>
              </a:rPr>
              <a:t> </a:t>
            </a:r>
            <a:r>
              <a:rPr lang="en-US" sz="1600" dirty="0" err="1" smtClean="0">
                <a:latin typeface="Verdana" panose="020B0604030504040204" pitchFamily="34" charset="0"/>
                <a:ea typeface="Verdana" panose="020B0604030504040204" pitchFamily="34" charset="0"/>
              </a:rPr>
              <a:t>izstrādāt</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ieviest</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paplašināt</a:t>
            </a:r>
            <a:r>
              <a:rPr lang="en-US" sz="1600" dirty="0">
                <a:latin typeface="Verdana" panose="020B0604030504040204" pitchFamily="34" charset="0"/>
                <a:ea typeface="Verdana" panose="020B0604030504040204" pitchFamily="34" charset="0"/>
              </a:rPr>
              <a:t> un </a:t>
            </a:r>
            <a:r>
              <a:rPr lang="en-US" sz="1600" dirty="0" err="1">
                <a:latin typeface="Verdana" panose="020B0604030504040204" pitchFamily="34" charset="0"/>
                <a:ea typeface="Verdana" panose="020B0604030504040204" pitchFamily="34" charset="0"/>
              </a:rPr>
              <a:t>uzturēt</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integrētu</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pasaules</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klases</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superdatošanas</a:t>
            </a:r>
            <a:r>
              <a:rPr lang="en-US" sz="1600" dirty="0">
                <a:latin typeface="Verdana" panose="020B0604030504040204" pitchFamily="34" charset="0"/>
                <a:ea typeface="Verdana" panose="020B0604030504040204" pitchFamily="34" charset="0"/>
              </a:rPr>
              <a:t> un </a:t>
            </a:r>
            <a:r>
              <a:rPr lang="en-US" sz="1600" dirty="0" err="1">
                <a:latin typeface="Verdana" panose="020B0604030504040204" pitchFamily="34" charset="0"/>
                <a:ea typeface="Verdana" panose="020B0604030504040204" pitchFamily="34" charset="0"/>
              </a:rPr>
              <a:t>datu</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infrastruktūru</a:t>
            </a:r>
            <a:r>
              <a:rPr lang="en-US" sz="1600" dirty="0">
                <a:latin typeface="Verdana" panose="020B0604030504040204" pitchFamily="34" charset="0"/>
                <a:ea typeface="Verdana" panose="020B0604030504040204" pitchFamily="34" charset="0"/>
              </a:rPr>
              <a:t>, un </a:t>
            </a:r>
            <a:r>
              <a:rPr lang="en-US" sz="1600" dirty="0" err="1">
                <a:latin typeface="Verdana" panose="020B0604030504040204" pitchFamily="34" charset="0"/>
                <a:ea typeface="Verdana" panose="020B0604030504040204" pitchFamily="34" charset="0"/>
              </a:rPr>
              <a:t>izstrādāt</a:t>
            </a:r>
            <a:r>
              <a:rPr lang="en-US" sz="1600" dirty="0">
                <a:latin typeface="Verdana" panose="020B0604030504040204" pitchFamily="34" charset="0"/>
                <a:ea typeface="Verdana" panose="020B0604030504040204" pitchFamily="34" charset="0"/>
              </a:rPr>
              <a:t> un </a:t>
            </a:r>
            <a:r>
              <a:rPr lang="en-US" sz="1600" dirty="0" err="1">
                <a:latin typeface="Verdana" panose="020B0604030504040204" pitchFamily="34" charset="0"/>
                <a:ea typeface="Verdana" panose="020B0604030504040204" pitchFamily="34" charset="0"/>
              </a:rPr>
              <a:t>atbalstīt</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ļoti</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konkurētspējīgu</a:t>
            </a:r>
            <a:r>
              <a:rPr lang="en-US" sz="1600" dirty="0">
                <a:latin typeface="Verdana" panose="020B0604030504040204" pitchFamily="34" charset="0"/>
                <a:ea typeface="Verdana" panose="020B0604030504040204" pitchFamily="34" charset="0"/>
              </a:rPr>
              <a:t> un </a:t>
            </a:r>
            <a:r>
              <a:rPr lang="en-US" sz="1600" dirty="0" err="1">
                <a:latin typeface="Verdana" panose="020B0604030504040204" pitchFamily="34" charset="0"/>
                <a:ea typeface="Verdana" panose="020B0604030504040204" pitchFamily="34" charset="0"/>
              </a:rPr>
              <a:t>inovatīvu</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augstas</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veiktspējas</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datošanas</a:t>
            </a:r>
            <a:r>
              <a:rPr lang="en-US" sz="1600" dirty="0">
                <a:latin typeface="Verdana" panose="020B0604030504040204" pitchFamily="34" charset="0"/>
                <a:ea typeface="Verdana" panose="020B0604030504040204" pitchFamily="34" charset="0"/>
              </a:rPr>
              <a:t> </a:t>
            </a:r>
            <a:r>
              <a:rPr lang="en-US" sz="1600" dirty="0" err="1" smtClean="0">
                <a:latin typeface="Verdana" panose="020B0604030504040204" pitchFamily="34" charset="0"/>
                <a:ea typeface="Verdana" panose="020B0604030504040204" pitchFamily="34" charset="0"/>
              </a:rPr>
              <a:t>ekosistēmu</a:t>
            </a:r>
            <a:r>
              <a:rPr lang="en-US" sz="1600" dirty="0">
                <a:latin typeface="Verdana" panose="020B0604030504040204" pitchFamily="34" charset="0"/>
                <a:ea typeface="Verdana" panose="020B0604030504040204" pitchFamily="34" charset="0"/>
              </a:rPr>
              <a:t>. </a:t>
            </a:r>
          </a:p>
          <a:p>
            <a:pPr marL="285750" indent="-228600" defTabSz="914400" eaLnBrk="1" hangingPunct="1">
              <a:lnSpc>
                <a:spcPct val="90000"/>
              </a:lnSpc>
              <a:spcBef>
                <a:spcPts val="600"/>
              </a:spcBef>
              <a:spcAft>
                <a:spcPts val="600"/>
              </a:spcAft>
              <a:buFont typeface="Arial" panose="020B0604020202020204" pitchFamily="34" charset="0"/>
              <a:buChar char="•"/>
            </a:pPr>
            <a:r>
              <a:rPr lang="lv-LV" sz="1600" dirty="0" smtClean="0">
                <a:latin typeface="Verdana" panose="020B0604030504040204" pitchFamily="34" charset="0"/>
                <a:ea typeface="Verdana" panose="020B0604030504040204" pitchFamily="34" charset="0"/>
              </a:rPr>
              <a:t>EK finansējums partnerībai, apvienojot finansējumu no programmām Apvārsnis Eiropa, Digitālā Eiropa un CEF – </a:t>
            </a:r>
            <a:br>
              <a:rPr lang="lv-LV" sz="1600" dirty="0" smtClean="0">
                <a:latin typeface="Verdana" panose="020B0604030504040204" pitchFamily="34" charset="0"/>
                <a:ea typeface="Verdana" panose="020B0604030504040204" pitchFamily="34" charset="0"/>
              </a:rPr>
            </a:br>
            <a:r>
              <a:rPr lang="lv-LV" sz="1600" dirty="0" smtClean="0">
                <a:latin typeface="Verdana" panose="020B0604030504040204" pitchFamily="34" charset="0"/>
                <a:ea typeface="Verdana" panose="020B0604030504040204" pitchFamily="34" charset="0"/>
              </a:rPr>
              <a:t>3,5 miljardi </a:t>
            </a:r>
            <a:r>
              <a:rPr lang="lv-LV" sz="1600" dirty="0" err="1" smtClean="0">
                <a:latin typeface="Verdana" panose="020B0604030504040204" pitchFamily="34" charset="0"/>
                <a:ea typeface="Verdana" panose="020B0604030504040204" pitchFamily="34" charset="0"/>
              </a:rPr>
              <a:t>euro</a:t>
            </a:r>
            <a:endParaRPr lang="lv-LV" sz="1600" dirty="0" smtClean="0">
              <a:latin typeface="Verdana" panose="020B0604030504040204" pitchFamily="34" charset="0"/>
              <a:ea typeface="Verdana" panose="020B0604030504040204" pitchFamily="34" charset="0"/>
            </a:endParaRPr>
          </a:p>
          <a:p>
            <a:pPr marL="285750" indent="-228600" defTabSz="914400" eaLnBrk="1" hangingPunct="1">
              <a:lnSpc>
                <a:spcPct val="90000"/>
              </a:lnSpc>
              <a:spcBef>
                <a:spcPts val="600"/>
              </a:spcBef>
              <a:spcAft>
                <a:spcPts val="600"/>
              </a:spcAft>
              <a:buFont typeface="Arial" panose="020B0604020202020204" pitchFamily="34" charset="0"/>
              <a:buChar char="•"/>
            </a:pPr>
            <a:r>
              <a:rPr lang="en-US" sz="1600" dirty="0" err="1" smtClean="0">
                <a:latin typeface="Verdana" panose="020B0604030504040204" pitchFamily="34" charset="0"/>
                <a:ea typeface="Verdana" panose="020B0604030504040204" pitchFamily="34" charset="0"/>
              </a:rPr>
              <a:t>Kopuzņēmuma</a:t>
            </a:r>
            <a:r>
              <a:rPr lang="en-US" sz="1600" dirty="0">
                <a:latin typeface="Verdana" panose="020B0604030504040204" pitchFamily="34" charset="0"/>
                <a:ea typeface="Verdana" panose="020B0604030504040204" pitchFamily="34" charset="0"/>
              </a:rPr>
              <a:t> </a:t>
            </a:r>
            <a:r>
              <a:rPr lang="en-US" sz="1600" b="1" dirty="0" err="1">
                <a:solidFill>
                  <a:srgbClr val="2507DB"/>
                </a:solidFill>
                <a:latin typeface="Verdana" panose="020B0604030504040204" pitchFamily="34" charset="0"/>
                <a:ea typeface="Verdana" panose="020B0604030504040204" pitchFamily="34" charset="0"/>
              </a:rPr>
              <a:t>administratīvo</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izmaksu</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daļu</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sedz</a:t>
            </a:r>
            <a:r>
              <a:rPr lang="en-US" sz="1600" dirty="0">
                <a:latin typeface="Verdana" panose="020B0604030504040204" pitchFamily="34" charset="0"/>
                <a:ea typeface="Verdana" panose="020B0604030504040204" pitchFamily="34" charset="0"/>
              </a:rPr>
              <a:t> </a:t>
            </a:r>
            <a:r>
              <a:rPr lang="lv-LV" sz="1600" dirty="0" smtClean="0">
                <a:latin typeface="Verdana" panose="020B0604030504040204" pitchFamily="34" charset="0"/>
                <a:ea typeface="Verdana" panose="020B0604030504040204" pitchFamily="34" charset="0"/>
              </a:rPr>
              <a:t>ES</a:t>
            </a:r>
            <a:r>
              <a:rPr lang="en-US" sz="1600" dirty="0" smtClean="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Katra</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dalībvalsts</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uzņemas</a:t>
            </a:r>
            <a:r>
              <a:rPr lang="en-US" sz="1600" dirty="0">
                <a:latin typeface="Verdana" panose="020B0604030504040204" pitchFamily="34" charset="0"/>
                <a:ea typeface="Verdana" panose="020B0604030504040204" pitchFamily="34" charset="0"/>
              </a:rPr>
              <a:t> </a:t>
            </a:r>
            <a:r>
              <a:rPr lang="en-US" sz="1600" b="1" dirty="0" err="1" smtClean="0">
                <a:solidFill>
                  <a:srgbClr val="2507DB"/>
                </a:solidFill>
                <a:latin typeface="Verdana" panose="020B0604030504040204" pitchFamily="34" charset="0"/>
                <a:ea typeface="Verdana" panose="020B0604030504040204" pitchFamily="34" charset="0"/>
              </a:rPr>
              <a:t>saistības</a:t>
            </a:r>
            <a:r>
              <a:rPr lang="en-US" sz="1600" b="1" dirty="0" smtClean="0">
                <a:solidFill>
                  <a:srgbClr val="2507DB"/>
                </a:solidFill>
                <a:latin typeface="Verdana" panose="020B0604030504040204" pitchFamily="34" charset="0"/>
                <a:ea typeface="Verdana" panose="020B0604030504040204" pitchFamily="34" charset="0"/>
              </a:rPr>
              <a:t> </a:t>
            </a:r>
            <a:r>
              <a:rPr lang="en-US" sz="1600" b="1" dirty="0">
                <a:solidFill>
                  <a:srgbClr val="2507DB"/>
                </a:solidFill>
                <a:latin typeface="Verdana" panose="020B0604030504040204" pitchFamily="34" charset="0"/>
                <a:ea typeface="Verdana" panose="020B0604030504040204" pitchFamily="34" charset="0"/>
              </a:rPr>
              <a:t>par </a:t>
            </a:r>
            <a:r>
              <a:rPr lang="en-US" sz="1600" b="1" dirty="0" err="1">
                <a:solidFill>
                  <a:srgbClr val="2507DB"/>
                </a:solidFill>
                <a:latin typeface="Verdana" panose="020B0604030504040204" pitchFamily="34" charset="0"/>
                <a:ea typeface="Verdana" panose="020B0604030504040204" pitchFamily="34" charset="0"/>
              </a:rPr>
              <a:t>savu</a:t>
            </a:r>
            <a:r>
              <a:rPr lang="en-US" sz="1600" b="1" dirty="0">
                <a:solidFill>
                  <a:srgbClr val="2507DB"/>
                </a:solidFill>
                <a:latin typeface="Verdana" panose="020B0604030504040204" pitchFamily="34" charset="0"/>
                <a:ea typeface="Verdana" panose="020B0604030504040204" pitchFamily="34" charset="0"/>
              </a:rPr>
              <a:t> </a:t>
            </a:r>
            <a:r>
              <a:rPr lang="en-US" sz="1600" b="1" dirty="0" err="1">
                <a:solidFill>
                  <a:srgbClr val="2507DB"/>
                </a:solidFill>
                <a:latin typeface="Verdana" panose="020B0604030504040204" pitchFamily="34" charset="0"/>
                <a:ea typeface="Verdana" panose="020B0604030504040204" pitchFamily="34" charset="0"/>
              </a:rPr>
              <a:t>finansiālo</a:t>
            </a:r>
            <a:r>
              <a:rPr lang="en-US" sz="1600" b="1" dirty="0">
                <a:solidFill>
                  <a:srgbClr val="2507DB"/>
                </a:solidFill>
                <a:latin typeface="Verdana" panose="020B0604030504040204" pitchFamily="34" charset="0"/>
                <a:ea typeface="Verdana" panose="020B0604030504040204" pitchFamily="34" charset="0"/>
              </a:rPr>
              <a:t> </a:t>
            </a:r>
            <a:r>
              <a:rPr lang="en-US" sz="1600" b="1" dirty="0" err="1">
                <a:solidFill>
                  <a:srgbClr val="2507DB"/>
                </a:solidFill>
                <a:latin typeface="Verdana" panose="020B0604030504040204" pitchFamily="34" charset="0"/>
                <a:ea typeface="Verdana" panose="020B0604030504040204" pitchFamily="34" charset="0"/>
              </a:rPr>
              <a:t>ieguldījumu</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apjomu</a:t>
            </a:r>
            <a:r>
              <a:rPr lang="en-US" sz="1600" dirty="0">
                <a:latin typeface="Verdana" panose="020B0604030504040204" pitchFamily="34" charset="0"/>
                <a:ea typeface="Verdana" panose="020B0604030504040204" pitchFamily="34" charset="0"/>
              </a:rPr>
              <a:t> </a:t>
            </a:r>
            <a:r>
              <a:rPr lang="en-US" sz="1600" dirty="0" err="1" smtClean="0">
                <a:latin typeface="Verdana" panose="020B0604030504040204" pitchFamily="34" charset="0"/>
                <a:ea typeface="Verdana" panose="020B0604030504040204" pitchFamily="34" charset="0"/>
              </a:rPr>
              <a:t>kopuzņēmumā</a:t>
            </a:r>
            <a:r>
              <a:rPr lang="lv-LV" sz="1600" dirty="0">
                <a:latin typeface="Verdana" panose="020B0604030504040204" pitchFamily="34" charset="0"/>
                <a:ea typeface="Verdana" panose="020B0604030504040204" pitchFamily="34" charset="0"/>
              </a:rPr>
              <a:t>.</a:t>
            </a:r>
            <a:r>
              <a:rPr lang="en-US" sz="1600" dirty="0">
                <a:latin typeface="Verdana" panose="020B0604030504040204" pitchFamily="34" charset="0"/>
                <a:ea typeface="Verdana" panose="020B0604030504040204" pitchFamily="34" charset="0"/>
              </a:rPr>
              <a:t> </a:t>
            </a:r>
            <a:endParaRPr lang="lv-LV" sz="1600" dirty="0" smtClean="0">
              <a:latin typeface="Verdana" panose="020B0604030504040204" pitchFamily="34" charset="0"/>
              <a:ea typeface="Verdana" panose="020B0604030504040204" pitchFamily="34" charset="0"/>
            </a:endParaRPr>
          </a:p>
          <a:p>
            <a:pPr marL="285750" indent="-228600">
              <a:lnSpc>
                <a:spcPct val="90000"/>
              </a:lnSpc>
              <a:spcBef>
                <a:spcPts val="600"/>
              </a:spcBef>
              <a:spcAft>
                <a:spcPts val="600"/>
              </a:spcAft>
              <a:buFont typeface="Arial" panose="020B0604020202020204" pitchFamily="34" charset="0"/>
              <a:buChar char="•"/>
            </a:pPr>
            <a:r>
              <a:rPr lang="lv-LV" sz="1600" dirty="0" err="1" smtClean="0">
                <a:latin typeface="Verdana" panose="020B0604030504040204" pitchFamily="34" charset="0"/>
                <a:ea typeface="Verdana" panose="020B0604030504040204" pitchFamily="34" charset="0"/>
              </a:rPr>
              <a:t>EuroHPC</a:t>
            </a:r>
            <a:r>
              <a:rPr lang="lv-LV" sz="1600" dirty="0" smtClean="0">
                <a:latin typeface="Verdana" panose="020B0604030504040204" pitchFamily="34" charset="0"/>
                <a:ea typeface="Verdana" panose="020B0604030504040204" pitchFamily="34" charset="0"/>
              </a:rPr>
              <a:t> kopuzņēmuma </a:t>
            </a:r>
            <a:r>
              <a:rPr lang="lv-LV" sz="1600" dirty="0">
                <a:latin typeface="Verdana" panose="020B0604030504040204" pitchFamily="34" charset="0"/>
                <a:ea typeface="Verdana" panose="020B0604030504040204" pitchFamily="34" charset="0"/>
              </a:rPr>
              <a:t>projektu konkursi</a:t>
            </a:r>
            <a:br>
              <a:rPr lang="lv-LV" sz="1600" dirty="0">
                <a:latin typeface="Verdana" panose="020B0604030504040204" pitchFamily="34" charset="0"/>
                <a:ea typeface="Verdana" panose="020B0604030504040204" pitchFamily="34" charset="0"/>
              </a:rPr>
            </a:br>
            <a:r>
              <a:rPr lang="lv-LV" sz="1600" dirty="0">
                <a:latin typeface="Verdana" panose="020B0604030504040204" pitchFamily="34" charset="0"/>
                <a:ea typeface="Verdana" panose="020B0604030504040204" pitchFamily="34" charset="0"/>
                <a:hlinkClick r:id="rId3"/>
              </a:rPr>
              <a:t>https://</a:t>
            </a:r>
            <a:r>
              <a:rPr lang="lv-LV" sz="1600" dirty="0" smtClean="0">
                <a:latin typeface="Verdana" panose="020B0604030504040204" pitchFamily="34" charset="0"/>
                <a:ea typeface="Verdana" panose="020B0604030504040204" pitchFamily="34" charset="0"/>
                <a:hlinkClick r:id="rId3"/>
              </a:rPr>
              <a:t>eurohpc-ju.europa.eu/current-calls</a:t>
            </a:r>
            <a:r>
              <a:rPr lang="lv-LV" sz="1600" dirty="0" smtClean="0">
                <a:latin typeface="Verdana" panose="020B0604030504040204" pitchFamily="34" charset="0"/>
                <a:ea typeface="Verdana" panose="020B0604030504040204" pitchFamily="34" charset="0"/>
              </a:rPr>
              <a:t> </a:t>
            </a:r>
            <a:endParaRPr lang="lv-LV" sz="1600" dirty="0" smtClean="0">
              <a:latin typeface="Verdana" panose="020B0604030504040204" pitchFamily="34" charset="0"/>
              <a:ea typeface="Verdana" panose="020B0604030504040204" pitchFamily="34" charset="0"/>
              <a:cs typeface="Arial" panose="020B0604020202020204" pitchFamily="34" charset="0"/>
            </a:endParaRPr>
          </a:p>
        </p:txBody>
      </p:sp>
      <p:sp>
        <p:nvSpPr>
          <p:cNvPr id="8" name="Slide Number Placeholder 3"/>
          <p:cNvSpPr txBox="1">
            <a:spLocks/>
          </p:cNvSpPr>
          <p:nvPr/>
        </p:nvSpPr>
        <p:spPr>
          <a:xfrm>
            <a:off x="9187544" y="6240806"/>
            <a:ext cx="2743200" cy="365125"/>
          </a:xfrm>
          <a:prstGeom prst="rect">
            <a:avLst/>
          </a:prstGeom>
        </p:spPr>
        <p:txBody>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400" dirty="0" smtClean="0">
                <a:solidFill>
                  <a:prstClr val="black">
                    <a:tint val="75000"/>
                  </a:prstClr>
                </a:solidFill>
              </a:rPr>
              <a:t>16</a:t>
            </a:r>
            <a:endParaRPr lang="lv-LV" sz="1400" dirty="0">
              <a:solidFill>
                <a:prstClr val="black">
                  <a:tint val="75000"/>
                </a:prstClr>
              </a:solidFill>
            </a:endParaRPr>
          </a:p>
        </p:txBody>
      </p:sp>
      <p:pic>
        <p:nvPicPr>
          <p:cNvPr id="2" name="Picture 1"/>
          <p:cNvPicPr>
            <a:picLocks noChangeAspect="1"/>
          </p:cNvPicPr>
          <p:nvPr/>
        </p:nvPicPr>
        <p:blipFill>
          <a:blip r:embed="rId4"/>
          <a:stretch>
            <a:fillRect/>
          </a:stretch>
        </p:blipFill>
        <p:spPr>
          <a:xfrm>
            <a:off x="5572125" y="1821244"/>
            <a:ext cx="2724150" cy="971550"/>
          </a:xfrm>
          <a:prstGeom prst="rect">
            <a:avLst/>
          </a:prstGeom>
        </p:spPr>
      </p:pic>
    </p:spTree>
    <p:extLst>
      <p:ext uri="{BB962C8B-B14F-4D97-AF65-F5344CB8AC3E}">
        <p14:creationId xmlns:p14="http://schemas.microsoft.com/office/powerpoint/2010/main" val="22206601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86F49B30-88F9-4475-B8E8-AA42BF9A1422}"/>
              </a:ext>
            </a:extLst>
          </p:cNvPr>
          <p:cNvSpPr txBox="1">
            <a:spLocks/>
          </p:cNvSpPr>
          <p:nvPr/>
        </p:nvSpPr>
        <p:spPr>
          <a:xfrm>
            <a:off x="1676400" y="119419"/>
            <a:ext cx="10515600" cy="1325563"/>
          </a:xfrm>
          <a:prstGeom prst="rect">
            <a:avLst/>
          </a:prstGeom>
        </p:spPr>
        <p:txBody>
          <a:bodyPr vert="horz" lIns="91440" tIns="45720" rIns="91440" bIns="45720" rtlCol="0" anchor="ctr">
            <a:normAutofit/>
          </a:bodyP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fontAlgn="auto" latinLnBrk="0">
              <a:lnSpc>
                <a:spcPct val="90000"/>
              </a:lnSpc>
              <a:spcAft>
                <a:spcPts val="600"/>
              </a:spcAft>
              <a:defRPr/>
            </a:pPr>
            <a:r>
              <a:rPr lang="lv-LV" altLang="lv-LV" sz="3200" b="1" dirty="0">
                <a:solidFill>
                  <a:srgbClr val="1A0599"/>
                </a:solidFill>
                <a:latin typeface="Verdana" panose="020B0604030504040204" pitchFamily="34" charset="0"/>
                <a:ea typeface="Verdana" panose="020B0604030504040204" pitchFamily="34" charset="0"/>
                <a:cs typeface="Arial" panose="020B0604020202020204" pitchFamily="34" charset="0"/>
              </a:rPr>
              <a:t>Latvijas mērķi </a:t>
            </a:r>
            <a:r>
              <a:rPr lang="en-US" altLang="lv-LV" sz="3200" b="1" dirty="0" err="1">
                <a:solidFill>
                  <a:srgbClr val="1A0599"/>
                </a:solidFill>
                <a:latin typeface="Verdana" panose="020B0604030504040204" pitchFamily="34" charset="0"/>
                <a:ea typeface="Verdana" panose="020B0604030504040204" pitchFamily="34" charset="0"/>
                <a:cs typeface="Arial" panose="020B0604020202020204" pitchFamily="34" charset="0"/>
              </a:rPr>
              <a:t>EuroHPC</a:t>
            </a:r>
            <a:endParaRPr lang="en-US" altLang="lv-LV" sz="3200" b="1" dirty="0">
              <a:solidFill>
                <a:srgbClr val="1A0599"/>
              </a:solidFill>
              <a:latin typeface="Verdana" panose="020B0604030504040204" pitchFamily="34" charset="0"/>
              <a:ea typeface="Verdana" panose="020B0604030504040204" pitchFamily="34" charset="0"/>
              <a:cs typeface="Arial" panose="020B0604020202020204" pitchFamily="34" charset="0"/>
            </a:endParaRPr>
          </a:p>
        </p:txBody>
      </p:sp>
      <p:sp>
        <p:nvSpPr>
          <p:cNvPr id="2" name="TextBox 1">
            <a:extLst>
              <a:ext uri="{FF2B5EF4-FFF2-40B4-BE49-F238E27FC236}">
                <a16:creationId xmlns="" xmlns:a16="http://schemas.microsoft.com/office/drawing/2014/main" id="{14DB4BB9-EF6B-4C1B-8A67-23E3792731F7}"/>
              </a:ext>
            </a:extLst>
          </p:cNvPr>
          <p:cNvSpPr txBox="1"/>
          <p:nvPr/>
        </p:nvSpPr>
        <p:spPr>
          <a:xfrm>
            <a:off x="5072743" y="2421083"/>
            <a:ext cx="4324351" cy="369375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marL="285750" indent="-228600" defTabSz="914400" eaLnBrk="1" hangingPunct="1">
              <a:lnSpc>
                <a:spcPct val="120000"/>
              </a:lnSpc>
              <a:spcAft>
                <a:spcPts val="600"/>
              </a:spcAft>
              <a:buFont typeface="Arial" panose="020B0604020202020204" pitchFamily="34" charset="0"/>
              <a:buChar char="•"/>
            </a:pPr>
            <a:endParaRPr lang="en-US" sz="1000" dirty="0">
              <a:latin typeface="Verdana" panose="020B0604030504040204" pitchFamily="34" charset="0"/>
              <a:ea typeface="Verdana" panose="020B0604030504040204" pitchFamily="34" charset="0"/>
              <a:cs typeface="Arial" panose="020B0604020202020204" pitchFamily="34" charset="0"/>
            </a:endParaRPr>
          </a:p>
          <a:p>
            <a:pPr marL="285750" lvl="1" indent="-228600">
              <a:lnSpc>
                <a:spcPct val="90000"/>
              </a:lnSpc>
              <a:spcBef>
                <a:spcPts val="600"/>
              </a:spcBef>
              <a:spcAft>
                <a:spcPts val="600"/>
              </a:spcAft>
              <a:buFont typeface="Arial" panose="020B0604020202020204" pitchFamily="34" charset="0"/>
              <a:buChar char="•"/>
            </a:pPr>
            <a:r>
              <a:rPr lang="lv-LV" sz="2000" dirty="0" smtClean="0">
                <a:latin typeface="Verdana" panose="020B0604030504040204" pitchFamily="34" charset="0"/>
                <a:ea typeface="Verdana" panose="020B0604030504040204" pitchFamily="34" charset="0"/>
              </a:rPr>
              <a:t>I</a:t>
            </a:r>
            <a:r>
              <a:rPr lang="en-US" sz="2000" dirty="0" err="1" smtClean="0">
                <a:latin typeface="Verdana" panose="020B0604030504040204" pitchFamily="34" charset="0"/>
                <a:ea typeface="Verdana" panose="020B0604030504040204" pitchFamily="34" charset="0"/>
              </a:rPr>
              <a:t>zcilības</a:t>
            </a:r>
            <a:r>
              <a:rPr lang="en-US" sz="2000" dirty="0" smtClean="0">
                <a:latin typeface="Verdana" panose="020B0604030504040204" pitchFamily="34" charset="0"/>
                <a:ea typeface="Verdana" panose="020B0604030504040204" pitchFamily="34" charset="0"/>
              </a:rPr>
              <a:t> </a:t>
            </a:r>
            <a:r>
              <a:rPr lang="en-US" sz="2000" dirty="0" err="1" smtClean="0">
                <a:latin typeface="Verdana" panose="020B0604030504040204" pitchFamily="34" charset="0"/>
                <a:ea typeface="Verdana" panose="020B0604030504040204" pitchFamily="34" charset="0"/>
              </a:rPr>
              <a:t>veicināšana</a:t>
            </a:r>
            <a:r>
              <a:rPr lang="lv-LV" sz="2000" dirty="0" smtClean="0">
                <a:latin typeface="Verdana" panose="020B0604030504040204" pitchFamily="34" charset="0"/>
                <a:ea typeface="Verdana" panose="020B0604030504040204" pitchFamily="34" charset="0"/>
              </a:rPr>
              <a:t> </a:t>
            </a:r>
          </a:p>
          <a:p>
            <a:pPr marL="285750" lvl="1" indent="-228600">
              <a:lnSpc>
                <a:spcPct val="90000"/>
              </a:lnSpc>
              <a:spcBef>
                <a:spcPts val="600"/>
              </a:spcBef>
              <a:spcAft>
                <a:spcPts val="600"/>
              </a:spcAft>
              <a:buFont typeface="Arial" panose="020B0604020202020204" pitchFamily="34" charset="0"/>
              <a:buChar char="•"/>
            </a:pPr>
            <a:r>
              <a:rPr lang="lv-LV" sz="2000" dirty="0" smtClean="0">
                <a:latin typeface="Verdana" panose="020B0604030504040204" pitchFamily="34" charset="0"/>
                <a:ea typeface="Verdana" panose="020B0604030504040204" pitchFamily="34" charset="0"/>
              </a:rPr>
              <a:t>N</a:t>
            </a:r>
            <a:r>
              <a:rPr lang="en-US" sz="2000" dirty="0" err="1" smtClean="0">
                <a:latin typeface="Verdana" panose="020B0604030504040204" pitchFamily="34" charset="0"/>
                <a:ea typeface="Verdana" panose="020B0604030504040204" pitchFamily="34" charset="0"/>
              </a:rPr>
              <a:t>acionāl</a:t>
            </a:r>
            <a:r>
              <a:rPr lang="lv-LV" sz="2000" dirty="0">
                <a:latin typeface="Verdana" panose="020B0604030504040204" pitchFamily="34" charset="0"/>
                <a:ea typeface="Verdana" panose="020B0604030504040204" pitchFamily="34" charset="0"/>
              </a:rPr>
              <a:t>ā</a:t>
            </a:r>
            <a:r>
              <a:rPr lang="en-US" sz="2000" dirty="0">
                <a:latin typeface="Verdana" panose="020B0604030504040204" pitchFamily="34" charset="0"/>
                <a:ea typeface="Verdana" panose="020B0604030504040204" pitchFamily="34" charset="0"/>
              </a:rPr>
              <a:t> </a:t>
            </a:r>
            <a:r>
              <a:rPr lang="lv-LV" sz="2000" dirty="0" smtClean="0">
                <a:latin typeface="Verdana" panose="020B0604030504040204" pitchFamily="34" charset="0"/>
                <a:ea typeface="Verdana" panose="020B0604030504040204" pitchFamily="34" charset="0"/>
              </a:rPr>
              <a:t>HPC </a:t>
            </a:r>
            <a:r>
              <a:rPr lang="en-US" sz="2000" dirty="0" err="1" smtClean="0">
                <a:latin typeface="Verdana" panose="020B0604030504040204" pitchFamily="34" charset="0"/>
                <a:ea typeface="Verdana" panose="020B0604030504040204" pitchFamily="34" charset="0"/>
              </a:rPr>
              <a:t>kompetences</a:t>
            </a:r>
            <a:r>
              <a:rPr lang="en-US" sz="2000" dirty="0" smtClean="0">
                <a:latin typeface="Verdana" panose="020B0604030504040204" pitchFamily="34" charset="0"/>
                <a:ea typeface="Verdana" panose="020B0604030504040204" pitchFamily="34" charset="0"/>
              </a:rPr>
              <a:t> </a:t>
            </a:r>
            <a:r>
              <a:rPr lang="en-US" sz="2000" dirty="0" err="1">
                <a:latin typeface="Verdana" panose="020B0604030504040204" pitchFamily="34" charset="0"/>
                <a:ea typeface="Verdana" panose="020B0604030504040204" pitchFamily="34" charset="0"/>
              </a:rPr>
              <a:t>centr</a:t>
            </a:r>
            <a:r>
              <a:rPr lang="lv-LV" sz="2000" dirty="0">
                <a:latin typeface="Verdana" panose="020B0604030504040204" pitchFamily="34" charset="0"/>
                <a:ea typeface="Verdana" panose="020B0604030504040204" pitchFamily="34" charset="0"/>
              </a:rPr>
              <a:t>a</a:t>
            </a:r>
            <a:r>
              <a:rPr lang="en-US" sz="2000" dirty="0">
                <a:latin typeface="Verdana" panose="020B0604030504040204" pitchFamily="34" charset="0"/>
                <a:ea typeface="Verdana" panose="020B0604030504040204" pitchFamily="34" charset="0"/>
              </a:rPr>
              <a:t> </a:t>
            </a:r>
            <a:r>
              <a:rPr lang="en-US" sz="2000" dirty="0" err="1" smtClean="0">
                <a:latin typeface="Verdana" panose="020B0604030504040204" pitchFamily="34" charset="0"/>
                <a:ea typeface="Verdana" panose="020B0604030504040204" pitchFamily="34" charset="0"/>
              </a:rPr>
              <a:t>attīstība</a:t>
            </a:r>
            <a:r>
              <a:rPr lang="en-US" sz="2000" dirty="0" smtClean="0">
                <a:latin typeface="Verdana" panose="020B0604030504040204" pitchFamily="34" charset="0"/>
                <a:ea typeface="Verdana" panose="020B0604030504040204" pitchFamily="34" charset="0"/>
              </a:rPr>
              <a:t> </a:t>
            </a:r>
            <a:r>
              <a:rPr lang="lv-LV" sz="2000" dirty="0" smtClean="0">
                <a:latin typeface="Verdana" panose="020B0604030504040204" pitchFamily="34" charset="0"/>
                <a:ea typeface="Verdana" panose="020B0604030504040204" pitchFamily="34" charset="0"/>
              </a:rPr>
              <a:t/>
            </a:r>
            <a:br>
              <a:rPr lang="lv-LV" sz="2000" dirty="0" smtClean="0">
                <a:latin typeface="Verdana" panose="020B0604030504040204" pitchFamily="34" charset="0"/>
                <a:ea typeface="Verdana" panose="020B0604030504040204" pitchFamily="34" charset="0"/>
              </a:rPr>
            </a:br>
            <a:r>
              <a:rPr lang="lv-LV" sz="2000" dirty="0" smtClean="0">
                <a:latin typeface="Verdana" panose="020B0604030504040204" pitchFamily="34" charset="0"/>
                <a:ea typeface="Verdana" panose="020B0604030504040204" pitchFamily="34" charset="0"/>
              </a:rPr>
              <a:t>(</a:t>
            </a:r>
            <a:r>
              <a:rPr lang="lv-LV" sz="2000" dirty="0" smtClean="0">
                <a:latin typeface="Verdana" panose="020B0604030504040204" pitchFamily="34" charset="0"/>
                <a:ea typeface="Verdana" panose="020B0604030504040204" pitchFamily="34" charset="0"/>
                <a:hlinkClick r:id="rId2"/>
              </a:rPr>
              <a:t>RTU HPC Centrs</a:t>
            </a:r>
            <a:r>
              <a:rPr lang="lv-LV" sz="2000" dirty="0" smtClean="0">
                <a:latin typeface="Verdana" panose="020B0604030504040204" pitchFamily="34" charset="0"/>
                <a:ea typeface="Verdana" panose="020B0604030504040204" pitchFamily="34" charset="0"/>
              </a:rPr>
              <a:t> un </a:t>
            </a:r>
            <a:r>
              <a:rPr lang="lv-LV" sz="2000" dirty="0" err="1" smtClean="0">
                <a:latin typeface="Verdana" panose="020B0604030504040204" pitchFamily="34" charset="0"/>
                <a:ea typeface="Verdana" panose="020B0604030504040204" pitchFamily="34" charset="0"/>
                <a:hlinkClick r:id="rId3"/>
              </a:rPr>
              <a:t>EuroCC</a:t>
            </a:r>
            <a:r>
              <a:rPr lang="lv-LV" sz="2000" dirty="0" smtClean="0">
                <a:latin typeface="Verdana" panose="020B0604030504040204" pitchFamily="34" charset="0"/>
                <a:ea typeface="Verdana" panose="020B0604030504040204" pitchFamily="34" charset="0"/>
                <a:hlinkClick r:id="rId3"/>
              </a:rPr>
              <a:t> projekts</a:t>
            </a:r>
            <a:r>
              <a:rPr lang="lv-LV" sz="2000" dirty="0" smtClean="0">
                <a:latin typeface="Verdana" panose="020B0604030504040204" pitchFamily="34" charset="0"/>
                <a:ea typeface="Verdana" panose="020B0604030504040204" pitchFamily="34" charset="0"/>
              </a:rPr>
              <a:t>) </a:t>
            </a:r>
            <a:endParaRPr lang="lv-LV" sz="2000" dirty="0">
              <a:latin typeface="Verdana" panose="020B0604030504040204" pitchFamily="34" charset="0"/>
              <a:ea typeface="Verdana" panose="020B0604030504040204" pitchFamily="34" charset="0"/>
            </a:endParaRPr>
          </a:p>
          <a:p>
            <a:pPr marL="285750" lvl="1" indent="-228600">
              <a:lnSpc>
                <a:spcPct val="90000"/>
              </a:lnSpc>
              <a:spcBef>
                <a:spcPts val="600"/>
              </a:spcBef>
              <a:spcAft>
                <a:spcPts val="600"/>
              </a:spcAft>
              <a:buFont typeface="Arial" panose="020B0604020202020204" pitchFamily="34" charset="0"/>
              <a:buChar char="•"/>
            </a:pPr>
            <a:r>
              <a:rPr lang="en-US" sz="2000" dirty="0" err="1" smtClean="0">
                <a:latin typeface="Verdana" panose="020B0604030504040204" pitchFamily="34" charset="0"/>
                <a:ea typeface="Verdana" panose="020B0604030504040204" pitchFamily="34" charset="0"/>
              </a:rPr>
              <a:t>Superdatošana</a:t>
            </a:r>
            <a:r>
              <a:rPr lang="lv-LV" sz="2000" dirty="0" smtClean="0">
                <a:latin typeface="Verdana" panose="020B0604030504040204" pitchFamily="34" charset="0"/>
                <a:ea typeface="Verdana" panose="020B0604030504040204" pitchFamily="34" charset="0"/>
              </a:rPr>
              <a:t>s un </a:t>
            </a:r>
            <a:r>
              <a:rPr lang="en-US" sz="2000" dirty="0" err="1" smtClean="0">
                <a:latin typeface="Verdana" panose="020B0604030504040204" pitchFamily="34" charset="0"/>
                <a:ea typeface="Verdana" panose="020B0604030504040204" pitchFamily="34" charset="0"/>
              </a:rPr>
              <a:t>kvantu</a:t>
            </a:r>
            <a:r>
              <a:rPr lang="en-US" sz="2000" dirty="0" smtClean="0">
                <a:latin typeface="Verdana" panose="020B0604030504040204" pitchFamily="34" charset="0"/>
                <a:ea typeface="Verdana" panose="020B0604030504040204" pitchFamily="34" charset="0"/>
              </a:rPr>
              <a:t> </a:t>
            </a:r>
            <a:r>
              <a:rPr lang="en-US" sz="2000" dirty="0" err="1" smtClean="0">
                <a:latin typeface="Verdana" panose="020B0604030504040204" pitchFamily="34" charset="0"/>
                <a:ea typeface="Verdana" panose="020B0604030504040204" pitchFamily="34" charset="0"/>
              </a:rPr>
              <a:t>datošanas</a:t>
            </a:r>
            <a:r>
              <a:rPr lang="lv-LV" sz="2000" dirty="0" smtClean="0">
                <a:latin typeface="Verdana" panose="020B0604030504040204" pitchFamily="34" charset="0"/>
                <a:ea typeface="Verdana" panose="020B0604030504040204" pitchFamily="34" charset="0"/>
              </a:rPr>
              <a:t> attīstība</a:t>
            </a:r>
            <a:r>
              <a:rPr lang="en-US" sz="2000" dirty="0" smtClean="0">
                <a:latin typeface="Verdana" panose="020B0604030504040204" pitchFamily="34" charset="0"/>
                <a:ea typeface="Verdana" panose="020B0604030504040204" pitchFamily="34" charset="0"/>
              </a:rPr>
              <a:t> </a:t>
            </a:r>
            <a:endParaRPr lang="lv-LV" sz="2000" dirty="0">
              <a:latin typeface="Verdana" panose="020B0604030504040204" pitchFamily="34" charset="0"/>
              <a:ea typeface="Verdana" panose="020B0604030504040204" pitchFamily="34" charset="0"/>
            </a:endParaRPr>
          </a:p>
          <a:p>
            <a:pPr marL="285750" lvl="1" indent="-228600">
              <a:lnSpc>
                <a:spcPct val="90000"/>
              </a:lnSpc>
              <a:spcBef>
                <a:spcPts val="600"/>
              </a:spcBef>
              <a:spcAft>
                <a:spcPts val="600"/>
              </a:spcAft>
              <a:buFont typeface="Arial" panose="020B0604020202020204" pitchFamily="34" charset="0"/>
              <a:buChar char="•"/>
            </a:pPr>
            <a:r>
              <a:rPr lang="lv-LV" sz="2000" dirty="0" err="1" smtClean="0">
                <a:latin typeface="Verdana" panose="020B0604030504040204" pitchFamily="34" charset="0"/>
                <a:ea typeface="Verdana" panose="020B0604030504040204" pitchFamily="34" charset="0"/>
              </a:rPr>
              <a:t>D</a:t>
            </a:r>
            <a:r>
              <a:rPr lang="en-US" sz="2000" dirty="0" err="1" smtClean="0">
                <a:latin typeface="Verdana" panose="020B0604030504040204" pitchFamily="34" charset="0"/>
                <a:ea typeface="Verdana" panose="020B0604030504040204" pitchFamily="34" charset="0"/>
              </a:rPr>
              <a:t>atu</a:t>
            </a:r>
            <a:r>
              <a:rPr lang="en-US" sz="2000" dirty="0" smtClean="0">
                <a:latin typeface="Verdana" panose="020B0604030504040204" pitchFamily="34" charset="0"/>
                <a:ea typeface="Verdana" panose="020B0604030504040204" pitchFamily="34" charset="0"/>
              </a:rPr>
              <a:t> </a:t>
            </a:r>
            <a:r>
              <a:rPr lang="en-US" sz="2000" dirty="0" err="1">
                <a:latin typeface="Verdana" panose="020B0604030504040204" pitchFamily="34" charset="0"/>
                <a:ea typeface="Verdana" panose="020B0604030504040204" pitchFamily="34" charset="0"/>
              </a:rPr>
              <a:t>izmantošanas</a:t>
            </a:r>
            <a:r>
              <a:rPr lang="en-US" sz="2000" dirty="0">
                <a:latin typeface="Verdana" panose="020B0604030504040204" pitchFamily="34" charset="0"/>
                <a:ea typeface="Verdana" panose="020B0604030504040204" pitchFamily="34" charset="0"/>
              </a:rPr>
              <a:t> </a:t>
            </a:r>
            <a:r>
              <a:rPr lang="en-US" sz="2000" dirty="0" err="1">
                <a:latin typeface="Verdana" panose="020B0604030504040204" pitchFamily="34" charset="0"/>
                <a:ea typeface="Verdana" panose="020B0604030504040204" pitchFamily="34" charset="0"/>
              </a:rPr>
              <a:t>prasmju</a:t>
            </a:r>
            <a:r>
              <a:rPr lang="en-US" sz="2000" dirty="0">
                <a:latin typeface="Verdana" panose="020B0604030504040204" pitchFamily="34" charset="0"/>
                <a:ea typeface="Verdana" panose="020B0604030504040204" pitchFamily="34" charset="0"/>
              </a:rPr>
              <a:t> </a:t>
            </a:r>
            <a:r>
              <a:rPr lang="en-US" sz="2000" dirty="0" err="1" smtClean="0">
                <a:latin typeface="Verdana" panose="020B0604030504040204" pitchFamily="34" charset="0"/>
                <a:ea typeface="Verdana" panose="020B0604030504040204" pitchFamily="34" charset="0"/>
              </a:rPr>
              <a:t>attīstība</a:t>
            </a:r>
            <a:endParaRPr lang="lv-LV" sz="2000" dirty="0" smtClean="0">
              <a:latin typeface="Verdana" panose="020B0604030504040204" pitchFamily="34" charset="0"/>
              <a:ea typeface="Verdana" panose="020B0604030504040204" pitchFamily="34" charset="0"/>
            </a:endParaRPr>
          </a:p>
          <a:p>
            <a:pPr marL="285750" lvl="1" indent="-228600">
              <a:lnSpc>
                <a:spcPct val="90000"/>
              </a:lnSpc>
              <a:spcBef>
                <a:spcPts val="600"/>
              </a:spcBef>
              <a:spcAft>
                <a:spcPts val="600"/>
              </a:spcAft>
              <a:buFont typeface="Arial" panose="020B0604020202020204" pitchFamily="34" charset="0"/>
              <a:buChar char="•"/>
            </a:pPr>
            <a:endParaRPr lang="lv-LV" sz="2000" dirty="0">
              <a:latin typeface="Verdana" panose="020B0604030504040204" pitchFamily="34" charset="0"/>
              <a:ea typeface="Verdana" panose="020B0604030504040204" pitchFamily="34" charset="0"/>
            </a:endParaRPr>
          </a:p>
          <a:p>
            <a:pPr marL="285750" lvl="1" indent="-228600">
              <a:lnSpc>
                <a:spcPct val="90000"/>
              </a:lnSpc>
              <a:spcBef>
                <a:spcPts val="600"/>
              </a:spcBef>
              <a:spcAft>
                <a:spcPts val="600"/>
              </a:spcAft>
              <a:buFont typeface="Arial" panose="020B0604020202020204" pitchFamily="34" charset="0"/>
              <a:buChar char="•"/>
            </a:pPr>
            <a:endParaRPr lang="lv-LV" sz="2000" dirty="0">
              <a:latin typeface="Verdana" panose="020B0604030504040204" pitchFamily="34" charset="0"/>
              <a:ea typeface="Verdana" panose="020B0604030504040204" pitchFamily="34" charset="0"/>
            </a:endParaRPr>
          </a:p>
          <a:p>
            <a:pPr marL="285750" indent="-228600" defTabSz="914400" eaLnBrk="1" hangingPunct="1">
              <a:lnSpc>
                <a:spcPct val="120000"/>
              </a:lnSpc>
              <a:spcAft>
                <a:spcPts val="600"/>
              </a:spcAft>
              <a:buFont typeface="Arial" panose="020B0604020202020204" pitchFamily="34" charset="0"/>
              <a:buChar char="•"/>
            </a:pPr>
            <a:endParaRPr lang="en-US" sz="1000" dirty="0">
              <a:latin typeface="Verdana" panose="020B0604030504040204" pitchFamily="34" charset="0"/>
              <a:ea typeface="Verdana" panose="020B0604030504040204" pitchFamily="34" charset="0"/>
              <a:cs typeface="Arial" panose="020B0604020202020204" pitchFamily="34" charset="0"/>
            </a:endParaRPr>
          </a:p>
        </p:txBody>
      </p:sp>
      <p:grpSp>
        <p:nvGrpSpPr>
          <p:cNvPr id="6" name="Group 5">
            <a:extLst>
              <a:ext uri="{FF2B5EF4-FFF2-40B4-BE49-F238E27FC236}">
                <a16:creationId xmlns="" xmlns:a16="http://schemas.microsoft.com/office/drawing/2014/main" id="{B6C8D387-7CD8-4AB6-A414-AC2347FD23D6}"/>
              </a:ext>
            </a:extLst>
          </p:cNvPr>
          <p:cNvGrpSpPr/>
          <p:nvPr/>
        </p:nvGrpSpPr>
        <p:grpSpPr>
          <a:xfrm>
            <a:off x="1805669" y="2597785"/>
            <a:ext cx="2505075" cy="3517054"/>
            <a:chOff x="9691549" y="1848074"/>
            <a:chExt cx="2505075" cy="3517054"/>
          </a:xfrm>
        </p:grpSpPr>
        <p:pic>
          <p:nvPicPr>
            <p:cNvPr id="3" name="Picture 4" descr="Icon&#10;&#10;Description automatically generated">
              <a:extLst>
                <a:ext uri="{FF2B5EF4-FFF2-40B4-BE49-F238E27FC236}">
                  <a16:creationId xmlns="" xmlns:a16="http://schemas.microsoft.com/office/drawing/2014/main" id="{8C80B253-8C07-4A8F-A231-3A0C9C42281C}"/>
                </a:ext>
              </a:extLst>
            </p:cNvPr>
            <p:cNvPicPr>
              <a:picLocks noChangeAspect="1"/>
            </p:cNvPicPr>
            <p:nvPr/>
          </p:nvPicPr>
          <p:blipFill>
            <a:blip r:embed="rId4"/>
            <a:stretch>
              <a:fillRect/>
            </a:stretch>
          </p:blipFill>
          <p:spPr>
            <a:xfrm>
              <a:off x="9693967" y="1848074"/>
              <a:ext cx="2500242" cy="2377765"/>
            </a:xfrm>
            <a:prstGeom prst="rect">
              <a:avLst/>
            </a:prstGeom>
          </p:spPr>
        </p:pic>
        <p:pic>
          <p:nvPicPr>
            <p:cNvPr id="5" name="Picture 5" descr="Text&#10;&#10;Description automatically generated">
              <a:extLst>
                <a:ext uri="{FF2B5EF4-FFF2-40B4-BE49-F238E27FC236}">
                  <a16:creationId xmlns="" xmlns:a16="http://schemas.microsoft.com/office/drawing/2014/main" id="{418F3F09-3876-41D6-999F-BF8B22348BD2}"/>
                </a:ext>
              </a:extLst>
            </p:cNvPr>
            <p:cNvPicPr>
              <a:picLocks noChangeAspect="1"/>
            </p:cNvPicPr>
            <p:nvPr/>
          </p:nvPicPr>
          <p:blipFill>
            <a:blip r:embed="rId5"/>
            <a:stretch>
              <a:fillRect/>
            </a:stretch>
          </p:blipFill>
          <p:spPr>
            <a:xfrm>
              <a:off x="9691549" y="4231653"/>
              <a:ext cx="2505075" cy="1133475"/>
            </a:xfrm>
            <a:prstGeom prst="rect">
              <a:avLst/>
            </a:prstGeom>
          </p:spPr>
        </p:pic>
      </p:grpSp>
      <p:sp>
        <p:nvSpPr>
          <p:cNvPr id="7" name="Slide Number Placeholder 3"/>
          <p:cNvSpPr txBox="1">
            <a:spLocks/>
          </p:cNvSpPr>
          <p:nvPr/>
        </p:nvSpPr>
        <p:spPr>
          <a:xfrm>
            <a:off x="9187544" y="6240806"/>
            <a:ext cx="2743200" cy="365125"/>
          </a:xfrm>
          <a:prstGeom prst="rect">
            <a:avLst/>
          </a:prstGeom>
        </p:spPr>
        <p:txBody>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400" dirty="0" smtClean="0">
                <a:solidFill>
                  <a:prstClr val="black">
                    <a:tint val="75000"/>
                  </a:prstClr>
                </a:solidFill>
              </a:rPr>
              <a:t>17</a:t>
            </a:r>
            <a:endParaRPr lang="lv-LV" sz="1400" dirty="0">
              <a:solidFill>
                <a:prstClr val="black">
                  <a:tint val="75000"/>
                </a:prstClr>
              </a:solidFill>
            </a:endParaRPr>
          </a:p>
        </p:txBody>
      </p:sp>
      <p:pic>
        <p:nvPicPr>
          <p:cNvPr id="8" name="Picture 7"/>
          <p:cNvPicPr>
            <a:picLocks noChangeAspect="1"/>
          </p:cNvPicPr>
          <p:nvPr/>
        </p:nvPicPr>
        <p:blipFill>
          <a:blip r:embed="rId6"/>
          <a:stretch>
            <a:fillRect/>
          </a:stretch>
        </p:blipFill>
        <p:spPr>
          <a:xfrm>
            <a:off x="1805669" y="1211944"/>
            <a:ext cx="2585092" cy="921956"/>
          </a:xfrm>
          <a:prstGeom prst="rect">
            <a:avLst/>
          </a:prstGeom>
        </p:spPr>
      </p:pic>
    </p:spTree>
    <p:extLst>
      <p:ext uri="{BB962C8B-B14F-4D97-AF65-F5344CB8AC3E}">
        <p14:creationId xmlns:p14="http://schemas.microsoft.com/office/powerpoint/2010/main" val="40536315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455685" y="378407"/>
            <a:ext cx="10820400" cy="10366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defRPr/>
            </a:pPr>
            <a:r>
              <a:rPr lang="lv-LV" altLang="lv-LV" sz="2900" b="1" dirty="0">
                <a:solidFill>
                  <a:srgbClr val="1A0599"/>
                </a:solidFill>
                <a:latin typeface="Verdana" panose="020B0604030504040204" pitchFamily="34" charset="0"/>
                <a:ea typeface="Verdana" panose="020B0604030504040204" pitchFamily="34" charset="0"/>
                <a:cs typeface="Arial" panose="020B0604020202020204" pitchFamily="34" charset="0"/>
              </a:rPr>
              <a:t>Kopuzņēmums «Digitālās pamattehnoloģijas»</a:t>
            </a:r>
            <a:br>
              <a:rPr lang="lv-LV" altLang="lv-LV" sz="2900" b="1" dirty="0">
                <a:solidFill>
                  <a:srgbClr val="1A0599"/>
                </a:solidFill>
                <a:latin typeface="Verdana" panose="020B0604030504040204" pitchFamily="34" charset="0"/>
                <a:ea typeface="Verdana" panose="020B0604030504040204" pitchFamily="34" charset="0"/>
                <a:cs typeface="Arial" panose="020B0604020202020204" pitchFamily="34" charset="0"/>
              </a:rPr>
            </a:br>
            <a:r>
              <a:rPr lang="lv-LV" altLang="lv-LV" sz="2900" b="1" dirty="0">
                <a:solidFill>
                  <a:srgbClr val="1A0599"/>
                </a:solidFill>
                <a:latin typeface="Verdana" panose="020B0604030504040204" pitchFamily="34" charset="0"/>
                <a:ea typeface="Verdana" panose="020B0604030504040204" pitchFamily="34" charset="0"/>
                <a:cs typeface="Arial" panose="020B0604020202020204" pitchFamily="34" charset="0"/>
              </a:rPr>
              <a:t>(</a:t>
            </a:r>
            <a:r>
              <a:rPr lang="lv-LV" altLang="lv-LV" sz="2900" b="1" dirty="0" err="1">
                <a:solidFill>
                  <a:srgbClr val="1A0599"/>
                </a:solidFill>
                <a:latin typeface="Verdana" panose="020B0604030504040204" pitchFamily="34" charset="0"/>
                <a:ea typeface="Verdana" panose="020B0604030504040204" pitchFamily="34" charset="0"/>
                <a:cs typeface="Arial" panose="020B0604020202020204" pitchFamily="34" charset="0"/>
              </a:rPr>
              <a:t>Key</a:t>
            </a:r>
            <a:r>
              <a:rPr lang="lv-LV" altLang="lv-LV" sz="2900" b="1" dirty="0">
                <a:solidFill>
                  <a:srgbClr val="1A0599"/>
                </a:solidFill>
                <a:latin typeface="Verdana" panose="020B0604030504040204" pitchFamily="34" charset="0"/>
                <a:ea typeface="Verdana" panose="020B0604030504040204" pitchFamily="34" charset="0"/>
                <a:cs typeface="Arial" panose="020B0604020202020204" pitchFamily="34" charset="0"/>
              </a:rPr>
              <a:t> Digital Technologies – KDT JU)</a:t>
            </a:r>
            <a:r>
              <a:rPr lang="lv-LV" altLang="lv-LV" sz="3200" b="1" dirty="0">
                <a:solidFill>
                  <a:srgbClr val="1A0599"/>
                </a:solidFill>
                <a:latin typeface="Verdana" panose="020B0604030504040204" pitchFamily="34" charset="0"/>
                <a:ea typeface="Verdana" panose="020B0604030504040204" pitchFamily="34" charset="0"/>
                <a:cs typeface="Arial" panose="020B0604020202020204" pitchFamily="34" charset="0"/>
              </a:rPr>
              <a:t/>
            </a:r>
            <a:br>
              <a:rPr lang="lv-LV" altLang="lv-LV" sz="3200" b="1" dirty="0">
                <a:solidFill>
                  <a:srgbClr val="1A0599"/>
                </a:solidFill>
                <a:latin typeface="Verdana" panose="020B0604030504040204" pitchFamily="34" charset="0"/>
                <a:ea typeface="Verdana" panose="020B0604030504040204" pitchFamily="34" charset="0"/>
                <a:cs typeface="Arial" panose="020B0604020202020204" pitchFamily="34" charset="0"/>
              </a:rPr>
            </a:br>
            <a:endParaRPr lang="lv-LV" altLang="lv-LV" sz="3200" b="1" dirty="0">
              <a:solidFill>
                <a:srgbClr val="1A0599"/>
              </a:solidFill>
              <a:latin typeface="Verdana" panose="020B0604030504040204" pitchFamily="34" charset="0"/>
              <a:ea typeface="Verdana" panose="020B0604030504040204" pitchFamily="34" charset="0"/>
              <a:cs typeface="Arial" panose="020B0604020202020204" pitchFamily="34" charset="0"/>
            </a:endParaRPr>
          </a:p>
        </p:txBody>
      </p:sp>
      <p:sp>
        <p:nvSpPr>
          <p:cNvPr id="3" name="Content Placeholder 2"/>
          <p:cNvSpPr txBox="1">
            <a:spLocks/>
          </p:cNvSpPr>
          <p:nvPr/>
        </p:nvSpPr>
        <p:spPr>
          <a:xfrm>
            <a:off x="1693809" y="2631603"/>
            <a:ext cx="6042495" cy="39743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lv-LV" sz="1600" dirty="0" smtClean="0">
                <a:latin typeface="Verdana" panose="020B0604030504040204" pitchFamily="34" charset="0"/>
                <a:ea typeface="Verdana" panose="020B0604030504040204" pitchFamily="34" charset="0"/>
              </a:rPr>
              <a:t>Veido </a:t>
            </a:r>
            <a:r>
              <a:rPr lang="lv-LV" sz="1600" b="1" dirty="0">
                <a:solidFill>
                  <a:srgbClr val="2507DB"/>
                </a:solidFill>
                <a:latin typeface="Verdana" panose="020B0604030504040204" pitchFamily="34" charset="0"/>
                <a:ea typeface="Verdana" panose="020B0604030504040204" pitchFamily="34" charset="0"/>
              </a:rPr>
              <a:t>elektronikas</a:t>
            </a:r>
            <a:r>
              <a:rPr lang="lv-LV" sz="1600" dirty="0" smtClean="0">
                <a:latin typeface="Verdana" panose="020B0604030504040204" pitchFamily="34" charset="0"/>
                <a:ea typeface="Verdana" panose="020B0604030504040204" pitchFamily="34" charset="0"/>
              </a:rPr>
              <a:t> </a:t>
            </a:r>
            <a:r>
              <a:rPr lang="lv-LV" sz="1600" dirty="0">
                <a:latin typeface="Verdana" panose="020B0604030504040204" pitchFamily="34" charset="0"/>
                <a:ea typeface="Verdana" panose="020B0604030504040204" pitchFamily="34" charset="0"/>
              </a:rPr>
              <a:t>un </a:t>
            </a:r>
            <a:r>
              <a:rPr lang="lv-LV" sz="1600" b="1" dirty="0" err="1">
                <a:solidFill>
                  <a:srgbClr val="2507DB"/>
                </a:solidFill>
                <a:latin typeface="Verdana" panose="020B0604030504040204" pitchFamily="34" charset="0"/>
                <a:ea typeface="Verdana" panose="020B0604030504040204" pitchFamily="34" charset="0"/>
              </a:rPr>
              <a:t>fotonikas</a:t>
            </a:r>
            <a:r>
              <a:rPr lang="lv-LV" sz="1600" dirty="0" smtClean="0">
                <a:latin typeface="Verdana" panose="020B0604030504040204" pitchFamily="34" charset="0"/>
                <a:ea typeface="Verdana" panose="020B0604030504040204" pitchFamily="34" charset="0"/>
              </a:rPr>
              <a:t> </a:t>
            </a:r>
            <a:r>
              <a:rPr lang="lv-LV" sz="1600" b="1" dirty="0">
                <a:solidFill>
                  <a:srgbClr val="2507DB"/>
                </a:solidFill>
                <a:latin typeface="Verdana" panose="020B0604030504040204" pitchFamily="34" charset="0"/>
                <a:ea typeface="Verdana" panose="020B0604030504040204" pitchFamily="34" charset="0"/>
              </a:rPr>
              <a:t>komponentus</a:t>
            </a:r>
            <a:r>
              <a:rPr lang="lv-LV" sz="1600" dirty="0">
                <a:latin typeface="Verdana" panose="020B0604030504040204" pitchFamily="34" charset="0"/>
                <a:ea typeface="Verdana" panose="020B0604030504040204" pitchFamily="34" charset="0"/>
              </a:rPr>
              <a:t>, kā arī </a:t>
            </a:r>
            <a:r>
              <a:rPr lang="lv-LV" sz="1600" b="1" dirty="0">
                <a:solidFill>
                  <a:srgbClr val="2507DB"/>
                </a:solidFill>
                <a:latin typeface="Verdana" panose="020B0604030504040204" pitchFamily="34" charset="0"/>
                <a:ea typeface="Verdana" panose="020B0604030504040204" pitchFamily="34" charset="0"/>
              </a:rPr>
              <a:t>programmatūru</a:t>
            </a:r>
            <a:r>
              <a:rPr lang="lv-LV" sz="1600" dirty="0" smtClean="0">
                <a:latin typeface="Verdana" panose="020B0604030504040204" pitchFamily="34" charset="0"/>
                <a:ea typeface="Verdana" panose="020B0604030504040204" pitchFamily="34" charset="0"/>
              </a:rPr>
              <a:t>, tādējādi veido </a:t>
            </a:r>
            <a:r>
              <a:rPr lang="lv-LV" sz="1600" dirty="0">
                <a:latin typeface="Verdana" panose="020B0604030504040204" pitchFamily="34" charset="0"/>
                <a:ea typeface="Verdana" panose="020B0604030504040204" pitchFamily="34" charset="0"/>
              </a:rPr>
              <a:t>pamatu visām digitālajām sistēmām, ieskaitot mākslīgo intelektu un </a:t>
            </a:r>
            <a:r>
              <a:rPr lang="lv-LV" sz="1600" dirty="0" smtClean="0">
                <a:latin typeface="Verdana" panose="020B0604030504040204" pitchFamily="34" charset="0"/>
                <a:ea typeface="Verdana" panose="020B0604030504040204" pitchFamily="34" charset="0"/>
              </a:rPr>
              <a:t>internetu</a:t>
            </a:r>
          </a:p>
          <a:p>
            <a:pPr marL="342900" indent="-342900"/>
            <a:r>
              <a:rPr lang="lv-LV" sz="1600" dirty="0" smtClean="0">
                <a:latin typeface="Verdana" panose="020B0604030504040204" pitchFamily="34" charset="0"/>
                <a:ea typeface="Verdana" panose="020B0604030504040204" pitchFamily="34" charset="0"/>
              </a:rPr>
              <a:t>Kopuzņēmuma </a:t>
            </a:r>
            <a:r>
              <a:rPr lang="lv-LV" sz="1600" dirty="0" smtClean="0">
                <a:latin typeface="Verdana" panose="020B0604030504040204" pitchFamily="34" charset="0"/>
                <a:ea typeface="Verdana" panose="020B0604030504040204" pitchFamily="34" charset="0"/>
              </a:rPr>
              <a:t>«Digitālās pamattehnoloģijas» normatīvais regulējums </a:t>
            </a:r>
            <a:r>
              <a:rPr lang="lv-LV" sz="1600" dirty="0" err="1" smtClean="0">
                <a:latin typeface="Verdana" panose="020B0604030504040204" pitchFamily="34" charset="0"/>
                <a:ea typeface="Verdana" panose="020B0604030504040204" pitchFamily="34" charset="0"/>
                <a:hlinkClick r:id="rId3"/>
              </a:rPr>
              <a:t>Single</a:t>
            </a:r>
            <a:r>
              <a:rPr lang="lv-LV" sz="1600" dirty="0" smtClean="0">
                <a:latin typeface="Verdana" panose="020B0604030504040204" pitchFamily="34" charset="0"/>
                <a:ea typeface="Verdana" panose="020B0604030504040204" pitchFamily="34" charset="0"/>
                <a:hlinkClick r:id="rId3"/>
              </a:rPr>
              <a:t> </a:t>
            </a:r>
            <a:r>
              <a:rPr lang="lv-LV" sz="1600" dirty="0" err="1" smtClean="0">
                <a:latin typeface="Verdana" panose="020B0604030504040204" pitchFamily="34" charset="0"/>
                <a:ea typeface="Verdana" panose="020B0604030504040204" pitchFamily="34" charset="0"/>
                <a:hlinkClick r:id="rId3"/>
              </a:rPr>
              <a:t>Basic</a:t>
            </a:r>
            <a:r>
              <a:rPr lang="lv-LV" sz="1600" dirty="0" smtClean="0">
                <a:latin typeface="Verdana" panose="020B0604030504040204" pitchFamily="34" charset="0"/>
                <a:ea typeface="Verdana" panose="020B0604030504040204" pitchFamily="34" charset="0"/>
                <a:hlinkClick r:id="rId3"/>
              </a:rPr>
              <a:t> </a:t>
            </a:r>
            <a:r>
              <a:rPr lang="lv-LV" sz="1600" dirty="0" err="1" smtClean="0">
                <a:latin typeface="Verdana" panose="020B0604030504040204" pitchFamily="34" charset="0"/>
                <a:ea typeface="Verdana" panose="020B0604030504040204" pitchFamily="34" charset="0"/>
                <a:hlinkClick r:id="rId3"/>
              </a:rPr>
              <a:t>Act</a:t>
            </a:r>
            <a:r>
              <a:rPr lang="lv-LV" sz="1600" dirty="0" smtClean="0">
                <a:latin typeface="Verdana" panose="020B0604030504040204" pitchFamily="34" charset="0"/>
                <a:ea typeface="Verdana" panose="020B0604030504040204" pitchFamily="34" charset="0"/>
                <a:hlinkClick r:id="rId3"/>
              </a:rPr>
              <a:t> </a:t>
            </a:r>
            <a:r>
              <a:rPr lang="lv-LV" sz="1600" dirty="0" smtClean="0">
                <a:latin typeface="Verdana" panose="020B0604030504040204" pitchFamily="34" charset="0"/>
                <a:ea typeface="Verdana" panose="020B0604030504040204" pitchFamily="34" charset="0"/>
              </a:rPr>
              <a:t>(pieņemts 19.11.2021)</a:t>
            </a:r>
          </a:p>
          <a:p>
            <a:pPr marL="342900" indent="-342900"/>
            <a:r>
              <a:rPr lang="lv-LV" sz="1600" dirty="0" smtClean="0">
                <a:latin typeface="Verdana" panose="020B0604030504040204" pitchFamily="34" charset="0"/>
                <a:ea typeface="Verdana" panose="020B0604030504040204" pitchFamily="34" charset="0"/>
              </a:rPr>
              <a:t>EK finansējums partnerībai: 1,8 miljardi </a:t>
            </a:r>
            <a:r>
              <a:rPr lang="lv-LV" sz="1600" dirty="0" err="1" smtClean="0">
                <a:latin typeface="Verdana" panose="020B0604030504040204" pitchFamily="34" charset="0"/>
                <a:ea typeface="Verdana" panose="020B0604030504040204" pitchFamily="34" charset="0"/>
              </a:rPr>
              <a:t>euro</a:t>
            </a:r>
            <a:r>
              <a:rPr lang="lv-LV" sz="1600" dirty="0" smtClean="0">
                <a:latin typeface="Verdana" panose="020B0604030504040204" pitchFamily="34" charset="0"/>
                <a:ea typeface="Verdana" panose="020B0604030504040204" pitchFamily="34" charset="0"/>
              </a:rPr>
              <a:t> </a:t>
            </a:r>
          </a:p>
          <a:p>
            <a:pPr marL="342900" indent="-342900"/>
            <a:r>
              <a:rPr lang="lv-LV" altLang="lv-LV" sz="1600" b="1" dirty="0">
                <a:latin typeface="Verdana" panose="020B0604030504040204" pitchFamily="34" charset="0"/>
                <a:ea typeface="Verdana" panose="020B0604030504040204" pitchFamily="34" charset="0"/>
                <a:hlinkClick r:id="rId4"/>
              </a:rPr>
              <a:t>KDT </a:t>
            </a:r>
            <a:r>
              <a:rPr lang="lv-LV" altLang="lv-LV" sz="1600" b="1" dirty="0" smtClean="0">
                <a:latin typeface="Verdana" panose="020B0604030504040204" pitchFamily="34" charset="0"/>
                <a:ea typeface="Verdana" panose="020B0604030504040204" pitchFamily="34" charset="0"/>
                <a:hlinkClick r:id="rId4"/>
              </a:rPr>
              <a:t>JU</a:t>
            </a:r>
            <a:r>
              <a:rPr lang="lv-LV" altLang="lv-LV" sz="1600" b="1" dirty="0" smtClean="0">
                <a:latin typeface="Verdana" panose="020B0604030504040204" pitchFamily="34" charset="0"/>
                <a:ea typeface="Verdana" panose="020B0604030504040204" pitchFamily="34" charset="0"/>
              </a:rPr>
              <a:t> </a:t>
            </a:r>
            <a:r>
              <a:rPr lang="lv-LV" altLang="lv-LV" sz="1600" dirty="0" smtClean="0">
                <a:latin typeface="Verdana" panose="020B0604030504040204" pitchFamily="34" charset="0"/>
                <a:ea typeface="Verdana" panose="020B0604030504040204" pitchFamily="34" charset="0"/>
              </a:rPr>
              <a:t>kā</a:t>
            </a:r>
            <a:r>
              <a:rPr lang="lv-LV" altLang="lv-LV" sz="1600" b="1" dirty="0" smtClean="0">
                <a:latin typeface="Verdana" panose="020B0604030504040204" pitchFamily="34" charset="0"/>
                <a:ea typeface="Verdana" panose="020B0604030504040204" pitchFamily="34" charset="0"/>
              </a:rPr>
              <a:t> </a:t>
            </a:r>
            <a:r>
              <a:rPr lang="lv-LV" altLang="lv-LV" sz="1600" dirty="0" smtClean="0">
                <a:latin typeface="Verdana" panose="020B0604030504040204" pitchFamily="34" charset="0"/>
                <a:ea typeface="Verdana" panose="020B0604030504040204" pitchFamily="34" charset="0"/>
              </a:rPr>
              <a:t>turpinājums Apvārsnis 2020 programmas kopuzņēmumam </a:t>
            </a:r>
            <a:r>
              <a:rPr lang="lv-LV" altLang="lv-LV" sz="1600" b="1" dirty="0" smtClean="0">
                <a:latin typeface="Verdana" panose="020B0604030504040204" pitchFamily="34" charset="0"/>
                <a:ea typeface="Verdana" panose="020B0604030504040204" pitchFamily="34" charset="0"/>
              </a:rPr>
              <a:t>ESCEL</a:t>
            </a:r>
            <a:r>
              <a:rPr lang="lv-LV" altLang="lv-LV" sz="1600" dirty="0" smtClean="0">
                <a:latin typeface="Verdana" panose="020B0604030504040204" pitchFamily="34" charset="0"/>
                <a:ea typeface="Verdana" panose="020B0604030504040204" pitchFamily="34" charset="0"/>
              </a:rPr>
              <a:t> </a:t>
            </a:r>
          </a:p>
          <a:p>
            <a:pPr marL="342900" indent="-342900"/>
            <a:r>
              <a:rPr lang="lv-LV" sz="1600" dirty="0" smtClean="0">
                <a:latin typeface="Verdana" panose="020B0604030504040204" pitchFamily="34" charset="0"/>
                <a:ea typeface="Verdana" panose="020B0604030504040204" pitchFamily="34" charset="0"/>
              </a:rPr>
              <a:t>KDT JU </a:t>
            </a:r>
            <a:r>
              <a:rPr lang="lv-LV" sz="1600" dirty="0">
                <a:latin typeface="Verdana" panose="020B0604030504040204" pitchFamily="34" charset="0"/>
                <a:ea typeface="Verdana" panose="020B0604030504040204" pitchFamily="34" charset="0"/>
              </a:rPr>
              <a:t>kopuzņēmuma </a:t>
            </a:r>
            <a:r>
              <a:rPr lang="lv-LV" sz="1600" dirty="0" smtClean="0">
                <a:latin typeface="Verdana" panose="020B0604030504040204" pitchFamily="34" charset="0"/>
                <a:ea typeface="Verdana" panose="020B0604030504040204" pitchFamily="34" charset="0"/>
              </a:rPr>
              <a:t>pirmie projektu konkursi atveras 16.12.2021 </a:t>
            </a:r>
            <a:r>
              <a:rPr lang="lv-LV" altLang="lv-LV" sz="1600" dirty="0" smtClean="0">
                <a:latin typeface="Verdana" panose="020B0604030504040204" pitchFamily="34" charset="0"/>
                <a:ea typeface="Verdana" panose="020B0604030504040204" pitchFamily="34" charset="0"/>
                <a:hlinkClick r:id="rId5"/>
              </a:rPr>
              <a:t>https</a:t>
            </a:r>
            <a:r>
              <a:rPr lang="lv-LV" altLang="lv-LV" sz="1600" dirty="0">
                <a:latin typeface="Verdana" panose="020B0604030504040204" pitchFamily="34" charset="0"/>
                <a:ea typeface="Verdana" panose="020B0604030504040204" pitchFamily="34" charset="0"/>
                <a:hlinkClick r:id="rId5"/>
              </a:rPr>
              <a:t>://</a:t>
            </a:r>
            <a:r>
              <a:rPr lang="lv-LV" altLang="lv-LV" sz="1600" dirty="0" smtClean="0">
                <a:latin typeface="Verdana" panose="020B0604030504040204" pitchFamily="34" charset="0"/>
                <a:ea typeface="Verdana" panose="020B0604030504040204" pitchFamily="34" charset="0"/>
                <a:hlinkClick r:id="rId5"/>
              </a:rPr>
              <a:t>www.kdt-ju.europa.eu/current-call</a:t>
            </a:r>
            <a:r>
              <a:rPr lang="lv-LV" altLang="lv-LV" sz="1600" dirty="0" smtClean="0">
                <a:latin typeface="Verdana" panose="020B0604030504040204" pitchFamily="34" charset="0"/>
                <a:ea typeface="Verdana" panose="020B0604030504040204" pitchFamily="34" charset="0"/>
              </a:rPr>
              <a:t> </a:t>
            </a:r>
            <a:endParaRPr lang="lv-LV" altLang="lv-LV" sz="1600" dirty="0">
              <a:latin typeface="Verdana" panose="020B0604030504040204" pitchFamily="34" charset="0"/>
              <a:ea typeface="Verdana" panose="020B0604030504040204" pitchFamily="34" charset="0"/>
            </a:endParaRPr>
          </a:p>
        </p:txBody>
      </p:sp>
      <p:sp>
        <p:nvSpPr>
          <p:cNvPr id="4" name="Slide Number Placeholder 3"/>
          <p:cNvSpPr txBox="1">
            <a:spLocks/>
          </p:cNvSpPr>
          <p:nvPr/>
        </p:nvSpPr>
        <p:spPr>
          <a:xfrm>
            <a:off x="9187544" y="6240806"/>
            <a:ext cx="2743200" cy="365125"/>
          </a:xfrm>
          <a:prstGeom prst="rect">
            <a:avLst/>
          </a:prstGeom>
        </p:spPr>
        <p:txBody>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400" dirty="0" smtClean="0">
                <a:solidFill>
                  <a:prstClr val="black">
                    <a:tint val="75000"/>
                  </a:prstClr>
                </a:solidFill>
              </a:rPr>
              <a:t>18</a:t>
            </a:r>
            <a:endParaRPr lang="lv-LV" sz="1400" dirty="0">
              <a:solidFill>
                <a:prstClr val="black">
                  <a:tint val="75000"/>
                </a:prstClr>
              </a:solidFill>
            </a:endParaRPr>
          </a:p>
        </p:txBody>
      </p:sp>
      <p:sp>
        <p:nvSpPr>
          <p:cNvPr id="5" name="Rectangle 4"/>
          <p:cNvSpPr/>
          <p:nvPr/>
        </p:nvSpPr>
        <p:spPr>
          <a:xfrm>
            <a:off x="8114323" y="2340246"/>
            <a:ext cx="3816421" cy="3268777"/>
          </a:xfrm>
          <a:prstGeom prst="rect">
            <a:avLst/>
          </a:prstGeom>
          <a:noFill/>
          <a:ln w="38100">
            <a:solidFill>
              <a:srgbClr val="1A0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lv-LV" sz="2000" dirty="0">
              <a:solidFill>
                <a:prstClr val="white"/>
              </a:solidFill>
            </a:endParaRPr>
          </a:p>
        </p:txBody>
      </p:sp>
      <p:sp>
        <p:nvSpPr>
          <p:cNvPr id="6" name="Oval 5"/>
          <p:cNvSpPr/>
          <p:nvPr/>
        </p:nvSpPr>
        <p:spPr>
          <a:xfrm>
            <a:off x="7869401" y="2088953"/>
            <a:ext cx="500867" cy="500867"/>
          </a:xfrm>
          <a:prstGeom prst="ellipse">
            <a:avLst/>
          </a:prstGeom>
          <a:solidFill>
            <a:schemeClr val="bg1"/>
          </a:solidFill>
          <a:ln w="38100">
            <a:solidFill>
              <a:srgbClr val="1A0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lv-LV" sz="2400" dirty="0">
              <a:solidFill>
                <a:prstClr val="white"/>
              </a:solidFill>
            </a:endParaRPr>
          </a:p>
        </p:txBody>
      </p:sp>
      <p:sp>
        <p:nvSpPr>
          <p:cNvPr id="7" name="TextBox 6"/>
          <p:cNvSpPr txBox="1"/>
          <p:nvPr/>
        </p:nvSpPr>
        <p:spPr>
          <a:xfrm>
            <a:off x="7941708" y="2046828"/>
            <a:ext cx="454168" cy="584775"/>
          </a:xfrm>
          <a:prstGeom prst="rect">
            <a:avLst/>
          </a:prstGeom>
          <a:noFill/>
        </p:spPr>
        <p:txBody>
          <a:bodyPr wrap="square" rtlCol="0">
            <a:spAutoFit/>
          </a:bodyPr>
          <a:lstStyle/>
          <a:p>
            <a:pPr defTabSz="914400"/>
            <a:r>
              <a:rPr lang="lv-LV" sz="3200" b="1" dirty="0">
                <a:solidFill>
                  <a:srgbClr val="1A0599"/>
                </a:solidFill>
                <a:latin typeface="Verdana" panose="020B0604030504040204" pitchFamily="34" charset="0"/>
                <a:ea typeface="Verdana" panose="020B0604030504040204" pitchFamily="34" charset="0"/>
              </a:rPr>
              <a:t>!</a:t>
            </a:r>
          </a:p>
        </p:txBody>
      </p:sp>
      <p:sp>
        <p:nvSpPr>
          <p:cNvPr id="8" name="Rectangle 6"/>
          <p:cNvSpPr>
            <a:spLocks noChangeArrowheads="1"/>
          </p:cNvSpPr>
          <p:nvPr/>
        </p:nvSpPr>
        <p:spPr bwMode="auto">
          <a:xfrm>
            <a:off x="8286595" y="2673728"/>
            <a:ext cx="347187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180975" indent="-180975">
              <a:buFont typeface="Arial" panose="020B0604020202020204" pitchFamily="34" charset="0"/>
              <a:buChar char="•"/>
            </a:pPr>
            <a:r>
              <a:rPr lang="lv-LV" sz="1800" dirty="0" smtClean="0">
                <a:solidFill>
                  <a:srgbClr val="1A0599"/>
                </a:solidFill>
                <a:latin typeface="Verdana" panose="020B0604030504040204" pitchFamily="34" charset="0"/>
              </a:rPr>
              <a:t>ESCEL 2014.-2020.gada periodā Latvijas dalība </a:t>
            </a:r>
            <a:r>
              <a:rPr lang="lv-LV" sz="1800" dirty="0" smtClean="0">
                <a:solidFill>
                  <a:srgbClr val="1A0599"/>
                </a:solidFill>
                <a:latin typeface="Verdana" panose="020B0604030504040204" pitchFamily="34" charset="0"/>
              </a:rPr>
              <a:t/>
            </a:r>
            <a:br>
              <a:rPr lang="lv-LV" sz="1800" dirty="0" smtClean="0">
                <a:solidFill>
                  <a:srgbClr val="1A0599"/>
                </a:solidFill>
                <a:latin typeface="Verdana" panose="020B0604030504040204" pitchFamily="34" charset="0"/>
              </a:rPr>
            </a:br>
            <a:r>
              <a:rPr lang="lv-LV" sz="1800" dirty="0" smtClean="0">
                <a:solidFill>
                  <a:srgbClr val="1A0599"/>
                </a:solidFill>
                <a:latin typeface="Verdana" panose="020B0604030504040204" pitchFamily="34" charset="0"/>
              </a:rPr>
              <a:t>17 ESCEL projektos </a:t>
            </a:r>
            <a:r>
              <a:rPr lang="lv-LV" sz="1800" dirty="0" smtClean="0">
                <a:solidFill>
                  <a:srgbClr val="1A0599"/>
                </a:solidFill>
                <a:latin typeface="Verdana" panose="020B0604030504040204" pitchFamily="34" charset="0"/>
              </a:rPr>
              <a:t>ar kopējo finansējumu 5,1 milj.</a:t>
            </a:r>
          </a:p>
          <a:p>
            <a:pPr marL="180975" indent="-180975">
              <a:buFont typeface="Arial" panose="020B0604020202020204" pitchFamily="34" charset="0"/>
              <a:buChar char="•"/>
            </a:pPr>
            <a:endParaRPr lang="lv-LV" sz="1800" dirty="0" smtClean="0">
              <a:solidFill>
                <a:srgbClr val="1A0599"/>
              </a:solidFill>
              <a:latin typeface="Verdana" panose="020B0604030504040204" pitchFamily="34" charset="0"/>
            </a:endParaRPr>
          </a:p>
          <a:p>
            <a:pPr marL="180975" indent="-180975">
              <a:buFont typeface="Arial" panose="020B0604020202020204" pitchFamily="34" charset="0"/>
              <a:buChar char="•"/>
            </a:pPr>
            <a:r>
              <a:rPr lang="lv-LV" sz="1800" dirty="0" smtClean="0">
                <a:solidFill>
                  <a:srgbClr val="1A0599"/>
                </a:solidFill>
                <a:latin typeface="Verdana" panose="020B0604030504040204" pitchFamily="34" charset="0"/>
              </a:rPr>
              <a:t>Veiksmīgākās organizācijas finansējuma piesaistē EDI (~68%), </a:t>
            </a:r>
            <a:br>
              <a:rPr lang="lv-LV" sz="1800" dirty="0" smtClean="0">
                <a:solidFill>
                  <a:srgbClr val="1A0599"/>
                </a:solidFill>
                <a:latin typeface="Verdana" panose="020B0604030504040204" pitchFamily="34" charset="0"/>
              </a:rPr>
            </a:br>
            <a:r>
              <a:rPr lang="lv-LV" sz="1800" dirty="0" smtClean="0">
                <a:solidFill>
                  <a:srgbClr val="1A0599"/>
                </a:solidFill>
                <a:latin typeface="Verdana" panose="020B0604030504040204" pitchFamily="34" charset="0"/>
              </a:rPr>
              <a:t>LU MII (~12,5%)</a:t>
            </a:r>
          </a:p>
        </p:txBody>
      </p:sp>
      <p:pic>
        <p:nvPicPr>
          <p:cNvPr id="9" name="Picture 8"/>
          <p:cNvPicPr>
            <a:picLocks noChangeAspect="1"/>
          </p:cNvPicPr>
          <p:nvPr/>
        </p:nvPicPr>
        <p:blipFill rotWithShape="1">
          <a:blip r:embed="rId6"/>
          <a:srcRect b="3596"/>
          <a:stretch/>
        </p:blipFill>
        <p:spPr>
          <a:xfrm>
            <a:off x="1748495" y="1460339"/>
            <a:ext cx="5172075" cy="909059"/>
          </a:xfrm>
          <a:prstGeom prst="rect">
            <a:avLst/>
          </a:prstGeom>
        </p:spPr>
      </p:pic>
    </p:spTree>
    <p:extLst>
      <p:ext uri="{BB962C8B-B14F-4D97-AF65-F5344CB8AC3E}">
        <p14:creationId xmlns:p14="http://schemas.microsoft.com/office/powerpoint/2010/main" val="3425386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632152" y="456149"/>
            <a:ext cx="9717741" cy="1036638"/>
          </a:xfrm>
          <a:prstGeom prst="rect">
            <a:avLst/>
          </a:prstGeom>
        </p:spPr>
        <p:txBody>
          <a:bodyP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defRPr/>
            </a:pPr>
            <a:r>
              <a:rPr lang="lv-LV" sz="3200" b="1" dirty="0" smtClean="0">
                <a:solidFill>
                  <a:srgbClr val="1A0599"/>
                </a:solidFill>
                <a:latin typeface="Verdana" panose="020B0604030504040204" pitchFamily="34" charset="0"/>
                <a:ea typeface="Verdana" panose="020B0604030504040204" pitchFamily="34" charset="0"/>
                <a:cs typeface="Arial" panose="020B0604020202020204" pitchFamily="34" charset="0"/>
              </a:rPr>
              <a:t>Kopuzņēmums «Viedie tīkli un pakalpojumi» (</a:t>
            </a:r>
            <a:r>
              <a:rPr lang="en-GB" sz="3200" b="1" dirty="0" smtClean="0">
                <a:solidFill>
                  <a:srgbClr val="1A0599"/>
                </a:solidFill>
                <a:latin typeface="Verdana" panose="020B0604030504040204" pitchFamily="34" charset="0"/>
                <a:ea typeface="Verdana" panose="020B0604030504040204" pitchFamily="34" charset="0"/>
                <a:cs typeface="Arial" panose="020B0604020202020204" pitchFamily="34" charset="0"/>
              </a:rPr>
              <a:t>Smart </a:t>
            </a:r>
            <a:r>
              <a:rPr lang="en-GB" sz="3200" b="1" dirty="0">
                <a:solidFill>
                  <a:srgbClr val="1A0599"/>
                </a:solidFill>
                <a:latin typeface="Verdana" panose="020B0604030504040204" pitchFamily="34" charset="0"/>
                <a:ea typeface="Verdana" panose="020B0604030504040204" pitchFamily="34" charset="0"/>
                <a:cs typeface="Arial" panose="020B0604020202020204" pitchFamily="34" charset="0"/>
              </a:rPr>
              <a:t>networks </a:t>
            </a:r>
            <a:r>
              <a:rPr lang="lv-LV" sz="3200" b="1" dirty="0">
                <a:solidFill>
                  <a:srgbClr val="1A0599"/>
                </a:solidFill>
                <a:latin typeface="Verdana" panose="020B0604030504040204" pitchFamily="34" charset="0"/>
                <a:ea typeface="Verdana" panose="020B0604030504040204" pitchFamily="34" charset="0"/>
                <a:cs typeface="Arial" panose="020B0604020202020204" pitchFamily="34" charset="0"/>
              </a:rPr>
              <a:t>and</a:t>
            </a:r>
            <a:r>
              <a:rPr lang="en-GB" sz="3200" b="1" dirty="0">
                <a:solidFill>
                  <a:srgbClr val="1A0599"/>
                </a:solidFill>
                <a:latin typeface="Verdana" panose="020B0604030504040204" pitchFamily="34" charset="0"/>
                <a:ea typeface="Verdana" panose="020B0604030504040204" pitchFamily="34" charset="0"/>
                <a:cs typeface="Arial" panose="020B0604020202020204" pitchFamily="34" charset="0"/>
              </a:rPr>
              <a:t> services</a:t>
            </a:r>
            <a:r>
              <a:rPr lang="lv-LV" sz="3200" b="1" dirty="0">
                <a:solidFill>
                  <a:srgbClr val="1A0599"/>
                </a:solidFill>
                <a:latin typeface="Verdana" panose="020B0604030504040204" pitchFamily="34" charset="0"/>
                <a:ea typeface="Verdana" panose="020B0604030504040204" pitchFamily="34" charset="0"/>
                <a:cs typeface="Arial" panose="020B0604020202020204" pitchFamily="34" charset="0"/>
              </a:rPr>
              <a:t> </a:t>
            </a:r>
            <a:r>
              <a:rPr lang="lv-LV" sz="3200" b="1" dirty="0" smtClean="0">
                <a:solidFill>
                  <a:srgbClr val="1A0599"/>
                </a:solidFill>
                <a:latin typeface="Verdana" panose="020B0604030504040204" pitchFamily="34" charset="0"/>
                <a:ea typeface="Verdana" panose="020B0604030504040204" pitchFamily="34" charset="0"/>
                <a:cs typeface="Arial" panose="020B0604020202020204" pitchFamily="34" charset="0"/>
              </a:rPr>
              <a:t>- </a:t>
            </a:r>
            <a:r>
              <a:rPr lang="lv-LV" altLang="lv-LV" sz="3200" b="1" dirty="0" smtClean="0">
                <a:solidFill>
                  <a:srgbClr val="1A0599"/>
                </a:solidFill>
                <a:latin typeface="Verdana" panose="020B0604030504040204" pitchFamily="34" charset="0"/>
                <a:ea typeface="Verdana" panose="020B0604030504040204" pitchFamily="34" charset="0"/>
                <a:cs typeface="Arial" panose="020B0604020202020204" pitchFamily="34" charset="0"/>
              </a:rPr>
              <a:t>SNS JU)</a:t>
            </a:r>
            <a:endParaRPr lang="lv-LV" altLang="lv-LV" sz="3200" b="1" dirty="0">
              <a:solidFill>
                <a:srgbClr val="1A0599"/>
              </a:solidFill>
              <a:latin typeface="Verdana" panose="020B0604030504040204" pitchFamily="34" charset="0"/>
              <a:ea typeface="Verdana" panose="020B0604030504040204" pitchFamily="34" charset="0"/>
              <a:cs typeface="Arial" panose="020B0604020202020204" pitchFamily="34" charset="0"/>
            </a:endParaRPr>
          </a:p>
        </p:txBody>
      </p:sp>
      <p:sp>
        <p:nvSpPr>
          <p:cNvPr id="3" name="Content Placeholder 2"/>
          <p:cNvSpPr txBox="1">
            <a:spLocks/>
          </p:cNvSpPr>
          <p:nvPr/>
        </p:nvSpPr>
        <p:spPr>
          <a:xfrm>
            <a:off x="1555953" y="2657475"/>
            <a:ext cx="6340272" cy="3426479"/>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10000"/>
              </a:lnSpc>
            </a:pPr>
            <a:r>
              <a:rPr lang="lv-LV" sz="1600" dirty="0" smtClean="0">
                <a:latin typeface="Verdana" panose="020B0604030504040204" pitchFamily="34" charset="0"/>
                <a:ea typeface="Verdana" panose="020B0604030504040204" pitchFamily="34" charset="0"/>
              </a:rPr>
              <a:t>Partnerība atbalstīs ES </a:t>
            </a:r>
            <a:r>
              <a:rPr lang="lv-LV" sz="1600" dirty="0">
                <a:latin typeface="Verdana" panose="020B0604030504040204" pitchFamily="34" charset="0"/>
                <a:ea typeface="Verdana" panose="020B0604030504040204" pitchFamily="34" charset="0"/>
              </a:rPr>
              <a:t>tehnoloģisko suverenitāti viedajiem tīkliem un pakalpojumiem saskaņā ar Eiropas rūpniecības </a:t>
            </a:r>
            <a:r>
              <a:rPr lang="lv-LV" sz="1600" dirty="0" smtClean="0">
                <a:latin typeface="Verdana" panose="020B0604030504040204" pitchFamily="34" charset="0"/>
                <a:ea typeface="Verdana" panose="020B0604030504040204" pitchFamily="34" charset="0"/>
              </a:rPr>
              <a:t>stratēģiju un </a:t>
            </a:r>
            <a:r>
              <a:rPr lang="lv-LV" sz="1600" dirty="0">
                <a:latin typeface="Verdana" panose="020B0604030504040204" pitchFamily="34" charset="0"/>
                <a:ea typeface="Verdana" panose="020B0604030504040204" pitchFamily="34" charset="0"/>
              </a:rPr>
              <a:t>ES </a:t>
            </a:r>
            <a:r>
              <a:rPr lang="lv-LV" sz="1600" dirty="0" err="1">
                <a:latin typeface="Verdana" panose="020B0604030504040204" pitchFamily="34" charset="0"/>
                <a:ea typeface="Verdana" panose="020B0604030504040204" pitchFamily="34" charset="0"/>
              </a:rPr>
              <a:t>kiberdrošības</a:t>
            </a:r>
            <a:r>
              <a:rPr lang="lv-LV" sz="1600" dirty="0">
                <a:latin typeface="Verdana" panose="020B0604030504040204" pitchFamily="34" charset="0"/>
                <a:ea typeface="Verdana" panose="020B0604030504040204" pitchFamily="34" charset="0"/>
              </a:rPr>
              <a:t> stratēģiju</a:t>
            </a:r>
            <a:endParaRPr lang="lv-LV" sz="1600" dirty="0">
              <a:latin typeface="Verdana" panose="020B0604030504040204" pitchFamily="34" charset="0"/>
              <a:ea typeface="Verdana" panose="020B0604030504040204" pitchFamily="34" charset="0"/>
            </a:endParaRPr>
          </a:p>
          <a:p>
            <a:pPr marL="342900" indent="-342900">
              <a:lnSpc>
                <a:spcPct val="110000"/>
              </a:lnSpc>
            </a:pPr>
            <a:r>
              <a:rPr lang="lv-LV" sz="1700" dirty="0" smtClean="0">
                <a:latin typeface="Verdana" panose="020B0604030504040204" pitchFamily="34" charset="0"/>
                <a:ea typeface="Verdana" panose="020B0604030504040204" pitchFamily="34" charset="0"/>
              </a:rPr>
              <a:t>Jauna </a:t>
            </a:r>
            <a:r>
              <a:rPr lang="lv-LV" sz="1700" dirty="0" smtClean="0">
                <a:latin typeface="Verdana" panose="020B0604030504040204" pitchFamily="34" charset="0"/>
                <a:ea typeface="Verdana" panose="020B0604030504040204" pitchFamily="34" charset="0"/>
              </a:rPr>
              <a:t>partnerība, kopuzņēmuma </a:t>
            </a:r>
            <a:r>
              <a:rPr lang="lv-LV" sz="1700" dirty="0">
                <a:latin typeface="Verdana" panose="020B0604030504040204" pitchFamily="34" charset="0"/>
                <a:ea typeface="Verdana" panose="020B0604030504040204" pitchFamily="34" charset="0"/>
              </a:rPr>
              <a:t>«Viedie tīkli un pakalpojumi» normatīvais regulējums </a:t>
            </a:r>
            <a:r>
              <a:rPr lang="lv-LV" sz="1700" dirty="0" err="1">
                <a:latin typeface="Verdana" panose="020B0604030504040204" pitchFamily="34" charset="0"/>
                <a:ea typeface="Verdana" panose="020B0604030504040204" pitchFamily="34" charset="0"/>
                <a:hlinkClick r:id="rId3"/>
              </a:rPr>
              <a:t>Single</a:t>
            </a:r>
            <a:r>
              <a:rPr lang="lv-LV" sz="1700" dirty="0">
                <a:latin typeface="Verdana" panose="020B0604030504040204" pitchFamily="34" charset="0"/>
                <a:ea typeface="Verdana" panose="020B0604030504040204" pitchFamily="34" charset="0"/>
                <a:hlinkClick r:id="rId3"/>
              </a:rPr>
              <a:t> </a:t>
            </a:r>
            <a:r>
              <a:rPr lang="lv-LV" sz="1700" dirty="0" err="1">
                <a:latin typeface="Verdana" panose="020B0604030504040204" pitchFamily="34" charset="0"/>
                <a:ea typeface="Verdana" panose="020B0604030504040204" pitchFamily="34" charset="0"/>
                <a:hlinkClick r:id="rId3"/>
              </a:rPr>
              <a:t>Basic</a:t>
            </a:r>
            <a:r>
              <a:rPr lang="lv-LV" sz="1700" dirty="0">
                <a:latin typeface="Verdana" panose="020B0604030504040204" pitchFamily="34" charset="0"/>
                <a:ea typeface="Verdana" panose="020B0604030504040204" pitchFamily="34" charset="0"/>
                <a:hlinkClick r:id="rId3"/>
              </a:rPr>
              <a:t> </a:t>
            </a:r>
            <a:r>
              <a:rPr lang="lv-LV" sz="1700" dirty="0" err="1">
                <a:latin typeface="Verdana" panose="020B0604030504040204" pitchFamily="34" charset="0"/>
                <a:ea typeface="Verdana" panose="020B0604030504040204" pitchFamily="34" charset="0"/>
                <a:hlinkClick r:id="rId3"/>
              </a:rPr>
              <a:t>Act</a:t>
            </a:r>
            <a:r>
              <a:rPr lang="lv-LV" sz="1700" dirty="0">
                <a:latin typeface="Verdana" panose="020B0604030504040204" pitchFamily="34" charset="0"/>
                <a:ea typeface="Verdana" panose="020B0604030504040204" pitchFamily="34" charset="0"/>
                <a:hlinkClick r:id="rId3"/>
              </a:rPr>
              <a:t> </a:t>
            </a:r>
            <a:r>
              <a:rPr lang="lv-LV" sz="1700" dirty="0">
                <a:latin typeface="Verdana" panose="020B0604030504040204" pitchFamily="34" charset="0"/>
                <a:ea typeface="Verdana" panose="020B0604030504040204" pitchFamily="34" charset="0"/>
              </a:rPr>
              <a:t>(pieņemts 19.11.2021)</a:t>
            </a:r>
          </a:p>
          <a:p>
            <a:pPr marL="342900" indent="-342900">
              <a:lnSpc>
                <a:spcPct val="110000"/>
              </a:lnSpc>
            </a:pPr>
            <a:r>
              <a:rPr lang="lv-LV" sz="1700" dirty="0" smtClean="0">
                <a:latin typeface="Verdana" panose="020B0604030504040204" pitchFamily="34" charset="0"/>
                <a:ea typeface="Verdana" panose="020B0604030504040204" pitchFamily="34" charset="0"/>
              </a:rPr>
              <a:t>EK finansējums partnerībai: 900 milj. </a:t>
            </a:r>
            <a:r>
              <a:rPr lang="lv-LV" sz="1700" dirty="0" err="1" smtClean="0">
                <a:latin typeface="Verdana" panose="020B0604030504040204" pitchFamily="34" charset="0"/>
                <a:ea typeface="Verdana" panose="020B0604030504040204" pitchFamily="34" charset="0"/>
              </a:rPr>
              <a:t>euro</a:t>
            </a:r>
            <a:endParaRPr lang="lv-LV" sz="1700" dirty="0">
              <a:latin typeface="Verdana" panose="020B0604030504040204" pitchFamily="34" charset="0"/>
              <a:ea typeface="Verdana" panose="020B0604030504040204" pitchFamily="34" charset="0"/>
            </a:endParaRPr>
          </a:p>
          <a:p>
            <a:pPr marL="342900" indent="-342900">
              <a:lnSpc>
                <a:spcPct val="110000"/>
              </a:lnSpc>
            </a:pPr>
            <a:r>
              <a:rPr lang="lv-LV" altLang="lv-LV" sz="1700" dirty="0">
                <a:latin typeface="Verdana" panose="020B0604030504040204" pitchFamily="34" charset="0"/>
                <a:ea typeface="Verdana" panose="020B0604030504040204" pitchFamily="34" charset="0"/>
              </a:rPr>
              <a:t>Eiropas Komisijas, dalībvalstu un industriju asociāciju partnerība</a:t>
            </a:r>
          </a:p>
          <a:p>
            <a:pPr marL="342900" indent="-342900">
              <a:lnSpc>
                <a:spcPct val="110000"/>
              </a:lnSpc>
            </a:pPr>
            <a:r>
              <a:rPr lang="lv-LV" altLang="lv-LV" sz="1700" b="1" dirty="0">
                <a:solidFill>
                  <a:srgbClr val="13046C"/>
                </a:solidFill>
                <a:latin typeface="Verdana" panose="020B0604030504040204" pitchFamily="34" charset="0"/>
                <a:ea typeface="Verdana" panose="020B0604030504040204" pitchFamily="34" charset="0"/>
              </a:rPr>
              <a:t>Dalība partnerībā</a:t>
            </a:r>
            <a:r>
              <a:rPr lang="lv-LV" altLang="lv-LV" sz="1700" dirty="0">
                <a:latin typeface="Verdana" panose="020B0604030504040204" pitchFamily="34" charset="0"/>
                <a:ea typeface="Verdana" panose="020B0604030504040204" pitchFamily="34" charset="0"/>
              </a:rPr>
              <a:t>: </a:t>
            </a:r>
            <a:r>
              <a:rPr lang="lv-LV" sz="1700" dirty="0">
                <a:latin typeface="Verdana" panose="020B0604030504040204" pitchFamily="34" charset="0"/>
                <a:ea typeface="Verdana" panose="020B0604030504040204" pitchFamily="34" charset="0"/>
                <a:hlinkClick r:id="rId4"/>
              </a:rPr>
              <a:t>https://6g-ia.eu/about/5g-ia-membership-application/</a:t>
            </a:r>
            <a:endParaRPr lang="lv-LV" sz="1700" dirty="0">
              <a:latin typeface="Verdana" panose="020B0604030504040204" pitchFamily="34" charset="0"/>
              <a:ea typeface="Verdana" panose="020B0604030504040204" pitchFamily="34" charset="0"/>
            </a:endParaRPr>
          </a:p>
          <a:p>
            <a:pPr marL="342900" indent="-342900">
              <a:lnSpc>
                <a:spcPct val="110000"/>
              </a:lnSpc>
            </a:pPr>
            <a:r>
              <a:rPr lang="lv-LV" altLang="lv-LV" sz="1700" dirty="0">
                <a:latin typeface="Verdana" panose="020B0604030504040204" pitchFamily="34" charset="0"/>
                <a:ea typeface="Verdana" panose="020B0604030504040204" pitchFamily="34" charset="0"/>
                <a:hlinkClick r:id="rId5"/>
              </a:rPr>
              <a:t>Partnerības </a:t>
            </a:r>
            <a:r>
              <a:rPr lang="lv-LV" altLang="lv-LV" sz="1700" dirty="0" smtClean="0">
                <a:latin typeface="Verdana" panose="020B0604030504040204" pitchFamily="34" charset="0"/>
                <a:ea typeface="Verdana" panose="020B0604030504040204" pitchFamily="34" charset="0"/>
                <a:hlinkClick r:id="rId5"/>
              </a:rPr>
              <a:t>stratēģiskā </a:t>
            </a:r>
            <a:r>
              <a:rPr lang="lv-LV" altLang="lv-LV" sz="1700" dirty="0">
                <a:latin typeface="Verdana" panose="020B0604030504040204" pitchFamily="34" charset="0"/>
                <a:ea typeface="Verdana" panose="020B0604030504040204" pitchFamily="34" charset="0"/>
                <a:hlinkClick r:id="rId5"/>
              </a:rPr>
              <a:t>pētniecības un inovāciju programma </a:t>
            </a:r>
            <a:endParaRPr lang="lv-LV" altLang="lv-LV" sz="1700" dirty="0" smtClean="0">
              <a:latin typeface="Verdana" panose="020B0604030504040204" pitchFamily="34" charset="0"/>
              <a:ea typeface="Verdana" panose="020B0604030504040204" pitchFamily="34" charset="0"/>
            </a:endParaRPr>
          </a:p>
          <a:p>
            <a:pPr marL="342900" indent="-342900">
              <a:lnSpc>
                <a:spcPct val="110000"/>
              </a:lnSpc>
            </a:pPr>
            <a:r>
              <a:rPr lang="lv-LV" altLang="lv-LV" sz="1700" dirty="0" smtClean="0">
                <a:latin typeface="Verdana" panose="020B0604030504040204" pitchFamily="34" charset="0"/>
                <a:ea typeface="Verdana" panose="020B0604030504040204" pitchFamily="34" charset="0"/>
              </a:rPr>
              <a:t>Vairāk par partnerību: </a:t>
            </a:r>
            <a:r>
              <a:rPr lang="lv-LV" sz="1600" dirty="0">
                <a:latin typeface="Verdana" panose="020B0604030504040204" pitchFamily="34" charset="0"/>
                <a:ea typeface="Verdana" panose="020B0604030504040204" pitchFamily="34" charset="0"/>
                <a:hlinkClick r:id="rId6"/>
              </a:rPr>
              <a:t>https://6g-ia.eu/sns-horizon-europe</a:t>
            </a:r>
            <a:r>
              <a:rPr lang="lv-LV" sz="1600" dirty="0">
                <a:latin typeface="Verdana" panose="020B0604030504040204" pitchFamily="34" charset="0"/>
                <a:ea typeface="Verdana" panose="020B0604030504040204" pitchFamily="34" charset="0"/>
                <a:hlinkClick r:id="rId6"/>
              </a:rPr>
              <a:t>/</a:t>
            </a:r>
            <a:r>
              <a:rPr lang="lv-LV" altLang="lv-LV" sz="1600" dirty="0">
                <a:latin typeface="Verdana" panose="020B0604030504040204" pitchFamily="34" charset="0"/>
                <a:ea typeface="Verdana" panose="020B0604030504040204" pitchFamily="34" charset="0"/>
              </a:rPr>
              <a:t> </a:t>
            </a:r>
          </a:p>
          <a:p>
            <a:pPr marL="342900" indent="-342900">
              <a:lnSpc>
                <a:spcPct val="110000"/>
              </a:lnSpc>
            </a:pPr>
            <a:endParaRPr lang="lv-LV" altLang="lv-LV" sz="1700" dirty="0">
              <a:latin typeface="Verdana" panose="020B0604030504040204" pitchFamily="34" charset="0"/>
              <a:ea typeface="Verdana" panose="020B0604030504040204" pitchFamily="34" charset="0"/>
            </a:endParaRPr>
          </a:p>
        </p:txBody>
      </p:sp>
      <p:sp>
        <p:nvSpPr>
          <p:cNvPr id="7" name="Slide Number Placeholder 3"/>
          <p:cNvSpPr txBox="1">
            <a:spLocks/>
          </p:cNvSpPr>
          <p:nvPr/>
        </p:nvSpPr>
        <p:spPr>
          <a:xfrm>
            <a:off x="9187544" y="6240806"/>
            <a:ext cx="2743200" cy="365125"/>
          </a:xfrm>
          <a:prstGeom prst="rect">
            <a:avLst/>
          </a:prstGeom>
        </p:spPr>
        <p:txBody>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400" dirty="0" smtClean="0">
                <a:solidFill>
                  <a:prstClr val="black">
                    <a:tint val="75000"/>
                  </a:prstClr>
                </a:solidFill>
              </a:rPr>
              <a:t>19</a:t>
            </a:r>
            <a:endParaRPr lang="lv-LV" sz="1400" dirty="0">
              <a:solidFill>
                <a:prstClr val="black">
                  <a:tint val="75000"/>
                </a:prstClr>
              </a:solidFill>
            </a:endParaRPr>
          </a:p>
        </p:txBody>
      </p:sp>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08489" y="2984386"/>
            <a:ext cx="2974729" cy="2772656"/>
          </a:xfrm>
          <a:prstGeom prst="rect">
            <a:avLst/>
          </a:prstGeom>
        </p:spPr>
      </p:pic>
      <p:pic>
        <p:nvPicPr>
          <p:cNvPr id="5" name="Picture 4"/>
          <p:cNvPicPr>
            <a:picLocks noChangeAspect="1"/>
          </p:cNvPicPr>
          <p:nvPr/>
        </p:nvPicPr>
        <p:blipFill>
          <a:blip r:embed="rId8"/>
          <a:stretch>
            <a:fillRect/>
          </a:stretch>
        </p:blipFill>
        <p:spPr>
          <a:xfrm>
            <a:off x="1766888" y="1609343"/>
            <a:ext cx="1643082" cy="773591"/>
          </a:xfrm>
          <a:prstGeom prst="rect">
            <a:avLst/>
          </a:prstGeom>
        </p:spPr>
      </p:pic>
      <p:pic>
        <p:nvPicPr>
          <p:cNvPr id="9" name="Picture 8"/>
          <p:cNvPicPr>
            <a:picLocks noChangeAspect="1"/>
          </p:cNvPicPr>
          <p:nvPr/>
        </p:nvPicPr>
        <p:blipFill>
          <a:blip r:embed="rId9"/>
          <a:stretch>
            <a:fillRect/>
          </a:stretch>
        </p:blipFill>
        <p:spPr>
          <a:xfrm>
            <a:off x="3535161" y="1510011"/>
            <a:ext cx="1951240" cy="872923"/>
          </a:xfrm>
          <a:prstGeom prst="rect">
            <a:avLst/>
          </a:prstGeom>
        </p:spPr>
      </p:pic>
    </p:spTree>
    <p:extLst>
      <p:ext uri="{BB962C8B-B14F-4D97-AF65-F5344CB8AC3E}">
        <p14:creationId xmlns:p14="http://schemas.microsoft.com/office/powerpoint/2010/main" val="39398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 xmlns:a16="http://schemas.microsoft.com/office/drawing/2014/main" id="{E48F5272-E51A-6944-8768-B8F921E69B2F}"/>
              </a:ext>
            </a:extLst>
          </p:cNvPr>
          <p:cNvSpPr>
            <a:spLocks noGrp="1"/>
          </p:cNvSpPr>
          <p:nvPr>
            <p:ph type="title" idx="4294967295"/>
          </p:nvPr>
        </p:nvSpPr>
        <p:spPr>
          <a:xfrm>
            <a:off x="1709195" y="202113"/>
            <a:ext cx="6880225" cy="1036638"/>
          </a:xfrm>
          <a:prstGeom prst="rect">
            <a:avLst/>
          </a:prstGeom>
        </p:spPr>
        <p:txBody>
          <a:bodyPr/>
          <a:lstStyle/>
          <a:p>
            <a:r>
              <a:rPr lang="lv-LV" altLang="en-US" sz="3200" b="1" dirty="0">
                <a:solidFill>
                  <a:srgbClr val="1A0599"/>
                </a:solidFill>
                <a:latin typeface="Verdana" panose="020B0604030504040204" pitchFamily="34" charset="0"/>
                <a:ea typeface="Verdana" panose="020B0604030504040204" pitchFamily="34" charset="0"/>
              </a:rPr>
              <a:t>Apvārsnis Eiropa</a:t>
            </a:r>
            <a:endParaRPr lang="lv-LV" altLang="lv-LV" sz="3200" b="1" dirty="0">
              <a:solidFill>
                <a:srgbClr val="1A0599"/>
              </a:solidFill>
              <a:latin typeface="Verdana" panose="020B0604030504040204" pitchFamily="34" charset="0"/>
              <a:ea typeface="Verdana" panose="020B0604030504040204" pitchFamily="34" charset="0"/>
            </a:endParaRPr>
          </a:p>
        </p:txBody>
      </p:sp>
      <p:sp>
        <p:nvSpPr>
          <p:cNvPr id="13315" name="Content Placeholder 2">
            <a:extLst>
              <a:ext uri="{FF2B5EF4-FFF2-40B4-BE49-F238E27FC236}">
                <a16:creationId xmlns="" xmlns:a16="http://schemas.microsoft.com/office/drawing/2014/main" id="{C1B47A21-681B-4941-A2A8-4BE3788D53D1}"/>
              </a:ext>
            </a:extLst>
          </p:cNvPr>
          <p:cNvSpPr>
            <a:spLocks noGrp="1"/>
          </p:cNvSpPr>
          <p:nvPr>
            <p:ph idx="4294967295"/>
          </p:nvPr>
        </p:nvSpPr>
        <p:spPr>
          <a:xfrm>
            <a:off x="3248025" y="4857750"/>
            <a:ext cx="8943975" cy="728663"/>
          </a:xfrm>
          <a:prstGeom prst="rect">
            <a:avLst/>
          </a:prstGeom>
        </p:spPr>
        <p:txBody>
          <a:bodyPr>
            <a:noAutofit/>
          </a:bodyPr>
          <a:lstStyle/>
          <a:p>
            <a:pPr>
              <a:defRPr/>
            </a:pPr>
            <a:endParaRPr lang="lv-LV" altLang="lv-LV" sz="1200" dirty="0">
              <a:latin typeface="+mj-lt"/>
              <a:ea typeface="MS PGothic" panose="020B0600070205080204" pitchFamily="34" charset="-128"/>
            </a:endParaRPr>
          </a:p>
          <a:p>
            <a:pPr>
              <a:defRPr/>
            </a:pPr>
            <a:endParaRPr lang="lv-LV" altLang="lv-LV" sz="2800" b="1" dirty="0">
              <a:solidFill>
                <a:srgbClr val="66438B"/>
              </a:solidFill>
              <a:latin typeface="+mj-lt"/>
              <a:ea typeface="MS PGothic" panose="020B0600070205080204" pitchFamily="34" charset="-128"/>
            </a:endParaRPr>
          </a:p>
        </p:txBody>
      </p:sp>
      <p:sp>
        <p:nvSpPr>
          <p:cNvPr id="3" name="Rectangle 2">
            <a:extLst>
              <a:ext uri="{FF2B5EF4-FFF2-40B4-BE49-F238E27FC236}">
                <a16:creationId xmlns="" xmlns:a16="http://schemas.microsoft.com/office/drawing/2014/main" id="{BB5530B9-CC24-0D46-AF7C-48307FFD61B1}"/>
              </a:ext>
            </a:extLst>
          </p:cNvPr>
          <p:cNvSpPr/>
          <p:nvPr/>
        </p:nvSpPr>
        <p:spPr>
          <a:xfrm>
            <a:off x="1246314" y="6280162"/>
            <a:ext cx="5438439" cy="323165"/>
          </a:xfrm>
          <a:prstGeom prst="rect">
            <a:avLst/>
          </a:prstGeom>
          <a:ln w="12700">
            <a:noFill/>
          </a:ln>
        </p:spPr>
        <p:txBody>
          <a:bodyPr wrap="square">
            <a:spAutoFit/>
          </a:bodyPr>
          <a:lstStyle/>
          <a:p>
            <a:r>
              <a:rPr lang="en-US" sz="1500" i="1" dirty="0">
                <a:latin typeface="Verdana" panose="020B0604030504040204" pitchFamily="34" charset="0"/>
                <a:ea typeface="Verdana" panose="020B0604030504040204" pitchFamily="34" charset="0"/>
              </a:rPr>
              <a:t>info: </a:t>
            </a:r>
            <a:r>
              <a:rPr lang="en-US" sz="1500" i="1" dirty="0">
                <a:solidFill>
                  <a:srgbClr val="1A0599"/>
                </a:solidFill>
                <a:latin typeface="Verdana" panose="020B0604030504040204" pitchFamily="34" charset="0"/>
                <a:ea typeface="Verdana" panose="020B0604030504040204" pitchFamily="34" charset="0"/>
                <a:hlinkClick r:id="rId3"/>
              </a:rPr>
              <a:t>https://ec.europa.eu/info/horizon-europe_en</a:t>
            </a:r>
            <a:r>
              <a:rPr lang="en-US" sz="1500" i="1" dirty="0">
                <a:solidFill>
                  <a:srgbClr val="1A0599"/>
                </a:solidFill>
                <a:latin typeface="Verdana" panose="020B0604030504040204" pitchFamily="34" charset="0"/>
                <a:ea typeface="Verdana" panose="020B0604030504040204" pitchFamily="34" charset="0"/>
              </a:rPr>
              <a:t> </a:t>
            </a:r>
          </a:p>
        </p:txBody>
      </p:sp>
      <p:grpSp>
        <p:nvGrpSpPr>
          <p:cNvPr id="4" name="Group 3"/>
          <p:cNvGrpSpPr/>
          <p:nvPr/>
        </p:nvGrpSpPr>
        <p:grpSpPr>
          <a:xfrm>
            <a:off x="515436" y="2549937"/>
            <a:ext cx="10891740" cy="3495810"/>
            <a:chOff x="1052124" y="3655039"/>
            <a:chExt cx="10891740" cy="2865648"/>
          </a:xfrm>
          <a:solidFill>
            <a:schemeClr val="bg1">
              <a:lumMod val="95000"/>
            </a:schemeClr>
          </a:solidFill>
        </p:grpSpPr>
        <p:sp>
          <p:nvSpPr>
            <p:cNvPr id="7" name="Freeform 6"/>
            <p:cNvSpPr/>
            <p:nvPr/>
          </p:nvSpPr>
          <p:spPr>
            <a:xfrm>
              <a:off x="1060509" y="3655039"/>
              <a:ext cx="10883355" cy="649232"/>
            </a:xfrm>
            <a:custGeom>
              <a:avLst/>
              <a:gdLst>
                <a:gd name="connsiteX0" fmla="*/ 0 w 10883355"/>
                <a:gd name="connsiteY0" fmla="*/ 0 h 492442"/>
                <a:gd name="connsiteX1" fmla="*/ 10883355 w 10883355"/>
                <a:gd name="connsiteY1" fmla="*/ 0 h 492442"/>
                <a:gd name="connsiteX2" fmla="*/ 10883355 w 10883355"/>
                <a:gd name="connsiteY2" fmla="*/ 492442 h 492442"/>
                <a:gd name="connsiteX3" fmla="*/ 0 w 10883355"/>
                <a:gd name="connsiteY3" fmla="*/ 492442 h 492442"/>
                <a:gd name="connsiteX4" fmla="*/ 0 w 10883355"/>
                <a:gd name="connsiteY4" fmla="*/ 0 h 492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355" h="492442">
                  <a:moveTo>
                    <a:pt x="0" y="0"/>
                  </a:moveTo>
                  <a:lnTo>
                    <a:pt x="10883355" y="0"/>
                  </a:lnTo>
                  <a:lnTo>
                    <a:pt x="10883355" y="492442"/>
                  </a:lnTo>
                  <a:lnTo>
                    <a:pt x="0" y="492442"/>
                  </a:lnTo>
                  <a:lnTo>
                    <a:pt x="0" y="0"/>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0876" tIns="35560" rIns="35560" bIns="35560" numCol="1" spcCol="1270" anchor="ctr" anchorCtr="0">
              <a:noAutofit/>
            </a:bodyPr>
            <a:lstStyle/>
            <a:p>
              <a:pPr lvl="0" algn="l" defTabSz="622300" rtl="0">
                <a:lnSpc>
                  <a:spcPct val="90000"/>
                </a:lnSpc>
                <a:spcBef>
                  <a:spcPct val="0"/>
                </a:spcBef>
                <a:spcAft>
                  <a:spcPct val="35000"/>
                </a:spcAft>
              </a:pPr>
              <a:r>
                <a:rPr lang="lv-LV" sz="2000" kern="1200" dirty="0" smtClean="0">
                  <a:solidFill>
                    <a:srgbClr val="1A0599"/>
                  </a:solidFill>
                  <a:latin typeface="Verdana" panose="020B0604030504040204" pitchFamily="34" charset="0"/>
                  <a:ea typeface="Verdana" panose="020B0604030504040204" pitchFamily="34" charset="0"/>
                </a:rPr>
                <a:t>Vērienīga ES pētniecības </a:t>
              </a:r>
              <a:r>
                <a:rPr lang="lv-LV" sz="2000" kern="1200" dirty="0">
                  <a:solidFill>
                    <a:srgbClr val="1A0599"/>
                  </a:solidFill>
                  <a:latin typeface="Verdana" panose="020B0604030504040204" pitchFamily="34" charset="0"/>
                  <a:ea typeface="Verdana" panose="020B0604030504040204" pitchFamily="34" charset="0"/>
                </a:rPr>
                <a:t>un inovāciju atbalsta programma </a:t>
              </a:r>
            </a:p>
          </p:txBody>
        </p:sp>
        <p:sp>
          <p:nvSpPr>
            <p:cNvPr id="10" name="Freeform 9"/>
            <p:cNvSpPr/>
            <p:nvPr/>
          </p:nvSpPr>
          <p:spPr>
            <a:xfrm>
              <a:off x="1060508" y="4393703"/>
              <a:ext cx="10883355" cy="649232"/>
            </a:xfrm>
            <a:custGeom>
              <a:avLst/>
              <a:gdLst>
                <a:gd name="connsiteX0" fmla="*/ 0 w 10704352"/>
                <a:gd name="connsiteY0" fmla="*/ 0 h 492442"/>
                <a:gd name="connsiteX1" fmla="*/ 10704352 w 10704352"/>
                <a:gd name="connsiteY1" fmla="*/ 0 h 492442"/>
                <a:gd name="connsiteX2" fmla="*/ 10704352 w 10704352"/>
                <a:gd name="connsiteY2" fmla="*/ 492442 h 492442"/>
                <a:gd name="connsiteX3" fmla="*/ 0 w 10704352"/>
                <a:gd name="connsiteY3" fmla="*/ 492442 h 492442"/>
                <a:gd name="connsiteX4" fmla="*/ 0 w 10704352"/>
                <a:gd name="connsiteY4" fmla="*/ 0 h 492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04352" h="492442">
                  <a:moveTo>
                    <a:pt x="0" y="0"/>
                  </a:moveTo>
                  <a:lnTo>
                    <a:pt x="10704352" y="0"/>
                  </a:lnTo>
                  <a:lnTo>
                    <a:pt x="10704352" y="492442"/>
                  </a:lnTo>
                  <a:lnTo>
                    <a:pt x="0" y="492442"/>
                  </a:lnTo>
                  <a:lnTo>
                    <a:pt x="0" y="0"/>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0876" tIns="35560" rIns="35560" bIns="35560" numCol="1" spcCol="1270" anchor="ctr" anchorCtr="0">
              <a:noAutofit/>
            </a:bodyPr>
            <a:lstStyle/>
            <a:p>
              <a:pPr defTabSz="622300">
                <a:lnSpc>
                  <a:spcPct val="90000"/>
                </a:lnSpc>
                <a:spcBef>
                  <a:spcPct val="0"/>
                </a:spcBef>
                <a:spcAft>
                  <a:spcPct val="35000"/>
                </a:spcAft>
              </a:pPr>
              <a:r>
                <a:rPr lang="lv-LV" sz="2000" dirty="0" smtClean="0">
                  <a:solidFill>
                    <a:srgbClr val="1A0599"/>
                  </a:solidFill>
                  <a:latin typeface="Verdana" panose="020B0604030504040204" pitchFamily="34" charset="0"/>
                  <a:ea typeface="Verdana" panose="020B0604030504040204" pitchFamily="34" charset="0"/>
                </a:rPr>
                <a:t>No 2021. līdz </a:t>
              </a:r>
              <a:r>
                <a:rPr lang="lv-LV" sz="2000" dirty="0">
                  <a:solidFill>
                    <a:srgbClr val="1A0599"/>
                  </a:solidFill>
                  <a:latin typeface="Verdana" panose="020B0604030504040204" pitchFamily="34" charset="0"/>
                  <a:ea typeface="Verdana" panose="020B0604030504040204" pitchFamily="34" charset="0"/>
                </a:rPr>
                <a:t>2027. gadam </a:t>
              </a:r>
              <a:r>
                <a:rPr lang="lv-LV" sz="2000" dirty="0" smtClean="0">
                  <a:solidFill>
                    <a:srgbClr val="1A0599"/>
                  </a:solidFill>
                  <a:latin typeface="Verdana" panose="020B0604030504040204" pitchFamily="34" charset="0"/>
                  <a:ea typeface="Verdana" panose="020B0604030504040204" pitchFamily="34" charset="0"/>
                </a:rPr>
                <a:t>pieejams </a:t>
              </a:r>
              <a:r>
                <a:rPr lang="lv-LV" sz="2000" kern="1200" dirty="0" smtClean="0">
                  <a:solidFill>
                    <a:srgbClr val="1A0599"/>
                  </a:solidFill>
                  <a:latin typeface="Verdana" panose="020B0604030504040204" pitchFamily="34" charset="0"/>
                  <a:ea typeface="Verdana" panose="020B0604030504040204" pitchFamily="34" charset="0"/>
                </a:rPr>
                <a:t>EK </a:t>
              </a:r>
              <a:r>
                <a:rPr lang="lv-LV" sz="2000" kern="1200" dirty="0">
                  <a:solidFill>
                    <a:srgbClr val="1A0599"/>
                  </a:solidFill>
                  <a:latin typeface="Verdana" panose="020B0604030504040204" pitchFamily="34" charset="0"/>
                  <a:ea typeface="Verdana" panose="020B0604030504040204" pitchFamily="34" charset="0"/>
                </a:rPr>
                <a:t>finansējums 95,5 miljardu eiro </a:t>
              </a:r>
              <a:r>
                <a:rPr lang="lv-LV" sz="2000" kern="1200" dirty="0" smtClean="0">
                  <a:solidFill>
                    <a:srgbClr val="1A0599"/>
                  </a:solidFill>
                  <a:latin typeface="Verdana" panose="020B0604030504040204" pitchFamily="34" charset="0"/>
                  <a:ea typeface="Verdana" panose="020B0604030504040204" pitchFamily="34" charset="0"/>
                </a:rPr>
                <a:t>apmērā</a:t>
              </a:r>
              <a:endParaRPr lang="lv-LV" sz="2000" kern="1200" dirty="0">
                <a:solidFill>
                  <a:srgbClr val="1A0599"/>
                </a:solidFill>
                <a:latin typeface="Verdana" panose="020B0604030504040204" pitchFamily="34" charset="0"/>
                <a:ea typeface="Verdana" panose="020B0604030504040204" pitchFamily="34" charset="0"/>
              </a:endParaRPr>
            </a:p>
          </p:txBody>
        </p:sp>
        <p:sp>
          <p:nvSpPr>
            <p:cNvPr id="12" name="Freeform 11"/>
            <p:cNvSpPr/>
            <p:nvPr/>
          </p:nvSpPr>
          <p:spPr>
            <a:xfrm>
              <a:off x="1060509" y="5132367"/>
              <a:ext cx="10883355" cy="649232"/>
            </a:xfrm>
            <a:custGeom>
              <a:avLst/>
              <a:gdLst>
                <a:gd name="connsiteX0" fmla="*/ 0 w 10883355"/>
                <a:gd name="connsiteY0" fmla="*/ 0 h 492442"/>
                <a:gd name="connsiteX1" fmla="*/ 10883355 w 10883355"/>
                <a:gd name="connsiteY1" fmla="*/ 0 h 492442"/>
                <a:gd name="connsiteX2" fmla="*/ 10883355 w 10883355"/>
                <a:gd name="connsiteY2" fmla="*/ 492442 h 492442"/>
                <a:gd name="connsiteX3" fmla="*/ 0 w 10883355"/>
                <a:gd name="connsiteY3" fmla="*/ 492442 h 492442"/>
                <a:gd name="connsiteX4" fmla="*/ 0 w 10883355"/>
                <a:gd name="connsiteY4" fmla="*/ 0 h 492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355" h="492442">
                  <a:moveTo>
                    <a:pt x="0" y="0"/>
                  </a:moveTo>
                  <a:lnTo>
                    <a:pt x="10883355" y="0"/>
                  </a:lnTo>
                  <a:lnTo>
                    <a:pt x="10883355" y="492442"/>
                  </a:lnTo>
                  <a:lnTo>
                    <a:pt x="0" y="492442"/>
                  </a:lnTo>
                  <a:lnTo>
                    <a:pt x="0" y="0"/>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0876" tIns="35560" rIns="35560" bIns="35560" numCol="1" spcCol="1270" anchor="ctr" anchorCtr="0">
              <a:noAutofit/>
            </a:bodyPr>
            <a:lstStyle/>
            <a:p>
              <a:pPr defTabSz="622300">
                <a:lnSpc>
                  <a:spcPct val="90000"/>
                </a:lnSpc>
                <a:spcBef>
                  <a:spcPct val="0"/>
                </a:spcBef>
                <a:spcAft>
                  <a:spcPct val="35000"/>
                </a:spcAft>
              </a:pPr>
              <a:r>
                <a:rPr lang="lv-LV" sz="2000" dirty="0" smtClean="0">
                  <a:solidFill>
                    <a:srgbClr val="1A0599"/>
                  </a:solidFill>
                  <a:latin typeface="Verdana" panose="020B0604030504040204" pitchFamily="34" charset="0"/>
                  <a:ea typeface="Verdana" panose="020B0604030504040204" pitchFamily="34" charset="0"/>
                </a:rPr>
                <a:t>Veicina </a:t>
              </a:r>
              <a:r>
                <a:rPr lang="lv-LV" sz="2000" dirty="0">
                  <a:solidFill>
                    <a:srgbClr val="1A0599"/>
                  </a:solidFill>
                  <a:latin typeface="Verdana" panose="020B0604030504040204" pitchFamily="34" charset="0"/>
                  <a:ea typeface="Verdana" panose="020B0604030504040204" pitchFamily="34" charset="0"/>
                </a:rPr>
                <a:t>sadarbību un stiprina pētniecības un inovācijas </a:t>
              </a:r>
              <a:r>
                <a:rPr lang="lv-LV" sz="2000" dirty="0" smtClean="0">
                  <a:solidFill>
                    <a:srgbClr val="1A0599"/>
                  </a:solidFill>
                  <a:latin typeface="Verdana" panose="020B0604030504040204" pitchFamily="34" charset="0"/>
                  <a:ea typeface="Verdana" panose="020B0604030504040204" pitchFamily="34" charset="0"/>
                </a:rPr>
                <a:t>ietekmi</a:t>
              </a:r>
              <a:endParaRPr lang="lv-LV" sz="2000" dirty="0">
                <a:solidFill>
                  <a:srgbClr val="1A0599"/>
                </a:solidFill>
                <a:latin typeface="Verdana" panose="020B0604030504040204" pitchFamily="34" charset="0"/>
                <a:ea typeface="Verdana" panose="020B0604030504040204" pitchFamily="34" charset="0"/>
              </a:endParaRPr>
            </a:p>
          </p:txBody>
        </p:sp>
        <p:sp>
          <p:nvSpPr>
            <p:cNvPr id="15" name="Freeform 14"/>
            <p:cNvSpPr/>
            <p:nvPr/>
          </p:nvSpPr>
          <p:spPr>
            <a:xfrm>
              <a:off x="1052124" y="5871455"/>
              <a:ext cx="10883355" cy="649232"/>
            </a:xfrm>
            <a:custGeom>
              <a:avLst/>
              <a:gdLst>
                <a:gd name="connsiteX0" fmla="*/ 0 w 10883355"/>
                <a:gd name="connsiteY0" fmla="*/ 0 h 492442"/>
                <a:gd name="connsiteX1" fmla="*/ 10883355 w 10883355"/>
                <a:gd name="connsiteY1" fmla="*/ 0 h 492442"/>
                <a:gd name="connsiteX2" fmla="*/ 10883355 w 10883355"/>
                <a:gd name="connsiteY2" fmla="*/ 492442 h 492442"/>
                <a:gd name="connsiteX3" fmla="*/ 0 w 10883355"/>
                <a:gd name="connsiteY3" fmla="*/ 492442 h 492442"/>
                <a:gd name="connsiteX4" fmla="*/ 0 w 10883355"/>
                <a:gd name="connsiteY4" fmla="*/ 0 h 492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83355" h="492442">
                  <a:moveTo>
                    <a:pt x="0" y="0"/>
                  </a:moveTo>
                  <a:lnTo>
                    <a:pt x="10883355" y="0"/>
                  </a:lnTo>
                  <a:lnTo>
                    <a:pt x="10883355" y="492442"/>
                  </a:lnTo>
                  <a:lnTo>
                    <a:pt x="0" y="492442"/>
                  </a:lnTo>
                  <a:lnTo>
                    <a:pt x="0" y="0"/>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0876" tIns="35560" rIns="35560" bIns="35560" numCol="1" spcCol="1270" anchor="ctr" anchorCtr="0">
              <a:noAutofit/>
            </a:bodyPr>
            <a:lstStyle/>
            <a:p>
              <a:pPr lvl="0" algn="l" defTabSz="622300" rtl="0">
                <a:lnSpc>
                  <a:spcPct val="90000"/>
                </a:lnSpc>
                <a:spcBef>
                  <a:spcPct val="0"/>
                </a:spcBef>
                <a:spcAft>
                  <a:spcPct val="35000"/>
                </a:spcAft>
              </a:pPr>
              <a:r>
                <a:rPr lang="lv-LV" sz="2000" kern="1200" dirty="0" smtClean="0">
                  <a:solidFill>
                    <a:srgbClr val="1A0599"/>
                  </a:solidFill>
                  <a:latin typeface="Verdana" panose="020B0604030504040204" pitchFamily="34" charset="0"/>
                  <a:ea typeface="Verdana" panose="020B0604030504040204" pitchFamily="34" charset="0"/>
                </a:rPr>
                <a:t>Jauni elementi - Eiropas Inovāciju padome, Misij</a:t>
              </a:r>
              <a:r>
                <a:rPr lang="lv-LV" sz="2000" dirty="0" smtClean="0">
                  <a:solidFill>
                    <a:srgbClr val="1A0599"/>
                  </a:solidFill>
                  <a:latin typeface="Verdana" panose="020B0604030504040204" pitchFamily="34" charset="0"/>
                  <a:ea typeface="Verdana" panose="020B0604030504040204" pitchFamily="34" charset="0"/>
                </a:rPr>
                <a:t>as, Atvērtās zinātnes principi un jauna pieeja partnerībām</a:t>
              </a:r>
              <a:r>
                <a:rPr lang="lv-LV" sz="2000" kern="1200" dirty="0" smtClean="0">
                  <a:solidFill>
                    <a:srgbClr val="1A0599"/>
                  </a:solidFill>
                  <a:latin typeface="Verdana" panose="020B0604030504040204" pitchFamily="34" charset="0"/>
                  <a:ea typeface="Verdana" panose="020B0604030504040204" pitchFamily="34" charset="0"/>
                </a:rPr>
                <a:t> </a:t>
              </a:r>
              <a:endParaRPr lang="lv-LV" sz="2000" kern="1200" dirty="0">
                <a:solidFill>
                  <a:srgbClr val="1A0599"/>
                </a:solidFill>
                <a:latin typeface="Verdana" panose="020B0604030504040204" pitchFamily="34" charset="0"/>
                <a:ea typeface="Verdana" panose="020B0604030504040204" pitchFamily="34" charset="0"/>
              </a:endParaRPr>
            </a:p>
          </p:txBody>
        </p:sp>
      </p:grpSp>
      <p:pic>
        <p:nvPicPr>
          <p:cNvPr id="9" name="Picture 8">
            <a:extLst>
              <a:ext uri="{FF2B5EF4-FFF2-40B4-BE49-F238E27FC236}">
                <a16:creationId xmlns="" xmlns:a16="http://schemas.microsoft.com/office/drawing/2014/main" id="{F1F2ABB9-6522-F945-B1AD-DFC744B0A1F2}"/>
              </a:ext>
            </a:extLst>
          </p:cNvPr>
          <p:cNvPicPr>
            <a:picLocks noChangeAspect="1"/>
          </p:cNvPicPr>
          <p:nvPr/>
        </p:nvPicPr>
        <p:blipFill>
          <a:blip r:embed="rId4"/>
          <a:stretch>
            <a:fillRect/>
          </a:stretch>
        </p:blipFill>
        <p:spPr>
          <a:xfrm>
            <a:off x="7414258" y="252489"/>
            <a:ext cx="3992917" cy="1996459"/>
          </a:xfrm>
          <a:prstGeom prst="rect">
            <a:avLst/>
          </a:prstGeom>
        </p:spPr>
      </p:pic>
      <p:sp>
        <p:nvSpPr>
          <p:cNvPr id="14" name="Rectangle 13"/>
          <p:cNvSpPr/>
          <p:nvPr/>
        </p:nvSpPr>
        <p:spPr>
          <a:xfrm>
            <a:off x="451820" y="2549936"/>
            <a:ext cx="171178" cy="34958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18" name="Graphic 15" descr="Share"/>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846246" y="6241710"/>
            <a:ext cx="400068" cy="400068"/>
          </a:xfrm>
          <a:prstGeom prst="rect">
            <a:avLst/>
          </a:prstGeom>
        </p:spPr>
      </p:pic>
      <p:sp>
        <p:nvSpPr>
          <p:cNvPr id="13" name="Slide Number Placeholder 5">
            <a:extLst>
              <a:ext uri="{FF2B5EF4-FFF2-40B4-BE49-F238E27FC236}">
                <a16:creationId xmlns="" xmlns:a16="http://schemas.microsoft.com/office/drawing/2014/main" id="{01573AAF-AAF0-FF46-B665-F7BE92FBB742}"/>
              </a:ext>
            </a:extLst>
          </p:cNvPr>
          <p:cNvSpPr>
            <a:spLocks noGrp="1"/>
          </p:cNvSpPr>
          <p:nvPr>
            <p:ph type="sldNum" sz="quarter" idx="12"/>
          </p:nvPr>
        </p:nvSpPr>
        <p:spPr>
          <a:xfrm>
            <a:off x="9198205" y="6189434"/>
            <a:ext cx="2743200" cy="365125"/>
          </a:xfrm>
        </p:spPr>
        <p:txBody>
          <a:bodyPr/>
          <a:lstStyle/>
          <a:p>
            <a:pPr>
              <a:defRPr/>
            </a:pPr>
            <a:r>
              <a:rPr lang="lv-LV" altLang="lv-LV" dirty="0" smtClean="0"/>
              <a:t>2</a:t>
            </a:r>
            <a:endParaRPr lang="en-US" altLang="lv-LV" dirty="0"/>
          </a:p>
        </p:txBody>
      </p:sp>
    </p:spTree>
    <p:extLst>
      <p:ext uri="{BB962C8B-B14F-4D97-AF65-F5344CB8AC3E}">
        <p14:creationId xmlns:p14="http://schemas.microsoft.com/office/powerpoint/2010/main" val="34450862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742" t="12289" r="1346" b="11782"/>
          <a:stretch/>
        </p:blipFill>
        <p:spPr>
          <a:xfrm>
            <a:off x="1677681" y="1619250"/>
            <a:ext cx="8697686" cy="3850821"/>
          </a:xfrm>
          <a:prstGeom prst="rect">
            <a:avLst/>
          </a:prstGeom>
        </p:spPr>
      </p:pic>
      <p:sp>
        <p:nvSpPr>
          <p:cNvPr id="4" name="Slide Number Placeholder 3"/>
          <p:cNvSpPr txBox="1">
            <a:spLocks/>
          </p:cNvSpPr>
          <p:nvPr/>
        </p:nvSpPr>
        <p:spPr>
          <a:xfrm>
            <a:off x="9187544" y="6240806"/>
            <a:ext cx="2743200" cy="365125"/>
          </a:xfrm>
          <a:prstGeom prst="rect">
            <a:avLst/>
          </a:prstGeom>
        </p:spPr>
        <p:txBody>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400" dirty="0" smtClean="0">
                <a:solidFill>
                  <a:prstClr val="black">
                    <a:tint val="75000"/>
                  </a:prstClr>
                </a:solidFill>
              </a:rPr>
              <a:t>20</a:t>
            </a:r>
            <a:endParaRPr lang="lv-LV" sz="1400" dirty="0">
              <a:solidFill>
                <a:prstClr val="black">
                  <a:tint val="75000"/>
                </a:prstClr>
              </a:solidFill>
            </a:endParaRPr>
          </a:p>
        </p:txBody>
      </p:sp>
      <p:sp>
        <p:nvSpPr>
          <p:cNvPr id="5" name="Title 1"/>
          <p:cNvSpPr txBox="1">
            <a:spLocks/>
          </p:cNvSpPr>
          <p:nvPr/>
        </p:nvSpPr>
        <p:spPr>
          <a:xfrm>
            <a:off x="1677681" y="290864"/>
            <a:ext cx="10180944" cy="1036638"/>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defRPr/>
            </a:pPr>
            <a:r>
              <a:rPr lang="lv-LV" sz="3200" b="1" dirty="0" smtClean="0">
                <a:solidFill>
                  <a:srgbClr val="1A0599"/>
                </a:solidFill>
                <a:latin typeface="Verdana" panose="020B0604030504040204" pitchFamily="34" charset="0"/>
                <a:ea typeface="Verdana" panose="020B0604030504040204" pitchFamily="34" charset="0"/>
                <a:cs typeface="Arial" panose="020B0604020202020204" pitchFamily="34" charset="0"/>
              </a:rPr>
              <a:t>SNS JU darba programma</a:t>
            </a:r>
            <a:endParaRPr lang="lv-LV" altLang="lv-LV" sz="3200" b="1" dirty="0">
              <a:solidFill>
                <a:srgbClr val="1A0599"/>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853849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571171" y="0"/>
            <a:ext cx="8128000" cy="10366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200" b="1" dirty="0" smtClean="0">
                <a:solidFill>
                  <a:srgbClr val="13046C"/>
                </a:solidFill>
                <a:latin typeface="Verdana" panose="020B0604030504040204" pitchFamily="34" charset="0"/>
                <a:ea typeface="Verdana" panose="020B0604030504040204" pitchFamily="34" charset="0"/>
              </a:rPr>
              <a:t/>
            </a:r>
            <a:br>
              <a:rPr lang="lv-LV" sz="3200" b="1" dirty="0" smtClean="0">
                <a:solidFill>
                  <a:srgbClr val="13046C"/>
                </a:solidFill>
                <a:latin typeface="Verdana" panose="020B0604030504040204" pitchFamily="34" charset="0"/>
                <a:ea typeface="Verdana" panose="020B0604030504040204" pitchFamily="34" charset="0"/>
              </a:rPr>
            </a:br>
            <a:r>
              <a:rPr lang="lv-LV" sz="3100" b="1" dirty="0" smtClean="0">
                <a:solidFill>
                  <a:srgbClr val="1A0599"/>
                </a:solidFill>
                <a:latin typeface="Verdana" panose="020B0604030504040204" pitchFamily="34" charset="0"/>
                <a:ea typeface="Verdana" panose="020B0604030504040204" pitchFamily="34" charset="0"/>
                <a:cs typeface="Arial" panose="020B0604020202020204" pitchFamily="34" charset="0"/>
              </a:rPr>
              <a:t>Mākslīgais </a:t>
            </a:r>
            <a:r>
              <a:rPr lang="lv-LV" sz="3100" b="1" dirty="0">
                <a:solidFill>
                  <a:srgbClr val="1A0599"/>
                </a:solidFill>
                <a:latin typeface="Verdana" panose="020B0604030504040204" pitchFamily="34" charset="0"/>
                <a:ea typeface="Verdana" panose="020B0604030504040204" pitchFamily="34" charset="0"/>
                <a:cs typeface="Arial" panose="020B0604020202020204" pitchFamily="34" charset="0"/>
              </a:rPr>
              <a:t>intelekts, dati un robotika (AI, Data </a:t>
            </a:r>
            <a:r>
              <a:rPr lang="lv-LV" sz="3100" b="1" dirty="0" err="1">
                <a:solidFill>
                  <a:srgbClr val="1A0599"/>
                </a:solidFill>
                <a:latin typeface="Verdana" panose="020B0604030504040204" pitchFamily="34" charset="0"/>
                <a:ea typeface="Verdana" panose="020B0604030504040204" pitchFamily="34" charset="0"/>
                <a:cs typeface="Arial" panose="020B0604020202020204" pitchFamily="34" charset="0"/>
              </a:rPr>
              <a:t>and</a:t>
            </a:r>
            <a:r>
              <a:rPr lang="lv-LV" sz="3100" b="1" dirty="0">
                <a:solidFill>
                  <a:srgbClr val="1A0599"/>
                </a:solidFill>
                <a:latin typeface="Verdana" panose="020B0604030504040204" pitchFamily="34" charset="0"/>
                <a:ea typeface="Verdana" panose="020B0604030504040204" pitchFamily="34" charset="0"/>
                <a:cs typeface="Arial" panose="020B0604020202020204" pitchFamily="34" charset="0"/>
              </a:rPr>
              <a:t> </a:t>
            </a:r>
            <a:r>
              <a:rPr lang="lv-LV" sz="3100" b="1" dirty="0" err="1">
                <a:solidFill>
                  <a:srgbClr val="1A0599"/>
                </a:solidFill>
                <a:latin typeface="Verdana" panose="020B0604030504040204" pitchFamily="34" charset="0"/>
                <a:ea typeface="Verdana" panose="020B0604030504040204" pitchFamily="34" charset="0"/>
                <a:cs typeface="Arial" panose="020B0604020202020204" pitchFamily="34" charset="0"/>
              </a:rPr>
              <a:t>Robotics</a:t>
            </a:r>
            <a:r>
              <a:rPr lang="lv-LV" sz="3100" b="1" dirty="0">
                <a:solidFill>
                  <a:srgbClr val="1A0599"/>
                </a:solidFill>
                <a:latin typeface="Verdana" panose="020B0604030504040204" pitchFamily="34" charset="0"/>
                <a:ea typeface="Verdana" panose="020B0604030504040204" pitchFamily="34" charset="0"/>
                <a:cs typeface="Arial" panose="020B0604020202020204" pitchFamily="34" charset="0"/>
              </a:rPr>
              <a:t>) </a:t>
            </a:r>
          </a:p>
        </p:txBody>
      </p:sp>
      <p:sp>
        <p:nvSpPr>
          <p:cNvPr id="3" name="Content Placeholder 2"/>
          <p:cNvSpPr txBox="1">
            <a:spLocks/>
          </p:cNvSpPr>
          <p:nvPr/>
        </p:nvSpPr>
        <p:spPr>
          <a:xfrm>
            <a:off x="1668576" y="2438400"/>
            <a:ext cx="7464537" cy="36551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pPr>
            <a:r>
              <a:rPr lang="lv-LV" sz="1600" dirty="0" smtClean="0">
                <a:latin typeface="Verdana" panose="020B0604030504040204" pitchFamily="34" charset="0"/>
                <a:ea typeface="Verdana" panose="020B0604030504040204" pitchFamily="34" charset="0"/>
              </a:rPr>
              <a:t>Partnerība veicinās mākslīgā intelekta, datu un robotikas tehnoloģiju pētniecību, inovāciju un ieviešanu.</a:t>
            </a:r>
          </a:p>
          <a:p>
            <a:pPr marL="342900" indent="-342900">
              <a:lnSpc>
                <a:spcPct val="100000"/>
              </a:lnSpc>
            </a:pPr>
            <a:r>
              <a:rPr lang="lv-LV" sz="1600" dirty="0" smtClean="0">
                <a:latin typeface="Verdana" panose="020B0604030504040204" pitchFamily="34" charset="0"/>
                <a:ea typeface="Verdana" panose="020B0604030504040204" pitchFamily="34" charset="0"/>
              </a:rPr>
              <a:t>Jauna, </a:t>
            </a:r>
            <a:r>
              <a:rPr lang="lv-LV" sz="1600" dirty="0" err="1" smtClean="0">
                <a:latin typeface="Verdana" panose="020B0604030504040204" pitchFamily="34" charset="0"/>
                <a:ea typeface="Verdana" panose="020B0604030504040204" pitchFamily="34" charset="0"/>
              </a:rPr>
              <a:t>kopprogrammēta</a:t>
            </a:r>
            <a:r>
              <a:rPr lang="lv-LV" sz="1600" dirty="0" smtClean="0">
                <a:latin typeface="Verdana" panose="020B0604030504040204" pitchFamily="34" charset="0"/>
                <a:ea typeface="Verdana" panose="020B0604030504040204" pitchFamily="34" charset="0"/>
              </a:rPr>
              <a:t> partnerība, juridiskā forma biedrība (Association, </a:t>
            </a:r>
            <a:r>
              <a:rPr lang="lv-LV" sz="1600" dirty="0" err="1" smtClean="0">
                <a:latin typeface="Verdana" panose="020B0604030504040204" pitchFamily="34" charset="0"/>
                <a:ea typeface="Verdana" panose="020B0604030504040204" pitchFamily="34" charset="0"/>
              </a:rPr>
              <a:t>asbl</a:t>
            </a:r>
            <a:r>
              <a:rPr lang="lv-LV" sz="1600" dirty="0" smtClean="0">
                <a:latin typeface="Verdana" panose="020B0604030504040204" pitchFamily="34" charset="0"/>
                <a:ea typeface="Verdana" panose="020B0604030504040204" pitchFamily="34" charset="0"/>
              </a:rPr>
              <a:t>) darbību regulē </a:t>
            </a:r>
            <a:r>
              <a:rPr lang="lv-LV" sz="1600" dirty="0" smtClean="0">
                <a:latin typeface="Verdana" panose="020B0604030504040204" pitchFamily="34" charset="0"/>
                <a:ea typeface="Verdana" panose="020B0604030504040204" pitchFamily="34" charset="0"/>
                <a:hlinkClick r:id="rId2"/>
              </a:rPr>
              <a:t>statūti</a:t>
            </a:r>
            <a:r>
              <a:rPr lang="lv-LV" sz="1600" dirty="0" smtClean="0">
                <a:latin typeface="Verdana" panose="020B0604030504040204" pitchFamily="34" charset="0"/>
                <a:ea typeface="Verdana" panose="020B0604030504040204" pitchFamily="34" charset="0"/>
              </a:rPr>
              <a:t>. </a:t>
            </a:r>
          </a:p>
          <a:p>
            <a:pPr marL="342900" indent="-342900">
              <a:lnSpc>
                <a:spcPct val="100000"/>
              </a:lnSpc>
            </a:pPr>
            <a:r>
              <a:rPr lang="lv-LV" sz="1600" dirty="0" smtClean="0">
                <a:latin typeface="Verdana" panose="020B0604030504040204" pitchFamily="34" charset="0"/>
                <a:ea typeface="Verdana" panose="020B0604030504040204" pitchFamily="34" charset="0"/>
                <a:hlinkClick r:id="rId3"/>
              </a:rPr>
              <a:t>Parakstīts </a:t>
            </a:r>
            <a:r>
              <a:rPr lang="lv-LV" sz="1600" dirty="0" err="1" smtClean="0">
                <a:latin typeface="Verdana" panose="020B0604030504040204" pitchFamily="34" charset="0"/>
                <a:ea typeface="Verdana" panose="020B0604030504040204" pitchFamily="34" charset="0"/>
                <a:hlinkClick r:id="rId3"/>
              </a:rPr>
              <a:t>MoU</a:t>
            </a:r>
            <a:r>
              <a:rPr lang="lv-LV" sz="1600" dirty="0" smtClean="0">
                <a:latin typeface="Verdana" panose="020B0604030504040204" pitchFamily="34" charset="0"/>
                <a:ea typeface="Verdana" panose="020B0604030504040204" pitchFamily="34" charset="0"/>
                <a:hlinkClick r:id="rId3"/>
              </a:rPr>
              <a:t> ar EK 23.06.2021</a:t>
            </a:r>
            <a:r>
              <a:rPr lang="lv-LV" sz="1600" dirty="0" smtClean="0">
                <a:latin typeface="Verdana" panose="020B0604030504040204" pitchFamily="34" charset="0"/>
                <a:ea typeface="Verdana" panose="020B0604030504040204" pitchFamily="34" charset="0"/>
              </a:rPr>
              <a:t>.  </a:t>
            </a:r>
            <a:endParaRPr lang="lv-LV" sz="1600" dirty="0">
              <a:latin typeface="Verdana" panose="020B0604030504040204" pitchFamily="34" charset="0"/>
              <a:ea typeface="Verdana" panose="020B0604030504040204" pitchFamily="34" charset="0"/>
            </a:endParaRPr>
          </a:p>
          <a:p>
            <a:pPr marL="342900" indent="-342900">
              <a:lnSpc>
                <a:spcPct val="100000"/>
              </a:lnSpc>
            </a:pPr>
            <a:r>
              <a:rPr lang="lv-LV" sz="1600" dirty="0" smtClean="0">
                <a:latin typeface="Verdana" panose="020B0604030504040204" pitchFamily="34" charset="0"/>
                <a:ea typeface="Verdana" panose="020B0604030504040204" pitchFamily="34" charset="0"/>
              </a:rPr>
              <a:t>EK finansējums partnerībai: 1,3 miljardi </a:t>
            </a:r>
            <a:r>
              <a:rPr lang="lv-LV" sz="1600" dirty="0" err="1" smtClean="0">
                <a:latin typeface="Verdana" panose="020B0604030504040204" pitchFamily="34" charset="0"/>
                <a:ea typeface="Verdana" panose="020B0604030504040204" pitchFamily="34" charset="0"/>
              </a:rPr>
              <a:t>euro</a:t>
            </a:r>
            <a:endParaRPr lang="lv-LV" sz="1600" dirty="0">
              <a:latin typeface="Verdana" panose="020B0604030504040204" pitchFamily="34" charset="0"/>
              <a:ea typeface="Verdana" panose="020B0604030504040204" pitchFamily="34" charset="0"/>
            </a:endParaRPr>
          </a:p>
          <a:p>
            <a:pPr marL="342900" indent="-342900">
              <a:lnSpc>
                <a:spcPct val="100000"/>
              </a:lnSpc>
            </a:pPr>
            <a:r>
              <a:rPr lang="lv-LV" altLang="lv-LV" sz="1600" b="1" dirty="0">
                <a:solidFill>
                  <a:srgbClr val="13046C"/>
                </a:solidFill>
                <a:latin typeface="Verdana" panose="020B0604030504040204" pitchFamily="34" charset="0"/>
                <a:ea typeface="Verdana" panose="020B0604030504040204" pitchFamily="34" charset="0"/>
              </a:rPr>
              <a:t>Dalība partnerībā</a:t>
            </a:r>
            <a:r>
              <a:rPr lang="lv-LV" altLang="lv-LV" sz="1600" dirty="0">
                <a:latin typeface="Verdana" panose="020B0604030504040204" pitchFamily="34" charset="0"/>
                <a:ea typeface="Verdana" panose="020B0604030504040204" pitchFamily="34" charset="0"/>
              </a:rPr>
              <a:t>: </a:t>
            </a:r>
            <a:r>
              <a:rPr lang="lv-LV" sz="1600" dirty="0" smtClean="0">
                <a:latin typeface="Verdana" panose="020B0604030504040204" pitchFamily="34" charset="0"/>
                <a:ea typeface="Verdana" panose="020B0604030504040204" pitchFamily="34" charset="0"/>
                <a:hlinkClick r:id="rId4"/>
              </a:rPr>
              <a:t>https</a:t>
            </a:r>
            <a:r>
              <a:rPr lang="lv-LV" sz="1600" dirty="0">
                <a:latin typeface="Verdana" panose="020B0604030504040204" pitchFamily="34" charset="0"/>
                <a:ea typeface="Verdana" panose="020B0604030504040204" pitchFamily="34" charset="0"/>
                <a:hlinkClick r:id="rId4"/>
              </a:rPr>
              <a:t>://adr-association.eu/membership/</a:t>
            </a:r>
            <a:r>
              <a:rPr lang="lv-LV" sz="1600" dirty="0">
                <a:latin typeface="Verdana" panose="020B0604030504040204" pitchFamily="34" charset="0"/>
                <a:ea typeface="Verdana" panose="020B0604030504040204" pitchFamily="34" charset="0"/>
              </a:rPr>
              <a:t> </a:t>
            </a:r>
          </a:p>
          <a:p>
            <a:pPr marL="342900" indent="-342900">
              <a:lnSpc>
                <a:spcPct val="100000"/>
              </a:lnSpc>
            </a:pPr>
            <a:r>
              <a:rPr lang="lv-LV" altLang="lv-LV" sz="1600" dirty="0">
                <a:latin typeface="Verdana" panose="020B0604030504040204" pitchFamily="34" charset="0"/>
                <a:ea typeface="Verdana" panose="020B0604030504040204" pitchFamily="34" charset="0"/>
                <a:hlinkClick r:id="rId5"/>
              </a:rPr>
              <a:t>Partnerības stratēģiskā pētniecības un inovāciju programma </a:t>
            </a:r>
            <a:endParaRPr lang="lv-LV" altLang="lv-LV" sz="1600" dirty="0">
              <a:latin typeface="Verdana" panose="020B0604030504040204" pitchFamily="34" charset="0"/>
              <a:ea typeface="Verdana" panose="020B0604030504040204" pitchFamily="34" charset="0"/>
            </a:endParaRPr>
          </a:p>
          <a:p>
            <a:pPr marL="342900" indent="-342900">
              <a:lnSpc>
                <a:spcPct val="100000"/>
              </a:lnSpc>
            </a:pPr>
            <a:r>
              <a:rPr lang="lv-LV" altLang="lv-LV" sz="1600" dirty="0" smtClean="0">
                <a:latin typeface="Verdana" panose="020B0604030504040204" pitchFamily="34" charset="0"/>
                <a:ea typeface="Verdana" panose="020B0604030504040204" pitchFamily="34" charset="0"/>
              </a:rPr>
              <a:t>Vairāk </a:t>
            </a:r>
            <a:r>
              <a:rPr lang="lv-LV" altLang="lv-LV" sz="1600" dirty="0">
                <a:latin typeface="Verdana" panose="020B0604030504040204" pitchFamily="34" charset="0"/>
                <a:ea typeface="Verdana" panose="020B0604030504040204" pitchFamily="34" charset="0"/>
              </a:rPr>
              <a:t>par partnerību: </a:t>
            </a:r>
            <a:r>
              <a:rPr lang="lv-LV" sz="1600" dirty="0" smtClean="0">
                <a:latin typeface="Verdana" panose="020B0604030504040204" pitchFamily="34" charset="0"/>
                <a:ea typeface="Verdana" panose="020B0604030504040204" pitchFamily="34" charset="0"/>
                <a:hlinkClick r:id="rId6"/>
              </a:rPr>
              <a:t>https</a:t>
            </a:r>
            <a:r>
              <a:rPr lang="lv-LV" sz="1600" dirty="0">
                <a:latin typeface="Verdana" panose="020B0604030504040204" pitchFamily="34" charset="0"/>
                <a:ea typeface="Verdana" panose="020B0604030504040204" pitchFamily="34" charset="0"/>
                <a:hlinkClick r:id="rId6"/>
              </a:rPr>
              <a:t>://adr-association.eu</a:t>
            </a:r>
            <a:r>
              <a:rPr lang="lv-LV" sz="1600" dirty="0" smtClean="0">
                <a:latin typeface="Verdana" panose="020B0604030504040204" pitchFamily="34" charset="0"/>
                <a:ea typeface="Verdana" panose="020B0604030504040204" pitchFamily="34" charset="0"/>
                <a:hlinkClick r:id="rId6"/>
              </a:rPr>
              <a:t>/</a:t>
            </a:r>
            <a:endParaRPr lang="lv-LV" sz="1600" dirty="0">
              <a:latin typeface="Verdana" panose="020B0604030504040204" pitchFamily="34" charset="0"/>
              <a:ea typeface="Verdana" panose="020B0604030504040204" pitchFamily="34" charset="0"/>
            </a:endParaRPr>
          </a:p>
        </p:txBody>
      </p:sp>
      <p:pic>
        <p:nvPicPr>
          <p:cNvPr id="4" name="Picture 3"/>
          <p:cNvPicPr>
            <a:picLocks noChangeAspect="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l="71205"/>
          <a:stretch/>
        </p:blipFill>
        <p:spPr>
          <a:xfrm>
            <a:off x="10028463" y="1588192"/>
            <a:ext cx="1404257" cy="4810125"/>
          </a:xfrm>
          <a:prstGeom prst="rect">
            <a:avLst/>
          </a:prstGeom>
        </p:spPr>
      </p:pic>
      <p:pic>
        <p:nvPicPr>
          <p:cNvPr id="5" name="Picture 4"/>
          <p:cNvPicPr>
            <a:picLocks noChangeAspect="1"/>
          </p:cNvPicPr>
          <p:nvPr/>
        </p:nvPicPr>
        <p:blipFill>
          <a:blip r:embed="rId8"/>
          <a:stretch>
            <a:fillRect/>
          </a:stretch>
        </p:blipFill>
        <p:spPr>
          <a:xfrm>
            <a:off x="1668577" y="1340992"/>
            <a:ext cx="3400537" cy="793058"/>
          </a:xfrm>
          <a:prstGeom prst="rect">
            <a:avLst/>
          </a:prstGeom>
        </p:spPr>
      </p:pic>
      <p:sp>
        <p:nvSpPr>
          <p:cNvPr id="6" name="Slide Number Placeholder 3"/>
          <p:cNvSpPr txBox="1">
            <a:spLocks/>
          </p:cNvSpPr>
          <p:nvPr/>
        </p:nvSpPr>
        <p:spPr>
          <a:xfrm>
            <a:off x="9187544" y="6240806"/>
            <a:ext cx="2743200" cy="365125"/>
          </a:xfrm>
          <a:prstGeom prst="rect">
            <a:avLst/>
          </a:prstGeom>
        </p:spPr>
        <p:txBody>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400" dirty="0" smtClean="0">
                <a:solidFill>
                  <a:prstClr val="black">
                    <a:tint val="75000"/>
                  </a:prstClr>
                </a:solidFill>
              </a:rPr>
              <a:t>21</a:t>
            </a:r>
            <a:endParaRPr lang="lv-LV" sz="1400" dirty="0">
              <a:solidFill>
                <a:prstClr val="black">
                  <a:tint val="75000"/>
                </a:prstClr>
              </a:solidFill>
            </a:endParaRPr>
          </a:p>
        </p:txBody>
      </p:sp>
    </p:spTree>
    <p:extLst>
      <p:ext uri="{BB962C8B-B14F-4D97-AF65-F5344CB8AC3E}">
        <p14:creationId xmlns:p14="http://schemas.microsoft.com/office/powerpoint/2010/main" val="2038008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alvenie fiksētie (dizainētie) prezentāciju slaidi…"/>
          <p:cNvSpPr txBox="1">
            <a:spLocks noGrp="1"/>
          </p:cNvSpPr>
          <p:nvPr>
            <p:ph type="title"/>
          </p:nvPr>
        </p:nvSpPr>
        <p:spPr>
          <a:xfrm>
            <a:off x="-83888" y="2481943"/>
            <a:ext cx="5360262" cy="1696360"/>
          </a:xfrm>
          <a:prstGeom prst="rect">
            <a:avLst/>
          </a:prstGeom>
        </p:spPr>
        <p:txBody>
          <a:bodyPr>
            <a:normAutofit/>
          </a:bodyPr>
          <a:lstStyle/>
          <a:p>
            <a:pPr algn="ctr">
              <a:spcAft>
                <a:spcPts val="300"/>
              </a:spcAft>
            </a:pPr>
            <a:r>
              <a:rPr lang="lv-LV" sz="6000" b="1" dirty="0" smtClean="0">
                <a:solidFill>
                  <a:schemeClr val="bg1"/>
                </a:solidFill>
                <a:latin typeface="Verdana" panose="020B0604030504040204" pitchFamily="34" charset="0"/>
                <a:ea typeface="Verdana" panose="020B0604030504040204" pitchFamily="34" charset="0"/>
              </a:rPr>
              <a:t>Paldies!</a:t>
            </a:r>
            <a:endParaRPr lang="en-US" sz="6000" dirty="0">
              <a:solidFill>
                <a:schemeClr val="bg1"/>
              </a:solidFill>
              <a:latin typeface="Verdana" panose="020B0604030504040204" pitchFamily="34" charset="0"/>
              <a:ea typeface="Verdana" panose="020B0604030504040204" pitchFamily="34" charset="0"/>
            </a:endParaRPr>
          </a:p>
        </p:txBody>
      </p:sp>
      <p:sp>
        <p:nvSpPr>
          <p:cNvPr id="9" name="Text Placeholder 3"/>
          <p:cNvSpPr>
            <a:spLocks noGrp="1"/>
          </p:cNvSpPr>
          <p:nvPr>
            <p:ph type="body" sz="quarter" idx="1"/>
          </p:nvPr>
        </p:nvSpPr>
        <p:spPr>
          <a:xfrm>
            <a:off x="265704" y="5120274"/>
            <a:ext cx="4846303" cy="1373411"/>
          </a:xfrm>
        </p:spPr>
        <p:txBody>
          <a:bodyPr>
            <a:normAutofit/>
          </a:bodyPr>
          <a:lstStyle/>
          <a:p>
            <a:pPr algn="l"/>
            <a:r>
              <a:rPr lang="lv-LV" b="1" dirty="0">
                <a:solidFill>
                  <a:schemeClr val="bg1"/>
                </a:solidFill>
                <a:latin typeface="Verdana" panose="020B0604030504040204" pitchFamily="34" charset="0"/>
                <a:ea typeface="Verdana" panose="020B0604030504040204" pitchFamily="34" charset="0"/>
              </a:rPr>
              <a:t>Sarmīte </a:t>
            </a:r>
            <a:r>
              <a:rPr lang="lv-LV" b="1" dirty="0" smtClean="0">
                <a:solidFill>
                  <a:schemeClr val="bg1"/>
                </a:solidFill>
                <a:latin typeface="Verdana" panose="020B0604030504040204" pitchFamily="34" charset="0"/>
                <a:ea typeface="Verdana" panose="020B0604030504040204" pitchFamily="34" charset="0"/>
              </a:rPr>
              <a:t>Mickeviča</a:t>
            </a:r>
          </a:p>
          <a:p>
            <a:pPr algn="l"/>
            <a:r>
              <a:rPr lang="lv-LV" dirty="0">
                <a:solidFill>
                  <a:schemeClr val="bg1"/>
                </a:solidFill>
                <a:latin typeface="Verdana" panose="020B0604030504040204" pitchFamily="34" charset="0"/>
                <a:ea typeface="Verdana" panose="020B0604030504040204" pitchFamily="34" charset="0"/>
              </a:rPr>
              <a:t>Izglītības un zinātnes ministrijas</a:t>
            </a:r>
            <a:br>
              <a:rPr lang="lv-LV" dirty="0">
                <a:solidFill>
                  <a:schemeClr val="bg1"/>
                </a:solidFill>
                <a:latin typeface="Verdana" panose="020B0604030504040204" pitchFamily="34" charset="0"/>
                <a:ea typeface="Verdana" panose="020B0604030504040204" pitchFamily="34" charset="0"/>
              </a:rPr>
            </a:br>
            <a:r>
              <a:rPr lang="lv-LV" dirty="0">
                <a:solidFill>
                  <a:schemeClr val="bg1"/>
                </a:solidFill>
                <a:latin typeface="Verdana" panose="020B0604030504040204" pitchFamily="34" charset="0"/>
                <a:ea typeface="Verdana" panose="020B0604030504040204" pitchFamily="34" charset="0"/>
              </a:rPr>
              <a:t>Augstākās izglītības, zinātnes un inovāciju </a:t>
            </a:r>
            <a:r>
              <a:rPr lang="lv-LV" dirty="0" smtClean="0">
                <a:solidFill>
                  <a:schemeClr val="bg1"/>
                </a:solidFill>
                <a:latin typeface="Verdana" panose="020B0604030504040204" pitchFamily="34" charset="0"/>
                <a:ea typeface="Verdana" panose="020B0604030504040204" pitchFamily="34" charset="0"/>
              </a:rPr>
              <a:t>departamenta nozares </a:t>
            </a:r>
            <a:r>
              <a:rPr lang="lv-LV" dirty="0">
                <a:solidFill>
                  <a:schemeClr val="bg1"/>
                </a:solidFill>
                <a:latin typeface="Verdana" panose="020B0604030504040204" pitchFamily="34" charset="0"/>
                <a:ea typeface="Verdana" panose="020B0604030504040204" pitchFamily="34" charset="0"/>
              </a:rPr>
              <a:t>eksperte IKT jomā (RIS3)</a:t>
            </a:r>
          </a:p>
          <a:p>
            <a:pPr algn="l"/>
            <a:r>
              <a:rPr lang="lv-LV" dirty="0" smtClean="0">
                <a:solidFill>
                  <a:schemeClr val="bg1"/>
                </a:solidFill>
                <a:latin typeface="Verdana" panose="020B0604030504040204" pitchFamily="34" charset="0"/>
                <a:ea typeface="Verdana" panose="020B0604030504040204" pitchFamily="34" charset="0"/>
              </a:rPr>
              <a:t>sarmite.mickevica@izm.gov.lv</a:t>
            </a:r>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24285" t="65310" r="61207" b="10584"/>
          <a:stretch/>
        </p:blipFill>
        <p:spPr>
          <a:xfrm flipV="1">
            <a:off x="0" y="0"/>
            <a:ext cx="1698091" cy="2114395"/>
          </a:xfrm>
          <a:prstGeom prst="rect">
            <a:avLst/>
          </a:prstGeom>
        </p:spPr>
      </p:pic>
    </p:spTree>
    <p:extLst>
      <p:ext uri="{BB962C8B-B14F-4D97-AF65-F5344CB8AC3E}">
        <p14:creationId xmlns:p14="http://schemas.microsoft.com/office/powerpoint/2010/main" val="1538697182"/>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01573AAF-AAF0-FF46-B665-F7BE92FBB742}"/>
              </a:ext>
            </a:extLst>
          </p:cNvPr>
          <p:cNvSpPr>
            <a:spLocks noGrp="1"/>
          </p:cNvSpPr>
          <p:nvPr>
            <p:ph type="sldNum" sz="quarter" idx="12"/>
          </p:nvPr>
        </p:nvSpPr>
        <p:spPr>
          <a:xfrm>
            <a:off x="9198205" y="6189434"/>
            <a:ext cx="2743200" cy="365125"/>
          </a:xfrm>
        </p:spPr>
        <p:txBody>
          <a:bodyPr/>
          <a:lstStyle/>
          <a:p>
            <a:pPr>
              <a:defRPr/>
            </a:pPr>
            <a:fld id="{FB35F23D-8EAD-434D-827C-A603F8208307}" type="slidenum">
              <a:rPr lang="en-US" altLang="lv-LV" smtClean="0"/>
              <a:pPr>
                <a:defRPr/>
              </a:pPr>
              <a:t>23</a:t>
            </a:fld>
            <a:endParaRPr lang="en-US" altLang="lv-LV" dirty="0"/>
          </a:p>
        </p:txBody>
      </p:sp>
      <p:sp>
        <p:nvSpPr>
          <p:cNvPr id="2" name="Title 1">
            <a:extLst>
              <a:ext uri="{FF2B5EF4-FFF2-40B4-BE49-F238E27FC236}">
                <a16:creationId xmlns="" xmlns:a16="http://schemas.microsoft.com/office/drawing/2014/main" id="{2182CF6E-280D-FB49-AE59-1321E25C5ECC}"/>
              </a:ext>
            </a:extLst>
          </p:cNvPr>
          <p:cNvSpPr>
            <a:spLocks noGrp="1"/>
          </p:cNvSpPr>
          <p:nvPr>
            <p:ph type="title" idx="4294967295"/>
          </p:nvPr>
        </p:nvSpPr>
        <p:spPr>
          <a:xfrm>
            <a:off x="1659972" y="188890"/>
            <a:ext cx="8877822" cy="784822"/>
          </a:xfrm>
          <a:prstGeom prst="rect">
            <a:avLst/>
          </a:prstGeom>
        </p:spPr>
        <p:txBody>
          <a:bodyPr>
            <a:normAutofit/>
          </a:bodyPr>
          <a:lstStyle/>
          <a:p>
            <a:r>
              <a:rPr lang="lv-LV" altLang="en-US" sz="3200" b="1" dirty="0">
                <a:solidFill>
                  <a:srgbClr val="1A0599"/>
                </a:solidFill>
                <a:latin typeface="Verdana" panose="020B0604030504040204" pitchFamily="34" charset="0"/>
                <a:ea typeface="Verdana" panose="020B0604030504040204" pitchFamily="34" charset="0"/>
              </a:rPr>
              <a:t>Apvārsnis Eiropa </a:t>
            </a:r>
            <a:r>
              <a:rPr lang="lv-LV" altLang="en-US" sz="3200" b="1" dirty="0" smtClean="0">
                <a:solidFill>
                  <a:srgbClr val="1A0599"/>
                </a:solidFill>
                <a:latin typeface="Verdana" panose="020B0604030504040204" pitchFamily="34" charset="0"/>
                <a:ea typeface="Verdana" panose="020B0604030504040204" pitchFamily="34" charset="0"/>
              </a:rPr>
              <a:t>programma: misijas</a:t>
            </a:r>
            <a:endParaRPr lang="en-US" sz="3200" b="1" dirty="0">
              <a:solidFill>
                <a:srgbClr val="1A0599"/>
              </a:solidFill>
              <a:latin typeface="Verdana" panose="020B0604030504040204" pitchFamily="34" charset="0"/>
              <a:ea typeface="Verdana" panose="020B0604030504040204" pitchFamily="34" charset="0"/>
            </a:endParaRPr>
          </a:p>
        </p:txBody>
      </p:sp>
      <p:pic>
        <p:nvPicPr>
          <p:cNvPr id="8" name="Picture 7">
            <a:extLst>
              <a:ext uri="{FF2B5EF4-FFF2-40B4-BE49-F238E27FC236}">
                <a16:creationId xmlns="" xmlns:a16="http://schemas.microsoft.com/office/drawing/2014/main" id="{7BF86610-43DA-124D-9DA8-3B47437F73EF}"/>
              </a:ext>
            </a:extLst>
          </p:cNvPr>
          <p:cNvPicPr>
            <a:picLocks noChangeAspect="1"/>
          </p:cNvPicPr>
          <p:nvPr/>
        </p:nvPicPr>
        <p:blipFill>
          <a:blip r:embed="rId3"/>
          <a:stretch>
            <a:fillRect/>
          </a:stretch>
        </p:blipFill>
        <p:spPr>
          <a:xfrm>
            <a:off x="4877592" y="1085649"/>
            <a:ext cx="5756761" cy="4278814"/>
          </a:xfrm>
          <a:prstGeom prst="rect">
            <a:avLst/>
          </a:prstGeom>
        </p:spPr>
      </p:pic>
      <p:sp>
        <p:nvSpPr>
          <p:cNvPr id="3" name="Rectangle 2">
            <a:extLst>
              <a:ext uri="{FF2B5EF4-FFF2-40B4-BE49-F238E27FC236}">
                <a16:creationId xmlns="" xmlns:a16="http://schemas.microsoft.com/office/drawing/2014/main" id="{9D8DE8CC-0554-0A4B-8BA2-8F70C857C85A}"/>
              </a:ext>
            </a:extLst>
          </p:cNvPr>
          <p:cNvSpPr/>
          <p:nvPr/>
        </p:nvSpPr>
        <p:spPr>
          <a:xfrm>
            <a:off x="9372317" y="1085649"/>
            <a:ext cx="2209321" cy="1246495"/>
          </a:xfrm>
          <a:prstGeom prst="rect">
            <a:avLst/>
          </a:prstGeom>
          <a:ln w="28575">
            <a:solidFill>
              <a:srgbClr val="C00000"/>
            </a:solidFill>
          </a:ln>
        </p:spPr>
        <p:txBody>
          <a:bodyPr wrap="square">
            <a:spAutoFit/>
          </a:bodyPr>
          <a:lstStyle/>
          <a:p>
            <a:r>
              <a:rPr lang="en-US" sz="1500" i="1" dirty="0">
                <a:solidFill>
                  <a:srgbClr val="1A0599"/>
                </a:solidFill>
                <a:latin typeface="Verdana" panose="020B0604030504040204" pitchFamily="34" charset="0"/>
                <a:ea typeface="Verdana" panose="020B0604030504040204" pitchFamily="34" charset="0"/>
              </a:rPr>
              <a:t>info: </a:t>
            </a:r>
            <a:r>
              <a:rPr lang="en-US" sz="1500" i="1" dirty="0">
                <a:solidFill>
                  <a:srgbClr val="1A0599"/>
                </a:solidFill>
                <a:latin typeface="Verdana" panose="020B0604030504040204" pitchFamily="34" charset="0"/>
                <a:ea typeface="Verdana" panose="020B0604030504040204" pitchFamily="34" charset="0"/>
                <a:hlinkClick r:id="rId4"/>
              </a:rPr>
              <a:t>https://ec.europa.eu/info/horizon-europe/missions-horizon-europe_en</a:t>
            </a:r>
            <a:r>
              <a:rPr lang="en-US" sz="1500" i="1" dirty="0">
                <a:solidFill>
                  <a:srgbClr val="1A0599"/>
                </a:solidFill>
                <a:latin typeface="Verdana" panose="020B0604030504040204" pitchFamily="34" charset="0"/>
                <a:ea typeface="Verdana" panose="020B0604030504040204" pitchFamily="34" charset="0"/>
              </a:rPr>
              <a:t> </a:t>
            </a:r>
          </a:p>
        </p:txBody>
      </p:sp>
      <p:sp>
        <p:nvSpPr>
          <p:cNvPr id="5" name="Rectangle 4">
            <a:extLst>
              <a:ext uri="{FF2B5EF4-FFF2-40B4-BE49-F238E27FC236}">
                <a16:creationId xmlns="" xmlns:a16="http://schemas.microsoft.com/office/drawing/2014/main" id="{F8493DF4-B665-9E4E-89EE-541C0C9912AD}"/>
              </a:ext>
            </a:extLst>
          </p:cNvPr>
          <p:cNvSpPr/>
          <p:nvPr/>
        </p:nvSpPr>
        <p:spPr>
          <a:xfrm>
            <a:off x="355002" y="6343331"/>
            <a:ext cx="11037346" cy="323165"/>
          </a:xfrm>
          <a:prstGeom prst="rect">
            <a:avLst/>
          </a:prstGeom>
          <a:ln w="28575">
            <a:solidFill>
              <a:srgbClr val="C00000"/>
            </a:solidFill>
          </a:ln>
        </p:spPr>
        <p:txBody>
          <a:bodyPr wrap="square">
            <a:spAutoFit/>
          </a:bodyPr>
          <a:lstStyle/>
          <a:p>
            <a:r>
              <a:rPr lang="en-US" sz="1500" i="1" dirty="0">
                <a:solidFill>
                  <a:srgbClr val="1A0599"/>
                </a:solidFill>
                <a:latin typeface="Verdana" panose="020B0604030504040204" pitchFamily="34" charset="0"/>
                <a:ea typeface="Verdana" panose="020B0604030504040204" pitchFamily="34" charset="0"/>
              </a:rPr>
              <a:t>video: </a:t>
            </a:r>
            <a:r>
              <a:rPr lang="en-US" sz="1500" i="1" dirty="0">
                <a:solidFill>
                  <a:srgbClr val="1A0599"/>
                </a:solidFill>
                <a:latin typeface="Verdana" panose="020B0604030504040204" pitchFamily="34" charset="0"/>
                <a:ea typeface="Verdana" panose="020B0604030504040204" pitchFamily="34" charset="0"/>
                <a:hlinkClick r:id="rId5"/>
              </a:rPr>
              <a:t>https://www.youtube.com/watch?v=ciz0M1p-OWY&amp;list=PLvpwIjZTs-LgwJvz7N2pdCkfAfMycKX8s&amp;t=1s</a:t>
            </a:r>
            <a:r>
              <a:rPr lang="en-US" sz="1500" i="1" dirty="0">
                <a:solidFill>
                  <a:srgbClr val="1A0599"/>
                </a:solidFill>
                <a:latin typeface="Verdana" panose="020B0604030504040204" pitchFamily="34" charset="0"/>
                <a:ea typeface="Verdana" panose="020B0604030504040204" pitchFamily="34" charset="0"/>
              </a:rPr>
              <a:t> </a:t>
            </a:r>
          </a:p>
        </p:txBody>
      </p:sp>
      <p:sp>
        <p:nvSpPr>
          <p:cNvPr id="4" name="Rectangle 3">
            <a:extLst>
              <a:ext uri="{FF2B5EF4-FFF2-40B4-BE49-F238E27FC236}">
                <a16:creationId xmlns="" xmlns:a16="http://schemas.microsoft.com/office/drawing/2014/main" id="{2EF1C294-9778-2C43-B0D0-8FF1363A9D9E}"/>
              </a:ext>
            </a:extLst>
          </p:cNvPr>
          <p:cNvSpPr/>
          <p:nvPr/>
        </p:nvSpPr>
        <p:spPr>
          <a:xfrm>
            <a:off x="355001" y="5597862"/>
            <a:ext cx="11704319" cy="553998"/>
          </a:xfrm>
          <a:prstGeom prst="rect">
            <a:avLst/>
          </a:prstGeom>
          <a:ln w="28575">
            <a:solidFill>
              <a:srgbClr val="C00000"/>
            </a:solidFill>
          </a:ln>
        </p:spPr>
        <p:txBody>
          <a:bodyPr wrap="square">
            <a:spAutoFit/>
          </a:bodyPr>
          <a:lstStyle/>
          <a:p>
            <a:r>
              <a:rPr lang="lv-LV" sz="1500" i="1" dirty="0">
                <a:solidFill>
                  <a:srgbClr val="1A0599"/>
                </a:solidFill>
                <a:latin typeface="Verdana" panose="020B0604030504040204" pitchFamily="34" charset="0"/>
                <a:ea typeface="Verdana" panose="020B0604030504040204" pitchFamily="34" charset="0"/>
              </a:rPr>
              <a:t>darba programma</a:t>
            </a:r>
            <a:r>
              <a:rPr lang="en-US" sz="1500" i="1" dirty="0">
                <a:solidFill>
                  <a:srgbClr val="1A0599"/>
                </a:solidFill>
                <a:latin typeface="Verdana" panose="020B0604030504040204" pitchFamily="34" charset="0"/>
                <a:ea typeface="Verdana" panose="020B0604030504040204" pitchFamily="34" charset="0"/>
              </a:rPr>
              <a:t>: </a:t>
            </a:r>
            <a:r>
              <a:rPr lang="en-US" sz="1500" i="1" dirty="0">
                <a:solidFill>
                  <a:srgbClr val="1A0599"/>
                </a:solidFill>
                <a:latin typeface="Verdana" panose="020B0604030504040204" pitchFamily="34" charset="0"/>
                <a:ea typeface="Verdana" panose="020B0604030504040204" pitchFamily="34" charset="0"/>
                <a:hlinkClick r:id="rId6"/>
              </a:rPr>
              <a:t>https://ec.europa.eu/info/funding-tenders/opportunities/docs/2021-2027/horizon/wp-call/2021-2022/wp-12-missions_horizon-2021-2022_en.pdf</a:t>
            </a:r>
            <a:r>
              <a:rPr lang="en-US" sz="1500" i="1" dirty="0">
                <a:solidFill>
                  <a:srgbClr val="1A0599"/>
                </a:solidFill>
                <a:latin typeface="Verdana" panose="020B0604030504040204" pitchFamily="34" charset="0"/>
                <a:ea typeface="Verdana" panose="020B0604030504040204" pitchFamily="34" charset="0"/>
              </a:rPr>
              <a:t> </a:t>
            </a:r>
          </a:p>
        </p:txBody>
      </p:sp>
      <p:pic>
        <p:nvPicPr>
          <p:cNvPr id="7" name="Picture 6">
            <a:extLst>
              <a:ext uri="{FF2B5EF4-FFF2-40B4-BE49-F238E27FC236}">
                <a16:creationId xmlns="" xmlns:a16="http://schemas.microsoft.com/office/drawing/2014/main" id="{6853AD3D-93A4-1F40-A3C5-70A8CFD71602}"/>
              </a:ext>
            </a:extLst>
          </p:cNvPr>
          <p:cNvPicPr>
            <a:picLocks noChangeAspect="1"/>
          </p:cNvPicPr>
          <p:nvPr/>
        </p:nvPicPr>
        <p:blipFill>
          <a:blip r:embed="rId7"/>
          <a:stretch>
            <a:fillRect/>
          </a:stretch>
        </p:blipFill>
        <p:spPr>
          <a:xfrm>
            <a:off x="1659972" y="1596394"/>
            <a:ext cx="2656113" cy="3963894"/>
          </a:xfrm>
          <a:prstGeom prst="rect">
            <a:avLst/>
          </a:prstGeom>
        </p:spPr>
      </p:pic>
      <p:sp>
        <p:nvSpPr>
          <p:cNvPr id="9" name="Down Arrow 8">
            <a:extLst>
              <a:ext uri="{FF2B5EF4-FFF2-40B4-BE49-F238E27FC236}">
                <a16:creationId xmlns="" xmlns:a16="http://schemas.microsoft.com/office/drawing/2014/main" id="{33F249BD-2CB1-794E-962E-42BD000B6C46}"/>
              </a:ext>
            </a:extLst>
          </p:cNvPr>
          <p:cNvSpPr/>
          <p:nvPr/>
        </p:nvSpPr>
        <p:spPr>
          <a:xfrm>
            <a:off x="1839981" y="4737649"/>
            <a:ext cx="476401" cy="743513"/>
          </a:xfrm>
          <a:prstGeom prst="downArrow">
            <a:avLst/>
          </a:prstGeom>
          <a:solidFill>
            <a:srgbClr val="FCF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023390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677E25FE-FD7C-E044-98EF-BAC2122C47A1}"/>
              </a:ext>
            </a:extLst>
          </p:cNvPr>
          <p:cNvSpPr>
            <a:spLocks noGrp="1"/>
          </p:cNvSpPr>
          <p:nvPr>
            <p:ph type="sldNum" sz="quarter" idx="12"/>
          </p:nvPr>
        </p:nvSpPr>
        <p:spPr>
          <a:xfrm>
            <a:off x="9219796" y="6204962"/>
            <a:ext cx="2743200" cy="365125"/>
          </a:xfrm>
        </p:spPr>
        <p:txBody>
          <a:bodyPr/>
          <a:lstStyle/>
          <a:p>
            <a:pPr>
              <a:defRPr/>
            </a:pPr>
            <a:fld id="{FB35F23D-8EAD-434D-827C-A603F8208307}" type="slidenum">
              <a:rPr lang="en-US" altLang="lv-LV" smtClean="0">
                <a:latin typeface="Verdana" panose="020B0604030504040204" pitchFamily="34" charset="0"/>
                <a:ea typeface="Verdana" panose="020B0604030504040204" pitchFamily="34" charset="0"/>
              </a:rPr>
              <a:pPr>
                <a:defRPr/>
              </a:pPr>
              <a:t>24</a:t>
            </a:fld>
            <a:endParaRPr lang="en-US" altLang="lv-LV" dirty="0">
              <a:latin typeface="Verdana" panose="020B0604030504040204" pitchFamily="34" charset="0"/>
              <a:ea typeface="Verdana" panose="020B0604030504040204" pitchFamily="34" charset="0"/>
            </a:endParaRPr>
          </a:p>
        </p:txBody>
      </p:sp>
      <p:sp>
        <p:nvSpPr>
          <p:cNvPr id="2" name="Title 1">
            <a:extLst>
              <a:ext uri="{FF2B5EF4-FFF2-40B4-BE49-F238E27FC236}">
                <a16:creationId xmlns="" xmlns:a16="http://schemas.microsoft.com/office/drawing/2014/main" id="{0B572FE7-6448-BC42-BE0B-A59FA88BD273}"/>
              </a:ext>
            </a:extLst>
          </p:cNvPr>
          <p:cNvSpPr>
            <a:spLocks noGrp="1"/>
          </p:cNvSpPr>
          <p:nvPr>
            <p:ph type="title" idx="4294967295"/>
          </p:nvPr>
        </p:nvSpPr>
        <p:spPr>
          <a:xfrm>
            <a:off x="1685362" y="201402"/>
            <a:ext cx="7598485" cy="1036638"/>
          </a:xfrm>
          <a:prstGeom prst="rect">
            <a:avLst/>
          </a:prstGeom>
        </p:spPr>
        <p:txBody>
          <a:bodyPr>
            <a:normAutofit/>
          </a:bodyPr>
          <a:lstStyle/>
          <a:p>
            <a:r>
              <a:rPr lang="en-US" sz="3200" b="1" dirty="0">
                <a:solidFill>
                  <a:srgbClr val="1A0599"/>
                </a:solidFill>
                <a:latin typeface="Verdana" panose="020B0604030504040204" pitchFamily="34" charset="0"/>
                <a:ea typeface="Verdana" panose="020B0604030504040204" pitchFamily="34" charset="0"/>
              </a:rPr>
              <a:t>STRATEGIC PLAN 2021 - 2024</a:t>
            </a:r>
          </a:p>
        </p:txBody>
      </p:sp>
      <p:pic>
        <p:nvPicPr>
          <p:cNvPr id="8" name="Picture 7">
            <a:extLst>
              <a:ext uri="{FF2B5EF4-FFF2-40B4-BE49-F238E27FC236}">
                <a16:creationId xmlns="" xmlns:a16="http://schemas.microsoft.com/office/drawing/2014/main" id="{E7022824-AE24-F641-98E3-BF677146F995}"/>
              </a:ext>
            </a:extLst>
          </p:cNvPr>
          <p:cNvPicPr>
            <a:picLocks noChangeAspect="1"/>
          </p:cNvPicPr>
          <p:nvPr/>
        </p:nvPicPr>
        <p:blipFill rotWithShape="1">
          <a:blip r:embed="rId2"/>
          <a:srcRect t="988"/>
          <a:stretch/>
        </p:blipFill>
        <p:spPr>
          <a:xfrm>
            <a:off x="6422315" y="1150071"/>
            <a:ext cx="4729780" cy="5569309"/>
          </a:xfrm>
          <a:prstGeom prst="rect">
            <a:avLst/>
          </a:prstGeom>
        </p:spPr>
      </p:pic>
      <p:pic>
        <p:nvPicPr>
          <p:cNvPr id="10" name="Picture 9">
            <a:extLst>
              <a:ext uri="{FF2B5EF4-FFF2-40B4-BE49-F238E27FC236}">
                <a16:creationId xmlns="" xmlns:a16="http://schemas.microsoft.com/office/drawing/2014/main" id="{224EE00B-A406-0645-913E-9BDFE5EA0D14}"/>
              </a:ext>
            </a:extLst>
          </p:cNvPr>
          <p:cNvPicPr>
            <a:picLocks noChangeAspect="1"/>
          </p:cNvPicPr>
          <p:nvPr/>
        </p:nvPicPr>
        <p:blipFill>
          <a:blip r:embed="rId3"/>
          <a:stretch>
            <a:fillRect/>
          </a:stretch>
        </p:blipFill>
        <p:spPr>
          <a:xfrm>
            <a:off x="1440797" y="2240023"/>
            <a:ext cx="4043808" cy="2345956"/>
          </a:xfrm>
          <a:prstGeom prst="rect">
            <a:avLst/>
          </a:prstGeom>
        </p:spPr>
      </p:pic>
      <p:sp>
        <p:nvSpPr>
          <p:cNvPr id="7" name="Rectangle 6">
            <a:extLst>
              <a:ext uri="{FF2B5EF4-FFF2-40B4-BE49-F238E27FC236}">
                <a16:creationId xmlns="" xmlns:a16="http://schemas.microsoft.com/office/drawing/2014/main" id="{A6BE11A5-6016-9A40-832C-B1C3C99B3614}"/>
              </a:ext>
            </a:extLst>
          </p:cNvPr>
          <p:cNvSpPr/>
          <p:nvPr/>
        </p:nvSpPr>
        <p:spPr>
          <a:xfrm>
            <a:off x="1054251" y="4823485"/>
            <a:ext cx="4820462" cy="1031051"/>
          </a:xfrm>
          <a:prstGeom prst="rect">
            <a:avLst/>
          </a:prstGeom>
          <a:ln w="28575">
            <a:solidFill>
              <a:srgbClr val="C00000"/>
            </a:solidFill>
          </a:ln>
        </p:spPr>
        <p:txBody>
          <a:bodyPr wrap="square">
            <a:spAutoFit/>
          </a:bodyPr>
          <a:lstStyle/>
          <a:p>
            <a:r>
              <a:rPr lang="lv-LV" sz="1500" i="1" dirty="0">
                <a:solidFill>
                  <a:srgbClr val="1A0599"/>
                </a:solidFill>
              </a:rPr>
              <a:t>Strategic Plan: </a:t>
            </a:r>
            <a:r>
              <a:rPr lang="en-US" sz="1500" i="1" dirty="0">
                <a:solidFill>
                  <a:srgbClr val="1A0599"/>
                </a:solidFill>
                <a:hlinkClick r:id="rId4"/>
              </a:rPr>
              <a:t>https://ec.europa.eu/info/sites/info/files/research_and_innovation/funding/documents/ec_rtd_horizon-europe-strategic-plan-2021-24.pdf</a:t>
            </a:r>
            <a:r>
              <a:rPr lang="en-US" sz="1500" i="1" dirty="0">
                <a:solidFill>
                  <a:srgbClr val="1A0599"/>
                </a:solidFill>
              </a:rPr>
              <a:t> </a:t>
            </a:r>
          </a:p>
        </p:txBody>
      </p:sp>
      <p:pic>
        <p:nvPicPr>
          <p:cNvPr id="9" name="Graphic 15" descr="Share"/>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506649" y="5138976"/>
            <a:ext cx="400068" cy="400068"/>
          </a:xfrm>
          <a:prstGeom prst="rect">
            <a:avLst/>
          </a:prstGeom>
        </p:spPr>
      </p:pic>
    </p:spTree>
    <p:extLst>
      <p:ext uri="{BB962C8B-B14F-4D97-AF65-F5344CB8AC3E}">
        <p14:creationId xmlns:p14="http://schemas.microsoft.com/office/powerpoint/2010/main" val="3231888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Slide Number Placeholder 5">
            <a:extLst>
              <a:ext uri="{FF2B5EF4-FFF2-40B4-BE49-F238E27FC236}">
                <a16:creationId xmlns="" xmlns:a16="http://schemas.microsoft.com/office/drawing/2014/main" id="{D10646D4-2A0A-9547-BE9A-87F7C6546FF8}"/>
              </a:ext>
            </a:extLst>
          </p:cNvPr>
          <p:cNvSpPr>
            <a:spLocks noGrp="1"/>
          </p:cNvSpPr>
          <p:nvPr>
            <p:ph type="sldNum" sz="quarter" idx="12"/>
          </p:nvPr>
        </p:nvSpPr>
        <p:spPr bwMode="auto">
          <a:xfrm>
            <a:off x="9208770" y="6189048"/>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5B8C86D-3590-7A49-840D-D99A89C318C9}" type="slidenum">
              <a:rPr lang="en-US" altLang="lv-LV" smtClean="0">
                <a:latin typeface="Verdana" panose="020B0604030504040204" pitchFamily="34" charset="0"/>
                <a:ea typeface="Verdana" panose="020B0604030504040204" pitchFamily="34" charset="0"/>
              </a:rPr>
              <a:pPr/>
              <a:t>3</a:t>
            </a:fld>
            <a:endParaRPr lang="en-US" altLang="lv-LV" dirty="0">
              <a:latin typeface="Verdana" panose="020B0604030504040204" pitchFamily="34" charset="0"/>
              <a:ea typeface="Verdana" panose="020B0604030504040204" pitchFamily="34" charset="0"/>
            </a:endParaRPr>
          </a:p>
        </p:txBody>
      </p:sp>
      <p:sp>
        <p:nvSpPr>
          <p:cNvPr id="15361" name="Title 1">
            <a:extLst>
              <a:ext uri="{FF2B5EF4-FFF2-40B4-BE49-F238E27FC236}">
                <a16:creationId xmlns="" xmlns:a16="http://schemas.microsoft.com/office/drawing/2014/main" id="{D38D24B8-8AF1-BA4A-A195-95F829FCB9EC}"/>
              </a:ext>
            </a:extLst>
          </p:cNvPr>
          <p:cNvSpPr>
            <a:spLocks noGrp="1"/>
          </p:cNvSpPr>
          <p:nvPr>
            <p:ph type="title" idx="4294967295"/>
          </p:nvPr>
        </p:nvSpPr>
        <p:spPr>
          <a:xfrm>
            <a:off x="1689436" y="448159"/>
            <a:ext cx="6931025" cy="568325"/>
          </a:xfrm>
          <a:prstGeom prst="rect">
            <a:avLst/>
          </a:prstGeom>
        </p:spPr>
        <p:txBody>
          <a:bodyPr>
            <a:noAutofit/>
          </a:bodyPr>
          <a:lstStyle/>
          <a:p>
            <a:pPr>
              <a:defRPr/>
            </a:pPr>
            <a:r>
              <a:rPr lang="lv-LV" altLang="en-US" sz="3200" b="1" dirty="0">
                <a:solidFill>
                  <a:srgbClr val="1A0599"/>
                </a:solidFill>
                <a:latin typeface="Verdana" panose="020B0604030504040204" pitchFamily="34" charset="0"/>
                <a:ea typeface="Verdana" panose="020B0604030504040204" pitchFamily="34" charset="0"/>
              </a:rPr>
              <a:t>Apvārsnis </a:t>
            </a:r>
            <a:r>
              <a:rPr lang="lv-LV" altLang="en-US" sz="3200" b="1" dirty="0" smtClean="0">
                <a:solidFill>
                  <a:srgbClr val="1A0599"/>
                </a:solidFill>
                <a:latin typeface="Verdana" panose="020B0604030504040204" pitchFamily="34" charset="0"/>
                <a:ea typeface="Verdana" panose="020B0604030504040204" pitchFamily="34" charset="0"/>
              </a:rPr>
              <a:t>Eiropa</a:t>
            </a:r>
            <a:endParaRPr lang="lv-LV" altLang="en-US" sz="3200" b="1" dirty="0">
              <a:solidFill>
                <a:srgbClr val="1A0599"/>
              </a:solidFill>
              <a:latin typeface="Verdana" panose="020B0604030504040204" pitchFamily="34" charset="0"/>
              <a:ea typeface="Verdana" panose="020B0604030504040204" pitchFamily="34" charset="0"/>
            </a:endParaRPr>
          </a:p>
        </p:txBody>
      </p:sp>
      <p:pic>
        <p:nvPicPr>
          <p:cNvPr id="15367" name="Picture 7" descr="page4image8711552">
            <a:extLst>
              <a:ext uri="{FF2B5EF4-FFF2-40B4-BE49-F238E27FC236}">
                <a16:creationId xmlns="" xmlns:a16="http://schemas.microsoft.com/office/drawing/2014/main" id="{9D973DFB-1A9F-E24E-BE92-EFCB676ED9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4894" y="1084564"/>
            <a:ext cx="8633460" cy="458466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 xmlns:a16="http://schemas.microsoft.com/office/drawing/2014/main" id="{10F1A909-6DF8-2F4D-8AD0-73B20CBE47E8}"/>
              </a:ext>
            </a:extLst>
          </p:cNvPr>
          <p:cNvSpPr/>
          <p:nvPr/>
        </p:nvSpPr>
        <p:spPr>
          <a:xfrm>
            <a:off x="1334894" y="5948331"/>
            <a:ext cx="8205568" cy="553998"/>
          </a:xfrm>
          <a:prstGeom prst="rect">
            <a:avLst/>
          </a:prstGeom>
          <a:ln w="28575">
            <a:solidFill>
              <a:srgbClr val="C00000"/>
            </a:solidFill>
          </a:ln>
        </p:spPr>
        <p:txBody>
          <a:bodyPr wrap="square">
            <a:spAutoFit/>
          </a:bodyPr>
          <a:lstStyle/>
          <a:p>
            <a:r>
              <a:rPr lang="lv-LV" altLang="lv-LV" sz="1500" i="1" dirty="0"/>
              <a:t>video:</a:t>
            </a:r>
            <a:r>
              <a:rPr lang="en-US" altLang="lv-LV" sz="1500" i="1" dirty="0"/>
              <a:t> </a:t>
            </a:r>
            <a:r>
              <a:rPr lang="en-US" altLang="lv-LV" sz="1500" i="1" dirty="0">
                <a:hlinkClick r:id="rId4"/>
              </a:rPr>
              <a:t>https://enspire.science/getting-ready-for-horizon-europe-video-series-part-2-pillar-structure</a:t>
            </a:r>
            <a:r>
              <a:rPr lang="en-US" altLang="lv-LV" sz="1500" i="1" dirty="0" smtClean="0">
                <a:hlinkClick r:id="rId4"/>
              </a:rPr>
              <a:t>/</a:t>
            </a:r>
            <a:endParaRPr lang="lv-LV" altLang="lv-LV" sz="1500" i="1" dirty="0" smtClean="0"/>
          </a:p>
          <a:p>
            <a:r>
              <a:rPr lang="lv-LV" altLang="lv-LV" sz="1500" i="1" dirty="0" smtClean="0"/>
              <a:t>info lapa:</a:t>
            </a:r>
            <a:r>
              <a:rPr lang="en-US" altLang="lv-LV" sz="1500" i="1" dirty="0" smtClean="0"/>
              <a:t> </a:t>
            </a:r>
            <a:r>
              <a:rPr lang="en-US" altLang="lv-LV" sz="1500" i="1" dirty="0" smtClean="0">
                <a:hlinkClick r:id="rId5"/>
              </a:rPr>
              <a:t>https</a:t>
            </a:r>
            <a:r>
              <a:rPr lang="en-US" altLang="lv-LV" sz="1500" i="1" dirty="0">
                <a:hlinkClick r:id="rId5"/>
              </a:rPr>
              <a:t>://</a:t>
            </a:r>
            <a:r>
              <a:rPr lang="en-US" altLang="lv-LV" sz="1500" i="1" dirty="0" smtClean="0">
                <a:hlinkClick r:id="rId5"/>
              </a:rPr>
              <a:t>ec.europa.eu/info/files/horizon-europe-investing-shape-our-future_en</a:t>
            </a:r>
            <a:r>
              <a:rPr lang="lv-LV" altLang="lv-LV" sz="1500" i="1" dirty="0" smtClean="0"/>
              <a:t> </a:t>
            </a:r>
            <a:r>
              <a:rPr lang="en-US" altLang="lv-LV" sz="1500" i="1" dirty="0" smtClean="0"/>
              <a:t> </a:t>
            </a:r>
            <a:endParaRPr lang="en-US" altLang="lv-LV" sz="1500" i="1" dirty="0"/>
          </a:p>
        </p:txBody>
      </p:sp>
      <p:sp>
        <p:nvSpPr>
          <p:cNvPr id="2" name="Frame 1">
            <a:extLst>
              <a:ext uri="{FF2B5EF4-FFF2-40B4-BE49-F238E27FC236}">
                <a16:creationId xmlns="" xmlns:a16="http://schemas.microsoft.com/office/drawing/2014/main" id="{E2153544-F3CC-6E46-9CD1-E9F7788DD501}"/>
              </a:ext>
            </a:extLst>
          </p:cNvPr>
          <p:cNvSpPr/>
          <p:nvPr/>
        </p:nvSpPr>
        <p:spPr>
          <a:xfrm>
            <a:off x="4793212" y="2739831"/>
            <a:ext cx="1988820" cy="435447"/>
          </a:xfrm>
          <a:prstGeom prst="fram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7" name="Graphic 15" descr="Share"/>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826211" y="5948331"/>
            <a:ext cx="400068" cy="400068"/>
          </a:xfrm>
          <a:prstGeom prst="rect">
            <a:avLst/>
          </a:prstGeom>
        </p:spPr>
      </p:pic>
      <p:sp>
        <p:nvSpPr>
          <p:cNvPr id="11" name="Snip Diagonal Corner Rectangle 10"/>
          <p:cNvSpPr/>
          <p:nvPr/>
        </p:nvSpPr>
        <p:spPr>
          <a:xfrm>
            <a:off x="9968354" y="1126067"/>
            <a:ext cx="2223646" cy="2250829"/>
          </a:xfrm>
          <a:prstGeom prst="snip2DiagRect">
            <a:avLst/>
          </a:prstGeom>
          <a:solidFill>
            <a:schemeClr val="bg1"/>
          </a:solidFill>
          <a:ln>
            <a:solidFill>
              <a:srgbClr val="1304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0488" indent="-90488">
              <a:buFont typeface="Arial" panose="020B0604020202020204" pitchFamily="34" charset="0"/>
              <a:buChar char="•"/>
            </a:pPr>
            <a:r>
              <a:rPr lang="lv-LV" sz="1400" b="1" dirty="0" smtClean="0">
                <a:solidFill>
                  <a:schemeClr val="accent1">
                    <a:lumMod val="50000"/>
                  </a:schemeClr>
                </a:solidFill>
                <a:latin typeface="Verdana" panose="020B0604030504040204" pitchFamily="34" charset="0"/>
                <a:ea typeface="Verdana" panose="020B0604030504040204" pitchFamily="34" charset="0"/>
              </a:rPr>
              <a:t>4.kopa «Digitālā joma, rūpniecība un kosmoss» - 15,349 </a:t>
            </a:r>
            <a:r>
              <a:rPr lang="lv-LV" sz="1400" b="1" dirty="0">
                <a:solidFill>
                  <a:schemeClr val="accent1">
                    <a:lumMod val="50000"/>
                  </a:schemeClr>
                </a:solidFill>
                <a:latin typeface="Verdana" panose="020B0604030504040204" pitchFamily="34" charset="0"/>
                <a:ea typeface="Verdana" panose="020B0604030504040204" pitchFamily="34" charset="0"/>
              </a:rPr>
              <a:t>miljardi EUR </a:t>
            </a:r>
            <a:endParaRPr lang="lv-LV" sz="1400" b="1" dirty="0" smtClean="0">
              <a:solidFill>
                <a:schemeClr val="accent1">
                  <a:lumMod val="50000"/>
                </a:schemeClr>
              </a:solidFill>
              <a:latin typeface="Verdana" panose="020B0604030504040204" pitchFamily="34" charset="0"/>
              <a:ea typeface="Verdana" panose="020B0604030504040204" pitchFamily="34" charset="0"/>
            </a:endParaRPr>
          </a:p>
          <a:p>
            <a:pPr marL="90488" indent="-90488">
              <a:buFont typeface="Arial" panose="020B0604020202020204" pitchFamily="34" charset="0"/>
              <a:buChar char="•"/>
            </a:pPr>
            <a:endParaRPr lang="lv-LV" sz="1400" b="1" dirty="0" smtClean="0">
              <a:solidFill>
                <a:schemeClr val="accent1">
                  <a:lumMod val="50000"/>
                </a:schemeClr>
              </a:solidFill>
              <a:latin typeface="Verdana" panose="020B0604030504040204" pitchFamily="34" charset="0"/>
              <a:ea typeface="Verdana" panose="020B0604030504040204" pitchFamily="34" charset="0"/>
            </a:endParaRPr>
          </a:p>
          <a:p>
            <a:pPr marL="90488" indent="-90488">
              <a:buFont typeface="Arial" panose="020B0604020202020204" pitchFamily="34" charset="0"/>
              <a:buChar char="•"/>
            </a:pPr>
            <a:r>
              <a:rPr lang="lv-LV" sz="1400" b="1" dirty="0" smtClean="0">
                <a:solidFill>
                  <a:schemeClr val="accent1">
                    <a:lumMod val="50000"/>
                  </a:schemeClr>
                </a:solidFill>
                <a:latin typeface="Verdana" panose="020B0604030504040204" pitchFamily="34" charset="0"/>
                <a:ea typeface="Verdana" panose="020B0604030504040204" pitchFamily="34" charset="0"/>
              </a:rPr>
              <a:t>~16% no visa AE finansējuma</a:t>
            </a:r>
            <a:endParaRPr lang="lv-LV" sz="1400" b="1" dirty="0">
              <a:solidFill>
                <a:schemeClr val="accent1">
                  <a:lumMod val="50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lv-LV" sz="1400" b="1" dirty="0" smtClean="0">
              <a:solidFill>
                <a:schemeClr val="accent1">
                  <a:lumMod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579121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699513" y="1804029"/>
            <a:ext cx="10243992" cy="4769355"/>
            <a:chOff x="710832" y="2704988"/>
            <a:chExt cx="7644946" cy="3410105"/>
          </a:xfrm>
        </p:grpSpPr>
        <p:sp>
          <p:nvSpPr>
            <p:cNvPr id="2" name="Diamond 1"/>
            <p:cNvSpPr/>
            <p:nvPr/>
          </p:nvSpPr>
          <p:spPr>
            <a:xfrm>
              <a:off x="3982954" y="3223409"/>
              <a:ext cx="4372824" cy="1899609"/>
            </a:xfrm>
            <a:prstGeom prst="diamond">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Left Arrow 2"/>
            <p:cNvSpPr/>
            <p:nvPr/>
          </p:nvSpPr>
          <p:spPr>
            <a:xfrm flipH="1">
              <a:off x="2747524" y="4590320"/>
              <a:ext cx="1303699" cy="570368"/>
            </a:xfrm>
            <a:prstGeom prst="leftArrow">
              <a:avLst/>
            </a:prstGeom>
            <a:solidFill>
              <a:schemeClr val="bg1">
                <a:lumMod val="50000"/>
              </a:schemeClr>
            </a:solidFill>
            <a:ln>
              <a:noFill/>
            </a:ln>
            <a:scene3d>
              <a:camera prst="perspectiveContrastingRightFacing">
                <a:rot lat="1200000" lon="18600000" rev="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chemeClr val="bg1"/>
                  </a:solidFill>
                </a:rPr>
                <a:t>Šķiedra</a:t>
              </a:r>
              <a:endParaRPr lang="lv-LV" b="1" dirty="0">
                <a:solidFill>
                  <a:schemeClr val="bg1"/>
                </a:solidFill>
              </a:endParaRPr>
            </a:p>
          </p:txBody>
        </p:sp>
        <p:sp>
          <p:nvSpPr>
            <p:cNvPr id="4" name="Left Arrow 3"/>
            <p:cNvSpPr/>
            <p:nvPr/>
          </p:nvSpPr>
          <p:spPr>
            <a:xfrm flipH="1">
              <a:off x="3312533" y="4875103"/>
              <a:ext cx="1303699" cy="570368"/>
            </a:xfrm>
            <a:prstGeom prst="leftArrow">
              <a:avLst/>
            </a:prstGeom>
            <a:solidFill>
              <a:schemeClr val="bg1">
                <a:lumMod val="50000"/>
              </a:schemeClr>
            </a:solidFill>
            <a:ln>
              <a:noFill/>
            </a:ln>
            <a:scene3d>
              <a:camera prst="perspectiveContrastingRightFacing">
                <a:rot lat="1200000" lon="18600000" rev="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chemeClr val="bg1"/>
                  </a:solidFill>
                </a:rPr>
                <a:t>5G/6G</a:t>
              </a:r>
              <a:endParaRPr lang="lv-LV" b="1" dirty="0">
                <a:solidFill>
                  <a:schemeClr val="bg1"/>
                </a:solidFill>
              </a:endParaRPr>
            </a:p>
          </p:txBody>
        </p:sp>
        <p:sp>
          <p:nvSpPr>
            <p:cNvPr id="5" name="Left Arrow 4"/>
            <p:cNvSpPr/>
            <p:nvPr/>
          </p:nvSpPr>
          <p:spPr>
            <a:xfrm flipH="1">
              <a:off x="3903390" y="5160287"/>
              <a:ext cx="1303699" cy="570368"/>
            </a:xfrm>
            <a:prstGeom prst="leftArrow">
              <a:avLst/>
            </a:prstGeom>
            <a:solidFill>
              <a:schemeClr val="bg1">
                <a:lumMod val="50000"/>
              </a:schemeClr>
            </a:solidFill>
            <a:ln>
              <a:noFill/>
            </a:ln>
            <a:scene3d>
              <a:camera prst="perspectiveContrastingRightFacing">
                <a:rot lat="1200000" lon="18600000" rev="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err="1" smtClean="0">
                  <a:solidFill>
                    <a:schemeClr val="bg1"/>
                  </a:solidFill>
                </a:rPr>
                <a:t>WiFi</a:t>
              </a:r>
              <a:endParaRPr lang="lv-LV" b="1" dirty="0">
                <a:solidFill>
                  <a:schemeClr val="bg1"/>
                </a:solidFill>
              </a:endParaRPr>
            </a:p>
          </p:txBody>
        </p:sp>
        <p:sp>
          <p:nvSpPr>
            <p:cNvPr id="6" name="Left Arrow 5"/>
            <p:cNvSpPr/>
            <p:nvPr/>
          </p:nvSpPr>
          <p:spPr>
            <a:xfrm flipH="1">
              <a:off x="4470671" y="5407824"/>
              <a:ext cx="1303699" cy="570368"/>
            </a:xfrm>
            <a:prstGeom prst="leftArrow">
              <a:avLst/>
            </a:prstGeom>
            <a:solidFill>
              <a:schemeClr val="bg1">
                <a:lumMod val="50000"/>
              </a:schemeClr>
            </a:solidFill>
            <a:ln>
              <a:noFill/>
            </a:ln>
            <a:scene3d>
              <a:camera prst="perspectiveContrastingRightFacing">
                <a:rot lat="1200000" lon="18600000" rev="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chemeClr val="bg1"/>
                  </a:solidFill>
                </a:rPr>
                <a:t>SAT</a:t>
              </a:r>
              <a:endParaRPr lang="lv-LV" b="1" dirty="0">
                <a:solidFill>
                  <a:schemeClr val="bg1"/>
                </a:solidFill>
              </a:endParaRPr>
            </a:p>
          </p:txBody>
        </p:sp>
        <p:sp>
          <p:nvSpPr>
            <p:cNvPr id="7" name="TextBox 6"/>
            <p:cNvSpPr txBox="1"/>
            <p:nvPr/>
          </p:nvSpPr>
          <p:spPr>
            <a:xfrm rot="-300000">
              <a:off x="3734696" y="4675700"/>
              <a:ext cx="2061783" cy="369332"/>
            </a:xfrm>
            <a:prstGeom prst="rect">
              <a:avLst/>
            </a:prstGeom>
            <a:noFill/>
            <a:scene3d>
              <a:camera prst="isometricBottomDown"/>
              <a:lightRig rig="threePt" dir="t"/>
            </a:scene3d>
          </p:spPr>
          <p:txBody>
            <a:bodyPr wrap="none" rtlCol="0">
              <a:spAutoFit/>
            </a:bodyPr>
            <a:lstStyle/>
            <a:p>
              <a:r>
                <a:rPr lang="lv-LV" b="1" dirty="0" smtClean="0">
                  <a:latin typeface="Verdana" panose="020B0604030504040204" pitchFamily="34" charset="0"/>
                  <a:ea typeface="Verdana" panose="020B0604030504040204" pitchFamily="34" charset="0"/>
                </a:rPr>
                <a:t>Infrastruktūra</a:t>
              </a:r>
              <a:endParaRPr lang="lv-LV" b="1" dirty="0">
                <a:latin typeface="Verdana" panose="020B0604030504040204" pitchFamily="34" charset="0"/>
                <a:ea typeface="Verdana" panose="020B0604030504040204" pitchFamily="34" charset="0"/>
              </a:endParaRPr>
            </a:p>
          </p:txBody>
        </p:sp>
        <p:sp>
          <p:nvSpPr>
            <p:cNvPr id="9" name="Snip Diagonal Corner Rectangle 8"/>
            <p:cNvSpPr/>
            <p:nvPr/>
          </p:nvSpPr>
          <p:spPr>
            <a:xfrm>
              <a:off x="710832" y="4875103"/>
              <a:ext cx="1756991" cy="1239990"/>
            </a:xfrm>
            <a:prstGeom prst="snip2Diag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400" b="1" dirty="0" err="1" smtClean="0">
                  <a:solidFill>
                    <a:srgbClr val="1A0599"/>
                  </a:solidFill>
                  <a:latin typeface="Verdana" panose="020B0604030504040204" pitchFamily="34" charset="0"/>
                  <a:ea typeface="Verdana" panose="020B0604030504040204" pitchFamily="34" charset="0"/>
                </a:rPr>
                <a:t>Connecting</a:t>
              </a:r>
              <a:r>
                <a:rPr lang="lv-LV" sz="1400" b="1" dirty="0" smtClean="0">
                  <a:solidFill>
                    <a:srgbClr val="1A0599"/>
                  </a:solidFill>
                  <a:latin typeface="Verdana" panose="020B0604030504040204" pitchFamily="34" charset="0"/>
                  <a:ea typeface="Verdana" panose="020B0604030504040204" pitchFamily="34" charset="0"/>
                </a:rPr>
                <a:t> </a:t>
              </a:r>
              <a:r>
                <a:rPr lang="lv-LV" sz="1400" b="1" dirty="0" err="1" smtClean="0">
                  <a:solidFill>
                    <a:srgbClr val="1A0599"/>
                  </a:solidFill>
                  <a:latin typeface="Verdana" panose="020B0604030504040204" pitchFamily="34" charset="0"/>
                  <a:ea typeface="Verdana" panose="020B0604030504040204" pitchFamily="34" charset="0"/>
                </a:rPr>
                <a:t>Europe</a:t>
              </a:r>
              <a:r>
                <a:rPr lang="lv-LV" sz="1400" b="1" dirty="0" smtClean="0">
                  <a:solidFill>
                    <a:srgbClr val="1A0599"/>
                  </a:solidFill>
                  <a:latin typeface="Verdana" panose="020B0604030504040204" pitchFamily="34" charset="0"/>
                  <a:ea typeface="Verdana" panose="020B0604030504040204" pitchFamily="34" charset="0"/>
                </a:rPr>
                <a:t> </a:t>
              </a:r>
              <a:r>
                <a:rPr lang="lv-LV" sz="1400" b="1" dirty="0" err="1" smtClean="0">
                  <a:solidFill>
                    <a:srgbClr val="1A0599"/>
                  </a:solidFill>
                  <a:latin typeface="Verdana" panose="020B0604030504040204" pitchFamily="34" charset="0"/>
                  <a:ea typeface="Verdana" panose="020B0604030504040204" pitchFamily="34" charset="0"/>
                </a:rPr>
                <a:t>Facility</a:t>
              </a:r>
              <a:r>
                <a:rPr lang="lv-LV" sz="1400" b="1" dirty="0" smtClean="0">
                  <a:solidFill>
                    <a:srgbClr val="1A0599"/>
                  </a:solidFill>
                  <a:latin typeface="Verdana" panose="020B0604030504040204" pitchFamily="34" charset="0"/>
                  <a:ea typeface="Verdana" panose="020B0604030504040204" pitchFamily="34" charset="0"/>
                </a:rPr>
                <a:t> (CEF)</a:t>
              </a:r>
            </a:p>
            <a:p>
              <a:pPr marL="285750" indent="-285750">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Stratēģiskie tīkli</a:t>
              </a:r>
            </a:p>
            <a:p>
              <a:pPr marL="285750" indent="-285750">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Fiksētā un bezvadu tīklu savienojamība</a:t>
              </a:r>
              <a:endParaRPr lang="lv-LV" sz="1400" dirty="0">
                <a:solidFill>
                  <a:srgbClr val="1A0599"/>
                </a:solidFill>
                <a:latin typeface="Verdana" panose="020B0604030504040204" pitchFamily="34" charset="0"/>
                <a:ea typeface="Verdana" panose="020B0604030504040204" pitchFamily="34" charset="0"/>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14504" y="2704988"/>
              <a:ext cx="2910714" cy="2599268"/>
            </a:xfrm>
            <a:prstGeom prst="rect">
              <a:avLst/>
            </a:prstGeom>
          </p:spPr>
        </p:pic>
      </p:grpSp>
      <p:sp>
        <p:nvSpPr>
          <p:cNvPr id="15" name="Slide Number Placeholder 5">
            <a:extLst>
              <a:ext uri="{FF2B5EF4-FFF2-40B4-BE49-F238E27FC236}">
                <a16:creationId xmlns="" xmlns:a16="http://schemas.microsoft.com/office/drawing/2014/main" id="{D10646D4-2A0A-9547-BE9A-87F7C6546FF8}"/>
              </a:ext>
            </a:extLst>
          </p:cNvPr>
          <p:cNvSpPr>
            <a:spLocks noGrp="1"/>
          </p:cNvSpPr>
          <p:nvPr>
            <p:ph type="sldNum" sz="quarter" idx="12"/>
          </p:nvPr>
        </p:nvSpPr>
        <p:spPr bwMode="auto">
          <a:xfrm>
            <a:off x="9208770" y="6189048"/>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lv-LV" altLang="lv-LV" dirty="0" smtClean="0">
                <a:latin typeface="Verdana" panose="020B0604030504040204" pitchFamily="34" charset="0"/>
                <a:ea typeface="Verdana" panose="020B0604030504040204" pitchFamily="34" charset="0"/>
              </a:rPr>
              <a:t>4</a:t>
            </a:r>
            <a:endParaRPr lang="en-US" altLang="lv-LV" dirty="0">
              <a:latin typeface="Verdana" panose="020B0604030504040204" pitchFamily="34" charset="0"/>
              <a:ea typeface="Verdana" panose="020B0604030504040204" pitchFamily="34" charset="0"/>
            </a:endParaRPr>
          </a:p>
        </p:txBody>
      </p:sp>
      <p:sp>
        <p:nvSpPr>
          <p:cNvPr id="16" name="Title 1">
            <a:extLst>
              <a:ext uri="{FF2B5EF4-FFF2-40B4-BE49-F238E27FC236}">
                <a16:creationId xmlns="" xmlns:a16="http://schemas.microsoft.com/office/drawing/2014/main" id="{E48F5272-E51A-6944-8768-B8F921E69B2F}"/>
              </a:ext>
            </a:extLst>
          </p:cNvPr>
          <p:cNvSpPr txBox="1">
            <a:spLocks/>
          </p:cNvSpPr>
          <p:nvPr/>
        </p:nvSpPr>
        <p:spPr>
          <a:xfrm>
            <a:off x="1660117" y="413480"/>
            <a:ext cx="9156109" cy="1036638"/>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altLang="en-US" sz="3200" b="1" dirty="0" smtClean="0">
                <a:solidFill>
                  <a:srgbClr val="1A0599"/>
                </a:solidFill>
                <a:latin typeface="Verdana" panose="020B0604030504040204" pitchFamily="34" charset="0"/>
                <a:ea typeface="Verdana" panose="020B0604030504040204" pitchFamily="34" charset="0"/>
              </a:rPr>
              <a:t>«Apvārsnis Eiropa» digitālo programmu sinerģijas ar «Digitālā Eiropa» un CEF</a:t>
            </a:r>
            <a:endParaRPr lang="lv-LV" altLang="lv-LV" sz="3200" b="1" dirty="0">
              <a:solidFill>
                <a:srgbClr val="1A0599"/>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43586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1"/>
          <p:cNvSpPr/>
          <p:nvPr/>
        </p:nvSpPr>
        <p:spPr>
          <a:xfrm>
            <a:off x="3654964" y="3254594"/>
            <a:ext cx="4372824" cy="1899609"/>
          </a:xfrm>
          <a:prstGeom prst="diamond">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Left Arrow 2"/>
          <p:cNvSpPr/>
          <p:nvPr/>
        </p:nvSpPr>
        <p:spPr>
          <a:xfrm flipH="1">
            <a:off x="2135822" y="4642928"/>
            <a:ext cx="1303699" cy="570368"/>
          </a:xfrm>
          <a:prstGeom prst="leftArrow">
            <a:avLst/>
          </a:prstGeom>
          <a:solidFill>
            <a:schemeClr val="bg1">
              <a:lumMod val="50000"/>
            </a:schemeClr>
          </a:solidFill>
          <a:ln>
            <a:noFill/>
          </a:ln>
          <a:scene3d>
            <a:camera prst="perspectiveContrastingRightFacing">
              <a:rot lat="1200000" lon="18600000" rev="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Šķiedra</a:t>
            </a:r>
            <a:endParaRPr lang="lv-LV" dirty="0"/>
          </a:p>
        </p:txBody>
      </p:sp>
      <p:sp>
        <p:nvSpPr>
          <p:cNvPr id="4" name="Left Arrow 3"/>
          <p:cNvSpPr/>
          <p:nvPr/>
        </p:nvSpPr>
        <p:spPr>
          <a:xfrm flipH="1">
            <a:off x="2700831" y="4927711"/>
            <a:ext cx="1303699" cy="570368"/>
          </a:xfrm>
          <a:prstGeom prst="leftArrow">
            <a:avLst/>
          </a:prstGeom>
          <a:solidFill>
            <a:schemeClr val="bg1">
              <a:lumMod val="50000"/>
            </a:schemeClr>
          </a:solidFill>
          <a:ln>
            <a:noFill/>
          </a:ln>
          <a:scene3d>
            <a:camera prst="perspectiveContrastingRightFacing">
              <a:rot lat="1200000" lon="18600000" rev="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5G/6G</a:t>
            </a:r>
            <a:endParaRPr lang="lv-LV" dirty="0"/>
          </a:p>
        </p:txBody>
      </p:sp>
      <p:sp>
        <p:nvSpPr>
          <p:cNvPr id="5" name="Left Arrow 4"/>
          <p:cNvSpPr/>
          <p:nvPr/>
        </p:nvSpPr>
        <p:spPr>
          <a:xfrm flipH="1">
            <a:off x="3291688" y="5212895"/>
            <a:ext cx="1303699" cy="570368"/>
          </a:xfrm>
          <a:prstGeom prst="leftArrow">
            <a:avLst/>
          </a:prstGeom>
          <a:solidFill>
            <a:schemeClr val="bg1">
              <a:lumMod val="50000"/>
            </a:schemeClr>
          </a:solidFill>
          <a:ln>
            <a:noFill/>
          </a:ln>
          <a:scene3d>
            <a:camera prst="perspectiveContrastingRightFacing">
              <a:rot lat="1200000" lon="18600000" rev="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err="1" smtClean="0"/>
              <a:t>WiFi</a:t>
            </a:r>
            <a:endParaRPr lang="lv-LV" dirty="0"/>
          </a:p>
        </p:txBody>
      </p:sp>
      <p:sp>
        <p:nvSpPr>
          <p:cNvPr id="6" name="Left Arrow 5"/>
          <p:cNvSpPr/>
          <p:nvPr/>
        </p:nvSpPr>
        <p:spPr>
          <a:xfrm flipH="1">
            <a:off x="3858969" y="5460432"/>
            <a:ext cx="1303699" cy="570368"/>
          </a:xfrm>
          <a:prstGeom prst="leftArrow">
            <a:avLst/>
          </a:prstGeom>
          <a:solidFill>
            <a:schemeClr val="bg1">
              <a:lumMod val="50000"/>
            </a:schemeClr>
          </a:solidFill>
          <a:ln>
            <a:noFill/>
          </a:ln>
          <a:scene3d>
            <a:camera prst="perspectiveContrastingRightFacing">
              <a:rot lat="1200000" lon="18600000" rev="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SAT</a:t>
            </a:r>
            <a:endParaRPr lang="lv-LV" dirty="0"/>
          </a:p>
        </p:txBody>
      </p:sp>
      <p:sp>
        <p:nvSpPr>
          <p:cNvPr id="7" name="TextBox 6"/>
          <p:cNvSpPr txBox="1"/>
          <p:nvPr/>
        </p:nvSpPr>
        <p:spPr>
          <a:xfrm rot="1372023">
            <a:off x="3647911" y="4588614"/>
            <a:ext cx="1473352" cy="369332"/>
          </a:xfrm>
          <a:prstGeom prst="rect">
            <a:avLst/>
          </a:prstGeom>
          <a:noFill/>
          <a:scene3d>
            <a:camera prst="orthographicFront">
              <a:rot lat="0" lon="0" rev="0"/>
            </a:camera>
            <a:lightRig rig="threePt" dir="t"/>
          </a:scene3d>
        </p:spPr>
        <p:txBody>
          <a:bodyPr wrap="none" rtlCol="0">
            <a:spAutoFit/>
          </a:bodyPr>
          <a:lstStyle/>
          <a:p>
            <a:r>
              <a:rPr lang="lv-LV" dirty="0" smtClean="0"/>
              <a:t>Infrastruktūra</a:t>
            </a:r>
            <a:endParaRPr lang="lv-LV" dirty="0"/>
          </a:p>
        </p:txBody>
      </p:sp>
      <p:sp>
        <p:nvSpPr>
          <p:cNvPr id="9" name="Snip Diagonal Corner Rectangle 8"/>
          <p:cNvSpPr/>
          <p:nvPr/>
        </p:nvSpPr>
        <p:spPr>
          <a:xfrm>
            <a:off x="48027" y="5060869"/>
            <a:ext cx="2267918" cy="1682779"/>
          </a:xfrm>
          <a:prstGeom prst="snip2Diag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400" b="1" dirty="0" err="1">
                <a:solidFill>
                  <a:srgbClr val="1A0599"/>
                </a:solidFill>
                <a:latin typeface="Verdana" panose="020B0604030504040204" pitchFamily="34" charset="0"/>
                <a:ea typeface="Verdana" panose="020B0604030504040204" pitchFamily="34" charset="0"/>
              </a:rPr>
              <a:t>Connecting</a:t>
            </a:r>
            <a:r>
              <a:rPr lang="lv-LV" sz="1400" b="1" dirty="0">
                <a:solidFill>
                  <a:srgbClr val="1A0599"/>
                </a:solidFill>
                <a:latin typeface="Verdana" panose="020B0604030504040204" pitchFamily="34" charset="0"/>
                <a:ea typeface="Verdana" panose="020B0604030504040204" pitchFamily="34" charset="0"/>
              </a:rPr>
              <a:t> </a:t>
            </a:r>
            <a:r>
              <a:rPr lang="lv-LV" sz="1400" b="1" dirty="0" err="1">
                <a:solidFill>
                  <a:srgbClr val="1A0599"/>
                </a:solidFill>
                <a:latin typeface="Verdana" panose="020B0604030504040204" pitchFamily="34" charset="0"/>
                <a:ea typeface="Verdana" panose="020B0604030504040204" pitchFamily="34" charset="0"/>
              </a:rPr>
              <a:t>Europe</a:t>
            </a:r>
            <a:r>
              <a:rPr lang="lv-LV" sz="1400" b="1" dirty="0">
                <a:solidFill>
                  <a:srgbClr val="1A0599"/>
                </a:solidFill>
                <a:latin typeface="Verdana" panose="020B0604030504040204" pitchFamily="34" charset="0"/>
                <a:ea typeface="Verdana" panose="020B0604030504040204" pitchFamily="34" charset="0"/>
              </a:rPr>
              <a:t> </a:t>
            </a:r>
            <a:r>
              <a:rPr lang="lv-LV" sz="1400" b="1" dirty="0" err="1">
                <a:solidFill>
                  <a:srgbClr val="1A0599"/>
                </a:solidFill>
                <a:latin typeface="Verdana" panose="020B0604030504040204" pitchFamily="34" charset="0"/>
                <a:ea typeface="Verdana" panose="020B0604030504040204" pitchFamily="34" charset="0"/>
              </a:rPr>
              <a:t>Facility</a:t>
            </a:r>
            <a:r>
              <a:rPr lang="lv-LV" sz="1400" b="1" dirty="0">
                <a:solidFill>
                  <a:srgbClr val="1A0599"/>
                </a:solidFill>
                <a:latin typeface="Verdana" panose="020B0604030504040204" pitchFamily="34" charset="0"/>
                <a:ea typeface="Verdana" panose="020B0604030504040204" pitchFamily="34" charset="0"/>
              </a:rPr>
              <a:t> (CEF)</a:t>
            </a:r>
          </a:p>
          <a:p>
            <a:pPr marL="285750" indent="-285750">
              <a:buFont typeface="Arial" panose="020B0604020202020204" pitchFamily="34" charset="0"/>
              <a:buChar char="•"/>
            </a:pPr>
            <a:r>
              <a:rPr lang="lv-LV" sz="1400" dirty="0">
                <a:solidFill>
                  <a:srgbClr val="1A0599"/>
                </a:solidFill>
                <a:latin typeface="Verdana" panose="020B0604030504040204" pitchFamily="34" charset="0"/>
                <a:ea typeface="Verdana" panose="020B0604030504040204" pitchFamily="34" charset="0"/>
              </a:rPr>
              <a:t>Stratēģiskie tīkli</a:t>
            </a:r>
          </a:p>
          <a:p>
            <a:pPr marL="285750" indent="-285750">
              <a:buFont typeface="Arial" panose="020B0604020202020204" pitchFamily="34" charset="0"/>
              <a:buChar char="•"/>
            </a:pPr>
            <a:r>
              <a:rPr lang="lv-LV" sz="1400" dirty="0">
                <a:solidFill>
                  <a:srgbClr val="1A0599"/>
                </a:solidFill>
                <a:latin typeface="Verdana" panose="020B0604030504040204" pitchFamily="34" charset="0"/>
                <a:ea typeface="Verdana" panose="020B0604030504040204" pitchFamily="34" charset="0"/>
              </a:rPr>
              <a:t>Fiksētā un bezvadu tīklu </a:t>
            </a:r>
            <a:r>
              <a:rPr lang="lv-LV" sz="1400" dirty="0" smtClean="0">
                <a:solidFill>
                  <a:srgbClr val="1A0599"/>
                </a:solidFill>
                <a:latin typeface="Verdana" panose="020B0604030504040204" pitchFamily="34" charset="0"/>
                <a:ea typeface="Verdana" panose="020B0604030504040204" pitchFamily="34" charset="0"/>
              </a:rPr>
              <a:t>savienojamība</a:t>
            </a:r>
            <a:endParaRPr lang="lv-LV" sz="1400" dirty="0">
              <a:solidFill>
                <a:srgbClr val="1A0599"/>
              </a:solidFill>
              <a:latin typeface="Verdana" panose="020B0604030504040204" pitchFamily="34" charset="0"/>
              <a:ea typeface="Verdana" panose="020B0604030504040204" pitchFamily="34" charset="0"/>
            </a:endParaRPr>
          </a:p>
        </p:txBody>
      </p:sp>
      <p:sp>
        <p:nvSpPr>
          <p:cNvPr id="11" name="Title 1">
            <a:extLst>
              <a:ext uri="{FF2B5EF4-FFF2-40B4-BE49-F238E27FC236}">
                <a16:creationId xmlns="" xmlns:a16="http://schemas.microsoft.com/office/drawing/2014/main" id="{E48F5272-E51A-6944-8768-B8F921E69B2F}"/>
              </a:ext>
            </a:extLst>
          </p:cNvPr>
          <p:cNvSpPr txBox="1">
            <a:spLocks/>
          </p:cNvSpPr>
          <p:nvPr/>
        </p:nvSpPr>
        <p:spPr>
          <a:xfrm>
            <a:off x="1660117" y="413480"/>
            <a:ext cx="9156109" cy="1036638"/>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altLang="en-US" sz="3200" b="1" dirty="0" smtClean="0">
                <a:solidFill>
                  <a:srgbClr val="1A0599"/>
                </a:solidFill>
                <a:latin typeface="Verdana" panose="020B0604030504040204" pitchFamily="34" charset="0"/>
                <a:ea typeface="Verdana" panose="020B0604030504040204" pitchFamily="34" charset="0"/>
              </a:rPr>
              <a:t>«Apvārsnis Eiropa» digitālo programmu sinerģijas ar «Digitālā Eiropa» un CEF</a:t>
            </a:r>
            <a:endParaRPr lang="lv-LV" altLang="lv-LV" sz="3200" b="1" dirty="0">
              <a:solidFill>
                <a:srgbClr val="1A0599"/>
              </a:solidFill>
              <a:latin typeface="Verdana" panose="020B0604030504040204" pitchFamily="34" charset="0"/>
              <a:ea typeface="Verdana" panose="020B0604030504040204" pitchFamily="34" charset="0"/>
            </a:endParaRPr>
          </a:p>
        </p:txBody>
      </p:sp>
      <p:sp>
        <p:nvSpPr>
          <p:cNvPr id="10" name="Diamond 9"/>
          <p:cNvSpPr/>
          <p:nvPr/>
        </p:nvSpPr>
        <p:spPr>
          <a:xfrm>
            <a:off x="3654964" y="2966718"/>
            <a:ext cx="4372824" cy="1899609"/>
          </a:xfrm>
          <a:prstGeom prst="diamond">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Left Arrow 11"/>
          <p:cNvSpPr/>
          <p:nvPr/>
        </p:nvSpPr>
        <p:spPr>
          <a:xfrm>
            <a:off x="6745813" y="5313492"/>
            <a:ext cx="1604649" cy="635490"/>
          </a:xfrm>
          <a:prstGeom prst="leftArrow">
            <a:avLst/>
          </a:prstGeom>
          <a:solidFill>
            <a:schemeClr val="bg1">
              <a:lumMod val="50000"/>
            </a:schemeClr>
          </a:solidFill>
          <a:ln>
            <a:noFill/>
          </a:ln>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Dati/MI</a:t>
            </a:r>
            <a:endParaRPr lang="lv-LV" dirty="0"/>
          </a:p>
        </p:txBody>
      </p:sp>
      <p:sp>
        <p:nvSpPr>
          <p:cNvPr id="13" name="Left Arrow 12"/>
          <p:cNvSpPr/>
          <p:nvPr/>
        </p:nvSpPr>
        <p:spPr>
          <a:xfrm>
            <a:off x="6087096" y="5680495"/>
            <a:ext cx="1809988" cy="570368"/>
          </a:xfrm>
          <a:prstGeom prst="leftArrow">
            <a:avLst/>
          </a:prstGeom>
          <a:solidFill>
            <a:schemeClr val="bg1">
              <a:lumMod val="50000"/>
            </a:schemeClr>
          </a:solidFill>
          <a:ln>
            <a:noFill/>
          </a:ln>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HPC/Kvanti</a:t>
            </a:r>
            <a:endParaRPr lang="lv-LV" dirty="0"/>
          </a:p>
        </p:txBody>
      </p:sp>
      <p:sp>
        <p:nvSpPr>
          <p:cNvPr id="14" name="Left Arrow 13"/>
          <p:cNvSpPr/>
          <p:nvPr/>
        </p:nvSpPr>
        <p:spPr>
          <a:xfrm>
            <a:off x="7310912" y="5060869"/>
            <a:ext cx="1698267" cy="570368"/>
          </a:xfrm>
          <a:prstGeom prst="leftArrow">
            <a:avLst/>
          </a:prstGeom>
          <a:solidFill>
            <a:schemeClr val="bg1">
              <a:lumMod val="50000"/>
            </a:schemeClr>
          </a:solidFill>
          <a:ln>
            <a:noFill/>
          </a:ln>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Mākonis/IOT</a:t>
            </a:r>
            <a:endParaRPr lang="lv-LV" dirty="0"/>
          </a:p>
        </p:txBody>
      </p:sp>
      <p:sp>
        <p:nvSpPr>
          <p:cNvPr id="15" name="Left Arrow 14"/>
          <p:cNvSpPr/>
          <p:nvPr/>
        </p:nvSpPr>
        <p:spPr>
          <a:xfrm>
            <a:off x="7992695" y="4726427"/>
            <a:ext cx="1303699" cy="570368"/>
          </a:xfrm>
          <a:prstGeom prst="leftArrow">
            <a:avLst/>
          </a:prstGeom>
          <a:solidFill>
            <a:schemeClr val="bg1">
              <a:lumMod val="50000"/>
            </a:schemeClr>
          </a:solidFill>
          <a:ln>
            <a:noFill/>
          </a:ln>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QCI</a:t>
            </a:r>
            <a:endParaRPr lang="lv-LV" dirty="0"/>
          </a:p>
        </p:txBody>
      </p:sp>
      <p:sp>
        <p:nvSpPr>
          <p:cNvPr id="17" name="Snip Diagonal Corner Rectangle 16"/>
          <p:cNvSpPr/>
          <p:nvPr/>
        </p:nvSpPr>
        <p:spPr>
          <a:xfrm>
            <a:off x="9136020" y="2365020"/>
            <a:ext cx="2914559" cy="3665780"/>
          </a:xfrm>
          <a:prstGeom prst="snip2Diag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400" b="1" dirty="0">
                <a:solidFill>
                  <a:srgbClr val="1A0599"/>
                </a:solidFill>
                <a:latin typeface="Verdana" panose="020B0604030504040204" pitchFamily="34" charset="0"/>
                <a:ea typeface="Verdana" panose="020B0604030504040204" pitchFamily="34" charset="0"/>
              </a:rPr>
              <a:t>Apvārsnis Eiropa</a:t>
            </a:r>
          </a:p>
          <a:p>
            <a:pPr marL="285750" indent="-285750">
              <a:buFont typeface="Arial" panose="020B0604020202020204" pitchFamily="34" charset="0"/>
              <a:buChar char="•"/>
            </a:pPr>
            <a:r>
              <a:rPr lang="lv-LV" sz="1400" dirty="0">
                <a:solidFill>
                  <a:srgbClr val="1A0599"/>
                </a:solidFill>
                <a:latin typeface="Verdana" panose="020B0604030504040204" pitchFamily="34" charset="0"/>
                <a:ea typeface="Verdana" panose="020B0604030504040204" pitchFamily="34" charset="0"/>
              </a:rPr>
              <a:t>Tehnoloģiju attīstība un progress (MI/kvanti, u.c.)</a:t>
            </a:r>
          </a:p>
          <a:p>
            <a:pPr marL="285750" indent="-285750">
              <a:buFont typeface="Arial" panose="020B0604020202020204" pitchFamily="34" charset="0"/>
              <a:buChar char="•"/>
            </a:pPr>
            <a:r>
              <a:rPr lang="lv-LV" sz="1400" dirty="0">
                <a:solidFill>
                  <a:srgbClr val="1A0599"/>
                </a:solidFill>
                <a:latin typeface="Verdana" panose="020B0604030504040204" pitchFamily="34" charset="0"/>
                <a:ea typeface="Verdana" panose="020B0604030504040204" pitchFamily="34" charset="0"/>
              </a:rPr>
              <a:t> atbilstība regulējumam (privātums, MI ētika u.c.)</a:t>
            </a:r>
          </a:p>
          <a:p>
            <a:pPr marL="285750" indent="-285750">
              <a:buFont typeface="Arial" panose="020B0604020202020204" pitchFamily="34" charset="0"/>
              <a:buChar char="•"/>
            </a:pPr>
            <a:r>
              <a:rPr lang="lv-LV" sz="1400" dirty="0">
                <a:solidFill>
                  <a:srgbClr val="1A0599"/>
                </a:solidFill>
                <a:latin typeface="Verdana" panose="020B0604030504040204" pitchFamily="34" charset="0"/>
                <a:ea typeface="Verdana" panose="020B0604030504040204" pitchFamily="34" charset="0"/>
              </a:rPr>
              <a:t>Vadošās tehnoloģijas un stratēģiskā autonomija </a:t>
            </a:r>
          </a:p>
          <a:p>
            <a:pPr marL="285750" indent="-285750">
              <a:buFont typeface="Arial" panose="020B0604020202020204" pitchFamily="34" charset="0"/>
              <a:buChar char="•"/>
            </a:pPr>
            <a:r>
              <a:rPr lang="lv-LV" sz="1400" dirty="0">
                <a:solidFill>
                  <a:srgbClr val="1A0599"/>
                </a:solidFill>
                <a:latin typeface="Verdana" panose="020B0604030504040204" pitchFamily="34" charset="0"/>
                <a:ea typeface="Verdana" panose="020B0604030504040204" pitchFamily="34" charset="0"/>
              </a:rPr>
              <a:t>Labklājība, cilvēki un planēta (zaļās tehnoloģijas, sociālie izaicinājumi, rūpniecības izcilība) </a:t>
            </a:r>
          </a:p>
        </p:txBody>
      </p:sp>
      <p:sp>
        <p:nvSpPr>
          <p:cNvPr id="18" name="TextBox 17"/>
          <p:cNvSpPr txBox="1"/>
          <p:nvPr/>
        </p:nvSpPr>
        <p:spPr>
          <a:xfrm rot="20150837">
            <a:off x="6106366" y="4724022"/>
            <a:ext cx="2085956" cy="369332"/>
          </a:xfrm>
          <a:prstGeom prst="rect">
            <a:avLst/>
          </a:prstGeom>
          <a:noFill/>
          <a:scene3d>
            <a:camera prst="orthographicFront">
              <a:rot lat="0" lon="0" rev="0"/>
            </a:camera>
            <a:lightRig rig="threePt" dir="t"/>
          </a:scene3d>
        </p:spPr>
        <p:txBody>
          <a:bodyPr wrap="none" rtlCol="0">
            <a:spAutoFit/>
          </a:bodyPr>
          <a:lstStyle/>
          <a:p>
            <a:r>
              <a:rPr lang="lv-LV" dirty="0" smtClean="0"/>
              <a:t>Tehnoloģiju attīstība</a:t>
            </a:r>
            <a:endParaRPr lang="lv-LV" dirty="0"/>
          </a:p>
        </p:txBody>
      </p: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79511" y="2232682"/>
            <a:ext cx="2974729" cy="2772656"/>
          </a:xfrm>
          <a:prstGeom prst="rect">
            <a:avLst/>
          </a:prstGeom>
        </p:spPr>
      </p:pic>
      <p:sp>
        <p:nvSpPr>
          <p:cNvPr id="20" name="Slide Number Placeholder 5">
            <a:extLst>
              <a:ext uri="{FF2B5EF4-FFF2-40B4-BE49-F238E27FC236}">
                <a16:creationId xmlns="" xmlns:a16="http://schemas.microsoft.com/office/drawing/2014/main" id="{D10646D4-2A0A-9547-BE9A-87F7C6546FF8}"/>
              </a:ext>
            </a:extLst>
          </p:cNvPr>
          <p:cNvSpPr>
            <a:spLocks noGrp="1"/>
          </p:cNvSpPr>
          <p:nvPr>
            <p:ph type="sldNum" sz="quarter" idx="12"/>
          </p:nvPr>
        </p:nvSpPr>
        <p:spPr bwMode="auto">
          <a:xfrm>
            <a:off x="9208770" y="6189048"/>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lv-LV" altLang="lv-LV" dirty="0" smtClean="0">
                <a:latin typeface="Verdana" panose="020B0604030504040204" pitchFamily="34" charset="0"/>
                <a:ea typeface="Verdana" panose="020B0604030504040204" pitchFamily="34" charset="0"/>
              </a:rPr>
              <a:t>5</a:t>
            </a:r>
            <a:endParaRPr lang="en-US" altLang="lv-LV"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933490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Left Arrow 26"/>
          <p:cNvSpPr/>
          <p:nvPr/>
        </p:nvSpPr>
        <p:spPr>
          <a:xfrm>
            <a:off x="3665532" y="2565754"/>
            <a:ext cx="1303699" cy="570368"/>
          </a:xfrm>
          <a:prstGeom prst="leftArrow">
            <a:avLst/>
          </a:prstGeom>
          <a:solidFill>
            <a:srgbClr val="7030A0"/>
          </a:solidFill>
          <a:ln>
            <a:noFill/>
          </a:ln>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2030</a:t>
            </a:r>
          </a:p>
        </p:txBody>
      </p:sp>
      <p:sp>
        <p:nvSpPr>
          <p:cNvPr id="2" name="Diamond 1"/>
          <p:cNvSpPr/>
          <p:nvPr/>
        </p:nvSpPr>
        <p:spPr>
          <a:xfrm>
            <a:off x="3686450" y="3313866"/>
            <a:ext cx="4372824" cy="1899609"/>
          </a:xfrm>
          <a:prstGeom prst="diamond">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Left Arrow 2"/>
          <p:cNvSpPr/>
          <p:nvPr/>
        </p:nvSpPr>
        <p:spPr>
          <a:xfrm flipH="1">
            <a:off x="2167308" y="4702200"/>
            <a:ext cx="1303699" cy="570368"/>
          </a:xfrm>
          <a:prstGeom prst="leftArrow">
            <a:avLst/>
          </a:prstGeom>
          <a:solidFill>
            <a:schemeClr val="bg1">
              <a:lumMod val="50000"/>
            </a:schemeClr>
          </a:solidFill>
          <a:ln>
            <a:noFill/>
          </a:ln>
          <a:scene3d>
            <a:camera prst="perspectiveContrastingRightFacing">
              <a:rot lat="1200000" lon="18600000" rev="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Šķiedra</a:t>
            </a:r>
            <a:endParaRPr lang="lv-LV" dirty="0"/>
          </a:p>
        </p:txBody>
      </p:sp>
      <p:sp>
        <p:nvSpPr>
          <p:cNvPr id="4" name="Left Arrow 3"/>
          <p:cNvSpPr/>
          <p:nvPr/>
        </p:nvSpPr>
        <p:spPr>
          <a:xfrm flipH="1">
            <a:off x="2732317" y="4986983"/>
            <a:ext cx="1303699" cy="570368"/>
          </a:xfrm>
          <a:prstGeom prst="leftArrow">
            <a:avLst/>
          </a:prstGeom>
          <a:solidFill>
            <a:schemeClr val="bg1">
              <a:lumMod val="50000"/>
            </a:schemeClr>
          </a:solidFill>
          <a:ln>
            <a:noFill/>
          </a:ln>
          <a:scene3d>
            <a:camera prst="perspectiveContrastingRightFacing">
              <a:rot lat="1200000" lon="18600000" rev="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5G</a:t>
            </a:r>
            <a:endParaRPr lang="lv-LV" dirty="0"/>
          </a:p>
        </p:txBody>
      </p:sp>
      <p:sp>
        <p:nvSpPr>
          <p:cNvPr id="5" name="Left Arrow 4"/>
          <p:cNvSpPr/>
          <p:nvPr/>
        </p:nvSpPr>
        <p:spPr>
          <a:xfrm flipH="1">
            <a:off x="3323174" y="5272167"/>
            <a:ext cx="1303699" cy="570368"/>
          </a:xfrm>
          <a:prstGeom prst="leftArrow">
            <a:avLst/>
          </a:prstGeom>
          <a:solidFill>
            <a:schemeClr val="bg1">
              <a:lumMod val="50000"/>
            </a:schemeClr>
          </a:solidFill>
          <a:ln>
            <a:noFill/>
          </a:ln>
          <a:scene3d>
            <a:camera prst="perspectiveContrastingRightFacing">
              <a:rot lat="1200000" lon="18600000" rev="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err="1" smtClean="0"/>
              <a:t>WiFi</a:t>
            </a:r>
            <a:endParaRPr lang="lv-LV" dirty="0"/>
          </a:p>
        </p:txBody>
      </p:sp>
      <p:sp>
        <p:nvSpPr>
          <p:cNvPr id="6" name="Left Arrow 5"/>
          <p:cNvSpPr/>
          <p:nvPr/>
        </p:nvSpPr>
        <p:spPr>
          <a:xfrm flipH="1">
            <a:off x="3890455" y="5519704"/>
            <a:ext cx="1303699" cy="570368"/>
          </a:xfrm>
          <a:prstGeom prst="leftArrow">
            <a:avLst/>
          </a:prstGeom>
          <a:solidFill>
            <a:schemeClr val="bg1">
              <a:lumMod val="50000"/>
            </a:schemeClr>
          </a:solidFill>
          <a:ln>
            <a:noFill/>
          </a:ln>
          <a:scene3d>
            <a:camera prst="perspectiveContrastingRightFacing">
              <a:rot lat="1200000" lon="18600000" rev="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SAT</a:t>
            </a:r>
            <a:endParaRPr lang="lv-LV" dirty="0"/>
          </a:p>
        </p:txBody>
      </p:sp>
      <p:sp>
        <p:nvSpPr>
          <p:cNvPr id="7" name="TextBox 6"/>
          <p:cNvSpPr txBox="1"/>
          <p:nvPr/>
        </p:nvSpPr>
        <p:spPr>
          <a:xfrm rot="1372023">
            <a:off x="3712434" y="4777787"/>
            <a:ext cx="1626599" cy="338554"/>
          </a:xfrm>
          <a:prstGeom prst="rect">
            <a:avLst/>
          </a:prstGeom>
          <a:noFill/>
          <a:scene3d>
            <a:camera prst="orthographicFront">
              <a:rot lat="0" lon="0" rev="0"/>
            </a:camera>
            <a:lightRig rig="threePt" dir="t"/>
          </a:scene3d>
        </p:spPr>
        <p:txBody>
          <a:bodyPr wrap="none" rtlCol="0">
            <a:spAutoFit/>
          </a:bodyPr>
          <a:lstStyle/>
          <a:p>
            <a:r>
              <a:rPr lang="lv-LV" sz="1600" dirty="0" smtClean="0">
                <a:latin typeface="Verdana" panose="020B0604030504040204" pitchFamily="34" charset="0"/>
                <a:ea typeface="Verdana" panose="020B0604030504040204" pitchFamily="34" charset="0"/>
              </a:rPr>
              <a:t>Infrastruktūra</a:t>
            </a:r>
            <a:endParaRPr lang="lv-LV" sz="1600" dirty="0">
              <a:latin typeface="Verdana" panose="020B0604030504040204" pitchFamily="34" charset="0"/>
              <a:ea typeface="Verdana" panose="020B0604030504040204" pitchFamily="34" charset="0"/>
            </a:endParaRPr>
          </a:p>
        </p:txBody>
      </p:sp>
      <p:sp>
        <p:nvSpPr>
          <p:cNvPr id="9" name="Snip Diagonal Corner Rectangle 8"/>
          <p:cNvSpPr/>
          <p:nvPr/>
        </p:nvSpPr>
        <p:spPr>
          <a:xfrm>
            <a:off x="166777" y="4526366"/>
            <a:ext cx="2106393" cy="2061969"/>
          </a:xfrm>
          <a:prstGeom prst="snip2DiagRect">
            <a:avLst/>
          </a:prstGeom>
          <a:solidFill>
            <a:schemeClr val="bg1"/>
          </a:solidFill>
          <a:ln>
            <a:solidFill>
              <a:srgbClr val="1304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400" b="1" dirty="0" smtClean="0">
                <a:solidFill>
                  <a:srgbClr val="1A0599"/>
                </a:solidFill>
                <a:latin typeface="Verdana" panose="020B0604030504040204" pitchFamily="34" charset="0"/>
                <a:ea typeface="Verdana" panose="020B0604030504040204" pitchFamily="34" charset="0"/>
              </a:rPr>
              <a:t>Connecting </a:t>
            </a:r>
          </a:p>
          <a:p>
            <a:r>
              <a:rPr lang="lv-LV" sz="1400" b="1" dirty="0" smtClean="0">
                <a:solidFill>
                  <a:srgbClr val="1A0599"/>
                </a:solidFill>
                <a:latin typeface="Verdana" panose="020B0604030504040204" pitchFamily="34" charset="0"/>
                <a:ea typeface="Verdana" panose="020B0604030504040204" pitchFamily="34" charset="0"/>
              </a:rPr>
              <a:t>Europe Facility (CEF)</a:t>
            </a:r>
          </a:p>
          <a:p>
            <a:pPr marL="285750" indent="-285750">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Stratēģiskie tīkli</a:t>
            </a:r>
          </a:p>
          <a:p>
            <a:pPr marL="285750" indent="-285750">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Fiksētā un bezvadu tīklu savienojamība</a:t>
            </a:r>
            <a:endParaRPr lang="lv-LV" sz="1400" dirty="0">
              <a:solidFill>
                <a:srgbClr val="1A0599"/>
              </a:solidFill>
              <a:latin typeface="Verdana" panose="020B0604030504040204" pitchFamily="34" charset="0"/>
              <a:ea typeface="Verdana" panose="020B0604030504040204" pitchFamily="34" charset="0"/>
            </a:endParaRPr>
          </a:p>
        </p:txBody>
      </p:sp>
      <p:sp>
        <p:nvSpPr>
          <p:cNvPr id="10" name="Diamond 9"/>
          <p:cNvSpPr/>
          <p:nvPr/>
        </p:nvSpPr>
        <p:spPr>
          <a:xfrm>
            <a:off x="3686450" y="3025990"/>
            <a:ext cx="4372824" cy="1899609"/>
          </a:xfrm>
          <a:prstGeom prst="diamond">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Left Arrow 11"/>
          <p:cNvSpPr/>
          <p:nvPr/>
        </p:nvSpPr>
        <p:spPr>
          <a:xfrm>
            <a:off x="6357548" y="5458291"/>
            <a:ext cx="1604649" cy="635490"/>
          </a:xfrm>
          <a:prstGeom prst="leftArrow">
            <a:avLst/>
          </a:prstGeom>
          <a:solidFill>
            <a:schemeClr val="bg1">
              <a:lumMod val="50000"/>
            </a:schemeClr>
          </a:solidFill>
          <a:ln>
            <a:noFill/>
          </a:ln>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Dati/MI</a:t>
            </a:r>
            <a:endParaRPr lang="lv-LV" dirty="0"/>
          </a:p>
        </p:txBody>
      </p:sp>
      <p:sp>
        <p:nvSpPr>
          <p:cNvPr id="13" name="Left Arrow 12"/>
          <p:cNvSpPr/>
          <p:nvPr/>
        </p:nvSpPr>
        <p:spPr>
          <a:xfrm>
            <a:off x="5723491" y="5752935"/>
            <a:ext cx="1809988" cy="570368"/>
          </a:xfrm>
          <a:prstGeom prst="leftArrow">
            <a:avLst/>
          </a:prstGeom>
          <a:solidFill>
            <a:schemeClr val="bg1">
              <a:lumMod val="50000"/>
            </a:schemeClr>
          </a:solidFill>
          <a:ln>
            <a:noFill/>
          </a:ln>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HPC/Kvanti</a:t>
            </a:r>
            <a:endParaRPr lang="lv-LV" dirty="0"/>
          </a:p>
        </p:txBody>
      </p:sp>
      <p:sp>
        <p:nvSpPr>
          <p:cNvPr id="14" name="Left Arrow 13"/>
          <p:cNvSpPr/>
          <p:nvPr/>
        </p:nvSpPr>
        <p:spPr>
          <a:xfrm>
            <a:off x="6915700" y="5255770"/>
            <a:ext cx="1698267" cy="570368"/>
          </a:xfrm>
          <a:prstGeom prst="leftArrow">
            <a:avLst/>
          </a:prstGeom>
          <a:solidFill>
            <a:schemeClr val="bg1">
              <a:lumMod val="50000"/>
            </a:schemeClr>
          </a:solidFill>
          <a:ln>
            <a:noFill/>
          </a:ln>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Mākonis/IOT</a:t>
            </a:r>
            <a:endParaRPr lang="lv-LV" dirty="0"/>
          </a:p>
        </p:txBody>
      </p:sp>
      <p:sp>
        <p:nvSpPr>
          <p:cNvPr id="15" name="Left Arrow 14"/>
          <p:cNvSpPr/>
          <p:nvPr/>
        </p:nvSpPr>
        <p:spPr>
          <a:xfrm>
            <a:off x="7597483" y="4921328"/>
            <a:ext cx="1303699" cy="570368"/>
          </a:xfrm>
          <a:prstGeom prst="leftArrow">
            <a:avLst/>
          </a:prstGeom>
          <a:solidFill>
            <a:schemeClr val="bg1">
              <a:lumMod val="50000"/>
            </a:schemeClr>
          </a:solidFill>
          <a:ln>
            <a:noFill/>
          </a:ln>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5G/6G</a:t>
            </a:r>
            <a:endParaRPr lang="lv-LV" dirty="0"/>
          </a:p>
        </p:txBody>
      </p:sp>
      <p:sp>
        <p:nvSpPr>
          <p:cNvPr id="17" name="Snip Diagonal Corner Rectangle 16"/>
          <p:cNvSpPr/>
          <p:nvPr/>
        </p:nvSpPr>
        <p:spPr>
          <a:xfrm>
            <a:off x="8596254" y="2862943"/>
            <a:ext cx="3478646" cy="2998140"/>
          </a:xfrm>
          <a:prstGeom prst="snip2DiagRect">
            <a:avLst/>
          </a:prstGeom>
          <a:solidFill>
            <a:schemeClr val="bg1"/>
          </a:solidFill>
          <a:ln>
            <a:solidFill>
              <a:srgbClr val="1304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400" b="1" dirty="0" smtClean="0">
                <a:solidFill>
                  <a:srgbClr val="1A0599"/>
                </a:solidFill>
                <a:latin typeface="Verdana" panose="020B0604030504040204" pitchFamily="34" charset="0"/>
                <a:ea typeface="Verdana" panose="020B0604030504040204" pitchFamily="34" charset="0"/>
              </a:rPr>
              <a:t>Apvārsnis Eiropa</a:t>
            </a:r>
          </a:p>
          <a:p>
            <a:pPr marL="285750" indent="-285750">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Tehnoloģiju attīstība un progress (MI/kvanti, u.c.)</a:t>
            </a:r>
          </a:p>
          <a:p>
            <a:pPr marL="285750" indent="-285750">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 atbilstība regulējumam (privātums, MI ētika u.c.)</a:t>
            </a:r>
          </a:p>
          <a:p>
            <a:pPr marL="285750" indent="-285750">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Vadošās tehnoloģijas un stratēģiskā autonomija </a:t>
            </a:r>
          </a:p>
          <a:p>
            <a:pPr marL="285750" indent="-285750">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Labklājība, cilvēki un planēta (zaļās tehnoloģijas, sociālie izaicinājumi, rūpniecības izcilība) </a:t>
            </a:r>
          </a:p>
        </p:txBody>
      </p:sp>
      <p:sp>
        <p:nvSpPr>
          <p:cNvPr id="18" name="TextBox 17"/>
          <p:cNvSpPr txBox="1"/>
          <p:nvPr/>
        </p:nvSpPr>
        <p:spPr>
          <a:xfrm rot="20150837">
            <a:off x="6046353" y="4798683"/>
            <a:ext cx="2268954" cy="338554"/>
          </a:xfrm>
          <a:prstGeom prst="rect">
            <a:avLst/>
          </a:prstGeom>
          <a:noFill/>
          <a:scene3d>
            <a:camera prst="orthographicFront">
              <a:rot lat="0" lon="0" rev="0"/>
            </a:camera>
            <a:lightRig rig="threePt" dir="t"/>
          </a:scene3d>
        </p:spPr>
        <p:txBody>
          <a:bodyPr wrap="none" rtlCol="0">
            <a:spAutoFit/>
          </a:bodyPr>
          <a:lstStyle/>
          <a:p>
            <a:r>
              <a:rPr lang="lv-LV" sz="1600" dirty="0" smtClean="0">
                <a:latin typeface="Verdana" panose="020B0604030504040204" pitchFamily="34" charset="0"/>
                <a:ea typeface="Verdana" panose="020B0604030504040204" pitchFamily="34" charset="0"/>
              </a:rPr>
              <a:t>Tehnoloģiju attīstība</a:t>
            </a:r>
            <a:endParaRPr lang="lv-LV" sz="1600" dirty="0">
              <a:latin typeface="Verdana" panose="020B0604030504040204" pitchFamily="34" charset="0"/>
              <a:ea typeface="Verdana" panose="020B0604030504040204" pitchFamily="34" charset="0"/>
            </a:endParaRPr>
          </a:p>
        </p:txBody>
      </p:sp>
      <p:sp>
        <p:nvSpPr>
          <p:cNvPr id="19" name="Can 18"/>
          <p:cNvSpPr/>
          <p:nvPr/>
        </p:nvSpPr>
        <p:spPr>
          <a:xfrm>
            <a:off x="5413715" y="2950491"/>
            <a:ext cx="954846" cy="783286"/>
          </a:xfrm>
          <a:prstGeom prst="can">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err="1" smtClean="0"/>
              <a:t>Kiber</a:t>
            </a:r>
            <a:r>
              <a:rPr lang="lv-LV" dirty="0" smtClean="0"/>
              <a:t>-drošība</a:t>
            </a:r>
            <a:endParaRPr lang="lv-LV" dirty="0"/>
          </a:p>
        </p:txBody>
      </p:sp>
      <p:sp>
        <p:nvSpPr>
          <p:cNvPr id="20" name="Can 19"/>
          <p:cNvSpPr/>
          <p:nvPr/>
        </p:nvSpPr>
        <p:spPr>
          <a:xfrm>
            <a:off x="5216938" y="3664998"/>
            <a:ext cx="1006208" cy="912597"/>
          </a:xfrm>
          <a:prstGeom prst="can">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MI</a:t>
            </a:r>
            <a:endParaRPr lang="lv-LV" dirty="0"/>
          </a:p>
        </p:txBody>
      </p:sp>
      <p:sp>
        <p:nvSpPr>
          <p:cNvPr id="21" name="Can 20"/>
          <p:cNvSpPr/>
          <p:nvPr/>
        </p:nvSpPr>
        <p:spPr>
          <a:xfrm>
            <a:off x="6342938" y="3398828"/>
            <a:ext cx="1028102" cy="865517"/>
          </a:xfrm>
          <a:prstGeom prst="can">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Prasmes</a:t>
            </a:r>
            <a:endParaRPr lang="lv-LV" dirty="0"/>
          </a:p>
        </p:txBody>
      </p:sp>
      <p:sp>
        <p:nvSpPr>
          <p:cNvPr id="22" name="Can 21"/>
          <p:cNvSpPr/>
          <p:nvPr/>
        </p:nvSpPr>
        <p:spPr>
          <a:xfrm>
            <a:off x="4298645" y="3233932"/>
            <a:ext cx="918293" cy="804203"/>
          </a:xfrm>
          <a:prstGeom prst="can">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HPC</a:t>
            </a:r>
            <a:endParaRPr lang="lv-LV" dirty="0"/>
          </a:p>
        </p:txBody>
      </p:sp>
      <p:sp>
        <p:nvSpPr>
          <p:cNvPr id="23" name="Snip Diagonal Corner Rectangle 22"/>
          <p:cNvSpPr/>
          <p:nvPr/>
        </p:nvSpPr>
        <p:spPr>
          <a:xfrm>
            <a:off x="7374365" y="1432012"/>
            <a:ext cx="4205957" cy="1351286"/>
          </a:xfrm>
          <a:prstGeom prst="snip2DiagRect">
            <a:avLst/>
          </a:prstGeom>
          <a:solidFill>
            <a:schemeClr val="bg1"/>
          </a:solidFill>
          <a:ln>
            <a:solidFill>
              <a:srgbClr val="1304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400" b="1" dirty="0" smtClean="0">
                <a:solidFill>
                  <a:srgbClr val="1A0599"/>
                </a:solidFill>
                <a:latin typeface="Verdana" panose="020B0604030504040204" pitchFamily="34" charset="0"/>
                <a:ea typeface="Verdana" panose="020B0604030504040204" pitchFamily="34" charset="0"/>
              </a:rPr>
              <a:t>Digitālā Eiropa</a:t>
            </a:r>
          </a:p>
          <a:p>
            <a:pPr marL="285750" indent="-285750">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Stratēģiskās kapacitātes</a:t>
            </a:r>
          </a:p>
          <a:p>
            <a:pPr marL="285750" indent="-285750">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Eiropas mēroga sistēmu izvietošana</a:t>
            </a:r>
          </a:p>
          <a:p>
            <a:pPr marL="285750" indent="-285750">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Augsta līmeņa digitālās prasmes</a:t>
            </a:r>
          </a:p>
          <a:p>
            <a:pPr marL="285750" indent="-285750">
              <a:buFont typeface="Arial" panose="020B0604020202020204" pitchFamily="34" charset="0"/>
              <a:buChar char="•"/>
            </a:pPr>
            <a:r>
              <a:rPr lang="lv-LV" sz="1400" dirty="0" smtClean="0">
                <a:solidFill>
                  <a:srgbClr val="1A0599"/>
                </a:solidFill>
                <a:latin typeface="Verdana" panose="020B0604030504040204" pitchFamily="34" charset="0"/>
                <a:ea typeface="Verdana" panose="020B0604030504040204" pitchFamily="34" charset="0"/>
              </a:rPr>
              <a:t>Testēšana</a:t>
            </a:r>
          </a:p>
        </p:txBody>
      </p:sp>
      <p:sp>
        <p:nvSpPr>
          <p:cNvPr id="24" name="TextBox 23"/>
          <p:cNvSpPr txBox="1"/>
          <p:nvPr/>
        </p:nvSpPr>
        <p:spPr>
          <a:xfrm>
            <a:off x="5102982" y="1621118"/>
            <a:ext cx="1615880" cy="1077218"/>
          </a:xfrm>
          <a:prstGeom prst="rect">
            <a:avLst/>
          </a:prstGeom>
          <a:noFill/>
          <a:scene3d>
            <a:camera prst="orthographicFront">
              <a:rot lat="0" lon="0" rev="0"/>
            </a:camera>
            <a:lightRig rig="threePt" dir="t"/>
          </a:scene3d>
        </p:spPr>
        <p:txBody>
          <a:bodyPr wrap="square" rtlCol="0">
            <a:spAutoFit/>
          </a:bodyPr>
          <a:lstStyle/>
          <a:p>
            <a:pPr algn="ctr"/>
            <a:r>
              <a:rPr lang="lv-LV" sz="1600" dirty="0" smtClean="0">
                <a:solidFill>
                  <a:srgbClr val="1A0599"/>
                </a:solidFill>
                <a:latin typeface="Verdana" panose="020B0604030504040204" pitchFamily="34" charset="0"/>
                <a:ea typeface="Verdana" panose="020B0604030504040204" pitchFamily="34" charset="0"/>
              </a:rPr>
              <a:t>Tehnoloģiju jaudas un izmantošanas pielietojumi</a:t>
            </a:r>
            <a:endParaRPr lang="lv-LV" sz="1600" dirty="0">
              <a:solidFill>
                <a:srgbClr val="1A0599"/>
              </a:solidFill>
              <a:latin typeface="Verdana" panose="020B0604030504040204" pitchFamily="34" charset="0"/>
              <a:ea typeface="Verdana" panose="020B0604030504040204" pitchFamily="34" charset="0"/>
            </a:endParaRPr>
          </a:p>
        </p:txBody>
      </p:sp>
      <p:pic>
        <p:nvPicPr>
          <p:cNvPr id="8" name="Picture 7"/>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100000"/>
                    </a14:imgEffect>
                    <a14:imgEffect>
                      <a14:brightnessContrast bright="-21000" contrast="100000"/>
                    </a14:imgEffect>
                  </a14:imgLayer>
                </a14:imgProps>
              </a:ext>
            </a:extLst>
          </a:blip>
          <a:stretch>
            <a:fillRect/>
          </a:stretch>
        </p:blipFill>
        <p:spPr>
          <a:xfrm>
            <a:off x="796050" y="1687108"/>
            <a:ext cx="3155409" cy="1596066"/>
          </a:xfrm>
          <a:prstGeom prst="rect">
            <a:avLst/>
          </a:prstGeom>
        </p:spPr>
      </p:pic>
      <p:sp>
        <p:nvSpPr>
          <p:cNvPr id="25" name="Left Arrow 24"/>
          <p:cNvSpPr/>
          <p:nvPr/>
        </p:nvSpPr>
        <p:spPr>
          <a:xfrm>
            <a:off x="2534827" y="3278485"/>
            <a:ext cx="1303699" cy="570368"/>
          </a:xfrm>
          <a:prstGeom prst="leftArrow">
            <a:avLst/>
          </a:prstGeom>
          <a:solidFill>
            <a:srgbClr val="7030A0"/>
          </a:solidFill>
          <a:ln>
            <a:noFill/>
          </a:ln>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t>2030</a:t>
            </a:r>
            <a:endParaRPr lang="lv-LV" dirty="0"/>
          </a:p>
        </p:txBody>
      </p:sp>
      <p:sp>
        <p:nvSpPr>
          <p:cNvPr id="26" name="Left Arrow 25"/>
          <p:cNvSpPr/>
          <p:nvPr/>
        </p:nvSpPr>
        <p:spPr>
          <a:xfrm>
            <a:off x="3070984" y="2928180"/>
            <a:ext cx="1303699" cy="570368"/>
          </a:xfrm>
          <a:prstGeom prst="leftArrow">
            <a:avLst/>
          </a:prstGeom>
          <a:solidFill>
            <a:srgbClr val="7030A0"/>
          </a:solidFill>
          <a:ln>
            <a:noFill/>
          </a:ln>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2030</a:t>
            </a:r>
          </a:p>
        </p:txBody>
      </p:sp>
      <p:sp>
        <p:nvSpPr>
          <p:cNvPr id="28" name="Left Arrow 27"/>
          <p:cNvSpPr/>
          <p:nvPr/>
        </p:nvSpPr>
        <p:spPr>
          <a:xfrm>
            <a:off x="4237490" y="2321288"/>
            <a:ext cx="1303699" cy="570368"/>
          </a:xfrm>
          <a:prstGeom prst="leftArrow">
            <a:avLst/>
          </a:prstGeom>
          <a:solidFill>
            <a:srgbClr val="7030A0"/>
          </a:solidFill>
          <a:ln>
            <a:noFill/>
          </a:ln>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2030</a:t>
            </a:r>
          </a:p>
        </p:txBody>
      </p:sp>
      <p:sp>
        <p:nvSpPr>
          <p:cNvPr id="29" name="TextBox 28"/>
          <p:cNvSpPr txBox="1"/>
          <p:nvPr/>
        </p:nvSpPr>
        <p:spPr>
          <a:xfrm>
            <a:off x="680395" y="1536827"/>
            <a:ext cx="4030270" cy="338554"/>
          </a:xfrm>
          <a:prstGeom prst="rect">
            <a:avLst/>
          </a:prstGeom>
          <a:noFill/>
        </p:spPr>
        <p:txBody>
          <a:bodyPr wrap="none" rtlCol="0">
            <a:spAutoFit/>
          </a:bodyPr>
          <a:lstStyle/>
          <a:p>
            <a:r>
              <a:rPr lang="lv-LV" sz="1600" b="1" dirty="0" err="1" smtClean="0">
                <a:solidFill>
                  <a:srgbClr val="7030A0"/>
                </a:solidFill>
                <a:latin typeface="Verdana" panose="020B0604030504040204" pitchFamily="34" charset="0"/>
                <a:ea typeface="Verdana" panose="020B0604030504040204" pitchFamily="34" charset="0"/>
              </a:rPr>
              <a:t>Europe’s</a:t>
            </a:r>
            <a:r>
              <a:rPr lang="lv-LV" sz="1600" b="1" dirty="0" smtClean="0">
                <a:solidFill>
                  <a:srgbClr val="7030A0"/>
                </a:solidFill>
                <a:latin typeface="Verdana" panose="020B0604030504040204" pitchFamily="34" charset="0"/>
                <a:ea typeface="Verdana" panose="020B0604030504040204" pitchFamily="34" charset="0"/>
              </a:rPr>
              <a:t> </a:t>
            </a:r>
            <a:r>
              <a:rPr lang="lv-LV" sz="1600" b="1" dirty="0" err="1" smtClean="0">
                <a:solidFill>
                  <a:srgbClr val="7030A0"/>
                </a:solidFill>
                <a:latin typeface="Verdana" panose="020B0604030504040204" pitchFamily="34" charset="0"/>
                <a:ea typeface="Verdana" panose="020B0604030504040204" pitchFamily="34" charset="0"/>
              </a:rPr>
              <a:t>Digital</a:t>
            </a:r>
            <a:r>
              <a:rPr lang="lv-LV" sz="1600" b="1" dirty="0" smtClean="0">
                <a:solidFill>
                  <a:srgbClr val="7030A0"/>
                </a:solidFill>
                <a:latin typeface="Verdana" panose="020B0604030504040204" pitchFamily="34" charset="0"/>
                <a:ea typeface="Verdana" panose="020B0604030504040204" pitchFamily="34" charset="0"/>
              </a:rPr>
              <a:t> </a:t>
            </a:r>
            <a:r>
              <a:rPr lang="lv-LV" sz="1600" b="1" dirty="0" err="1" smtClean="0">
                <a:solidFill>
                  <a:srgbClr val="7030A0"/>
                </a:solidFill>
                <a:latin typeface="Verdana" panose="020B0604030504040204" pitchFamily="34" charset="0"/>
                <a:ea typeface="Verdana" panose="020B0604030504040204" pitchFamily="34" charset="0"/>
              </a:rPr>
              <a:t>Decade</a:t>
            </a:r>
            <a:r>
              <a:rPr lang="lv-LV" sz="1600" b="1" dirty="0" smtClean="0">
                <a:solidFill>
                  <a:srgbClr val="7030A0"/>
                </a:solidFill>
                <a:latin typeface="Verdana" panose="020B0604030504040204" pitchFamily="34" charset="0"/>
                <a:ea typeface="Verdana" panose="020B0604030504040204" pitchFamily="34" charset="0"/>
              </a:rPr>
              <a:t> Compass</a:t>
            </a:r>
            <a:endParaRPr lang="lv-LV" sz="1600" b="1" dirty="0">
              <a:solidFill>
                <a:srgbClr val="7030A0"/>
              </a:solidFill>
              <a:latin typeface="Verdana" panose="020B0604030504040204" pitchFamily="34" charset="0"/>
              <a:ea typeface="Verdana" panose="020B0604030504040204" pitchFamily="34" charset="0"/>
            </a:endParaRPr>
          </a:p>
        </p:txBody>
      </p:sp>
      <p:sp>
        <p:nvSpPr>
          <p:cNvPr id="30" name="Slide Number Placeholder 5">
            <a:extLst>
              <a:ext uri="{FF2B5EF4-FFF2-40B4-BE49-F238E27FC236}">
                <a16:creationId xmlns="" xmlns:a16="http://schemas.microsoft.com/office/drawing/2014/main" id="{D10646D4-2A0A-9547-BE9A-87F7C6546FF8}"/>
              </a:ext>
            </a:extLst>
          </p:cNvPr>
          <p:cNvSpPr>
            <a:spLocks noGrp="1"/>
          </p:cNvSpPr>
          <p:nvPr>
            <p:ph type="sldNum" sz="quarter" idx="12"/>
          </p:nvPr>
        </p:nvSpPr>
        <p:spPr bwMode="auto">
          <a:xfrm>
            <a:off x="9208770" y="6189048"/>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lv-LV" altLang="lv-LV" dirty="0" smtClean="0">
                <a:latin typeface="Verdana" panose="020B0604030504040204" pitchFamily="34" charset="0"/>
                <a:ea typeface="Verdana" panose="020B0604030504040204" pitchFamily="34" charset="0"/>
              </a:rPr>
              <a:t>6</a:t>
            </a:r>
            <a:endParaRPr lang="en-US" altLang="lv-LV" dirty="0">
              <a:latin typeface="Verdana" panose="020B0604030504040204" pitchFamily="34" charset="0"/>
              <a:ea typeface="Verdana" panose="020B0604030504040204" pitchFamily="34" charset="0"/>
            </a:endParaRPr>
          </a:p>
        </p:txBody>
      </p:sp>
      <p:sp>
        <p:nvSpPr>
          <p:cNvPr id="31" name="Title 1">
            <a:extLst>
              <a:ext uri="{FF2B5EF4-FFF2-40B4-BE49-F238E27FC236}">
                <a16:creationId xmlns="" xmlns:a16="http://schemas.microsoft.com/office/drawing/2014/main" id="{E48F5272-E51A-6944-8768-B8F921E69B2F}"/>
              </a:ext>
            </a:extLst>
          </p:cNvPr>
          <p:cNvSpPr txBox="1">
            <a:spLocks/>
          </p:cNvSpPr>
          <p:nvPr/>
        </p:nvSpPr>
        <p:spPr>
          <a:xfrm>
            <a:off x="1660117" y="413480"/>
            <a:ext cx="9156109" cy="1036638"/>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altLang="en-US" sz="3200" b="1" dirty="0" smtClean="0">
                <a:solidFill>
                  <a:srgbClr val="1A0599"/>
                </a:solidFill>
                <a:latin typeface="Verdana" panose="020B0604030504040204" pitchFamily="34" charset="0"/>
                <a:ea typeface="Verdana" panose="020B0604030504040204" pitchFamily="34" charset="0"/>
              </a:rPr>
              <a:t>«Apvārsnis Eiropa» digitālo programmu sinerģijas ar «Digitālā Eiropa» un CEF</a:t>
            </a:r>
            <a:endParaRPr lang="lv-LV" altLang="lv-LV" sz="3200" b="1" dirty="0">
              <a:solidFill>
                <a:srgbClr val="1A0599"/>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03899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2982686" y="4764519"/>
            <a:ext cx="9013371" cy="14716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Rectangle 25"/>
          <p:cNvSpPr/>
          <p:nvPr/>
        </p:nvSpPr>
        <p:spPr>
          <a:xfrm>
            <a:off x="2786743" y="2969058"/>
            <a:ext cx="9209314" cy="16832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Rectangle 24"/>
          <p:cNvSpPr/>
          <p:nvPr/>
        </p:nvSpPr>
        <p:spPr>
          <a:xfrm>
            <a:off x="2786743" y="1110343"/>
            <a:ext cx="9209314" cy="17710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Freeform 10"/>
          <p:cNvSpPr/>
          <p:nvPr/>
        </p:nvSpPr>
        <p:spPr>
          <a:xfrm>
            <a:off x="4125686" y="1170845"/>
            <a:ext cx="7786912" cy="1683290"/>
          </a:xfrm>
          <a:custGeom>
            <a:avLst/>
            <a:gdLst>
              <a:gd name="connsiteX0" fmla="*/ 0 w 4526347"/>
              <a:gd name="connsiteY0" fmla="*/ 0 h 1683290"/>
              <a:gd name="connsiteX1" fmla="*/ 4526347 w 4526347"/>
              <a:gd name="connsiteY1" fmla="*/ 0 h 1683290"/>
              <a:gd name="connsiteX2" fmla="*/ 4526347 w 4526347"/>
              <a:gd name="connsiteY2" fmla="*/ 1683290 h 1683290"/>
              <a:gd name="connsiteX3" fmla="*/ 0 w 4526347"/>
              <a:gd name="connsiteY3" fmla="*/ 1683290 h 1683290"/>
              <a:gd name="connsiteX4" fmla="*/ 0 w 4526347"/>
              <a:gd name="connsiteY4" fmla="*/ 0 h 1683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6347" h="1683290">
                <a:moveTo>
                  <a:pt x="0" y="0"/>
                </a:moveTo>
                <a:lnTo>
                  <a:pt x="4526347" y="0"/>
                </a:lnTo>
                <a:lnTo>
                  <a:pt x="4526347" y="1683290"/>
                </a:lnTo>
                <a:lnTo>
                  <a:pt x="0" y="1683290"/>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Zaļā, elastīgā un progresīvā ražošana</a:t>
            </a:r>
          </a:p>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Progresīvas digitālās tehnoloģijas ražošanai</a:t>
            </a:r>
          </a:p>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Jauni būvniecības veidi, lai paātrinātu pārmaiņas būvniecībā</a:t>
            </a:r>
          </a:p>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Aprites centri, atspēriena punkts ceļā uz klimata neitralitāti un cikliskumu rūpniecībā</a:t>
            </a:r>
          </a:p>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Resursu aprites nodrošināšana ražošanas nozarēs, tostarp atkritumu, ūdens un CO2/CO nozarē</a:t>
            </a:r>
          </a:p>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Atjaunojamo energoresursu un elektroenerģijas integrēšana pārstrādes rūpniecībā</a:t>
            </a:r>
          </a:p>
        </p:txBody>
      </p:sp>
      <p:sp>
        <p:nvSpPr>
          <p:cNvPr id="12" name="Freeform 11"/>
          <p:cNvSpPr/>
          <p:nvPr/>
        </p:nvSpPr>
        <p:spPr>
          <a:xfrm>
            <a:off x="4125686" y="2969059"/>
            <a:ext cx="7786912" cy="1683284"/>
          </a:xfrm>
          <a:custGeom>
            <a:avLst/>
            <a:gdLst>
              <a:gd name="connsiteX0" fmla="*/ 0 w 4526347"/>
              <a:gd name="connsiteY0" fmla="*/ 0 h 1683284"/>
              <a:gd name="connsiteX1" fmla="*/ 4526347 w 4526347"/>
              <a:gd name="connsiteY1" fmla="*/ 0 h 1683284"/>
              <a:gd name="connsiteX2" fmla="*/ 4526347 w 4526347"/>
              <a:gd name="connsiteY2" fmla="*/ 1683284 h 1683284"/>
              <a:gd name="connsiteX3" fmla="*/ 0 w 4526347"/>
              <a:gd name="connsiteY3" fmla="*/ 1683284 h 1683284"/>
              <a:gd name="connsiteX4" fmla="*/ 0 w 4526347"/>
              <a:gd name="connsiteY4" fmla="*/ 0 h 168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6347" h="1683284">
                <a:moveTo>
                  <a:pt x="0" y="0"/>
                </a:moveTo>
                <a:lnTo>
                  <a:pt x="4526347" y="0"/>
                </a:lnTo>
                <a:lnTo>
                  <a:pt x="4526347" y="1683284"/>
                </a:lnTo>
                <a:lnTo>
                  <a:pt x="0" y="1683284"/>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marL="57150" lvl="1" indent="-57150" algn="l" defTabSz="133350">
              <a:lnSpc>
                <a:spcPct val="90000"/>
              </a:lnSpc>
              <a:spcBef>
                <a:spcPct val="0"/>
              </a:spcBef>
              <a:spcAft>
                <a:spcPct val="15000"/>
              </a:spcAft>
              <a:buChar char="••"/>
            </a:pPr>
            <a:endParaRPr lang="lv-LV" sz="300" kern="1200" dirty="0">
              <a:solidFill>
                <a:srgbClr val="1A0599"/>
              </a:solidFill>
              <a:latin typeface="Verdana" panose="020B0604030504040204" pitchFamily="34" charset="0"/>
              <a:ea typeface="Verdana" panose="020B0604030504040204" pitchFamily="34" charset="0"/>
            </a:endParaRPr>
          </a:p>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Noturīgas, ilgtspējīgas un kritisko izejvielu vērtības ķēdes ES industriālajām ekosistēmām</a:t>
            </a:r>
          </a:p>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Jauni ilgtspējīgi materiāli ar uzlabotām funkcijām un lietojumiem dažādos rūpnieciskos procesos un patēriņa precēs</a:t>
            </a:r>
          </a:p>
          <a:p>
            <a:pPr marL="114300" lvl="1" indent="-114300" defTabSz="533400">
              <a:lnSpc>
                <a:spcPct val="90000"/>
              </a:lnSpc>
              <a:spcBef>
                <a:spcPct val="0"/>
              </a:spcBef>
              <a:spcAft>
                <a:spcPct val="15000"/>
              </a:spcAft>
              <a:buChar char="••"/>
              <a:tabLst>
                <a:tab pos="87313" algn="l"/>
              </a:tabLst>
            </a:pPr>
            <a:r>
              <a:rPr lang="lv-LV" sz="1400" dirty="0" smtClean="0">
                <a:solidFill>
                  <a:srgbClr val="1A0599"/>
                </a:solidFill>
                <a:latin typeface="Verdana" panose="020B0604030504040204" pitchFamily="34" charset="0"/>
                <a:ea typeface="Verdana" panose="020B0604030504040204" pitchFamily="34" charset="0"/>
              </a:rPr>
              <a:t>Aprites </a:t>
            </a:r>
            <a:r>
              <a:rPr lang="lv-LV" sz="1400" dirty="0">
                <a:solidFill>
                  <a:srgbClr val="1A0599"/>
                </a:solidFill>
                <a:latin typeface="Verdana" panose="020B0604030504040204" pitchFamily="34" charset="0"/>
                <a:ea typeface="Verdana" panose="020B0604030504040204" pitchFamily="34" charset="0"/>
              </a:rPr>
              <a:t>ekonomika, kas stiprina starpnozaru sadarbību visā vērtību ķēdē un ļauj MVU pārveidot savu darbību un uzņēmējdarbības modeļus</a:t>
            </a:r>
          </a:p>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Galveno digitālo pamattehnoloģiju plašāka ieviešana rūpniecības vērtības ķēdēs un stratēģiskajās nozarēs, īpašu uzmanību pievēršot MVU un </a:t>
            </a:r>
            <a:r>
              <a:rPr lang="lv-LV" sz="1400" dirty="0" err="1">
                <a:solidFill>
                  <a:srgbClr val="1A0599"/>
                </a:solidFill>
                <a:latin typeface="Verdana" panose="020B0604030504040204" pitchFamily="34" charset="0"/>
                <a:ea typeface="Verdana" panose="020B0604030504040204" pitchFamily="34" charset="0"/>
              </a:rPr>
              <a:t>jaunuzņēmumiem</a:t>
            </a:r>
            <a:endParaRPr lang="lv-LV" sz="1400" dirty="0">
              <a:solidFill>
                <a:srgbClr val="1A0599"/>
              </a:solidFill>
              <a:latin typeface="Verdana" panose="020B0604030504040204" pitchFamily="34" charset="0"/>
              <a:ea typeface="Verdana" panose="020B0604030504040204" pitchFamily="34" charset="0"/>
            </a:endParaRPr>
          </a:p>
        </p:txBody>
      </p:sp>
      <p:sp>
        <p:nvSpPr>
          <p:cNvPr id="13" name="Freeform 12"/>
          <p:cNvSpPr/>
          <p:nvPr/>
        </p:nvSpPr>
        <p:spPr>
          <a:xfrm>
            <a:off x="4125686" y="4652341"/>
            <a:ext cx="7710712" cy="1683284"/>
          </a:xfrm>
          <a:custGeom>
            <a:avLst/>
            <a:gdLst>
              <a:gd name="connsiteX0" fmla="*/ 0 w 4526347"/>
              <a:gd name="connsiteY0" fmla="*/ 0 h 1683284"/>
              <a:gd name="connsiteX1" fmla="*/ 4526347 w 4526347"/>
              <a:gd name="connsiteY1" fmla="*/ 0 h 1683284"/>
              <a:gd name="connsiteX2" fmla="*/ 4526347 w 4526347"/>
              <a:gd name="connsiteY2" fmla="*/ 1683284 h 1683284"/>
              <a:gd name="connsiteX3" fmla="*/ 0 w 4526347"/>
              <a:gd name="connsiteY3" fmla="*/ 1683284 h 1683284"/>
              <a:gd name="connsiteX4" fmla="*/ 0 w 4526347"/>
              <a:gd name="connsiteY4" fmla="*/ 0 h 168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6347" h="1683284">
                <a:moveTo>
                  <a:pt x="0" y="0"/>
                </a:moveTo>
                <a:lnTo>
                  <a:pt x="4526347" y="0"/>
                </a:lnTo>
                <a:lnTo>
                  <a:pt x="4526347" y="1683284"/>
                </a:lnTo>
                <a:lnTo>
                  <a:pt x="0" y="1683284"/>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endParaRPr lang="lv-LV" sz="1400" kern="1200" dirty="0">
              <a:solidFill>
                <a:srgbClr val="1A0599"/>
              </a:solidFill>
              <a:latin typeface="Verdana" panose="020B0604030504040204" pitchFamily="34" charset="0"/>
              <a:ea typeface="Verdana" panose="020B0604030504040204" pitchFamily="34" charset="0"/>
            </a:endParaRPr>
          </a:p>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Uzlabota Eiropas līderība pasaules datu ekonomikā</a:t>
            </a:r>
          </a:p>
          <a:p>
            <a:pPr marL="114300" lvl="1" indent="-114300" defTabSz="533400">
              <a:lnSpc>
                <a:spcPct val="90000"/>
              </a:lnSpc>
              <a:spcBef>
                <a:spcPct val="0"/>
              </a:spcBef>
              <a:spcAft>
                <a:spcPct val="15000"/>
              </a:spcAft>
              <a:buChar char="••"/>
              <a:tabLst>
                <a:tab pos="87313" algn="l"/>
              </a:tabLst>
            </a:pPr>
            <a:r>
              <a:rPr lang="lv-LV" sz="1400" dirty="0" smtClean="0">
                <a:solidFill>
                  <a:srgbClr val="1A0599"/>
                </a:solidFill>
                <a:latin typeface="Verdana" panose="020B0604030504040204" pitchFamily="34" charset="0"/>
                <a:ea typeface="Verdana" panose="020B0604030504040204" pitchFamily="34" charset="0"/>
              </a:rPr>
              <a:t>Panākts maksimāls </a:t>
            </a:r>
            <a:r>
              <a:rPr lang="lv-LV" sz="1400" dirty="0">
                <a:solidFill>
                  <a:srgbClr val="1A0599"/>
                </a:solidFill>
                <a:latin typeface="Verdana" panose="020B0604030504040204" pitchFamily="34" charset="0"/>
                <a:ea typeface="Verdana" panose="020B0604030504040204" pitchFamily="34" charset="0"/>
              </a:rPr>
              <a:t>sociālais un ekonomiskais ieguvums no plašākas un efektīvākas datu izmantošanas</a:t>
            </a:r>
          </a:p>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Uzlabota Eiropas spēja risināt steidzamas </a:t>
            </a:r>
            <a:r>
              <a:rPr lang="lv-LV" sz="1400" dirty="0" smtClean="0">
                <a:solidFill>
                  <a:srgbClr val="1A0599"/>
                </a:solidFill>
                <a:latin typeface="Verdana" panose="020B0604030504040204" pitchFamily="34" charset="0"/>
                <a:ea typeface="Verdana" panose="020B0604030504040204" pitchFamily="34" charset="0"/>
              </a:rPr>
              <a:t>problēmas </a:t>
            </a:r>
            <a:r>
              <a:rPr lang="lv-LV" sz="1400" dirty="0">
                <a:solidFill>
                  <a:srgbClr val="1A0599"/>
                </a:solidFill>
                <a:latin typeface="Verdana" panose="020B0604030504040204" pitchFamily="34" charset="0"/>
                <a:ea typeface="Verdana" panose="020B0604030504040204" pitchFamily="34" charset="0"/>
              </a:rPr>
              <a:t>(piemēram, dati krīžu pārvarēšanai, </a:t>
            </a:r>
            <a:r>
              <a:rPr lang="lv-LV" sz="1400" dirty="0" err="1">
                <a:solidFill>
                  <a:srgbClr val="1A0599"/>
                </a:solidFill>
                <a:latin typeface="Verdana" panose="020B0604030504040204" pitchFamily="34" charset="0"/>
                <a:ea typeface="Verdana" panose="020B0604030504040204" pitchFamily="34" charset="0"/>
              </a:rPr>
              <a:t>digitalizācija</a:t>
            </a:r>
            <a:r>
              <a:rPr lang="lv-LV" sz="1400" dirty="0">
                <a:solidFill>
                  <a:srgbClr val="1A0599"/>
                </a:solidFill>
                <a:latin typeface="Verdana" panose="020B0604030504040204" pitchFamily="34" charset="0"/>
                <a:ea typeface="Verdana" panose="020B0604030504040204" pitchFamily="34" charset="0"/>
              </a:rPr>
              <a:t> tīrai enerģijai</a:t>
            </a:r>
            <a:r>
              <a:rPr lang="lv-LV" sz="1400" dirty="0">
                <a:solidFill>
                  <a:srgbClr val="1A0599"/>
                </a:solidFill>
                <a:latin typeface="Verdana" panose="020B0604030504040204" pitchFamily="34" charset="0"/>
                <a:ea typeface="Verdana" panose="020B0604030504040204" pitchFamily="34" charset="0"/>
              </a:rPr>
              <a:t>)</a:t>
            </a:r>
            <a:endParaRPr lang="lv-LV" sz="1400" dirty="0">
              <a:solidFill>
                <a:srgbClr val="1A0599"/>
              </a:solidFill>
              <a:latin typeface="Verdana" panose="020B0604030504040204" pitchFamily="34" charset="0"/>
              <a:ea typeface="Verdana" panose="020B0604030504040204" pitchFamily="34" charset="0"/>
            </a:endParaRPr>
          </a:p>
        </p:txBody>
      </p:sp>
      <p:sp>
        <p:nvSpPr>
          <p:cNvPr id="3" name="Title 1"/>
          <p:cNvSpPr txBox="1">
            <a:spLocks/>
          </p:cNvSpPr>
          <p:nvPr/>
        </p:nvSpPr>
        <p:spPr>
          <a:xfrm>
            <a:off x="1676400" y="426117"/>
            <a:ext cx="10515600" cy="8535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200" b="1" dirty="0" smtClean="0">
                <a:solidFill>
                  <a:srgbClr val="1A0599"/>
                </a:solidFill>
                <a:latin typeface="Verdana" panose="020B0604030504040204" pitchFamily="34" charset="0"/>
                <a:ea typeface="Verdana" panose="020B0604030504040204" pitchFamily="34" charset="0"/>
              </a:rPr>
              <a:t>Apvārsnis Eiropa 4.kopas mērķi un ietekme</a:t>
            </a:r>
            <a:endParaRPr lang="lv-LV" sz="3200" b="1" dirty="0">
              <a:solidFill>
                <a:srgbClr val="1A0599"/>
              </a:solidFill>
              <a:latin typeface="Verdana" panose="020B0604030504040204" pitchFamily="34" charset="0"/>
              <a:ea typeface="Verdana" panose="020B0604030504040204" pitchFamily="34" charset="0"/>
            </a:endParaRPr>
          </a:p>
        </p:txBody>
      </p:sp>
      <p:sp>
        <p:nvSpPr>
          <p:cNvPr id="20" name="Freeform 19"/>
          <p:cNvSpPr/>
          <p:nvPr/>
        </p:nvSpPr>
        <p:spPr>
          <a:xfrm>
            <a:off x="402772" y="1110343"/>
            <a:ext cx="3526971" cy="1771003"/>
          </a:xfrm>
          <a:prstGeom prst="homePlate">
            <a:avLst/>
          </a:prstGeom>
          <a:solidFill>
            <a:srgbClr val="1A0599"/>
          </a:solidFill>
          <a:ln>
            <a:noFill/>
          </a:ln>
        </p:spPr>
        <p:style>
          <a:lnRef idx="2">
            <a:schemeClr val="lt1">
              <a:hueOff val="0"/>
              <a:satOff val="0"/>
              <a:lumOff val="0"/>
              <a:alphaOff val="0"/>
            </a:schemeClr>
          </a:lnRef>
          <a:fillRef idx="1">
            <a:schemeClr val="accent5">
              <a:shade val="80000"/>
              <a:hueOff val="0"/>
              <a:satOff val="0"/>
              <a:lumOff val="0"/>
              <a:alphaOff val="0"/>
            </a:schemeClr>
          </a:fillRef>
          <a:effectRef idx="0">
            <a:schemeClr val="accent5">
              <a:shade val="80000"/>
              <a:hueOff val="0"/>
              <a:satOff val="0"/>
              <a:lumOff val="0"/>
              <a:alphaOff val="0"/>
            </a:schemeClr>
          </a:effectRef>
          <a:fontRef idx="minor">
            <a:schemeClr val="lt1"/>
          </a:fontRef>
        </p:style>
        <p:txBody>
          <a:bodyPr spcFirstLastPara="0" vert="horz" wrap="square" lIns="164470" tIns="126370" rIns="164470" bIns="126370" numCol="1" spcCol="1270" anchor="ctr" anchorCtr="0">
            <a:noAutofit/>
          </a:bodyPr>
          <a:lstStyle/>
          <a:p>
            <a:pPr lvl="0" algn="ctr" defTabSz="889000">
              <a:lnSpc>
                <a:spcPct val="90000"/>
              </a:lnSpc>
              <a:spcBef>
                <a:spcPct val="0"/>
              </a:spcBef>
              <a:spcAft>
                <a:spcPct val="35000"/>
              </a:spcAft>
            </a:pPr>
            <a:r>
              <a:rPr lang="lv-LV" sz="1400" b="1" kern="1200" dirty="0" smtClean="0">
                <a:solidFill>
                  <a:schemeClr val="bg1"/>
                </a:solidFill>
                <a:latin typeface="Verdana" panose="020B0604030504040204" pitchFamily="34" charset="0"/>
                <a:ea typeface="Verdana" panose="020B0604030504040204" pitchFamily="34" charset="0"/>
                <a:cs typeface="Arial" panose="020B0604020202020204" pitchFamily="34" charset="0"/>
              </a:rPr>
              <a:t>1.MĒRĶIS «ZAĻĀ UN DIGITĀLĀ PĀREJA»</a:t>
            </a:r>
          </a:p>
          <a:p>
            <a:pPr lvl="0" algn="ctr" defTabSz="889000">
              <a:lnSpc>
                <a:spcPct val="90000"/>
              </a:lnSpc>
              <a:spcBef>
                <a:spcPct val="0"/>
              </a:spcBef>
              <a:spcAft>
                <a:spcPct val="35000"/>
              </a:spcAft>
            </a:pPr>
            <a:r>
              <a:rPr lang="lv-LV" sz="1400" kern="1200" dirty="0" smtClean="0">
                <a:solidFill>
                  <a:schemeClr val="bg1"/>
                </a:solidFill>
                <a:latin typeface="Verdana" panose="020B0604030504040204" pitchFamily="34" charset="0"/>
                <a:ea typeface="Verdana" panose="020B0604030504040204" pitchFamily="34" charset="0"/>
              </a:rPr>
              <a:t>KLIMATA NEITRĀLA, CIRKULĀRA UN DIGITALIZĒTA RAŽOŠANA</a:t>
            </a:r>
            <a:endParaRPr lang="lv-LV" sz="1400" kern="1200" dirty="0">
              <a:solidFill>
                <a:schemeClr val="bg1"/>
              </a:solidFill>
              <a:latin typeface="Verdana" panose="020B0604030504040204" pitchFamily="34" charset="0"/>
              <a:ea typeface="Verdana" panose="020B0604030504040204" pitchFamily="34" charset="0"/>
            </a:endParaRPr>
          </a:p>
        </p:txBody>
      </p:sp>
      <p:sp>
        <p:nvSpPr>
          <p:cNvPr id="22" name="Freeform 21"/>
          <p:cNvSpPr/>
          <p:nvPr/>
        </p:nvSpPr>
        <p:spPr>
          <a:xfrm>
            <a:off x="402772" y="2969059"/>
            <a:ext cx="3559628" cy="1683283"/>
          </a:xfrm>
          <a:prstGeom prst="homePlate">
            <a:avLst/>
          </a:prstGeom>
          <a:solidFill>
            <a:srgbClr val="1A0599"/>
          </a:solidFill>
          <a:ln>
            <a:noFill/>
          </a:ln>
        </p:spPr>
        <p:style>
          <a:lnRef idx="2">
            <a:schemeClr val="lt1">
              <a:hueOff val="0"/>
              <a:satOff val="0"/>
              <a:lumOff val="0"/>
              <a:alphaOff val="0"/>
            </a:schemeClr>
          </a:lnRef>
          <a:fillRef idx="1">
            <a:schemeClr val="accent5">
              <a:shade val="80000"/>
              <a:hueOff val="174641"/>
              <a:satOff val="-3128"/>
              <a:lumOff val="13293"/>
              <a:alphaOff val="0"/>
            </a:schemeClr>
          </a:fillRef>
          <a:effectRef idx="0">
            <a:schemeClr val="accent5">
              <a:shade val="80000"/>
              <a:hueOff val="174641"/>
              <a:satOff val="-3128"/>
              <a:lumOff val="13293"/>
              <a:alphaOff val="0"/>
            </a:schemeClr>
          </a:effectRef>
          <a:fontRef idx="minor">
            <a:schemeClr val="lt1"/>
          </a:fontRef>
        </p:style>
        <p:txBody>
          <a:bodyPr spcFirstLastPara="0" vert="horz" wrap="square" lIns="164470" tIns="126370" rIns="164470" bIns="126370" numCol="1" spcCol="1270" anchor="ctr" anchorCtr="0">
            <a:noAutofit/>
          </a:bodyPr>
          <a:lstStyle/>
          <a:p>
            <a:pPr lvl="0" algn="ctr" defTabSz="889000">
              <a:lnSpc>
                <a:spcPct val="90000"/>
              </a:lnSpc>
              <a:spcBef>
                <a:spcPct val="0"/>
              </a:spcBef>
              <a:spcAft>
                <a:spcPct val="35000"/>
              </a:spcAft>
            </a:pPr>
            <a:r>
              <a:rPr lang="lv-LV" sz="1400" b="1" kern="1200" dirty="0" smtClean="0">
                <a:solidFill>
                  <a:schemeClr val="bg1"/>
                </a:solidFill>
                <a:latin typeface="Verdana" panose="020B0604030504040204" pitchFamily="34" charset="0"/>
                <a:ea typeface="Verdana" panose="020B0604030504040204" pitchFamily="34" charset="0"/>
                <a:cs typeface="Arial" panose="020B0604020202020204" pitchFamily="34" charset="0"/>
              </a:rPr>
              <a:t>2.MĒRĶIS «NOTURĪBA»</a:t>
            </a:r>
          </a:p>
          <a:p>
            <a:pPr lvl="0" algn="ctr" defTabSz="889000">
              <a:lnSpc>
                <a:spcPct val="90000"/>
              </a:lnSpc>
              <a:spcBef>
                <a:spcPct val="0"/>
              </a:spcBef>
              <a:spcAft>
                <a:spcPct val="35000"/>
              </a:spcAft>
            </a:pPr>
            <a:r>
              <a:rPr lang="lv-LV" sz="1400" kern="1200" dirty="0" smtClean="0">
                <a:solidFill>
                  <a:schemeClr val="bg1"/>
                </a:solidFill>
                <a:latin typeface="Verdana" panose="020B0604030504040204" pitchFamily="34" charset="0"/>
                <a:ea typeface="Verdana" panose="020B0604030504040204" pitchFamily="34" charset="0"/>
              </a:rPr>
              <a:t>LIELĀKA AUTONOMIJA GALVENAJĀS STRATĒĢISKAJĀS VĒRTĪBU ĶĒDĒS NOTURĪGAI RŪPNIECĪBAI</a:t>
            </a:r>
            <a:endParaRPr lang="lv-LV" sz="1400" kern="1200" dirty="0">
              <a:solidFill>
                <a:schemeClr val="bg1"/>
              </a:solidFill>
              <a:latin typeface="Verdana" panose="020B0604030504040204" pitchFamily="34" charset="0"/>
              <a:ea typeface="Verdana" panose="020B0604030504040204" pitchFamily="34" charset="0"/>
            </a:endParaRPr>
          </a:p>
        </p:txBody>
      </p:sp>
      <p:sp>
        <p:nvSpPr>
          <p:cNvPr id="24" name="Freeform 23"/>
          <p:cNvSpPr/>
          <p:nvPr/>
        </p:nvSpPr>
        <p:spPr>
          <a:xfrm>
            <a:off x="402772" y="4763340"/>
            <a:ext cx="3526971" cy="1472866"/>
          </a:xfrm>
          <a:prstGeom prst="homePlate">
            <a:avLst/>
          </a:prstGeom>
          <a:solidFill>
            <a:srgbClr val="1A0599"/>
          </a:solidFill>
          <a:ln>
            <a:noFill/>
          </a:ln>
        </p:spPr>
        <p:style>
          <a:lnRef idx="2">
            <a:schemeClr val="lt1">
              <a:hueOff val="0"/>
              <a:satOff val="0"/>
              <a:lumOff val="0"/>
              <a:alphaOff val="0"/>
            </a:schemeClr>
          </a:lnRef>
          <a:fillRef idx="1">
            <a:schemeClr val="accent5">
              <a:shade val="80000"/>
              <a:hueOff val="349283"/>
              <a:satOff val="-6256"/>
              <a:lumOff val="26585"/>
              <a:alphaOff val="0"/>
            </a:schemeClr>
          </a:fillRef>
          <a:effectRef idx="0">
            <a:schemeClr val="accent5">
              <a:shade val="80000"/>
              <a:hueOff val="349283"/>
              <a:satOff val="-6256"/>
              <a:lumOff val="26585"/>
              <a:alphaOff val="0"/>
            </a:schemeClr>
          </a:effectRef>
          <a:fontRef idx="minor">
            <a:schemeClr val="lt1"/>
          </a:fontRef>
        </p:style>
        <p:txBody>
          <a:bodyPr spcFirstLastPara="0" vert="horz" wrap="square" lIns="164470" tIns="126370" rIns="164470" bIns="126370" numCol="1" spcCol="1270" anchor="ctr" anchorCtr="0">
            <a:noAutofit/>
          </a:bodyPr>
          <a:lstStyle/>
          <a:p>
            <a:pPr lvl="0" algn="ctr" defTabSz="889000">
              <a:lnSpc>
                <a:spcPct val="90000"/>
              </a:lnSpc>
              <a:spcBef>
                <a:spcPct val="0"/>
              </a:spcBef>
              <a:spcAft>
                <a:spcPct val="35000"/>
              </a:spcAft>
            </a:pPr>
            <a:r>
              <a:rPr lang="lv-LV" sz="1400" b="1" kern="1200" dirty="0" smtClean="0">
                <a:solidFill>
                  <a:schemeClr val="bg1"/>
                </a:solidFill>
                <a:latin typeface="Verdana" panose="020B0604030504040204" pitchFamily="34" charset="0"/>
                <a:ea typeface="Verdana" panose="020B0604030504040204" pitchFamily="34" charset="0"/>
                <a:cs typeface="Arial" panose="020B0604020202020204" pitchFamily="34" charset="0"/>
              </a:rPr>
              <a:t>3.MĒRĶIS «DATI»</a:t>
            </a:r>
          </a:p>
          <a:p>
            <a:pPr lvl="0" algn="ctr" defTabSz="889000">
              <a:lnSpc>
                <a:spcPct val="90000"/>
              </a:lnSpc>
              <a:spcBef>
                <a:spcPct val="0"/>
              </a:spcBef>
              <a:spcAft>
                <a:spcPct val="35000"/>
              </a:spcAft>
            </a:pPr>
            <a:r>
              <a:rPr lang="lv-LV" sz="1400" kern="1200" dirty="0" smtClean="0">
                <a:solidFill>
                  <a:schemeClr val="bg1"/>
                </a:solidFill>
                <a:latin typeface="Verdana" panose="020B0604030504040204" pitchFamily="34" charset="0"/>
                <a:ea typeface="Verdana" panose="020B0604030504040204" pitchFamily="34" charset="0"/>
              </a:rPr>
              <a:t>PASAULES VADOŠĀS DATU UN SKAITĻOŠANAS TEHNOLOĢIJAS</a:t>
            </a:r>
            <a:endParaRPr lang="lv-LV" sz="1400" kern="1200" dirty="0">
              <a:solidFill>
                <a:schemeClr val="bg1"/>
              </a:solidFill>
              <a:latin typeface="Verdana" panose="020B0604030504040204" pitchFamily="34" charset="0"/>
              <a:ea typeface="Verdana" panose="020B0604030504040204" pitchFamily="34" charset="0"/>
            </a:endParaRPr>
          </a:p>
        </p:txBody>
      </p:sp>
      <p:sp>
        <p:nvSpPr>
          <p:cNvPr id="28" name="Slide Number Placeholder 5">
            <a:extLst>
              <a:ext uri="{FF2B5EF4-FFF2-40B4-BE49-F238E27FC236}">
                <a16:creationId xmlns="" xmlns:a16="http://schemas.microsoft.com/office/drawing/2014/main" id="{D10646D4-2A0A-9547-BE9A-87F7C6546FF8}"/>
              </a:ext>
            </a:extLst>
          </p:cNvPr>
          <p:cNvSpPr>
            <a:spLocks noGrp="1"/>
          </p:cNvSpPr>
          <p:nvPr>
            <p:ph type="sldNum" sz="quarter" idx="12"/>
          </p:nvPr>
        </p:nvSpPr>
        <p:spPr bwMode="auto">
          <a:xfrm>
            <a:off x="9208770" y="6265238"/>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lv-LV" altLang="lv-LV" dirty="0" smtClean="0">
                <a:latin typeface="Verdana" panose="020B0604030504040204" pitchFamily="34" charset="0"/>
                <a:ea typeface="Verdana" panose="020B0604030504040204" pitchFamily="34" charset="0"/>
              </a:rPr>
              <a:t>7</a:t>
            </a:r>
          </a:p>
          <a:p>
            <a:endParaRPr lang="en-US" altLang="lv-LV"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59562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4200" y="1278206"/>
            <a:ext cx="8915399" cy="1872000"/>
          </a:xfrm>
          <a:prstGeom prst="rect">
            <a:avLst/>
          </a:prstGeom>
          <a:solidFill>
            <a:schemeClr val="bg1">
              <a:lumMod val="95000"/>
              <a:alpha val="90000"/>
            </a:schemeClr>
          </a:solidFill>
          <a:ln>
            <a:noFill/>
          </a:ln>
        </p:spPr>
        <p:style>
          <a:lnRef idx="2">
            <a:schemeClr val="accent5">
              <a:alpha val="90000"/>
              <a:tint val="40000"/>
              <a:hueOff val="0"/>
              <a:satOff val="0"/>
              <a:lumOff val="0"/>
              <a:alphaOff val="0"/>
            </a:schemeClr>
          </a:lnRef>
          <a:fillRef idx="1">
            <a:schemeClr val="accent5">
              <a:alpha val="90000"/>
              <a:tint val="40000"/>
              <a:hueOff val="0"/>
              <a:satOff val="0"/>
              <a:lumOff val="0"/>
              <a:alphaOff val="0"/>
            </a:schemeClr>
          </a:fillRef>
          <a:effectRef idx="0">
            <a:schemeClr val="accent5">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5721" tIns="93476" rIns="116336" bIns="93477" numCol="1" spcCol="1270" anchor="ctr" anchorCtr="0">
            <a:noAutofit/>
          </a:bodyPr>
          <a:lstStyle/>
          <a:p>
            <a:pPr marL="114300" lvl="1" indent="-114300" algn="l" defTabSz="533400">
              <a:lnSpc>
                <a:spcPct val="90000"/>
              </a:lnSpc>
              <a:spcBef>
                <a:spcPct val="0"/>
              </a:spcBef>
              <a:spcAft>
                <a:spcPct val="15000"/>
              </a:spcAft>
              <a:buChar char="••"/>
              <a:tabLst>
                <a:tab pos="87313" algn="l"/>
              </a:tabLst>
            </a:pPr>
            <a:endParaRPr lang="lv-LV" sz="1400" kern="1200" dirty="0">
              <a:latin typeface="Verdana" panose="020B0604030504040204" pitchFamily="34" charset="0"/>
              <a:ea typeface="Verdana" panose="020B0604030504040204" pitchFamily="34" charset="0"/>
            </a:endParaRPr>
          </a:p>
        </p:txBody>
      </p:sp>
      <p:sp>
        <p:nvSpPr>
          <p:cNvPr id="7" name="Pentagon 6"/>
          <p:cNvSpPr/>
          <p:nvPr/>
        </p:nvSpPr>
        <p:spPr>
          <a:xfrm>
            <a:off x="326571" y="1278206"/>
            <a:ext cx="4376058" cy="1872000"/>
          </a:xfrm>
          <a:prstGeom prst="homePlate">
            <a:avLst/>
          </a:prstGeom>
          <a:solidFill>
            <a:srgbClr val="1A0599"/>
          </a:solidFill>
        </p:spPr>
        <p:style>
          <a:lnRef idx="2">
            <a:schemeClr val="lt1">
              <a:hueOff val="0"/>
              <a:satOff val="0"/>
              <a:lumOff val="0"/>
              <a:alphaOff val="0"/>
            </a:schemeClr>
          </a:lnRef>
          <a:fillRef idx="1">
            <a:schemeClr val="accent5">
              <a:shade val="80000"/>
              <a:hueOff val="0"/>
              <a:satOff val="0"/>
              <a:lumOff val="0"/>
              <a:alphaOff val="0"/>
            </a:schemeClr>
          </a:fillRef>
          <a:effectRef idx="0">
            <a:schemeClr val="accent5">
              <a:shade val="80000"/>
              <a:hueOff val="0"/>
              <a:satOff val="0"/>
              <a:lumOff val="0"/>
              <a:alphaOff val="0"/>
            </a:schemeClr>
          </a:effectRef>
          <a:fontRef idx="minor">
            <a:schemeClr val="lt1"/>
          </a:fontRef>
        </p:style>
        <p:txBody>
          <a:bodyPr spcFirstLastPara="0" vert="horz" wrap="square" lIns="153040" tIns="120655" rIns="153040" bIns="120655" numCol="1" spcCol="1270" anchor="ctr" anchorCtr="0">
            <a:noAutofit/>
          </a:bodyPr>
          <a:lstStyle/>
          <a:p>
            <a:pPr lvl="0" algn="ctr" defTabSz="755650">
              <a:lnSpc>
                <a:spcPct val="90000"/>
              </a:lnSpc>
              <a:spcBef>
                <a:spcPct val="0"/>
              </a:spcBef>
              <a:spcAft>
                <a:spcPct val="35000"/>
              </a:spcAft>
            </a:pPr>
            <a:r>
              <a:rPr lang="lv-LV" sz="1700" b="1" kern="1200" dirty="0" smtClean="0">
                <a:solidFill>
                  <a:schemeClr val="bg1"/>
                </a:solidFill>
                <a:latin typeface="Arial" panose="020B0604020202020204" pitchFamily="34" charset="0"/>
                <a:cs typeface="Arial" panose="020B0604020202020204" pitchFamily="34" charset="0"/>
              </a:rPr>
              <a:t>4.MĒRĶIS «JAUNĀS DIGITĀLĀS TEHNOLOĢIJAS»</a:t>
            </a:r>
          </a:p>
          <a:p>
            <a:pPr lvl="0" algn="ctr" defTabSz="755650">
              <a:lnSpc>
                <a:spcPct val="90000"/>
              </a:lnSpc>
              <a:spcBef>
                <a:spcPct val="0"/>
              </a:spcBef>
              <a:spcAft>
                <a:spcPct val="35000"/>
              </a:spcAft>
            </a:pPr>
            <a:r>
              <a:rPr lang="lv-LV" sz="1700" kern="1200" dirty="0" smtClean="0"/>
              <a:t>DIGITĀLĀS UN JAUNĀS TEHNOLOĢIJAS KONKURĒTSPĒJAI UN “ZAĻAJAM” KURSAM</a:t>
            </a:r>
            <a:endParaRPr lang="lv-LV" sz="1700" kern="1200" dirty="0"/>
          </a:p>
        </p:txBody>
      </p:sp>
      <p:sp>
        <p:nvSpPr>
          <p:cNvPr id="8" name="Rectangle 7"/>
          <p:cNvSpPr/>
          <p:nvPr/>
        </p:nvSpPr>
        <p:spPr>
          <a:xfrm>
            <a:off x="3124200" y="3232724"/>
            <a:ext cx="8915399" cy="1675841"/>
          </a:xfrm>
          <a:prstGeom prst="rect">
            <a:avLst/>
          </a:prstGeom>
          <a:solidFill>
            <a:schemeClr val="bg1">
              <a:lumMod val="95000"/>
              <a:alpha val="90000"/>
            </a:schemeClr>
          </a:solidFill>
          <a:ln>
            <a:noFill/>
          </a:ln>
        </p:spPr>
        <p:style>
          <a:lnRef idx="2">
            <a:schemeClr val="accent5">
              <a:alpha val="90000"/>
              <a:tint val="40000"/>
              <a:hueOff val="0"/>
              <a:satOff val="0"/>
              <a:lumOff val="0"/>
              <a:alphaOff val="0"/>
            </a:schemeClr>
          </a:lnRef>
          <a:fillRef idx="1">
            <a:schemeClr val="accent5">
              <a:alpha val="90000"/>
              <a:tint val="40000"/>
              <a:hueOff val="0"/>
              <a:satOff val="0"/>
              <a:lumOff val="0"/>
              <a:alphaOff val="0"/>
            </a:schemeClr>
          </a:fillRef>
          <a:effectRef idx="0">
            <a:schemeClr val="accent5">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1441" tIns="116336" rIns="162056" bIns="116337" numCol="1" spcCol="1270" anchor="ctr" anchorCtr="0">
            <a:noAutofit/>
          </a:bodyPr>
          <a:lstStyle/>
          <a:p>
            <a:pPr marL="57150" lvl="1" indent="-57150" algn="l" defTabSz="133350">
              <a:lnSpc>
                <a:spcPct val="90000"/>
              </a:lnSpc>
              <a:spcBef>
                <a:spcPct val="0"/>
              </a:spcBef>
              <a:spcAft>
                <a:spcPct val="15000"/>
              </a:spcAft>
              <a:buChar char="••"/>
            </a:pPr>
            <a:endParaRPr lang="lv-LV" sz="1400" kern="1200" dirty="0">
              <a:latin typeface="Verdana" panose="020B0604030504040204" pitchFamily="34" charset="0"/>
              <a:ea typeface="Verdana" panose="020B0604030504040204" pitchFamily="34" charset="0"/>
            </a:endParaRPr>
          </a:p>
        </p:txBody>
      </p:sp>
      <p:sp>
        <p:nvSpPr>
          <p:cNvPr id="9" name="Pentagon 8"/>
          <p:cNvSpPr/>
          <p:nvPr/>
        </p:nvSpPr>
        <p:spPr>
          <a:xfrm>
            <a:off x="326570" y="3216566"/>
            <a:ext cx="4376059" cy="1692000"/>
          </a:xfrm>
          <a:prstGeom prst="homePlate">
            <a:avLst/>
          </a:prstGeom>
          <a:solidFill>
            <a:srgbClr val="1A0599"/>
          </a:solidFill>
        </p:spPr>
        <p:style>
          <a:lnRef idx="2">
            <a:schemeClr val="lt1">
              <a:hueOff val="0"/>
              <a:satOff val="0"/>
              <a:lumOff val="0"/>
              <a:alphaOff val="0"/>
            </a:schemeClr>
          </a:lnRef>
          <a:fillRef idx="1">
            <a:schemeClr val="accent5">
              <a:shade val="80000"/>
              <a:hueOff val="174641"/>
              <a:satOff val="-3128"/>
              <a:lumOff val="13293"/>
              <a:alphaOff val="0"/>
            </a:schemeClr>
          </a:fillRef>
          <a:effectRef idx="0">
            <a:schemeClr val="accent5">
              <a:shade val="80000"/>
              <a:hueOff val="174641"/>
              <a:satOff val="-3128"/>
              <a:lumOff val="13293"/>
              <a:alphaOff val="0"/>
            </a:schemeClr>
          </a:effectRef>
          <a:fontRef idx="minor">
            <a:schemeClr val="lt1"/>
          </a:fontRef>
        </p:style>
        <p:txBody>
          <a:bodyPr spcFirstLastPara="0" vert="horz" wrap="square" lIns="153040" tIns="120655" rIns="153040" bIns="120655" numCol="1" spcCol="1270" anchor="ctr" anchorCtr="0">
            <a:noAutofit/>
          </a:bodyPr>
          <a:lstStyle/>
          <a:p>
            <a:pPr lvl="0" algn="ctr" defTabSz="755650">
              <a:lnSpc>
                <a:spcPct val="90000"/>
              </a:lnSpc>
              <a:spcBef>
                <a:spcPct val="0"/>
              </a:spcBef>
              <a:spcAft>
                <a:spcPct val="35000"/>
              </a:spcAft>
            </a:pPr>
            <a:r>
              <a:rPr lang="lv-LV" sz="1700" b="1" kern="1200" dirty="0" smtClean="0">
                <a:solidFill>
                  <a:schemeClr val="bg1"/>
                </a:solidFill>
                <a:latin typeface="Arial" panose="020B0604020202020204" pitchFamily="34" charset="0"/>
                <a:cs typeface="Arial" panose="020B0604020202020204" pitchFamily="34" charset="0"/>
              </a:rPr>
              <a:t>5.MĒRĶIS «KOSMOSS»</a:t>
            </a:r>
          </a:p>
          <a:p>
            <a:pPr lvl="0" algn="ctr" defTabSz="755650">
              <a:lnSpc>
                <a:spcPct val="90000"/>
              </a:lnSpc>
              <a:spcBef>
                <a:spcPct val="0"/>
              </a:spcBef>
              <a:spcAft>
                <a:spcPct val="35000"/>
              </a:spcAft>
            </a:pPr>
            <a:r>
              <a:rPr lang="lv-LV" sz="1700" kern="1200" dirty="0" smtClean="0"/>
              <a:t>STRATĒĢISKĀ AUTONOMIJA, IZSTRĀDĀJOT, IZVĒRŠOT UN IZMANTOJOT UZ KOSMOSU BALSTĪTU INFRASTRUKTŪRU, PAKALPOJUMUS, PROGRAMMAS UN DATUS</a:t>
            </a:r>
            <a:endParaRPr lang="lv-LV" sz="1700" kern="1200" dirty="0"/>
          </a:p>
        </p:txBody>
      </p:sp>
      <p:sp>
        <p:nvSpPr>
          <p:cNvPr id="10" name="Rectangle 9"/>
          <p:cNvSpPr/>
          <p:nvPr/>
        </p:nvSpPr>
        <p:spPr>
          <a:xfrm>
            <a:off x="3341914" y="4969866"/>
            <a:ext cx="8697685" cy="1332000"/>
          </a:xfrm>
          <a:prstGeom prst="rect">
            <a:avLst/>
          </a:prstGeom>
          <a:solidFill>
            <a:schemeClr val="bg1">
              <a:lumMod val="95000"/>
              <a:alpha val="90000"/>
            </a:schemeClr>
          </a:solidFill>
          <a:ln>
            <a:noFill/>
          </a:ln>
        </p:spPr>
        <p:style>
          <a:lnRef idx="2">
            <a:schemeClr val="accent5">
              <a:alpha val="90000"/>
              <a:tint val="40000"/>
              <a:hueOff val="0"/>
              <a:satOff val="0"/>
              <a:lumOff val="0"/>
              <a:alphaOff val="0"/>
            </a:schemeClr>
          </a:lnRef>
          <a:fillRef idx="1">
            <a:schemeClr val="accent5">
              <a:alpha val="90000"/>
              <a:tint val="40000"/>
              <a:hueOff val="0"/>
              <a:satOff val="0"/>
              <a:lumOff val="0"/>
              <a:alphaOff val="0"/>
            </a:schemeClr>
          </a:fillRef>
          <a:effectRef idx="0">
            <a:schemeClr val="accent5">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5721" tIns="93476" rIns="116336" bIns="93477" numCol="1" spcCol="1270" anchor="ctr" anchorCtr="0">
            <a:noAutofit/>
          </a:bodyPr>
          <a:lstStyle/>
          <a:p>
            <a:pPr marL="114300" lvl="1" indent="-114300" algn="l" defTabSz="533400">
              <a:lnSpc>
                <a:spcPct val="90000"/>
              </a:lnSpc>
              <a:spcBef>
                <a:spcPct val="0"/>
              </a:spcBef>
              <a:spcAft>
                <a:spcPct val="15000"/>
              </a:spcAft>
              <a:buChar char="••"/>
            </a:pPr>
            <a:endParaRPr lang="lv-LV" sz="1400" kern="1200" dirty="0">
              <a:latin typeface="Verdana" panose="020B0604030504040204" pitchFamily="34" charset="0"/>
              <a:ea typeface="Verdana" panose="020B0604030504040204" pitchFamily="34" charset="0"/>
            </a:endParaRPr>
          </a:p>
        </p:txBody>
      </p:sp>
      <p:sp>
        <p:nvSpPr>
          <p:cNvPr id="11" name="Pentagon 10"/>
          <p:cNvSpPr/>
          <p:nvPr/>
        </p:nvSpPr>
        <p:spPr>
          <a:xfrm>
            <a:off x="326570" y="4969866"/>
            <a:ext cx="4376059" cy="1332000"/>
          </a:xfrm>
          <a:prstGeom prst="homePlate">
            <a:avLst/>
          </a:prstGeom>
          <a:solidFill>
            <a:srgbClr val="1A0599"/>
          </a:solidFill>
        </p:spPr>
        <p:style>
          <a:lnRef idx="2">
            <a:schemeClr val="lt1">
              <a:hueOff val="0"/>
              <a:satOff val="0"/>
              <a:lumOff val="0"/>
              <a:alphaOff val="0"/>
            </a:schemeClr>
          </a:lnRef>
          <a:fillRef idx="1">
            <a:schemeClr val="accent5">
              <a:shade val="80000"/>
              <a:hueOff val="349283"/>
              <a:satOff val="-6256"/>
              <a:lumOff val="26585"/>
              <a:alphaOff val="0"/>
            </a:schemeClr>
          </a:fillRef>
          <a:effectRef idx="0">
            <a:schemeClr val="accent5">
              <a:shade val="80000"/>
              <a:hueOff val="349283"/>
              <a:satOff val="-6256"/>
              <a:lumOff val="26585"/>
              <a:alphaOff val="0"/>
            </a:schemeClr>
          </a:effectRef>
          <a:fontRef idx="minor">
            <a:schemeClr val="lt1"/>
          </a:fontRef>
        </p:style>
        <p:txBody>
          <a:bodyPr spcFirstLastPara="0" vert="horz" wrap="square" lIns="153040" tIns="120655" rIns="153040" bIns="120655" numCol="1" spcCol="1270" anchor="ctr" anchorCtr="0">
            <a:noAutofit/>
          </a:bodyPr>
          <a:lstStyle/>
          <a:p>
            <a:pPr lvl="0" algn="ctr" defTabSz="755650">
              <a:lnSpc>
                <a:spcPct val="90000"/>
              </a:lnSpc>
              <a:spcBef>
                <a:spcPct val="0"/>
              </a:spcBef>
              <a:spcAft>
                <a:spcPct val="35000"/>
              </a:spcAft>
            </a:pPr>
            <a:r>
              <a:rPr lang="lv-LV" sz="1700" b="1" kern="1200" dirty="0" smtClean="0">
                <a:solidFill>
                  <a:schemeClr val="bg1"/>
                </a:solidFill>
                <a:latin typeface="Arial" panose="020B0604020202020204" pitchFamily="34" charset="0"/>
                <a:ea typeface="Verdana" panose="020B0604030504040204" pitchFamily="34" charset="0"/>
                <a:cs typeface="Arial" panose="020B0604020202020204" pitchFamily="34" charset="0"/>
              </a:rPr>
              <a:t>6.MĒRKIS «CILVĒKS»</a:t>
            </a:r>
            <a:endParaRPr lang="en-GB" sz="1700" b="1" kern="1200" dirty="0" smtClean="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lvl="0" algn="ctr" defTabSz="755650">
              <a:lnSpc>
                <a:spcPct val="90000"/>
              </a:lnSpc>
              <a:spcBef>
                <a:spcPct val="0"/>
              </a:spcBef>
              <a:spcAft>
                <a:spcPct val="35000"/>
              </a:spcAft>
            </a:pPr>
            <a:r>
              <a:rPr lang="lv-LV" sz="1700" kern="1200" dirty="0" smtClean="0"/>
              <a:t>CILVĒKA CENTRĒTA UN ĒTISKA DIGITĀLO UN RŪPNIECISKO TEHNOLOĢIJU ATTĪSTĪBA</a:t>
            </a:r>
            <a:endParaRPr lang="lv-LV" sz="1700" kern="1200" dirty="0"/>
          </a:p>
        </p:txBody>
      </p:sp>
      <p:sp>
        <p:nvSpPr>
          <p:cNvPr id="4" name="Title 1"/>
          <p:cNvSpPr txBox="1">
            <a:spLocks/>
          </p:cNvSpPr>
          <p:nvPr/>
        </p:nvSpPr>
        <p:spPr>
          <a:xfrm>
            <a:off x="1676400" y="426117"/>
            <a:ext cx="10515600" cy="8535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200" b="1" dirty="0" smtClean="0">
                <a:solidFill>
                  <a:srgbClr val="1A0599"/>
                </a:solidFill>
                <a:latin typeface="Verdana" panose="020B0604030504040204" pitchFamily="34" charset="0"/>
                <a:ea typeface="Verdana" panose="020B0604030504040204" pitchFamily="34" charset="0"/>
              </a:rPr>
              <a:t>Apvārsnis Eiropa 4.kopas mērķi un ietekme</a:t>
            </a:r>
            <a:endParaRPr lang="lv-LV" sz="3200" b="1" dirty="0">
              <a:solidFill>
                <a:srgbClr val="1A0599"/>
              </a:solidFill>
              <a:latin typeface="Verdana" panose="020B0604030504040204" pitchFamily="34" charset="0"/>
              <a:ea typeface="Verdana" panose="020B0604030504040204" pitchFamily="34" charset="0"/>
            </a:endParaRPr>
          </a:p>
        </p:txBody>
      </p:sp>
      <p:sp>
        <p:nvSpPr>
          <p:cNvPr id="12" name="Rectangle 11"/>
          <p:cNvSpPr/>
          <p:nvPr/>
        </p:nvSpPr>
        <p:spPr>
          <a:xfrm>
            <a:off x="4702629" y="1278206"/>
            <a:ext cx="7336970" cy="1837426"/>
          </a:xfrm>
          <a:prstGeom prst="rect">
            <a:avLst/>
          </a:prstGeom>
        </p:spPr>
        <p:txBody>
          <a:bodyPr wrap="square">
            <a:spAutoFit/>
          </a:bodyPr>
          <a:lstStyle/>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Eiropas stratēģiskā autonomija, saglabājot «first – mover» priekšrocības stratēģiskās jomās un savlaicīgi ieguldot jaunās pamattehnoloģijās, tostarp mākslīgā intelekta, datu, robotikas, kvantu skaitļošanas un grafēna </a:t>
            </a:r>
            <a:r>
              <a:rPr lang="lv-LV" sz="1400" dirty="0" smtClean="0">
                <a:solidFill>
                  <a:srgbClr val="1A0599"/>
                </a:solidFill>
                <a:latin typeface="Verdana" panose="020B0604030504040204" pitchFamily="34" charset="0"/>
                <a:ea typeface="Verdana" panose="020B0604030504040204" pitchFamily="34" charset="0"/>
              </a:rPr>
              <a:t>jomā</a:t>
            </a:r>
          </a:p>
          <a:p>
            <a:pPr marL="114300" lvl="1" indent="-114300" defTabSz="533400">
              <a:lnSpc>
                <a:spcPct val="90000"/>
              </a:lnSpc>
              <a:spcBef>
                <a:spcPct val="0"/>
              </a:spcBef>
              <a:spcAft>
                <a:spcPct val="15000"/>
              </a:spcAft>
              <a:buChar char="••"/>
              <a:tabLst>
                <a:tab pos="87313" algn="l"/>
              </a:tabLst>
            </a:pPr>
            <a:endParaRPr lang="lv-LV" sz="400" dirty="0">
              <a:solidFill>
                <a:srgbClr val="1A0599"/>
              </a:solidFill>
              <a:latin typeface="Verdana" panose="020B0604030504040204" pitchFamily="34" charset="0"/>
              <a:ea typeface="Verdana" panose="020B0604030504040204" pitchFamily="34" charset="0"/>
            </a:endParaRPr>
          </a:p>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Stiprināt Eiropas rūpniecības vadošo lomu visā digitālās piegādes ķēdē </a:t>
            </a:r>
            <a:endParaRPr lang="lv-LV" sz="1400" dirty="0" smtClean="0">
              <a:solidFill>
                <a:srgbClr val="1A0599"/>
              </a:solidFill>
              <a:latin typeface="Verdana" panose="020B0604030504040204" pitchFamily="34" charset="0"/>
              <a:ea typeface="Verdana" panose="020B0604030504040204" pitchFamily="34" charset="0"/>
            </a:endParaRPr>
          </a:p>
          <a:p>
            <a:pPr marL="114300" lvl="1" indent="-114300" defTabSz="533400">
              <a:lnSpc>
                <a:spcPct val="90000"/>
              </a:lnSpc>
              <a:spcBef>
                <a:spcPct val="0"/>
              </a:spcBef>
              <a:spcAft>
                <a:spcPct val="15000"/>
              </a:spcAft>
              <a:buChar char="••"/>
              <a:tabLst>
                <a:tab pos="87313" algn="l"/>
              </a:tabLst>
            </a:pPr>
            <a:endParaRPr lang="lv-LV" sz="400" dirty="0">
              <a:solidFill>
                <a:srgbClr val="1A0599"/>
              </a:solidFill>
              <a:latin typeface="Verdana" panose="020B0604030504040204" pitchFamily="34" charset="0"/>
              <a:ea typeface="Verdana" panose="020B0604030504040204" pitchFamily="34" charset="0"/>
            </a:endParaRPr>
          </a:p>
          <a:p>
            <a:pPr marL="114300" lvl="1" indent="-114300" defTabSz="533400">
              <a:lnSpc>
                <a:spcPct val="90000"/>
              </a:lnSpc>
              <a:spcBef>
                <a:spcPct val="0"/>
              </a:spcBef>
              <a:spcAft>
                <a:spcPct val="15000"/>
              </a:spcAft>
              <a:buChar char="••"/>
              <a:tabLst>
                <a:tab pos="87313" algn="l"/>
              </a:tabLst>
            </a:pPr>
            <a:r>
              <a:rPr lang="lv-LV" sz="1400" dirty="0">
                <a:solidFill>
                  <a:srgbClr val="1A0599"/>
                </a:solidFill>
                <a:latin typeface="Verdana" panose="020B0604030504040204" pitchFamily="34" charset="0"/>
                <a:ea typeface="Verdana" panose="020B0604030504040204" pitchFamily="34" charset="0"/>
              </a:rPr>
              <a:t>Stabila Eiropas rūpniecības un tehnoloģiju klātbūtne visās videi draudzīgākas digitālās piegādes ķēdes galvenajās daļās, sākot no mazjaudas komponentiem līdz progresīvām sistēmām, nākotnes tīkliem, jaunām datu tehnoloģijām un platformām</a:t>
            </a:r>
          </a:p>
        </p:txBody>
      </p:sp>
      <p:sp>
        <p:nvSpPr>
          <p:cNvPr id="13" name="Rectangle 12"/>
          <p:cNvSpPr/>
          <p:nvPr/>
        </p:nvSpPr>
        <p:spPr>
          <a:xfrm>
            <a:off x="4702629" y="3071139"/>
            <a:ext cx="7336970" cy="1805110"/>
          </a:xfrm>
          <a:prstGeom prst="rect">
            <a:avLst/>
          </a:prstGeom>
        </p:spPr>
        <p:txBody>
          <a:bodyPr wrap="square">
            <a:spAutoFit/>
          </a:bodyPr>
          <a:lstStyle/>
          <a:p>
            <a:pPr marL="57150" lvl="1" indent="-57150" defTabSz="133350">
              <a:lnSpc>
                <a:spcPct val="90000"/>
              </a:lnSpc>
              <a:spcBef>
                <a:spcPct val="0"/>
              </a:spcBef>
              <a:spcAft>
                <a:spcPct val="15000"/>
              </a:spcAft>
              <a:buChar char="••"/>
            </a:pPr>
            <a:endParaRPr lang="lv-LV" sz="1400" dirty="0">
              <a:solidFill>
                <a:srgbClr val="1A0599"/>
              </a:solidFill>
              <a:latin typeface="Verdana" panose="020B0604030504040204" pitchFamily="34" charset="0"/>
              <a:ea typeface="Verdana" panose="020B0604030504040204" pitchFamily="34" charset="0"/>
            </a:endParaRPr>
          </a:p>
          <a:p>
            <a:pPr marL="114300" lvl="1" indent="-114300" defTabSz="533400">
              <a:lnSpc>
                <a:spcPct val="90000"/>
              </a:lnSpc>
              <a:spcBef>
                <a:spcPct val="0"/>
              </a:spcBef>
              <a:spcAft>
                <a:spcPct val="15000"/>
              </a:spcAft>
              <a:buChar char="••"/>
            </a:pPr>
            <a:r>
              <a:rPr lang="lv-LV" sz="1400" dirty="0">
                <a:solidFill>
                  <a:srgbClr val="1A0599"/>
                </a:solidFill>
                <a:latin typeface="Verdana" panose="020B0604030504040204" pitchFamily="34" charset="0"/>
                <a:ea typeface="Verdana" panose="020B0604030504040204" pitchFamily="34" charset="0"/>
              </a:rPr>
              <a:t>Veicināt kosmosa sistēmu konkurētspēju un pastiprināt ES spēju piekļūt kosmosam</a:t>
            </a:r>
          </a:p>
          <a:p>
            <a:pPr marL="114300" lvl="1" indent="-114300" defTabSz="533400">
              <a:lnSpc>
                <a:spcPct val="90000"/>
              </a:lnSpc>
              <a:spcBef>
                <a:spcPct val="0"/>
              </a:spcBef>
              <a:spcAft>
                <a:spcPct val="15000"/>
              </a:spcAft>
              <a:buChar char="••"/>
            </a:pPr>
            <a:r>
              <a:rPr lang="lv-LV" sz="1400" dirty="0">
                <a:solidFill>
                  <a:srgbClr val="1A0599"/>
                </a:solidFill>
                <a:latin typeface="Verdana" panose="020B0604030504040204" pitchFamily="34" charset="0"/>
                <a:ea typeface="Verdana" panose="020B0604030504040204" pitchFamily="34" charset="0"/>
              </a:rPr>
              <a:t>Kosmosa un zemes infrastruktūras attīstība Galileo/EGNOS vajadzībām</a:t>
            </a:r>
          </a:p>
          <a:p>
            <a:pPr marL="114300" lvl="1" indent="-114300" defTabSz="533400">
              <a:lnSpc>
                <a:spcPct val="90000"/>
              </a:lnSpc>
              <a:spcBef>
                <a:spcPct val="0"/>
              </a:spcBef>
              <a:spcAft>
                <a:spcPct val="15000"/>
              </a:spcAft>
              <a:buChar char="••"/>
            </a:pPr>
            <a:r>
              <a:rPr lang="lv-LV" sz="1400" dirty="0">
                <a:solidFill>
                  <a:srgbClr val="1A0599"/>
                </a:solidFill>
                <a:latin typeface="Verdana" panose="020B0604030504040204" pitchFamily="34" charset="0"/>
                <a:ea typeface="Verdana" panose="020B0604030504040204" pitchFamily="34" charset="0"/>
              </a:rPr>
              <a:t>Pakalpojumu attīstība: Copernicus, Galileo, EGNOS un Copernicus lietojumu izstrāde</a:t>
            </a:r>
          </a:p>
          <a:p>
            <a:pPr marL="114300" lvl="1" indent="-114300" defTabSz="533400">
              <a:lnSpc>
                <a:spcPct val="90000"/>
              </a:lnSpc>
              <a:spcBef>
                <a:spcPct val="0"/>
              </a:spcBef>
              <a:spcAft>
                <a:spcPct val="15000"/>
              </a:spcAft>
              <a:buChar char="••"/>
            </a:pPr>
            <a:r>
              <a:rPr lang="lv-LV" sz="1400" dirty="0">
                <a:solidFill>
                  <a:srgbClr val="1A0599"/>
                </a:solidFill>
                <a:latin typeface="Verdana" panose="020B0604030504040204" pitchFamily="34" charset="0"/>
                <a:ea typeface="Verdana" panose="020B0604030504040204" pitchFamily="34" charset="0"/>
              </a:rPr>
              <a:t>Inovatīvas kosmosa iespējas: SSA, GOVSATCOM, Quantum</a:t>
            </a:r>
          </a:p>
          <a:p>
            <a:pPr marL="114300" lvl="1" indent="-114300" defTabSz="533400">
              <a:lnSpc>
                <a:spcPct val="90000"/>
              </a:lnSpc>
              <a:spcBef>
                <a:spcPct val="0"/>
              </a:spcBef>
              <a:spcAft>
                <a:spcPct val="15000"/>
              </a:spcAft>
              <a:buChar char="••"/>
            </a:pPr>
            <a:r>
              <a:rPr lang="lv-LV" sz="1400" dirty="0">
                <a:solidFill>
                  <a:srgbClr val="1A0599"/>
                </a:solidFill>
                <a:latin typeface="Verdana" panose="020B0604030504040204" pitchFamily="34" charset="0"/>
                <a:ea typeface="Verdana" panose="020B0604030504040204" pitchFamily="34" charset="0"/>
              </a:rPr>
              <a:t>Kosmosa uzņēmējdarbības ekosistēmas un prasmes</a:t>
            </a:r>
          </a:p>
        </p:txBody>
      </p:sp>
      <p:sp>
        <p:nvSpPr>
          <p:cNvPr id="14" name="Rectangle 13"/>
          <p:cNvSpPr/>
          <p:nvPr/>
        </p:nvSpPr>
        <p:spPr>
          <a:xfrm>
            <a:off x="4672693" y="4876249"/>
            <a:ext cx="7396843" cy="1433469"/>
          </a:xfrm>
          <a:prstGeom prst="rect">
            <a:avLst/>
          </a:prstGeom>
        </p:spPr>
        <p:txBody>
          <a:bodyPr wrap="square">
            <a:spAutoFit/>
          </a:bodyPr>
          <a:lstStyle/>
          <a:p>
            <a:pPr marL="114300" lvl="1" indent="-114300" defTabSz="533400">
              <a:lnSpc>
                <a:spcPct val="90000"/>
              </a:lnSpc>
              <a:spcBef>
                <a:spcPct val="0"/>
              </a:spcBef>
              <a:spcAft>
                <a:spcPct val="15000"/>
              </a:spcAft>
              <a:buChar char="••"/>
            </a:pPr>
            <a:endParaRPr lang="lv-LV" sz="1400" dirty="0">
              <a:solidFill>
                <a:srgbClr val="1A0599"/>
              </a:solidFill>
              <a:latin typeface="Verdana" panose="020B0604030504040204" pitchFamily="34" charset="0"/>
              <a:ea typeface="Verdana" panose="020B0604030504040204" pitchFamily="34" charset="0"/>
            </a:endParaRPr>
          </a:p>
          <a:p>
            <a:pPr marL="114300" lvl="1" indent="-114300" defTabSz="533400">
              <a:lnSpc>
                <a:spcPct val="90000"/>
              </a:lnSpc>
              <a:spcBef>
                <a:spcPct val="0"/>
              </a:spcBef>
              <a:spcAft>
                <a:spcPct val="15000"/>
              </a:spcAft>
              <a:buChar char="••"/>
            </a:pPr>
            <a:r>
              <a:rPr lang="lv-LV" sz="1400" dirty="0">
                <a:solidFill>
                  <a:srgbClr val="1A0599"/>
                </a:solidFill>
                <a:latin typeface="Verdana" panose="020B0604030504040204" pitchFamily="34" charset="0"/>
                <a:ea typeface="Verdana" panose="020B0604030504040204" pitchFamily="34" charset="0"/>
              </a:rPr>
              <a:t>Atbalstīta uz cilvēku orientētu pieeja tehnoloģiju attīstībā, kas ir saskaņota ar Eiropas sociālajām un ētiskajām vērtībām, kā arī </a:t>
            </a:r>
            <a:r>
              <a:rPr lang="lv-LV" sz="1400" dirty="0" smtClean="0">
                <a:solidFill>
                  <a:srgbClr val="1A0599"/>
                </a:solidFill>
                <a:latin typeface="Verdana" panose="020B0604030504040204" pitchFamily="34" charset="0"/>
                <a:ea typeface="Verdana" panose="020B0604030504040204" pitchFamily="34" charset="0"/>
              </a:rPr>
              <a:t>ilgtspēju</a:t>
            </a:r>
          </a:p>
          <a:p>
            <a:pPr marL="114300" lvl="1" indent="-114300" defTabSz="533400">
              <a:lnSpc>
                <a:spcPct val="90000"/>
              </a:lnSpc>
              <a:spcBef>
                <a:spcPct val="0"/>
              </a:spcBef>
              <a:spcAft>
                <a:spcPct val="15000"/>
              </a:spcAft>
              <a:buChar char="••"/>
            </a:pPr>
            <a:endParaRPr lang="lv-LV" sz="400" dirty="0">
              <a:solidFill>
                <a:srgbClr val="1A0599"/>
              </a:solidFill>
              <a:latin typeface="Verdana" panose="020B0604030504040204" pitchFamily="34" charset="0"/>
              <a:ea typeface="Verdana" panose="020B0604030504040204" pitchFamily="34" charset="0"/>
            </a:endParaRPr>
          </a:p>
          <a:p>
            <a:pPr marL="114300" lvl="1" indent="-114300" defTabSz="533400">
              <a:lnSpc>
                <a:spcPct val="90000"/>
              </a:lnSpc>
              <a:spcBef>
                <a:spcPct val="0"/>
              </a:spcBef>
              <a:spcAft>
                <a:spcPct val="15000"/>
              </a:spcAft>
              <a:buChar char="••"/>
            </a:pPr>
            <a:r>
              <a:rPr lang="lv-LV" sz="1400" dirty="0">
                <a:solidFill>
                  <a:srgbClr val="1A0599"/>
                </a:solidFill>
                <a:latin typeface="Verdana" panose="020B0604030504040204" pitchFamily="34" charset="0"/>
                <a:ea typeface="Verdana" panose="020B0604030504040204" pitchFamily="34" charset="0"/>
              </a:rPr>
              <a:t>Ilgtspējīgas, augstas kvalitātes darbavietas, kas vērstas uz prasmju neatbilstības </a:t>
            </a:r>
            <a:r>
              <a:rPr lang="lv-LV" sz="1400" dirty="0" smtClean="0">
                <a:solidFill>
                  <a:srgbClr val="1A0599"/>
                </a:solidFill>
                <a:latin typeface="Verdana" panose="020B0604030504040204" pitchFamily="34" charset="0"/>
                <a:ea typeface="Verdana" panose="020B0604030504040204" pitchFamily="34" charset="0"/>
              </a:rPr>
              <a:t>novēršanu un </a:t>
            </a:r>
            <a:r>
              <a:rPr lang="lv-LV" sz="1400" dirty="0">
                <a:solidFill>
                  <a:srgbClr val="1A0599"/>
                </a:solidFill>
                <a:latin typeface="Verdana" panose="020B0604030504040204" pitchFamily="34" charset="0"/>
                <a:ea typeface="Verdana" panose="020B0604030504040204" pitchFamily="34" charset="0"/>
              </a:rPr>
              <a:t>balstītas uz ētiskiem apsvērumiem saistībā ar tehnoloģisko </a:t>
            </a:r>
            <a:r>
              <a:rPr lang="lv-LV" sz="1400" dirty="0" smtClean="0">
                <a:solidFill>
                  <a:srgbClr val="1A0599"/>
                </a:solidFill>
                <a:latin typeface="Verdana" panose="020B0604030504040204" pitchFamily="34" charset="0"/>
                <a:ea typeface="Verdana" panose="020B0604030504040204" pitchFamily="34" charset="0"/>
              </a:rPr>
              <a:t>progresu, </a:t>
            </a:r>
            <a:r>
              <a:rPr lang="lv-LV" sz="1400" dirty="0">
                <a:solidFill>
                  <a:srgbClr val="1A0599"/>
                </a:solidFill>
                <a:latin typeface="Verdana" panose="020B0604030504040204" pitchFamily="34" charset="0"/>
                <a:ea typeface="Verdana" panose="020B0604030504040204" pitchFamily="34" charset="0"/>
              </a:rPr>
              <a:t>nodrošinot darba ņēmējiem attīstības </a:t>
            </a:r>
            <a:r>
              <a:rPr lang="lv-LV" sz="1400" dirty="0" smtClean="0">
                <a:solidFill>
                  <a:srgbClr val="1A0599"/>
                </a:solidFill>
                <a:latin typeface="Verdana" panose="020B0604030504040204" pitchFamily="34" charset="0"/>
                <a:ea typeface="Verdana" panose="020B0604030504040204" pitchFamily="34" charset="0"/>
              </a:rPr>
              <a:t>iespējas</a:t>
            </a:r>
            <a:endParaRPr lang="lv-LV" sz="1400" dirty="0">
              <a:solidFill>
                <a:srgbClr val="1A0599"/>
              </a:solidFill>
              <a:latin typeface="Verdana" panose="020B0604030504040204" pitchFamily="34" charset="0"/>
              <a:ea typeface="Verdana" panose="020B0604030504040204" pitchFamily="34" charset="0"/>
            </a:endParaRPr>
          </a:p>
        </p:txBody>
      </p:sp>
      <p:sp>
        <p:nvSpPr>
          <p:cNvPr id="15" name="Slide Number Placeholder 5">
            <a:extLst>
              <a:ext uri="{FF2B5EF4-FFF2-40B4-BE49-F238E27FC236}">
                <a16:creationId xmlns="" xmlns:a16="http://schemas.microsoft.com/office/drawing/2014/main" id="{D10646D4-2A0A-9547-BE9A-87F7C6546FF8}"/>
              </a:ext>
            </a:extLst>
          </p:cNvPr>
          <p:cNvSpPr>
            <a:spLocks noGrp="1"/>
          </p:cNvSpPr>
          <p:nvPr>
            <p:ph type="sldNum" sz="quarter" idx="12"/>
          </p:nvPr>
        </p:nvSpPr>
        <p:spPr bwMode="auto">
          <a:xfrm>
            <a:off x="9208770" y="6265238"/>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lv-LV" altLang="lv-LV" dirty="0" smtClean="0">
                <a:latin typeface="Verdana" panose="020B0604030504040204" pitchFamily="34" charset="0"/>
                <a:ea typeface="Verdana" panose="020B0604030504040204" pitchFamily="34" charset="0"/>
              </a:rPr>
              <a:t>8</a:t>
            </a:r>
          </a:p>
          <a:p>
            <a:endParaRPr lang="en-US" altLang="lv-LV"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604889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p:cNvSpPr txBox="1">
            <a:spLocks/>
          </p:cNvSpPr>
          <p:nvPr/>
        </p:nvSpPr>
        <p:spPr>
          <a:xfrm>
            <a:off x="1676400" y="420984"/>
            <a:ext cx="10515600" cy="8535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200" b="1" dirty="0" smtClean="0">
                <a:solidFill>
                  <a:srgbClr val="1A0599"/>
                </a:solidFill>
                <a:latin typeface="Verdana" panose="020B0604030504040204" pitchFamily="34" charset="0"/>
                <a:ea typeface="Verdana" panose="020B0604030504040204" pitchFamily="34" charset="0"/>
              </a:rPr>
              <a:t>Apvārsnis Eiropa 4. kopas sinerģijas </a:t>
            </a:r>
            <a:endParaRPr lang="lv-LV" sz="3200" b="1" dirty="0">
              <a:solidFill>
                <a:srgbClr val="1A0599"/>
              </a:solidFill>
              <a:latin typeface="Verdana" panose="020B0604030504040204" pitchFamily="34" charset="0"/>
              <a:ea typeface="Verdana" panose="020B0604030504040204" pitchFamily="34" charset="0"/>
            </a:endParaRPr>
          </a:p>
        </p:txBody>
      </p:sp>
      <p:grpSp>
        <p:nvGrpSpPr>
          <p:cNvPr id="41" name="Group 40"/>
          <p:cNvGrpSpPr/>
          <p:nvPr/>
        </p:nvGrpSpPr>
        <p:grpSpPr>
          <a:xfrm>
            <a:off x="947058" y="1121229"/>
            <a:ext cx="10178143" cy="5432944"/>
            <a:chOff x="1170391" y="1655880"/>
            <a:chExt cx="9485601" cy="4974452"/>
          </a:xfrm>
        </p:grpSpPr>
        <p:cxnSp>
          <p:nvCxnSpPr>
            <p:cNvPr id="25" name="Straight Arrow Connector 24"/>
            <p:cNvCxnSpPr/>
            <p:nvPr/>
          </p:nvCxnSpPr>
          <p:spPr>
            <a:xfrm>
              <a:off x="3482398" y="4999755"/>
              <a:ext cx="520118" cy="0"/>
            </a:xfrm>
            <a:prstGeom prst="straightConnector1">
              <a:avLst/>
            </a:prstGeom>
            <a:ln w="1905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434912" y="2171260"/>
              <a:ext cx="2030609" cy="6858"/>
            </a:xfrm>
            <a:prstGeom prst="straightConnector1">
              <a:avLst/>
            </a:prstGeom>
            <a:ln w="1905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6320413" y="5128360"/>
              <a:ext cx="2012012" cy="769520"/>
            </a:xfrm>
            <a:prstGeom prst="straightConnector1">
              <a:avLst/>
            </a:prstGeom>
            <a:ln w="1905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6250075" y="6074929"/>
              <a:ext cx="2082350" cy="422904"/>
            </a:xfrm>
            <a:prstGeom prst="straightConnector1">
              <a:avLst/>
            </a:prstGeom>
            <a:ln w="1905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7708512" y="4746522"/>
              <a:ext cx="465751" cy="25699"/>
            </a:xfrm>
            <a:prstGeom prst="straightConnector1">
              <a:avLst/>
            </a:prstGeom>
            <a:ln w="1905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7490044" y="5272470"/>
              <a:ext cx="806445" cy="803774"/>
            </a:xfrm>
            <a:prstGeom prst="straightConnector1">
              <a:avLst/>
            </a:prstGeom>
            <a:ln w="1905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312888" y="3304070"/>
              <a:ext cx="689628" cy="78154"/>
            </a:xfrm>
            <a:prstGeom prst="straightConnector1">
              <a:avLst/>
            </a:prstGeom>
            <a:ln w="1905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3418261" y="2456714"/>
              <a:ext cx="1885136" cy="522214"/>
            </a:xfrm>
            <a:prstGeom prst="straightConnector1">
              <a:avLst/>
            </a:prstGeom>
            <a:ln w="1905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7708512" y="3277760"/>
              <a:ext cx="522280" cy="5455"/>
            </a:xfrm>
            <a:prstGeom prst="straightConnector1">
              <a:avLst/>
            </a:prstGeom>
            <a:ln w="1905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6391284" y="2100903"/>
              <a:ext cx="1941141" cy="180694"/>
            </a:xfrm>
            <a:prstGeom prst="straightConnector1">
              <a:avLst/>
            </a:prstGeom>
            <a:ln w="1905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4072553" y="2405023"/>
              <a:ext cx="3286800" cy="3288068"/>
            </a:xfrm>
            <a:prstGeom prst="ellipse">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nvGrpSpPr>
            <p:cNvPr id="4" name="Group 3"/>
            <p:cNvGrpSpPr/>
            <p:nvPr/>
          </p:nvGrpSpPr>
          <p:grpSpPr>
            <a:xfrm>
              <a:off x="3796566" y="1861976"/>
              <a:ext cx="4096701" cy="4507694"/>
              <a:chOff x="3796566" y="1861976"/>
              <a:chExt cx="4096701" cy="4507694"/>
            </a:xfrm>
          </p:grpSpPr>
          <p:sp>
            <p:nvSpPr>
              <p:cNvPr id="5" name="Freeform 4"/>
              <p:cNvSpPr/>
              <p:nvPr/>
            </p:nvSpPr>
            <p:spPr>
              <a:xfrm>
                <a:off x="5183326" y="3429745"/>
                <a:ext cx="1341029" cy="1350699"/>
              </a:xfrm>
              <a:custGeom>
                <a:avLst/>
                <a:gdLst>
                  <a:gd name="connsiteX0" fmla="*/ 0 w 1048574"/>
                  <a:gd name="connsiteY0" fmla="*/ 524287 h 1048574"/>
                  <a:gd name="connsiteX1" fmla="*/ 524287 w 1048574"/>
                  <a:gd name="connsiteY1" fmla="*/ 0 h 1048574"/>
                  <a:gd name="connsiteX2" fmla="*/ 1048574 w 1048574"/>
                  <a:gd name="connsiteY2" fmla="*/ 524287 h 1048574"/>
                  <a:gd name="connsiteX3" fmla="*/ 524287 w 1048574"/>
                  <a:gd name="connsiteY3" fmla="*/ 1048574 h 1048574"/>
                  <a:gd name="connsiteX4" fmla="*/ 0 w 1048574"/>
                  <a:gd name="connsiteY4" fmla="*/ 524287 h 1048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8574" h="1048574">
                    <a:moveTo>
                      <a:pt x="0" y="524287"/>
                    </a:moveTo>
                    <a:cubicBezTo>
                      <a:pt x="0" y="234731"/>
                      <a:pt x="234731" y="0"/>
                      <a:pt x="524287" y="0"/>
                    </a:cubicBezTo>
                    <a:cubicBezTo>
                      <a:pt x="813843" y="0"/>
                      <a:pt x="1048574" y="234731"/>
                      <a:pt x="1048574" y="524287"/>
                    </a:cubicBezTo>
                    <a:cubicBezTo>
                      <a:pt x="1048574" y="813843"/>
                      <a:pt x="813843" y="1048574"/>
                      <a:pt x="524287" y="1048574"/>
                    </a:cubicBezTo>
                    <a:cubicBezTo>
                      <a:pt x="234731" y="1048574"/>
                      <a:pt x="0" y="813843"/>
                      <a:pt x="0" y="524287"/>
                    </a:cubicBezTo>
                    <a:close/>
                  </a:path>
                </a:pathLst>
              </a:custGeom>
              <a:solidFill>
                <a:schemeClr val="bg1">
                  <a:lumMod val="95000"/>
                </a:schemeClr>
              </a:solidFill>
            </p:spPr>
            <p:style>
              <a:lnRef idx="2">
                <a:schemeClr val="lt1">
                  <a:hueOff val="0"/>
                  <a:satOff val="0"/>
                  <a:lumOff val="0"/>
                  <a:alphaOff val="0"/>
                </a:schemeClr>
              </a:lnRef>
              <a:fillRef idx="1">
                <a:scrgbClr r="0" g="0" b="0"/>
              </a:fillRef>
              <a:effectRef idx="0">
                <a:schemeClr val="accent1">
                  <a:shade val="60000"/>
                  <a:hueOff val="0"/>
                  <a:satOff val="0"/>
                  <a:lumOff val="0"/>
                  <a:alphaOff val="0"/>
                </a:schemeClr>
              </a:effectRef>
              <a:fontRef idx="minor">
                <a:schemeClr val="lt1"/>
              </a:fontRef>
            </p:style>
            <p:txBody>
              <a:bodyPr spcFirstLastPara="0" vert="horz" wrap="square" lIns="164990" tIns="164990" rIns="164990" bIns="164990" numCol="1" spcCol="1270" anchor="ctr" anchorCtr="0">
                <a:noAutofit/>
              </a:bodyPr>
              <a:lstStyle/>
              <a:p>
                <a:pPr lvl="0" algn="ctr" defTabSz="400050">
                  <a:lnSpc>
                    <a:spcPct val="90000"/>
                  </a:lnSpc>
                  <a:spcBef>
                    <a:spcPct val="0"/>
                  </a:spcBef>
                  <a:spcAft>
                    <a:spcPct val="35000"/>
                  </a:spcAft>
                </a:pPr>
                <a:r>
                  <a:rPr lang="lv-LV" sz="1300" b="1" kern="1200" dirty="0" smtClean="0">
                    <a:solidFill>
                      <a:srgbClr val="1A0599"/>
                    </a:solidFill>
                    <a:latin typeface="Verdana" panose="020B0604030504040204" pitchFamily="34" charset="0"/>
                    <a:ea typeface="Verdana" panose="020B0604030504040204" pitchFamily="34" charset="0"/>
                  </a:rPr>
                  <a:t>Digitālā joma, rūpniecība un kosmoss</a:t>
                </a:r>
                <a:endParaRPr lang="lv-LV" sz="1300" b="1" kern="1200" dirty="0">
                  <a:solidFill>
                    <a:srgbClr val="1A0599"/>
                  </a:solidFill>
                  <a:latin typeface="Verdana" panose="020B0604030504040204" pitchFamily="34" charset="0"/>
                  <a:ea typeface="Verdana" panose="020B0604030504040204" pitchFamily="34" charset="0"/>
                </a:endParaRPr>
              </a:p>
            </p:txBody>
          </p:sp>
          <p:sp>
            <p:nvSpPr>
              <p:cNvPr id="6" name="Freeform 5"/>
              <p:cNvSpPr/>
              <p:nvPr/>
            </p:nvSpPr>
            <p:spPr>
              <a:xfrm rot="16200000">
                <a:off x="5768183" y="3264907"/>
                <a:ext cx="153466" cy="372384"/>
              </a:xfrm>
              <a:custGeom>
                <a:avLst/>
                <a:gdLst>
                  <a:gd name="connsiteX0" fmla="*/ 0 w 153466"/>
                  <a:gd name="connsiteY0" fmla="*/ 0 h 372384"/>
                  <a:gd name="connsiteX1" fmla="*/ 76733 w 153466"/>
                  <a:gd name="connsiteY1" fmla="*/ 0 h 372384"/>
                  <a:gd name="connsiteX2" fmla="*/ 153466 w 153466"/>
                  <a:gd name="connsiteY2" fmla="*/ 186192 h 372384"/>
                  <a:gd name="connsiteX3" fmla="*/ 76733 w 153466"/>
                  <a:gd name="connsiteY3" fmla="*/ 372384 h 372384"/>
                  <a:gd name="connsiteX4" fmla="*/ 0 w 153466"/>
                  <a:gd name="connsiteY4" fmla="*/ 372384 h 372384"/>
                  <a:gd name="connsiteX5" fmla="*/ 76733 w 153466"/>
                  <a:gd name="connsiteY5" fmla="*/ 186192 h 372384"/>
                  <a:gd name="connsiteX6" fmla="*/ 0 w 153466"/>
                  <a:gd name="connsiteY6" fmla="*/ 0 h 3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466" h="372384">
                    <a:moveTo>
                      <a:pt x="0" y="0"/>
                    </a:moveTo>
                    <a:lnTo>
                      <a:pt x="76733" y="0"/>
                    </a:lnTo>
                    <a:lnTo>
                      <a:pt x="153466" y="186192"/>
                    </a:lnTo>
                    <a:lnTo>
                      <a:pt x="76733" y="372384"/>
                    </a:lnTo>
                    <a:lnTo>
                      <a:pt x="0" y="372384"/>
                    </a:lnTo>
                    <a:lnTo>
                      <a:pt x="76733" y="186192"/>
                    </a:lnTo>
                    <a:lnTo>
                      <a:pt x="0" y="0"/>
                    </a:lnTo>
                    <a:close/>
                  </a:path>
                </a:pathLst>
              </a:custGeom>
            </p:spPr>
            <p:style>
              <a:lnRef idx="0">
                <a:schemeClr val="accent1">
                  <a:shade val="90000"/>
                  <a:hueOff val="0"/>
                  <a:satOff val="0"/>
                  <a:lumOff val="0"/>
                  <a:alphaOff val="0"/>
                </a:schemeClr>
              </a:lnRef>
              <a:fillRef idx="1">
                <a:schemeClr val="accent1">
                  <a:shade val="90000"/>
                  <a:hueOff val="0"/>
                  <a:satOff val="0"/>
                  <a:lumOff val="0"/>
                  <a:alphaOff val="0"/>
                </a:schemeClr>
              </a:fillRef>
              <a:effectRef idx="0">
                <a:schemeClr val="accent1">
                  <a:shade val="90000"/>
                  <a:hueOff val="0"/>
                  <a:satOff val="0"/>
                  <a:lumOff val="0"/>
                  <a:alphaOff val="0"/>
                </a:schemeClr>
              </a:effectRef>
              <a:fontRef idx="minor">
                <a:schemeClr val="lt1"/>
              </a:fontRef>
            </p:style>
            <p:txBody>
              <a:bodyPr spcFirstLastPara="0" vert="horz" wrap="square" lIns="0" tIns="74477" rIns="46039" bIns="74477" numCol="1" spcCol="1270" anchor="ctr" anchorCtr="0">
                <a:noAutofit/>
              </a:bodyPr>
              <a:lstStyle/>
              <a:p>
                <a:pPr lvl="0" algn="ctr" defTabSz="311150">
                  <a:lnSpc>
                    <a:spcPct val="90000"/>
                  </a:lnSpc>
                  <a:spcBef>
                    <a:spcPct val="0"/>
                  </a:spcBef>
                  <a:spcAft>
                    <a:spcPct val="35000"/>
                  </a:spcAft>
                </a:pPr>
                <a:endParaRPr lang="lv-LV" sz="700" kern="1200"/>
              </a:p>
            </p:txBody>
          </p:sp>
          <p:sp>
            <p:nvSpPr>
              <p:cNvPr id="7" name="Freeform 6"/>
              <p:cNvSpPr/>
              <p:nvPr/>
            </p:nvSpPr>
            <p:spPr>
              <a:xfrm>
                <a:off x="5124916" y="1861976"/>
                <a:ext cx="1440000" cy="1440000"/>
              </a:xfrm>
              <a:custGeom>
                <a:avLst/>
                <a:gdLst>
                  <a:gd name="connsiteX0" fmla="*/ 0 w 1440000"/>
                  <a:gd name="connsiteY0" fmla="*/ 720000 h 1440000"/>
                  <a:gd name="connsiteX1" fmla="*/ 720000 w 1440000"/>
                  <a:gd name="connsiteY1" fmla="*/ 0 h 1440000"/>
                  <a:gd name="connsiteX2" fmla="*/ 1440000 w 1440000"/>
                  <a:gd name="connsiteY2" fmla="*/ 720000 h 1440000"/>
                  <a:gd name="connsiteX3" fmla="*/ 720000 w 1440000"/>
                  <a:gd name="connsiteY3" fmla="*/ 1440000 h 1440000"/>
                  <a:gd name="connsiteX4" fmla="*/ 0 w 1440000"/>
                  <a:gd name="connsiteY4" fmla="*/ 720000 h 144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000" h="1440000">
                    <a:moveTo>
                      <a:pt x="0" y="720000"/>
                    </a:moveTo>
                    <a:cubicBezTo>
                      <a:pt x="0" y="322355"/>
                      <a:pt x="322355" y="0"/>
                      <a:pt x="720000" y="0"/>
                    </a:cubicBezTo>
                    <a:cubicBezTo>
                      <a:pt x="1117645" y="0"/>
                      <a:pt x="1440000" y="322355"/>
                      <a:pt x="1440000" y="720000"/>
                    </a:cubicBezTo>
                    <a:cubicBezTo>
                      <a:pt x="1440000" y="1117645"/>
                      <a:pt x="1117645" y="1440000"/>
                      <a:pt x="720000" y="1440000"/>
                    </a:cubicBezTo>
                    <a:cubicBezTo>
                      <a:pt x="322355" y="1440000"/>
                      <a:pt x="0" y="1117645"/>
                      <a:pt x="0" y="720000"/>
                    </a:cubicBezTo>
                    <a:close/>
                  </a:path>
                </a:pathLst>
              </a:custGeom>
              <a:solidFill>
                <a:srgbClr val="2507DB"/>
              </a:solidFill>
            </p:spPr>
            <p:style>
              <a:lnRef idx="2">
                <a:schemeClr val="lt1">
                  <a:hueOff val="0"/>
                  <a:satOff val="0"/>
                  <a:lumOff val="0"/>
                  <a:alphaOff val="0"/>
                </a:schemeClr>
              </a:lnRef>
              <a:fillRef idx="1">
                <a:scrgbClr r="0" g="0" b="0"/>
              </a:fillRef>
              <a:effectRef idx="0">
                <a:schemeClr val="accent1">
                  <a:shade val="50000"/>
                  <a:hueOff val="0"/>
                  <a:satOff val="0"/>
                  <a:lumOff val="0"/>
                  <a:alphaOff val="0"/>
                </a:schemeClr>
              </a:effectRef>
              <a:fontRef idx="minor">
                <a:schemeClr val="lt1"/>
              </a:fontRef>
            </p:style>
            <p:txBody>
              <a:bodyPr spcFirstLastPara="0" vert="horz" wrap="square" lIns="228663" tIns="228663" rIns="228663" bIns="228663" numCol="1" spcCol="1270" anchor="ctr" anchorCtr="0">
                <a:noAutofit/>
              </a:bodyPr>
              <a:lstStyle/>
              <a:p>
                <a:pPr lvl="0" algn="ctr" defTabSz="622300">
                  <a:lnSpc>
                    <a:spcPct val="90000"/>
                  </a:lnSpc>
                  <a:spcBef>
                    <a:spcPct val="0"/>
                  </a:spcBef>
                  <a:spcAft>
                    <a:spcPct val="35000"/>
                  </a:spcAft>
                </a:pPr>
                <a:r>
                  <a:rPr lang="lv-LV" sz="1400" b="1" kern="1200" dirty="0" smtClean="0">
                    <a:latin typeface="Verdana" panose="020B0604030504040204" pitchFamily="34" charset="0"/>
                    <a:ea typeface="Verdana" panose="020B0604030504040204" pitchFamily="34" charset="0"/>
                  </a:rPr>
                  <a:t>M1. Zaļā un digitālā pāreja</a:t>
                </a:r>
                <a:endParaRPr lang="lv-LV" sz="1400" b="1" kern="1200" dirty="0">
                  <a:latin typeface="Verdana" panose="020B0604030504040204" pitchFamily="34" charset="0"/>
                  <a:ea typeface="Verdana" panose="020B0604030504040204" pitchFamily="34" charset="0"/>
                </a:endParaRPr>
              </a:p>
            </p:txBody>
          </p:sp>
          <p:sp>
            <p:nvSpPr>
              <p:cNvPr id="13" name="Freeform 12"/>
              <p:cNvSpPr/>
              <p:nvPr/>
            </p:nvSpPr>
            <p:spPr>
              <a:xfrm rot="19800000">
                <a:off x="6343851" y="3597269"/>
                <a:ext cx="153466" cy="372384"/>
              </a:xfrm>
              <a:custGeom>
                <a:avLst/>
                <a:gdLst>
                  <a:gd name="connsiteX0" fmla="*/ 0 w 153466"/>
                  <a:gd name="connsiteY0" fmla="*/ 0 h 372384"/>
                  <a:gd name="connsiteX1" fmla="*/ 76733 w 153466"/>
                  <a:gd name="connsiteY1" fmla="*/ 0 h 372384"/>
                  <a:gd name="connsiteX2" fmla="*/ 153466 w 153466"/>
                  <a:gd name="connsiteY2" fmla="*/ 186192 h 372384"/>
                  <a:gd name="connsiteX3" fmla="*/ 76733 w 153466"/>
                  <a:gd name="connsiteY3" fmla="*/ 372384 h 372384"/>
                  <a:gd name="connsiteX4" fmla="*/ 0 w 153466"/>
                  <a:gd name="connsiteY4" fmla="*/ 372384 h 372384"/>
                  <a:gd name="connsiteX5" fmla="*/ 76733 w 153466"/>
                  <a:gd name="connsiteY5" fmla="*/ 186192 h 372384"/>
                  <a:gd name="connsiteX6" fmla="*/ 0 w 153466"/>
                  <a:gd name="connsiteY6" fmla="*/ 0 h 3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466" h="372384">
                    <a:moveTo>
                      <a:pt x="0" y="0"/>
                    </a:moveTo>
                    <a:lnTo>
                      <a:pt x="76733" y="0"/>
                    </a:lnTo>
                    <a:lnTo>
                      <a:pt x="153466" y="186192"/>
                    </a:lnTo>
                    <a:lnTo>
                      <a:pt x="76733" y="372384"/>
                    </a:lnTo>
                    <a:lnTo>
                      <a:pt x="0" y="372384"/>
                    </a:lnTo>
                    <a:lnTo>
                      <a:pt x="76733" y="186192"/>
                    </a:lnTo>
                    <a:lnTo>
                      <a:pt x="0" y="0"/>
                    </a:lnTo>
                    <a:close/>
                  </a:path>
                </a:pathLst>
              </a:custGeom>
            </p:spPr>
            <p:style>
              <a:lnRef idx="0">
                <a:schemeClr val="accent1">
                  <a:shade val="90000"/>
                  <a:hueOff val="116972"/>
                  <a:satOff val="-1072"/>
                  <a:lumOff val="9251"/>
                  <a:alphaOff val="0"/>
                </a:schemeClr>
              </a:lnRef>
              <a:fillRef idx="1">
                <a:schemeClr val="accent1">
                  <a:shade val="90000"/>
                  <a:hueOff val="116972"/>
                  <a:satOff val="-1072"/>
                  <a:lumOff val="9251"/>
                  <a:alphaOff val="0"/>
                </a:schemeClr>
              </a:fillRef>
              <a:effectRef idx="0">
                <a:schemeClr val="accent1">
                  <a:shade val="90000"/>
                  <a:hueOff val="116972"/>
                  <a:satOff val="-1072"/>
                  <a:lumOff val="9251"/>
                  <a:alphaOff val="0"/>
                </a:schemeClr>
              </a:effectRef>
              <a:fontRef idx="minor">
                <a:schemeClr val="lt1"/>
              </a:fontRef>
            </p:style>
            <p:txBody>
              <a:bodyPr spcFirstLastPara="0" vert="horz" wrap="square" lIns="-1" tIns="74476" rIns="46040" bIns="74477" numCol="1" spcCol="1270" anchor="ctr" anchorCtr="0">
                <a:noAutofit/>
              </a:bodyPr>
              <a:lstStyle/>
              <a:p>
                <a:pPr lvl="0" algn="ctr" defTabSz="311150">
                  <a:lnSpc>
                    <a:spcPct val="90000"/>
                  </a:lnSpc>
                  <a:spcBef>
                    <a:spcPct val="0"/>
                  </a:spcBef>
                  <a:spcAft>
                    <a:spcPct val="35000"/>
                  </a:spcAft>
                </a:pPr>
                <a:endParaRPr lang="lv-LV" sz="700" kern="1200"/>
              </a:p>
            </p:txBody>
          </p:sp>
          <p:sp>
            <p:nvSpPr>
              <p:cNvPr id="28" name="Freeform 27"/>
              <p:cNvSpPr/>
              <p:nvPr/>
            </p:nvSpPr>
            <p:spPr>
              <a:xfrm>
                <a:off x="6453267" y="2628899"/>
                <a:ext cx="1440000" cy="1440000"/>
              </a:xfrm>
              <a:custGeom>
                <a:avLst/>
                <a:gdLst>
                  <a:gd name="connsiteX0" fmla="*/ 0 w 1440000"/>
                  <a:gd name="connsiteY0" fmla="*/ 720000 h 1440000"/>
                  <a:gd name="connsiteX1" fmla="*/ 720000 w 1440000"/>
                  <a:gd name="connsiteY1" fmla="*/ 0 h 1440000"/>
                  <a:gd name="connsiteX2" fmla="*/ 1440000 w 1440000"/>
                  <a:gd name="connsiteY2" fmla="*/ 720000 h 1440000"/>
                  <a:gd name="connsiteX3" fmla="*/ 720000 w 1440000"/>
                  <a:gd name="connsiteY3" fmla="*/ 1440000 h 1440000"/>
                  <a:gd name="connsiteX4" fmla="*/ 0 w 1440000"/>
                  <a:gd name="connsiteY4" fmla="*/ 720000 h 144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000" h="1440000">
                    <a:moveTo>
                      <a:pt x="0" y="720000"/>
                    </a:moveTo>
                    <a:cubicBezTo>
                      <a:pt x="0" y="322355"/>
                      <a:pt x="322355" y="0"/>
                      <a:pt x="720000" y="0"/>
                    </a:cubicBezTo>
                    <a:cubicBezTo>
                      <a:pt x="1117645" y="0"/>
                      <a:pt x="1440000" y="322355"/>
                      <a:pt x="1440000" y="720000"/>
                    </a:cubicBezTo>
                    <a:cubicBezTo>
                      <a:pt x="1440000" y="1117645"/>
                      <a:pt x="1117645" y="1440000"/>
                      <a:pt x="720000" y="1440000"/>
                    </a:cubicBezTo>
                    <a:cubicBezTo>
                      <a:pt x="322355" y="1440000"/>
                      <a:pt x="0" y="1117645"/>
                      <a:pt x="0" y="720000"/>
                    </a:cubicBezTo>
                    <a:close/>
                  </a:path>
                </a:pathLst>
              </a:custGeom>
              <a:solidFill>
                <a:srgbClr val="2507DB"/>
              </a:solidFill>
            </p:spPr>
            <p:style>
              <a:lnRef idx="2">
                <a:schemeClr val="lt1">
                  <a:hueOff val="0"/>
                  <a:satOff val="0"/>
                  <a:lumOff val="0"/>
                  <a:alphaOff val="0"/>
                </a:schemeClr>
              </a:lnRef>
              <a:fillRef idx="1">
                <a:scrgbClr r="0" g="0" b="0"/>
              </a:fillRef>
              <a:effectRef idx="0">
                <a:schemeClr val="accent1">
                  <a:shade val="50000"/>
                  <a:hueOff val="111419"/>
                  <a:satOff val="2985"/>
                  <a:lumOff val="13151"/>
                  <a:alphaOff val="0"/>
                </a:schemeClr>
              </a:effectRef>
              <a:fontRef idx="minor">
                <a:schemeClr val="lt1"/>
              </a:fontRef>
            </p:style>
            <p:txBody>
              <a:bodyPr spcFirstLastPara="0" vert="horz" wrap="square" lIns="228663" tIns="228663" rIns="228663" bIns="228663" numCol="1" spcCol="1270" anchor="ctr" anchorCtr="0">
                <a:noAutofit/>
              </a:bodyPr>
              <a:lstStyle/>
              <a:p>
                <a:pPr lvl="0" algn="ctr" defTabSz="622300">
                  <a:lnSpc>
                    <a:spcPct val="90000"/>
                  </a:lnSpc>
                  <a:spcBef>
                    <a:spcPct val="0"/>
                  </a:spcBef>
                  <a:spcAft>
                    <a:spcPct val="35000"/>
                  </a:spcAft>
                </a:pPr>
                <a:r>
                  <a:rPr lang="lv-LV" sz="1400" b="1" kern="1200" dirty="0" smtClean="0">
                    <a:latin typeface="Verdana" panose="020B0604030504040204" pitchFamily="34" charset="0"/>
                    <a:ea typeface="Verdana" panose="020B0604030504040204" pitchFamily="34" charset="0"/>
                  </a:rPr>
                  <a:t>M2. Noturība</a:t>
                </a:r>
                <a:endParaRPr lang="lv-LV" sz="1400" b="1" kern="1200" dirty="0">
                  <a:latin typeface="Verdana" panose="020B0604030504040204" pitchFamily="34" charset="0"/>
                  <a:ea typeface="Verdana" panose="020B0604030504040204" pitchFamily="34" charset="0"/>
                </a:endParaRPr>
              </a:p>
            </p:txBody>
          </p:sp>
          <p:sp>
            <p:nvSpPr>
              <p:cNvPr id="29" name="Freeform 28"/>
              <p:cNvSpPr/>
              <p:nvPr/>
            </p:nvSpPr>
            <p:spPr>
              <a:xfrm rot="1800000">
                <a:off x="6343851" y="4261993"/>
                <a:ext cx="153466" cy="372384"/>
              </a:xfrm>
              <a:custGeom>
                <a:avLst/>
                <a:gdLst>
                  <a:gd name="connsiteX0" fmla="*/ 0 w 153466"/>
                  <a:gd name="connsiteY0" fmla="*/ 0 h 372384"/>
                  <a:gd name="connsiteX1" fmla="*/ 76733 w 153466"/>
                  <a:gd name="connsiteY1" fmla="*/ 0 h 372384"/>
                  <a:gd name="connsiteX2" fmla="*/ 153466 w 153466"/>
                  <a:gd name="connsiteY2" fmla="*/ 186192 h 372384"/>
                  <a:gd name="connsiteX3" fmla="*/ 76733 w 153466"/>
                  <a:gd name="connsiteY3" fmla="*/ 372384 h 372384"/>
                  <a:gd name="connsiteX4" fmla="*/ 0 w 153466"/>
                  <a:gd name="connsiteY4" fmla="*/ 372384 h 372384"/>
                  <a:gd name="connsiteX5" fmla="*/ 76733 w 153466"/>
                  <a:gd name="connsiteY5" fmla="*/ 186192 h 372384"/>
                  <a:gd name="connsiteX6" fmla="*/ 0 w 153466"/>
                  <a:gd name="connsiteY6" fmla="*/ 0 h 3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466" h="372384">
                    <a:moveTo>
                      <a:pt x="0" y="0"/>
                    </a:moveTo>
                    <a:lnTo>
                      <a:pt x="76733" y="0"/>
                    </a:lnTo>
                    <a:lnTo>
                      <a:pt x="153466" y="186192"/>
                    </a:lnTo>
                    <a:lnTo>
                      <a:pt x="76733" y="372384"/>
                    </a:lnTo>
                    <a:lnTo>
                      <a:pt x="0" y="372384"/>
                    </a:lnTo>
                    <a:lnTo>
                      <a:pt x="76733" y="186192"/>
                    </a:lnTo>
                    <a:lnTo>
                      <a:pt x="0" y="0"/>
                    </a:lnTo>
                    <a:close/>
                  </a:path>
                </a:pathLst>
              </a:custGeom>
            </p:spPr>
            <p:style>
              <a:lnRef idx="0">
                <a:schemeClr val="accent1">
                  <a:shade val="90000"/>
                  <a:hueOff val="233943"/>
                  <a:satOff val="-2143"/>
                  <a:lumOff val="18503"/>
                  <a:alphaOff val="0"/>
                </a:schemeClr>
              </a:lnRef>
              <a:fillRef idx="1">
                <a:schemeClr val="accent1">
                  <a:shade val="90000"/>
                  <a:hueOff val="233943"/>
                  <a:satOff val="-2143"/>
                  <a:lumOff val="18503"/>
                  <a:alphaOff val="0"/>
                </a:schemeClr>
              </a:fillRef>
              <a:effectRef idx="0">
                <a:schemeClr val="accent1">
                  <a:shade val="90000"/>
                  <a:hueOff val="233943"/>
                  <a:satOff val="-2143"/>
                  <a:lumOff val="18503"/>
                  <a:alphaOff val="0"/>
                </a:schemeClr>
              </a:effectRef>
              <a:fontRef idx="minor">
                <a:schemeClr val="lt1"/>
              </a:fontRef>
            </p:style>
            <p:txBody>
              <a:bodyPr spcFirstLastPara="0" vert="horz" wrap="square" lIns="-1" tIns="74477" rIns="46040" bIns="74476" numCol="1" spcCol="1270" anchor="ctr" anchorCtr="0">
                <a:noAutofit/>
              </a:bodyPr>
              <a:lstStyle/>
              <a:p>
                <a:pPr lvl="0" algn="ctr" defTabSz="311150">
                  <a:lnSpc>
                    <a:spcPct val="90000"/>
                  </a:lnSpc>
                  <a:spcBef>
                    <a:spcPct val="0"/>
                  </a:spcBef>
                  <a:spcAft>
                    <a:spcPct val="35000"/>
                  </a:spcAft>
                </a:pPr>
                <a:endParaRPr lang="lv-LV" sz="700" kern="1200"/>
              </a:p>
            </p:txBody>
          </p:sp>
          <p:sp>
            <p:nvSpPr>
              <p:cNvPr id="30" name="Freeform 29"/>
              <p:cNvSpPr/>
              <p:nvPr/>
            </p:nvSpPr>
            <p:spPr>
              <a:xfrm>
                <a:off x="6453267" y="4162746"/>
                <a:ext cx="1440000" cy="1440000"/>
              </a:xfrm>
              <a:custGeom>
                <a:avLst/>
                <a:gdLst>
                  <a:gd name="connsiteX0" fmla="*/ 0 w 1440000"/>
                  <a:gd name="connsiteY0" fmla="*/ 720000 h 1440000"/>
                  <a:gd name="connsiteX1" fmla="*/ 720000 w 1440000"/>
                  <a:gd name="connsiteY1" fmla="*/ 0 h 1440000"/>
                  <a:gd name="connsiteX2" fmla="*/ 1440000 w 1440000"/>
                  <a:gd name="connsiteY2" fmla="*/ 720000 h 1440000"/>
                  <a:gd name="connsiteX3" fmla="*/ 720000 w 1440000"/>
                  <a:gd name="connsiteY3" fmla="*/ 1440000 h 1440000"/>
                  <a:gd name="connsiteX4" fmla="*/ 0 w 1440000"/>
                  <a:gd name="connsiteY4" fmla="*/ 720000 h 144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000" h="1440000">
                    <a:moveTo>
                      <a:pt x="0" y="720000"/>
                    </a:moveTo>
                    <a:cubicBezTo>
                      <a:pt x="0" y="322355"/>
                      <a:pt x="322355" y="0"/>
                      <a:pt x="720000" y="0"/>
                    </a:cubicBezTo>
                    <a:cubicBezTo>
                      <a:pt x="1117645" y="0"/>
                      <a:pt x="1440000" y="322355"/>
                      <a:pt x="1440000" y="720000"/>
                    </a:cubicBezTo>
                    <a:cubicBezTo>
                      <a:pt x="1440000" y="1117645"/>
                      <a:pt x="1117645" y="1440000"/>
                      <a:pt x="720000" y="1440000"/>
                    </a:cubicBezTo>
                    <a:cubicBezTo>
                      <a:pt x="322355" y="1440000"/>
                      <a:pt x="0" y="1117645"/>
                      <a:pt x="0" y="720000"/>
                    </a:cubicBezTo>
                    <a:close/>
                  </a:path>
                </a:pathLst>
              </a:custGeom>
              <a:solidFill>
                <a:srgbClr val="2507DB"/>
              </a:solidFill>
            </p:spPr>
            <p:style>
              <a:lnRef idx="2">
                <a:schemeClr val="lt1">
                  <a:hueOff val="0"/>
                  <a:satOff val="0"/>
                  <a:lumOff val="0"/>
                  <a:alphaOff val="0"/>
                </a:schemeClr>
              </a:lnRef>
              <a:fillRef idx="1">
                <a:scrgbClr r="0" g="0" b="0"/>
              </a:fillRef>
              <a:effectRef idx="0">
                <a:schemeClr val="accent1">
                  <a:shade val="50000"/>
                  <a:hueOff val="222839"/>
                  <a:satOff val="5970"/>
                  <a:lumOff val="26302"/>
                  <a:alphaOff val="0"/>
                </a:schemeClr>
              </a:effectRef>
              <a:fontRef idx="minor">
                <a:schemeClr val="lt1"/>
              </a:fontRef>
            </p:style>
            <p:txBody>
              <a:bodyPr spcFirstLastPara="0" vert="horz" wrap="square" lIns="228663" tIns="228663" rIns="228663" bIns="228663" numCol="1" spcCol="1270" anchor="ctr" anchorCtr="0">
                <a:noAutofit/>
              </a:bodyPr>
              <a:lstStyle/>
              <a:p>
                <a:pPr lvl="0" algn="ctr" defTabSz="622300">
                  <a:lnSpc>
                    <a:spcPct val="90000"/>
                  </a:lnSpc>
                  <a:spcBef>
                    <a:spcPct val="0"/>
                  </a:spcBef>
                  <a:spcAft>
                    <a:spcPct val="35000"/>
                  </a:spcAft>
                </a:pPr>
                <a:r>
                  <a:rPr lang="lv-LV" sz="1400" b="1" kern="1200" dirty="0" smtClean="0">
                    <a:latin typeface="Verdana" panose="020B0604030504040204" pitchFamily="34" charset="0"/>
                    <a:ea typeface="Verdana" panose="020B0604030504040204" pitchFamily="34" charset="0"/>
                  </a:rPr>
                  <a:t>M3. Dati</a:t>
                </a:r>
                <a:endParaRPr lang="lv-LV" sz="1400" b="1" kern="1200" dirty="0">
                  <a:latin typeface="Verdana" panose="020B0604030504040204" pitchFamily="34" charset="0"/>
                  <a:ea typeface="Verdana" panose="020B0604030504040204" pitchFamily="34" charset="0"/>
                </a:endParaRPr>
              </a:p>
            </p:txBody>
          </p:sp>
          <p:sp>
            <p:nvSpPr>
              <p:cNvPr id="31" name="Freeform 30"/>
              <p:cNvSpPr/>
              <p:nvPr/>
            </p:nvSpPr>
            <p:spPr>
              <a:xfrm rot="5400000">
                <a:off x="5768183" y="4594355"/>
                <a:ext cx="153466" cy="372384"/>
              </a:xfrm>
              <a:custGeom>
                <a:avLst/>
                <a:gdLst>
                  <a:gd name="connsiteX0" fmla="*/ 0 w 153466"/>
                  <a:gd name="connsiteY0" fmla="*/ 0 h 372384"/>
                  <a:gd name="connsiteX1" fmla="*/ 76733 w 153466"/>
                  <a:gd name="connsiteY1" fmla="*/ 0 h 372384"/>
                  <a:gd name="connsiteX2" fmla="*/ 153466 w 153466"/>
                  <a:gd name="connsiteY2" fmla="*/ 186192 h 372384"/>
                  <a:gd name="connsiteX3" fmla="*/ 76733 w 153466"/>
                  <a:gd name="connsiteY3" fmla="*/ 372384 h 372384"/>
                  <a:gd name="connsiteX4" fmla="*/ 0 w 153466"/>
                  <a:gd name="connsiteY4" fmla="*/ 372384 h 372384"/>
                  <a:gd name="connsiteX5" fmla="*/ 76733 w 153466"/>
                  <a:gd name="connsiteY5" fmla="*/ 186192 h 372384"/>
                  <a:gd name="connsiteX6" fmla="*/ 0 w 153466"/>
                  <a:gd name="connsiteY6" fmla="*/ 0 h 3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466" h="372384">
                    <a:moveTo>
                      <a:pt x="0" y="0"/>
                    </a:moveTo>
                    <a:lnTo>
                      <a:pt x="76733" y="0"/>
                    </a:lnTo>
                    <a:lnTo>
                      <a:pt x="153466" y="186192"/>
                    </a:lnTo>
                    <a:lnTo>
                      <a:pt x="76733" y="372384"/>
                    </a:lnTo>
                    <a:lnTo>
                      <a:pt x="0" y="372384"/>
                    </a:lnTo>
                    <a:lnTo>
                      <a:pt x="76733" y="186192"/>
                    </a:lnTo>
                    <a:lnTo>
                      <a:pt x="0" y="0"/>
                    </a:lnTo>
                    <a:close/>
                  </a:path>
                </a:pathLst>
              </a:custGeom>
            </p:spPr>
            <p:style>
              <a:lnRef idx="0">
                <a:schemeClr val="accent1">
                  <a:shade val="90000"/>
                  <a:hueOff val="350915"/>
                  <a:satOff val="-3215"/>
                  <a:lumOff val="27754"/>
                  <a:alphaOff val="0"/>
                </a:schemeClr>
              </a:lnRef>
              <a:fillRef idx="1">
                <a:schemeClr val="accent1">
                  <a:shade val="90000"/>
                  <a:hueOff val="350915"/>
                  <a:satOff val="-3215"/>
                  <a:lumOff val="27754"/>
                  <a:alphaOff val="0"/>
                </a:schemeClr>
              </a:fillRef>
              <a:effectRef idx="0">
                <a:schemeClr val="accent1">
                  <a:shade val="90000"/>
                  <a:hueOff val="350915"/>
                  <a:satOff val="-3215"/>
                  <a:lumOff val="27754"/>
                  <a:alphaOff val="0"/>
                </a:schemeClr>
              </a:effectRef>
              <a:fontRef idx="minor">
                <a:schemeClr val="lt1"/>
              </a:fontRef>
            </p:style>
            <p:txBody>
              <a:bodyPr spcFirstLastPara="0" vert="horz" wrap="square" lIns="0" tIns="74477" rIns="46040" bIns="74477" numCol="1" spcCol="1270" anchor="ctr" anchorCtr="0">
                <a:noAutofit/>
              </a:bodyPr>
              <a:lstStyle/>
              <a:p>
                <a:pPr lvl="0" algn="ctr" defTabSz="311150">
                  <a:lnSpc>
                    <a:spcPct val="90000"/>
                  </a:lnSpc>
                  <a:spcBef>
                    <a:spcPct val="0"/>
                  </a:spcBef>
                  <a:spcAft>
                    <a:spcPct val="35000"/>
                  </a:spcAft>
                </a:pPr>
                <a:endParaRPr lang="lv-LV" sz="700" kern="1200"/>
              </a:p>
            </p:txBody>
          </p:sp>
          <p:sp>
            <p:nvSpPr>
              <p:cNvPr id="32" name="Freeform 31"/>
              <p:cNvSpPr/>
              <p:nvPr/>
            </p:nvSpPr>
            <p:spPr>
              <a:xfrm>
                <a:off x="5124916" y="4929670"/>
                <a:ext cx="1440000" cy="1440000"/>
              </a:xfrm>
              <a:custGeom>
                <a:avLst/>
                <a:gdLst>
                  <a:gd name="connsiteX0" fmla="*/ 0 w 1440000"/>
                  <a:gd name="connsiteY0" fmla="*/ 720000 h 1440000"/>
                  <a:gd name="connsiteX1" fmla="*/ 720000 w 1440000"/>
                  <a:gd name="connsiteY1" fmla="*/ 0 h 1440000"/>
                  <a:gd name="connsiteX2" fmla="*/ 1440000 w 1440000"/>
                  <a:gd name="connsiteY2" fmla="*/ 720000 h 1440000"/>
                  <a:gd name="connsiteX3" fmla="*/ 720000 w 1440000"/>
                  <a:gd name="connsiteY3" fmla="*/ 1440000 h 1440000"/>
                  <a:gd name="connsiteX4" fmla="*/ 0 w 1440000"/>
                  <a:gd name="connsiteY4" fmla="*/ 720000 h 144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000" h="1440000">
                    <a:moveTo>
                      <a:pt x="0" y="720000"/>
                    </a:moveTo>
                    <a:cubicBezTo>
                      <a:pt x="0" y="322355"/>
                      <a:pt x="322355" y="0"/>
                      <a:pt x="720000" y="0"/>
                    </a:cubicBezTo>
                    <a:cubicBezTo>
                      <a:pt x="1117645" y="0"/>
                      <a:pt x="1440000" y="322355"/>
                      <a:pt x="1440000" y="720000"/>
                    </a:cubicBezTo>
                    <a:cubicBezTo>
                      <a:pt x="1440000" y="1117645"/>
                      <a:pt x="1117645" y="1440000"/>
                      <a:pt x="720000" y="1440000"/>
                    </a:cubicBezTo>
                    <a:cubicBezTo>
                      <a:pt x="322355" y="1440000"/>
                      <a:pt x="0" y="1117645"/>
                      <a:pt x="0" y="720000"/>
                    </a:cubicBezTo>
                    <a:close/>
                  </a:path>
                </a:pathLst>
              </a:custGeom>
              <a:solidFill>
                <a:srgbClr val="2507DB"/>
              </a:solidFill>
            </p:spPr>
            <p:style>
              <a:lnRef idx="2">
                <a:schemeClr val="lt1">
                  <a:hueOff val="0"/>
                  <a:satOff val="0"/>
                  <a:lumOff val="0"/>
                  <a:alphaOff val="0"/>
                </a:schemeClr>
              </a:lnRef>
              <a:fillRef idx="1">
                <a:scrgbClr r="0" g="0" b="0"/>
              </a:fillRef>
              <a:effectRef idx="0">
                <a:schemeClr val="accent1">
                  <a:shade val="50000"/>
                  <a:hueOff val="334258"/>
                  <a:satOff val="8955"/>
                  <a:lumOff val="39453"/>
                  <a:alphaOff val="0"/>
                </a:schemeClr>
              </a:effectRef>
              <a:fontRef idx="minor">
                <a:schemeClr val="lt1"/>
              </a:fontRef>
            </p:style>
            <p:txBody>
              <a:bodyPr spcFirstLastPara="0" vert="horz" wrap="square" lIns="228663" tIns="228663" rIns="228663" bIns="228663" numCol="1" spcCol="1270" anchor="ctr" anchorCtr="0">
                <a:noAutofit/>
              </a:bodyPr>
              <a:lstStyle/>
              <a:p>
                <a:pPr lvl="0" algn="ctr" defTabSz="622300">
                  <a:lnSpc>
                    <a:spcPct val="90000"/>
                  </a:lnSpc>
                  <a:spcBef>
                    <a:spcPct val="0"/>
                  </a:spcBef>
                  <a:spcAft>
                    <a:spcPct val="35000"/>
                  </a:spcAft>
                </a:pPr>
                <a:r>
                  <a:rPr lang="lv-LV" sz="1400" b="1" kern="1200" dirty="0" smtClean="0">
                    <a:latin typeface="Verdana" panose="020B0604030504040204" pitchFamily="34" charset="0"/>
                    <a:ea typeface="Verdana" panose="020B0604030504040204" pitchFamily="34" charset="0"/>
                  </a:rPr>
                  <a:t>M4. Jaunās digitālās </a:t>
                </a:r>
                <a:r>
                  <a:rPr lang="lv-LV" sz="1400" b="1" kern="1200" dirty="0" err="1" smtClean="0">
                    <a:latin typeface="Verdana" panose="020B0604030504040204" pitchFamily="34" charset="0"/>
                    <a:ea typeface="Verdana" panose="020B0604030504040204" pitchFamily="34" charset="0"/>
                  </a:rPr>
                  <a:t>tehnolo-ģijas</a:t>
                </a:r>
                <a:endParaRPr lang="lv-LV" sz="1400" b="1" kern="1200" dirty="0">
                  <a:latin typeface="Verdana" panose="020B0604030504040204" pitchFamily="34" charset="0"/>
                  <a:ea typeface="Verdana" panose="020B0604030504040204" pitchFamily="34" charset="0"/>
                </a:endParaRPr>
              </a:p>
            </p:txBody>
          </p:sp>
          <p:sp>
            <p:nvSpPr>
              <p:cNvPr id="33" name="Freeform 32"/>
              <p:cNvSpPr/>
              <p:nvPr/>
            </p:nvSpPr>
            <p:spPr>
              <a:xfrm rot="19800000">
                <a:off x="5192516" y="4261992"/>
                <a:ext cx="153467" cy="372385"/>
              </a:xfrm>
              <a:custGeom>
                <a:avLst/>
                <a:gdLst>
                  <a:gd name="connsiteX0" fmla="*/ 0 w 153466"/>
                  <a:gd name="connsiteY0" fmla="*/ 0 h 372384"/>
                  <a:gd name="connsiteX1" fmla="*/ 76733 w 153466"/>
                  <a:gd name="connsiteY1" fmla="*/ 0 h 372384"/>
                  <a:gd name="connsiteX2" fmla="*/ 153466 w 153466"/>
                  <a:gd name="connsiteY2" fmla="*/ 186192 h 372384"/>
                  <a:gd name="connsiteX3" fmla="*/ 76733 w 153466"/>
                  <a:gd name="connsiteY3" fmla="*/ 372384 h 372384"/>
                  <a:gd name="connsiteX4" fmla="*/ 0 w 153466"/>
                  <a:gd name="connsiteY4" fmla="*/ 372384 h 372384"/>
                  <a:gd name="connsiteX5" fmla="*/ 76733 w 153466"/>
                  <a:gd name="connsiteY5" fmla="*/ 186192 h 372384"/>
                  <a:gd name="connsiteX6" fmla="*/ 0 w 153466"/>
                  <a:gd name="connsiteY6" fmla="*/ 0 h 3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466" h="372384">
                    <a:moveTo>
                      <a:pt x="153465" y="372384"/>
                    </a:moveTo>
                    <a:lnTo>
                      <a:pt x="76733" y="372384"/>
                    </a:lnTo>
                    <a:lnTo>
                      <a:pt x="1" y="186192"/>
                    </a:lnTo>
                    <a:lnTo>
                      <a:pt x="76733" y="0"/>
                    </a:lnTo>
                    <a:lnTo>
                      <a:pt x="153465" y="0"/>
                    </a:lnTo>
                    <a:lnTo>
                      <a:pt x="76733" y="186192"/>
                    </a:lnTo>
                    <a:lnTo>
                      <a:pt x="153465" y="372384"/>
                    </a:lnTo>
                    <a:close/>
                  </a:path>
                </a:pathLst>
              </a:custGeom>
            </p:spPr>
            <p:style>
              <a:lnRef idx="0">
                <a:schemeClr val="accent1">
                  <a:shade val="90000"/>
                  <a:hueOff val="233943"/>
                  <a:satOff val="-2143"/>
                  <a:lumOff val="18503"/>
                  <a:alphaOff val="0"/>
                </a:schemeClr>
              </a:lnRef>
              <a:fillRef idx="1">
                <a:schemeClr val="accent1">
                  <a:shade val="90000"/>
                  <a:hueOff val="233943"/>
                  <a:satOff val="-2143"/>
                  <a:lumOff val="18503"/>
                  <a:alphaOff val="0"/>
                </a:schemeClr>
              </a:fillRef>
              <a:effectRef idx="0">
                <a:schemeClr val="accent1">
                  <a:shade val="90000"/>
                  <a:hueOff val="233943"/>
                  <a:satOff val="-2143"/>
                  <a:lumOff val="18503"/>
                  <a:alphaOff val="0"/>
                </a:schemeClr>
              </a:effectRef>
              <a:fontRef idx="minor">
                <a:schemeClr val="lt1"/>
              </a:fontRef>
            </p:style>
            <p:txBody>
              <a:bodyPr spcFirstLastPara="0" vert="horz" wrap="square" lIns="46039" tIns="74477" rIns="1" bIns="74477" numCol="1" spcCol="1270" anchor="ctr" anchorCtr="0">
                <a:noAutofit/>
              </a:bodyPr>
              <a:lstStyle/>
              <a:p>
                <a:pPr lvl="0" algn="ctr" defTabSz="311150">
                  <a:lnSpc>
                    <a:spcPct val="90000"/>
                  </a:lnSpc>
                  <a:spcBef>
                    <a:spcPct val="0"/>
                  </a:spcBef>
                  <a:spcAft>
                    <a:spcPct val="35000"/>
                  </a:spcAft>
                </a:pPr>
                <a:endParaRPr lang="lv-LV" sz="700" kern="1200"/>
              </a:p>
            </p:txBody>
          </p:sp>
          <p:sp>
            <p:nvSpPr>
              <p:cNvPr id="34" name="Freeform 33"/>
              <p:cNvSpPr/>
              <p:nvPr/>
            </p:nvSpPr>
            <p:spPr>
              <a:xfrm flipH="1">
                <a:off x="3796566" y="4162746"/>
                <a:ext cx="1440000" cy="1440000"/>
              </a:xfrm>
              <a:custGeom>
                <a:avLst/>
                <a:gdLst>
                  <a:gd name="connsiteX0" fmla="*/ 0 w 1440000"/>
                  <a:gd name="connsiteY0" fmla="*/ 720000 h 1440000"/>
                  <a:gd name="connsiteX1" fmla="*/ 720000 w 1440000"/>
                  <a:gd name="connsiteY1" fmla="*/ 0 h 1440000"/>
                  <a:gd name="connsiteX2" fmla="*/ 1440000 w 1440000"/>
                  <a:gd name="connsiteY2" fmla="*/ 720000 h 1440000"/>
                  <a:gd name="connsiteX3" fmla="*/ 720000 w 1440000"/>
                  <a:gd name="connsiteY3" fmla="*/ 1440000 h 1440000"/>
                  <a:gd name="connsiteX4" fmla="*/ 0 w 1440000"/>
                  <a:gd name="connsiteY4" fmla="*/ 720000 h 144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000" h="1440000">
                    <a:moveTo>
                      <a:pt x="0" y="720000"/>
                    </a:moveTo>
                    <a:cubicBezTo>
                      <a:pt x="0" y="322355"/>
                      <a:pt x="322355" y="0"/>
                      <a:pt x="720000" y="0"/>
                    </a:cubicBezTo>
                    <a:cubicBezTo>
                      <a:pt x="1117645" y="0"/>
                      <a:pt x="1440000" y="322355"/>
                      <a:pt x="1440000" y="720000"/>
                    </a:cubicBezTo>
                    <a:cubicBezTo>
                      <a:pt x="1440000" y="1117645"/>
                      <a:pt x="1117645" y="1440000"/>
                      <a:pt x="720000" y="1440000"/>
                    </a:cubicBezTo>
                    <a:cubicBezTo>
                      <a:pt x="322355" y="1440000"/>
                      <a:pt x="0" y="1117645"/>
                      <a:pt x="0" y="720000"/>
                    </a:cubicBezTo>
                    <a:close/>
                  </a:path>
                </a:pathLst>
              </a:custGeom>
              <a:solidFill>
                <a:srgbClr val="2507DB"/>
              </a:solidFill>
            </p:spPr>
            <p:style>
              <a:lnRef idx="2">
                <a:schemeClr val="lt1">
                  <a:hueOff val="0"/>
                  <a:satOff val="0"/>
                  <a:lumOff val="0"/>
                  <a:alphaOff val="0"/>
                </a:schemeClr>
              </a:lnRef>
              <a:fillRef idx="1">
                <a:scrgbClr r="0" g="0" b="0"/>
              </a:fillRef>
              <a:effectRef idx="0">
                <a:schemeClr val="accent1">
                  <a:shade val="50000"/>
                  <a:hueOff val="222839"/>
                  <a:satOff val="5970"/>
                  <a:lumOff val="26302"/>
                  <a:alphaOff val="0"/>
                </a:schemeClr>
              </a:effectRef>
              <a:fontRef idx="minor">
                <a:schemeClr val="lt1"/>
              </a:fontRef>
            </p:style>
            <p:txBody>
              <a:bodyPr spcFirstLastPara="0" vert="horz" wrap="square" lIns="228663" tIns="228663" rIns="228663" bIns="228663" numCol="1" spcCol="1270" anchor="ctr" anchorCtr="0">
                <a:noAutofit/>
              </a:bodyPr>
              <a:lstStyle/>
              <a:p>
                <a:pPr lvl="0" algn="ctr" defTabSz="622300">
                  <a:lnSpc>
                    <a:spcPct val="90000"/>
                  </a:lnSpc>
                  <a:spcBef>
                    <a:spcPct val="0"/>
                  </a:spcBef>
                  <a:spcAft>
                    <a:spcPct val="35000"/>
                  </a:spcAft>
                </a:pPr>
                <a:r>
                  <a:rPr lang="lv-LV" sz="1400" b="1" kern="1200" dirty="0" smtClean="0">
                    <a:latin typeface="Verdana" panose="020B0604030504040204" pitchFamily="34" charset="0"/>
                    <a:ea typeface="Verdana" panose="020B0604030504040204" pitchFamily="34" charset="0"/>
                  </a:rPr>
                  <a:t>M5. Kosmoss</a:t>
                </a:r>
                <a:endParaRPr lang="lv-LV" sz="1400" b="1" kern="1200" dirty="0">
                  <a:latin typeface="Verdana" panose="020B0604030504040204" pitchFamily="34" charset="0"/>
                  <a:ea typeface="Verdana" panose="020B0604030504040204" pitchFamily="34" charset="0"/>
                </a:endParaRPr>
              </a:p>
            </p:txBody>
          </p:sp>
          <p:sp>
            <p:nvSpPr>
              <p:cNvPr id="35" name="Freeform 34"/>
              <p:cNvSpPr/>
              <p:nvPr/>
            </p:nvSpPr>
            <p:spPr>
              <a:xfrm rot="23400000">
                <a:off x="5192516" y="3597269"/>
                <a:ext cx="153467" cy="372384"/>
              </a:xfrm>
              <a:custGeom>
                <a:avLst/>
                <a:gdLst>
                  <a:gd name="connsiteX0" fmla="*/ 0 w 153466"/>
                  <a:gd name="connsiteY0" fmla="*/ 0 h 372384"/>
                  <a:gd name="connsiteX1" fmla="*/ 76733 w 153466"/>
                  <a:gd name="connsiteY1" fmla="*/ 0 h 372384"/>
                  <a:gd name="connsiteX2" fmla="*/ 153466 w 153466"/>
                  <a:gd name="connsiteY2" fmla="*/ 186192 h 372384"/>
                  <a:gd name="connsiteX3" fmla="*/ 76733 w 153466"/>
                  <a:gd name="connsiteY3" fmla="*/ 372384 h 372384"/>
                  <a:gd name="connsiteX4" fmla="*/ 0 w 153466"/>
                  <a:gd name="connsiteY4" fmla="*/ 372384 h 372384"/>
                  <a:gd name="connsiteX5" fmla="*/ 76733 w 153466"/>
                  <a:gd name="connsiteY5" fmla="*/ 186192 h 372384"/>
                  <a:gd name="connsiteX6" fmla="*/ 0 w 153466"/>
                  <a:gd name="connsiteY6" fmla="*/ 0 h 3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466" h="372384">
                    <a:moveTo>
                      <a:pt x="153465" y="372384"/>
                    </a:moveTo>
                    <a:lnTo>
                      <a:pt x="76733" y="372384"/>
                    </a:lnTo>
                    <a:lnTo>
                      <a:pt x="1" y="186192"/>
                    </a:lnTo>
                    <a:lnTo>
                      <a:pt x="76733" y="0"/>
                    </a:lnTo>
                    <a:lnTo>
                      <a:pt x="153465" y="0"/>
                    </a:lnTo>
                    <a:lnTo>
                      <a:pt x="76733" y="186192"/>
                    </a:lnTo>
                    <a:lnTo>
                      <a:pt x="153465" y="372384"/>
                    </a:lnTo>
                    <a:close/>
                  </a:path>
                </a:pathLst>
              </a:custGeom>
            </p:spPr>
            <p:style>
              <a:lnRef idx="0">
                <a:schemeClr val="accent1">
                  <a:shade val="90000"/>
                  <a:hueOff val="116972"/>
                  <a:satOff val="-1072"/>
                  <a:lumOff val="9251"/>
                  <a:alphaOff val="0"/>
                </a:schemeClr>
              </a:lnRef>
              <a:fillRef idx="1">
                <a:schemeClr val="accent1">
                  <a:shade val="90000"/>
                  <a:hueOff val="116972"/>
                  <a:satOff val="-1072"/>
                  <a:lumOff val="9251"/>
                  <a:alphaOff val="0"/>
                </a:schemeClr>
              </a:fillRef>
              <a:effectRef idx="0">
                <a:schemeClr val="accent1">
                  <a:shade val="90000"/>
                  <a:hueOff val="116972"/>
                  <a:satOff val="-1072"/>
                  <a:lumOff val="9251"/>
                  <a:alphaOff val="0"/>
                </a:schemeClr>
              </a:effectRef>
              <a:fontRef idx="minor">
                <a:schemeClr val="lt1"/>
              </a:fontRef>
            </p:style>
            <p:txBody>
              <a:bodyPr spcFirstLastPara="0" vert="horz" wrap="square" lIns="46040" tIns="74476" rIns="0" bIns="74477" numCol="1" spcCol="1270" anchor="ctr" anchorCtr="0">
                <a:noAutofit/>
              </a:bodyPr>
              <a:lstStyle/>
              <a:p>
                <a:pPr lvl="0" algn="ctr" defTabSz="311150">
                  <a:lnSpc>
                    <a:spcPct val="90000"/>
                  </a:lnSpc>
                  <a:spcBef>
                    <a:spcPct val="0"/>
                  </a:spcBef>
                  <a:spcAft>
                    <a:spcPct val="35000"/>
                  </a:spcAft>
                </a:pPr>
                <a:endParaRPr lang="lv-LV" sz="700" kern="1200"/>
              </a:p>
            </p:txBody>
          </p:sp>
          <p:sp>
            <p:nvSpPr>
              <p:cNvPr id="36" name="Freeform 35"/>
              <p:cNvSpPr/>
              <p:nvPr/>
            </p:nvSpPr>
            <p:spPr>
              <a:xfrm flipH="1">
                <a:off x="3796566" y="2628899"/>
                <a:ext cx="1440000" cy="1440000"/>
              </a:xfrm>
              <a:custGeom>
                <a:avLst/>
                <a:gdLst>
                  <a:gd name="connsiteX0" fmla="*/ 0 w 1440000"/>
                  <a:gd name="connsiteY0" fmla="*/ 720000 h 1440000"/>
                  <a:gd name="connsiteX1" fmla="*/ 720000 w 1440000"/>
                  <a:gd name="connsiteY1" fmla="*/ 0 h 1440000"/>
                  <a:gd name="connsiteX2" fmla="*/ 1440000 w 1440000"/>
                  <a:gd name="connsiteY2" fmla="*/ 720000 h 1440000"/>
                  <a:gd name="connsiteX3" fmla="*/ 720000 w 1440000"/>
                  <a:gd name="connsiteY3" fmla="*/ 1440000 h 1440000"/>
                  <a:gd name="connsiteX4" fmla="*/ 0 w 1440000"/>
                  <a:gd name="connsiteY4" fmla="*/ 720000 h 144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000" h="1440000">
                    <a:moveTo>
                      <a:pt x="0" y="720000"/>
                    </a:moveTo>
                    <a:cubicBezTo>
                      <a:pt x="0" y="322355"/>
                      <a:pt x="322355" y="0"/>
                      <a:pt x="720000" y="0"/>
                    </a:cubicBezTo>
                    <a:cubicBezTo>
                      <a:pt x="1117645" y="0"/>
                      <a:pt x="1440000" y="322355"/>
                      <a:pt x="1440000" y="720000"/>
                    </a:cubicBezTo>
                    <a:cubicBezTo>
                      <a:pt x="1440000" y="1117645"/>
                      <a:pt x="1117645" y="1440000"/>
                      <a:pt x="720000" y="1440000"/>
                    </a:cubicBezTo>
                    <a:cubicBezTo>
                      <a:pt x="322355" y="1440000"/>
                      <a:pt x="0" y="1117645"/>
                      <a:pt x="0" y="720000"/>
                    </a:cubicBezTo>
                    <a:close/>
                  </a:path>
                </a:pathLst>
              </a:custGeom>
              <a:solidFill>
                <a:srgbClr val="2507DB"/>
              </a:solidFill>
            </p:spPr>
            <p:style>
              <a:lnRef idx="2">
                <a:schemeClr val="lt1">
                  <a:hueOff val="0"/>
                  <a:satOff val="0"/>
                  <a:lumOff val="0"/>
                  <a:alphaOff val="0"/>
                </a:schemeClr>
              </a:lnRef>
              <a:fillRef idx="1">
                <a:scrgbClr r="0" g="0" b="0"/>
              </a:fillRef>
              <a:effectRef idx="0">
                <a:schemeClr val="accent1">
                  <a:shade val="50000"/>
                  <a:hueOff val="111419"/>
                  <a:satOff val="2985"/>
                  <a:lumOff val="13151"/>
                  <a:alphaOff val="0"/>
                </a:schemeClr>
              </a:effectRef>
              <a:fontRef idx="minor">
                <a:schemeClr val="lt1"/>
              </a:fontRef>
            </p:style>
            <p:txBody>
              <a:bodyPr spcFirstLastPara="0" vert="horz" wrap="square" lIns="228663" tIns="228663" rIns="228663" bIns="228663" numCol="1" spcCol="1270" anchor="ctr" anchorCtr="0">
                <a:noAutofit/>
              </a:bodyPr>
              <a:lstStyle/>
              <a:p>
                <a:pPr lvl="0" algn="ctr" defTabSz="622300">
                  <a:lnSpc>
                    <a:spcPct val="90000"/>
                  </a:lnSpc>
                  <a:spcBef>
                    <a:spcPct val="0"/>
                  </a:spcBef>
                  <a:spcAft>
                    <a:spcPct val="35000"/>
                  </a:spcAft>
                </a:pPr>
                <a:r>
                  <a:rPr lang="lv-LV" sz="1400" b="1" kern="1200" dirty="0" smtClean="0">
                    <a:latin typeface="Verdana" panose="020B0604030504040204" pitchFamily="34" charset="0"/>
                    <a:ea typeface="Verdana" panose="020B0604030504040204" pitchFamily="34" charset="0"/>
                  </a:rPr>
                  <a:t>M6. Cilvēks</a:t>
                </a:r>
                <a:endParaRPr lang="lv-LV" sz="1400" b="1" kern="1200" dirty="0">
                  <a:latin typeface="Verdana" panose="020B0604030504040204" pitchFamily="34" charset="0"/>
                  <a:ea typeface="Verdana" panose="020B0604030504040204" pitchFamily="34" charset="0"/>
                </a:endParaRPr>
              </a:p>
            </p:txBody>
          </p:sp>
        </p:grpSp>
        <p:sp>
          <p:nvSpPr>
            <p:cNvPr id="8" name="Pentagon 7"/>
            <p:cNvSpPr/>
            <p:nvPr/>
          </p:nvSpPr>
          <p:spPr>
            <a:xfrm>
              <a:off x="1184448" y="4621755"/>
              <a:ext cx="2196000" cy="756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smtClean="0">
                  <a:latin typeface="Verdana" panose="020B0604030504040204" pitchFamily="34" charset="0"/>
                  <a:ea typeface="Verdana" panose="020B0604030504040204" pitchFamily="34" charset="0"/>
                </a:rPr>
                <a:t>ES Kosmosa programma</a:t>
              </a:r>
              <a:endParaRPr lang="lv-LV" sz="1400" b="1" dirty="0">
                <a:latin typeface="Verdana" panose="020B0604030504040204" pitchFamily="34" charset="0"/>
                <a:ea typeface="Verdana" panose="020B0604030504040204" pitchFamily="34" charset="0"/>
              </a:endParaRPr>
            </a:p>
          </p:txBody>
        </p:sp>
        <p:sp>
          <p:nvSpPr>
            <p:cNvPr id="9" name="Pentagon 8"/>
            <p:cNvSpPr/>
            <p:nvPr/>
          </p:nvSpPr>
          <p:spPr>
            <a:xfrm>
              <a:off x="8405342" y="1655880"/>
              <a:ext cx="2196000" cy="756000"/>
            </a:xfrm>
            <a:prstGeom prst="homePlat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smtClean="0">
                  <a:latin typeface="Verdana" panose="020B0604030504040204" pitchFamily="34" charset="0"/>
                  <a:ea typeface="Verdana" panose="020B0604030504040204" pitchFamily="34" charset="0"/>
                </a:rPr>
                <a:t>EIT </a:t>
              </a:r>
              <a:r>
                <a:rPr lang="lv-LV" sz="1400" b="1" dirty="0" err="1" smtClean="0">
                  <a:latin typeface="Verdana" panose="020B0604030504040204" pitchFamily="34" charset="0"/>
                  <a:ea typeface="Verdana" panose="020B0604030504040204" pitchFamily="34" charset="0"/>
                </a:rPr>
                <a:t>Manufacturing</a:t>
              </a:r>
              <a:endParaRPr lang="lv-LV" sz="1400" b="1" dirty="0">
                <a:latin typeface="Verdana" panose="020B0604030504040204" pitchFamily="34" charset="0"/>
                <a:ea typeface="Verdana" panose="020B0604030504040204" pitchFamily="34" charset="0"/>
              </a:endParaRPr>
            </a:p>
          </p:txBody>
        </p:sp>
        <p:sp>
          <p:nvSpPr>
            <p:cNvPr id="10" name="Pentagon 9"/>
            <p:cNvSpPr/>
            <p:nvPr/>
          </p:nvSpPr>
          <p:spPr>
            <a:xfrm>
              <a:off x="8459992" y="4491119"/>
              <a:ext cx="2196000" cy="756000"/>
            </a:xfrm>
            <a:prstGeom prst="homePlat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smtClean="0">
                  <a:latin typeface="Verdana" panose="020B0604030504040204" pitchFamily="34" charset="0"/>
                  <a:ea typeface="Verdana" panose="020B0604030504040204" pitchFamily="34" charset="0"/>
                </a:rPr>
                <a:t>Digitālā Eiropa</a:t>
              </a:r>
              <a:endParaRPr lang="lv-LV" sz="1400" b="1" dirty="0">
                <a:latin typeface="Verdana" panose="020B0604030504040204" pitchFamily="34" charset="0"/>
                <a:ea typeface="Verdana" panose="020B0604030504040204" pitchFamily="34" charset="0"/>
              </a:endParaRPr>
            </a:p>
          </p:txBody>
        </p:sp>
        <p:sp>
          <p:nvSpPr>
            <p:cNvPr id="11" name="Pentagon 10"/>
            <p:cNvSpPr/>
            <p:nvPr/>
          </p:nvSpPr>
          <p:spPr>
            <a:xfrm>
              <a:off x="8406758" y="5874332"/>
              <a:ext cx="2196000" cy="756000"/>
            </a:xfrm>
            <a:prstGeom prst="homePlat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a:latin typeface="Verdana" panose="020B0604030504040204" pitchFamily="34" charset="0"/>
                  <a:ea typeface="Verdana" panose="020B0604030504040204" pitchFamily="34" charset="0"/>
                </a:rPr>
                <a:t>EIT </a:t>
              </a:r>
              <a:r>
                <a:rPr lang="lv-LV" sz="1400" b="1" dirty="0" err="1">
                  <a:latin typeface="Verdana" panose="020B0604030504040204" pitchFamily="34" charset="0"/>
                  <a:ea typeface="Verdana" panose="020B0604030504040204" pitchFamily="34" charset="0"/>
                </a:rPr>
                <a:t>Digital</a:t>
              </a:r>
              <a:endParaRPr lang="lv-LV" sz="1400" b="1" dirty="0">
                <a:latin typeface="Verdana" panose="020B0604030504040204" pitchFamily="34" charset="0"/>
                <a:ea typeface="Verdana" panose="020B0604030504040204" pitchFamily="34" charset="0"/>
              </a:endParaRPr>
            </a:p>
          </p:txBody>
        </p:sp>
        <p:sp>
          <p:nvSpPr>
            <p:cNvPr id="12" name="Pentagon 11"/>
            <p:cNvSpPr/>
            <p:nvPr/>
          </p:nvSpPr>
          <p:spPr>
            <a:xfrm>
              <a:off x="8459992" y="2894916"/>
              <a:ext cx="2196000" cy="756000"/>
            </a:xfrm>
            <a:prstGeom prst="homePlat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a:latin typeface="Verdana" panose="020B0604030504040204" pitchFamily="34" charset="0"/>
                  <a:ea typeface="Verdana" panose="020B0604030504040204" pitchFamily="34" charset="0"/>
                </a:rPr>
                <a:t>EIT </a:t>
              </a:r>
              <a:r>
                <a:rPr lang="lv-LV" sz="1400" b="1" dirty="0" err="1">
                  <a:latin typeface="Verdana" panose="020B0604030504040204" pitchFamily="34" charset="0"/>
                  <a:ea typeface="Verdana" panose="020B0604030504040204" pitchFamily="34" charset="0"/>
                </a:rPr>
                <a:t>Raw</a:t>
              </a:r>
              <a:r>
                <a:rPr lang="lv-LV" sz="1400" b="1" dirty="0">
                  <a:latin typeface="Verdana" panose="020B0604030504040204" pitchFamily="34" charset="0"/>
                  <a:ea typeface="Verdana" panose="020B0604030504040204" pitchFamily="34" charset="0"/>
                </a:rPr>
                <a:t> </a:t>
              </a:r>
              <a:r>
                <a:rPr lang="lv-LV" sz="1400" b="1" dirty="0" err="1" smtClean="0">
                  <a:latin typeface="Verdana" panose="020B0604030504040204" pitchFamily="34" charset="0"/>
                  <a:ea typeface="Verdana" panose="020B0604030504040204" pitchFamily="34" charset="0"/>
                </a:rPr>
                <a:t>Materials</a:t>
              </a:r>
              <a:endParaRPr lang="lv-LV" sz="1400" b="1" dirty="0">
                <a:latin typeface="Verdana" panose="020B0604030504040204" pitchFamily="34" charset="0"/>
                <a:ea typeface="Verdana" panose="020B0604030504040204" pitchFamily="34" charset="0"/>
              </a:endParaRPr>
            </a:p>
          </p:txBody>
        </p:sp>
        <p:sp>
          <p:nvSpPr>
            <p:cNvPr id="15" name="TextBox 14"/>
            <p:cNvSpPr txBox="1"/>
            <p:nvPr/>
          </p:nvSpPr>
          <p:spPr>
            <a:xfrm>
              <a:off x="6606857" y="2248381"/>
              <a:ext cx="1781834" cy="369332"/>
            </a:xfrm>
            <a:prstGeom prst="rect">
              <a:avLst/>
            </a:prstGeom>
            <a:noFill/>
          </p:spPr>
          <p:txBody>
            <a:bodyPr wrap="none" rtlCol="0">
              <a:spAutoFit/>
            </a:bodyPr>
            <a:lstStyle/>
            <a:p>
              <a:pPr algn="ctr"/>
              <a:r>
                <a:rPr lang="lv-LV" dirty="0" smtClean="0">
                  <a:solidFill>
                    <a:srgbClr val="1A0599"/>
                  </a:solidFill>
                </a:rPr>
                <a:t>Apvārsnis Eiropa </a:t>
              </a:r>
              <a:endParaRPr lang="lv-LV" dirty="0">
                <a:solidFill>
                  <a:srgbClr val="1A0599"/>
                </a:solidFill>
              </a:endParaRPr>
            </a:p>
          </p:txBody>
        </p:sp>
        <p:sp>
          <p:nvSpPr>
            <p:cNvPr id="23" name="Pentagon 22"/>
            <p:cNvSpPr/>
            <p:nvPr/>
          </p:nvSpPr>
          <p:spPr>
            <a:xfrm>
              <a:off x="1170391" y="1813250"/>
              <a:ext cx="2196000" cy="756000"/>
            </a:xfrm>
            <a:prstGeom prst="homePlat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smtClean="0">
                  <a:latin typeface="Verdana" panose="020B0604030504040204" pitchFamily="34" charset="0"/>
                  <a:ea typeface="Verdana" panose="020B0604030504040204" pitchFamily="34" charset="0"/>
                </a:rPr>
                <a:t>EIT </a:t>
              </a:r>
              <a:r>
                <a:rPr lang="lv-LV" sz="1400" b="1" dirty="0" err="1" smtClean="0">
                  <a:latin typeface="Verdana" panose="020B0604030504040204" pitchFamily="34" charset="0"/>
                  <a:ea typeface="Verdana" panose="020B0604030504040204" pitchFamily="34" charset="0"/>
                </a:rPr>
                <a:t>InnoEnergy</a:t>
              </a:r>
              <a:endParaRPr lang="lv-LV" sz="1400" b="1" dirty="0">
                <a:latin typeface="Verdana" panose="020B0604030504040204" pitchFamily="34" charset="0"/>
                <a:ea typeface="Verdana" panose="020B0604030504040204" pitchFamily="34" charset="0"/>
              </a:endParaRPr>
            </a:p>
          </p:txBody>
        </p:sp>
        <p:sp>
          <p:nvSpPr>
            <p:cNvPr id="27" name="Pentagon 26"/>
            <p:cNvSpPr/>
            <p:nvPr/>
          </p:nvSpPr>
          <p:spPr>
            <a:xfrm>
              <a:off x="1173135" y="2713400"/>
              <a:ext cx="2196000" cy="756000"/>
            </a:xfrm>
            <a:prstGeom prst="homePlat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smtClean="0">
                  <a:latin typeface="Verdana" panose="020B0604030504040204" pitchFamily="34" charset="0"/>
                  <a:ea typeface="Verdana" panose="020B0604030504040204" pitchFamily="34" charset="0"/>
                </a:rPr>
                <a:t>Digitālā Eiropa</a:t>
              </a:r>
              <a:endParaRPr lang="lv-LV" sz="1400" b="1" dirty="0">
                <a:latin typeface="Verdana" panose="020B0604030504040204" pitchFamily="34" charset="0"/>
                <a:ea typeface="Verdana" panose="020B0604030504040204" pitchFamily="34" charset="0"/>
              </a:endParaRPr>
            </a:p>
          </p:txBody>
        </p:sp>
      </p:grpSp>
      <p:sp>
        <p:nvSpPr>
          <p:cNvPr id="38" name="Slide Number Placeholder 5">
            <a:extLst>
              <a:ext uri="{FF2B5EF4-FFF2-40B4-BE49-F238E27FC236}">
                <a16:creationId xmlns="" xmlns:a16="http://schemas.microsoft.com/office/drawing/2014/main" id="{D10646D4-2A0A-9547-BE9A-87F7C6546FF8}"/>
              </a:ext>
            </a:extLst>
          </p:cNvPr>
          <p:cNvSpPr>
            <a:spLocks noGrp="1"/>
          </p:cNvSpPr>
          <p:nvPr>
            <p:ph type="sldNum" sz="quarter" idx="12"/>
          </p:nvPr>
        </p:nvSpPr>
        <p:spPr bwMode="auto">
          <a:xfrm>
            <a:off x="9208770" y="6189048"/>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lv-LV" altLang="lv-LV" dirty="0" smtClean="0">
                <a:latin typeface="Verdana" panose="020B0604030504040204" pitchFamily="34" charset="0"/>
                <a:ea typeface="Verdana" panose="020B0604030504040204" pitchFamily="34" charset="0"/>
              </a:rPr>
              <a:t>9</a:t>
            </a:r>
            <a:endParaRPr lang="en-US" altLang="lv-LV"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947043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6467</TotalTime>
  <Words>1734</Words>
  <Application>Microsoft Office PowerPoint</Application>
  <PresentationFormat>Widescreen</PresentationFormat>
  <Paragraphs>350</Paragraphs>
  <Slides>24</Slides>
  <Notes>13</Notes>
  <HiddenSlides>2</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Arial Unicode MS</vt:lpstr>
      <vt:lpstr>MS PGothic</vt:lpstr>
      <vt:lpstr>Arial</vt:lpstr>
      <vt:lpstr>Calibri</vt:lpstr>
      <vt:lpstr>Calibri Light</vt:lpstr>
      <vt:lpstr>Gill Sans</vt:lpstr>
      <vt:lpstr>Helvetica Neue Light</vt:lpstr>
      <vt:lpstr>Merriweather Regular</vt:lpstr>
      <vt:lpstr>Times New Roman</vt:lpstr>
      <vt:lpstr>Verdana</vt:lpstr>
      <vt:lpstr>Office Theme</vt:lpstr>
      <vt:lpstr>APVĀRSNIS EIROPA PROGRAMMA UN IKT JOMAS PĒTNIECĪBAS  UN INOVĀCIJU PARTNERĪBAS</vt:lpstr>
      <vt:lpstr>Apvārsnis Eiropa</vt:lpstr>
      <vt:lpstr>Apvārsnis Eiropa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Paldies!</vt:lpstr>
      <vt:lpstr>Apvārsnis Eiropa programma: misijas</vt:lpstr>
      <vt:lpstr>STRATEGIC PLAN 2021 - 2024</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Sarmīte Mickeviča</dc:creator>
  <cp:lastModifiedBy>Sarmīte Mickeviča</cp:lastModifiedBy>
  <cp:revision>165</cp:revision>
  <dcterms:created xsi:type="dcterms:W3CDTF">2021-12-06T10:41:11Z</dcterms:created>
  <dcterms:modified xsi:type="dcterms:W3CDTF">2021-12-14T07:55:34Z</dcterms:modified>
</cp:coreProperties>
</file>