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9" r:id="rId2"/>
    <p:sldId id="257" r:id="rId3"/>
    <p:sldId id="258" r:id="rId4"/>
    <p:sldId id="276" r:id="rId5"/>
    <p:sldId id="303" r:id="rId6"/>
    <p:sldId id="304" r:id="rId7"/>
    <p:sldId id="302" r:id="rId8"/>
    <p:sldId id="309" r:id="rId9"/>
    <p:sldId id="275" r:id="rId10"/>
    <p:sldId id="305" r:id="rId11"/>
    <p:sldId id="266" r:id="rId12"/>
    <p:sldId id="291" r:id="rId13"/>
    <p:sldId id="308" r:id="rId14"/>
    <p:sldId id="311" r:id="rId15"/>
    <p:sldId id="287" r:id="rId16"/>
    <p:sldId id="297" r:id="rId17"/>
    <p:sldId id="298" r:id="rId18"/>
    <p:sldId id="307" r:id="rId19"/>
    <p:sldId id="277" r:id="rId20"/>
    <p:sldId id="279" r:id="rId21"/>
    <p:sldId id="306" r:id="rId22"/>
    <p:sldId id="295" r:id="rId23"/>
    <p:sldId id="265" r:id="rId24"/>
    <p:sldId id="259" r:id="rId2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0599"/>
    <a:srgbClr val="13046C"/>
    <a:srgbClr val="250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2000" autoAdjust="0"/>
  </p:normalViewPr>
  <p:slideViewPr>
    <p:cSldViewPr snapToGrid="0">
      <p:cViewPr varScale="1">
        <p:scale>
          <a:sx n="78" d="100"/>
          <a:sy n="78" d="100"/>
        </p:scale>
        <p:origin x="816" y="72"/>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lv-LV" dirty="0" smtClean="0"/>
              <a:t>Informācijas un komunikāciju tehnoloģijas</a:t>
            </a:r>
            <a:endParaRPr lang="en-US" dirty="0"/>
          </a:p>
        </c:rich>
      </c:tx>
      <c:layout>
        <c:manualLayout>
          <c:xMode val="edge"/>
          <c:yMode val="edge"/>
          <c:x val="0.18820846997282401"/>
          <c:y val="2.81293952180028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title>
    <c:autoTitleDeleted val="0"/>
    <c:plotArea>
      <c:layout>
        <c:manualLayout>
          <c:layoutTarget val="inner"/>
          <c:xMode val="edge"/>
          <c:yMode val="edge"/>
          <c:x val="4.5927076366619794E-2"/>
          <c:y val="0.16935673087520359"/>
          <c:w val="0.92597540475979834"/>
          <c:h val="0.7783519569245021"/>
        </c:manualLayout>
      </c:layout>
      <c:barChart>
        <c:barDir val="col"/>
        <c:grouping val="clustered"/>
        <c:varyColors val="1"/>
        <c:ser>
          <c:idx val="0"/>
          <c:order val="0"/>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47E8-364A-8A11-33AABCCD91D2}"/>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47E8-364A-8A11-33AABCCD91D2}"/>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47E8-364A-8A11-33AABCCD91D2}"/>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47E8-364A-8A11-33AABCCD91D2}"/>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47E8-364A-8A11-33AABCCD91D2}"/>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Sheet1!$C$1:$G$1</c:f>
              <c:strCache>
                <c:ptCount val="5"/>
                <c:pt idx="0">
                  <c:v>PROJ: Proposed</c:v>
                </c:pt>
                <c:pt idx="1">
                  <c:v>PROJ: Not Eligible</c:v>
                </c:pt>
                <c:pt idx="2">
                  <c:v>PROJ: Eligible</c:v>
                </c:pt>
                <c:pt idx="3">
                  <c:v>PROJ: Above Threshold</c:v>
                </c:pt>
                <c:pt idx="4">
                  <c:v>PROJ: Granted</c:v>
                </c:pt>
              </c:strCache>
            </c:strRef>
          </c:cat>
          <c:val>
            <c:numRef>
              <c:f>Sheet1!$C$2:$G$2</c:f>
              <c:numCache>
                <c:formatCode>General</c:formatCode>
                <c:ptCount val="5"/>
                <c:pt idx="0">
                  <c:v>308</c:v>
                </c:pt>
                <c:pt idx="1">
                  <c:v>3</c:v>
                </c:pt>
                <c:pt idx="2">
                  <c:v>305</c:v>
                </c:pt>
                <c:pt idx="3">
                  <c:v>126</c:v>
                </c:pt>
                <c:pt idx="4">
                  <c:v>49</c:v>
                </c:pt>
              </c:numCache>
            </c:numRef>
          </c:val>
          <c:extLst xmlns:c16r2="http://schemas.microsoft.com/office/drawing/2015/06/chart">
            <c:ext xmlns:c16="http://schemas.microsoft.com/office/drawing/2014/chart" uri="{C3380CC4-5D6E-409C-BE32-E72D297353CC}">
              <c16:uniqueId val="{0000000A-47E8-364A-8A11-33AABCCD91D2}"/>
            </c:ext>
          </c:extLst>
        </c:ser>
        <c:dLbls>
          <c:showLegendKey val="0"/>
          <c:showVal val="0"/>
          <c:showCatName val="0"/>
          <c:showSerName val="0"/>
          <c:showPercent val="0"/>
          <c:showBubbleSize val="0"/>
        </c:dLbls>
        <c:gapWidth val="219"/>
        <c:overlap val="-27"/>
        <c:axId val="293375840"/>
        <c:axId val="293376232"/>
      </c:barChart>
      <c:catAx>
        <c:axId val="29337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93376232"/>
        <c:crosses val="autoZero"/>
        <c:auto val="1"/>
        <c:lblAlgn val="ctr"/>
        <c:lblOffset val="100"/>
        <c:noMultiLvlLbl val="0"/>
      </c:catAx>
      <c:valAx>
        <c:axId val="293376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2933758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Verdana" panose="020B0604030504040204" pitchFamily="34" charset="0"/>
          <a:ea typeface="Verdana" panose="020B0604030504040204" pitchFamily="34" charset="0"/>
        </a:defRPr>
      </a:pPr>
      <a:endParaRPr lang="lv-LV"/>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A74B9-70CA-47F5-ACCA-A6CEFD198F62}" type="datetimeFigureOut">
              <a:rPr lang="lv-LV" smtClean="0"/>
              <a:t>14.12.2021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8AC29-0D9E-4ED4-803F-A96644FFDF35}" type="slidenum">
              <a:rPr lang="lv-LV" smtClean="0"/>
              <a:t>‹#›</a:t>
            </a:fld>
            <a:endParaRPr lang="lv-LV"/>
          </a:p>
        </p:txBody>
      </p:sp>
    </p:spTree>
    <p:extLst>
      <p:ext uri="{BB962C8B-B14F-4D97-AF65-F5344CB8AC3E}">
        <p14:creationId xmlns:p14="http://schemas.microsoft.com/office/powerpoint/2010/main" val="253949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c.europa.eu/digital-single-market/news-redirect/702655"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ec.europa.eu/info/strategy/priorities-2019-2024/european-green-deal_e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igital-strategy.ec.europa.eu/en/policies/smart-networks-and-services-joint-undertaking"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digital-strategy.ec.europa.eu/en/library/secure-5g-deployment-eu-implementing-eu-toolbox-communication-commission" TargetMode="External"/><Relationship Id="rId4" Type="http://schemas.openxmlformats.org/officeDocument/2006/relationships/hyperlink" Target="https://ec.europa.eu/commission/presscorner/detail/en/IP_20_2391"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69351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KDTs have been identified as one of the main drivers towards Europe’s digital sovereignty and its capacity to produce high-quality microelectronics. They make up electronic and photonic components, as well as the software that defines how they work, thus underpinning all digital systems including Artificial Intelligence and the Internet for Things.</a:t>
            </a:r>
            <a:endParaRPr lang="lv-LV" sz="1200" b="0" i="0" kern="1200" dirty="0" smtClean="0">
              <a:solidFill>
                <a:schemeClr val="tx1"/>
              </a:solidFill>
              <a:effectLst/>
              <a:latin typeface="+mn-lt"/>
              <a:ea typeface="+mn-ea"/>
              <a:cs typeface="+mn-cs"/>
            </a:endParaRPr>
          </a:p>
          <a:p>
            <a:endParaRPr lang="lv-LV"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Semiconductor components – chips that capture, store, process, transmit and act on data – are often vital ingredients of electronic components and systems. Semiconductor chips, in particular processors,  are of growing importance in data processing for data infrastructure and communication, high-end and general purpose computing and future applications such as autonomous driving.</a:t>
            </a:r>
            <a:endParaRPr lang="lv-LV" sz="1200" b="0" i="0" kern="1200" dirty="0" smtClean="0">
              <a:solidFill>
                <a:schemeClr val="tx1"/>
              </a:solidFill>
              <a:effectLst/>
              <a:latin typeface="+mn-lt"/>
              <a:ea typeface="+mn-ea"/>
              <a:cs typeface="+mn-cs"/>
            </a:endParaRPr>
          </a:p>
          <a:p>
            <a:endParaRPr lang="lv-LV"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0" u="sng" kern="1200" dirty="0" smtClean="0">
                <a:solidFill>
                  <a:schemeClr val="tx1"/>
                </a:solidFill>
                <a:effectLst/>
                <a:latin typeface="+mn-lt"/>
                <a:ea typeface="+mn-ea"/>
                <a:cs typeface="+mn-cs"/>
                <a:hlinkClick r:id="rId3"/>
              </a:rPr>
              <a:t>overarching objective of this partnership</a:t>
            </a:r>
            <a:r>
              <a:rPr lang="en-US" sz="1200" b="0" i="0" kern="1200" dirty="0" smtClean="0">
                <a:solidFill>
                  <a:schemeClr val="tx1"/>
                </a:solidFill>
                <a:effectLst/>
                <a:latin typeface="+mn-lt"/>
                <a:ea typeface="+mn-ea"/>
                <a:cs typeface="+mn-cs"/>
              </a:rPr>
              <a:t> is to support the digital transformation of all economic and societal sectors and the </a:t>
            </a:r>
            <a:r>
              <a:rPr lang="en-US" sz="1200" b="0" i="0" u="sng" kern="1200" dirty="0" smtClean="0">
                <a:solidFill>
                  <a:schemeClr val="tx1"/>
                </a:solidFill>
                <a:effectLst/>
                <a:latin typeface="+mn-lt"/>
                <a:ea typeface="+mn-ea"/>
                <a:cs typeface="+mn-cs"/>
                <a:hlinkClick r:id="rId4"/>
              </a:rPr>
              <a:t>European Green Deal</a:t>
            </a:r>
            <a:r>
              <a:rPr lang="en-US" sz="1200" b="0" i="0" kern="1200" dirty="0" smtClean="0">
                <a:solidFill>
                  <a:schemeClr val="tx1"/>
                </a:solidFill>
                <a:effectLst/>
                <a:latin typeface="+mn-lt"/>
                <a:ea typeface="+mn-ea"/>
                <a:cs typeface="+mn-cs"/>
              </a:rPr>
              <a:t>, as well as support research and innovation towards the next generation of microprocessors.</a:t>
            </a:r>
            <a:endParaRPr lang="lv-LV" dirty="0"/>
          </a:p>
        </p:txBody>
      </p:sp>
      <p:sp>
        <p:nvSpPr>
          <p:cNvPr id="4" name="Slide Number Placeholder 3"/>
          <p:cNvSpPr>
            <a:spLocks noGrp="1"/>
          </p:cNvSpPr>
          <p:nvPr>
            <p:ph type="sldNum" sz="quarter" idx="10"/>
          </p:nvPr>
        </p:nvSpPr>
        <p:spPr/>
        <p:txBody>
          <a:bodyPr/>
          <a:lstStyle/>
          <a:p>
            <a:fld id="{21D8AC29-0D9E-4ED4-803F-A96644FFDF35}" type="slidenum">
              <a:rPr lang="lv-LV" smtClean="0"/>
              <a:t>18</a:t>
            </a:fld>
            <a:endParaRPr lang="lv-LV"/>
          </a:p>
        </p:txBody>
      </p:sp>
    </p:spTree>
    <p:extLst>
      <p:ext uri="{BB962C8B-B14F-4D97-AF65-F5344CB8AC3E}">
        <p14:creationId xmlns:p14="http://schemas.microsoft.com/office/powerpoint/2010/main" val="3825645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a:t>
            </a:r>
            <a:r>
              <a:rPr lang="en-US" sz="1200" b="0" i="0" u="sng" kern="1200" dirty="0" smtClean="0">
                <a:solidFill>
                  <a:schemeClr val="tx1"/>
                </a:solidFill>
                <a:effectLst/>
                <a:latin typeface="+mn-lt"/>
                <a:ea typeface="+mn-ea"/>
                <a:cs typeface="+mn-cs"/>
                <a:hlinkClick r:id="rId3"/>
              </a:rPr>
              <a:t>partnership </a:t>
            </a:r>
            <a:r>
              <a:rPr lang="en-US" sz="1200" b="0" i="0" kern="1200" dirty="0" smtClean="0">
                <a:solidFill>
                  <a:schemeClr val="tx1"/>
                </a:solidFill>
                <a:effectLst/>
                <a:latin typeface="+mn-lt"/>
                <a:ea typeface="+mn-ea"/>
                <a:cs typeface="+mn-cs"/>
              </a:rPr>
              <a:t>will support technological sovereignty for smart networks and services in line with the industrial strategy for Europe, the </a:t>
            </a:r>
            <a:r>
              <a:rPr lang="en-US" sz="1200" b="0" i="0" u="sng" kern="1200" dirty="0" smtClean="0">
                <a:solidFill>
                  <a:schemeClr val="tx1"/>
                </a:solidFill>
                <a:effectLst/>
                <a:latin typeface="+mn-lt"/>
                <a:ea typeface="+mn-ea"/>
                <a:cs typeface="+mn-cs"/>
                <a:hlinkClick r:id="rId4"/>
              </a:rPr>
              <a:t>EU Cybersecurity Strategy</a:t>
            </a:r>
            <a:r>
              <a:rPr lang="en-US" sz="1200" b="0" i="0" kern="1200" dirty="0" smtClean="0">
                <a:solidFill>
                  <a:schemeClr val="tx1"/>
                </a:solidFill>
                <a:effectLst/>
                <a:latin typeface="+mn-lt"/>
                <a:ea typeface="+mn-ea"/>
                <a:cs typeface="+mn-cs"/>
              </a:rPr>
              <a:t> and the </a:t>
            </a:r>
            <a:r>
              <a:rPr lang="en-US" sz="1200" b="0" i="0" u="sng" kern="1200" dirty="0" smtClean="0">
                <a:solidFill>
                  <a:schemeClr val="tx1"/>
                </a:solidFill>
                <a:effectLst/>
                <a:latin typeface="+mn-lt"/>
                <a:ea typeface="+mn-ea"/>
                <a:cs typeface="+mn-cs"/>
                <a:hlinkClick r:id="rId5"/>
              </a:rPr>
              <a:t>5G Cybersecurity Toolbox</a:t>
            </a:r>
            <a:r>
              <a:rPr lang="en-US" sz="1200" b="0" i="0" kern="1200" dirty="0" smtClean="0">
                <a:solidFill>
                  <a:schemeClr val="tx1"/>
                </a:solidFill>
                <a:effectLst/>
                <a:latin typeface="+mn-lt"/>
                <a:ea typeface="+mn-ea"/>
                <a:cs typeface="+mn-cs"/>
              </a:rPr>
              <a:t>. It aims to help resolve societal challenges and to enable the digital and green transition, as well as support technologies that will contribute to the economic recovery. It will also enable European players to develop the technology capacities for 6G systems as a basis for future digital services towards 2030.</a:t>
            </a:r>
            <a:endParaRPr lang="lv-LV" dirty="0"/>
          </a:p>
        </p:txBody>
      </p:sp>
      <p:sp>
        <p:nvSpPr>
          <p:cNvPr id="4" name="Slide Number Placeholder 3"/>
          <p:cNvSpPr>
            <a:spLocks noGrp="1"/>
          </p:cNvSpPr>
          <p:nvPr>
            <p:ph type="sldNum" sz="quarter" idx="10"/>
          </p:nvPr>
        </p:nvSpPr>
        <p:spPr/>
        <p:txBody>
          <a:bodyPr/>
          <a:lstStyle/>
          <a:p>
            <a:fld id="{21D8AC29-0D9E-4ED4-803F-A96644FFDF35}" type="slidenum">
              <a:rPr lang="lv-LV" smtClean="0"/>
              <a:t>19</a:t>
            </a:fld>
            <a:endParaRPr lang="lv-LV"/>
          </a:p>
        </p:txBody>
      </p:sp>
    </p:spTree>
    <p:extLst>
      <p:ext uri="{BB962C8B-B14F-4D97-AF65-F5344CB8AC3E}">
        <p14:creationId xmlns:p14="http://schemas.microsoft.com/office/powerpoint/2010/main" val="3208524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1D8AC29-0D9E-4ED4-803F-A96644FFDF35}" type="slidenum">
              <a:rPr lang="lv-LV" smtClean="0"/>
              <a:t>22</a:t>
            </a:fld>
            <a:endParaRPr lang="lv-LV"/>
          </a:p>
        </p:txBody>
      </p:sp>
    </p:spTree>
    <p:extLst>
      <p:ext uri="{BB962C8B-B14F-4D97-AF65-F5344CB8AC3E}">
        <p14:creationId xmlns:p14="http://schemas.microsoft.com/office/powerpoint/2010/main" val="2142542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Missions will help deliver key EU policy priorities such as the European Green Deal, Europe’s Beating Cancer Plan, </a:t>
            </a:r>
            <a:r>
              <a:rPr lang="en-US" dirty="0" err="1" smtClean="0"/>
              <a:t>NextGenerationEU</a:t>
            </a:r>
            <a:r>
              <a:rPr lang="en-US" dirty="0" smtClean="0"/>
              <a:t>, the EU Industrial Strategy and A Europe fit for the Digital Age, amongst others. </a:t>
            </a:r>
            <a:endParaRPr lang="lv-LV" dirty="0"/>
          </a:p>
        </p:txBody>
      </p:sp>
      <p:sp>
        <p:nvSpPr>
          <p:cNvPr id="4" name="Slide Number Placeholder 3"/>
          <p:cNvSpPr>
            <a:spLocks noGrp="1"/>
          </p:cNvSpPr>
          <p:nvPr>
            <p:ph type="sldNum" sz="quarter" idx="10"/>
          </p:nvPr>
        </p:nvSpPr>
        <p:spPr/>
        <p:txBody>
          <a:bodyPr/>
          <a:lstStyle/>
          <a:p>
            <a:fld id="{21D8AC29-0D9E-4ED4-803F-A96644FFDF35}" type="slidenum">
              <a:rPr lang="lv-LV" smtClean="0"/>
              <a:t>23</a:t>
            </a:fld>
            <a:endParaRPr lang="lv-LV"/>
          </a:p>
        </p:txBody>
      </p:sp>
    </p:spTree>
    <p:extLst>
      <p:ext uri="{BB962C8B-B14F-4D97-AF65-F5344CB8AC3E}">
        <p14:creationId xmlns:p14="http://schemas.microsoft.com/office/powerpoint/2010/main" val="3978223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117E1B35-F953-3F44-A7E2-FDD9DB2BFF4C}" type="slidenum">
              <a:rPr lang="lv-LV" altLang="lv-LV" smtClean="0"/>
              <a:pPr>
                <a:defRPr/>
              </a:pPr>
              <a:t>2</a:t>
            </a:fld>
            <a:endParaRPr lang="lv-LV" altLang="lv-LV" dirty="0"/>
          </a:p>
        </p:txBody>
      </p:sp>
    </p:spTree>
    <p:extLst>
      <p:ext uri="{BB962C8B-B14F-4D97-AF65-F5344CB8AC3E}">
        <p14:creationId xmlns:p14="http://schemas.microsoft.com/office/powerpoint/2010/main" val="3179972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117E1B35-F953-3F44-A7E2-FDD9DB2BFF4C}" type="slidenum">
              <a:rPr lang="lv-LV" altLang="lv-LV" smtClean="0"/>
              <a:pPr>
                <a:defRPr/>
              </a:pPr>
              <a:t>3</a:t>
            </a:fld>
            <a:endParaRPr lang="lv-LV" altLang="lv-LV" dirty="0"/>
          </a:p>
        </p:txBody>
      </p:sp>
    </p:spTree>
    <p:extLst>
      <p:ext uri="{BB962C8B-B14F-4D97-AF65-F5344CB8AC3E}">
        <p14:creationId xmlns:p14="http://schemas.microsoft.com/office/powerpoint/2010/main" val="2858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SADERĪBA Finansēšanas noteikumu saskaņošana; elastīgas līdzfinansējuma shēmas; resursu apvienošana ES līmenī </a:t>
            </a:r>
          </a:p>
          <a:p>
            <a:r>
              <a:rPr lang="lv-LV" dirty="0" smtClean="0"/>
              <a:t>SASKAŅOTĪBA UN PAPILDINĀMĪBA Stratēģisko prioritāšu pielāgošana kopīgam redzējumam </a:t>
            </a:r>
            <a:endParaRPr lang="lv-LV" dirty="0"/>
          </a:p>
        </p:txBody>
      </p:sp>
      <p:sp>
        <p:nvSpPr>
          <p:cNvPr id="4" name="Slide Number Placeholder 3"/>
          <p:cNvSpPr>
            <a:spLocks noGrp="1"/>
          </p:cNvSpPr>
          <p:nvPr>
            <p:ph type="sldNum" sz="quarter" idx="10"/>
          </p:nvPr>
        </p:nvSpPr>
        <p:spPr/>
        <p:txBody>
          <a:bodyPr/>
          <a:lstStyle/>
          <a:p>
            <a:fld id="{21D8AC29-0D9E-4ED4-803F-A96644FFDF35}" type="slidenum">
              <a:rPr lang="lv-LV" smtClean="0"/>
              <a:t>6</a:t>
            </a:fld>
            <a:endParaRPr lang="lv-LV"/>
          </a:p>
        </p:txBody>
      </p:sp>
    </p:spTree>
    <p:extLst>
      <p:ext uri="{BB962C8B-B14F-4D97-AF65-F5344CB8AC3E}">
        <p14:creationId xmlns:p14="http://schemas.microsoft.com/office/powerpoint/2010/main" val="331834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1D8AC29-0D9E-4ED4-803F-A96644FFDF35}" type="slidenum">
              <a:rPr lang="lv-LV" smtClean="0"/>
              <a:t>7</a:t>
            </a:fld>
            <a:endParaRPr lang="lv-LV"/>
          </a:p>
        </p:txBody>
      </p:sp>
    </p:spTree>
    <p:extLst>
      <p:ext uri="{BB962C8B-B14F-4D97-AF65-F5344CB8AC3E}">
        <p14:creationId xmlns:p14="http://schemas.microsoft.com/office/powerpoint/2010/main" val="1415632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1D8AC29-0D9E-4ED4-803F-A96644FFDF35}" type="slidenum">
              <a:rPr lang="lv-LV" smtClean="0"/>
              <a:t>8</a:t>
            </a:fld>
            <a:endParaRPr lang="lv-LV"/>
          </a:p>
        </p:txBody>
      </p:sp>
    </p:spTree>
    <p:extLst>
      <p:ext uri="{BB962C8B-B14F-4D97-AF65-F5344CB8AC3E}">
        <p14:creationId xmlns:p14="http://schemas.microsoft.com/office/powerpoint/2010/main" val="349193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1D8AC29-0D9E-4ED4-803F-A96644FFDF35}" type="slidenum">
              <a:rPr lang="lv-LV" smtClean="0"/>
              <a:t>9</a:t>
            </a:fld>
            <a:endParaRPr lang="lv-LV"/>
          </a:p>
        </p:txBody>
      </p:sp>
    </p:spTree>
    <p:extLst>
      <p:ext uri="{BB962C8B-B14F-4D97-AF65-F5344CB8AC3E}">
        <p14:creationId xmlns:p14="http://schemas.microsoft.com/office/powerpoint/2010/main" val="3991044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792163"/>
            <a:ext cx="7061201" cy="3971925"/>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a:xfrm>
            <a:off x="3750901" y="10043221"/>
            <a:ext cx="2869508" cy="530522"/>
          </a:xfrm>
          <a:prstGeom prst="rect">
            <a:avLst/>
          </a:prstGeom>
        </p:spPr>
        <p:txBody>
          <a:bodyPr/>
          <a:lstStyle/>
          <a:p>
            <a:fld id="{45BC6036-5200-4366-BE2D-27B7F4EFBBD3}" type="slidenum">
              <a:rPr lang="lv-LV" altLang="lv-LV" smtClean="0"/>
              <a:pPr/>
              <a:t>12</a:t>
            </a:fld>
            <a:endParaRPr lang="lv-LV" altLang="lv-LV"/>
          </a:p>
        </p:txBody>
      </p:sp>
    </p:spTree>
    <p:extLst>
      <p:ext uri="{BB962C8B-B14F-4D97-AF65-F5344CB8AC3E}">
        <p14:creationId xmlns:p14="http://schemas.microsoft.com/office/powerpoint/2010/main" val="4037262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579438" y="862013"/>
            <a:ext cx="7656513" cy="4308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Tree>
    <p:extLst>
      <p:ext uri="{BB962C8B-B14F-4D97-AF65-F5344CB8AC3E}">
        <p14:creationId xmlns:p14="http://schemas.microsoft.com/office/powerpoint/2010/main" val="414904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2B6CBB6D-7600-4FBC-B148-6A55D7550891}" type="datetimeFigureOut">
              <a:rPr lang="lv-LV" smtClean="0"/>
              <a:t>14.12.2021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502E5E4-37D2-4E8D-A10E-5F30DADAC1E6}" type="slidenum">
              <a:rPr lang="lv-LV" smtClean="0"/>
              <a:t>‹#›</a:t>
            </a:fld>
            <a:endParaRPr lang="lv-LV"/>
          </a:p>
        </p:txBody>
      </p:sp>
    </p:spTree>
    <p:extLst>
      <p:ext uri="{BB962C8B-B14F-4D97-AF65-F5344CB8AC3E}">
        <p14:creationId xmlns:p14="http://schemas.microsoft.com/office/powerpoint/2010/main" val="316071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2B6CBB6D-7600-4FBC-B148-6A55D7550891}" type="datetimeFigureOut">
              <a:rPr lang="lv-LV" smtClean="0"/>
              <a:t>14.12.2021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502E5E4-37D2-4E8D-A10E-5F30DADAC1E6}" type="slidenum">
              <a:rPr lang="lv-LV" smtClean="0"/>
              <a:t>‹#›</a:t>
            </a:fld>
            <a:endParaRPr lang="lv-LV"/>
          </a:p>
        </p:txBody>
      </p:sp>
    </p:spTree>
    <p:extLst>
      <p:ext uri="{BB962C8B-B14F-4D97-AF65-F5344CB8AC3E}">
        <p14:creationId xmlns:p14="http://schemas.microsoft.com/office/powerpoint/2010/main" val="67484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2B6CBB6D-7600-4FBC-B148-6A55D7550891}" type="datetimeFigureOut">
              <a:rPr lang="lv-LV" smtClean="0"/>
              <a:t>14.12.2021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502E5E4-37D2-4E8D-A10E-5F30DADAC1E6}" type="slidenum">
              <a:rPr lang="lv-LV" smtClean="0"/>
              <a:t>‹#›</a:t>
            </a:fld>
            <a:endParaRPr lang="lv-LV"/>
          </a:p>
        </p:txBody>
      </p:sp>
    </p:spTree>
    <p:extLst>
      <p:ext uri="{BB962C8B-B14F-4D97-AF65-F5344CB8AC3E}">
        <p14:creationId xmlns:p14="http://schemas.microsoft.com/office/powerpoint/2010/main" val="359061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alphaModFix amt="25000"/>
            <a:graysc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 t="24959" r="-135" b="-1"/>
          <a:stretch/>
        </p:blipFill>
        <p:spPr>
          <a:xfrm>
            <a:off x="-1663" y="0"/>
            <a:ext cx="12207907" cy="6858000"/>
          </a:xfrm>
          <a:prstGeom prst="rect">
            <a:avLst/>
          </a:prstGeom>
        </p:spPr>
      </p:pic>
      <p:sp>
        <p:nvSpPr>
          <p:cNvPr id="5" name="Slide Number Placeholder 4"/>
          <p:cNvSpPr>
            <a:spLocks noGrp="1"/>
          </p:cNvSpPr>
          <p:nvPr>
            <p:ph type="sldNum" sz="quarter" idx="12"/>
          </p:nvPr>
        </p:nvSpPr>
        <p:spPr/>
        <p:txBody>
          <a:bodyPr/>
          <a:lstStyle/>
          <a:p>
            <a:fld id="{124B4910-06CA-4855-906E-4E1A599A3904}" type="slidenum">
              <a:rPr lang="lv-LV" smtClean="0"/>
              <a:t>‹#›</a:t>
            </a:fld>
            <a:endParaRPr lang="lv-LV" dirty="0"/>
          </a:p>
        </p:txBody>
      </p:sp>
      <p:pic>
        <p:nvPicPr>
          <p:cNvPr id="6" name="Picture 5"/>
          <p:cNvPicPr>
            <a:picLocks noChangeAspect="1"/>
          </p:cNvPicPr>
          <p:nvPr userDrawn="1"/>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l="24285" t="65310" r="61207" b="10584"/>
          <a:stretch/>
        </p:blipFill>
        <p:spPr>
          <a:xfrm rot="10800000" flipH="1">
            <a:off x="1" y="0"/>
            <a:ext cx="1485900" cy="1850184"/>
          </a:xfrm>
          <a:prstGeom prst="rect">
            <a:avLst/>
          </a:prstGeom>
        </p:spPr>
      </p:pic>
    </p:spTree>
    <p:extLst>
      <p:ext uri="{BB962C8B-B14F-4D97-AF65-F5344CB8AC3E}">
        <p14:creationId xmlns:p14="http://schemas.microsoft.com/office/powerpoint/2010/main" val="302869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226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609600" y="1866900"/>
            <a:ext cx="10972800" cy="42567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18461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alphaModFix amt="25000"/>
            <a:graysc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 t="24959" r="-135" b="-1"/>
          <a:stretch/>
        </p:blipFill>
        <p:spPr>
          <a:xfrm>
            <a:off x="-1663" y="0"/>
            <a:ext cx="12207907" cy="6858000"/>
          </a:xfrm>
          <a:prstGeom prst="rect">
            <a:avLst/>
          </a:prstGeom>
        </p:spPr>
      </p:pic>
      <p:sp>
        <p:nvSpPr>
          <p:cNvPr id="5" name="Slide Number Placeholder 4"/>
          <p:cNvSpPr>
            <a:spLocks noGrp="1"/>
          </p:cNvSpPr>
          <p:nvPr>
            <p:ph type="sldNum" sz="quarter" idx="12"/>
          </p:nvPr>
        </p:nvSpPr>
        <p:spPr/>
        <p:txBody>
          <a:bodyPr/>
          <a:lstStyle/>
          <a:p>
            <a:fld id="{124B4910-06CA-4855-906E-4E1A599A3904}" type="slidenum">
              <a:rPr lang="lv-LV" smtClean="0">
                <a:solidFill>
                  <a:prstClr val="black">
                    <a:tint val="75000"/>
                  </a:prstClr>
                </a:solidFill>
              </a:rPr>
              <a:pPr/>
              <a:t>‹#›</a:t>
            </a:fld>
            <a:endParaRPr lang="lv-LV">
              <a:solidFill>
                <a:prstClr val="black">
                  <a:tint val="75000"/>
                </a:prstClr>
              </a:solidFill>
            </a:endParaRPr>
          </a:p>
        </p:txBody>
      </p:sp>
      <p:pic>
        <p:nvPicPr>
          <p:cNvPr id="6" name="Picture 5"/>
          <p:cNvPicPr>
            <a:picLocks noChangeAspect="1"/>
          </p:cNvPicPr>
          <p:nvPr userDrawn="1"/>
        </p:nvPicPr>
        <p:blipFill rotWithShape="1">
          <a:blip r:embed="rId4">
            <a:extLst>
              <a:ext uri="{28A0092B-C50C-407E-A947-70E740481C1C}">
                <a14:useLocalDpi xmlns:a14="http://schemas.microsoft.com/office/drawing/2010/main" val="0"/>
              </a:ext>
            </a:extLst>
          </a:blip>
          <a:srcRect l="24285" t="65310" r="61207" b="10584"/>
          <a:stretch/>
        </p:blipFill>
        <p:spPr>
          <a:xfrm rot="10800000" flipH="1">
            <a:off x="1" y="0"/>
            <a:ext cx="1485900" cy="1850184"/>
          </a:xfrm>
          <a:prstGeom prst="rect">
            <a:avLst/>
          </a:prstGeom>
        </p:spPr>
      </p:pic>
      <p:pic>
        <p:nvPicPr>
          <p:cNvPr id="25" name="Pictur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52438" y="-7546"/>
            <a:ext cx="3030375" cy="1005074"/>
          </a:xfrm>
          <a:prstGeom prst="rect">
            <a:avLst/>
          </a:prstGeom>
        </p:spPr>
      </p:pic>
    </p:spTree>
    <p:extLst>
      <p:ext uri="{BB962C8B-B14F-4D97-AF65-F5344CB8AC3E}">
        <p14:creationId xmlns:p14="http://schemas.microsoft.com/office/powerpoint/2010/main" val="3428255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phic 4">
            <a:extLst>
              <a:ext uri="{FF2B5EF4-FFF2-40B4-BE49-F238E27FC236}">
                <a16:creationId xmlns="" xmlns:a16="http://schemas.microsoft.com/office/drawing/2014/main" id="{D7EE3F86-74A9-4A03-80A2-9303F3E40F7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1904214"/>
            <a:ext cx="12192000" cy="4953786"/>
          </a:xfrm>
          <a:prstGeom prst="rect">
            <a:avLst/>
          </a:prstGeom>
        </p:spPr>
      </p:pic>
      <p:sp>
        <p:nvSpPr>
          <p:cNvPr id="2" name="Rectangle 1"/>
          <p:cNvSpPr/>
          <p:nvPr userDrawn="1"/>
        </p:nvSpPr>
        <p:spPr>
          <a:xfrm>
            <a:off x="0" y="0"/>
            <a:ext cx="258360" cy="13829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8155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Subtitle dzeltens">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6542314" cy="6852098"/>
          </a:xfrm>
          <a:prstGeom prst="rect">
            <a:avLst/>
          </a:prstGeom>
          <a:solidFill>
            <a:srgbClr val="250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1" name="research latvia guidebook v09 LAT3.jpg" descr="research latvia guidebook v09 LAT3.jpg"/>
          <p:cNvPicPr>
            <a:picLocks noChangeAspect="1"/>
          </p:cNvPicPr>
          <p:nvPr/>
        </p:nvPicPr>
        <p:blipFill>
          <a:blip r:embed="rId2">
            <a:extLst/>
          </a:blip>
          <a:srcRect l="49992"/>
          <a:stretch>
            <a:fillRect/>
          </a:stretch>
        </p:blipFill>
        <p:spPr>
          <a:xfrm>
            <a:off x="6095107" y="0"/>
            <a:ext cx="6096893" cy="6858000"/>
          </a:xfrm>
          <a:prstGeom prst="rect">
            <a:avLst/>
          </a:prstGeom>
          <a:ln w="12700">
            <a:miter lim="400000"/>
          </a:ln>
        </p:spPr>
      </p:pic>
      <p:sp>
        <p:nvSpPr>
          <p:cNvPr id="42" name="Title Text"/>
          <p:cNvSpPr txBox="1">
            <a:spLocks noGrp="1"/>
          </p:cNvSpPr>
          <p:nvPr>
            <p:ph type="title"/>
          </p:nvPr>
        </p:nvSpPr>
        <p:spPr>
          <a:xfrm>
            <a:off x="762000" y="1403697"/>
            <a:ext cx="4762500" cy="3581053"/>
          </a:xfrm>
          <a:prstGeom prst="rect">
            <a:avLst/>
          </a:prstGeom>
        </p:spPr>
        <p:txBody>
          <a:bodyPr>
            <a:normAutofit/>
          </a:bodyPr>
          <a:lstStyle>
            <a:lvl1pPr>
              <a:defRPr sz="3200">
                <a:solidFill>
                  <a:srgbClr val="0000B4"/>
                </a:solidFill>
                <a:latin typeface="+mn-lt"/>
                <a:ea typeface="+mn-ea"/>
                <a:cs typeface="+mn-cs"/>
                <a:sym typeface="Merriweather Regular"/>
              </a:defRPr>
            </a:lvl1pPr>
          </a:lstStyle>
          <a:p>
            <a:r>
              <a:t>Title Text</a:t>
            </a:r>
          </a:p>
        </p:txBody>
      </p:sp>
      <p:sp>
        <p:nvSpPr>
          <p:cNvPr id="43" name="Body Level One…"/>
          <p:cNvSpPr txBox="1">
            <a:spLocks noGrp="1"/>
          </p:cNvSpPr>
          <p:nvPr>
            <p:ph type="body" sz="quarter" idx="1"/>
          </p:nvPr>
        </p:nvSpPr>
        <p:spPr>
          <a:xfrm>
            <a:off x="762000" y="5010150"/>
            <a:ext cx="4762500" cy="1536204"/>
          </a:xfrm>
          <a:prstGeom prst="rect">
            <a:avLst/>
          </a:prstGeom>
        </p:spPr>
        <p:txBody>
          <a:bodyPr>
            <a:normAutofit/>
          </a:bodyPr>
          <a:lstStyle>
            <a:lvl1pPr marL="0" indent="0" algn="ctr">
              <a:lnSpc>
                <a:spcPct val="110000"/>
              </a:lnSpc>
              <a:spcBef>
                <a:spcPts val="0"/>
              </a:spcBef>
              <a:buSzTx/>
              <a:buNone/>
              <a:defRPr sz="1400">
                <a:solidFill>
                  <a:srgbClr val="53585F"/>
                </a:solidFill>
                <a:latin typeface="+mn-lt"/>
                <a:ea typeface="+mn-ea"/>
                <a:cs typeface="+mn-cs"/>
                <a:sym typeface="Merriweather Regular"/>
              </a:defRPr>
            </a:lvl1pPr>
            <a:lvl2pPr marL="0" indent="0" algn="ctr">
              <a:lnSpc>
                <a:spcPct val="110000"/>
              </a:lnSpc>
              <a:spcBef>
                <a:spcPts val="0"/>
              </a:spcBef>
              <a:buSzTx/>
              <a:buNone/>
              <a:defRPr sz="1400">
                <a:solidFill>
                  <a:srgbClr val="53585F"/>
                </a:solidFill>
                <a:latin typeface="+mn-lt"/>
                <a:ea typeface="+mn-ea"/>
                <a:cs typeface="+mn-cs"/>
                <a:sym typeface="Merriweather Regular"/>
              </a:defRPr>
            </a:lvl2pPr>
            <a:lvl3pPr marL="0" indent="0" algn="ctr">
              <a:lnSpc>
                <a:spcPct val="110000"/>
              </a:lnSpc>
              <a:spcBef>
                <a:spcPts val="0"/>
              </a:spcBef>
              <a:buSzTx/>
              <a:buNone/>
              <a:defRPr sz="1400">
                <a:solidFill>
                  <a:srgbClr val="53585F"/>
                </a:solidFill>
                <a:latin typeface="+mn-lt"/>
                <a:ea typeface="+mn-ea"/>
                <a:cs typeface="+mn-cs"/>
                <a:sym typeface="Merriweather Regular"/>
              </a:defRPr>
            </a:lvl3pPr>
            <a:lvl4pPr marL="0" indent="0" algn="ctr">
              <a:lnSpc>
                <a:spcPct val="110000"/>
              </a:lnSpc>
              <a:spcBef>
                <a:spcPts val="0"/>
              </a:spcBef>
              <a:buSzTx/>
              <a:buNone/>
              <a:defRPr sz="1400">
                <a:solidFill>
                  <a:srgbClr val="53585F"/>
                </a:solidFill>
                <a:latin typeface="+mn-lt"/>
                <a:ea typeface="+mn-ea"/>
                <a:cs typeface="+mn-cs"/>
                <a:sym typeface="Merriweather Regular"/>
              </a:defRPr>
            </a:lvl4pPr>
            <a:lvl5pPr marL="0" indent="0" algn="ctr">
              <a:lnSpc>
                <a:spcPct val="110000"/>
              </a:lnSpc>
              <a:spcBef>
                <a:spcPts val="0"/>
              </a:spcBef>
              <a:buSzTx/>
              <a:buNone/>
              <a:defRPr sz="1400">
                <a:solidFill>
                  <a:srgbClr val="53585F"/>
                </a:solidFill>
                <a:latin typeface="+mn-lt"/>
                <a:ea typeface="+mn-ea"/>
                <a:cs typeface="+mn-cs"/>
                <a:sym typeface="Merriweather Regular"/>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xfrm>
            <a:off x="5979516" y="6540500"/>
            <a:ext cx="226619" cy="230530"/>
          </a:xfrm>
          <a:prstGeom prst="rect">
            <a:avLst/>
          </a:prstGeom>
        </p:spPr>
        <p:txBody>
          <a:bodyPr/>
          <a:lstStyle>
            <a:lvl1pPr>
              <a:defRPr>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283401476"/>
      </p:ext>
    </p:extLst>
  </p:cSld>
  <p:clrMapOvr>
    <a:overrideClrMapping bg1="lt1" tx1="dk1" bg2="lt2" tx2="dk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2B6CBB6D-7600-4FBC-B148-6A55D7550891}" type="datetimeFigureOut">
              <a:rPr lang="lv-LV" smtClean="0"/>
              <a:t>14.12.2021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502E5E4-37D2-4E8D-A10E-5F30DADAC1E6}" type="slidenum">
              <a:rPr lang="lv-LV" smtClean="0"/>
              <a:t>‹#›</a:t>
            </a:fld>
            <a:endParaRPr lang="lv-LV"/>
          </a:p>
        </p:txBody>
      </p:sp>
    </p:spTree>
    <p:extLst>
      <p:ext uri="{BB962C8B-B14F-4D97-AF65-F5344CB8AC3E}">
        <p14:creationId xmlns:p14="http://schemas.microsoft.com/office/powerpoint/2010/main" val="2973323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CBB6D-7600-4FBC-B148-6A55D7550891}" type="datetimeFigureOut">
              <a:rPr lang="lv-LV" smtClean="0"/>
              <a:t>14.12.2021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502E5E4-37D2-4E8D-A10E-5F30DADAC1E6}" type="slidenum">
              <a:rPr lang="lv-LV" smtClean="0"/>
              <a:t>‹#›</a:t>
            </a:fld>
            <a:endParaRPr lang="lv-LV"/>
          </a:p>
        </p:txBody>
      </p:sp>
    </p:spTree>
    <p:extLst>
      <p:ext uri="{BB962C8B-B14F-4D97-AF65-F5344CB8AC3E}">
        <p14:creationId xmlns:p14="http://schemas.microsoft.com/office/powerpoint/2010/main" val="3287772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2B6CBB6D-7600-4FBC-B148-6A55D7550891}" type="datetimeFigureOut">
              <a:rPr lang="lv-LV" smtClean="0"/>
              <a:t>14.12.2021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502E5E4-37D2-4E8D-A10E-5F30DADAC1E6}" type="slidenum">
              <a:rPr lang="lv-LV" smtClean="0"/>
              <a:t>‹#›</a:t>
            </a:fld>
            <a:endParaRPr lang="lv-LV"/>
          </a:p>
        </p:txBody>
      </p:sp>
    </p:spTree>
    <p:extLst>
      <p:ext uri="{BB962C8B-B14F-4D97-AF65-F5344CB8AC3E}">
        <p14:creationId xmlns:p14="http://schemas.microsoft.com/office/powerpoint/2010/main" val="7660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2B6CBB6D-7600-4FBC-B148-6A55D7550891}" type="datetimeFigureOut">
              <a:rPr lang="lv-LV" smtClean="0"/>
              <a:t>14.12.2021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502E5E4-37D2-4E8D-A10E-5F30DADAC1E6}" type="slidenum">
              <a:rPr lang="lv-LV" smtClean="0"/>
              <a:t>‹#›</a:t>
            </a:fld>
            <a:endParaRPr lang="lv-LV"/>
          </a:p>
        </p:txBody>
      </p:sp>
    </p:spTree>
    <p:extLst>
      <p:ext uri="{BB962C8B-B14F-4D97-AF65-F5344CB8AC3E}">
        <p14:creationId xmlns:p14="http://schemas.microsoft.com/office/powerpoint/2010/main" val="4032962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2B6CBB6D-7600-4FBC-B148-6A55D7550891}" type="datetimeFigureOut">
              <a:rPr lang="lv-LV" smtClean="0"/>
              <a:t>14.12.2021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502E5E4-37D2-4E8D-A10E-5F30DADAC1E6}" type="slidenum">
              <a:rPr lang="lv-LV" smtClean="0"/>
              <a:t>‹#›</a:t>
            </a:fld>
            <a:endParaRPr lang="lv-LV"/>
          </a:p>
        </p:txBody>
      </p:sp>
    </p:spTree>
    <p:extLst>
      <p:ext uri="{BB962C8B-B14F-4D97-AF65-F5344CB8AC3E}">
        <p14:creationId xmlns:p14="http://schemas.microsoft.com/office/powerpoint/2010/main" val="370407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CBB6D-7600-4FBC-B148-6A55D7550891}" type="datetimeFigureOut">
              <a:rPr lang="lv-LV" smtClean="0"/>
              <a:t>14.12.2021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1502E5E4-37D2-4E8D-A10E-5F30DADAC1E6}" type="slidenum">
              <a:rPr lang="lv-LV" smtClean="0"/>
              <a:t>‹#›</a:t>
            </a:fld>
            <a:endParaRPr lang="lv-LV"/>
          </a:p>
        </p:txBody>
      </p:sp>
    </p:spTree>
    <p:extLst>
      <p:ext uri="{BB962C8B-B14F-4D97-AF65-F5344CB8AC3E}">
        <p14:creationId xmlns:p14="http://schemas.microsoft.com/office/powerpoint/2010/main" val="57810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CBB6D-7600-4FBC-B148-6A55D7550891}" type="datetimeFigureOut">
              <a:rPr lang="lv-LV" smtClean="0"/>
              <a:t>14.12.2021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502E5E4-37D2-4E8D-A10E-5F30DADAC1E6}" type="slidenum">
              <a:rPr lang="lv-LV" smtClean="0"/>
              <a:t>‹#›</a:t>
            </a:fld>
            <a:endParaRPr lang="lv-LV"/>
          </a:p>
        </p:txBody>
      </p:sp>
    </p:spTree>
    <p:extLst>
      <p:ext uri="{BB962C8B-B14F-4D97-AF65-F5344CB8AC3E}">
        <p14:creationId xmlns:p14="http://schemas.microsoft.com/office/powerpoint/2010/main" val="330774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CBB6D-7600-4FBC-B148-6A55D7550891}" type="datetimeFigureOut">
              <a:rPr lang="lv-LV" smtClean="0"/>
              <a:t>14.12.2021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502E5E4-37D2-4E8D-A10E-5F30DADAC1E6}" type="slidenum">
              <a:rPr lang="lv-LV" smtClean="0"/>
              <a:t>‹#›</a:t>
            </a:fld>
            <a:endParaRPr lang="lv-LV"/>
          </a:p>
        </p:txBody>
      </p:sp>
    </p:spTree>
    <p:extLst>
      <p:ext uri="{BB962C8B-B14F-4D97-AF65-F5344CB8AC3E}">
        <p14:creationId xmlns:p14="http://schemas.microsoft.com/office/powerpoint/2010/main" val="272758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CBB6D-7600-4FBC-B148-6A55D7550891}" type="datetimeFigureOut">
              <a:rPr lang="lv-LV" smtClean="0"/>
              <a:t>14.12.2021</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2E5E4-37D2-4E8D-A10E-5F30DADAC1E6}" type="slidenum">
              <a:rPr lang="lv-LV" smtClean="0"/>
              <a:t>‹#›</a:t>
            </a:fld>
            <a:endParaRPr lang="lv-LV"/>
          </a:p>
        </p:txBody>
      </p:sp>
    </p:spTree>
    <p:extLst>
      <p:ext uri="{BB962C8B-B14F-4D97-AF65-F5344CB8AC3E}">
        <p14:creationId xmlns:p14="http://schemas.microsoft.com/office/powerpoint/2010/main" val="49269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6" r:id="rId13"/>
    <p:sldLayoutId id="2147483667" r:id="rId14"/>
    <p:sldLayoutId id="2147483669"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s://eurohpc-ju.europa.eu/current-calls" TargetMode="External"/><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https://hpc.rtu.lv/zinatne/projekti/eurocc/" TargetMode="External"/><Relationship Id="rId2" Type="http://schemas.openxmlformats.org/officeDocument/2006/relationships/hyperlink" Target="https://hpc.rtu.lv/" TargetMode="Externa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hyperlink" Target="https://eur-lex.europa.eu/eli/reg/2021/2085"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hyperlink" Target="https://www.kdt-ju.europa.eu/current-call" TargetMode="External"/><Relationship Id="rId4" Type="http://schemas.openxmlformats.org/officeDocument/2006/relationships/hyperlink" Target="https://www.kdt-ju.europa.eu/"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eur-lex.europa.eu/eli/reg/2021/2085" TargetMode="External"/><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6g-ia.eu/sns-horizon-europe/" TargetMode="External"/><Relationship Id="rId5" Type="http://schemas.openxmlformats.org/officeDocument/2006/relationships/hyperlink" Target="https://bscw.5g-ppp.eu/pub/bscw.cgi/d392313/Annex%20v2.3%20-%20Public.pdf" TargetMode="External"/><Relationship Id="rId4" Type="http://schemas.openxmlformats.org/officeDocument/2006/relationships/hyperlink" Target="https://6g-ia.eu/about/5g-ia-membership-application/" TargetMode="Externa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info/horizon-europe_e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9.png"/><Relationship Id="rId4" Type="http://schemas.openxmlformats.org/officeDocument/2006/relationships/image" Target="../media/image8.tiff"/></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adr-association.eu/wp-content/uploads/2021/06/press-release-23-June-2021-final.pdf" TargetMode="External"/><Relationship Id="rId7" Type="http://schemas.openxmlformats.org/officeDocument/2006/relationships/image" Target="../media/image30.png"/><Relationship Id="rId2" Type="http://schemas.openxmlformats.org/officeDocument/2006/relationships/hyperlink" Target="https://adr-association.eu/wp-content/uploads/2021/11/Adra-Statutes-May-2021.pdf" TargetMode="External"/><Relationship Id="rId1" Type="http://schemas.openxmlformats.org/officeDocument/2006/relationships/slideLayout" Target="../slideLayouts/slideLayout12.xml"/><Relationship Id="rId6" Type="http://schemas.openxmlformats.org/officeDocument/2006/relationships/hyperlink" Target="https://adr-association.eu/" TargetMode="External"/><Relationship Id="rId5" Type="http://schemas.openxmlformats.org/officeDocument/2006/relationships/hyperlink" Target="https://adr-association.eu/wp-content/uploads/2020/09/AI-Data-Robotics-Partnership-SRIDA-V3.0-1.pdf" TargetMode="External"/><Relationship Id="rId4" Type="http://schemas.openxmlformats.org/officeDocument/2006/relationships/hyperlink" Target="https://adr-association.eu/membershi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ec.europa.eu/info/funding-tenders/opportunities/docs/2021-2027/horizon/wp-call/2021-2022/wp-12-missions_horizon-2021-2022_en.pdf" TargetMode="External"/><Relationship Id="rId5" Type="http://schemas.openxmlformats.org/officeDocument/2006/relationships/hyperlink" Target="https://www.youtube.com/watch?v=ciz0M1p-OWY&amp;list=PLvpwIjZTs-LgwJvz7N2pdCkfAfMycKX8s&amp;t=1s" TargetMode="External"/><Relationship Id="rId4" Type="http://schemas.openxmlformats.org/officeDocument/2006/relationships/hyperlink" Target="https://ec.europa.eu/info/horizon-europe/missions-horizon-europe_e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9.png"/><Relationship Id="rId4" Type="http://schemas.openxmlformats.org/officeDocument/2006/relationships/hyperlink" Target="https://ec.europa.eu/info/sites/info/files/research_and_innovation/funding/documents/ec_rtd_horizon-europe-strategic-plan-2021-24.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hyperlink" Target="https://ec.europa.eu/info/files/horizon-europe-investing-shape-our-future_en" TargetMode="External"/><Relationship Id="rId4" Type="http://schemas.openxmlformats.org/officeDocument/2006/relationships/hyperlink" Target="https://enspire.science/getting-ready-for-horizon-europe-video-series-part-2-pillar-structur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4285" t="65310" r="61207" b="10584"/>
          <a:stretch/>
        </p:blipFill>
        <p:spPr>
          <a:xfrm flipV="1">
            <a:off x="0" y="0"/>
            <a:ext cx="1698091" cy="2114395"/>
          </a:xfrm>
          <a:prstGeom prst="rect">
            <a:avLst/>
          </a:prstGeom>
        </p:spPr>
      </p:pic>
      <p:sp>
        <p:nvSpPr>
          <p:cNvPr id="209" name="Galvenie fiksētie (dizainētie) prezentāciju slaidi…"/>
          <p:cNvSpPr txBox="1">
            <a:spLocks noGrp="1"/>
          </p:cNvSpPr>
          <p:nvPr>
            <p:ph type="title"/>
          </p:nvPr>
        </p:nvSpPr>
        <p:spPr>
          <a:xfrm>
            <a:off x="256869" y="1742970"/>
            <a:ext cx="5249160" cy="3581053"/>
          </a:xfrm>
          <a:prstGeom prst="rect">
            <a:avLst/>
          </a:prstGeom>
        </p:spPr>
        <p:txBody>
          <a:bodyPr>
            <a:normAutofit/>
          </a:bodyPr>
          <a:lstStyle/>
          <a:p>
            <a:pPr algn="ctr">
              <a:spcAft>
                <a:spcPts val="300"/>
              </a:spcAft>
            </a:pPr>
            <a:r>
              <a:rPr lang="lv-LV" sz="2600" b="1" dirty="0" smtClean="0">
                <a:solidFill>
                  <a:schemeClr val="bg1"/>
                </a:solidFill>
                <a:latin typeface="Verdana" panose="020B0604030504040204" pitchFamily="34" charset="0"/>
                <a:ea typeface="Verdana" panose="020B0604030504040204" pitchFamily="34" charset="0"/>
              </a:rPr>
              <a:t>APVĀRSNIS EIROPA PROGRAMMA UN IKT JOMAS PĒTNIECĪBAS </a:t>
            </a:r>
            <a:br>
              <a:rPr lang="lv-LV" sz="2600" b="1" dirty="0" smtClean="0">
                <a:solidFill>
                  <a:schemeClr val="bg1"/>
                </a:solidFill>
                <a:latin typeface="Verdana" panose="020B0604030504040204" pitchFamily="34" charset="0"/>
                <a:ea typeface="Verdana" panose="020B0604030504040204" pitchFamily="34" charset="0"/>
              </a:rPr>
            </a:br>
            <a:r>
              <a:rPr lang="lv-LV" sz="2600" b="1" dirty="0" smtClean="0">
                <a:solidFill>
                  <a:schemeClr val="bg1"/>
                </a:solidFill>
                <a:latin typeface="Verdana" panose="020B0604030504040204" pitchFamily="34" charset="0"/>
                <a:ea typeface="Verdana" panose="020B0604030504040204" pitchFamily="34" charset="0"/>
              </a:rPr>
              <a:t>UN INOVĀCIJU PARTNERĪBAS</a:t>
            </a:r>
            <a:endParaRPr lang="en-US" sz="2600" dirty="0">
              <a:solidFill>
                <a:schemeClr val="bg1"/>
              </a:solidFill>
              <a:latin typeface="Verdana" panose="020B0604030504040204" pitchFamily="34" charset="0"/>
              <a:ea typeface="Verdana" panose="020B0604030504040204" pitchFamily="34" charset="0"/>
            </a:endParaRPr>
          </a:p>
        </p:txBody>
      </p:sp>
      <p:sp>
        <p:nvSpPr>
          <p:cNvPr id="4" name="Text Placeholder 3"/>
          <p:cNvSpPr>
            <a:spLocks noGrp="1"/>
          </p:cNvSpPr>
          <p:nvPr>
            <p:ph type="body" sz="quarter" idx="1"/>
          </p:nvPr>
        </p:nvSpPr>
        <p:spPr>
          <a:xfrm>
            <a:off x="169783" y="5489839"/>
            <a:ext cx="4844042" cy="1034143"/>
          </a:xfrm>
        </p:spPr>
        <p:txBody>
          <a:bodyPr>
            <a:noAutofit/>
          </a:bodyPr>
          <a:lstStyle/>
          <a:p>
            <a:pPr algn="l"/>
            <a:r>
              <a:rPr lang="lv-LV" sz="1300" b="1" dirty="0">
                <a:solidFill>
                  <a:schemeClr val="bg1"/>
                </a:solidFill>
                <a:latin typeface="Verdana" panose="020B0604030504040204" pitchFamily="34" charset="0"/>
                <a:ea typeface="Verdana" panose="020B0604030504040204" pitchFamily="34" charset="0"/>
              </a:rPr>
              <a:t>Sarmīte </a:t>
            </a:r>
            <a:r>
              <a:rPr lang="lv-LV" sz="1300" b="1" dirty="0" smtClean="0">
                <a:solidFill>
                  <a:schemeClr val="bg1"/>
                </a:solidFill>
                <a:latin typeface="Verdana" panose="020B0604030504040204" pitchFamily="34" charset="0"/>
                <a:ea typeface="Verdana" panose="020B0604030504040204" pitchFamily="34" charset="0"/>
              </a:rPr>
              <a:t>Mickeviča</a:t>
            </a:r>
          </a:p>
          <a:p>
            <a:pPr algn="l"/>
            <a:r>
              <a:rPr lang="lv-LV" sz="1300" dirty="0">
                <a:solidFill>
                  <a:schemeClr val="bg1"/>
                </a:solidFill>
                <a:latin typeface="Verdana" panose="020B0604030504040204" pitchFamily="34" charset="0"/>
                <a:ea typeface="Verdana" panose="020B0604030504040204" pitchFamily="34" charset="0"/>
              </a:rPr>
              <a:t>Izglītības un zinātnes ministrijas</a:t>
            </a:r>
            <a:br>
              <a:rPr lang="lv-LV" sz="1300" dirty="0">
                <a:solidFill>
                  <a:schemeClr val="bg1"/>
                </a:solidFill>
                <a:latin typeface="Verdana" panose="020B0604030504040204" pitchFamily="34" charset="0"/>
                <a:ea typeface="Verdana" panose="020B0604030504040204" pitchFamily="34" charset="0"/>
              </a:rPr>
            </a:br>
            <a:r>
              <a:rPr lang="lv-LV" sz="1300" dirty="0">
                <a:solidFill>
                  <a:schemeClr val="bg1"/>
                </a:solidFill>
                <a:latin typeface="Verdana" panose="020B0604030504040204" pitchFamily="34" charset="0"/>
                <a:ea typeface="Verdana" panose="020B0604030504040204" pitchFamily="34" charset="0"/>
              </a:rPr>
              <a:t>Augstākās izglītības, zinātnes un inovāciju </a:t>
            </a:r>
            <a:r>
              <a:rPr lang="lv-LV" sz="1300" dirty="0" smtClean="0">
                <a:solidFill>
                  <a:schemeClr val="bg1"/>
                </a:solidFill>
                <a:latin typeface="Verdana" panose="020B0604030504040204" pitchFamily="34" charset="0"/>
                <a:ea typeface="Verdana" panose="020B0604030504040204" pitchFamily="34" charset="0"/>
              </a:rPr>
              <a:t>departamenta nozares </a:t>
            </a:r>
            <a:r>
              <a:rPr lang="lv-LV" sz="1300" dirty="0">
                <a:solidFill>
                  <a:schemeClr val="bg1"/>
                </a:solidFill>
                <a:latin typeface="Verdana" panose="020B0604030504040204" pitchFamily="34" charset="0"/>
                <a:ea typeface="Verdana" panose="020B0604030504040204" pitchFamily="34" charset="0"/>
              </a:rPr>
              <a:t>eksperte IKT </a:t>
            </a:r>
            <a:r>
              <a:rPr lang="lv-LV" sz="1300" dirty="0" smtClean="0">
                <a:solidFill>
                  <a:schemeClr val="bg1"/>
                </a:solidFill>
                <a:latin typeface="Verdana" panose="020B0604030504040204" pitchFamily="34" charset="0"/>
                <a:ea typeface="Verdana" panose="020B0604030504040204" pitchFamily="34" charset="0"/>
              </a:rPr>
              <a:t>jomā (RIS3) </a:t>
            </a:r>
          </a:p>
          <a:p>
            <a:pPr algn="l"/>
            <a:r>
              <a:rPr lang="lv-LV" sz="1300" dirty="0" smtClean="0">
                <a:solidFill>
                  <a:schemeClr val="bg1"/>
                </a:solidFill>
                <a:latin typeface="Verdana" panose="020B0604030504040204" pitchFamily="34" charset="0"/>
                <a:ea typeface="Verdana" panose="020B0604030504040204" pitchFamily="34" charset="0"/>
              </a:rPr>
              <a:t>sarmite.mickevica@izm.gov.lv</a:t>
            </a:r>
          </a:p>
          <a:p>
            <a:pPr algn="l"/>
            <a:endParaRPr lang="lv-LV" sz="1300" dirty="0" smtClean="0">
              <a:solidFill>
                <a:schemeClr val="bg1"/>
              </a:solidFill>
              <a:latin typeface="Verdana" panose="020B0604030504040204" pitchFamily="34" charset="0"/>
              <a:ea typeface="Verdana" panose="020B0604030504040204" pitchFamily="34" charset="0"/>
            </a:endParaRPr>
          </a:p>
          <a:p>
            <a:pPr algn="l"/>
            <a:endParaRPr lang="lv-LV" sz="1300" dirty="0">
              <a:solidFill>
                <a:srgbClr val="1A0599"/>
              </a:solidFill>
              <a:latin typeface="Verdana" panose="020B0604030504040204" pitchFamily="34" charset="0"/>
              <a:ea typeface="Verdana" panose="020B0604030504040204" pitchFamily="34" charset="0"/>
            </a:endParaRPr>
          </a:p>
        </p:txBody>
      </p:sp>
      <p:sp>
        <p:nvSpPr>
          <p:cNvPr id="2" name="Rectangle 1"/>
          <p:cNvSpPr/>
          <p:nvPr/>
        </p:nvSpPr>
        <p:spPr>
          <a:xfrm>
            <a:off x="1669792" y="4553036"/>
            <a:ext cx="2395015" cy="369332"/>
          </a:xfrm>
          <a:prstGeom prst="rect">
            <a:avLst/>
          </a:prstGeom>
        </p:spPr>
        <p:txBody>
          <a:bodyPr wrap="none">
            <a:spAutoFit/>
          </a:bodyPr>
          <a:lstStyle/>
          <a:p>
            <a:r>
              <a:rPr lang="lv-LV" dirty="0">
                <a:solidFill>
                  <a:schemeClr val="bg1"/>
                </a:solidFill>
              </a:rPr>
              <a:t>2021.gada 14.decembrī</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9708" y="543011"/>
            <a:ext cx="1996444" cy="1850140"/>
          </a:xfrm>
          <a:prstGeom prst="rect">
            <a:avLst/>
          </a:prstGeom>
        </p:spPr>
      </p:pic>
    </p:spTree>
    <p:extLst>
      <p:ext uri="{BB962C8B-B14F-4D97-AF65-F5344CB8AC3E}">
        <p14:creationId xmlns:p14="http://schemas.microsoft.com/office/powerpoint/2010/main" val="176660672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p:nvPr/>
        </p:nvSpPr>
        <p:spPr>
          <a:xfrm>
            <a:off x="2474460" y="5763558"/>
            <a:ext cx="341312" cy="20002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ysClr val="window" lastClr="FFFFFF"/>
          </a:solidFill>
          <a:ln w="25400" cap="flat" cmpd="sng" algn="ctr">
            <a:noFill/>
            <a:prstDash val="solid"/>
          </a:ln>
          <a:effectLst/>
        </p:spPr>
        <p:txBody>
          <a:bodyPr anchor="ctr"/>
          <a:lstStyle/>
          <a:p>
            <a:pPr algn="ctr" defTabSz="685800" latinLnBrk="1">
              <a:defRPr/>
            </a:pPr>
            <a:endParaRPr lang="lv-LV" altLang="ko-KR" kern="0" dirty="0">
              <a:solidFill>
                <a:prstClr val="white"/>
              </a:solidFill>
              <a:latin typeface="Arial"/>
              <a:ea typeface="Arial Unicode MS"/>
            </a:endParaRPr>
          </a:p>
        </p:txBody>
      </p:sp>
      <p:graphicFrame>
        <p:nvGraphicFramePr>
          <p:cNvPr id="3" name="Table 2"/>
          <p:cNvGraphicFramePr>
            <a:graphicFrameLocks noGrp="1"/>
          </p:cNvGraphicFramePr>
          <p:nvPr>
            <p:extLst>
              <p:ext uri="{D42A27DB-BD31-4B8C-83A1-F6EECF244321}">
                <p14:modId xmlns:p14="http://schemas.microsoft.com/office/powerpoint/2010/main" val="980333573"/>
              </p:ext>
            </p:extLst>
          </p:nvPr>
        </p:nvGraphicFramePr>
        <p:xfrm>
          <a:off x="1286637" y="2097153"/>
          <a:ext cx="5154596" cy="3860877"/>
        </p:xfrm>
        <a:graphic>
          <a:graphicData uri="http://schemas.openxmlformats.org/drawingml/2006/table">
            <a:tbl>
              <a:tblPr/>
              <a:tblGrid>
                <a:gridCol w="1555017">
                  <a:extLst>
                    <a:ext uri="{9D8B030D-6E8A-4147-A177-3AD203B41FA5}">
                      <a16:colId xmlns:a16="http://schemas.microsoft.com/office/drawing/2014/main" xmlns="" val="20000"/>
                    </a:ext>
                  </a:extLst>
                </a:gridCol>
                <a:gridCol w="820704">
                  <a:extLst>
                    <a:ext uri="{9D8B030D-6E8A-4147-A177-3AD203B41FA5}">
                      <a16:colId xmlns:a16="http://schemas.microsoft.com/office/drawing/2014/main" xmlns="" val="20001"/>
                    </a:ext>
                  </a:extLst>
                </a:gridCol>
                <a:gridCol w="806306">
                  <a:extLst>
                    <a:ext uri="{9D8B030D-6E8A-4147-A177-3AD203B41FA5}">
                      <a16:colId xmlns:a16="http://schemas.microsoft.com/office/drawing/2014/main" xmlns="" val="20002"/>
                    </a:ext>
                  </a:extLst>
                </a:gridCol>
                <a:gridCol w="862098">
                  <a:extLst>
                    <a:ext uri="{9D8B030D-6E8A-4147-A177-3AD203B41FA5}">
                      <a16:colId xmlns:a16="http://schemas.microsoft.com/office/drawing/2014/main" xmlns="" val="20003"/>
                    </a:ext>
                  </a:extLst>
                </a:gridCol>
                <a:gridCol w="1110471">
                  <a:extLst>
                    <a:ext uri="{9D8B030D-6E8A-4147-A177-3AD203B41FA5}">
                      <a16:colId xmlns:a16="http://schemas.microsoft.com/office/drawing/2014/main" xmlns="" val="20004"/>
                    </a:ext>
                  </a:extLst>
                </a:gridCol>
              </a:tblGrid>
              <a:tr h="756588">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7000"/>
                        </a:lnSpc>
                        <a:spcBef>
                          <a:spcPct val="0"/>
                        </a:spcBef>
                        <a:spcAft>
                          <a:spcPct val="0"/>
                        </a:spcAft>
                        <a:buClrTx/>
                        <a:buSzTx/>
                        <a:buFontTx/>
                        <a:buNone/>
                        <a:tabLst/>
                      </a:pPr>
                      <a:r>
                        <a:rPr kumimoji="0" lang="lv-LV"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 </a:t>
                      </a:r>
                      <a:endParaRPr kumimoji="0" lang="en-US" sz="1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w="12700" cap="flat" cmpd="sng" algn="ctr">
                      <a:solidFill>
                        <a:srgbClr val="8064A2"/>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7000"/>
                        </a:lnSpc>
                        <a:spcBef>
                          <a:spcPct val="0"/>
                        </a:spcBef>
                        <a:spcAft>
                          <a:spcPct val="0"/>
                        </a:spcAft>
                        <a:buClrTx/>
                        <a:buSzTx/>
                        <a:buFontTx/>
                        <a:buNone/>
                        <a:tabLst/>
                      </a:pPr>
                      <a:r>
                        <a:rPr kumimoji="0" lang="lv-LV"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5.IP</a:t>
                      </a:r>
                      <a:endParaRPr kumimoji="0" lang="en-US"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p>
                      <a:pPr marL="0" marR="0" lvl="0" indent="0" algn="l" defTabSz="938213" rtl="0" eaLnBrk="1" fontAlgn="base" latinLnBrk="0" hangingPunct="1">
                        <a:lnSpc>
                          <a:spcPct val="107000"/>
                        </a:lnSpc>
                        <a:spcBef>
                          <a:spcPct val="0"/>
                        </a:spcBef>
                        <a:spcAft>
                          <a:spcPct val="0"/>
                        </a:spcAft>
                        <a:buClrTx/>
                        <a:buSzTx/>
                        <a:buFontTx/>
                        <a:buNone/>
                        <a:tabLst/>
                      </a:pPr>
                      <a:r>
                        <a:rPr kumimoji="0" lang="lv-LV"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(1999-2002)</a:t>
                      </a:r>
                      <a:endParaRPr kumimoji="0" lang="en-US" sz="1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7000"/>
                        </a:lnSpc>
                        <a:spcBef>
                          <a:spcPct val="0"/>
                        </a:spcBef>
                        <a:spcAft>
                          <a:spcPct val="0"/>
                        </a:spcAft>
                        <a:buClrTx/>
                        <a:buSzTx/>
                        <a:buFontTx/>
                        <a:buNone/>
                        <a:tabLst/>
                      </a:pPr>
                      <a:r>
                        <a:rPr kumimoji="0" lang="lv-LV"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6.IP</a:t>
                      </a:r>
                      <a:endParaRPr kumimoji="0" lang="en-US"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p>
                      <a:pPr marL="0" marR="0" lvl="0" indent="0" algn="l" defTabSz="938213" rtl="0" eaLnBrk="1" fontAlgn="base" latinLnBrk="0" hangingPunct="1">
                        <a:lnSpc>
                          <a:spcPct val="107000"/>
                        </a:lnSpc>
                        <a:spcBef>
                          <a:spcPct val="0"/>
                        </a:spcBef>
                        <a:spcAft>
                          <a:spcPct val="0"/>
                        </a:spcAft>
                        <a:buClrTx/>
                        <a:buSzTx/>
                        <a:buFontTx/>
                        <a:buNone/>
                        <a:tabLst/>
                      </a:pPr>
                      <a:r>
                        <a:rPr kumimoji="0" lang="lv-LV"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(2002-2006)</a:t>
                      </a:r>
                      <a:endParaRPr kumimoji="0" lang="en-US" sz="1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7000"/>
                        </a:lnSpc>
                        <a:spcBef>
                          <a:spcPct val="0"/>
                        </a:spcBef>
                        <a:spcAft>
                          <a:spcPct val="0"/>
                        </a:spcAft>
                        <a:buClrTx/>
                        <a:buSzTx/>
                        <a:buFontTx/>
                        <a:buNone/>
                        <a:tabLst/>
                      </a:pPr>
                      <a:r>
                        <a:rPr kumimoji="0" lang="lv-LV"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7.IP</a:t>
                      </a:r>
                      <a:endParaRPr kumimoji="0" lang="en-US"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p>
                      <a:pPr marL="0" marR="0" lvl="0" indent="0" algn="l" defTabSz="938213" rtl="0" eaLnBrk="1" fontAlgn="base" latinLnBrk="0" hangingPunct="1">
                        <a:lnSpc>
                          <a:spcPct val="107000"/>
                        </a:lnSpc>
                        <a:spcBef>
                          <a:spcPct val="0"/>
                        </a:spcBef>
                        <a:spcAft>
                          <a:spcPct val="0"/>
                        </a:spcAft>
                        <a:buClrTx/>
                        <a:buSzTx/>
                        <a:buFontTx/>
                        <a:buNone/>
                        <a:tabLst/>
                      </a:pPr>
                      <a:r>
                        <a:rPr kumimoji="0" lang="lv-LV"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(2007-2013)</a:t>
                      </a:r>
                      <a:endParaRPr kumimoji="0" lang="en-US" sz="1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7000"/>
                        </a:lnSpc>
                        <a:spcBef>
                          <a:spcPct val="0"/>
                        </a:spcBef>
                        <a:spcAft>
                          <a:spcPct val="0"/>
                        </a:spcAft>
                        <a:buClrTx/>
                        <a:buSzTx/>
                        <a:buFontTx/>
                        <a:buNone/>
                        <a:tabLst/>
                      </a:pPr>
                      <a:r>
                        <a:rPr kumimoji="0" lang="lv-LV"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Apvārsnis 2020</a:t>
                      </a:r>
                      <a:endParaRPr kumimoji="0" lang="en-US"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p>
                      <a:pPr marL="0" marR="0" lvl="0" indent="0" algn="l" defTabSz="938213" rtl="0" eaLnBrk="1" fontAlgn="base" latinLnBrk="0" hangingPunct="1">
                        <a:lnSpc>
                          <a:spcPct val="107000"/>
                        </a:lnSpc>
                        <a:spcBef>
                          <a:spcPct val="0"/>
                        </a:spcBef>
                        <a:spcAft>
                          <a:spcPct val="0"/>
                        </a:spcAft>
                        <a:buClrTx/>
                        <a:buSzTx/>
                        <a:buFontTx/>
                        <a:buNone/>
                        <a:tabLst/>
                      </a:pPr>
                      <a:r>
                        <a:rPr kumimoji="0" lang="lv-LV"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(2014-20</a:t>
                      </a:r>
                      <a:r>
                        <a:rPr kumimoji="0" lang="en-US"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20</a:t>
                      </a:r>
                      <a:r>
                        <a:rPr kumimoji="0" lang="lv-LV"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a:t>
                      </a:r>
                      <a:endParaRPr kumimoji="0" lang="en-US" sz="1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8933">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Projektu pieteikumu skaits</a:t>
                      </a:r>
                      <a:endParaRPr kumimoji="0" lang="en-US" sz="1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w="12700" cap="flat" cmpd="sng" algn="ctr">
                      <a:solidFill>
                        <a:srgbClr val="8064A2"/>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1" i="0" u="none" strike="noStrike" cap="none" normalizeH="0" baseline="0">
                          <a:ln>
                            <a:noFill/>
                          </a:ln>
                          <a:solidFill>
                            <a:schemeClr val="tx1"/>
                          </a:solidFill>
                          <a:effectLst/>
                          <a:latin typeface="Verdana" panose="020B0604030504040204" pitchFamily="34" charset="0"/>
                          <a:ea typeface="MS PGothic" panose="020B0600070205080204" pitchFamily="34" charset="-128"/>
                        </a:rPr>
                        <a:t>667</a:t>
                      </a:r>
                      <a:endParaRPr kumimoji="0" 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w="12700" cap="flat" cmpd="sng" algn="ctr">
                      <a:solidFill>
                        <a:srgbClr val="8064A2"/>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1027</a:t>
                      </a:r>
                      <a:endParaRPr kumimoji="0" lang="en-US"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w="12700" cap="flat" cmpd="sng" algn="ctr">
                      <a:solidFill>
                        <a:srgbClr val="8064A2"/>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1" i="0" u="none" strike="noStrike" cap="none" normalizeH="0" baseline="0">
                          <a:ln>
                            <a:noFill/>
                          </a:ln>
                          <a:solidFill>
                            <a:schemeClr val="tx1"/>
                          </a:solidFill>
                          <a:effectLst/>
                          <a:latin typeface="Verdana" panose="020B0604030504040204" pitchFamily="34" charset="0"/>
                          <a:ea typeface="MS PGothic" panose="020B0600070205080204" pitchFamily="34" charset="-128"/>
                        </a:rPr>
                        <a:t>1127</a:t>
                      </a:r>
                      <a:endParaRPr kumimoji="0" 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w="12700" cap="flat" cmpd="sng" algn="ctr">
                      <a:solidFill>
                        <a:srgbClr val="8064A2"/>
                      </a:solidFill>
                      <a:prstDash val="solid"/>
                      <a:round/>
                      <a:headEnd type="none" w="med" len="med"/>
                      <a:tailEnd type="none" w="med" len="med"/>
                    </a:lnT>
                    <a:lnB>
                      <a:noFill/>
                    </a:lnB>
                    <a:lnTlToBr>
                      <a:noFill/>
                    </a:lnTlToBr>
                    <a:lnBlToTr>
                      <a:noFill/>
                    </a:lnBlToTr>
                    <a:solidFill>
                      <a:schemeClr val="accent1">
                        <a:alpha val="2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en-US" sz="1600" b="1" i="0" u="none" strike="noStrike" cap="none" normalizeH="0" baseline="0" dirty="0" smtClean="0">
                          <a:ln>
                            <a:noFill/>
                          </a:ln>
                          <a:solidFill>
                            <a:schemeClr val="tx1"/>
                          </a:solidFill>
                          <a:effectLst/>
                          <a:latin typeface="Verdana" panose="020B0604030504040204" pitchFamily="34" charset="0"/>
                          <a:ea typeface="MS PGothic" panose="020B0600070205080204" pitchFamily="34" charset="-128"/>
                        </a:rPr>
                        <a:t>2809</a:t>
                      </a:r>
                      <a:endParaRPr kumimoji="0" lang="en-US" sz="16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68588" marR="68588" marT="0" marB="0" anchor="ctr" horzOverflow="overflow">
                    <a:lnL>
                      <a:noFill/>
                    </a:lnL>
                    <a:lnR>
                      <a:noFill/>
                    </a:lnR>
                    <a:lnT w="12700" cap="flat" cmpd="sng" algn="ctr">
                      <a:solidFill>
                        <a:srgbClr val="8064A2"/>
                      </a:solidFill>
                      <a:prstDash val="solid"/>
                      <a:round/>
                      <a:headEnd type="none" w="med" len="med"/>
                      <a:tailEnd type="none" w="med" len="med"/>
                    </a:lnT>
                    <a:lnB>
                      <a:noFill/>
                    </a:lnB>
                    <a:lnTlToBr>
                      <a:noFill/>
                    </a:lnTlToBr>
                    <a:lnBlToTr>
                      <a:noFill/>
                    </a:lnBlToTr>
                    <a:solidFill>
                      <a:schemeClr val="accent1">
                        <a:alpha val="20000"/>
                      </a:schemeClr>
                    </a:solidFill>
                  </a:tcPr>
                </a:tc>
                <a:extLst>
                  <a:ext uri="{0D108BD9-81ED-4DB2-BD59-A6C34878D82A}">
                    <a16:rowId xmlns:a16="http://schemas.microsoft.com/office/drawing/2014/main" xmlns="" val="10001"/>
                  </a:ext>
                </a:extLst>
              </a:tr>
              <a:tr h="502103">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Dalību skaits projektu pieteikumos</a:t>
                      </a:r>
                      <a:endParaRPr kumimoji="0" lang="en-US" sz="1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0" i="0" u="none" strike="noStrike" cap="none" normalizeH="0" baseline="0">
                          <a:ln>
                            <a:noFill/>
                          </a:ln>
                          <a:solidFill>
                            <a:schemeClr val="tx1"/>
                          </a:solidFill>
                          <a:effectLst/>
                          <a:latin typeface="Verdana" panose="020B0604030504040204" pitchFamily="34" charset="0"/>
                          <a:ea typeface="MS PGothic" panose="020B0600070205080204" pitchFamily="34" charset="-128"/>
                        </a:rPr>
                        <a:t>776</a:t>
                      </a:r>
                      <a:endParaRPr kumimoji="0" 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0" i="0" u="none" strike="noStrike" cap="none" normalizeH="0" baseline="0">
                          <a:ln>
                            <a:noFill/>
                          </a:ln>
                          <a:solidFill>
                            <a:schemeClr val="tx1"/>
                          </a:solidFill>
                          <a:effectLst/>
                          <a:latin typeface="Verdana" panose="020B0604030504040204" pitchFamily="34" charset="0"/>
                          <a:ea typeface="MS PGothic" panose="020B0600070205080204" pitchFamily="34" charset="-128"/>
                        </a:rPr>
                        <a:t>1206</a:t>
                      </a:r>
                      <a:endParaRPr kumimoji="0" 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0" i="0" u="none" strike="noStrike" cap="none" normalizeH="0" baseline="0">
                          <a:ln>
                            <a:noFill/>
                          </a:ln>
                          <a:solidFill>
                            <a:schemeClr val="tx1"/>
                          </a:solidFill>
                          <a:effectLst/>
                          <a:latin typeface="Verdana" panose="020B0604030504040204" pitchFamily="34" charset="0"/>
                          <a:ea typeface="MS PGothic" panose="020B0600070205080204" pitchFamily="34" charset="-128"/>
                        </a:rPr>
                        <a:t>1424</a:t>
                      </a:r>
                      <a:endParaRPr kumimoji="0" 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3427</a:t>
                      </a:r>
                      <a:endParaRPr kumimoji="0" 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442221">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000" b="1" i="0" u="none" strike="noStrike" cap="none" normalizeH="0" baseline="0">
                          <a:ln>
                            <a:noFill/>
                          </a:ln>
                          <a:solidFill>
                            <a:schemeClr val="tx1"/>
                          </a:solidFill>
                          <a:effectLst/>
                          <a:latin typeface="Verdana" panose="020B0604030504040204" pitchFamily="34" charset="0"/>
                          <a:ea typeface="MS PGothic" panose="020B0600070205080204" pitchFamily="34" charset="-128"/>
                        </a:rPr>
                        <a:t>Atbalstītie projekti</a:t>
                      </a:r>
                      <a:endParaRPr kumimoji="0" lang="en-US" sz="10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solidFill>
                      <a:schemeClr val="accent1">
                        <a:alpha val="2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178</a:t>
                      </a:r>
                      <a:endParaRPr kumimoji="0" lang="en-US"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solidFill>
                      <a:schemeClr val="accent1">
                        <a:alpha val="2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1" i="0" u="none" strike="noStrike" cap="none" normalizeH="0" baseline="0">
                          <a:ln>
                            <a:noFill/>
                          </a:ln>
                          <a:solidFill>
                            <a:schemeClr val="tx1"/>
                          </a:solidFill>
                          <a:effectLst/>
                          <a:latin typeface="Verdana" panose="020B0604030504040204" pitchFamily="34" charset="0"/>
                          <a:ea typeface="MS PGothic" panose="020B0600070205080204" pitchFamily="34" charset="-128"/>
                        </a:rPr>
                        <a:t>217</a:t>
                      </a:r>
                      <a:endParaRPr kumimoji="0" 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solidFill>
                      <a:schemeClr val="accent1">
                        <a:alpha val="2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1" i="0" u="none" strike="noStrike" cap="none" normalizeH="0" baseline="0">
                          <a:ln>
                            <a:noFill/>
                          </a:ln>
                          <a:solidFill>
                            <a:schemeClr val="tx1"/>
                          </a:solidFill>
                          <a:effectLst/>
                          <a:latin typeface="Verdana" panose="020B0604030504040204" pitchFamily="34" charset="0"/>
                          <a:ea typeface="MS PGothic" panose="020B0600070205080204" pitchFamily="34" charset="-128"/>
                        </a:rPr>
                        <a:t>240</a:t>
                      </a:r>
                      <a:endParaRPr kumimoji="0" 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solidFill>
                      <a:schemeClr val="accent1">
                        <a:alpha val="2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en-US" sz="1600" b="1" i="0" u="none" strike="noStrike" cap="none" normalizeH="0" baseline="0" dirty="0" smtClean="0">
                          <a:ln>
                            <a:noFill/>
                          </a:ln>
                          <a:solidFill>
                            <a:schemeClr val="tx1"/>
                          </a:solidFill>
                          <a:effectLst/>
                          <a:latin typeface="Verdana" panose="020B0604030504040204" pitchFamily="34" charset="0"/>
                          <a:ea typeface="MS PGothic" panose="020B0600070205080204" pitchFamily="34" charset="-128"/>
                          <a:cs typeface="+mn-cs"/>
                        </a:rPr>
                        <a:t>402</a:t>
                      </a:r>
                      <a:endParaRPr kumimoji="0" lang="en-US"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solidFill>
                      <a:schemeClr val="accent1">
                        <a:alpha val="20000"/>
                      </a:schemeClr>
                    </a:solidFill>
                  </a:tcPr>
                </a:tc>
                <a:extLst>
                  <a:ext uri="{0D108BD9-81ED-4DB2-BD59-A6C34878D82A}">
                    <a16:rowId xmlns:a16="http://schemas.microsoft.com/office/drawing/2014/main" xmlns="" val="10003"/>
                  </a:ext>
                </a:extLst>
              </a:tr>
              <a:tr h="527957">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0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Dalību skaits atbalstītajos projektos</a:t>
                      </a:r>
                      <a:endParaRPr kumimoji="0" lang="en-US" sz="1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0" i="0" u="none" strike="noStrike" cap="none" normalizeH="0" baseline="0">
                          <a:ln>
                            <a:noFill/>
                          </a:ln>
                          <a:solidFill>
                            <a:schemeClr val="tx1"/>
                          </a:solidFill>
                          <a:effectLst/>
                          <a:latin typeface="Verdana" panose="020B0604030504040204" pitchFamily="34" charset="0"/>
                          <a:ea typeface="MS PGothic" panose="020B0600070205080204" pitchFamily="34" charset="-128"/>
                        </a:rPr>
                        <a:t>204</a:t>
                      </a:r>
                      <a:endParaRPr kumimoji="0" 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0" i="0" u="none" strike="noStrike" cap="none" normalizeH="0" baseline="0">
                          <a:ln>
                            <a:noFill/>
                          </a:ln>
                          <a:solidFill>
                            <a:schemeClr val="tx1"/>
                          </a:solidFill>
                          <a:effectLst/>
                          <a:latin typeface="Verdana" panose="020B0604030504040204" pitchFamily="34" charset="0"/>
                          <a:ea typeface="MS PGothic" panose="020B0600070205080204" pitchFamily="34" charset="-128"/>
                        </a:rPr>
                        <a:t>258</a:t>
                      </a:r>
                      <a:endParaRPr kumimoji="0" 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0" i="0" u="none" strike="noStrike" cap="none" normalizeH="0" baseline="0">
                          <a:ln>
                            <a:noFill/>
                          </a:ln>
                          <a:solidFill>
                            <a:schemeClr val="tx1"/>
                          </a:solidFill>
                          <a:effectLst/>
                          <a:latin typeface="Verdana" panose="020B0604030504040204" pitchFamily="34" charset="0"/>
                          <a:ea typeface="MS PGothic" panose="020B0600070205080204" pitchFamily="34" charset="-128"/>
                        </a:rPr>
                        <a:t>337</a:t>
                      </a:r>
                      <a:endParaRPr kumimoji="0" lang="en-US"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en-US" sz="16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499</a:t>
                      </a:r>
                      <a:endParaRPr kumimoji="0" lang="en-US"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397096">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000" b="1" i="0" u="none" strike="noStrike" cap="none" normalizeH="0" baseline="0">
                          <a:ln>
                            <a:noFill/>
                          </a:ln>
                          <a:solidFill>
                            <a:schemeClr val="tx1"/>
                          </a:solidFill>
                          <a:effectLst/>
                          <a:latin typeface="Verdana" panose="020B0604030504040204" pitchFamily="34" charset="0"/>
                          <a:ea typeface="MS PGothic" panose="020B0600070205080204" pitchFamily="34" charset="-128"/>
                        </a:rPr>
                        <a:t>Projektu koordinatori</a:t>
                      </a:r>
                      <a:endParaRPr kumimoji="0" lang="en-US" sz="10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solidFill>
                      <a:schemeClr val="accent1">
                        <a:alpha val="2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1" i="0" u="none" strike="noStrike" cap="none" normalizeH="0" baseline="0">
                          <a:ln>
                            <a:noFill/>
                          </a:ln>
                          <a:solidFill>
                            <a:schemeClr val="tx1"/>
                          </a:solidFill>
                          <a:effectLst/>
                          <a:latin typeface="Verdana" panose="020B0604030504040204" pitchFamily="34" charset="0"/>
                          <a:ea typeface="MS PGothic" panose="020B0600070205080204" pitchFamily="34" charset="-128"/>
                        </a:rPr>
                        <a:t>2</a:t>
                      </a:r>
                      <a:endParaRPr kumimoji="0" 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solidFill>
                      <a:schemeClr val="accent1">
                        <a:alpha val="2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1" i="0" u="none" strike="noStrike" cap="none" normalizeH="0" baseline="0">
                          <a:ln>
                            <a:noFill/>
                          </a:ln>
                          <a:solidFill>
                            <a:schemeClr val="tx1"/>
                          </a:solidFill>
                          <a:effectLst/>
                          <a:latin typeface="Verdana" panose="020B0604030504040204" pitchFamily="34" charset="0"/>
                          <a:ea typeface="MS PGothic" panose="020B0600070205080204" pitchFamily="34" charset="-128"/>
                        </a:rPr>
                        <a:t>11</a:t>
                      </a:r>
                      <a:endParaRPr kumimoji="0" 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solidFill>
                      <a:schemeClr val="accent1">
                        <a:alpha val="2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1" i="0" u="none" strike="noStrike" cap="none" normalizeH="0" baseline="0">
                          <a:ln>
                            <a:noFill/>
                          </a:ln>
                          <a:solidFill>
                            <a:schemeClr val="tx1"/>
                          </a:solidFill>
                          <a:effectLst/>
                          <a:latin typeface="Verdana" panose="020B0604030504040204" pitchFamily="34" charset="0"/>
                          <a:ea typeface="MS PGothic" panose="020B0600070205080204" pitchFamily="34" charset="-128"/>
                        </a:rPr>
                        <a:t>30</a:t>
                      </a:r>
                      <a:endParaRPr kumimoji="0" 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solidFill>
                      <a:schemeClr val="accent1">
                        <a:alpha val="2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en-US" sz="1600" b="1" i="0" u="none" strike="noStrike" cap="none" normalizeH="0" baseline="0" dirty="0" smtClean="0">
                          <a:ln>
                            <a:noFill/>
                          </a:ln>
                          <a:solidFill>
                            <a:schemeClr val="tx1"/>
                          </a:solidFill>
                          <a:effectLst/>
                          <a:latin typeface="Verdana" panose="020B0604030504040204" pitchFamily="34" charset="0"/>
                          <a:ea typeface="MS PGothic" panose="020B0600070205080204" pitchFamily="34" charset="-128"/>
                        </a:rPr>
                        <a:t>49</a:t>
                      </a:r>
                      <a:endParaRPr kumimoji="0" lang="en-US"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solidFill>
                      <a:schemeClr val="accent1">
                        <a:alpha val="20000"/>
                      </a:schemeClr>
                    </a:solidFill>
                  </a:tcPr>
                </a:tc>
                <a:extLst>
                  <a:ext uri="{0D108BD9-81ED-4DB2-BD59-A6C34878D82A}">
                    <a16:rowId xmlns:a16="http://schemas.microsoft.com/office/drawing/2014/main" xmlns="" val="10005"/>
                  </a:ext>
                </a:extLst>
              </a:tr>
              <a:tr h="362502">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000" b="1" i="0" u="none" strike="noStrike" cap="none" normalizeH="0" baseline="0">
                          <a:ln>
                            <a:noFill/>
                          </a:ln>
                          <a:solidFill>
                            <a:schemeClr val="tx1"/>
                          </a:solidFill>
                          <a:effectLst/>
                          <a:latin typeface="Verdana" panose="020B0604030504040204" pitchFamily="34" charset="0"/>
                          <a:ea typeface="MS PGothic" panose="020B0600070205080204" pitchFamily="34" charset="-128"/>
                        </a:rPr>
                        <a:t>Sekmības līmenis</a:t>
                      </a:r>
                      <a:endParaRPr kumimoji="0" lang="en-US" sz="10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400" b="0" i="0" u="none" strike="noStrike" cap="none" normalizeH="0" baseline="0">
                          <a:ln>
                            <a:noFill/>
                          </a:ln>
                          <a:solidFill>
                            <a:schemeClr val="tx1"/>
                          </a:solidFill>
                          <a:effectLst/>
                          <a:latin typeface="Verdana" panose="020B0604030504040204" pitchFamily="34" charset="0"/>
                          <a:ea typeface="MS PGothic" panose="020B0600070205080204" pitchFamily="34" charset="-128"/>
                        </a:rPr>
                        <a:t>26.7 %</a:t>
                      </a:r>
                      <a:endParaRPr kumimoji="0" 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400" b="0" i="0" u="none" strike="noStrike" cap="none" normalizeH="0" baseline="0">
                          <a:ln>
                            <a:noFill/>
                          </a:ln>
                          <a:solidFill>
                            <a:schemeClr val="tx1"/>
                          </a:solidFill>
                          <a:effectLst/>
                          <a:latin typeface="Verdana" panose="020B0604030504040204" pitchFamily="34" charset="0"/>
                          <a:ea typeface="MS PGothic" panose="020B0600070205080204" pitchFamily="34" charset="-128"/>
                        </a:rPr>
                        <a:t>21.1 %</a:t>
                      </a:r>
                      <a:endParaRPr kumimoji="0" 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400" b="0" i="0" u="none" strike="noStrike" cap="none" normalizeH="0" baseline="0">
                          <a:ln>
                            <a:noFill/>
                          </a:ln>
                          <a:solidFill>
                            <a:schemeClr val="tx1"/>
                          </a:solidFill>
                          <a:effectLst/>
                          <a:latin typeface="Verdana" panose="020B0604030504040204" pitchFamily="34" charset="0"/>
                          <a:ea typeface="MS PGothic" panose="020B0600070205080204" pitchFamily="34" charset="-128"/>
                        </a:rPr>
                        <a:t>21.3 %</a:t>
                      </a:r>
                      <a:endParaRPr kumimoji="0" 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Verdana" panose="020B0604030504040204" pitchFamily="34" charset="0"/>
                          <a:ea typeface="MS PGothic" panose="020B0600070205080204" pitchFamily="34" charset="-128"/>
                        </a:rPr>
                        <a:t>14.3 </a:t>
                      </a:r>
                      <a:r>
                        <a:rPr kumimoji="0" lang="lv-LV" sz="14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a:t>
                      </a:r>
                      <a:endParaRPr kumimoji="0" 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6"/>
                  </a:ext>
                </a:extLst>
              </a:tr>
              <a:tr h="353477">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000" b="1" i="0" u="none" strike="noStrike" cap="none" normalizeH="0" baseline="0">
                          <a:ln>
                            <a:noFill/>
                          </a:ln>
                          <a:solidFill>
                            <a:schemeClr val="tx1"/>
                          </a:solidFill>
                          <a:effectLst/>
                          <a:latin typeface="Verdana" panose="020B0604030504040204" pitchFamily="34" charset="0"/>
                          <a:ea typeface="MS PGothic" panose="020B0600070205080204" pitchFamily="34" charset="-128"/>
                        </a:rPr>
                        <a:t>EK finansējums (EUR, miljoni)</a:t>
                      </a:r>
                      <a:endParaRPr kumimoji="0" lang="en-US" sz="10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w="12700" cap="flat" cmpd="sng" algn="ctr">
                      <a:solidFill>
                        <a:srgbClr val="8064A2"/>
                      </a:solidFill>
                      <a:prstDash val="solid"/>
                      <a:round/>
                      <a:headEnd type="none" w="med" len="med"/>
                      <a:tailEnd type="none" w="med" len="med"/>
                    </a:lnB>
                    <a:lnTlToBr>
                      <a:noFill/>
                    </a:lnTlToBr>
                    <a:lnBlToTr>
                      <a:noFill/>
                    </a:lnBlToTr>
                    <a:solidFill>
                      <a:schemeClr val="accent1">
                        <a:alpha val="2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1" i="0" u="none" strike="noStrike" cap="none" normalizeH="0" baseline="0">
                          <a:ln>
                            <a:noFill/>
                          </a:ln>
                          <a:solidFill>
                            <a:schemeClr val="tx1"/>
                          </a:solidFill>
                          <a:effectLst/>
                          <a:latin typeface="Verdana" panose="020B0604030504040204" pitchFamily="34" charset="0"/>
                          <a:ea typeface="MS PGothic" panose="020B0600070205080204" pitchFamily="34" charset="-128"/>
                        </a:rPr>
                        <a:t>14.6</a:t>
                      </a:r>
                      <a:endParaRPr kumimoji="0" 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w="12700" cap="flat" cmpd="sng" algn="ctr">
                      <a:solidFill>
                        <a:srgbClr val="8064A2"/>
                      </a:solidFill>
                      <a:prstDash val="solid"/>
                      <a:round/>
                      <a:headEnd type="none" w="med" len="med"/>
                      <a:tailEnd type="none" w="med" len="med"/>
                    </a:lnB>
                    <a:lnTlToBr>
                      <a:noFill/>
                    </a:lnTlToBr>
                    <a:lnBlToTr>
                      <a:noFill/>
                    </a:lnBlToTr>
                    <a:solidFill>
                      <a:schemeClr val="accent1">
                        <a:alpha val="2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1" i="0" u="none" strike="noStrike" cap="none" normalizeH="0" baseline="0">
                          <a:ln>
                            <a:noFill/>
                          </a:ln>
                          <a:solidFill>
                            <a:schemeClr val="tx1"/>
                          </a:solidFill>
                          <a:effectLst/>
                          <a:latin typeface="Verdana" panose="020B0604030504040204" pitchFamily="34" charset="0"/>
                          <a:ea typeface="MS PGothic" panose="020B0600070205080204" pitchFamily="34" charset="-128"/>
                        </a:rPr>
                        <a:t>21.6</a:t>
                      </a:r>
                      <a:endParaRPr kumimoji="0" lang="en-US" sz="1600" b="1" i="0" u="none" strike="noStrike" cap="none" normalizeH="0" baseline="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w="12700" cap="flat" cmpd="sng" algn="ctr">
                      <a:solidFill>
                        <a:srgbClr val="8064A2"/>
                      </a:solidFill>
                      <a:prstDash val="solid"/>
                      <a:round/>
                      <a:headEnd type="none" w="med" len="med"/>
                      <a:tailEnd type="none" w="med" len="med"/>
                    </a:lnB>
                    <a:lnTlToBr>
                      <a:noFill/>
                    </a:lnTlToBr>
                    <a:lnBlToTr>
                      <a:noFill/>
                    </a:lnBlToTr>
                    <a:solidFill>
                      <a:schemeClr val="accent1">
                        <a:alpha val="2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lv-LV" sz="16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49.04</a:t>
                      </a:r>
                      <a:endParaRPr kumimoji="0" lang="en-US"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w="12700" cap="flat" cmpd="sng" algn="ctr">
                      <a:solidFill>
                        <a:srgbClr val="8064A2"/>
                      </a:solidFill>
                      <a:prstDash val="solid"/>
                      <a:round/>
                      <a:headEnd type="none" w="med" len="med"/>
                      <a:tailEnd type="none" w="med" len="med"/>
                    </a:lnB>
                    <a:lnTlToBr>
                      <a:noFill/>
                    </a:lnTlToBr>
                    <a:lnBlToTr>
                      <a:noFill/>
                    </a:lnBlToTr>
                    <a:solidFill>
                      <a:schemeClr val="accent1">
                        <a:alpha val="2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ts val="600"/>
                        </a:spcBef>
                        <a:spcAft>
                          <a:spcPts val="600"/>
                        </a:spcAft>
                        <a:buClrTx/>
                        <a:buSzTx/>
                        <a:buFontTx/>
                        <a:buNone/>
                        <a:tabLst/>
                      </a:pPr>
                      <a:r>
                        <a:rPr kumimoji="0" lang="en-US" sz="1600" b="1" i="0" u="none" strike="noStrike" cap="none" normalizeH="0" baseline="0" dirty="0" smtClean="0">
                          <a:ln>
                            <a:noFill/>
                          </a:ln>
                          <a:solidFill>
                            <a:schemeClr val="tx1"/>
                          </a:solidFill>
                          <a:effectLst/>
                          <a:latin typeface="Verdana" panose="020B0604030504040204" pitchFamily="34" charset="0"/>
                          <a:ea typeface="MS PGothic" panose="020B0600070205080204" pitchFamily="34" charset="-128"/>
                        </a:rPr>
                        <a:t>112.9</a:t>
                      </a:r>
                      <a:endParaRPr kumimoji="0" lang="en-US"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8" marR="68588" marT="0" marB="0" anchor="ctr" horzOverflow="overflow">
                    <a:lnL>
                      <a:noFill/>
                    </a:lnL>
                    <a:lnR>
                      <a:noFill/>
                    </a:lnR>
                    <a:lnT>
                      <a:noFill/>
                    </a:lnT>
                    <a:lnB w="12700" cap="flat" cmpd="sng" algn="ctr">
                      <a:solidFill>
                        <a:srgbClr val="8064A2"/>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xmlns="" val="10007"/>
                  </a:ext>
                </a:extLst>
              </a:tr>
            </a:tbl>
          </a:graphicData>
        </a:graphic>
      </p:graphicFrame>
      <p:sp>
        <p:nvSpPr>
          <p:cNvPr id="4" name="Rectangle 16"/>
          <p:cNvSpPr>
            <a:spLocks noChangeArrowheads="1"/>
          </p:cNvSpPr>
          <p:nvPr/>
        </p:nvSpPr>
        <p:spPr bwMode="auto">
          <a:xfrm>
            <a:off x="1392341" y="6209510"/>
            <a:ext cx="46602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defTabSz="914400"/>
            <a:r>
              <a:rPr lang="lv-LV" sz="1100" i="1" dirty="0" smtClean="0">
                <a:solidFill>
                  <a:srgbClr val="7F7F7F"/>
                </a:solidFill>
                <a:latin typeface="Verdana" panose="020B0604030504040204" pitchFamily="34" charset="0"/>
                <a:ea typeface="Verdana" panose="020B0604030504040204" pitchFamily="34" charset="0"/>
                <a:cs typeface="Times New Roman" panose="02020603050405020304" pitchFamily="18" charset="0"/>
              </a:rPr>
              <a:t>* </a:t>
            </a:r>
            <a:r>
              <a:rPr lang="en-US" sz="1100" i="1" dirty="0" err="1" smtClean="0">
                <a:solidFill>
                  <a:srgbClr val="7F7F7F"/>
                </a:solidFill>
                <a:latin typeface="Verdana" panose="020B0604030504040204" pitchFamily="34" charset="0"/>
                <a:ea typeface="Verdana" panose="020B0604030504040204" pitchFamily="34" charset="0"/>
                <a:cs typeface="Times New Roman" panose="02020603050405020304" pitchFamily="18" charset="0"/>
              </a:rPr>
              <a:t>pēdējie</a:t>
            </a:r>
            <a:r>
              <a:rPr lang="en-US" sz="1100" i="1" dirty="0" smtClean="0">
                <a:solidFill>
                  <a:srgbClr val="7F7F7F"/>
                </a:solidFill>
                <a:latin typeface="Verdana" panose="020B0604030504040204" pitchFamily="34" charset="0"/>
                <a:ea typeface="Verdana" panose="020B0604030504040204" pitchFamily="34" charset="0"/>
                <a:cs typeface="Times New Roman" panose="02020603050405020304" pitchFamily="18" charset="0"/>
              </a:rPr>
              <a:t> </a:t>
            </a:r>
            <a:r>
              <a:rPr lang="en-US" sz="1100" i="1" dirty="0" err="1" smtClean="0">
                <a:solidFill>
                  <a:srgbClr val="7F7F7F"/>
                </a:solidFill>
                <a:latin typeface="Verdana" panose="020B0604030504040204" pitchFamily="34" charset="0"/>
                <a:ea typeface="Verdana" panose="020B0604030504040204" pitchFamily="34" charset="0"/>
                <a:cs typeface="Times New Roman" panose="02020603050405020304" pitchFamily="18" charset="0"/>
              </a:rPr>
              <a:t>pieejamie</a:t>
            </a:r>
            <a:r>
              <a:rPr lang="en-US" sz="1100" i="1" dirty="0" smtClean="0">
                <a:solidFill>
                  <a:srgbClr val="7F7F7F"/>
                </a:solidFill>
                <a:latin typeface="Verdana" panose="020B0604030504040204" pitchFamily="34" charset="0"/>
                <a:ea typeface="Verdana" panose="020B0604030504040204" pitchFamily="34" charset="0"/>
                <a:cs typeface="Times New Roman" panose="02020603050405020304" pitchFamily="18" charset="0"/>
              </a:rPr>
              <a:t> </a:t>
            </a:r>
            <a:r>
              <a:rPr lang="lv-LV" sz="1100" i="1" dirty="0" smtClean="0">
                <a:solidFill>
                  <a:srgbClr val="7F7F7F"/>
                </a:solidFill>
                <a:latin typeface="Verdana" panose="020B0604030504040204" pitchFamily="34" charset="0"/>
                <a:ea typeface="Verdana" panose="020B0604030504040204" pitchFamily="34" charset="0"/>
                <a:cs typeface="Times New Roman" panose="02020603050405020304" pitchFamily="18" charset="0"/>
              </a:rPr>
              <a:t>eCORDA dati uz 202</a:t>
            </a:r>
            <a:r>
              <a:rPr lang="en-US" sz="1100" i="1" dirty="0" smtClean="0">
                <a:solidFill>
                  <a:srgbClr val="7F7F7F"/>
                </a:solidFill>
                <a:latin typeface="Verdana" panose="020B0604030504040204" pitchFamily="34" charset="0"/>
                <a:ea typeface="Verdana" panose="020B0604030504040204" pitchFamily="34" charset="0"/>
                <a:cs typeface="Times New Roman" panose="02020603050405020304" pitchFamily="18" charset="0"/>
              </a:rPr>
              <a:t>1</a:t>
            </a:r>
            <a:r>
              <a:rPr lang="lv-LV" sz="1100" i="1" dirty="0" smtClean="0">
                <a:solidFill>
                  <a:srgbClr val="7F7F7F"/>
                </a:solidFill>
                <a:latin typeface="Verdana" panose="020B0604030504040204" pitchFamily="34" charset="0"/>
                <a:ea typeface="Verdana" panose="020B0604030504040204" pitchFamily="34" charset="0"/>
                <a:cs typeface="Times New Roman" panose="02020603050405020304" pitchFamily="18" charset="0"/>
              </a:rPr>
              <a:t>.gada </a:t>
            </a:r>
            <a:r>
              <a:rPr lang="en-US" sz="1100" i="1" dirty="0" err="1" smtClean="0">
                <a:solidFill>
                  <a:srgbClr val="7F7F7F"/>
                </a:solidFill>
                <a:latin typeface="Verdana" panose="020B0604030504040204" pitchFamily="34" charset="0"/>
                <a:ea typeface="Verdana" panose="020B0604030504040204" pitchFamily="34" charset="0"/>
                <a:cs typeface="Times New Roman" panose="02020603050405020304" pitchFamily="18" charset="0"/>
              </a:rPr>
              <a:t>janvāri</a:t>
            </a:r>
            <a:r>
              <a:rPr lang="en-US" sz="1100" i="1" dirty="0" smtClean="0">
                <a:solidFill>
                  <a:srgbClr val="7F7F7F"/>
                </a:solidFill>
                <a:latin typeface="Verdana" panose="020B0604030504040204" pitchFamily="34" charset="0"/>
                <a:ea typeface="Verdana" panose="020B0604030504040204" pitchFamily="34" charset="0"/>
                <a:cs typeface="Times New Roman" panose="02020603050405020304" pitchFamily="18" charset="0"/>
              </a:rPr>
              <a:t> - </a:t>
            </a:r>
            <a:r>
              <a:rPr lang="en-US" sz="1100" i="1" dirty="0" err="1" smtClean="0">
                <a:solidFill>
                  <a:srgbClr val="7F7F7F"/>
                </a:solidFill>
                <a:latin typeface="Verdana" panose="020B0604030504040204" pitchFamily="34" charset="0"/>
                <a:ea typeface="Verdana" panose="020B0604030504040204" pitchFamily="34" charset="0"/>
                <a:cs typeface="Times New Roman" panose="02020603050405020304" pitchFamily="18" charset="0"/>
              </a:rPr>
              <a:t>jūniju</a:t>
            </a:r>
            <a:endParaRPr lang="lv-LV" sz="1100" i="1" dirty="0">
              <a:solidFill>
                <a:srgbClr val="7F7F7F"/>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5762" y="1569630"/>
            <a:ext cx="2765032" cy="43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p:cNvGrpSpPr>
            <a:grpSpLocks/>
          </p:cNvGrpSpPr>
          <p:nvPr/>
        </p:nvGrpSpPr>
        <p:grpSpPr bwMode="auto">
          <a:xfrm>
            <a:off x="1262018" y="1788450"/>
            <a:ext cx="1285875" cy="930275"/>
            <a:chOff x="286544" y="1667703"/>
            <a:chExt cx="1284287" cy="929128"/>
          </a:xfrm>
        </p:grpSpPr>
        <p:pic>
          <p:nvPicPr>
            <p:cNvPr id="7"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544" y="1871343"/>
              <a:ext cx="128428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1258" y="1667703"/>
              <a:ext cx="59055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p:nvSpPr>
        <p:spPr>
          <a:xfrm>
            <a:off x="7372460" y="2504881"/>
            <a:ext cx="3816421" cy="3268777"/>
          </a:xfrm>
          <a:prstGeom prst="rect">
            <a:avLst/>
          </a:prstGeom>
          <a:noFill/>
          <a:ln w="38100">
            <a:solidFill>
              <a:srgbClr val="1A0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lv-LV" sz="2000" dirty="0">
              <a:solidFill>
                <a:prstClr val="white"/>
              </a:solidFill>
            </a:endParaRPr>
          </a:p>
        </p:txBody>
      </p:sp>
      <p:sp>
        <p:nvSpPr>
          <p:cNvPr id="10" name="Rectangle 6"/>
          <p:cNvSpPr>
            <a:spLocks noChangeArrowheads="1"/>
          </p:cNvSpPr>
          <p:nvPr/>
        </p:nvSpPr>
        <p:spPr bwMode="auto">
          <a:xfrm>
            <a:off x="7553703" y="2576133"/>
            <a:ext cx="347187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285750" indent="-285750" defTabSz="914400">
              <a:buFont typeface="Arial" panose="020B0604020202020204" pitchFamily="34" charset="0"/>
              <a:buChar char="•"/>
            </a:pPr>
            <a:r>
              <a:rPr lang="lv-LV" altLang="lv-LV" sz="1800" dirty="0" smtClean="0">
                <a:latin typeface="Verdana" panose="020B0604030504040204" pitchFamily="34" charset="0"/>
              </a:rPr>
              <a:t>Latvijā ir salīdzinoši augsts Apvārsnis 2020 </a:t>
            </a:r>
            <a:r>
              <a:rPr lang="lv-LV" altLang="lv-LV" sz="1800" dirty="0" err="1" smtClean="0">
                <a:latin typeface="Verdana" panose="020B0604030504040204" pitchFamily="34" charset="0"/>
              </a:rPr>
              <a:t>atdeves</a:t>
            </a:r>
            <a:r>
              <a:rPr lang="lv-LV" altLang="lv-LV" sz="1800" dirty="0" smtClean="0">
                <a:latin typeface="Verdana" panose="020B0604030504040204" pitchFamily="34" charset="0"/>
              </a:rPr>
              <a:t> rādītājs attiecībā pret P&amp;A sistēmā ieguldīto finansējumu</a:t>
            </a:r>
          </a:p>
          <a:p>
            <a:pPr marL="285750" indent="-285750" defTabSz="914400">
              <a:buFont typeface="Arial" panose="020B0604020202020204" pitchFamily="34" charset="0"/>
              <a:buChar char="•"/>
            </a:pPr>
            <a:endParaRPr lang="lv-LV" altLang="lv-LV" sz="1800" dirty="0" smtClean="0">
              <a:latin typeface="Verdana" panose="020B0604030504040204" pitchFamily="34" charset="0"/>
            </a:endParaRPr>
          </a:p>
          <a:p>
            <a:pPr marL="285750" indent="-285750" defTabSz="914400">
              <a:buFont typeface="Arial" panose="020B0604020202020204" pitchFamily="34" charset="0"/>
              <a:buChar char="•"/>
            </a:pPr>
            <a:r>
              <a:rPr lang="lv-LV" altLang="lv-LV" sz="1800" dirty="0" smtClean="0">
                <a:latin typeface="Verdana" panose="020B0604030504040204" pitchFamily="34" charset="0"/>
              </a:rPr>
              <a:t>Sekmības paaugstināšanai būtiski stiprināt kompetences un veidot starptautiskos kontaktus</a:t>
            </a:r>
          </a:p>
        </p:txBody>
      </p:sp>
      <p:sp>
        <p:nvSpPr>
          <p:cNvPr id="11" name="Oval 10"/>
          <p:cNvSpPr/>
          <p:nvPr/>
        </p:nvSpPr>
        <p:spPr>
          <a:xfrm>
            <a:off x="7127538" y="2253588"/>
            <a:ext cx="500867" cy="500867"/>
          </a:xfrm>
          <a:prstGeom prst="ellipse">
            <a:avLst/>
          </a:prstGeom>
          <a:solidFill>
            <a:schemeClr val="bg1"/>
          </a:solidFill>
          <a:ln w="38100">
            <a:solidFill>
              <a:srgbClr val="1A0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lv-LV" sz="2400" dirty="0">
              <a:solidFill>
                <a:prstClr val="white"/>
              </a:solidFill>
            </a:endParaRPr>
          </a:p>
        </p:txBody>
      </p:sp>
      <p:sp>
        <p:nvSpPr>
          <p:cNvPr id="12" name="TextBox 11"/>
          <p:cNvSpPr txBox="1"/>
          <p:nvPr/>
        </p:nvSpPr>
        <p:spPr>
          <a:xfrm>
            <a:off x="7199845" y="2211463"/>
            <a:ext cx="454168" cy="584775"/>
          </a:xfrm>
          <a:prstGeom prst="rect">
            <a:avLst/>
          </a:prstGeom>
          <a:noFill/>
        </p:spPr>
        <p:txBody>
          <a:bodyPr wrap="square" rtlCol="0">
            <a:spAutoFit/>
          </a:bodyPr>
          <a:lstStyle/>
          <a:p>
            <a:pPr defTabSz="914400"/>
            <a:r>
              <a:rPr lang="lv-LV" sz="3200" b="1" dirty="0">
                <a:solidFill>
                  <a:srgbClr val="1A0599"/>
                </a:solidFill>
                <a:latin typeface="Verdana" panose="020B0604030504040204" pitchFamily="34" charset="0"/>
                <a:ea typeface="Verdana" panose="020B0604030504040204" pitchFamily="34" charset="0"/>
              </a:rPr>
              <a:t>!</a:t>
            </a:r>
          </a:p>
        </p:txBody>
      </p:sp>
      <p:sp>
        <p:nvSpPr>
          <p:cNvPr id="13" name="Title 1">
            <a:extLst>
              <a:ext uri="{FF2B5EF4-FFF2-40B4-BE49-F238E27FC236}">
                <a16:creationId xmlns="" xmlns:a16="http://schemas.microsoft.com/office/drawing/2014/main" id="{2D88A888-E3D3-4851-9632-C5887B503725}"/>
              </a:ext>
            </a:extLst>
          </p:cNvPr>
          <p:cNvSpPr txBox="1">
            <a:spLocks/>
          </p:cNvSpPr>
          <p:nvPr/>
        </p:nvSpPr>
        <p:spPr>
          <a:xfrm>
            <a:off x="1634317" y="244067"/>
            <a:ext cx="9763026" cy="1325563"/>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latinLnBrk="0">
              <a:lnSpc>
                <a:spcPct val="90000"/>
              </a:lnSpc>
              <a:spcAft>
                <a:spcPts val="600"/>
              </a:spcAft>
              <a:defRPr/>
            </a:pPr>
            <a:r>
              <a:rPr lang="en-US" sz="3200" b="1" dirty="0" err="1" smtClean="0">
                <a:solidFill>
                  <a:srgbClr val="1A0599"/>
                </a:solidFill>
                <a:latin typeface="Verdana" panose="020B0604030504040204" pitchFamily="34" charset="0"/>
                <a:ea typeface="Verdana" panose="020B0604030504040204" pitchFamily="34" charset="0"/>
                <a:cs typeface="Arial" panose="020B0604020202020204" pitchFamily="34" charset="0"/>
              </a:rPr>
              <a:t>Latvijas</a:t>
            </a:r>
            <a:r>
              <a:rPr lang="en-US" sz="3200" b="1" dirty="0" smtClean="0">
                <a:solidFill>
                  <a:srgbClr val="1A0599"/>
                </a:solidFill>
                <a:latin typeface="Verdana" panose="020B0604030504040204" pitchFamily="34" charset="0"/>
                <a:ea typeface="Verdana" panose="020B0604030504040204" pitchFamily="34" charset="0"/>
                <a:cs typeface="Arial" panose="020B0604020202020204" pitchFamily="34" charset="0"/>
              </a:rPr>
              <a:t> </a:t>
            </a:r>
            <a:r>
              <a:rPr lang="en-US" sz="3200" b="1" dirty="0" err="1" smtClean="0">
                <a:solidFill>
                  <a:srgbClr val="1A0599"/>
                </a:solidFill>
                <a:latin typeface="Verdana" panose="020B0604030504040204" pitchFamily="34" charset="0"/>
                <a:ea typeface="Verdana" panose="020B0604030504040204" pitchFamily="34" charset="0"/>
                <a:cs typeface="Arial" panose="020B0604020202020204" pitchFamily="34" charset="0"/>
              </a:rPr>
              <a:t>rezultāti</a:t>
            </a:r>
            <a:r>
              <a:rPr lang="en-US" sz="3200" b="1" dirty="0" smtClean="0">
                <a:solidFill>
                  <a:srgbClr val="1A0599"/>
                </a:solidFill>
                <a:latin typeface="Verdana" panose="020B0604030504040204" pitchFamily="34" charset="0"/>
                <a:ea typeface="Verdana" panose="020B0604030504040204" pitchFamily="34" charset="0"/>
                <a:cs typeface="Arial" panose="020B0604020202020204" pitchFamily="34" charset="0"/>
              </a:rPr>
              <a:t> </a:t>
            </a:r>
            <a:r>
              <a:rPr lang="en-US" sz="3200" b="1" dirty="0" err="1" smtClean="0">
                <a:solidFill>
                  <a:srgbClr val="1A0599"/>
                </a:solidFill>
                <a:latin typeface="Verdana" panose="020B0604030504040204" pitchFamily="34" charset="0"/>
                <a:ea typeface="Verdana" panose="020B0604030504040204" pitchFamily="34" charset="0"/>
                <a:cs typeface="Arial" panose="020B0604020202020204" pitchFamily="34" charset="0"/>
              </a:rPr>
              <a:t>Apvārsnis</a:t>
            </a:r>
            <a:r>
              <a:rPr lang="en-US" sz="3200" b="1" dirty="0" smtClean="0">
                <a:solidFill>
                  <a:srgbClr val="1A0599"/>
                </a:solidFill>
                <a:latin typeface="Verdana" panose="020B0604030504040204" pitchFamily="34" charset="0"/>
                <a:ea typeface="Verdana" panose="020B0604030504040204" pitchFamily="34" charset="0"/>
                <a:cs typeface="Arial" panose="020B0604020202020204" pitchFamily="34" charset="0"/>
              </a:rPr>
              <a:t> 2020 </a:t>
            </a:r>
            <a:r>
              <a:rPr lang="en-US" sz="3200" b="1" dirty="0" err="1" smtClean="0">
                <a:solidFill>
                  <a:srgbClr val="1A0599"/>
                </a:solidFill>
                <a:latin typeface="Verdana" panose="020B0604030504040204" pitchFamily="34" charset="0"/>
                <a:ea typeface="Verdana" panose="020B0604030504040204" pitchFamily="34" charset="0"/>
                <a:cs typeface="Arial" panose="020B0604020202020204" pitchFamily="34" charset="0"/>
              </a:rPr>
              <a:t>programmā</a:t>
            </a:r>
            <a:endParaRPr lang="en-US" sz="3200" dirty="0">
              <a:solidFill>
                <a:srgbClr val="1A0599"/>
              </a:solidFill>
              <a:latin typeface="Verdana" panose="020B0604030504040204" pitchFamily="34" charset="0"/>
              <a:ea typeface="Verdana" panose="020B0604030504040204" pitchFamily="34" charset="0"/>
              <a:cs typeface="Arial" panose="020B0604020202020204" pitchFamily="34" charset="0"/>
            </a:endParaRPr>
          </a:p>
        </p:txBody>
      </p:sp>
      <p:sp>
        <p:nvSpPr>
          <p:cNvPr id="14" name="Slide Number Placeholder 5">
            <a:extLst>
              <a:ext uri="{FF2B5EF4-FFF2-40B4-BE49-F238E27FC236}">
                <a16:creationId xmlns="" xmlns:a16="http://schemas.microsoft.com/office/drawing/2014/main" id="{D10646D4-2A0A-9547-BE9A-87F7C6546FF8}"/>
              </a:ext>
            </a:extLst>
          </p:cNvPr>
          <p:cNvSpPr>
            <a:spLocks noGrp="1"/>
          </p:cNvSpPr>
          <p:nvPr>
            <p:ph type="sldNum" sz="quarter" idx="12"/>
          </p:nvPr>
        </p:nvSpPr>
        <p:spPr bwMode="auto">
          <a:xfrm>
            <a:off x="9208770" y="62652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lv-LV" dirty="0" smtClean="0">
                <a:latin typeface="Verdana" panose="020B0604030504040204" pitchFamily="34" charset="0"/>
                <a:ea typeface="Verdana" panose="020B0604030504040204" pitchFamily="34" charset="0"/>
              </a:rPr>
              <a:t>10</a:t>
            </a:r>
          </a:p>
          <a:p>
            <a:endParaRPr lang="en-US" altLang="lv-LV"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37932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372460" y="2504881"/>
            <a:ext cx="3816421" cy="3268777"/>
          </a:xfrm>
          <a:prstGeom prst="rect">
            <a:avLst/>
          </a:prstGeom>
          <a:noFill/>
          <a:ln w="38100">
            <a:solidFill>
              <a:srgbClr val="1A0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lv-LV" sz="2000" dirty="0">
              <a:solidFill>
                <a:prstClr val="white"/>
              </a:solidFill>
            </a:endParaRPr>
          </a:p>
        </p:txBody>
      </p:sp>
      <p:sp>
        <p:nvSpPr>
          <p:cNvPr id="6" name="Slide Number Placeholder 5">
            <a:extLst>
              <a:ext uri="{FF2B5EF4-FFF2-40B4-BE49-F238E27FC236}">
                <a16:creationId xmlns="" xmlns:a16="http://schemas.microsoft.com/office/drawing/2014/main" id="{786C09F6-A2B0-EA49-BC20-19E5715214DF}"/>
              </a:ext>
            </a:extLst>
          </p:cNvPr>
          <p:cNvSpPr>
            <a:spLocks noGrp="1"/>
          </p:cNvSpPr>
          <p:nvPr>
            <p:ph type="sldNum" sz="quarter" idx="12"/>
          </p:nvPr>
        </p:nvSpPr>
        <p:spPr>
          <a:xfrm>
            <a:off x="9209037" y="6204962"/>
            <a:ext cx="2743200" cy="365125"/>
          </a:xfrm>
        </p:spPr>
        <p:txBody>
          <a:bodyPr/>
          <a:lstStyle/>
          <a:p>
            <a:pPr>
              <a:defRPr/>
            </a:pPr>
            <a:fld id="{FB35F23D-8EAD-434D-827C-A603F8208307}" type="slidenum">
              <a:rPr lang="en-US" altLang="lv-LV" smtClean="0">
                <a:latin typeface="Verdana" panose="020B0604030504040204" pitchFamily="34" charset="0"/>
                <a:ea typeface="Verdana" panose="020B0604030504040204" pitchFamily="34" charset="0"/>
              </a:rPr>
              <a:pPr>
                <a:defRPr/>
              </a:pPr>
              <a:t>11</a:t>
            </a:fld>
            <a:endParaRPr lang="en-US" altLang="lv-LV" dirty="0">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 xmlns:a16="http://schemas.microsoft.com/office/drawing/2014/main" id="{1973835B-CC07-F44A-B527-C74A163B3AB2}"/>
              </a:ext>
            </a:extLst>
          </p:cNvPr>
          <p:cNvSpPr/>
          <p:nvPr/>
        </p:nvSpPr>
        <p:spPr>
          <a:xfrm>
            <a:off x="1686600" y="414232"/>
            <a:ext cx="7943200" cy="1055674"/>
          </a:xfrm>
          <a:prstGeom prst="rect">
            <a:avLst/>
          </a:prstGeom>
        </p:spPr>
        <p:txBody>
          <a:bodyPr wrap="none">
            <a:spAutoFit/>
          </a:bodyPr>
          <a:lstStyle/>
          <a:p>
            <a:pPr>
              <a:lnSpc>
                <a:spcPct val="90000"/>
              </a:lnSpc>
              <a:spcAft>
                <a:spcPts val="600"/>
              </a:spcAft>
              <a:defRPr/>
            </a:pPr>
            <a:r>
              <a:rPr lang="en-US" sz="3200" b="1" dirty="0" err="1">
                <a:solidFill>
                  <a:srgbClr val="1A0599"/>
                </a:solidFill>
                <a:latin typeface="Verdana" panose="020B0604030504040204" pitchFamily="34" charset="0"/>
                <a:ea typeface="Verdana" panose="020B0604030504040204" pitchFamily="34" charset="0"/>
                <a:cs typeface="Arial" panose="020B0604020202020204" pitchFamily="34" charset="0"/>
              </a:rPr>
              <a:t>Latvijas</a:t>
            </a:r>
            <a:r>
              <a:rPr lang="en-US" sz="3200" b="1" dirty="0">
                <a:solidFill>
                  <a:srgbClr val="1A0599"/>
                </a:solidFill>
                <a:latin typeface="Verdana" panose="020B0604030504040204" pitchFamily="34" charset="0"/>
                <a:ea typeface="Verdana" panose="020B0604030504040204" pitchFamily="34" charset="0"/>
                <a:cs typeface="Arial" panose="020B0604020202020204" pitchFamily="34" charset="0"/>
              </a:rPr>
              <a:t> </a:t>
            </a:r>
            <a:r>
              <a:rPr lang="en-US" sz="3200" b="1" dirty="0" err="1">
                <a:solidFill>
                  <a:srgbClr val="1A0599"/>
                </a:solidFill>
                <a:latin typeface="Verdana" panose="020B0604030504040204" pitchFamily="34" charset="0"/>
                <a:ea typeface="Verdana" panose="020B0604030504040204" pitchFamily="34" charset="0"/>
                <a:cs typeface="Arial" panose="020B0604020202020204" pitchFamily="34" charset="0"/>
              </a:rPr>
              <a:t>rezultāti</a:t>
            </a:r>
            <a:r>
              <a:rPr lang="en-US" sz="3200" b="1" dirty="0">
                <a:solidFill>
                  <a:srgbClr val="1A0599"/>
                </a:solidFill>
                <a:latin typeface="Verdana" panose="020B0604030504040204" pitchFamily="34" charset="0"/>
                <a:ea typeface="Verdana" panose="020B0604030504040204" pitchFamily="34" charset="0"/>
                <a:cs typeface="Arial" panose="020B0604020202020204" pitchFamily="34" charset="0"/>
              </a:rPr>
              <a:t> </a:t>
            </a:r>
            <a:r>
              <a:rPr lang="en-US" sz="3200" b="1" dirty="0" err="1">
                <a:solidFill>
                  <a:srgbClr val="1A0599"/>
                </a:solidFill>
                <a:latin typeface="Verdana" panose="020B0604030504040204" pitchFamily="34" charset="0"/>
                <a:ea typeface="Verdana" panose="020B0604030504040204" pitchFamily="34" charset="0"/>
                <a:cs typeface="Arial" panose="020B0604020202020204" pitchFamily="34" charset="0"/>
              </a:rPr>
              <a:t>Apvārsnis</a:t>
            </a:r>
            <a:r>
              <a:rPr lang="en-US" sz="3200" b="1" dirty="0">
                <a:solidFill>
                  <a:srgbClr val="1A0599"/>
                </a:solidFill>
                <a:latin typeface="Verdana" panose="020B0604030504040204" pitchFamily="34" charset="0"/>
                <a:ea typeface="Verdana" panose="020B0604030504040204" pitchFamily="34" charset="0"/>
                <a:cs typeface="Arial" panose="020B0604020202020204" pitchFamily="34" charset="0"/>
              </a:rPr>
              <a:t> 2020 </a:t>
            </a:r>
            <a:endParaRPr lang="lv-LV" sz="3200" b="1" dirty="0" smtClean="0">
              <a:solidFill>
                <a:srgbClr val="1A0599"/>
              </a:solidFill>
              <a:latin typeface="Verdana" panose="020B0604030504040204" pitchFamily="34" charset="0"/>
              <a:ea typeface="Verdana" panose="020B0604030504040204" pitchFamily="34" charset="0"/>
              <a:cs typeface="Arial" panose="020B0604020202020204" pitchFamily="34" charset="0"/>
            </a:endParaRPr>
          </a:p>
          <a:p>
            <a:pPr>
              <a:lnSpc>
                <a:spcPct val="90000"/>
              </a:lnSpc>
              <a:spcAft>
                <a:spcPts val="600"/>
              </a:spcAft>
              <a:defRPr/>
            </a:pPr>
            <a:r>
              <a:rPr lang="en-US" sz="3200" b="1" dirty="0" err="1" smtClean="0">
                <a:solidFill>
                  <a:srgbClr val="1A0599"/>
                </a:solidFill>
                <a:latin typeface="Verdana" panose="020B0604030504040204" pitchFamily="34" charset="0"/>
                <a:ea typeface="Verdana" panose="020B0604030504040204" pitchFamily="34" charset="0"/>
                <a:cs typeface="Arial" panose="020B0604020202020204" pitchFamily="34" charset="0"/>
              </a:rPr>
              <a:t>Programmā</a:t>
            </a:r>
            <a:r>
              <a:rPr lang="lv-LV" sz="3200" b="1" dirty="0" smtClean="0">
                <a:solidFill>
                  <a:srgbClr val="1A0599"/>
                </a:solidFill>
                <a:latin typeface="Verdana" panose="020B0604030504040204" pitchFamily="34" charset="0"/>
                <a:ea typeface="Verdana" panose="020B0604030504040204" pitchFamily="34" charset="0"/>
                <a:cs typeface="Arial" panose="020B0604020202020204" pitchFamily="34" charset="0"/>
              </a:rPr>
              <a:t> IKT jomā</a:t>
            </a:r>
            <a:endParaRPr lang="en-US" sz="3200" dirty="0">
              <a:solidFill>
                <a:srgbClr val="1A0599"/>
              </a:solidFill>
              <a:latin typeface="Verdana" panose="020B060403050404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BF350B87-E73E-0A44-ACAA-7AC03740CECC}"/>
              </a:ext>
            </a:extLst>
          </p:cNvPr>
          <p:cNvSpPr/>
          <p:nvPr/>
        </p:nvSpPr>
        <p:spPr>
          <a:xfrm>
            <a:off x="1628370" y="6064779"/>
            <a:ext cx="4767309" cy="307777"/>
          </a:xfrm>
          <a:prstGeom prst="rect">
            <a:avLst/>
          </a:prstGeom>
          <a:ln w="28575">
            <a:solidFill>
              <a:srgbClr val="C00000"/>
            </a:solidFill>
          </a:ln>
        </p:spPr>
        <p:txBody>
          <a:bodyPr wrap="square">
            <a:spAutoFit/>
          </a:bodyPr>
          <a:lstStyle/>
          <a:p>
            <a:r>
              <a:rPr lang="lv-LV" sz="1400" i="1" dirty="0">
                <a:latin typeface="Verdana" panose="020B0604030504040204" pitchFamily="34" charset="0"/>
                <a:ea typeface="Verdana" panose="020B0604030504040204" pitchFamily="34" charset="0"/>
              </a:rPr>
              <a:t>statistika: https://cordis.europa.eu/projects/en </a:t>
            </a:r>
            <a:r>
              <a:rPr lang="lv-LV" sz="1400" i="1" dirty="0" smtClean="0">
                <a:latin typeface="Verdana" panose="020B0604030504040204" pitchFamily="34" charset="0"/>
                <a:ea typeface="Verdana" panose="020B0604030504040204" pitchFamily="34" charset="0"/>
              </a:rPr>
              <a:t> </a:t>
            </a:r>
            <a:endParaRPr lang="en-US" sz="1400" i="1" dirty="0">
              <a:latin typeface="Verdana" panose="020B0604030504040204" pitchFamily="34" charset="0"/>
              <a:ea typeface="Verdana" panose="020B0604030504040204" pitchFamily="34" charset="0"/>
            </a:endParaRPr>
          </a:p>
        </p:txBody>
      </p:sp>
      <p:sp>
        <p:nvSpPr>
          <p:cNvPr id="18" name="Oval 17"/>
          <p:cNvSpPr/>
          <p:nvPr/>
        </p:nvSpPr>
        <p:spPr>
          <a:xfrm>
            <a:off x="7127538" y="2253588"/>
            <a:ext cx="500867" cy="500867"/>
          </a:xfrm>
          <a:prstGeom prst="ellipse">
            <a:avLst/>
          </a:prstGeom>
          <a:solidFill>
            <a:schemeClr val="bg1"/>
          </a:solidFill>
          <a:ln w="38100">
            <a:solidFill>
              <a:srgbClr val="1A0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lv-LV" sz="2400" dirty="0">
              <a:solidFill>
                <a:prstClr val="white"/>
              </a:solidFill>
            </a:endParaRPr>
          </a:p>
        </p:txBody>
      </p:sp>
      <p:pic>
        <p:nvPicPr>
          <p:cNvPr id="9" name="Graphic 15" descr="Share"/>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55078" y="6004928"/>
            <a:ext cx="400068" cy="400068"/>
          </a:xfrm>
          <a:prstGeom prst="rect">
            <a:avLst/>
          </a:prstGeom>
        </p:spPr>
      </p:pic>
      <p:graphicFrame>
        <p:nvGraphicFramePr>
          <p:cNvPr id="12" name="Chart 11">
            <a:extLst>
              <a:ext uri="{FF2B5EF4-FFF2-40B4-BE49-F238E27FC236}">
                <a16:creationId xmlns="" xmlns:a16="http://schemas.microsoft.com/office/drawing/2014/main" id="{51F51A43-ADC0-B04D-B079-33CC9AB4BA87}"/>
              </a:ext>
            </a:extLst>
          </p:cNvPr>
          <p:cNvGraphicFramePr>
            <a:graphicFrameLocks/>
          </p:cNvGraphicFramePr>
          <p:nvPr>
            <p:extLst>
              <p:ext uri="{D42A27DB-BD31-4B8C-83A1-F6EECF244321}">
                <p14:modId xmlns:p14="http://schemas.microsoft.com/office/powerpoint/2010/main" val="3945571748"/>
              </p:ext>
            </p:extLst>
          </p:nvPr>
        </p:nvGraphicFramePr>
        <p:xfrm>
          <a:off x="1055078" y="1919236"/>
          <a:ext cx="5913894" cy="382698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7199845" y="2211463"/>
            <a:ext cx="454168" cy="584775"/>
          </a:xfrm>
          <a:prstGeom prst="rect">
            <a:avLst/>
          </a:prstGeom>
          <a:noFill/>
        </p:spPr>
        <p:txBody>
          <a:bodyPr wrap="square" rtlCol="0">
            <a:spAutoFit/>
          </a:bodyPr>
          <a:lstStyle/>
          <a:p>
            <a:pPr defTabSz="914400"/>
            <a:r>
              <a:rPr lang="lv-LV" sz="3200" b="1" dirty="0">
                <a:solidFill>
                  <a:srgbClr val="1A0599"/>
                </a:solidFill>
                <a:latin typeface="Verdana" panose="020B0604030504040204" pitchFamily="34" charset="0"/>
                <a:ea typeface="Verdana" panose="020B0604030504040204" pitchFamily="34" charset="0"/>
              </a:rPr>
              <a:t>!</a:t>
            </a:r>
          </a:p>
        </p:txBody>
      </p:sp>
      <p:sp>
        <p:nvSpPr>
          <p:cNvPr id="19" name="Rectangle 6"/>
          <p:cNvSpPr>
            <a:spLocks noChangeArrowheads="1"/>
          </p:cNvSpPr>
          <p:nvPr/>
        </p:nvSpPr>
        <p:spPr bwMode="auto">
          <a:xfrm>
            <a:off x="7553703" y="2576133"/>
            <a:ext cx="34718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180975" indent="-180975">
              <a:buFont typeface="Arial" panose="020B0604020202020204" pitchFamily="34" charset="0"/>
              <a:buChar char="•"/>
            </a:pPr>
            <a:r>
              <a:rPr lang="lv-LV" sz="1800" dirty="0" smtClean="0">
                <a:latin typeface="Verdana" panose="020B0604030504040204" pitchFamily="34" charset="0"/>
              </a:rPr>
              <a:t>Veiksmīgākās </a:t>
            </a:r>
            <a:r>
              <a:rPr lang="lv-LV" sz="1800" dirty="0">
                <a:latin typeface="Verdana" panose="020B0604030504040204" pitchFamily="34" charset="0"/>
              </a:rPr>
              <a:t>organizācijas finansējuma piesaistē ir bijušas TILDE (25%), </a:t>
            </a:r>
            <a:r>
              <a:rPr lang="lv-LV" sz="1800" dirty="0" smtClean="0">
                <a:latin typeface="Verdana" panose="020B0604030504040204" pitchFamily="34" charset="0"/>
              </a:rPr>
              <a:t>EDI (21</a:t>
            </a:r>
            <a:r>
              <a:rPr lang="lv-LV" sz="1800" dirty="0">
                <a:latin typeface="Verdana" panose="020B0604030504040204" pitchFamily="34" charset="0"/>
              </a:rPr>
              <a:t>%), LETA (16%) un </a:t>
            </a:r>
            <a:r>
              <a:rPr lang="lv-LV" sz="1800" dirty="0" smtClean="0">
                <a:latin typeface="Verdana" panose="020B0604030504040204" pitchFamily="34" charset="0"/>
              </a:rPr>
              <a:t>LU (15</a:t>
            </a:r>
            <a:r>
              <a:rPr lang="lv-LV" sz="1800" dirty="0" smtClean="0">
                <a:latin typeface="Verdana" panose="020B0604030504040204" pitchFamily="34" charset="0"/>
              </a:rPr>
              <a:t>%) </a:t>
            </a:r>
            <a:endParaRPr lang="lv-LV" sz="1800" dirty="0" smtClean="0">
              <a:latin typeface="Verdana" panose="020B0604030504040204" pitchFamily="34" charset="0"/>
            </a:endParaRPr>
          </a:p>
          <a:p>
            <a:pPr marL="180975" indent="-180975">
              <a:buFont typeface="Arial" panose="020B0604020202020204" pitchFamily="34" charset="0"/>
              <a:buChar char="•"/>
            </a:pPr>
            <a:endParaRPr lang="lv-LV" sz="1800" dirty="0" smtClean="0">
              <a:latin typeface="Verdana" panose="020B0604030504040204" pitchFamily="34" charset="0"/>
            </a:endParaRPr>
          </a:p>
          <a:p>
            <a:pPr marL="180975" indent="-180975">
              <a:buFont typeface="Arial" panose="020B0604020202020204" pitchFamily="34" charset="0"/>
              <a:buChar char="•"/>
            </a:pPr>
            <a:r>
              <a:rPr lang="lv-LV" sz="1800" dirty="0" smtClean="0">
                <a:latin typeface="Verdana" panose="020B0604030504040204" pitchFamily="34" charset="0"/>
              </a:rPr>
              <a:t>atbalstītās </a:t>
            </a:r>
            <a:r>
              <a:rPr lang="lv-LV" sz="1800" dirty="0">
                <a:latin typeface="Verdana" panose="020B0604030504040204" pitchFamily="34" charset="0"/>
              </a:rPr>
              <a:t>aktivitātes </a:t>
            </a:r>
            <a:r>
              <a:rPr lang="lv-LV" sz="1800" dirty="0" smtClean="0">
                <a:latin typeface="Verdana" panose="020B0604030504040204" pitchFamily="34" charset="0"/>
              </a:rPr>
              <a:t/>
            </a:r>
            <a:br>
              <a:rPr lang="lv-LV" sz="1800" dirty="0" smtClean="0">
                <a:latin typeface="Verdana" panose="020B0604030504040204" pitchFamily="34" charset="0"/>
              </a:rPr>
            </a:br>
            <a:r>
              <a:rPr lang="lv-LV" sz="1800" dirty="0" smtClean="0">
                <a:latin typeface="Verdana" panose="020B0604030504040204" pitchFamily="34" charset="0"/>
              </a:rPr>
              <a:t>RIA-</a:t>
            </a:r>
            <a:r>
              <a:rPr lang="lv-LV" sz="1800" dirty="0" smtClean="0">
                <a:latin typeface="Verdana" panose="020B0604030504040204" pitchFamily="34" charset="0"/>
              </a:rPr>
              <a:t>62</a:t>
            </a:r>
            <a:r>
              <a:rPr lang="lv-LV" sz="1800" dirty="0" smtClean="0">
                <a:latin typeface="Verdana" panose="020B0604030504040204" pitchFamily="34" charset="0"/>
              </a:rPr>
              <a:t>%, IA–32%, </a:t>
            </a:r>
            <a:r>
              <a:rPr lang="lv-LV" sz="1800" dirty="0" smtClean="0">
                <a:latin typeface="Verdana" panose="020B0604030504040204" pitchFamily="34" charset="0"/>
              </a:rPr>
              <a:t/>
            </a:r>
            <a:br>
              <a:rPr lang="lv-LV" sz="1800" dirty="0" smtClean="0">
                <a:latin typeface="Verdana" panose="020B0604030504040204" pitchFamily="34" charset="0"/>
              </a:rPr>
            </a:br>
            <a:r>
              <a:rPr lang="lv-LV" sz="1800" dirty="0" smtClean="0">
                <a:latin typeface="Verdana" panose="020B0604030504040204" pitchFamily="34" charset="0"/>
              </a:rPr>
              <a:t>CSA-5</a:t>
            </a:r>
            <a:r>
              <a:rPr lang="lv-LV" sz="1800" dirty="0" smtClean="0">
                <a:latin typeface="Verdana" panose="020B0604030504040204" pitchFamily="34" charset="0"/>
              </a:rPr>
              <a:t>% un SME-1</a:t>
            </a:r>
            <a:r>
              <a:rPr lang="lv-LV" sz="1800" dirty="0" smtClean="0">
                <a:latin typeface="Verdana" panose="020B0604030504040204" pitchFamily="34" charset="0"/>
              </a:rPr>
              <a:t>%</a:t>
            </a:r>
            <a:endParaRPr lang="lv-LV" altLang="lv-LV" sz="1800" dirty="0">
              <a:latin typeface="Verdana" panose="020B0604030504040204" pitchFamily="34" charset="0"/>
            </a:endParaRPr>
          </a:p>
        </p:txBody>
      </p:sp>
    </p:spTree>
    <p:extLst>
      <p:ext uri="{BB962C8B-B14F-4D97-AF65-F5344CB8AC3E}">
        <p14:creationId xmlns:p14="http://schemas.microsoft.com/office/powerpoint/2010/main" val="3179533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txBox="1">
            <a:spLocks/>
          </p:cNvSpPr>
          <p:nvPr/>
        </p:nvSpPr>
        <p:spPr>
          <a:xfrm>
            <a:off x="1689539" y="211153"/>
            <a:ext cx="8560867" cy="10060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rtlCol="0" anchor="ctr" anchorCtr="0" compatLnSpc="1">
            <a:prstTxWarp prst="textNoShape">
              <a:avLst/>
            </a:prstTxWarp>
            <a:noAutofit/>
          </a:bodyPr>
          <a:lstStyle>
            <a:lvl1pPr marL="0" marR="0" indent="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1pPr>
            <a:lvl2pPr marL="0" marR="0" indent="228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2pPr>
            <a:lvl3pPr marL="0" marR="0" indent="457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3pPr>
            <a:lvl4pPr marL="0" marR="0" indent="685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4pPr>
            <a:lvl5pPr marL="0" marR="0" indent="9144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5pPr>
            <a:lvl6pPr marL="0" marR="0" indent="11430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6pPr>
            <a:lvl7pPr marL="0" marR="0" indent="1371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7pPr>
            <a:lvl8pPr marL="0" marR="0" indent="1600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8pPr>
            <a:lvl9pPr marL="0" marR="0" indent="1828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9pPr>
          </a:lstStyle>
          <a:p>
            <a:pPr algn="l" defTabSz="914400">
              <a:lnSpc>
                <a:spcPct val="90000"/>
              </a:lnSpc>
              <a:spcAft>
                <a:spcPts val="600"/>
              </a:spcAft>
              <a:defRPr/>
            </a:pPr>
            <a:r>
              <a:rPr lang="lv-LV" sz="3200" b="1" dirty="0">
                <a:solidFill>
                  <a:srgbClr val="1A0599"/>
                </a:solidFill>
                <a:latin typeface="Verdana" panose="020B0604030504040204" pitchFamily="34" charset="0"/>
                <a:ea typeface="Verdana" panose="020B0604030504040204" pitchFamily="34" charset="0"/>
                <a:cs typeface="Arial" panose="020B0604020202020204" pitchFamily="34" charset="0"/>
              </a:rPr>
              <a:t>IKT specializācijas nišas</a:t>
            </a:r>
            <a:endParaRPr lang="en-US" sz="3200" b="1" dirty="0">
              <a:solidFill>
                <a:srgbClr val="1A0599"/>
              </a:solidFill>
              <a:latin typeface="Verdana" panose="020B0604030504040204" pitchFamily="34" charset="0"/>
              <a:ea typeface="Verdana" panose="020B0604030504040204" pitchFamily="34" charset="0"/>
              <a:cs typeface="Arial" panose="020B0604020202020204" pitchFamily="34" charset="0"/>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400" y="60339"/>
            <a:ext cx="2607148" cy="864704"/>
          </a:xfrm>
          <a:prstGeom prst="rect">
            <a:avLst/>
          </a:prstGeom>
        </p:spPr>
      </p:pic>
      <p:pic>
        <p:nvPicPr>
          <p:cNvPr id="43" name="Picture 42"/>
          <p:cNvPicPr>
            <a:picLocks noChangeAspect="1"/>
          </p:cNvPicPr>
          <p:nvPr/>
        </p:nvPicPr>
        <p:blipFill rotWithShape="1">
          <a:blip r:embed="rId4">
            <a:extLst>
              <a:ext uri="{28A0092B-C50C-407E-A947-70E740481C1C}">
                <a14:useLocalDpi xmlns:a14="http://schemas.microsoft.com/office/drawing/2010/main" val="0"/>
              </a:ext>
            </a:extLst>
          </a:blip>
          <a:srcRect l="24285" t="65310" r="61207" b="10584"/>
          <a:stretch/>
        </p:blipFill>
        <p:spPr>
          <a:xfrm rot="10800000" flipH="1">
            <a:off x="0" y="0"/>
            <a:ext cx="1544598" cy="1923273"/>
          </a:xfrm>
          <a:prstGeom prst="rect">
            <a:avLst/>
          </a:prstGeom>
        </p:spPr>
      </p:pic>
      <p:sp>
        <p:nvSpPr>
          <p:cNvPr id="5" name="Rectangle 8"/>
          <p:cNvSpPr>
            <a:spLocks noChangeArrowheads="1"/>
          </p:cNvSpPr>
          <p:nvPr/>
        </p:nvSpPr>
        <p:spPr bwMode="auto">
          <a:xfrm>
            <a:off x="0" y="21967"/>
            <a:ext cx="923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20" tIns="22860" rIns="45720" bIns="22860" numCol="1" anchor="ctr" anchorCtr="0" compatLnSpc="1">
            <a:prstTxWarp prst="textNoShape">
              <a:avLst/>
            </a:prstTxWarp>
            <a:spAutoFit/>
          </a:bodyPr>
          <a:lstStyle/>
          <a:p>
            <a:endParaRPr lang="lv-LV" sz="900"/>
          </a:p>
        </p:txBody>
      </p:sp>
      <p:sp>
        <p:nvSpPr>
          <p:cNvPr id="6" name="Rectangle 12"/>
          <p:cNvSpPr>
            <a:spLocks noChangeArrowheads="1"/>
          </p:cNvSpPr>
          <p:nvPr/>
        </p:nvSpPr>
        <p:spPr bwMode="auto">
          <a:xfrm>
            <a:off x="0" y="174367"/>
            <a:ext cx="923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20" tIns="22860" rIns="45720" bIns="22860" numCol="1" anchor="ctr" anchorCtr="0" compatLnSpc="1">
            <a:prstTxWarp prst="textNoShape">
              <a:avLst/>
            </a:prstTxWarp>
            <a:spAutoFit/>
          </a:bodyPr>
          <a:lstStyle/>
          <a:p>
            <a:endParaRPr lang="lv-LV" sz="900"/>
          </a:p>
        </p:txBody>
      </p:sp>
      <p:sp>
        <p:nvSpPr>
          <p:cNvPr id="7" name="Rectangle 13"/>
          <p:cNvSpPr>
            <a:spLocks noChangeArrowheads="1"/>
          </p:cNvSpPr>
          <p:nvPr/>
        </p:nvSpPr>
        <p:spPr bwMode="auto">
          <a:xfrm>
            <a:off x="0" y="1784092"/>
            <a:ext cx="923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20" tIns="22860" rIns="45720" bIns="22860" numCol="1" anchor="ctr" anchorCtr="0" compatLnSpc="1">
            <a:prstTxWarp prst="textNoShape">
              <a:avLst/>
            </a:prstTxWarp>
            <a:spAutoFit/>
          </a:bodyPr>
          <a:lstStyle/>
          <a:p>
            <a:endParaRPr lang="lv-LV" sz="900"/>
          </a:p>
        </p:txBody>
      </p:sp>
      <p:sp>
        <p:nvSpPr>
          <p:cNvPr id="22" name="Rectangle 21"/>
          <p:cNvSpPr/>
          <p:nvPr/>
        </p:nvSpPr>
        <p:spPr>
          <a:xfrm>
            <a:off x="8078254" y="4993746"/>
            <a:ext cx="3366698" cy="1200329"/>
          </a:xfrm>
          <a:prstGeom prst="rect">
            <a:avLst/>
          </a:prstGeom>
          <a:ln w="19050">
            <a:solidFill>
              <a:srgbClr val="13046C"/>
            </a:solidFill>
          </a:ln>
        </p:spPr>
        <p:txBody>
          <a:bodyPr wrap="square">
            <a:spAutoFit/>
          </a:bodyPr>
          <a:lstStyle/>
          <a:p>
            <a:r>
              <a:rPr lang="lv-LV" dirty="0" smtClean="0">
                <a:solidFill>
                  <a:srgbClr val="13046C"/>
                </a:solidFill>
                <a:latin typeface="Arial" panose="020B0604020202020204" pitchFamily="34" charset="0"/>
                <a:ea typeface="Arial" panose="020B0604020202020204" pitchFamily="34" charset="0"/>
              </a:rPr>
              <a:t>Finansējuma </a:t>
            </a:r>
            <a:r>
              <a:rPr lang="lv-LV" dirty="0">
                <a:solidFill>
                  <a:srgbClr val="13046C"/>
                </a:solidFill>
                <a:latin typeface="Arial" panose="020B0604020202020204" pitchFamily="34" charset="0"/>
                <a:ea typeface="Arial" panose="020B0604020202020204" pitchFamily="34" charset="0"/>
              </a:rPr>
              <a:t>apjoma sadalījums RIS3 IKT jomas tematiskajās nišās 2014.-2018.gada periodā, milj. eiro. </a:t>
            </a:r>
            <a:endParaRPr lang="en-GB" dirty="0">
              <a:solidFill>
                <a:srgbClr val="13046C"/>
              </a:solidFill>
              <a:latin typeface="Arial" panose="020B0604020202020204" pitchFamily="34" charset="0"/>
              <a:ea typeface="Arial" panose="020B0604020202020204" pitchFamily="34" charset="0"/>
            </a:endParaRPr>
          </a:p>
        </p:txBody>
      </p:sp>
      <p:pic>
        <p:nvPicPr>
          <p:cNvPr id="19" name="Picture 18"/>
          <p:cNvPicPr/>
          <p:nvPr/>
        </p:nvPicPr>
        <p:blipFill>
          <a:blip r:embed="rId5"/>
          <a:stretch>
            <a:fillRect/>
          </a:stretch>
        </p:blipFill>
        <p:spPr>
          <a:xfrm>
            <a:off x="1072803" y="1368018"/>
            <a:ext cx="6728326" cy="4617915"/>
          </a:xfrm>
          <a:prstGeom prst="rect">
            <a:avLst/>
          </a:prstGeom>
        </p:spPr>
      </p:pic>
      <p:grpSp>
        <p:nvGrpSpPr>
          <p:cNvPr id="21" name="Group 20"/>
          <p:cNvGrpSpPr/>
          <p:nvPr/>
        </p:nvGrpSpPr>
        <p:grpSpPr>
          <a:xfrm>
            <a:off x="1633184" y="2138483"/>
            <a:ext cx="3587673" cy="3060051"/>
            <a:chOff x="121920" y="-51396"/>
            <a:chExt cx="1851632" cy="1833091"/>
          </a:xfrm>
        </p:grpSpPr>
        <p:cxnSp>
          <p:nvCxnSpPr>
            <p:cNvPr id="26" name="Straight Connector 25"/>
            <p:cNvCxnSpPr/>
            <p:nvPr/>
          </p:nvCxnSpPr>
          <p:spPr>
            <a:xfrm>
              <a:off x="1018183" y="-51396"/>
              <a:ext cx="3005" cy="10348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021080" y="998220"/>
              <a:ext cx="254903" cy="783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211662" y="793630"/>
              <a:ext cx="815260" cy="199779"/>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 Box 2"/>
            <p:cNvSpPr txBox="1">
              <a:spLocks noChangeArrowheads="1"/>
            </p:cNvSpPr>
            <p:nvPr/>
          </p:nvSpPr>
          <p:spPr bwMode="auto">
            <a:xfrm>
              <a:off x="886623" y="542595"/>
              <a:ext cx="1086929" cy="4658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Bef>
                  <a:spcPts val="600"/>
                </a:spcBef>
                <a:spcAft>
                  <a:spcPts val="600"/>
                </a:spcAft>
              </a:pPr>
              <a:r>
                <a:rPr lang="lv-LV" sz="1600" b="1" dirty="0">
                  <a:solidFill>
                    <a:srgbClr val="13046C"/>
                  </a:solidFill>
                  <a:effectLst/>
                  <a:latin typeface="Arial" panose="020B0604020202020204" pitchFamily="34" charset="0"/>
                  <a:ea typeface="Arial" panose="020B0604020202020204" pitchFamily="34" charset="0"/>
                </a:rPr>
                <a:t>Algoritmi/ programmatūra</a:t>
              </a:r>
              <a:endParaRPr lang="lv-LV" sz="1600" dirty="0">
                <a:solidFill>
                  <a:srgbClr val="13046C"/>
                </a:solidFill>
                <a:effectLst/>
                <a:latin typeface="Arial" panose="020B0604020202020204" pitchFamily="34" charset="0"/>
                <a:ea typeface="Arial" panose="020B0604020202020204" pitchFamily="34" charset="0"/>
              </a:endParaRPr>
            </a:p>
          </p:txBody>
        </p:sp>
        <p:sp>
          <p:nvSpPr>
            <p:cNvPr id="30" name="Text Box 2"/>
            <p:cNvSpPr txBox="1">
              <a:spLocks noChangeArrowheads="1"/>
            </p:cNvSpPr>
            <p:nvPr/>
          </p:nvSpPr>
          <p:spPr bwMode="auto">
            <a:xfrm>
              <a:off x="121920" y="457200"/>
              <a:ext cx="948906" cy="33643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Bef>
                  <a:spcPts val="600"/>
                </a:spcBef>
                <a:spcAft>
                  <a:spcPts val="600"/>
                </a:spcAft>
              </a:pPr>
              <a:r>
                <a:rPr lang="lv-LV" sz="1600" b="1" dirty="0">
                  <a:solidFill>
                    <a:srgbClr val="13046C"/>
                  </a:solidFill>
                  <a:effectLst/>
                  <a:latin typeface="Arial" panose="020B0604020202020204" pitchFamily="34" charset="0"/>
                  <a:ea typeface="Arial" panose="020B0604020202020204" pitchFamily="34" charset="0"/>
                </a:rPr>
                <a:t>Dati</a:t>
              </a:r>
              <a:endParaRPr lang="lv-LV" sz="1600" dirty="0">
                <a:solidFill>
                  <a:srgbClr val="13046C"/>
                </a:solidFill>
                <a:effectLst/>
                <a:latin typeface="Arial" panose="020B0604020202020204" pitchFamily="34" charset="0"/>
                <a:ea typeface="Arial" panose="020B0604020202020204" pitchFamily="34" charset="0"/>
              </a:endParaRPr>
            </a:p>
          </p:txBody>
        </p:sp>
        <p:sp>
          <p:nvSpPr>
            <p:cNvPr id="31" name="Text Box 2"/>
            <p:cNvSpPr txBox="1">
              <a:spLocks noChangeArrowheads="1"/>
            </p:cNvSpPr>
            <p:nvPr/>
          </p:nvSpPr>
          <p:spPr bwMode="auto">
            <a:xfrm>
              <a:off x="211662" y="1204058"/>
              <a:ext cx="1086929" cy="4658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Bef>
                  <a:spcPts val="600"/>
                </a:spcBef>
                <a:spcAft>
                  <a:spcPts val="600"/>
                </a:spcAft>
              </a:pPr>
              <a:r>
                <a:rPr lang="lv-LV" sz="1600" b="1" dirty="0">
                  <a:solidFill>
                    <a:srgbClr val="13046C"/>
                  </a:solidFill>
                  <a:effectLst/>
                  <a:latin typeface="Arial" panose="020B0604020202020204" pitchFamily="34" charset="0"/>
                  <a:ea typeface="Arial" panose="020B0604020202020204" pitchFamily="34" charset="0"/>
                </a:rPr>
                <a:t>Iekārtas</a:t>
              </a:r>
              <a:endParaRPr lang="lv-LV" sz="1600" dirty="0">
                <a:solidFill>
                  <a:srgbClr val="13046C"/>
                </a:solidFill>
                <a:effectLst/>
                <a:latin typeface="Arial" panose="020B0604020202020204" pitchFamily="34" charset="0"/>
                <a:ea typeface="Arial" panose="020B0604020202020204" pitchFamily="34" charset="0"/>
              </a:endParaRPr>
            </a:p>
          </p:txBody>
        </p:sp>
      </p:grpSp>
      <p:sp>
        <p:nvSpPr>
          <p:cNvPr id="17" name="Slide Number Placeholder 3"/>
          <p:cNvSpPr txBox="1">
            <a:spLocks/>
          </p:cNvSpPr>
          <p:nvPr/>
        </p:nvSpPr>
        <p:spPr>
          <a:xfrm>
            <a:off x="9220201" y="6194075"/>
            <a:ext cx="2743200" cy="365125"/>
          </a:xfrm>
          <a:prstGeom prst="rect">
            <a:avLst/>
          </a:prstGeom>
        </p:spPr>
        <p:txBody>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v-LV" sz="1400" dirty="0" smtClean="0">
                <a:solidFill>
                  <a:prstClr val="black">
                    <a:tint val="75000"/>
                  </a:prstClr>
                </a:solidFill>
              </a:rPr>
              <a:t>12</a:t>
            </a:r>
            <a:endParaRPr lang="lv-LV" sz="1400" dirty="0">
              <a:solidFill>
                <a:prstClr val="black">
                  <a:tint val="75000"/>
                </a:prstClr>
              </a:solidFill>
            </a:endParaRPr>
          </a:p>
        </p:txBody>
      </p:sp>
      <p:sp>
        <p:nvSpPr>
          <p:cNvPr id="23" name="Rectangle 22"/>
          <p:cNvSpPr/>
          <p:nvPr/>
        </p:nvSpPr>
        <p:spPr>
          <a:xfrm>
            <a:off x="8071659" y="1544328"/>
            <a:ext cx="3816421" cy="3268777"/>
          </a:xfrm>
          <a:prstGeom prst="rect">
            <a:avLst/>
          </a:prstGeom>
          <a:noFill/>
          <a:ln w="38100">
            <a:solidFill>
              <a:srgbClr val="1A0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lv-LV" sz="2000" dirty="0">
              <a:solidFill>
                <a:prstClr val="white"/>
              </a:solidFill>
            </a:endParaRPr>
          </a:p>
        </p:txBody>
      </p:sp>
      <p:sp>
        <p:nvSpPr>
          <p:cNvPr id="24" name="Oval 23"/>
          <p:cNvSpPr/>
          <p:nvPr/>
        </p:nvSpPr>
        <p:spPr>
          <a:xfrm>
            <a:off x="7826737" y="1293035"/>
            <a:ext cx="500867" cy="500867"/>
          </a:xfrm>
          <a:prstGeom prst="ellipse">
            <a:avLst/>
          </a:prstGeom>
          <a:solidFill>
            <a:schemeClr val="bg1"/>
          </a:solidFill>
          <a:ln w="38100">
            <a:solidFill>
              <a:srgbClr val="1A0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lv-LV" sz="2400" dirty="0">
              <a:solidFill>
                <a:prstClr val="white"/>
              </a:solidFill>
            </a:endParaRPr>
          </a:p>
        </p:txBody>
      </p:sp>
      <p:sp>
        <p:nvSpPr>
          <p:cNvPr id="25" name="TextBox 24"/>
          <p:cNvSpPr txBox="1"/>
          <p:nvPr/>
        </p:nvSpPr>
        <p:spPr>
          <a:xfrm>
            <a:off x="7899044" y="1250910"/>
            <a:ext cx="454168" cy="584775"/>
          </a:xfrm>
          <a:prstGeom prst="rect">
            <a:avLst/>
          </a:prstGeom>
          <a:noFill/>
        </p:spPr>
        <p:txBody>
          <a:bodyPr wrap="square" rtlCol="0">
            <a:spAutoFit/>
          </a:bodyPr>
          <a:lstStyle/>
          <a:p>
            <a:pPr defTabSz="914400"/>
            <a:r>
              <a:rPr lang="lv-LV" sz="3200" b="1" dirty="0">
                <a:solidFill>
                  <a:srgbClr val="1A0599"/>
                </a:solidFill>
                <a:latin typeface="Verdana" panose="020B0604030504040204" pitchFamily="34" charset="0"/>
                <a:ea typeface="Verdana" panose="020B0604030504040204" pitchFamily="34" charset="0"/>
              </a:rPr>
              <a:t>!</a:t>
            </a:r>
          </a:p>
        </p:txBody>
      </p:sp>
      <p:sp>
        <p:nvSpPr>
          <p:cNvPr id="32" name="Rectangle 6"/>
          <p:cNvSpPr>
            <a:spLocks noChangeArrowheads="1"/>
          </p:cNvSpPr>
          <p:nvPr/>
        </p:nvSpPr>
        <p:spPr bwMode="auto">
          <a:xfrm>
            <a:off x="8252902" y="1615580"/>
            <a:ext cx="34718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180975" indent="-180975">
              <a:buFont typeface="Arial" panose="020B0604020202020204" pitchFamily="34" charset="0"/>
              <a:buChar char="•"/>
            </a:pPr>
            <a:r>
              <a:rPr lang="lv-LV" sz="1800" dirty="0" smtClean="0">
                <a:latin typeface="Verdana" panose="020B0604030504040204" pitchFamily="34" charset="0"/>
              </a:rPr>
              <a:t>2014.-2018.gadā </a:t>
            </a:r>
            <a:r>
              <a:rPr lang="lv-LV" sz="1800" dirty="0">
                <a:latin typeface="Verdana" panose="020B0604030504040204" pitchFamily="34" charset="0"/>
              </a:rPr>
              <a:t>IKT </a:t>
            </a:r>
            <a:r>
              <a:rPr lang="lv-LV" sz="1800" dirty="0" smtClean="0">
                <a:latin typeface="Verdana" panose="020B0604030504040204" pitchFamily="34" charset="0"/>
              </a:rPr>
              <a:t>jomā kopumā </a:t>
            </a:r>
            <a:r>
              <a:rPr lang="lv-LV" sz="1800" dirty="0">
                <a:latin typeface="Verdana" panose="020B0604030504040204" pitchFamily="34" charset="0"/>
              </a:rPr>
              <a:t>piesaistīts un ieguldīts finansējums 32.9 milj. eiro</a:t>
            </a:r>
          </a:p>
          <a:p>
            <a:pPr marL="180975" indent="-180975">
              <a:buFont typeface="Arial" panose="020B0604020202020204" pitchFamily="34" charset="0"/>
              <a:buChar char="•"/>
            </a:pPr>
            <a:endParaRPr lang="lv-LV" sz="1800" dirty="0" smtClean="0">
              <a:latin typeface="Verdana" panose="020B0604030504040204" pitchFamily="34" charset="0"/>
            </a:endParaRPr>
          </a:p>
          <a:p>
            <a:pPr marL="180975" indent="-180975">
              <a:buFont typeface="Arial" panose="020B0604020202020204" pitchFamily="34" charset="0"/>
              <a:buChar char="•"/>
            </a:pPr>
            <a:r>
              <a:rPr lang="lv-LV" sz="1800" dirty="0" smtClean="0">
                <a:latin typeface="Verdana" panose="020B0604030504040204" pitchFamily="34" charset="0"/>
              </a:rPr>
              <a:t>otrs </a:t>
            </a:r>
            <a:r>
              <a:rPr lang="lv-LV" sz="1800" dirty="0">
                <a:latin typeface="Verdana" panose="020B0604030504040204" pitchFamily="34" charset="0"/>
              </a:rPr>
              <a:t>lielākais finansējuma avots </a:t>
            </a:r>
            <a:r>
              <a:rPr lang="lv-LV" sz="1800" dirty="0" smtClean="0">
                <a:latin typeface="Verdana" panose="020B0604030504040204" pitchFamily="34" charset="0"/>
              </a:rPr>
              <a:t>Apvārsnis </a:t>
            </a:r>
            <a:r>
              <a:rPr lang="lv-LV" sz="1800" dirty="0">
                <a:latin typeface="Verdana" panose="020B0604030504040204" pitchFamily="34" charset="0"/>
              </a:rPr>
              <a:t>2020 </a:t>
            </a:r>
            <a:r>
              <a:rPr lang="lv-LV" sz="1800" dirty="0" smtClean="0">
                <a:latin typeface="Verdana" panose="020B0604030504040204" pitchFamily="34" charset="0"/>
              </a:rPr>
              <a:t>programma</a:t>
            </a:r>
            <a:r>
              <a:rPr lang="lv-LV" sz="1800" dirty="0">
                <a:latin typeface="Verdana" panose="020B0604030504040204" pitchFamily="34" charset="0"/>
              </a:rPr>
              <a:t>, kur piesaistīti 23% jeb 7.51 milj. eiro no </a:t>
            </a:r>
            <a:r>
              <a:rPr lang="lv-LV" sz="1800" dirty="0" smtClean="0">
                <a:latin typeface="Verdana" panose="020B0604030504040204" pitchFamily="34" charset="0"/>
              </a:rPr>
              <a:t>visa finansējuma</a:t>
            </a:r>
            <a:endParaRPr lang="lv-LV" altLang="lv-LV" sz="1800" dirty="0">
              <a:latin typeface="Verdana" panose="020B0604030504040204" pitchFamily="34" charset="0"/>
            </a:endParaRPr>
          </a:p>
        </p:txBody>
      </p:sp>
      <p:sp>
        <p:nvSpPr>
          <p:cNvPr id="33" name="Rectangle 32">
            <a:extLst>
              <a:ext uri="{FF2B5EF4-FFF2-40B4-BE49-F238E27FC236}">
                <a16:creationId xmlns="" xmlns:a16="http://schemas.microsoft.com/office/drawing/2014/main" id="{BF350B87-E73E-0A44-ACAA-7AC03740CECC}"/>
              </a:ext>
            </a:extLst>
          </p:cNvPr>
          <p:cNvSpPr/>
          <p:nvPr/>
        </p:nvSpPr>
        <p:spPr>
          <a:xfrm>
            <a:off x="1263119" y="6409284"/>
            <a:ext cx="8716750" cy="307777"/>
          </a:xfrm>
          <a:prstGeom prst="rect">
            <a:avLst/>
          </a:prstGeom>
          <a:ln w="28575">
            <a:solidFill>
              <a:srgbClr val="C00000"/>
            </a:solidFill>
          </a:ln>
        </p:spPr>
        <p:txBody>
          <a:bodyPr wrap="square">
            <a:spAutoFit/>
          </a:bodyPr>
          <a:lstStyle/>
          <a:p>
            <a:r>
              <a:rPr lang="lv-LV" sz="1400" i="1" dirty="0">
                <a:latin typeface="Verdana" panose="020B0604030504040204" pitchFamily="34" charset="0"/>
                <a:ea typeface="Verdana" panose="020B0604030504040204" pitchFamily="34" charset="0"/>
              </a:rPr>
              <a:t>RIS3 IKT pārskats: https://</a:t>
            </a:r>
            <a:r>
              <a:rPr lang="lv-LV" sz="1400" i="1" dirty="0" smtClean="0">
                <a:latin typeface="Verdana" panose="020B0604030504040204" pitchFamily="34" charset="0"/>
                <a:ea typeface="Verdana" panose="020B0604030504040204" pitchFamily="34" charset="0"/>
              </a:rPr>
              <a:t>www.izm.gov.lv/lv/informacijas-un-komunikacijas-tehnologijas</a:t>
            </a:r>
            <a:endParaRPr lang="lv-LV" sz="1400" i="1" dirty="0">
              <a:latin typeface="Verdana" panose="020B0604030504040204" pitchFamily="34" charset="0"/>
              <a:ea typeface="Verdana" panose="020B0604030504040204" pitchFamily="34" charset="0"/>
            </a:endParaRPr>
          </a:p>
        </p:txBody>
      </p:sp>
      <p:pic>
        <p:nvPicPr>
          <p:cNvPr id="34" name="Graphic 15" descr="Share"/>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72298" y="6348393"/>
            <a:ext cx="400068" cy="400068"/>
          </a:xfrm>
          <a:prstGeom prst="rect">
            <a:avLst/>
          </a:prstGeom>
        </p:spPr>
      </p:pic>
    </p:spTree>
    <p:extLst>
      <p:ext uri="{BB962C8B-B14F-4D97-AF65-F5344CB8AC3E}">
        <p14:creationId xmlns:p14="http://schemas.microsoft.com/office/powerpoint/2010/main" val="2027592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22291" y="211050"/>
            <a:ext cx="6126309" cy="10060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rtlCol="0" anchor="ctr" anchorCtr="0" compatLnSpc="1">
            <a:prstTxWarp prst="textNoShape">
              <a:avLst/>
            </a:prstTxWarp>
            <a:noAutofit/>
          </a:bodyPr>
          <a:lstStyle>
            <a:lvl1pPr marL="0" marR="0" indent="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1pPr>
            <a:lvl2pPr marL="0" marR="0" indent="228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2pPr>
            <a:lvl3pPr marL="0" marR="0" indent="457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3pPr>
            <a:lvl4pPr marL="0" marR="0" indent="685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4pPr>
            <a:lvl5pPr marL="0" marR="0" indent="9144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5pPr>
            <a:lvl6pPr marL="0" marR="0" indent="11430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6pPr>
            <a:lvl7pPr marL="0" marR="0" indent="1371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7pPr>
            <a:lvl8pPr marL="0" marR="0" indent="1600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8pPr>
            <a:lvl9pPr marL="0" marR="0" indent="1828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9pPr>
          </a:lstStyle>
          <a:p>
            <a:pPr algn="l" defTabSz="914400">
              <a:lnSpc>
                <a:spcPct val="90000"/>
              </a:lnSpc>
              <a:spcAft>
                <a:spcPts val="600"/>
              </a:spcAft>
              <a:defRPr/>
            </a:pPr>
            <a:r>
              <a:rPr lang="lv-LV" sz="3200" b="1" dirty="0">
                <a:solidFill>
                  <a:srgbClr val="1A0599"/>
                </a:solidFill>
                <a:latin typeface="Verdana" panose="020B0604030504040204" pitchFamily="34" charset="0"/>
                <a:ea typeface="Verdana" panose="020B0604030504040204" pitchFamily="34" charset="0"/>
                <a:cs typeface="Arial" panose="020B0604020202020204" pitchFamily="34" charset="0"/>
              </a:rPr>
              <a:t>IKT specializācijas nišas</a:t>
            </a:r>
            <a:endParaRPr lang="en-US" sz="3200" b="1" dirty="0">
              <a:solidFill>
                <a:srgbClr val="1A0599"/>
              </a:solidFill>
              <a:latin typeface="Verdana" panose="020B0604030504040204" pitchFamily="34" charset="0"/>
              <a:ea typeface="Verdana" panose="020B0604030504040204" pitchFamily="34" charset="0"/>
              <a:cs typeface="Arial" panose="020B0604020202020204" pitchFamily="34" charset="0"/>
            </a:endParaRPr>
          </a:p>
        </p:txBody>
      </p:sp>
      <p:pic>
        <p:nvPicPr>
          <p:cNvPr id="3" name="Picture 2"/>
          <p:cNvPicPr/>
          <p:nvPr/>
        </p:nvPicPr>
        <p:blipFill>
          <a:blip r:embed="rId2"/>
          <a:stretch>
            <a:fillRect/>
          </a:stretch>
        </p:blipFill>
        <p:spPr>
          <a:xfrm>
            <a:off x="1055917" y="1217101"/>
            <a:ext cx="6528224" cy="4923723"/>
          </a:xfrm>
          <a:prstGeom prst="rect">
            <a:avLst/>
          </a:prstGeom>
        </p:spPr>
      </p:pic>
      <p:sp>
        <p:nvSpPr>
          <p:cNvPr id="4" name="Snip Diagonal Corner Rectangle 3"/>
          <p:cNvSpPr/>
          <p:nvPr/>
        </p:nvSpPr>
        <p:spPr>
          <a:xfrm>
            <a:off x="9264952" y="2502878"/>
            <a:ext cx="2393648" cy="3378101"/>
          </a:xfrm>
          <a:prstGeom prst="snip2DiagRect">
            <a:avLst/>
          </a:prstGeom>
          <a:ln w="19050">
            <a:solidFill>
              <a:srgbClr val="13046C"/>
            </a:solidFill>
          </a:ln>
        </p:spPr>
        <p:txBody>
          <a:bodyPr wrap="square">
            <a:spAutoFit/>
          </a:bodyPr>
          <a:lstStyle/>
          <a:p>
            <a:r>
              <a:rPr lang="lv-LV" dirty="0">
                <a:solidFill>
                  <a:srgbClr val="13046C"/>
                </a:solidFill>
                <a:latin typeface="Arial" panose="020B0604020202020204" pitchFamily="34" charset="0"/>
                <a:ea typeface="Arial" panose="020B0604020202020204" pitchFamily="34" charset="0"/>
              </a:rPr>
              <a:t>ZI un komersantu īstenoto P&amp;I projektu finansējuma apjoms milj. eiro RIS3 IKT jomas tematiskajās nišās 2014.-2018.gada periodā</a:t>
            </a:r>
            <a:r>
              <a:rPr lang="lv-LV" dirty="0" smtClean="0">
                <a:latin typeface="Arial" panose="020B0604020202020204" pitchFamily="34" charset="0"/>
                <a:ea typeface="Arial" panose="020B0604020202020204" pitchFamily="34" charset="0"/>
              </a:rPr>
              <a:t>.</a:t>
            </a:r>
          </a:p>
          <a:p>
            <a:endParaRPr lang="lv-LV" sz="900" dirty="0"/>
          </a:p>
        </p:txBody>
      </p:sp>
      <p:sp>
        <p:nvSpPr>
          <p:cNvPr id="5" name="Slide Number Placeholder 3"/>
          <p:cNvSpPr txBox="1">
            <a:spLocks/>
          </p:cNvSpPr>
          <p:nvPr/>
        </p:nvSpPr>
        <p:spPr>
          <a:xfrm>
            <a:off x="9187544" y="6240806"/>
            <a:ext cx="2743200" cy="365125"/>
          </a:xfrm>
          <a:prstGeom prst="rect">
            <a:avLst/>
          </a:prstGeom>
        </p:spPr>
        <p:txBody>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v-LV" sz="1400" dirty="0" smtClean="0">
                <a:solidFill>
                  <a:prstClr val="black">
                    <a:tint val="75000"/>
                  </a:prstClr>
                </a:solidFill>
              </a:rPr>
              <a:t>13</a:t>
            </a:r>
            <a:endParaRPr lang="lv-LV" sz="1400" dirty="0">
              <a:solidFill>
                <a:prstClr val="black">
                  <a:tint val="75000"/>
                </a:prstClr>
              </a:solidFill>
            </a:endParaRPr>
          </a:p>
        </p:txBody>
      </p:sp>
      <p:sp>
        <p:nvSpPr>
          <p:cNvPr id="6" name="Rectangle 5">
            <a:extLst>
              <a:ext uri="{FF2B5EF4-FFF2-40B4-BE49-F238E27FC236}">
                <a16:creationId xmlns="" xmlns:a16="http://schemas.microsoft.com/office/drawing/2014/main" id="{BF350B87-E73E-0A44-ACAA-7AC03740CECC}"/>
              </a:ext>
            </a:extLst>
          </p:cNvPr>
          <p:cNvSpPr/>
          <p:nvPr/>
        </p:nvSpPr>
        <p:spPr>
          <a:xfrm>
            <a:off x="1263119" y="6409284"/>
            <a:ext cx="8716750" cy="307777"/>
          </a:xfrm>
          <a:prstGeom prst="rect">
            <a:avLst/>
          </a:prstGeom>
          <a:ln w="28575">
            <a:solidFill>
              <a:srgbClr val="C00000"/>
            </a:solidFill>
          </a:ln>
        </p:spPr>
        <p:txBody>
          <a:bodyPr wrap="square">
            <a:spAutoFit/>
          </a:bodyPr>
          <a:lstStyle/>
          <a:p>
            <a:r>
              <a:rPr lang="lv-LV" sz="1400" i="1" dirty="0">
                <a:latin typeface="Verdana" panose="020B0604030504040204" pitchFamily="34" charset="0"/>
                <a:ea typeface="Verdana" panose="020B0604030504040204" pitchFamily="34" charset="0"/>
              </a:rPr>
              <a:t>RIS3 IKT pārskats: https://</a:t>
            </a:r>
            <a:r>
              <a:rPr lang="lv-LV" sz="1400" i="1" dirty="0" smtClean="0">
                <a:latin typeface="Verdana" panose="020B0604030504040204" pitchFamily="34" charset="0"/>
                <a:ea typeface="Verdana" panose="020B0604030504040204" pitchFamily="34" charset="0"/>
              </a:rPr>
              <a:t>www.izm.gov.lv/lv/informacijas-un-komunikacijas-tehnologijas</a:t>
            </a:r>
            <a:endParaRPr lang="lv-LV" sz="1400" i="1" dirty="0">
              <a:latin typeface="Verdana" panose="020B0604030504040204" pitchFamily="34" charset="0"/>
              <a:ea typeface="Verdana" panose="020B0604030504040204" pitchFamily="34" charset="0"/>
            </a:endParaRPr>
          </a:p>
        </p:txBody>
      </p:sp>
      <p:pic>
        <p:nvPicPr>
          <p:cNvPr id="7" name="Graphic 15" descr="Share"/>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72298" y="6348393"/>
            <a:ext cx="400068" cy="400068"/>
          </a:xfrm>
          <a:prstGeom prst="rect">
            <a:avLst/>
          </a:prstGeom>
        </p:spPr>
      </p:pic>
    </p:spTree>
    <p:extLst>
      <p:ext uri="{BB962C8B-B14F-4D97-AF65-F5344CB8AC3E}">
        <p14:creationId xmlns:p14="http://schemas.microsoft.com/office/powerpoint/2010/main" val="70796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973835B-CC07-F44A-B527-C74A163B3AB2}"/>
              </a:ext>
            </a:extLst>
          </p:cNvPr>
          <p:cNvSpPr/>
          <p:nvPr/>
        </p:nvSpPr>
        <p:spPr>
          <a:xfrm>
            <a:off x="1686600" y="414232"/>
            <a:ext cx="7948010" cy="535531"/>
          </a:xfrm>
          <a:prstGeom prst="rect">
            <a:avLst/>
          </a:prstGeom>
        </p:spPr>
        <p:txBody>
          <a:bodyPr wrap="none">
            <a:spAutoFit/>
          </a:bodyPr>
          <a:lstStyle/>
          <a:p>
            <a:pPr>
              <a:lnSpc>
                <a:spcPct val="90000"/>
              </a:lnSpc>
              <a:spcAft>
                <a:spcPts val="600"/>
              </a:spcAft>
              <a:defRPr/>
            </a:pPr>
            <a:r>
              <a:rPr lang="lv-LV" sz="3200" b="1" dirty="0">
                <a:solidFill>
                  <a:srgbClr val="1A0599"/>
                </a:solidFill>
                <a:latin typeface="Verdana" panose="020B0604030504040204" pitchFamily="34" charset="0"/>
                <a:ea typeface="Verdana" panose="020B0604030504040204" pitchFamily="34" charset="0"/>
                <a:cs typeface="Arial" panose="020B0604020202020204" pitchFamily="34" charset="0"/>
              </a:rPr>
              <a:t>Jauna pieeja Eiropas partnerībām</a:t>
            </a:r>
            <a:endParaRPr lang="en-US" sz="3200" b="1" dirty="0">
              <a:solidFill>
                <a:srgbClr val="1A0599"/>
              </a:solidFill>
              <a:latin typeface="Verdana" panose="020B0604030504040204" pitchFamily="34" charset="0"/>
              <a:ea typeface="Verdana" panose="020B0604030504040204" pitchFamily="34" charset="0"/>
              <a:cs typeface="Arial" panose="020B0604020202020204" pitchFamily="34" charset="0"/>
            </a:endParaRPr>
          </a:p>
        </p:txBody>
      </p:sp>
      <p:grpSp>
        <p:nvGrpSpPr>
          <p:cNvPr id="6" name="Group 5"/>
          <p:cNvGrpSpPr/>
          <p:nvPr/>
        </p:nvGrpSpPr>
        <p:grpSpPr>
          <a:xfrm>
            <a:off x="651934" y="3422816"/>
            <a:ext cx="11278810" cy="2249852"/>
            <a:chOff x="1847711" y="3422815"/>
            <a:chExt cx="7784464" cy="2859453"/>
          </a:xfrm>
        </p:grpSpPr>
        <p:sp>
          <p:nvSpPr>
            <p:cNvPr id="7" name="Freeform 6"/>
            <p:cNvSpPr/>
            <p:nvPr/>
          </p:nvSpPr>
          <p:spPr>
            <a:xfrm>
              <a:off x="1847711" y="3422815"/>
              <a:ext cx="2373312" cy="518400"/>
            </a:xfrm>
            <a:custGeom>
              <a:avLst/>
              <a:gdLst>
                <a:gd name="connsiteX0" fmla="*/ 0 w 2373312"/>
                <a:gd name="connsiteY0" fmla="*/ 0 h 518400"/>
                <a:gd name="connsiteX1" fmla="*/ 2373312 w 2373312"/>
                <a:gd name="connsiteY1" fmla="*/ 0 h 518400"/>
                <a:gd name="connsiteX2" fmla="*/ 2373312 w 2373312"/>
                <a:gd name="connsiteY2" fmla="*/ 518400 h 518400"/>
                <a:gd name="connsiteX3" fmla="*/ 0 w 2373312"/>
                <a:gd name="connsiteY3" fmla="*/ 518400 h 518400"/>
                <a:gd name="connsiteX4" fmla="*/ 0 w 2373312"/>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312" h="518400">
                  <a:moveTo>
                    <a:pt x="0" y="0"/>
                  </a:moveTo>
                  <a:lnTo>
                    <a:pt x="2373312" y="0"/>
                  </a:lnTo>
                  <a:lnTo>
                    <a:pt x="2373312" y="518400"/>
                  </a:lnTo>
                  <a:lnTo>
                    <a:pt x="0" y="518400"/>
                  </a:lnTo>
                  <a:lnTo>
                    <a:pt x="0" y="0"/>
                  </a:lnTo>
                  <a:close/>
                </a:path>
              </a:pathLst>
            </a:custGeom>
            <a:solidFill>
              <a:srgbClr val="1A059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lv-LV" sz="1600" b="1" kern="1200" dirty="0" err="1" smtClean="0">
                  <a:latin typeface="Verdana" panose="020B0604030504040204" pitchFamily="34" charset="0"/>
                  <a:ea typeface="Verdana" panose="020B0604030504040204" pitchFamily="34" charset="0"/>
                </a:rPr>
                <a:t>Kopprogrammētas</a:t>
              </a:r>
              <a:endParaRPr lang="lv-LV" sz="1600" b="1" kern="1200" dirty="0">
                <a:latin typeface="Verdana" panose="020B0604030504040204" pitchFamily="34" charset="0"/>
                <a:ea typeface="Verdana" panose="020B0604030504040204" pitchFamily="34" charset="0"/>
              </a:endParaRPr>
            </a:p>
          </p:txBody>
        </p:sp>
        <p:sp>
          <p:nvSpPr>
            <p:cNvPr id="8" name="Freeform 7"/>
            <p:cNvSpPr/>
            <p:nvPr/>
          </p:nvSpPr>
          <p:spPr>
            <a:xfrm>
              <a:off x="1847711" y="3941216"/>
              <a:ext cx="2373312" cy="2341052"/>
            </a:xfrm>
            <a:custGeom>
              <a:avLst/>
              <a:gdLst>
                <a:gd name="connsiteX0" fmla="*/ 0 w 2373312"/>
                <a:gd name="connsiteY0" fmla="*/ 0 h 2050901"/>
                <a:gd name="connsiteX1" fmla="*/ 2373312 w 2373312"/>
                <a:gd name="connsiteY1" fmla="*/ 0 h 2050901"/>
                <a:gd name="connsiteX2" fmla="*/ 2373312 w 2373312"/>
                <a:gd name="connsiteY2" fmla="*/ 2050901 h 2050901"/>
                <a:gd name="connsiteX3" fmla="*/ 0 w 2373312"/>
                <a:gd name="connsiteY3" fmla="*/ 2050901 h 2050901"/>
                <a:gd name="connsiteX4" fmla="*/ 0 w 2373312"/>
                <a:gd name="connsiteY4" fmla="*/ 0 h 2050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312" h="2050901">
                  <a:moveTo>
                    <a:pt x="0" y="0"/>
                  </a:moveTo>
                  <a:lnTo>
                    <a:pt x="2373312" y="0"/>
                  </a:lnTo>
                  <a:lnTo>
                    <a:pt x="2373312" y="2050901"/>
                  </a:lnTo>
                  <a:lnTo>
                    <a:pt x="0" y="2050901"/>
                  </a:lnTo>
                  <a:lnTo>
                    <a:pt x="0" y="0"/>
                  </a:lnTo>
                  <a:close/>
                </a:path>
              </a:pathLst>
            </a:custGeom>
            <a:solidFill>
              <a:schemeClr val="bg1">
                <a:lumMod val="95000"/>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lv-LV" sz="1200" kern="1200" dirty="0" smtClean="0">
                  <a:latin typeface="Verdana" panose="020B0604030504040204" pitchFamily="34" charset="0"/>
                  <a:ea typeface="Verdana" panose="020B0604030504040204" pitchFamily="34" charset="0"/>
                </a:rPr>
                <a:t>Balstās uz saprašanās memorandiem (</a:t>
              </a:r>
              <a:r>
                <a:rPr lang="lv-LV" sz="1200" kern="1200" dirty="0" err="1" smtClean="0">
                  <a:latin typeface="Verdana" panose="020B0604030504040204" pitchFamily="34" charset="0"/>
                  <a:ea typeface="Verdana" panose="020B0604030504040204" pitchFamily="34" charset="0"/>
                </a:rPr>
                <a:t>MoU</a:t>
              </a:r>
              <a:r>
                <a:rPr lang="lv-LV" sz="1200" kern="1200" dirty="0" smtClean="0">
                  <a:latin typeface="Verdana" panose="020B0604030504040204" pitchFamily="34" charset="0"/>
                  <a:ea typeface="Verdana" panose="020B0604030504040204" pitchFamily="34" charset="0"/>
                </a:rPr>
                <a:t>)</a:t>
              </a:r>
              <a:endParaRPr lang="lv-LV" sz="1200" kern="1200" dirty="0">
                <a:latin typeface="Verdana" panose="020B0604030504040204" pitchFamily="34" charset="0"/>
                <a:ea typeface="Verdana" panose="020B0604030504040204" pitchFamily="34" charset="0"/>
              </a:endParaRPr>
            </a:p>
            <a:p>
              <a:pPr marL="57150" lvl="1" indent="-57150" algn="l" defTabSz="177800">
                <a:lnSpc>
                  <a:spcPct val="90000"/>
                </a:lnSpc>
                <a:spcBef>
                  <a:spcPct val="0"/>
                </a:spcBef>
                <a:spcAft>
                  <a:spcPct val="15000"/>
                </a:spcAft>
                <a:buChar char="••"/>
              </a:pPr>
              <a:endParaRPr lang="lv-LV" sz="400" kern="1200" dirty="0">
                <a:latin typeface="Verdana" panose="020B0604030504040204" pitchFamily="34" charset="0"/>
                <a:ea typeface="Verdana" panose="020B0604030504040204" pitchFamily="34" charset="0"/>
              </a:endParaRPr>
            </a:p>
            <a:p>
              <a:pPr marL="114300" lvl="1" indent="-114300" algn="l" defTabSz="533400">
                <a:lnSpc>
                  <a:spcPct val="90000"/>
                </a:lnSpc>
                <a:spcBef>
                  <a:spcPct val="0"/>
                </a:spcBef>
                <a:spcAft>
                  <a:spcPct val="15000"/>
                </a:spcAft>
                <a:buChar char="••"/>
              </a:pPr>
              <a:r>
                <a:rPr lang="lv-LV" sz="1200" kern="1200" dirty="0" smtClean="0">
                  <a:latin typeface="Verdana" panose="020B0604030504040204" pitchFamily="34" charset="0"/>
                  <a:ea typeface="Verdana" panose="020B0604030504040204" pitchFamily="34" charset="0"/>
                </a:rPr>
                <a:t>Partneri un programma «Apvārsnis Eiropa» tās īsteno neatkarīgi</a:t>
              </a:r>
              <a:endParaRPr lang="lv-LV" sz="1200" kern="1200" dirty="0">
                <a:latin typeface="Verdana" panose="020B0604030504040204" pitchFamily="34" charset="0"/>
                <a:ea typeface="Verdana" panose="020B0604030504040204" pitchFamily="34" charset="0"/>
              </a:endParaRPr>
            </a:p>
          </p:txBody>
        </p:sp>
        <p:sp>
          <p:nvSpPr>
            <p:cNvPr id="9" name="Freeform 8"/>
            <p:cNvSpPr/>
            <p:nvPr/>
          </p:nvSpPr>
          <p:spPr>
            <a:xfrm>
              <a:off x="4553287" y="3422815"/>
              <a:ext cx="2373312" cy="518400"/>
            </a:xfrm>
            <a:custGeom>
              <a:avLst/>
              <a:gdLst>
                <a:gd name="connsiteX0" fmla="*/ 0 w 2373312"/>
                <a:gd name="connsiteY0" fmla="*/ 0 h 518400"/>
                <a:gd name="connsiteX1" fmla="*/ 2373312 w 2373312"/>
                <a:gd name="connsiteY1" fmla="*/ 0 h 518400"/>
                <a:gd name="connsiteX2" fmla="*/ 2373312 w 2373312"/>
                <a:gd name="connsiteY2" fmla="*/ 518400 h 518400"/>
                <a:gd name="connsiteX3" fmla="*/ 0 w 2373312"/>
                <a:gd name="connsiteY3" fmla="*/ 518400 h 518400"/>
                <a:gd name="connsiteX4" fmla="*/ 0 w 2373312"/>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312" h="518400">
                  <a:moveTo>
                    <a:pt x="0" y="0"/>
                  </a:moveTo>
                  <a:lnTo>
                    <a:pt x="2373312" y="0"/>
                  </a:lnTo>
                  <a:lnTo>
                    <a:pt x="2373312" y="518400"/>
                  </a:lnTo>
                  <a:lnTo>
                    <a:pt x="0" y="518400"/>
                  </a:lnTo>
                  <a:lnTo>
                    <a:pt x="0" y="0"/>
                  </a:lnTo>
                  <a:close/>
                </a:path>
              </a:pathLst>
            </a:custGeom>
            <a:solidFill>
              <a:srgbClr val="1A059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lv-LV" sz="1600" b="1" kern="1200" dirty="0" err="1" smtClean="0">
                  <a:latin typeface="Verdana" panose="020B0604030504040204" pitchFamily="34" charset="0"/>
                  <a:ea typeface="Verdana" panose="020B0604030504040204" pitchFamily="34" charset="0"/>
                </a:rPr>
                <a:t>Koppfinansētas</a:t>
              </a:r>
              <a:endParaRPr lang="lv-LV" sz="1200" b="1" kern="1200" dirty="0">
                <a:latin typeface="Verdana" panose="020B0604030504040204" pitchFamily="34" charset="0"/>
                <a:ea typeface="Verdana" panose="020B0604030504040204" pitchFamily="34" charset="0"/>
              </a:endParaRPr>
            </a:p>
          </p:txBody>
        </p:sp>
        <p:sp>
          <p:nvSpPr>
            <p:cNvPr id="10" name="Freeform 9"/>
            <p:cNvSpPr/>
            <p:nvPr/>
          </p:nvSpPr>
          <p:spPr>
            <a:xfrm>
              <a:off x="4553287" y="3941215"/>
              <a:ext cx="2373312" cy="2281785"/>
            </a:xfrm>
            <a:custGeom>
              <a:avLst/>
              <a:gdLst>
                <a:gd name="connsiteX0" fmla="*/ 0 w 2373312"/>
                <a:gd name="connsiteY0" fmla="*/ 0 h 2050901"/>
                <a:gd name="connsiteX1" fmla="*/ 2373312 w 2373312"/>
                <a:gd name="connsiteY1" fmla="*/ 0 h 2050901"/>
                <a:gd name="connsiteX2" fmla="*/ 2373312 w 2373312"/>
                <a:gd name="connsiteY2" fmla="*/ 2050901 h 2050901"/>
                <a:gd name="connsiteX3" fmla="*/ 0 w 2373312"/>
                <a:gd name="connsiteY3" fmla="*/ 2050901 h 2050901"/>
                <a:gd name="connsiteX4" fmla="*/ 0 w 2373312"/>
                <a:gd name="connsiteY4" fmla="*/ 0 h 2050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312" h="2050901">
                  <a:moveTo>
                    <a:pt x="0" y="0"/>
                  </a:moveTo>
                  <a:lnTo>
                    <a:pt x="2373312" y="0"/>
                  </a:lnTo>
                  <a:lnTo>
                    <a:pt x="2373312" y="2050901"/>
                  </a:lnTo>
                  <a:lnTo>
                    <a:pt x="0" y="2050901"/>
                  </a:lnTo>
                  <a:lnTo>
                    <a:pt x="0" y="0"/>
                  </a:lnTo>
                  <a:close/>
                </a:path>
              </a:pathLst>
            </a:custGeom>
            <a:solidFill>
              <a:schemeClr val="bg1">
                <a:lumMod val="95000"/>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lv-LV" sz="1200" kern="1200" dirty="0" smtClean="0">
                  <a:latin typeface="Verdana" panose="020B0604030504040204" pitchFamily="34" charset="0"/>
                  <a:ea typeface="Verdana" panose="020B0604030504040204" pitchFamily="34" charset="0"/>
                </a:rPr>
                <a:t>Balstās uz kopīgu programmu, kam piekrituši un ko īsteno partneri</a:t>
              </a:r>
              <a:endParaRPr lang="lv-LV" sz="1200" kern="1200" dirty="0">
                <a:latin typeface="Verdana" panose="020B0604030504040204" pitchFamily="34" charset="0"/>
                <a:ea typeface="Verdana" panose="020B0604030504040204" pitchFamily="34" charset="0"/>
              </a:endParaRPr>
            </a:p>
            <a:p>
              <a:pPr marL="57150" lvl="1" indent="-57150" algn="l" defTabSz="177800">
                <a:lnSpc>
                  <a:spcPct val="90000"/>
                </a:lnSpc>
                <a:spcBef>
                  <a:spcPct val="0"/>
                </a:spcBef>
                <a:spcAft>
                  <a:spcPct val="15000"/>
                </a:spcAft>
                <a:buChar char="••"/>
              </a:pPr>
              <a:endParaRPr lang="lv-LV" sz="400" kern="1200" dirty="0">
                <a:latin typeface="Verdana" panose="020B0604030504040204" pitchFamily="34" charset="0"/>
                <a:ea typeface="Verdana" panose="020B0604030504040204" pitchFamily="34" charset="0"/>
              </a:endParaRPr>
            </a:p>
            <a:p>
              <a:pPr marL="114300" lvl="1" indent="-114300" algn="l" defTabSz="533400">
                <a:lnSpc>
                  <a:spcPct val="90000"/>
                </a:lnSpc>
                <a:spcBef>
                  <a:spcPct val="0"/>
                </a:spcBef>
                <a:spcAft>
                  <a:spcPct val="15000"/>
                </a:spcAft>
                <a:buChar char="••"/>
              </a:pPr>
              <a:r>
                <a:rPr lang="lv-LV" sz="1200" kern="1200" dirty="0" smtClean="0">
                  <a:latin typeface="Verdana" panose="020B0604030504040204" pitchFamily="34" charset="0"/>
                  <a:ea typeface="Verdana" panose="020B0604030504040204" pitchFamily="34" charset="0"/>
                </a:rPr>
                <a:t>Partneri apņemas veikt finansiālu ieguldījumu un ieguldījumu natūrā (</a:t>
              </a:r>
              <a:r>
                <a:rPr lang="lv-LV" sz="1200" kern="1200" dirty="0" err="1" smtClean="0">
                  <a:latin typeface="Verdana" panose="020B0604030504040204" pitchFamily="34" charset="0"/>
                  <a:ea typeface="Verdana" panose="020B0604030504040204" pitchFamily="34" charset="0"/>
                </a:rPr>
                <a:t>in-kind</a:t>
              </a:r>
              <a:r>
                <a:rPr lang="lv-LV" sz="1200" kern="1200" dirty="0" smtClean="0">
                  <a:latin typeface="Verdana" panose="020B0604030504040204" pitchFamily="34" charset="0"/>
                  <a:ea typeface="Verdana" panose="020B0604030504040204" pitchFamily="34" charset="0"/>
                </a:rPr>
                <a:t>)</a:t>
              </a:r>
              <a:endParaRPr lang="lv-LV" sz="1200" kern="1200" dirty="0">
                <a:latin typeface="Verdana" panose="020B0604030504040204" pitchFamily="34" charset="0"/>
                <a:ea typeface="Verdana" panose="020B0604030504040204" pitchFamily="34" charset="0"/>
              </a:endParaRPr>
            </a:p>
          </p:txBody>
        </p:sp>
        <p:sp>
          <p:nvSpPr>
            <p:cNvPr id="11" name="Freeform 10"/>
            <p:cNvSpPr/>
            <p:nvPr/>
          </p:nvSpPr>
          <p:spPr>
            <a:xfrm>
              <a:off x="7258863" y="3422815"/>
              <a:ext cx="2373312" cy="518400"/>
            </a:xfrm>
            <a:custGeom>
              <a:avLst/>
              <a:gdLst>
                <a:gd name="connsiteX0" fmla="*/ 0 w 2373312"/>
                <a:gd name="connsiteY0" fmla="*/ 0 h 518400"/>
                <a:gd name="connsiteX1" fmla="*/ 2373312 w 2373312"/>
                <a:gd name="connsiteY1" fmla="*/ 0 h 518400"/>
                <a:gd name="connsiteX2" fmla="*/ 2373312 w 2373312"/>
                <a:gd name="connsiteY2" fmla="*/ 518400 h 518400"/>
                <a:gd name="connsiteX3" fmla="*/ 0 w 2373312"/>
                <a:gd name="connsiteY3" fmla="*/ 518400 h 518400"/>
                <a:gd name="connsiteX4" fmla="*/ 0 w 2373312"/>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312" h="518400">
                  <a:moveTo>
                    <a:pt x="0" y="0"/>
                  </a:moveTo>
                  <a:lnTo>
                    <a:pt x="2373312" y="0"/>
                  </a:lnTo>
                  <a:lnTo>
                    <a:pt x="2373312" y="518400"/>
                  </a:lnTo>
                  <a:lnTo>
                    <a:pt x="0" y="518400"/>
                  </a:lnTo>
                  <a:lnTo>
                    <a:pt x="0" y="0"/>
                  </a:lnTo>
                  <a:close/>
                </a:path>
              </a:pathLst>
            </a:custGeom>
            <a:solidFill>
              <a:srgbClr val="1A059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lv-LV" sz="1600" b="1" kern="1200" dirty="0" err="1" smtClean="0">
                  <a:latin typeface="Verdana" panose="020B0604030504040204" pitchFamily="34" charset="0"/>
                  <a:ea typeface="Verdana" panose="020B0604030504040204" pitchFamily="34" charset="0"/>
                </a:rPr>
                <a:t>Institucionalizētas</a:t>
              </a:r>
              <a:endParaRPr lang="lv-LV" sz="1200" b="1" kern="1200" dirty="0">
                <a:latin typeface="Verdana" panose="020B0604030504040204" pitchFamily="34" charset="0"/>
                <a:ea typeface="Verdana" panose="020B0604030504040204" pitchFamily="34" charset="0"/>
              </a:endParaRPr>
            </a:p>
          </p:txBody>
        </p:sp>
        <p:sp>
          <p:nvSpPr>
            <p:cNvPr id="12" name="Freeform 11"/>
            <p:cNvSpPr/>
            <p:nvPr/>
          </p:nvSpPr>
          <p:spPr>
            <a:xfrm>
              <a:off x="7258863" y="3941215"/>
              <a:ext cx="2373312" cy="2281785"/>
            </a:xfrm>
            <a:custGeom>
              <a:avLst/>
              <a:gdLst>
                <a:gd name="connsiteX0" fmla="*/ 0 w 2373312"/>
                <a:gd name="connsiteY0" fmla="*/ 0 h 2050901"/>
                <a:gd name="connsiteX1" fmla="*/ 2373312 w 2373312"/>
                <a:gd name="connsiteY1" fmla="*/ 0 h 2050901"/>
                <a:gd name="connsiteX2" fmla="*/ 2373312 w 2373312"/>
                <a:gd name="connsiteY2" fmla="*/ 2050901 h 2050901"/>
                <a:gd name="connsiteX3" fmla="*/ 0 w 2373312"/>
                <a:gd name="connsiteY3" fmla="*/ 2050901 h 2050901"/>
                <a:gd name="connsiteX4" fmla="*/ 0 w 2373312"/>
                <a:gd name="connsiteY4" fmla="*/ 0 h 2050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312" h="2050901">
                  <a:moveTo>
                    <a:pt x="0" y="0"/>
                  </a:moveTo>
                  <a:lnTo>
                    <a:pt x="2373312" y="0"/>
                  </a:lnTo>
                  <a:lnTo>
                    <a:pt x="2373312" y="2050901"/>
                  </a:lnTo>
                  <a:lnTo>
                    <a:pt x="0" y="2050901"/>
                  </a:lnTo>
                  <a:lnTo>
                    <a:pt x="0" y="0"/>
                  </a:lnTo>
                  <a:close/>
                </a:path>
              </a:pathLst>
            </a:custGeom>
            <a:solidFill>
              <a:schemeClr val="bg1">
                <a:lumMod val="95000"/>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lv-LV" sz="1200" kern="1200" dirty="0" smtClean="0">
                  <a:latin typeface="Verdana" panose="020B0604030504040204" pitchFamily="34" charset="0"/>
                  <a:ea typeface="Verdana" panose="020B0604030504040204" pitchFamily="34" charset="0"/>
                </a:rPr>
                <a:t>Kopuzņēmumi (JU – joint undertaking)</a:t>
              </a:r>
            </a:p>
            <a:p>
              <a:pPr marL="114300" lvl="1" indent="-114300" algn="l" defTabSz="533400">
                <a:lnSpc>
                  <a:spcPct val="90000"/>
                </a:lnSpc>
                <a:spcBef>
                  <a:spcPct val="0"/>
                </a:spcBef>
                <a:spcAft>
                  <a:spcPct val="15000"/>
                </a:spcAft>
                <a:buChar char="••"/>
              </a:pPr>
              <a:endParaRPr lang="lv-LV" sz="400" kern="1200" dirty="0">
                <a:latin typeface="Verdana" panose="020B0604030504040204" pitchFamily="34" charset="0"/>
                <a:ea typeface="Verdana" panose="020B0604030504040204" pitchFamily="34" charset="0"/>
              </a:endParaRPr>
            </a:p>
            <a:p>
              <a:pPr marL="114300" lvl="1" indent="-114300" algn="l" defTabSz="533400">
                <a:lnSpc>
                  <a:spcPct val="90000"/>
                </a:lnSpc>
                <a:spcBef>
                  <a:spcPct val="0"/>
                </a:spcBef>
                <a:spcAft>
                  <a:spcPct val="15000"/>
                </a:spcAft>
                <a:buChar char="••"/>
              </a:pPr>
              <a:r>
                <a:rPr lang="lv-LV" sz="1200" kern="1200" dirty="0" smtClean="0">
                  <a:latin typeface="Verdana" panose="020B0604030504040204" pitchFamily="34" charset="0"/>
                  <a:ea typeface="Verdana" panose="020B0604030504040204" pitchFamily="34" charset="0"/>
                </a:rPr>
                <a:t>Balstās uz ilgtermiņa dimensiju un vajadzību pēc augstas integrācijas pakāpes </a:t>
              </a:r>
            </a:p>
            <a:p>
              <a:pPr marL="114300" lvl="1" indent="-114300" algn="l" defTabSz="533400">
                <a:lnSpc>
                  <a:spcPct val="90000"/>
                </a:lnSpc>
                <a:spcBef>
                  <a:spcPct val="0"/>
                </a:spcBef>
                <a:spcAft>
                  <a:spcPct val="15000"/>
                </a:spcAft>
                <a:buChar char="••"/>
              </a:pPr>
              <a:endParaRPr lang="lv-LV" sz="400" kern="1200" dirty="0">
                <a:latin typeface="Verdana" panose="020B0604030504040204" pitchFamily="34" charset="0"/>
                <a:ea typeface="Verdana" panose="020B0604030504040204" pitchFamily="34" charset="0"/>
              </a:endParaRPr>
            </a:p>
            <a:p>
              <a:pPr marL="114300" lvl="1" indent="-114300" algn="l" defTabSz="533400">
                <a:lnSpc>
                  <a:spcPct val="90000"/>
                </a:lnSpc>
                <a:spcBef>
                  <a:spcPct val="0"/>
                </a:spcBef>
                <a:spcAft>
                  <a:spcPct val="15000"/>
                </a:spcAft>
                <a:buChar char="••"/>
              </a:pPr>
              <a:r>
                <a:rPr lang="lv-LV" sz="1200" kern="1200" dirty="0" smtClean="0">
                  <a:latin typeface="Verdana" panose="020B0604030504040204" pitchFamily="34" charset="0"/>
                  <a:ea typeface="Verdana" panose="020B0604030504040204" pitchFamily="34" charset="0"/>
                </a:rPr>
                <a:t>Partnerības veidotas, pamatojoties uz LESD 185. vai 187. pantu un EIT tiesību aktiem 2021.-2027.gadam </a:t>
              </a:r>
            </a:p>
            <a:p>
              <a:pPr marL="114300" lvl="1" indent="-114300" algn="l" defTabSz="533400">
                <a:lnSpc>
                  <a:spcPct val="90000"/>
                </a:lnSpc>
                <a:spcBef>
                  <a:spcPct val="0"/>
                </a:spcBef>
                <a:spcAft>
                  <a:spcPct val="15000"/>
                </a:spcAft>
                <a:buChar char="••"/>
              </a:pPr>
              <a:endParaRPr lang="lv-LV" sz="1200" kern="1200" dirty="0">
                <a:latin typeface="Verdana" panose="020B0604030504040204" pitchFamily="34" charset="0"/>
                <a:ea typeface="Verdana" panose="020B0604030504040204" pitchFamily="34" charset="0"/>
              </a:endParaRPr>
            </a:p>
          </p:txBody>
        </p:sp>
      </p:grpSp>
      <p:sp>
        <p:nvSpPr>
          <p:cNvPr id="4" name="Snip Diagonal Corner Rectangle 3"/>
          <p:cNvSpPr/>
          <p:nvPr/>
        </p:nvSpPr>
        <p:spPr>
          <a:xfrm>
            <a:off x="533400" y="1357646"/>
            <a:ext cx="11397343" cy="1776855"/>
          </a:xfrm>
          <a:prstGeom prst="snip2Diag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400" b="1" dirty="0" smtClean="0">
                <a:solidFill>
                  <a:srgbClr val="1A0599"/>
                </a:solidFill>
                <a:latin typeface="Verdana" panose="020B0604030504040204" pitchFamily="34" charset="0"/>
                <a:ea typeface="Verdana" panose="020B0604030504040204" pitchFamily="34" charset="0"/>
              </a:rPr>
              <a:t>Jaunas paaudzes </a:t>
            </a:r>
            <a:r>
              <a:rPr lang="lv-LV" sz="1400" b="1" dirty="0" err="1" smtClean="0">
                <a:solidFill>
                  <a:srgbClr val="1A0599"/>
                </a:solidFill>
                <a:latin typeface="Verdana" panose="020B0604030504040204" pitchFamily="34" charset="0"/>
                <a:ea typeface="Verdana" panose="020B0604030504040204" pitchFamily="34" charset="0"/>
              </a:rPr>
              <a:t>mērķorientētas</a:t>
            </a:r>
            <a:r>
              <a:rPr lang="lv-LV" sz="1400" b="1" dirty="0" smtClean="0">
                <a:solidFill>
                  <a:srgbClr val="1A0599"/>
                </a:solidFill>
                <a:latin typeface="Verdana" panose="020B0604030504040204" pitchFamily="34" charset="0"/>
                <a:ea typeface="Verdana" panose="020B0604030504040204" pitchFamily="34" charset="0"/>
              </a:rPr>
              <a:t> un vērienīgākas partnerības kopīgi saskaņoto ES politikas mērķu atbalstam</a:t>
            </a:r>
          </a:p>
          <a:p>
            <a:r>
              <a:rPr lang="lv-LV" sz="1400" b="1" dirty="0" smtClean="0">
                <a:solidFill>
                  <a:srgbClr val="1A0599"/>
                </a:solidFill>
                <a:latin typeface="Verdana" panose="020B0604030504040204" pitchFamily="34" charset="0"/>
                <a:ea typeface="Verdana" panose="020B0604030504040204" pitchFamily="34" charset="0"/>
              </a:rPr>
              <a:t>  </a:t>
            </a:r>
          </a:p>
          <a:p>
            <a:pPr marL="2571750" lvl="5" indent="-285750" algn="ctr">
              <a:buFont typeface="Arial" panose="020B0604020202020204" pitchFamily="34" charset="0"/>
              <a:buChar char="•"/>
            </a:pPr>
            <a:r>
              <a:rPr lang="lv-LV" sz="1400" dirty="0" smtClean="0">
                <a:solidFill>
                  <a:srgbClr val="1A0599"/>
                </a:solidFill>
                <a:latin typeface="Verdana" panose="020B0604030504040204" pitchFamily="34" charset="0"/>
                <a:ea typeface="Verdana" panose="020B0604030504040204" pitchFamily="34" charset="0"/>
              </a:rPr>
              <a:t>Stratēģiska ievirze</a:t>
            </a:r>
          </a:p>
          <a:p>
            <a:pPr marL="2571750" lvl="5" indent="-285750" algn="ctr">
              <a:buFont typeface="Arial" panose="020B0604020202020204" pitchFamily="34" charset="0"/>
              <a:buChar char="•"/>
            </a:pPr>
            <a:r>
              <a:rPr lang="lv-LV" sz="1400" dirty="0" smtClean="0">
                <a:solidFill>
                  <a:srgbClr val="1A0599"/>
                </a:solidFill>
                <a:latin typeface="Verdana" panose="020B0604030504040204" pitchFamily="34" charset="0"/>
                <a:ea typeface="Verdana" panose="020B0604030504040204" pitchFamily="34" charset="0"/>
              </a:rPr>
              <a:t>Sistēmiska pieeja</a:t>
            </a:r>
          </a:p>
          <a:p>
            <a:pPr marL="2571750" lvl="5" indent="-285750" algn="ctr">
              <a:buFont typeface="Arial" panose="020B0604020202020204" pitchFamily="34" charset="0"/>
              <a:buChar char="•"/>
            </a:pPr>
            <a:r>
              <a:rPr lang="lv-LV" sz="1400" dirty="0" smtClean="0">
                <a:solidFill>
                  <a:srgbClr val="1A0599"/>
                </a:solidFill>
                <a:latin typeface="Verdana" panose="020B0604030504040204" pitchFamily="34" charset="0"/>
                <a:ea typeface="Verdana" panose="020B0604030504040204" pitchFamily="34" charset="0"/>
              </a:rPr>
              <a:t>Vienkārša uzbūve</a:t>
            </a:r>
          </a:p>
          <a:p>
            <a:pPr marL="2571750" lvl="5" indent="-285750" algn="ctr">
              <a:buFont typeface="Arial" panose="020B0604020202020204" pitchFamily="34" charset="0"/>
              <a:buChar char="•"/>
            </a:pPr>
            <a:r>
              <a:rPr lang="lv-LV" sz="1400" dirty="0" smtClean="0">
                <a:solidFill>
                  <a:srgbClr val="1A0599"/>
                </a:solidFill>
                <a:latin typeface="Verdana" panose="020B0604030504040204" pitchFamily="34" charset="0"/>
                <a:ea typeface="Verdana" panose="020B0604030504040204" pitchFamily="34" charset="0"/>
              </a:rPr>
              <a:t>Dzīves cikla pieeja</a:t>
            </a:r>
          </a:p>
        </p:txBody>
      </p:sp>
      <p:sp>
        <p:nvSpPr>
          <p:cNvPr id="5" name="Pentagon 4"/>
          <p:cNvSpPr/>
          <p:nvPr/>
        </p:nvSpPr>
        <p:spPr>
          <a:xfrm>
            <a:off x="4090595" y="2046758"/>
            <a:ext cx="2023534" cy="821267"/>
          </a:xfrm>
          <a:prstGeom prst="homePlate">
            <a:avLst/>
          </a:prstGeom>
          <a:noFill/>
          <a:ln w="28575">
            <a:solidFill>
              <a:srgbClr val="1A0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rgbClr val="1A0599"/>
                </a:solidFill>
                <a:latin typeface="Verdana" panose="020B0604030504040204" pitchFamily="34" charset="0"/>
                <a:ea typeface="Verdana" panose="020B0604030504040204" pitchFamily="34" charset="0"/>
              </a:rPr>
              <a:t>Galvenās iezīmes</a:t>
            </a:r>
            <a:endParaRPr lang="lv-LV" b="1" dirty="0">
              <a:solidFill>
                <a:srgbClr val="1A0599"/>
              </a:solidFill>
              <a:latin typeface="Verdana" panose="020B0604030504040204" pitchFamily="34" charset="0"/>
              <a:ea typeface="Verdana" panose="020B0604030504040204" pitchFamily="34" charset="0"/>
            </a:endParaRPr>
          </a:p>
        </p:txBody>
      </p:sp>
      <p:sp>
        <p:nvSpPr>
          <p:cNvPr id="13" name="Slide Number Placeholder 3"/>
          <p:cNvSpPr txBox="1">
            <a:spLocks/>
          </p:cNvSpPr>
          <p:nvPr/>
        </p:nvSpPr>
        <p:spPr>
          <a:xfrm>
            <a:off x="9187544" y="6240806"/>
            <a:ext cx="2743200" cy="365125"/>
          </a:xfrm>
          <a:prstGeom prst="rect">
            <a:avLst/>
          </a:prstGeom>
        </p:spPr>
        <p:txBody>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v-LV" sz="1400" dirty="0" smtClean="0">
                <a:solidFill>
                  <a:prstClr val="black">
                    <a:tint val="75000"/>
                  </a:prstClr>
                </a:solidFill>
              </a:rPr>
              <a:t>14</a:t>
            </a:r>
            <a:endParaRPr lang="lv-LV" sz="1400" dirty="0">
              <a:solidFill>
                <a:prstClr val="black">
                  <a:tint val="75000"/>
                </a:prstClr>
              </a:solidFill>
            </a:endParaRPr>
          </a:p>
        </p:txBody>
      </p:sp>
    </p:spTree>
    <p:extLst>
      <p:ext uri="{BB962C8B-B14F-4D97-AF65-F5344CB8AC3E}">
        <p14:creationId xmlns:p14="http://schemas.microsoft.com/office/powerpoint/2010/main" val="3071767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alphaModFix amt="25000"/>
            <a:graysc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 t="24959" r="-135" b="-1"/>
          <a:stretch/>
        </p:blipFill>
        <p:spPr>
          <a:xfrm>
            <a:off x="-15316" y="569482"/>
            <a:ext cx="12176457" cy="6311348"/>
          </a:xfrm>
          <a:prstGeom prst="rect">
            <a:avLst/>
          </a:prstGeom>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24285" t="65310" r="61207" b="17494"/>
          <a:stretch/>
        </p:blipFill>
        <p:spPr>
          <a:xfrm rot="5400000" flipH="1">
            <a:off x="-90474" y="5329036"/>
            <a:ext cx="1619438" cy="1438491"/>
          </a:xfrm>
          <a:prstGeom prst="rect">
            <a:avLst/>
          </a:prstGeom>
        </p:spPr>
      </p:pic>
      <p:sp>
        <p:nvSpPr>
          <p:cNvPr id="19" name="Title 1"/>
          <p:cNvSpPr txBox="1">
            <a:spLocks/>
          </p:cNvSpPr>
          <p:nvPr/>
        </p:nvSpPr>
        <p:spPr>
          <a:xfrm>
            <a:off x="1746007" y="402049"/>
            <a:ext cx="8989726" cy="10339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rtlCol="0" anchor="ctr" anchorCtr="0" compatLnSpc="1">
            <a:prstTxWarp prst="textNoShape">
              <a:avLst/>
            </a:prstTxWarp>
            <a:noAutofit/>
          </a:bodyPr>
          <a:lstStyle>
            <a:lvl1pPr marL="0" marR="0" indent="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1pPr>
            <a:lvl2pPr marL="0" marR="0" indent="228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2pPr>
            <a:lvl3pPr marL="0" marR="0" indent="457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3pPr>
            <a:lvl4pPr marL="0" marR="0" indent="685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4pPr>
            <a:lvl5pPr marL="0" marR="0" indent="9144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5pPr>
            <a:lvl6pPr marL="0" marR="0" indent="11430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6pPr>
            <a:lvl7pPr marL="0" marR="0" indent="1371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7pPr>
            <a:lvl8pPr marL="0" marR="0" indent="1600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8pPr>
            <a:lvl9pPr marL="0" marR="0" indent="1828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Gill Sans"/>
              </a:defRPr>
            </a:lvl9pPr>
          </a:lstStyle>
          <a:p>
            <a:pPr algn="l" defTabSz="914400">
              <a:lnSpc>
                <a:spcPct val="90000"/>
              </a:lnSpc>
              <a:spcAft>
                <a:spcPts val="600"/>
              </a:spcAft>
              <a:defRPr/>
            </a:pPr>
            <a:r>
              <a:rPr lang="lv-LV" sz="3200" b="1" dirty="0">
                <a:solidFill>
                  <a:srgbClr val="1A0599"/>
                </a:solidFill>
                <a:latin typeface="Verdana" panose="020B0604030504040204" pitchFamily="34" charset="0"/>
                <a:ea typeface="Verdana" panose="020B0604030504040204" pitchFamily="34" charset="0"/>
                <a:cs typeface="Arial" panose="020B0604020202020204" pitchFamily="34" charset="0"/>
              </a:rPr>
              <a:t>Digitālā joma, rūpniecība un kosmoss partnerības un RIS3 jomas</a:t>
            </a:r>
            <a:endParaRPr lang="en-US" sz="3200" b="1" dirty="0">
              <a:solidFill>
                <a:srgbClr val="1A0599"/>
              </a:solidFill>
              <a:latin typeface="Verdana" panose="020B0604030504040204" pitchFamily="34" charset="0"/>
              <a:ea typeface="Verdana" panose="020B0604030504040204" pitchFamily="34" charset="0"/>
              <a:cs typeface="Arial" panose="020B0604020202020204" pitchFamily="34" charset="0"/>
            </a:endParaRPr>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24285" t="65310" r="61207" b="10584"/>
          <a:stretch/>
        </p:blipFill>
        <p:spPr>
          <a:xfrm rot="10800000" flipH="1">
            <a:off x="0" y="0"/>
            <a:ext cx="1544598" cy="1923273"/>
          </a:xfrm>
          <a:prstGeom prst="rect">
            <a:avLst/>
          </a:prstGeom>
        </p:spPr>
      </p:pic>
      <p:sp>
        <p:nvSpPr>
          <p:cNvPr id="3" name="Rectangle 2"/>
          <p:cNvSpPr/>
          <p:nvPr/>
        </p:nvSpPr>
        <p:spPr>
          <a:xfrm>
            <a:off x="3415901" y="1741040"/>
            <a:ext cx="4293037" cy="4724370"/>
          </a:xfrm>
          <a:prstGeom prst="rect">
            <a:avLst/>
          </a:prstGeom>
          <a:solidFill>
            <a:schemeClr val="bg1">
              <a:lumMod val="95000"/>
            </a:schemeClr>
          </a:solidFill>
          <a:ln w="38100">
            <a:solidFill>
              <a:srgbClr val="2802CA"/>
            </a:solidFill>
          </a:ln>
        </p:spPr>
        <p:txBody>
          <a:bodyPr wrap="square">
            <a:spAutoFit/>
          </a:bodyPr>
          <a:lstStyle/>
          <a:p>
            <a:pPr marL="342900" indent="-342900">
              <a:spcAft>
                <a:spcPts val="600"/>
              </a:spcAft>
              <a:buAutoNum type="arabicPeriod"/>
            </a:pPr>
            <a:r>
              <a:rPr lang="lv-LV" sz="1400" b="1" dirty="0">
                <a:solidFill>
                  <a:srgbClr val="1A0599"/>
                </a:solidFill>
                <a:latin typeface="Verdana" panose="020B0604030504040204" pitchFamily="34" charset="0"/>
                <a:ea typeface="Verdana" panose="020B0604030504040204" pitchFamily="34" charset="0"/>
              </a:rPr>
              <a:t>Augstas veiktspējas </a:t>
            </a:r>
            <a:r>
              <a:rPr lang="lv-LV" sz="1400" b="1" dirty="0" err="1">
                <a:solidFill>
                  <a:srgbClr val="1A0599"/>
                </a:solidFill>
                <a:latin typeface="Verdana" panose="020B0604030504040204" pitchFamily="34" charset="0"/>
                <a:ea typeface="Verdana" panose="020B0604030504040204" pitchFamily="34" charset="0"/>
              </a:rPr>
              <a:t>datošana</a:t>
            </a:r>
            <a:r>
              <a:rPr lang="lv-LV" sz="1400" b="1" dirty="0">
                <a:solidFill>
                  <a:srgbClr val="1A0599"/>
                </a:solidFill>
                <a:latin typeface="Verdana" panose="020B0604030504040204" pitchFamily="34" charset="0"/>
                <a:ea typeface="Verdana" panose="020B0604030504040204" pitchFamily="34" charset="0"/>
              </a:rPr>
              <a:t> (</a:t>
            </a:r>
            <a:r>
              <a:rPr lang="lv-LV" sz="1400" b="1" dirty="0" err="1">
                <a:solidFill>
                  <a:srgbClr val="1A0599"/>
                </a:solidFill>
                <a:latin typeface="Verdana" panose="020B0604030504040204" pitchFamily="34" charset="0"/>
                <a:ea typeface="Verdana" panose="020B0604030504040204" pitchFamily="34" charset="0"/>
              </a:rPr>
              <a:t>EuroHPC</a:t>
            </a:r>
            <a:r>
              <a:rPr lang="lv-LV" sz="1400" b="1" dirty="0">
                <a:solidFill>
                  <a:srgbClr val="1A0599"/>
                </a:solidFill>
                <a:latin typeface="Verdana" panose="020B0604030504040204" pitchFamily="34" charset="0"/>
                <a:ea typeface="Verdana" panose="020B0604030504040204" pitchFamily="34" charset="0"/>
              </a:rPr>
              <a:t>)</a:t>
            </a:r>
          </a:p>
          <a:p>
            <a:pPr>
              <a:spcAft>
                <a:spcPts val="600"/>
              </a:spcAft>
            </a:pPr>
            <a:r>
              <a:rPr lang="lv-LV" sz="1400" b="1" dirty="0">
                <a:solidFill>
                  <a:srgbClr val="1A0599"/>
                </a:solidFill>
                <a:latin typeface="Verdana" panose="020B0604030504040204" pitchFamily="34" charset="0"/>
                <a:ea typeface="Verdana" panose="020B0604030504040204" pitchFamily="34" charset="0"/>
              </a:rPr>
              <a:t>2</a:t>
            </a:r>
            <a:r>
              <a:rPr lang="en-US" sz="1400" b="1" dirty="0">
                <a:solidFill>
                  <a:srgbClr val="1A0599"/>
                </a:solidFill>
                <a:latin typeface="Verdana" panose="020B0604030504040204" pitchFamily="34" charset="0"/>
                <a:ea typeface="Verdana" panose="020B0604030504040204" pitchFamily="34" charset="0"/>
              </a:rPr>
              <a:t>.</a:t>
            </a:r>
            <a:r>
              <a:rPr lang="lv-LV" sz="1400" b="1" dirty="0">
                <a:solidFill>
                  <a:srgbClr val="1A0599"/>
                </a:solidFill>
                <a:latin typeface="Verdana" panose="020B0604030504040204" pitchFamily="34" charset="0"/>
                <a:ea typeface="Verdana" panose="020B0604030504040204" pitchFamily="34" charset="0"/>
              </a:rPr>
              <a:t> Digitālās pamattehnoloģijas (</a:t>
            </a:r>
            <a:r>
              <a:rPr lang="en-US" sz="1400" b="1" dirty="0">
                <a:solidFill>
                  <a:srgbClr val="1A0599"/>
                </a:solidFill>
                <a:latin typeface="Verdana" panose="020B0604030504040204" pitchFamily="34" charset="0"/>
                <a:ea typeface="Verdana" panose="020B0604030504040204" pitchFamily="34" charset="0"/>
              </a:rPr>
              <a:t>Key </a:t>
            </a:r>
            <a:r>
              <a:rPr lang="en-US" sz="1400" b="1" dirty="0">
                <a:solidFill>
                  <a:srgbClr val="1A0599"/>
                </a:solidFill>
                <a:latin typeface="Verdana" panose="020B0604030504040204" pitchFamily="34" charset="0"/>
                <a:ea typeface="Verdana" panose="020B0604030504040204" pitchFamily="34" charset="0"/>
              </a:rPr>
              <a:t>Digital </a:t>
            </a:r>
            <a:r>
              <a:rPr lang="en-US" sz="1400" b="1" dirty="0">
                <a:solidFill>
                  <a:srgbClr val="1A0599"/>
                </a:solidFill>
                <a:latin typeface="Verdana" panose="020B0604030504040204" pitchFamily="34" charset="0"/>
                <a:ea typeface="Verdana" panose="020B0604030504040204" pitchFamily="34" charset="0"/>
              </a:rPr>
              <a:t>Technologies</a:t>
            </a:r>
            <a:r>
              <a:rPr lang="lv-LV" sz="1400" b="1" dirty="0">
                <a:solidFill>
                  <a:srgbClr val="1A0599"/>
                </a:solidFill>
                <a:latin typeface="Verdana" panose="020B0604030504040204" pitchFamily="34" charset="0"/>
                <a:ea typeface="Verdana" panose="020B0604030504040204" pitchFamily="34" charset="0"/>
              </a:rPr>
              <a:t> – KDT)</a:t>
            </a:r>
          </a:p>
          <a:p>
            <a:pPr>
              <a:spcAft>
                <a:spcPts val="600"/>
              </a:spcAft>
            </a:pPr>
            <a:r>
              <a:rPr lang="lv-LV" sz="1400" b="1" dirty="0">
                <a:solidFill>
                  <a:srgbClr val="1A0599"/>
                </a:solidFill>
                <a:latin typeface="Verdana" panose="020B0604030504040204" pitchFamily="34" charset="0"/>
                <a:ea typeface="Verdana" panose="020B0604030504040204" pitchFamily="34" charset="0"/>
              </a:rPr>
              <a:t>3</a:t>
            </a:r>
            <a:r>
              <a:rPr lang="en-US" sz="1400" b="1" dirty="0">
                <a:solidFill>
                  <a:srgbClr val="1A0599"/>
                </a:solidFill>
                <a:latin typeface="Verdana" panose="020B0604030504040204" pitchFamily="34" charset="0"/>
                <a:ea typeface="Verdana" panose="020B0604030504040204" pitchFamily="34" charset="0"/>
              </a:rPr>
              <a:t>. </a:t>
            </a:r>
            <a:r>
              <a:rPr lang="lv-LV" sz="1400" b="1" dirty="0">
                <a:solidFill>
                  <a:srgbClr val="1A0599"/>
                </a:solidFill>
                <a:latin typeface="Verdana" panose="020B0604030504040204" pitchFamily="34" charset="0"/>
                <a:ea typeface="Verdana" panose="020B0604030504040204" pitchFamily="34" charset="0"/>
              </a:rPr>
              <a:t>Viedie tīkli un pakalpojumi (</a:t>
            </a:r>
            <a:r>
              <a:rPr lang="en-US" sz="1400" b="1" dirty="0">
                <a:solidFill>
                  <a:srgbClr val="1A0599"/>
                </a:solidFill>
                <a:latin typeface="Verdana" panose="020B0604030504040204" pitchFamily="34" charset="0"/>
                <a:ea typeface="Verdana" panose="020B0604030504040204" pitchFamily="34" charset="0"/>
              </a:rPr>
              <a:t>Smart </a:t>
            </a:r>
            <a:r>
              <a:rPr lang="en-US" sz="1400" b="1" dirty="0">
                <a:solidFill>
                  <a:srgbClr val="1A0599"/>
                </a:solidFill>
                <a:latin typeface="Verdana" panose="020B0604030504040204" pitchFamily="34" charset="0"/>
                <a:ea typeface="Verdana" panose="020B0604030504040204" pitchFamily="34" charset="0"/>
              </a:rPr>
              <a:t>Networks and </a:t>
            </a:r>
            <a:r>
              <a:rPr lang="en-US" sz="1400" b="1" dirty="0">
                <a:solidFill>
                  <a:srgbClr val="1A0599"/>
                </a:solidFill>
                <a:latin typeface="Verdana" panose="020B0604030504040204" pitchFamily="34" charset="0"/>
                <a:ea typeface="Verdana" panose="020B0604030504040204" pitchFamily="34" charset="0"/>
              </a:rPr>
              <a:t>Services</a:t>
            </a:r>
            <a:r>
              <a:rPr lang="lv-LV" sz="1400" b="1" dirty="0">
                <a:solidFill>
                  <a:srgbClr val="1A0599"/>
                </a:solidFill>
                <a:latin typeface="Verdana" panose="020B0604030504040204" pitchFamily="34" charset="0"/>
                <a:ea typeface="Verdana" panose="020B0604030504040204" pitchFamily="34" charset="0"/>
              </a:rPr>
              <a:t> – SNS)</a:t>
            </a:r>
          </a:p>
          <a:p>
            <a:pPr>
              <a:spcAft>
                <a:spcPts val="600"/>
              </a:spcAft>
            </a:pPr>
            <a:r>
              <a:rPr lang="lv-LV" sz="1400" b="1" dirty="0">
                <a:solidFill>
                  <a:srgbClr val="1A0599"/>
                </a:solidFill>
                <a:latin typeface="Verdana" panose="020B0604030504040204" pitchFamily="34" charset="0"/>
                <a:ea typeface="Verdana" panose="020B0604030504040204" pitchFamily="34" charset="0"/>
              </a:rPr>
              <a:t>4.</a:t>
            </a:r>
            <a:r>
              <a:rPr lang="en-US" sz="1400" b="1" dirty="0">
                <a:solidFill>
                  <a:srgbClr val="1A0599"/>
                </a:solidFill>
                <a:latin typeface="Verdana" panose="020B0604030504040204" pitchFamily="34" charset="0"/>
                <a:ea typeface="Verdana" panose="020B0604030504040204" pitchFamily="34" charset="0"/>
              </a:rPr>
              <a:t> </a:t>
            </a:r>
            <a:r>
              <a:rPr lang="lv-LV" sz="1400" b="1" dirty="0">
                <a:solidFill>
                  <a:srgbClr val="1A0599"/>
                </a:solidFill>
                <a:latin typeface="Verdana" panose="020B0604030504040204" pitchFamily="34" charset="0"/>
                <a:ea typeface="Verdana" panose="020B0604030504040204" pitchFamily="34" charset="0"/>
              </a:rPr>
              <a:t>Mākslīgais intelekts, dati un robotika (</a:t>
            </a:r>
            <a:r>
              <a:rPr lang="en-US" sz="1400" b="1" dirty="0">
                <a:solidFill>
                  <a:srgbClr val="1A0599"/>
                </a:solidFill>
                <a:latin typeface="Verdana" panose="020B0604030504040204" pitchFamily="34" charset="0"/>
                <a:ea typeface="Verdana" panose="020B0604030504040204" pitchFamily="34" charset="0"/>
              </a:rPr>
              <a:t>AI</a:t>
            </a:r>
            <a:r>
              <a:rPr lang="en-US" sz="1400" b="1" dirty="0">
                <a:solidFill>
                  <a:srgbClr val="1A0599"/>
                </a:solidFill>
                <a:latin typeface="Verdana" panose="020B0604030504040204" pitchFamily="34" charset="0"/>
                <a:ea typeface="Verdana" panose="020B0604030504040204" pitchFamily="34" charset="0"/>
              </a:rPr>
              <a:t>, data and </a:t>
            </a:r>
            <a:r>
              <a:rPr lang="en-US" sz="1400" b="1" dirty="0">
                <a:solidFill>
                  <a:srgbClr val="1A0599"/>
                </a:solidFill>
                <a:latin typeface="Verdana" panose="020B0604030504040204" pitchFamily="34" charset="0"/>
                <a:ea typeface="Verdana" panose="020B0604030504040204" pitchFamily="34" charset="0"/>
              </a:rPr>
              <a:t>robotics</a:t>
            </a:r>
            <a:r>
              <a:rPr lang="lv-LV" sz="1400" b="1" dirty="0">
                <a:solidFill>
                  <a:srgbClr val="1A0599"/>
                </a:solidFill>
                <a:latin typeface="Verdana" panose="020B0604030504040204" pitchFamily="34" charset="0"/>
                <a:ea typeface="Verdana" panose="020B0604030504040204" pitchFamily="34" charset="0"/>
              </a:rPr>
              <a:t>)</a:t>
            </a:r>
          </a:p>
          <a:p>
            <a:pPr>
              <a:spcAft>
                <a:spcPts val="600"/>
              </a:spcAft>
            </a:pPr>
            <a:r>
              <a:rPr lang="lv-LV" sz="1400" dirty="0" smtClean="0">
                <a:solidFill>
                  <a:srgbClr val="1A0599"/>
                </a:solidFill>
                <a:latin typeface="Verdana" panose="020B0604030504040204" pitchFamily="34" charset="0"/>
                <a:ea typeface="Verdana" panose="020B0604030504040204" pitchFamily="34" charset="0"/>
              </a:rPr>
              <a:t>5</a:t>
            </a:r>
            <a:r>
              <a:rPr lang="en-US" sz="1400" dirty="0">
                <a:solidFill>
                  <a:srgbClr val="1A0599"/>
                </a:solidFill>
                <a:latin typeface="Verdana" panose="020B0604030504040204" pitchFamily="34" charset="0"/>
                <a:ea typeface="Verdana" panose="020B0604030504040204" pitchFamily="34" charset="0"/>
              </a:rPr>
              <a:t>. </a:t>
            </a:r>
            <a:r>
              <a:rPr lang="lv-LV" sz="1400" dirty="0" err="1">
                <a:solidFill>
                  <a:srgbClr val="1A0599"/>
                </a:solidFill>
                <a:latin typeface="Verdana" panose="020B0604030504040204" pitchFamily="34" charset="0"/>
                <a:ea typeface="Verdana" panose="020B0604030504040204" pitchFamily="34" charset="0"/>
              </a:rPr>
              <a:t>Fotonika</a:t>
            </a:r>
            <a:r>
              <a:rPr lang="lv-LV" sz="1400" dirty="0">
                <a:solidFill>
                  <a:srgbClr val="1A0599"/>
                </a:solidFill>
                <a:latin typeface="Verdana" panose="020B0604030504040204" pitchFamily="34" charset="0"/>
                <a:ea typeface="Verdana" panose="020B0604030504040204" pitchFamily="34" charset="0"/>
              </a:rPr>
              <a:t> (</a:t>
            </a:r>
            <a:r>
              <a:rPr lang="en-US" sz="1400" dirty="0">
                <a:solidFill>
                  <a:srgbClr val="1A0599"/>
                </a:solidFill>
                <a:latin typeface="Verdana" panose="020B0604030504040204" pitchFamily="34" charset="0"/>
                <a:ea typeface="Verdana" panose="020B0604030504040204" pitchFamily="34" charset="0"/>
              </a:rPr>
              <a:t>Photonics Europe</a:t>
            </a:r>
            <a:r>
              <a:rPr lang="lv-LV" sz="1400" dirty="0">
                <a:solidFill>
                  <a:srgbClr val="1A0599"/>
                </a:solidFill>
                <a:latin typeface="Verdana" panose="020B0604030504040204" pitchFamily="34" charset="0"/>
                <a:ea typeface="Verdana" panose="020B0604030504040204" pitchFamily="34" charset="0"/>
              </a:rPr>
              <a:t>)</a:t>
            </a:r>
          </a:p>
          <a:p>
            <a:endParaRPr lang="lv-LV" sz="1400" dirty="0" smtClean="0">
              <a:solidFill>
                <a:srgbClr val="1A0599"/>
              </a:solidFill>
              <a:latin typeface="Verdana" panose="020B0604030504040204" pitchFamily="34" charset="0"/>
              <a:ea typeface="Verdana" panose="020B0604030504040204" pitchFamily="34" charset="0"/>
            </a:endParaRPr>
          </a:p>
          <a:p>
            <a:pPr>
              <a:spcAft>
                <a:spcPts val="600"/>
              </a:spcAft>
            </a:pPr>
            <a:r>
              <a:rPr lang="lv-LV" sz="1400" dirty="0">
                <a:solidFill>
                  <a:srgbClr val="1A0599"/>
                </a:solidFill>
                <a:latin typeface="Verdana" panose="020B0604030504040204" pitchFamily="34" charset="0"/>
                <a:ea typeface="Verdana" panose="020B0604030504040204" pitchFamily="34" charset="0"/>
              </a:rPr>
              <a:t>6</a:t>
            </a:r>
            <a:r>
              <a:rPr lang="en-US" sz="1400" dirty="0">
                <a:solidFill>
                  <a:srgbClr val="1A0599"/>
                </a:solidFill>
                <a:latin typeface="Verdana" panose="020B0604030504040204" pitchFamily="34" charset="0"/>
                <a:ea typeface="Verdana" panose="020B0604030504040204" pitchFamily="34" charset="0"/>
              </a:rPr>
              <a:t>. Clean Steel</a:t>
            </a:r>
            <a:endParaRPr lang="lv-LV" sz="1400" dirty="0">
              <a:solidFill>
                <a:srgbClr val="1A0599"/>
              </a:solidFill>
              <a:latin typeface="Verdana" panose="020B0604030504040204" pitchFamily="34" charset="0"/>
              <a:ea typeface="Verdana" panose="020B0604030504040204" pitchFamily="34" charset="0"/>
            </a:endParaRPr>
          </a:p>
          <a:p>
            <a:endParaRPr lang="en-US" sz="1400" dirty="0">
              <a:solidFill>
                <a:srgbClr val="1A0599"/>
              </a:solidFill>
              <a:latin typeface="Verdana" panose="020B0604030504040204" pitchFamily="34" charset="0"/>
              <a:ea typeface="Verdana" panose="020B0604030504040204" pitchFamily="34" charset="0"/>
            </a:endParaRPr>
          </a:p>
          <a:p>
            <a:r>
              <a:rPr lang="lv-LV" sz="1400" dirty="0">
                <a:solidFill>
                  <a:srgbClr val="1A0599"/>
                </a:solidFill>
                <a:latin typeface="Verdana" panose="020B0604030504040204" pitchFamily="34" charset="0"/>
                <a:ea typeface="Verdana" panose="020B0604030504040204" pitchFamily="34" charset="0"/>
              </a:rPr>
              <a:t>7</a:t>
            </a:r>
            <a:r>
              <a:rPr lang="en-US" sz="1400" dirty="0">
                <a:solidFill>
                  <a:srgbClr val="1A0599"/>
                </a:solidFill>
                <a:latin typeface="Verdana" panose="020B0604030504040204" pitchFamily="34" charset="0"/>
                <a:ea typeface="Verdana" panose="020B0604030504040204" pitchFamily="34" charset="0"/>
              </a:rPr>
              <a:t>. </a:t>
            </a:r>
            <a:r>
              <a:rPr lang="en-US" sz="1400" dirty="0">
                <a:solidFill>
                  <a:srgbClr val="1A0599"/>
                </a:solidFill>
                <a:latin typeface="Verdana" panose="020B0604030504040204" pitchFamily="34" charset="0"/>
                <a:ea typeface="Verdana" panose="020B0604030504040204" pitchFamily="34" charset="0"/>
              </a:rPr>
              <a:t>European </a:t>
            </a:r>
            <a:r>
              <a:rPr lang="en-US" sz="1400" dirty="0">
                <a:solidFill>
                  <a:srgbClr val="1A0599"/>
                </a:solidFill>
                <a:latin typeface="Verdana" panose="020B0604030504040204" pitchFamily="34" charset="0"/>
                <a:ea typeface="Verdana" panose="020B0604030504040204" pitchFamily="34" charset="0"/>
              </a:rPr>
              <a:t>Metrology</a:t>
            </a:r>
            <a:endParaRPr lang="lv-LV" sz="1400" dirty="0">
              <a:solidFill>
                <a:srgbClr val="1A0599"/>
              </a:solidFill>
              <a:latin typeface="Verdana" panose="020B0604030504040204" pitchFamily="34" charset="0"/>
              <a:ea typeface="Verdana" panose="020B0604030504040204" pitchFamily="34" charset="0"/>
            </a:endParaRPr>
          </a:p>
          <a:p>
            <a:endParaRPr lang="en-US" sz="1400" dirty="0">
              <a:solidFill>
                <a:srgbClr val="1A0599"/>
              </a:solidFill>
              <a:latin typeface="Verdana" panose="020B0604030504040204" pitchFamily="34" charset="0"/>
              <a:ea typeface="Verdana" panose="020B0604030504040204" pitchFamily="34" charset="0"/>
            </a:endParaRPr>
          </a:p>
          <a:p>
            <a:r>
              <a:rPr lang="lv-LV" sz="1400" dirty="0">
                <a:solidFill>
                  <a:srgbClr val="1A0599"/>
                </a:solidFill>
                <a:latin typeface="Verdana" panose="020B0604030504040204" pitchFamily="34" charset="0"/>
                <a:ea typeface="Verdana" panose="020B0604030504040204" pitchFamily="34" charset="0"/>
              </a:rPr>
              <a:t>8</a:t>
            </a:r>
            <a:r>
              <a:rPr lang="en-US" sz="1400" dirty="0">
                <a:solidFill>
                  <a:srgbClr val="1A0599"/>
                </a:solidFill>
                <a:latin typeface="Verdana" panose="020B0604030504040204" pitchFamily="34" charset="0"/>
                <a:ea typeface="Verdana" panose="020B0604030504040204" pitchFamily="34" charset="0"/>
              </a:rPr>
              <a:t>. </a:t>
            </a:r>
            <a:r>
              <a:rPr lang="en-US" sz="1400" dirty="0">
                <a:solidFill>
                  <a:srgbClr val="1A0599"/>
                </a:solidFill>
                <a:latin typeface="Verdana" panose="020B0604030504040204" pitchFamily="34" charset="0"/>
                <a:ea typeface="Verdana" panose="020B0604030504040204" pitchFamily="34" charset="0"/>
              </a:rPr>
              <a:t>Made in </a:t>
            </a:r>
            <a:r>
              <a:rPr lang="en-US" sz="1400" dirty="0">
                <a:solidFill>
                  <a:srgbClr val="1A0599"/>
                </a:solidFill>
                <a:latin typeface="Verdana" panose="020B0604030504040204" pitchFamily="34" charset="0"/>
                <a:ea typeface="Verdana" panose="020B0604030504040204" pitchFamily="34" charset="0"/>
              </a:rPr>
              <a:t>Europe</a:t>
            </a:r>
            <a:endParaRPr lang="lv-LV" sz="1400" dirty="0">
              <a:solidFill>
                <a:srgbClr val="1A0599"/>
              </a:solidFill>
              <a:latin typeface="Verdana" panose="020B0604030504040204" pitchFamily="34" charset="0"/>
              <a:ea typeface="Verdana" panose="020B0604030504040204" pitchFamily="34" charset="0"/>
            </a:endParaRPr>
          </a:p>
          <a:p>
            <a:endParaRPr lang="en-US" sz="1400" dirty="0">
              <a:solidFill>
                <a:srgbClr val="1A0599"/>
              </a:solidFill>
              <a:latin typeface="Verdana" panose="020B0604030504040204" pitchFamily="34" charset="0"/>
              <a:ea typeface="Verdana" panose="020B0604030504040204" pitchFamily="34" charset="0"/>
            </a:endParaRPr>
          </a:p>
          <a:p>
            <a:pPr>
              <a:spcAft>
                <a:spcPts val="600"/>
              </a:spcAft>
            </a:pPr>
            <a:r>
              <a:rPr lang="lv-LV" sz="1400" dirty="0">
                <a:solidFill>
                  <a:srgbClr val="1A0599"/>
                </a:solidFill>
                <a:latin typeface="Verdana" panose="020B0604030504040204" pitchFamily="34" charset="0"/>
                <a:ea typeface="Verdana" panose="020B0604030504040204" pitchFamily="34" charset="0"/>
              </a:rPr>
              <a:t>9</a:t>
            </a:r>
            <a:r>
              <a:rPr lang="en-US" sz="1400" dirty="0">
                <a:solidFill>
                  <a:srgbClr val="1A0599"/>
                </a:solidFill>
                <a:latin typeface="Verdana" panose="020B0604030504040204" pitchFamily="34" charset="0"/>
                <a:ea typeface="Verdana" panose="020B0604030504040204" pitchFamily="34" charset="0"/>
              </a:rPr>
              <a:t>. Carbon Neutral and Circular Industry</a:t>
            </a:r>
            <a:endParaRPr lang="lv-LV" sz="1400" dirty="0">
              <a:solidFill>
                <a:srgbClr val="1A0599"/>
              </a:solidFill>
              <a:latin typeface="Verdana" panose="020B0604030504040204" pitchFamily="34" charset="0"/>
              <a:ea typeface="Verdana" panose="020B0604030504040204" pitchFamily="34" charset="0"/>
            </a:endParaRPr>
          </a:p>
          <a:p>
            <a:endParaRPr lang="en-US" sz="1400" dirty="0">
              <a:solidFill>
                <a:srgbClr val="1A0599"/>
              </a:solidFill>
              <a:latin typeface="Verdana" panose="020B0604030504040204" pitchFamily="34" charset="0"/>
              <a:ea typeface="Verdana" panose="020B0604030504040204" pitchFamily="34" charset="0"/>
            </a:endParaRPr>
          </a:p>
          <a:p>
            <a:r>
              <a:rPr lang="en-US" sz="1400" dirty="0">
                <a:solidFill>
                  <a:srgbClr val="1A0599"/>
                </a:solidFill>
                <a:latin typeface="Verdana" panose="020B0604030504040204" pitchFamily="34" charset="0"/>
                <a:ea typeface="Verdana" panose="020B0604030504040204" pitchFamily="34" charset="0"/>
              </a:rPr>
              <a:t>1</a:t>
            </a:r>
            <a:r>
              <a:rPr lang="lv-LV" sz="1400" dirty="0">
                <a:solidFill>
                  <a:srgbClr val="1A0599"/>
                </a:solidFill>
                <a:latin typeface="Verdana" panose="020B0604030504040204" pitchFamily="34" charset="0"/>
                <a:ea typeface="Verdana" panose="020B0604030504040204" pitchFamily="34" charset="0"/>
              </a:rPr>
              <a:t>0</a:t>
            </a:r>
            <a:r>
              <a:rPr lang="en-US" sz="1400" dirty="0">
                <a:solidFill>
                  <a:srgbClr val="1A0599"/>
                </a:solidFill>
                <a:latin typeface="Verdana" panose="020B0604030504040204" pitchFamily="34" charset="0"/>
                <a:ea typeface="Verdana" panose="020B0604030504040204" pitchFamily="34" charset="0"/>
              </a:rPr>
              <a:t>. </a:t>
            </a:r>
            <a:r>
              <a:rPr lang="en-US" sz="1400" dirty="0">
                <a:solidFill>
                  <a:srgbClr val="1A0599"/>
                </a:solidFill>
                <a:latin typeface="Verdana" panose="020B0604030504040204" pitchFamily="34" charset="0"/>
                <a:ea typeface="Verdana" panose="020B0604030504040204" pitchFamily="34" charset="0"/>
              </a:rPr>
              <a:t>Global competitive space systems</a:t>
            </a:r>
          </a:p>
        </p:txBody>
      </p:sp>
      <p:pic>
        <p:nvPicPr>
          <p:cNvPr id="36" name="Picture 35"/>
          <p:cNvPicPr>
            <a:picLocks noChangeAspect="1"/>
          </p:cNvPicPr>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Lst>
          </a:blip>
          <a:srcRect l="9026" t="13077" r="60132" b="16963"/>
          <a:stretch/>
        </p:blipFill>
        <p:spPr>
          <a:xfrm>
            <a:off x="2836659" y="5557367"/>
            <a:ext cx="508824" cy="490635"/>
          </a:xfrm>
          <a:prstGeom prst="rect">
            <a:avLst/>
          </a:prstGeom>
        </p:spPr>
      </p:pic>
      <p:pic>
        <p:nvPicPr>
          <p:cNvPr id="38" name="Picture 37"/>
          <p:cNvPicPr>
            <a:picLocks noChangeAspect="1"/>
          </p:cNvPicPr>
          <p:nvPr/>
        </p:nvPicPr>
        <p:blipFill rotWithShape="1">
          <a:blip r:embed="rId7">
            <a:duotone>
              <a:prstClr val="black"/>
              <a:schemeClr val="accent1">
                <a:tint val="45000"/>
                <a:satMod val="400000"/>
              </a:schemeClr>
            </a:duotone>
            <a:extLst>
              <a:ext uri="{28A0092B-C50C-407E-A947-70E740481C1C}">
                <a14:useLocalDpi xmlns:a14="http://schemas.microsoft.com/office/drawing/2010/main" val="0"/>
              </a:ext>
            </a:extLst>
          </a:blip>
          <a:srcRect l="8602" t="14048" r="58760" b="18906"/>
          <a:stretch/>
        </p:blipFill>
        <p:spPr>
          <a:xfrm>
            <a:off x="2813576" y="6014414"/>
            <a:ext cx="561649" cy="490457"/>
          </a:xfrm>
          <a:prstGeom prst="rect">
            <a:avLst/>
          </a:prstGeom>
        </p:spPr>
      </p:pic>
      <p:pic>
        <p:nvPicPr>
          <p:cNvPr id="41" name="Picture 40"/>
          <p:cNvPicPr>
            <a:picLocks noChangeAspect="1"/>
          </p:cNvPicPr>
          <p:nvPr/>
        </p:nvPicPr>
        <p:blipFill rotWithShape="1">
          <a:blip r:embed="rId8">
            <a:duotone>
              <a:prstClr val="black"/>
              <a:schemeClr val="accent1">
                <a:tint val="45000"/>
                <a:satMod val="400000"/>
              </a:schemeClr>
            </a:duotone>
            <a:extLst>
              <a:ext uri="{28A0092B-C50C-407E-A947-70E740481C1C}">
                <a14:useLocalDpi xmlns:a14="http://schemas.microsoft.com/office/drawing/2010/main" val="0"/>
              </a:ext>
            </a:extLst>
          </a:blip>
          <a:srcRect l="7154" t="12105" r="57917" b="15021"/>
          <a:stretch/>
        </p:blipFill>
        <p:spPr>
          <a:xfrm>
            <a:off x="2767961" y="1757701"/>
            <a:ext cx="565023" cy="497537"/>
          </a:xfrm>
          <a:prstGeom prst="rect">
            <a:avLst/>
          </a:prstGeom>
        </p:spPr>
      </p:pic>
      <p:pic>
        <p:nvPicPr>
          <p:cNvPr id="42" name="Picture 41"/>
          <p:cNvPicPr>
            <a:picLocks noChangeAspect="1"/>
          </p:cNvPicPr>
          <p:nvPr/>
        </p:nvPicPr>
        <p:blipFill rotWithShape="1">
          <a:blip r:embed="rId8">
            <a:duotone>
              <a:prstClr val="black"/>
              <a:schemeClr val="accent1">
                <a:tint val="45000"/>
                <a:satMod val="400000"/>
              </a:schemeClr>
            </a:duotone>
            <a:extLst>
              <a:ext uri="{28A0092B-C50C-407E-A947-70E740481C1C}">
                <a14:useLocalDpi xmlns:a14="http://schemas.microsoft.com/office/drawing/2010/main" val="0"/>
              </a:ext>
            </a:extLst>
          </a:blip>
          <a:srcRect l="7154" t="12105" r="57917" b="15021"/>
          <a:stretch/>
        </p:blipFill>
        <p:spPr>
          <a:xfrm>
            <a:off x="2778476" y="2299283"/>
            <a:ext cx="565023" cy="497537"/>
          </a:xfrm>
          <a:prstGeom prst="rect">
            <a:avLst/>
          </a:prstGeom>
        </p:spPr>
      </p:pic>
      <p:pic>
        <p:nvPicPr>
          <p:cNvPr id="43" name="Picture 42"/>
          <p:cNvPicPr>
            <a:picLocks noChangeAspect="1"/>
          </p:cNvPicPr>
          <p:nvPr/>
        </p:nvPicPr>
        <p:blipFill rotWithShape="1">
          <a:blip r:embed="rId8">
            <a:duotone>
              <a:prstClr val="black"/>
              <a:schemeClr val="accent1">
                <a:tint val="45000"/>
                <a:satMod val="400000"/>
              </a:schemeClr>
            </a:duotone>
            <a:extLst>
              <a:ext uri="{28A0092B-C50C-407E-A947-70E740481C1C}">
                <a14:useLocalDpi xmlns:a14="http://schemas.microsoft.com/office/drawing/2010/main" val="0"/>
              </a:ext>
            </a:extLst>
          </a:blip>
          <a:srcRect l="7154" t="12105" r="57917" b="15021"/>
          <a:stretch/>
        </p:blipFill>
        <p:spPr>
          <a:xfrm>
            <a:off x="2787940" y="2787419"/>
            <a:ext cx="565023" cy="497537"/>
          </a:xfrm>
          <a:prstGeom prst="rect">
            <a:avLst/>
          </a:prstGeom>
        </p:spPr>
      </p:pic>
      <p:pic>
        <p:nvPicPr>
          <p:cNvPr id="44" name="Picture 43"/>
          <p:cNvPicPr>
            <a:picLocks noChangeAspect="1"/>
          </p:cNvPicPr>
          <p:nvPr/>
        </p:nvPicPr>
        <p:blipFill rotWithShape="1">
          <a:blip r:embed="rId8">
            <a:duotone>
              <a:prstClr val="black"/>
              <a:schemeClr val="accent1">
                <a:tint val="45000"/>
                <a:satMod val="400000"/>
              </a:schemeClr>
            </a:duotone>
            <a:extLst>
              <a:ext uri="{28A0092B-C50C-407E-A947-70E740481C1C}">
                <a14:useLocalDpi xmlns:a14="http://schemas.microsoft.com/office/drawing/2010/main" val="0"/>
              </a:ext>
            </a:extLst>
          </a:blip>
          <a:srcRect l="7154" t="12105" r="57917" b="15021"/>
          <a:stretch/>
        </p:blipFill>
        <p:spPr>
          <a:xfrm>
            <a:off x="2787066" y="3250016"/>
            <a:ext cx="565023" cy="497537"/>
          </a:xfrm>
          <a:prstGeom prst="rect">
            <a:avLst/>
          </a:prstGeom>
        </p:spPr>
      </p:pic>
      <p:pic>
        <p:nvPicPr>
          <p:cNvPr id="45" name="Picture 44"/>
          <p:cNvPicPr>
            <a:picLocks noChangeAspect="1"/>
          </p:cNvPicPr>
          <p:nvPr/>
        </p:nvPicPr>
        <p:blipFill rotWithShape="1">
          <a:blip r:embed="rId7">
            <a:duotone>
              <a:prstClr val="black"/>
              <a:schemeClr val="accent1">
                <a:tint val="45000"/>
                <a:satMod val="400000"/>
              </a:schemeClr>
            </a:duotone>
            <a:extLst>
              <a:ext uri="{28A0092B-C50C-407E-A947-70E740481C1C}">
                <a14:useLocalDpi xmlns:a14="http://schemas.microsoft.com/office/drawing/2010/main" val="0"/>
              </a:ext>
            </a:extLst>
          </a:blip>
          <a:srcRect l="8602" t="14048" r="58760" b="18906"/>
          <a:stretch/>
        </p:blipFill>
        <p:spPr>
          <a:xfrm>
            <a:off x="2782885" y="3716210"/>
            <a:ext cx="561649" cy="490457"/>
          </a:xfrm>
          <a:prstGeom prst="rect">
            <a:avLst/>
          </a:prstGeom>
        </p:spPr>
      </p:pic>
      <p:pic>
        <p:nvPicPr>
          <p:cNvPr id="48" name="Picture 47"/>
          <p:cNvPicPr>
            <a:picLocks noChangeAspect="1"/>
          </p:cNvPicPr>
          <p:nvPr/>
        </p:nvPicPr>
        <p:blipFill rotWithShape="1">
          <a:blip r:embed="rId7">
            <a:duotone>
              <a:prstClr val="black"/>
              <a:schemeClr val="accent1">
                <a:tint val="45000"/>
                <a:satMod val="400000"/>
              </a:schemeClr>
            </a:duotone>
            <a:extLst>
              <a:ext uri="{28A0092B-C50C-407E-A947-70E740481C1C}">
                <a14:useLocalDpi xmlns:a14="http://schemas.microsoft.com/office/drawing/2010/main" val="0"/>
              </a:ext>
            </a:extLst>
          </a:blip>
          <a:srcRect l="8602" t="14048" r="58760" b="18906"/>
          <a:stretch/>
        </p:blipFill>
        <p:spPr>
          <a:xfrm>
            <a:off x="2798211" y="4168883"/>
            <a:ext cx="561649" cy="490457"/>
          </a:xfrm>
          <a:prstGeom prst="rect">
            <a:avLst/>
          </a:prstGeom>
        </p:spPr>
      </p:pic>
      <p:pic>
        <p:nvPicPr>
          <p:cNvPr id="49" name="Picture 48"/>
          <p:cNvPicPr>
            <a:picLocks noChangeAspect="1"/>
          </p:cNvPicPr>
          <p:nvPr/>
        </p:nvPicPr>
        <p:blipFill rotWithShape="1">
          <a:blip r:embed="rId7">
            <a:duotone>
              <a:prstClr val="black"/>
              <a:schemeClr val="accent1">
                <a:tint val="45000"/>
                <a:satMod val="400000"/>
              </a:schemeClr>
            </a:duotone>
            <a:extLst>
              <a:ext uri="{28A0092B-C50C-407E-A947-70E740481C1C}">
                <a14:useLocalDpi xmlns:a14="http://schemas.microsoft.com/office/drawing/2010/main" val="0"/>
              </a:ext>
            </a:extLst>
          </a:blip>
          <a:srcRect l="8602" t="14048" r="58760" b="18906"/>
          <a:stretch/>
        </p:blipFill>
        <p:spPr>
          <a:xfrm>
            <a:off x="2794690" y="4621265"/>
            <a:ext cx="561649" cy="490457"/>
          </a:xfrm>
          <a:prstGeom prst="rect">
            <a:avLst/>
          </a:prstGeom>
        </p:spPr>
      </p:pic>
      <p:pic>
        <p:nvPicPr>
          <p:cNvPr id="50" name="Picture 49"/>
          <p:cNvPicPr>
            <a:picLocks noChangeAspect="1"/>
          </p:cNvPicPr>
          <p:nvPr/>
        </p:nvPicPr>
        <p:blipFill rotWithShape="1">
          <a:blip r:embed="rId7">
            <a:duotone>
              <a:prstClr val="black"/>
              <a:schemeClr val="accent1">
                <a:tint val="45000"/>
                <a:satMod val="400000"/>
              </a:schemeClr>
            </a:duotone>
            <a:extLst>
              <a:ext uri="{28A0092B-C50C-407E-A947-70E740481C1C}">
                <a14:useLocalDpi xmlns:a14="http://schemas.microsoft.com/office/drawing/2010/main" val="0"/>
              </a:ext>
            </a:extLst>
          </a:blip>
          <a:srcRect l="8602" t="14048" r="58760" b="18906"/>
          <a:stretch/>
        </p:blipFill>
        <p:spPr>
          <a:xfrm>
            <a:off x="2803158" y="5086655"/>
            <a:ext cx="561649" cy="490457"/>
          </a:xfrm>
          <a:prstGeom prst="rect">
            <a:avLst/>
          </a:prstGeom>
        </p:spPr>
      </p:pic>
      <p:sp>
        <p:nvSpPr>
          <p:cNvPr id="51" name="Rectangle 50"/>
          <p:cNvSpPr/>
          <p:nvPr/>
        </p:nvSpPr>
        <p:spPr>
          <a:xfrm>
            <a:off x="1516430" y="1795334"/>
            <a:ext cx="1101556" cy="307777"/>
          </a:xfrm>
          <a:prstGeom prst="rect">
            <a:avLst/>
          </a:prstGeom>
        </p:spPr>
        <p:txBody>
          <a:bodyPr wrap="square">
            <a:spAutoFit/>
          </a:bodyPr>
          <a:lstStyle/>
          <a:p>
            <a:pPr>
              <a:spcAft>
                <a:spcPts val="600"/>
              </a:spcAft>
            </a:pPr>
            <a:r>
              <a:rPr lang="lv-LV" sz="1400" b="1" dirty="0">
                <a:solidFill>
                  <a:srgbClr val="1A0599"/>
                </a:solidFill>
                <a:latin typeface="Verdana" panose="020B0604030504040204" pitchFamily="34" charset="0"/>
                <a:ea typeface="Verdana" panose="020B0604030504040204" pitchFamily="34" charset="0"/>
              </a:rPr>
              <a:t>IKT joma</a:t>
            </a:r>
            <a:endParaRPr lang="lv-LV" sz="1400" b="1" dirty="0">
              <a:solidFill>
                <a:srgbClr val="1A0599"/>
              </a:solidFill>
              <a:latin typeface="Verdana" panose="020B0604030504040204" pitchFamily="34" charset="0"/>
              <a:ea typeface="Verdana" panose="020B0604030504040204" pitchFamily="34" charset="0"/>
            </a:endParaRPr>
          </a:p>
        </p:txBody>
      </p:sp>
      <p:sp>
        <p:nvSpPr>
          <p:cNvPr id="52" name="Rectangle 51"/>
          <p:cNvSpPr/>
          <p:nvPr/>
        </p:nvSpPr>
        <p:spPr>
          <a:xfrm>
            <a:off x="1462642" y="3723303"/>
            <a:ext cx="1226045" cy="738664"/>
          </a:xfrm>
          <a:prstGeom prst="rect">
            <a:avLst/>
          </a:prstGeom>
        </p:spPr>
        <p:txBody>
          <a:bodyPr wrap="square">
            <a:spAutoFit/>
          </a:bodyPr>
          <a:lstStyle/>
          <a:p>
            <a:pPr>
              <a:spcAft>
                <a:spcPts val="600"/>
              </a:spcAft>
            </a:pPr>
            <a:r>
              <a:rPr lang="lv-LV" sz="1400" b="1" dirty="0" err="1">
                <a:solidFill>
                  <a:srgbClr val="1A0599"/>
                </a:solidFill>
                <a:latin typeface="Verdana" panose="020B0604030504040204" pitchFamily="34" charset="0"/>
                <a:ea typeface="Verdana" panose="020B0604030504040204" pitchFamily="34" charset="0"/>
              </a:rPr>
              <a:t>Fotonika</a:t>
            </a:r>
            <a:r>
              <a:rPr lang="lv-LV" sz="1400" b="1" dirty="0">
                <a:solidFill>
                  <a:srgbClr val="1A0599"/>
                </a:solidFill>
                <a:latin typeface="Verdana" panose="020B0604030504040204" pitchFamily="34" charset="0"/>
                <a:ea typeface="Verdana" panose="020B0604030504040204" pitchFamily="34" charset="0"/>
              </a:rPr>
              <a:t> un viedie materiāli</a:t>
            </a:r>
            <a:endParaRPr lang="lv-LV" sz="1400" b="1" dirty="0">
              <a:solidFill>
                <a:srgbClr val="1A0599"/>
              </a:solidFill>
              <a:latin typeface="Verdana" panose="020B0604030504040204" pitchFamily="34" charset="0"/>
              <a:ea typeface="Verdana" panose="020B0604030504040204" pitchFamily="34" charset="0"/>
            </a:endParaRPr>
          </a:p>
        </p:txBody>
      </p:sp>
      <p:sp>
        <p:nvSpPr>
          <p:cNvPr id="59" name="Rectangle 58"/>
          <p:cNvSpPr/>
          <p:nvPr/>
        </p:nvSpPr>
        <p:spPr>
          <a:xfrm>
            <a:off x="1476398" y="5528440"/>
            <a:ext cx="1404169" cy="523220"/>
          </a:xfrm>
          <a:prstGeom prst="rect">
            <a:avLst/>
          </a:prstGeom>
        </p:spPr>
        <p:txBody>
          <a:bodyPr wrap="square">
            <a:spAutoFit/>
          </a:bodyPr>
          <a:lstStyle/>
          <a:p>
            <a:pPr>
              <a:spcAft>
                <a:spcPts val="600"/>
              </a:spcAft>
            </a:pPr>
            <a:r>
              <a:rPr lang="lv-LV" sz="1400" b="1" dirty="0">
                <a:solidFill>
                  <a:srgbClr val="1A0599"/>
                </a:solidFill>
                <a:latin typeface="Verdana" panose="020B0604030504040204" pitchFamily="34" charset="0"/>
                <a:ea typeface="Verdana" panose="020B0604030504040204" pitchFamily="34" charset="0"/>
              </a:rPr>
              <a:t>Viedā enerģētika</a:t>
            </a:r>
            <a:endParaRPr lang="en-US" sz="1400" b="1" dirty="0">
              <a:solidFill>
                <a:srgbClr val="1A0599"/>
              </a:solidFill>
              <a:latin typeface="Verdana" panose="020B0604030504040204" pitchFamily="34" charset="0"/>
              <a:ea typeface="Verdana" panose="020B0604030504040204" pitchFamily="34" charset="0"/>
            </a:endParaRPr>
          </a:p>
        </p:txBody>
      </p:sp>
      <p:sp>
        <p:nvSpPr>
          <p:cNvPr id="34" name="Slide Number Placeholder 3"/>
          <p:cNvSpPr txBox="1">
            <a:spLocks/>
          </p:cNvSpPr>
          <p:nvPr/>
        </p:nvSpPr>
        <p:spPr>
          <a:xfrm>
            <a:off x="9187544" y="6240806"/>
            <a:ext cx="2743200" cy="365125"/>
          </a:xfrm>
          <a:prstGeom prst="rect">
            <a:avLst/>
          </a:prstGeom>
        </p:spPr>
        <p:txBody>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v-LV" sz="1400" dirty="0" smtClean="0">
                <a:solidFill>
                  <a:prstClr val="black">
                    <a:tint val="75000"/>
                  </a:prstClr>
                </a:solidFill>
              </a:rPr>
              <a:t>15</a:t>
            </a:r>
            <a:endParaRPr lang="lv-LV" sz="1400" dirty="0">
              <a:solidFill>
                <a:prstClr val="black">
                  <a:tint val="75000"/>
                </a:prstClr>
              </a:solidFill>
            </a:endParaRPr>
          </a:p>
        </p:txBody>
      </p:sp>
      <p:sp>
        <p:nvSpPr>
          <p:cNvPr id="39" name="Rectangle 38"/>
          <p:cNvSpPr/>
          <p:nvPr/>
        </p:nvSpPr>
        <p:spPr>
          <a:xfrm>
            <a:off x="1489031" y="5978752"/>
            <a:ext cx="1226045" cy="738664"/>
          </a:xfrm>
          <a:prstGeom prst="rect">
            <a:avLst/>
          </a:prstGeom>
        </p:spPr>
        <p:txBody>
          <a:bodyPr wrap="square">
            <a:spAutoFit/>
          </a:bodyPr>
          <a:lstStyle/>
          <a:p>
            <a:pPr>
              <a:spcAft>
                <a:spcPts val="600"/>
              </a:spcAft>
            </a:pPr>
            <a:r>
              <a:rPr lang="lv-LV" sz="1400" b="1" dirty="0" err="1">
                <a:solidFill>
                  <a:srgbClr val="1A0599"/>
                </a:solidFill>
                <a:latin typeface="Verdana" panose="020B0604030504040204" pitchFamily="34" charset="0"/>
                <a:ea typeface="Verdana" panose="020B0604030504040204" pitchFamily="34" charset="0"/>
              </a:rPr>
              <a:t>Fotonika</a:t>
            </a:r>
            <a:r>
              <a:rPr lang="lv-LV" sz="1400" b="1" dirty="0">
                <a:solidFill>
                  <a:srgbClr val="1A0599"/>
                </a:solidFill>
                <a:latin typeface="Verdana" panose="020B0604030504040204" pitchFamily="34" charset="0"/>
                <a:ea typeface="Verdana" panose="020B0604030504040204" pitchFamily="34" charset="0"/>
              </a:rPr>
              <a:t> un viedie materiāli</a:t>
            </a:r>
            <a:endParaRPr lang="lv-LV" sz="1400" b="1" dirty="0">
              <a:solidFill>
                <a:srgbClr val="1A0599"/>
              </a:solidFill>
              <a:latin typeface="Verdana" panose="020B0604030504040204" pitchFamily="34" charset="0"/>
              <a:ea typeface="Verdana" panose="020B0604030504040204" pitchFamily="34" charset="0"/>
            </a:endParaRPr>
          </a:p>
        </p:txBody>
      </p:sp>
      <p:sp>
        <p:nvSpPr>
          <p:cNvPr id="40" name="Frame 39">
            <a:extLst>
              <a:ext uri="{FF2B5EF4-FFF2-40B4-BE49-F238E27FC236}">
                <a16:creationId xmlns="" xmlns:a16="http://schemas.microsoft.com/office/drawing/2014/main" id="{E2153544-F3CC-6E46-9CD1-E9F7788DD501}"/>
              </a:ext>
            </a:extLst>
          </p:cNvPr>
          <p:cNvSpPr/>
          <p:nvPr/>
        </p:nvSpPr>
        <p:spPr>
          <a:xfrm>
            <a:off x="1355714" y="1642533"/>
            <a:ext cx="8959862" cy="2109632"/>
          </a:xfrm>
          <a:prstGeom prst="frame">
            <a:avLst>
              <a:gd name="adj1" fmla="val 301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Pentagon 59"/>
          <p:cNvSpPr/>
          <p:nvPr/>
        </p:nvSpPr>
        <p:spPr>
          <a:xfrm>
            <a:off x="7810777" y="1749280"/>
            <a:ext cx="2356330" cy="439176"/>
          </a:xfrm>
          <a:prstGeom prst="homePlate">
            <a:avLst>
              <a:gd name="adj" fmla="val 0"/>
            </a:avLst>
          </a:prstGeom>
          <a:solidFill>
            <a:srgbClr val="1A059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algn="ctr" defTabSz="711200">
              <a:lnSpc>
                <a:spcPct val="90000"/>
              </a:lnSpc>
              <a:spcBef>
                <a:spcPct val="0"/>
              </a:spcBef>
              <a:spcAft>
                <a:spcPct val="35000"/>
              </a:spcAft>
            </a:pPr>
            <a:r>
              <a:rPr lang="lv-LV" sz="1600" b="1" dirty="0" err="1">
                <a:latin typeface="Verdana" panose="020B0604030504040204" pitchFamily="34" charset="0"/>
                <a:ea typeface="Verdana" panose="020B0604030504040204" pitchFamily="34" charset="0"/>
              </a:rPr>
              <a:t>Institucionalizēta</a:t>
            </a:r>
            <a:endParaRPr lang="lv-LV" sz="1600" b="1" dirty="0">
              <a:latin typeface="Verdana" panose="020B0604030504040204" pitchFamily="34" charset="0"/>
              <a:ea typeface="Verdana" panose="020B0604030504040204" pitchFamily="34" charset="0"/>
            </a:endParaRPr>
          </a:p>
        </p:txBody>
      </p:sp>
      <p:sp>
        <p:nvSpPr>
          <p:cNvPr id="61" name="Pentagon 60"/>
          <p:cNvSpPr/>
          <p:nvPr/>
        </p:nvSpPr>
        <p:spPr>
          <a:xfrm>
            <a:off x="7809271" y="2248369"/>
            <a:ext cx="2356330" cy="439176"/>
          </a:xfrm>
          <a:prstGeom prst="homePlate">
            <a:avLst>
              <a:gd name="adj" fmla="val 0"/>
            </a:avLst>
          </a:prstGeom>
          <a:solidFill>
            <a:srgbClr val="1A059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algn="ctr" defTabSz="711200">
              <a:lnSpc>
                <a:spcPct val="90000"/>
              </a:lnSpc>
              <a:spcBef>
                <a:spcPct val="0"/>
              </a:spcBef>
              <a:spcAft>
                <a:spcPct val="35000"/>
              </a:spcAft>
            </a:pPr>
            <a:r>
              <a:rPr lang="lv-LV" sz="1600" b="1" dirty="0" err="1">
                <a:latin typeface="Verdana" panose="020B0604030504040204" pitchFamily="34" charset="0"/>
                <a:ea typeface="Verdana" panose="020B0604030504040204" pitchFamily="34" charset="0"/>
              </a:rPr>
              <a:t>Institucionalizēta</a:t>
            </a:r>
            <a:endParaRPr lang="lv-LV" sz="1600" b="1" dirty="0">
              <a:latin typeface="Verdana" panose="020B0604030504040204" pitchFamily="34" charset="0"/>
              <a:ea typeface="Verdana" panose="020B0604030504040204" pitchFamily="34" charset="0"/>
            </a:endParaRPr>
          </a:p>
        </p:txBody>
      </p:sp>
      <p:sp>
        <p:nvSpPr>
          <p:cNvPr id="62" name="Pentagon 61"/>
          <p:cNvSpPr/>
          <p:nvPr/>
        </p:nvSpPr>
        <p:spPr>
          <a:xfrm>
            <a:off x="7807765" y="2747458"/>
            <a:ext cx="2356330" cy="439176"/>
          </a:xfrm>
          <a:prstGeom prst="homePlate">
            <a:avLst>
              <a:gd name="adj" fmla="val 0"/>
            </a:avLst>
          </a:prstGeom>
          <a:solidFill>
            <a:srgbClr val="1A059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algn="ctr" defTabSz="711200">
              <a:lnSpc>
                <a:spcPct val="90000"/>
              </a:lnSpc>
              <a:spcBef>
                <a:spcPct val="0"/>
              </a:spcBef>
              <a:spcAft>
                <a:spcPct val="35000"/>
              </a:spcAft>
            </a:pPr>
            <a:r>
              <a:rPr lang="lv-LV" sz="1600" b="1" dirty="0" err="1">
                <a:latin typeface="Verdana" panose="020B0604030504040204" pitchFamily="34" charset="0"/>
                <a:ea typeface="Verdana" panose="020B0604030504040204" pitchFamily="34" charset="0"/>
              </a:rPr>
              <a:t>Institucionalizēta</a:t>
            </a:r>
            <a:endParaRPr lang="lv-LV" sz="1600" b="1" dirty="0">
              <a:latin typeface="Verdana" panose="020B0604030504040204" pitchFamily="34" charset="0"/>
              <a:ea typeface="Verdana" panose="020B0604030504040204" pitchFamily="34" charset="0"/>
            </a:endParaRPr>
          </a:p>
        </p:txBody>
      </p:sp>
      <p:sp>
        <p:nvSpPr>
          <p:cNvPr id="63" name="Pentagon 62"/>
          <p:cNvSpPr/>
          <p:nvPr/>
        </p:nvSpPr>
        <p:spPr>
          <a:xfrm>
            <a:off x="7806259" y="3246547"/>
            <a:ext cx="2356330" cy="439176"/>
          </a:xfrm>
          <a:prstGeom prst="homePlate">
            <a:avLst>
              <a:gd name="adj" fmla="val 0"/>
            </a:avLst>
          </a:prstGeom>
          <a:solidFill>
            <a:srgbClr val="1A059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algn="ctr" defTabSz="711200">
              <a:lnSpc>
                <a:spcPct val="90000"/>
              </a:lnSpc>
              <a:spcBef>
                <a:spcPct val="0"/>
              </a:spcBef>
              <a:spcAft>
                <a:spcPct val="35000"/>
              </a:spcAft>
            </a:pPr>
            <a:r>
              <a:rPr lang="lv-LV" sz="1600" b="1" dirty="0" err="1">
                <a:latin typeface="Verdana" panose="020B0604030504040204" pitchFamily="34" charset="0"/>
                <a:ea typeface="Verdana" panose="020B0604030504040204" pitchFamily="34" charset="0"/>
              </a:rPr>
              <a:t>Kopprogrammēta</a:t>
            </a:r>
            <a:endParaRPr lang="lv-LV" sz="1600" b="1" dirty="0">
              <a:latin typeface="Verdana" panose="020B0604030504040204" pitchFamily="34" charset="0"/>
              <a:ea typeface="Verdana" panose="020B0604030504040204" pitchFamily="34" charset="0"/>
            </a:endParaRPr>
          </a:p>
        </p:txBody>
      </p:sp>
      <p:sp>
        <p:nvSpPr>
          <p:cNvPr id="64" name="Snip Diagonal Corner Rectangle 63"/>
          <p:cNvSpPr/>
          <p:nvPr/>
        </p:nvSpPr>
        <p:spPr>
          <a:xfrm>
            <a:off x="8812676" y="4784023"/>
            <a:ext cx="2342092" cy="1390341"/>
          </a:xfrm>
          <a:prstGeom prst="snip2DiagRect">
            <a:avLst/>
          </a:prstGeom>
          <a:solidFill>
            <a:schemeClr val="bg1"/>
          </a:solidFill>
          <a:ln>
            <a:solidFill>
              <a:srgbClr val="1A0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altLang="lv-LV" sz="1400" b="1" dirty="0" smtClean="0">
                <a:solidFill>
                  <a:srgbClr val="1A0599"/>
                </a:solidFill>
                <a:latin typeface="Verdana" panose="020B0604030504040204" pitchFamily="34" charset="0"/>
                <a:ea typeface="Verdana" panose="020B0604030504040204" pitchFamily="34" charset="0"/>
              </a:rPr>
              <a:t>Visas </a:t>
            </a:r>
            <a:r>
              <a:rPr lang="lv-LV" altLang="lv-LV" sz="1400" b="1" dirty="0">
                <a:solidFill>
                  <a:srgbClr val="1A0599"/>
                </a:solidFill>
                <a:latin typeface="Verdana" panose="020B0604030504040204" pitchFamily="34" charset="0"/>
                <a:ea typeface="Verdana" panose="020B0604030504040204" pitchFamily="34" charset="0"/>
              </a:rPr>
              <a:t>partnerības ir saistītas ar RIS3 jomām</a:t>
            </a:r>
            <a:endParaRPr lang="en-US" altLang="lv-LV" sz="1400" b="1" dirty="0">
              <a:solidFill>
                <a:srgbClr val="1A0599"/>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lv-LV" sz="1400" b="1" dirty="0" smtClean="0">
              <a:solidFill>
                <a:schemeClr val="accent1">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12444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1">
            <a:extLst>
              <a:ext uri="{FF2B5EF4-FFF2-40B4-BE49-F238E27FC236}">
                <a16:creationId xmlns="" xmlns:a16="http://schemas.microsoft.com/office/drawing/2014/main" id="{EBF87945-A001-489F-9D9B-7D9435F0B9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8639" y="347471"/>
            <a:ext cx="11100816" cy="1801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 xmlns:a16="http://schemas.microsoft.com/office/drawing/2014/main" id="{2D88A888-E3D3-4851-9632-C5887B503725}"/>
              </a:ext>
            </a:extLst>
          </p:cNvPr>
          <p:cNvSpPr txBox="1">
            <a:spLocks/>
          </p:cNvSpPr>
          <p:nvPr/>
        </p:nvSpPr>
        <p:spPr>
          <a:xfrm>
            <a:off x="1676400" y="189291"/>
            <a:ext cx="10515600" cy="1325563"/>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latinLnBrk="0">
              <a:lnSpc>
                <a:spcPct val="90000"/>
              </a:lnSpc>
              <a:spcAft>
                <a:spcPts val="600"/>
              </a:spcAft>
              <a:defRPr/>
            </a:pPr>
            <a:r>
              <a:rPr lang="lv-LV" sz="3200" b="1" dirty="0" smtClean="0">
                <a:solidFill>
                  <a:srgbClr val="13046C"/>
                </a:solidFill>
                <a:latin typeface="Verdana" panose="020B0604030504040204" pitchFamily="34" charset="0"/>
                <a:ea typeface="Verdana" panose="020B0604030504040204" pitchFamily="34" charset="0"/>
                <a:cs typeface="Arial" panose="020B0604020202020204" pitchFamily="34" charset="0"/>
              </a:rPr>
              <a:t>A</a:t>
            </a:r>
            <a:r>
              <a:rPr lang="en-US" sz="3200" b="1" dirty="0" err="1">
                <a:solidFill>
                  <a:srgbClr val="1A0599"/>
                </a:solidFill>
                <a:latin typeface="Verdana" panose="020B0604030504040204" pitchFamily="34" charset="0"/>
                <a:ea typeface="Verdana" panose="020B0604030504040204" pitchFamily="34" charset="0"/>
                <a:cs typeface="Arial" panose="020B0604020202020204" pitchFamily="34" charset="0"/>
              </a:rPr>
              <a:t>ugstas</a:t>
            </a:r>
            <a:r>
              <a:rPr lang="en-US" sz="3200" b="1" dirty="0">
                <a:solidFill>
                  <a:srgbClr val="1A0599"/>
                </a:solidFill>
                <a:latin typeface="Verdana" panose="020B0604030504040204" pitchFamily="34" charset="0"/>
                <a:ea typeface="Verdana" panose="020B0604030504040204" pitchFamily="34" charset="0"/>
                <a:cs typeface="Arial" panose="020B0604020202020204" pitchFamily="34" charset="0"/>
              </a:rPr>
              <a:t> </a:t>
            </a:r>
            <a:r>
              <a:rPr lang="en-US" sz="3200" b="1" dirty="0" err="1">
                <a:solidFill>
                  <a:srgbClr val="1A0599"/>
                </a:solidFill>
                <a:latin typeface="Verdana" panose="020B0604030504040204" pitchFamily="34" charset="0"/>
                <a:ea typeface="Verdana" panose="020B0604030504040204" pitchFamily="34" charset="0"/>
                <a:cs typeface="Arial" panose="020B0604020202020204" pitchFamily="34" charset="0"/>
              </a:rPr>
              <a:t>veiktspējas</a:t>
            </a:r>
            <a:r>
              <a:rPr lang="lv-LV" sz="3200" b="1" dirty="0">
                <a:solidFill>
                  <a:srgbClr val="1A0599"/>
                </a:solidFill>
                <a:latin typeface="Verdana" panose="020B0604030504040204" pitchFamily="34" charset="0"/>
                <a:ea typeface="Verdana" panose="020B0604030504040204" pitchFamily="34" charset="0"/>
                <a:cs typeface="Arial" panose="020B0604020202020204" pitchFamily="34" charset="0"/>
              </a:rPr>
              <a:t> </a:t>
            </a:r>
            <a:r>
              <a:rPr lang="en-US" sz="3200" b="1" dirty="0" err="1">
                <a:solidFill>
                  <a:srgbClr val="1A0599"/>
                </a:solidFill>
                <a:latin typeface="Verdana" panose="020B0604030504040204" pitchFamily="34" charset="0"/>
                <a:ea typeface="Verdana" panose="020B0604030504040204" pitchFamily="34" charset="0"/>
                <a:cs typeface="Arial" panose="020B0604020202020204" pitchFamily="34" charset="0"/>
              </a:rPr>
              <a:t>datošanas</a:t>
            </a:r>
            <a:r>
              <a:rPr lang="en-US" sz="3200" b="1" dirty="0">
                <a:solidFill>
                  <a:srgbClr val="1A0599"/>
                </a:solidFill>
                <a:latin typeface="Verdana" panose="020B0604030504040204" pitchFamily="34" charset="0"/>
                <a:ea typeface="Verdana" panose="020B0604030504040204" pitchFamily="34" charset="0"/>
                <a:cs typeface="Arial" panose="020B0604020202020204" pitchFamily="34" charset="0"/>
              </a:rPr>
              <a:t>  </a:t>
            </a:r>
            <a:endParaRPr lang="lv-LV" sz="3200" b="1" dirty="0">
              <a:solidFill>
                <a:srgbClr val="1A0599"/>
              </a:solidFill>
              <a:latin typeface="Verdana" panose="020B0604030504040204" pitchFamily="34" charset="0"/>
              <a:ea typeface="Verdana" panose="020B0604030504040204" pitchFamily="34" charset="0"/>
              <a:cs typeface="Arial" panose="020B0604020202020204" pitchFamily="34" charset="0"/>
            </a:endParaRPr>
          </a:p>
          <a:p>
            <a:pPr algn="l" latinLnBrk="0">
              <a:lnSpc>
                <a:spcPct val="90000"/>
              </a:lnSpc>
              <a:spcAft>
                <a:spcPts val="600"/>
              </a:spcAft>
              <a:defRPr/>
            </a:pPr>
            <a:r>
              <a:rPr lang="en-US" sz="3200" b="1" dirty="0" err="1">
                <a:solidFill>
                  <a:srgbClr val="1A0599"/>
                </a:solidFill>
                <a:latin typeface="Verdana" panose="020B0604030504040204" pitchFamily="34" charset="0"/>
                <a:ea typeface="Verdana" panose="020B0604030504040204" pitchFamily="34" charset="0"/>
                <a:cs typeface="Arial" panose="020B0604020202020204" pitchFamily="34" charset="0"/>
              </a:rPr>
              <a:t>kopuzņēmum</a:t>
            </a:r>
            <a:r>
              <a:rPr lang="lv-LV" sz="3200" b="1" dirty="0">
                <a:solidFill>
                  <a:srgbClr val="1A0599"/>
                </a:solidFill>
                <a:latin typeface="Verdana" panose="020B0604030504040204" pitchFamily="34" charset="0"/>
                <a:ea typeface="Verdana" panose="020B0604030504040204" pitchFamily="34" charset="0"/>
                <a:cs typeface="Arial" panose="020B0604020202020204" pitchFamily="34" charset="0"/>
              </a:rPr>
              <a:t>s </a:t>
            </a:r>
            <a:r>
              <a:rPr lang="en-US" altLang="lv-LV" sz="3200" b="1" dirty="0" err="1">
                <a:solidFill>
                  <a:srgbClr val="1A0599"/>
                </a:solidFill>
                <a:latin typeface="Verdana" panose="020B0604030504040204" pitchFamily="34" charset="0"/>
                <a:ea typeface="Verdana" panose="020B0604030504040204" pitchFamily="34" charset="0"/>
                <a:cs typeface="Arial" panose="020B0604020202020204" pitchFamily="34" charset="0"/>
              </a:rPr>
              <a:t>EuroHPC</a:t>
            </a:r>
            <a:r>
              <a:rPr lang="lv-LV" altLang="lv-LV" sz="3200" b="1" dirty="0">
                <a:solidFill>
                  <a:srgbClr val="1A0599"/>
                </a:solidFill>
                <a:latin typeface="Verdana" panose="020B0604030504040204" pitchFamily="34" charset="0"/>
                <a:ea typeface="Verdana" panose="020B0604030504040204" pitchFamily="34" charset="0"/>
                <a:cs typeface="Arial" panose="020B0604020202020204" pitchFamily="34" charset="0"/>
              </a:rPr>
              <a:t> JU</a:t>
            </a:r>
            <a:endParaRPr lang="en-US" sz="3200" b="1" dirty="0">
              <a:solidFill>
                <a:srgbClr val="1A0599"/>
              </a:solidFill>
              <a:latin typeface="Verdana" panose="020B0604030504040204" pitchFamily="34" charset="0"/>
              <a:ea typeface="Verdana" panose="020B0604030504040204" pitchFamily="34" charset="0"/>
              <a:cs typeface="Arial" panose="020B0604020202020204" pitchFamily="34" charset="0"/>
            </a:endParaRPr>
          </a:p>
        </p:txBody>
      </p:sp>
      <p:pic>
        <p:nvPicPr>
          <p:cNvPr id="4" name="Picture 4" descr="Map&#10;&#10;Description automatically generated">
            <a:extLst>
              <a:ext uri="{FF2B5EF4-FFF2-40B4-BE49-F238E27FC236}">
                <a16:creationId xmlns="" xmlns:a16="http://schemas.microsoft.com/office/drawing/2014/main" id="{3E75823D-5520-4587-8A9E-A2B6800168DC}"/>
              </a:ext>
            </a:extLst>
          </p:cNvPr>
          <p:cNvPicPr>
            <a:picLocks noChangeAspect="1"/>
          </p:cNvPicPr>
          <p:nvPr/>
        </p:nvPicPr>
        <p:blipFill rotWithShape="1">
          <a:blip r:embed="rId2">
            <a:duotone>
              <a:schemeClr val="accent5">
                <a:shade val="45000"/>
                <a:satMod val="135000"/>
              </a:schemeClr>
              <a:prstClr val="white"/>
            </a:duotone>
          </a:blip>
          <a:srcRect l="34397" t="1458" r="-177" b="2041"/>
          <a:stretch/>
        </p:blipFill>
        <p:spPr>
          <a:xfrm>
            <a:off x="548639" y="2198395"/>
            <a:ext cx="4568388" cy="4071401"/>
          </a:xfrm>
          <a:prstGeom prst="rect">
            <a:avLst/>
          </a:prstGeom>
        </p:spPr>
      </p:pic>
      <p:sp>
        <p:nvSpPr>
          <p:cNvPr id="6" name="TextBox 5">
            <a:extLst>
              <a:ext uri="{FF2B5EF4-FFF2-40B4-BE49-F238E27FC236}">
                <a16:creationId xmlns="" xmlns:a16="http://schemas.microsoft.com/office/drawing/2014/main" id="{E4B9BF56-2B9F-43A1-8BC1-27EB8F3B8A13}"/>
              </a:ext>
            </a:extLst>
          </p:cNvPr>
          <p:cNvSpPr txBox="1"/>
          <p:nvPr/>
        </p:nvSpPr>
        <p:spPr>
          <a:xfrm>
            <a:off x="5333945" y="2926759"/>
            <a:ext cx="6520599" cy="354071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28600" defTabSz="914400" eaLnBrk="1" hangingPunct="1">
              <a:lnSpc>
                <a:spcPct val="90000"/>
              </a:lnSpc>
              <a:spcBef>
                <a:spcPts val="600"/>
              </a:spcBef>
              <a:spcAft>
                <a:spcPts val="600"/>
              </a:spcAft>
              <a:buFont typeface="Arial" panose="020B0604020202020204" pitchFamily="34" charset="0"/>
              <a:buChar char="•"/>
            </a:pPr>
            <a:r>
              <a:rPr lang="en-US" sz="1600" b="1" dirty="0" err="1" smtClean="0">
                <a:solidFill>
                  <a:srgbClr val="2507DB"/>
                </a:solidFill>
                <a:latin typeface="Verdana" panose="020B0604030504040204" pitchFamily="34" charset="0"/>
                <a:ea typeface="Verdana" panose="020B0604030504040204" pitchFamily="34" charset="0"/>
              </a:rPr>
              <a:t>Kopuzņēmuma</a:t>
            </a:r>
            <a:r>
              <a:rPr lang="en-US" sz="1600" b="1" dirty="0">
                <a:solidFill>
                  <a:srgbClr val="2507DB"/>
                </a:solidFill>
                <a:latin typeface="Verdana" panose="020B0604030504040204" pitchFamily="34" charset="0"/>
                <a:ea typeface="Verdana" panose="020B0604030504040204" pitchFamily="34" charset="0"/>
              </a:rPr>
              <a:t> </a:t>
            </a:r>
            <a:r>
              <a:rPr lang="en-US" sz="1600" b="1" dirty="0" err="1">
                <a:solidFill>
                  <a:srgbClr val="2507DB"/>
                </a:solidFill>
                <a:latin typeface="Verdana" panose="020B0604030504040204" pitchFamily="34" charset="0"/>
                <a:ea typeface="Verdana" panose="020B0604030504040204" pitchFamily="34" charset="0"/>
              </a:rPr>
              <a:t>mērķis</a:t>
            </a:r>
            <a:r>
              <a:rPr lang="en-US" sz="1600" dirty="0">
                <a:solidFill>
                  <a:srgbClr val="2507DB"/>
                </a:solidFill>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ir</a:t>
            </a:r>
            <a:r>
              <a:rPr lang="en-US" sz="1600" dirty="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izstrādāt</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ieviest</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paplašināt</a:t>
            </a:r>
            <a:r>
              <a:rPr lang="en-US" sz="1600" dirty="0">
                <a:latin typeface="Verdana" panose="020B0604030504040204" pitchFamily="34" charset="0"/>
                <a:ea typeface="Verdana" panose="020B0604030504040204" pitchFamily="34" charset="0"/>
              </a:rPr>
              <a:t> un </a:t>
            </a:r>
            <a:r>
              <a:rPr lang="en-US" sz="1600" dirty="0" err="1">
                <a:latin typeface="Verdana" panose="020B0604030504040204" pitchFamily="34" charset="0"/>
                <a:ea typeface="Verdana" panose="020B0604030504040204" pitchFamily="34" charset="0"/>
              </a:rPr>
              <a:t>uzturēt</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integrētu</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pasaules</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klases</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superdatošanas</a:t>
            </a:r>
            <a:r>
              <a:rPr lang="en-US" sz="1600" dirty="0">
                <a:latin typeface="Verdana" panose="020B0604030504040204" pitchFamily="34" charset="0"/>
                <a:ea typeface="Verdana" panose="020B0604030504040204" pitchFamily="34" charset="0"/>
              </a:rPr>
              <a:t> un </a:t>
            </a:r>
            <a:r>
              <a:rPr lang="en-US" sz="1600" dirty="0" err="1">
                <a:latin typeface="Verdana" panose="020B0604030504040204" pitchFamily="34" charset="0"/>
                <a:ea typeface="Verdana" panose="020B0604030504040204" pitchFamily="34" charset="0"/>
              </a:rPr>
              <a:t>datu</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infrastruktūru</a:t>
            </a:r>
            <a:r>
              <a:rPr lang="en-US" sz="1600" dirty="0">
                <a:latin typeface="Verdana" panose="020B0604030504040204" pitchFamily="34" charset="0"/>
                <a:ea typeface="Verdana" panose="020B0604030504040204" pitchFamily="34" charset="0"/>
              </a:rPr>
              <a:t>, un </a:t>
            </a:r>
            <a:r>
              <a:rPr lang="en-US" sz="1600" dirty="0" err="1">
                <a:latin typeface="Verdana" panose="020B0604030504040204" pitchFamily="34" charset="0"/>
                <a:ea typeface="Verdana" panose="020B0604030504040204" pitchFamily="34" charset="0"/>
              </a:rPr>
              <a:t>izstrādāt</a:t>
            </a:r>
            <a:r>
              <a:rPr lang="en-US" sz="1600" dirty="0">
                <a:latin typeface="Verdana" panose="020B0604030504040204" pitchFamily="34" charset="0"/>
                <a:ea typeface="Verdana" panose="020B0604030504040204" pitchFamily="34" charset="0"/>
              </a:rPr>
              <a:t> un </a:t>
            </a:r>
            <a:r>
              <a:rPr lang="en-US" sz="1600" dirty="0" err="1">
                <a:latin typeface="Verdana" panose="020B0604030504040204" pitchFamily="34" charset="0"/>
                <a:ea typeface="Verdana" panose="020B0604030504040204" pitchFamily="34" charset="0"/>
              </a:rPr>
              <a:t>atbalstīt</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ļoti</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konkurētspējīgu</a:t>
            </a:r>
            <a:r>
              <a:rPr lang="en-US" sz="1600" dirty="0">
                <a:latin typeface="Verdana" panose="020B0604030504040204" pitchFamily="34" charset="0"/>
                <a:ea typeface="Verdana" panose="020B0604030504040204" pitchFamily="34" charset="0"/>
              </a:rPr>
              <a:t> un </a:t>
            </a:r>
            <a:r>
              <a:rPr lang="en-US" sz="1600" dirty="0" err="1">
                <a:latin typeface="Verdana" panose="020B0604030504040204" pitchFamily="34" charset="0"/>
                <a:ea typeface="Verdana" panose="020B0604030504040204" pitchFamily="34" charset="0"/>
              </a:rPr>
              <a:t>inovatīvu</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augstas</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veiktspējas</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datošanas</a:t>
            </a:r>
            <a:r>
              <a:rPr lang="en-US" sz="1600" dirty="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ekosistēmu</a:t>
            </a:r>
            <a:r>
              <a:rPr lang="en-US" sz="1600" dirty="0">
                <a:latin typeface="Verdana" panose="020B0604030504040204" pitchFamily="34" charset="0"/>
                <a:ea typeface="Verdana" panose="020B0604030504040204" pitchFamily="34" charset="0"/>
              </a:rPr>
              <a:t>. </a:t>
            </a:r>
          </a:p>
          <a:p>
            <a:pPr marL="285750" indent="-228600" defTabSz="914400" eaLnBrk="1" hangingPunct="1">
              <a:lnSpc>
                <a:spcPct val="90000"/>
              </a:lnSpc>
              <a:spcBef>
                <a:spcPts val="600"/>
              </a:spcBef>
              <a:spcAft>
                <a:spcPts val="600"/>
              </a:spcAft>
              <a:buFont typeface="Arial" panose="020B0604020202020204" pitchFamily="34" charset="0"/>
              <a:buChar char="•"/>
            </a:pPr>
            <a:r>
              <a:rPr lang="lv-LV" sz="1600" dirty="0" smtClean="0">
                <a:latin typeface="Verdana" panose="020B0604030504040204" pitchFamily="34" charset="0"/>
                <a:ea typeface="Verdana" panose="020B0604030504040204" pitchFamily="34" charset="0"/>
              </a:rPr>
              <a:t>EK finansējums partnerībai, apvienojot finansējumu no programmām Apvārsnis Eiropa, Digitālā Eiropa un CEF – </a:t>
            </a:r>
            <a:br>
              <a:rPr lang="lv-LV" sz="1600" dirty="0" smtClean="0">
                <a:latin typeface="Verdana" panose="020B0604030504040204" pitchFamily="34" charset="0"/>
                <a:ea typeface="Verdana" panose="020B0604030504040204" pitchFamily="34" charset="0"/>
              </a:rPr>
            </a:br>
            <a:r>
              <a:rPr lang="lv-LV" sz="1600" dirty="0" smtClean="0">
                <a:latin typeface="Verdana" panose="020B0604030504040204" pitchFamily="34" charset="0"/>
                <a:ea typeface="Verdana" panose="020B0604030504040204" pitchFamily="34" charset="0"/>
              </a:rPr>
              <a:t>3,5 miljardi </a:t>
            </a:r>
            <a:r>
              <a:rPr lang="lv-LV" sz="1600" dirty="0" err="1" smtClean="0">
                <a:latin typeface="Verdana" panose="020B0604030504040204" pitchFamily="34" charset="0"/>
                <a:ea typeface="Verdana" panose="020B0604030504040204" pitchFamily="34" charset="0"/>
              </a:rPr>
              <a:t>euro</a:t>
            </a:r>
            <a:endParaRPr lang="lv-LV" sz="1600" dirty="0" smtClean="0">
              <a:latin typeface="Verdana" panose="020B0604030504040204" pitchFamily="34" charset="0"/>
              <a:ea typeface="Verdana" panose="020B0604030504040204" pitchFamily="34" charset="0"/>
            </a:endParaRPr>
          </a:p>
          <a:p>
            <a:pPr marL="285750" indent="-228600" defTabSz="914400" eaLnBrk="1" hangingPunct="1">
              <a:lnSpc>
                <a:spcPct val="90000"/>
              </a:lnSpc>
              <a:spcBef>
                <a:spcPts val="600"/>
              </a:spcBef>
              <a:spcAft>
                <a:spcPts val="600"/>
              </a:spcAft>
              <a:buFont typeface="Arial" panose="020B0604020202020204" pitchFamily="34" charset="0"/>
              <a:buChar char="•"/>
            </a:pPr>
            <a:r>
              <a:rPr lang="en-US" sz="1600" dirty="0" err="1" smtClean="0">
                <a:latin typeface="Verdana" panose="020B0604030504040204" pitchFamily="34" charset="0"/>
                <a:ea typeface="Verdana" panose="020B0604030504040204" pitchFamily="34" charset="0"/>
              </a:rPr>
              <a:t>Kopuzņēmuma</a:t>
            </a:r>
            <a:r>
              <a:rPr lang="en-US" sz="1600" dirty="0">
                <a:latin typeface="Verdana" panose="020B0604030504040204" pitchFamily="34" charset="0"/>
                <a:ea typeface="Verdana" panose="020B0604030504040204" pitchFamily="34" charset="0"/>
              </a:rPr>
              <a:t> </a:t>
            </a:r>
            <a:r>
              <a:rPr lang="en-US" sz="1600" b="1" dirty="0" err="1">
                <a:solidFill>
                  <a:srgbClr val="2507DB"/>
                </a:solidFill>
                <a:latin typeface="Verdana" panose="020B0604030504040204" pitchFamily="34" charset="0"/>
                <a:ea typeface="Verdana" panose="020B0604030504040204" pitchFamily="34" charset="0"/>
              </a:rPr>
              <a:t>administratīvo</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izmaksu</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daļu</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sedz</a:t>
            </a:r>
            <a:r>
              <a:rPr lang="en-US" sz="1600" dirty="0">
                <a:latin typeface="Verdana" panose="020B0604030504040204" pitchFamily="34" charset="0"/>
                <a:ea typeface="Verdana" panose="020B0604030504040204" pitchFamily="34" charset="0"/>
              </a:rPr>
              <a:t> </a:t>
            </a:r>
            <a:r>
              <a:rPr lang="lv-LV" sz="1600" dirty="0" smtClean="0">
                <a:latin typeface="Verdana" panose="020B0604030504040204" pitchFamily="34" charset="0"/>
                <a:ea typeface="Verdana" panose="020B0604030504040204" pitchFamily="34" charset="0"/>
              </a:rPr>
              <a:t>ES</a:t>
            </a:r>
            <a:r>
              <a:rPr lang="en-US" sz="1600" dirty="0" smtClean="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Katra</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dalībvalsts</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uzņemas</a:t>
            </a:r>
            <a:r>
              <a:rPr lang="en-US" sz="1600" dirty="0">
                <a:latin typeface="Verdana" panose="020B0604030504040204" pitchFamily="34" charset="0"/>
                <a:ea typeface="Verdana" panose="020B0604030504040204" pitchFamily="34" charset="0"/>
              </a:rPr>
              <a:t> </a:t>
            </a:r>
            <a:r>
              <a:rPr lang="en-US" sz="1600" b="1" dirty="0" err="1" smtClean="0">
                <a:solidFill>
                  <a:srgbClr val="2507DB"/>
                </a:solidFill>
                <a:latin typeface="Verdana" panose="020B0604030504040204" pitchFamily="34" charset="0"/>
                <a:ea typeface="Verdana" panose="020B0604030504040204" pitchFamily="34" charset="0"/>
              </a:rPr>
              <a:t>saistības</a:t>
            </a:r>
            <a:r>
              <a:rPr lang="en-US" sz="1600" b="1" dirty="0" smtClean="0">
                <a:solidFill>
                  <a:srgbClr val="2507DB"/>
                </a:solidFill>
                <a:latin typeface="Verdana" panose="020B0604030504040204" pitchFamily="34" charset="0"/>
                <a:ea typeface="Verdana" panose="020B0604030504040204" pitchFamily="34" charset="0"/>
              </a:rPr>
              <a:t> </a:t>
            </a:r>
            <a:r>
              <a:rPr lang="en-US" sz="1600" b="1" dirty="0">
                <a:solidFill>
                  <a:srgbClr val="2507DB"/>
                </a:solidFill>
                <a:latin typeface="Verdana" panose="020B0604030504040204" pitchFamily="34" charset="0"/>
                <a:ea typeface="Verdana" panose="020B0604030504040204" pitchFamily="34" charset="0"/>
              </a:rPr>
              <a:t>par </a:t>
            </a:r>
            <a:r>
              <a:rPr lang="en-US" sz="1600" b="1" dirty="0" err="1">
                <a:solidFill>
                  <a:srgbClr val="2507DB"/>
                </a:solidFill>
                <a:latin typeface="Verdana" panose="020B0604030504040204" pitchFamily="34" charset="0"/>
                <a:ea typeface="Verdana" panose="020B0604030504040204" pitchFamily="34" charset="0"/>
              </a:rPr>
              <a:t>savu</a:t>
            </a:r>
            <a:r>
              <a:rPr lang="en-US" sz="1600" b="1" dirty="0">
                <a:solidFill>
                  <a:srgbClr val="2507DB"/>
                </a:solidFill>
                <a:latin typeface="Verdana" panose="020B0604030504040204" pitchFamily="34" charset="0"/>
                <a:ea typeface="Verdana" panose="020B0604030504040204" pitchFamily="34" charset="0"/>
              </a:rPr>
              <a:t> </a:t>
            </a:r>
            <a:r>
              <a:rPr lang="en-US" sz="1600" b="1" dirty="0" err="1">
                <a:solidFill>
                  <a:srgbClr val="2507DB"/>
                </a:solidFill>
                <a:latin typeface="Verdana" panose="020B0604030504040204" pitchFamily="34" charset="0"/>
                <a:ea typeface="Verdana" panose="020B0604030504040204" pitchFamily="34" charset="0"/>
              </a:rPr>
              <a:t>finansiālo</a:t>
            </a:r>
            <a:r>
              <a:rPr lang="en-US" sz="1600" b="1" dirty="0">
                <a:solidFill>
                  <a:srgbClr val="2507DB"/>
                </a:solidFill>
                <a:latin typeface="Verdana" panose="020B0604030504040204" pitchFamily="34" charset="0"/>
                <a:ea typeface="Verdana" panose="020B0604030504040204" pitchFamily="34" charset="0"/>
              </a:rPr>
              <a:t> </a:t>
            </a:r>
            <a:r>
              <a:rPr lang="en-US" sz="1600" b="1" dirty="0" err="1">
                <a:solidFill>
                  <a:srgbClr val="2507DB"/>
                </a:solidFill>
                <a:latin typeface="Verdana" panose="020B0604030504040204" pitchFamily="34" charset="0"/>
                <a:ea typeface="Verdana" panose="020B0604030504040204" pitchFamily="34" charset="0"/>
              </a:rPr>
              <a:t>ieguldījumu</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apjomu</a:t>
            </a:r>
            <a:r>
              <a:rPr lang="en-US" sz="1600" dirty="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kopuzņēmumā</a:t>
            </a:r>
            <a:r>
              <a:rPr lang="lv-LV" sz="1600" dirty="0">
                <a:latin typeface="Verdana" panose="020B0604030504040204" pitchFamily="34" charset="0"/>
                <a:ea typeface="Verdana" panose="020B0604030504040204" pitchFamily="34" charset="0"/>
              </a:rPr>
              <a:t>.</a:t>
            </a:r>
            <a:r>
              <a:rPr lang="en-US" sz="1600" dirty="0">
                <a:latin typeface="Verdana" panose="020B0604030504040204" pitchFamily="34" charset="0"/>
                <a:ea typeface="Verdana" panose="020B0604030504040204" pitchFamily="34" charset="0"/>
              </a:rPr>
              <a:t> </a:t>
            </a:r>
            <a:endParaRPr lang="lv-LV" sz="1600" dirty="0" smtClean="0">
              <a:latin typeface="Verdana" panose="020B0604030504040204" pitchFamily="34" charset="0"/>
              <a:ea typeface="Verdana" panose="020B0604030504040204" pitchFamily="34" charset="0"/>
            </a:endParaRPr>
          </a:p>
          <a:p>
            <a:pPr marL="285750" indent="-228600">
              <a:lnSpc>
                <a:spcPct val="90000"/>
              </a:lnSpc>
              <a:spcBef>
                <a:spcPts val="600"/>
              </a:spcBef>
              <a:spcAft>
                <a:spcPts val="600"/>
              </a:spcAft>
              <a:buFont typeface="Arial" panose="020B0604020202020204" pitchFamily="34" charset="0"/>
              <a:buChar char="•"/>
            </a:pPr>
            <a:r>
              <a:rPr lang="lv-LV" sz="1600" dirty="0" err="1" smtClean="0">
                <a:latin typeface="Verdana" panose="020B0604030504040204" pitchFamily="34" charset="0"/>
                <a:ea typeface="Verdana" panose="020B0604030504040204" pitchFamily="34" charset="0"/>
              </a:rPr>
              <a:t>EuroHPC</a:t>
            </a:r>
            <a:r>
              <a:rPr lang="lv-LV" sz="1600" dirty="0" smtClean="0">
                <a:latin typeface="Verdana" panose="020B0604030504040204" pitchFamily="34" charset="0"/>
                <a:ea typeface="Verdana" panose="020B0604030504040204" pitchFamily="34" charset="0"/>
              </a:rPr>
              <a:t> kopuzņēmuma </a:t>
            </a:r>
            <a:r>
              <a:rPr lang="lv-LV" sz="1600" dirty="0">
                <a:latin typeface="Verdana" panose="020B0604030504040204" pitchFamily="34" charset="0"/>
                <a:ea typeface="Verdana" panose="020B0604030504040204" pitchFamily="34" charset="0"/>
              </a:rPr>
              <a:t>projektu konkursi</a:t>
            </a:r>
            <a:br>
              <a:rPr lang="lv-LV" sz="1600" dirty="0">
                <a:latin typeface="Verdana" panose="020B0604030504040204" pitchFamily="34" charset="0"/>
                <a:ea typeface="Verdana" panose="020B0604030504040204" pitchFamily="34" charset="0"/>
              </a:rPr>
            </a:br>
            <a:r>
              <a:rPr lang="lv-LV" sz="1600" dirty="0">
                <a:latin typeface="Verdana" panose="020B0604030504040204" pitchFamily="34" charset="0"/>
                <a:ea typeface="Verdana" panose="020B0604030504040204" pitchFamily="34" charset="0"/>
                <a:hlinkClick r:id="rId3"/>
              </a:rPr>
              <a:t>https://</a:t>
            </a:r>
            <a:r>
              <a:rPr lang="lv-LV" sz="1600" dirty="0" smtClean="0">
                <a:latin typeface="Verdana" panose="020B0604030504040204" pitchFamily="34" charset="0"/>
                <a:ea typeface="Verdana" panose="020B0604030504040204" pitchFamily="34" charset="0"/>
                <a:hlinkClick r:id="rId3"/>
              </a:rPr>
              <a:t>eurohpc-ju.europa.eu/current-calls</a:t>
            </a:r>
            <a:r>
              <a:rPr lang="lv-LV" sz="1600" dirty="0" smtClean="0">
                <a:latin typeface="Verdana" panose="020B0604030504040204" pitchFamily="34" charset="0"/>
                <a:ea typeface="Verdana" panose="020B0604030504040204" pitchFamily="34" charset="0"/>
              </a:rPr>
              <a:t> </a:t>
            </a:r>
            <a:endParaRPr lang="lv-LV" sz="1600" dirty="0" smtClean="0">
              <a:latin typeface="Verdana" panose="020B0604030504040204" pitchFamily="34" charset="0"/>
              <a:ea typeface="Verdana" panose="020B0604030504040204" pitchFamily="34" charset="0"/>
              <a:cs typeface="Arial" panose="020B0604020202020204" pitchFamily="34" charset="0"/>
            </a:endParaRPr>
          </a:p>
        </p:txBody>
      </p:sp>
      <p:sp>
        <p:nvSpPr>
          <p:cNvPr id="8" name="Slide Number Placeholder 3"/>
          <p:cNvSpPr txBox="1">
            <a:spLocks/>
          </p:cNvSpPr>
          <p:nvPr/>
        </p:nvSpPr>
        <p:spPr>
          <a:xfrm>
            <a:off x="9187544" y="6240806"/>
            <a:ext cx="2743200" cy="365125"/>
          </a:xfrm>
          <a:prstGeom prst="rect">
            <a:avLst/>
          </a:prstGeom>
        </p:spPr>
        <p:txBody>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v-LV" sz="1400" dirty="0" smtClean="0">
                <a:solidFill>
                  <a:prstClr val="black">
                    <a:tint val="75000"/>
                  </a:prstClr>
                </a:solidFill>
              </a:rPr>
              <a:t>16</a:t>
            </a:r>
            <a:endParaRPr lang="lv-LV" sz="1400" dirty="0">
              <a:solidFill>
                <a:prstClr val="black">
                  <a:tint val="75000"/>
                </a:prstClr>
              </a:solidFill>
            </a:endParaRPr>
          </a:p>
        </p:txBody>
      </p:sp>
      <p:pic>
        <p:nvPicPr>
          <p:cNvPr id="2" name="Picture 1"/>
          <p:cNvPicPr>
            <a:picLocks noChangeAspect="1"/>
          </p:cNvPicPr>
          <p:nvPr/>
        </p:nvPicPr>
        <p:blipFill>
          <a:blip r:embed="rId4"/>
          <a:stretch>
            <a:fillRect/>
          </a:stretch>
        </p:blipFill>
        <p:spPr>
          <a:xfrm>
            <a:off x="5572125" y="1821244"/>
            <a:ext cx="2724150" cy="971550"/>
          </a:xfrm>
          <a:prstGeom prst="rect">
            <a:avLst/>
          </a:prstGeom>
        </p:spPr>
      </p:pic>
    </p:spTree>
    <p:extLst>
      <p:ext uri="{BB962C8B-B14F-4D97-AF65-F5344CB8AC3E}">
        <p14:creationId xmlns:p14="http://schemas.microsoft.com/office/powerpoint/2010/main" val="2220660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6F49B30-88F9-4475-B8E8-AA42BF9A1422}"/>
              </a:ext>
            </a:extLst>
          </p:cNvPr>
          <p:cNvSpPr txBox="1">
            <a:spLocks/>
          </p:cNvSpPr>
          <p:nvPr/>
        </p:nvSpPr>
        <p:spPr>
          <a:xfrm>
            <a:off x="1676400" y="119419"/>
            <a:ext cx="10515600" cy="1325563"/>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fontAlgn="auto" latinLnBrk="0">
              <a:lnSpc>
                <a:spcPct val="90000"/>
              </a:lnSpc>
              <a:spcAft>
                <a:spcPts val="600"/>
              </a:spcAft>
              <a:defRPr/>
            </a:pPr>
            <a:r>
              <a:rPr lang="lv-LV" altLang="lv-LV" sz="3200" b="1" dirty="0">
                <a:solidFill>
                  <a:srgbClr val="1A0599"/>
                </a:solidFill>
                <a:latin typeface="Verdana" panose="020B0604030504040204" pitchFamily="34" charset="0"/>
                <a:ea typeface="Verdana" panose="020B0604030504040204" pitchFamily="34" charset="0"/>
                <a:cs typeface="Arial" panose="020B0604020202020204" pitchFamily="34" charset="0"/>
              </a:rPr>
              <a:t>Latvijas mērķi </a:t>
            </a:r>
            <a:r>
              <a:rPr lang="en-US" altLang="lv-LV" sz="3200" b="1" dirty="0" err="1">
                <a:solidFill>
                  <a:srgbClr val="1A0599"/>
                </a:solidFill>
                <a:latin typeface="Verdana" panose="020B0604030504040204" pitchFamily="34" charset="0"/>
                <a:ea typeface="Verdana" panose="020B0604030504040204" pitchFamily="34" charset="0"/>
                <a:cs typeface="Arial" panose="020B0604020202020204" pitchFamily="34" charset="0"/>
              </a:rPr>
              <a:t>EuroHPC</a:t>
            </a:r>
            <a:endParaRPr lang="en-US" altLang="lv-LV" sz="3200" b="1" dirty="0">
              <a:solidFill>
                <a:srgbClr val="1A0599"/>
              </a:solidFill>
              <a:latin typeface="Verdana" panose="020B0604030504040204" pitchFamily="34" charset="0"/>
              <a:ea typeface="Verdana" panose="020B0604030504040204" pitchFamily="34" charset="0"/>
              <a:cs typeface="Arial" panose="020B0604020202020204" pitchFamily="34" charset="0"/>
            </a:endParaRPr>
          </a:p>
        </p:txBody>
      </p:sp>
      <p:sp>
        <p:nvSpPr>
          <p:cNvPr id="2" name="TextBox 1">
            <a:extLst>
              <a:ext uri="{FF2B5EF4-FFF2-40B4-BE49-F238E27FC236}">
                <a16:creationId xmlns="" xmlns:a16="http://schemas.microsoft.com/office/drawing/2014/main" id="{14DB4BB9-EF6B-4C1B-8A67-23E3792731F7}"/>
              </a:ext>
            </a:extLst>
          </p:cNvPr>
          <p:cNvSpPr txBox="1"/>
          <p:nvPr/>
        </p:nvSpPr>
        <p:spPr>
          <a:xfrm>
            <a:off x="5072743" y="2421083"/>
            <a:ext cx="4324351" cy="369375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28600" defTabSz="914400" eaLnBrk="1" hangingPunct="1">
              <a:lnSpc>
                <a:spcPct val="120000"/>
              </a:lnSpc>
              <a:spcAft>
                <a:spcPts val="600"/>
              </a:spcAft>
              <a:buFont typeface="Arial" panose="020B0604020202020204" pitchFamily="34" charset="0"/>
              <a:buChar char="•"/>
            </a:pPr>
            <a:endParaRPr lang="en-US" sz="1000" dirty="0">
              <a:latin typeface="Verdana" panose="020B0604030504040204" pitchFamily="34" charset="0"/>
              <a:ea typeface="Verdana" panose="020B0604030504040204" pitchFamily="34" charset="0"/>
              <a:cs typeface="Arial" panose="020B0604020202020204" pitchFamily="34" charset="0"/>
            </a:endParaRPr>
          </a:p>
          <a:p>
            <a:pPr marL="285750" lvl="1" indent="-228600">
              <a:lnSpc>
                <a:spcPct val="90000"/>
              </a:lnSpc>
              <a:spcBef>
                <a:spcPts val="600"/>
              </a:spcBef>
              <a:spcAft>
                <a:spcPts val="600"/>
              </a:spcAft>
              <a:buFont typeface="Arial" panose="020B0604020202020204" pitchFamily="34" charset="0"/>
              <a:buChar char="•"/>
            </a:pPr>
            <a:r>
              <a:rPr lang="lv-LV" sz="2000" dirty="0" smtClean="0">
                <a:latin typeface="Verdana" panose="020B0604030504040204" pitchFamily="34" charset="0"/>
                <a:ea typeface="Verdana" panose="020B0604030504040204" pitchFamily="34" charset="0"/>
              </a:rPr>
              <a:t>I</a:t>
            </a:r>
            <a:r>
              <a:rPr lang="en-US" sz="2000" dirty="0" err="1" smtClean="0">
                <a:latin typeface="Verdana" panose="020B0604030504040204" pitchFamily="34" charset="0"/>
                <a:ea typeface="Verdana" panose="020B0604030504040204" pitchFamily="34" charset="0"/>
              </a:rPr>
              <a:t>zcilības</a:t>
            </a:r>
            <a:r>
              <a:rPr lang="en-US" sz="2000" dirty="0" smtClean="0">
                <a:latin typeface="Verdana" panose="020B0604030504040204" pitchFamily="34" charset="0"/>
                <a:ea typeface="Verdana" panose="020B0604030504040204" pitchFamily="34" charset="0"/>
              </a:rPr>
              <a:t> </a:t>
            </a:r>
            <a:r>
              <a:rPr lang="en-US" sz="2000" dirty="0" err="1" smtClean="0">
                <a:latin typeface="Verdana" panose="020B0604030504040204" pitchFamily="34" charset="0"/>
                <a:ea typeface="Verdana" panose="020B0604030504040204" pitchFamily="34" charset="0"/>
              </a:rPr>
              <a:t>veicināšana</a:t>
            </a:r>
            <a:r>
              <a:rPr lang="lv-LV" sz="2000" dirty="0" smtClean="0">
                <a:latin typeface="Verdana" panose="020B0604030504040204" pitchFamily="34" charset="0"/>
                <a:ea typeface="Verdana" panose="020B0604030504040204" pitchFamily="34" charset="0"/>
              </a:rPr>
              <a:t> </a:t>
            </a:r>
          </a:p>
          <a:p>
            <a:pPr marL="285750" lvl="1" indent="-228600">
              <a:lnSpc>
                <a:spcPct val="90000"/>
              </a:lnSpc>
              <a:spcBef>
                <a:spcPts val="600"/>
              </a:spcBef>
              <a:spcAft>
                <a:spcPts val="600"/>
              </a:spcAft>
              <a:buFont typeface="Arial" panose="020B0604020202020204" pitchFamily="34" charset="0"/>
              <a:buChar char="•"/>
            </a:pPr>
            <a:r>
              <a:rPr lang="lv-LV" sz="2000" dirty="0" smtClean="0">
                <a:latin typeface="Verdana" panose="020B0604030504040204" pitchFamily="34" charset="0"/>
                <a:ea typeface="Verdana" panose="020B0604030504040204" pitchFamily="34" charset="0"/>
              </a:rPr>
              <a:t>N</a:t>
            </a:r>
            <a:r>
              <a:rPr lang="en-US" sz="2000" dirty="0" err="1" smtClean="0">
                <a:latin typeface="Verdana" panose="020B0604030504040204" pitchFamily="34" charset="0"/>
                <a:ea typeface="Verdana" panose="020B0604030504040204" pitchFamily="34" charset="0"/>
              </a:rPr>
              <a:t>acionāl</a:t>
            </a:r>
            <a:r>
              <a:rPr lang="lv-LV" sz="2000" dirty="0">
                <a:latin typeface="Verdana" panose="020B0604030504040204" pitchFamily="34" charset="0"/>
                <a:ea typeface="Verdana" panose="020B0604030504040204" pitchFamily="34" charset="0"/>
              </a:rPr>
              <a:t>ā</a:t>
            </a:r>
            <a:r>
              <a:rPr lang="en-US" sz="2000" dirty="0">
                <a:latin typeface="Verdana" panose="020B0604030504040204" pitchFamily="34" charset="0"/>
                <a:ea typeface="Verdana" panose="020B0604030504040204" pitchFamily="34" charset="0"/>
              </a:rPr>
              <a:t> </a:t>
            </a:r>
            <a:r>
              <a:rPr lang="lv-LV" sz="2000" dirty="0" smtClean="0">
                <a:latin typeface="Verdana" panose="020B0604030504040204" pitchFamily="34" charset="0"/>
                <a:ea typeface="Verdana" panose="020B0604030504040204" pitchFamily="34" charset="0"/>
              </a:rPr>
              <a:t>HPC </a:t>
            </a:r>
            <a:r>
              <a:rPr lang="en-US" sz="2000" dirty="0" err="1" smtClean="0">
                <a:latin typeface="Verdana" panose="020B0604030504040204" pitchFamily="34" charset="0"/>
                <a:ea typeface="Verdana" panose="020B0604030504040204" pitchFamily="34" charset="0"/>
              </a:rPr>
              <a:t>kompetences</a:t>
            </a:r>
            <a:r>
              <a:rPr lang="en-US" sz="2000" dirty="0" smtClean="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centr</a:t>
            </a:r>
            <a:r>
              <a:rPr lang="lv-LV" sz="2000" dirty="0">
                <a:latin typeface="Verdana" panose="020B0604030504040204" pitchFamily="34" charset="0"/>
                <a:ea typeface="Verdana" panose="020B0604030504040204" pitchFamily="34" charset="0"/>
              </a:rPr>
              <a:t>a</a:t>
            </a:r>
            <a:r>
              <a:rPr lang="en-US" sz="2000" dirty="0">
                <a:latin typeface="Verdana" panose="020B0604030504040204" pitchFamily="34" charset="0"/>
                <a:ea typeface="Verdana" panose="020B0604030504040204" pitchFamily="34" charset="0"/>
              </a:rPr>
              <a:t> </a:t>
            </a:r>
            <a:r>
              <a:rPr lang="en-US" sz="2000" dirty="0" err="1" smtClean="0">
                <a:latin typeface="Verdana" panose="020B0604030504040204" pitchFamily="34" charset="0"/>
                <a:ea typeface="Verdana" panose="020B0604030504040204" pitchFamily="34" charset="0"/>
              </a:rPr>
              <a:t>attīstība</a:t>
            </a:r>
            <a:r>
              <a:rPr lang="en-US" sz="2000" dirty="0" smtClean="0">
                <a:latin typeface="Verdana" panose="020B0604030504040204" pitchFamily="34" charset="0"/>
                <a:ea typeface="Verdana" panose="020B0604030504040204" pitchFamily="34" charset="0"/>
              </a:rPr>
              <a:t> </a:t>
            </a:r>
            <a:r>
              <a:rPr lang="lv-LV" sz="2000" dirty="0" smtClean="0">
                <a:latin typeface="Verdana" panose="020B0604030504040204" pitchFamily="34" charset="0"/>
                <a:ea typeface="Verdana" panose="020B0604030504040204" pitchFamily="34" charset="0"/>
              </a:rPr>
              <a:t/>
            </a:r>
            <a:br>
              <a:rPr lang="lv-LV" sz="2000" dirty="0" smtClean="0">
                <a:latin typeface="Verdana" panose="020B0604030504040204" pitchFamily="34" charset="0"/>
                <a:ea typeface="Verdana" panose="020B0604030504040204" pitchFamily="34" charset="0"/>
              </a:rPr>
            </a:br>
            <a:r>
              <a:rPr lang="lv-LV" sz="2000" dirty="0" smtClean="0">
                <a:latin typeface="Verdana" panose="020B0604030504040204" pitchFamily="34" charset="0"/>
                <a:ea typeface="Verdana" panose="020B0604030504040204" pitchFamily="34" charset="0"/>
              </a:rPr>
              <a:t>(</a:t>
            </a:r>
            <a:r>
              <a:rPr lang="lv-LV" sz="2000" dirty="0" smtClean="0">
                <a:latin typeface="Verdana" panose="020B0604030504040204" pitchFamily="34" charset="0"/>
                <a:ea typeface="Verdana" panose="020B0604030504040204" pitchFamily="34" charset="0"/>
                <a:hlinkClick r:id="rId2"/>
              </a:rPr>
              <a:t>RTU HPC Centrs</a:t>
            </a:r>
            <a:r>
              <a:rPr lang="lv-LV" sz="2000" dirty="0" smtClean="0">
                <a:latin typeface="Verdana" panose="020B0604030504040204" pitchFamily="34" charset="0"/>
                <a:ea typeface="Verdana" panose="020B0604030504040204" pitchFamily="34" charset="0"/>
              </a:rPr>
              <a:t> un </a:t>
            </a:r>
            <a:r>
              <a:rPr lang="lv-LV" sz="2000" dirty="0" err="1" smtClean="0">
                <a:latin typeface="Verdana" panose="020B0604030504040204" pitchFamily="34" charset="0"/>
                <a:ea typeface="Verdana" panose="020B0604030504040204" pitchFamily="34" charset="0"/>
                <a:hlinkClick r:id="rId3"/>
              </a:rPr>
              <a:t>EuroCC</a:t>
            </a:r>
            <a:r>
              <a:rPr lang="lv-LV" sz="2000" dirty="0" smtClean="0">
                <a:latin typeface="Verdana" panose="020B0604030504040204" pitchFamily="34" charset="0"/>
                <a:ea typeface="Verdana" panose="020B0604030504040204" pitchFamily="34" charset="0"/>
                <a:hlinkClick r:id="rId3"/>
              </a:rPr>
              <a:t> projekts</a:t>
            </a:r>
            <a:r>
              <a:rPr lang="lv-LV" sz="2000" dirty="0" smtClean="0">
                <a:latin typeface="Verdana" panose="020B0604030504040204" pitchFamily="34" charset="0"/>
                <a:ea typeface="Verdana" panose="020B0604030504040204" pitchFamily="34" charset="0"/>
              </a:rPr>
              <a:t>) </a:t>
            </a:r>
            <a:endParaRPr lang="lv-LV" sz="2000" dirty="0">
              <a:latin typeface="Verdana" panose="020B0604030504040204" pitchFamily="34" charset="0"/>
              <a:ea typeface="Verdana" panose="020B0604030504040204" pitchFamily="34" charset="0"/>
            </a:endParaRPr>
          </a:p>
          <a:p>
            <a:pPr marL="285750" lvl="1" indent="-228600">
              <a:lnSpc>
                <a:spcPct val="90000"/>
              </a:lnSpc>
              <a:spcBef>
                <a:spcPts val="600"/>
              </a:spcBef>
              <a:spcAft>
                <a:spcPts val="600"/>
              </a:spcAft>
              <a:buFont typeface="Arial" panose="020B0604020202020204" pitchFamily="34" charset="0"/>
              <a:buChar char="•"/>
            </a:pPr>
            <a:r>
              <a:rPr lang="en-US" sz="2000" dirty="0" err="1" smtClean="0">
                <a:latin typeface="Verdana" panose="020B0604030504040204" pitchFamily="34" charset="0"/>
                <a:ea typeface="Verdana" panose="020B0604030504040204" pitchFamily="34" charset="0"/>
              </a:rPr>
              <a:t>Superdatošana</a:t>
            </a:r>
            <a:r>
              <a:rPr lang="lv-LV" sz="2000" dirty="0" smtClean="0">
                <a:latin typeface="Verdana" panose="020B0604030504040204" pitchFamily="34" charset="0"/>
                <a:ea typeface="Verdana" panose="020B0604030504040204" pitchFamily="34" charset="0"/>
              </a:rPr>
              <a:t>s un </a:t>
            </a:r>
            <a:r>
              <a:rPr lang="en-US" sz="2000" dirty="0" err="1" smtClean="0">
                <a:latin typeface="Verdana" panose="020B0604030504040204" pitchFamily="34" charset="0"/>
                <a:ea typeface="Verdana" panose="020B0604030504040204" pitchFamily="34" charset="0"/>
              </a:rPr>
              <a:t>kvantu</a:t>
            </a:r>
            <a:r>
              <a:rPr lang="en-US" sz="2000" dirty="0" smtClean="0">
                <a:latin typeface="Verdana" panose="020B0604030504040204" pitchFamily="34" charset="0"/>
                <a:ea typeface="Verdana" panose="020B0604030504040204" pitchFamily="34" charset="0"/>
              </a:rPr>
              <a:t> </a:t>
            </a:r>
            <a:r>
              <a:rPr lang="en-US" sz="2000" dirty="0" err="1" smtClean="0">
                <a:latin typeface="Verdana" panose="020B0604030504040204" pitchFamily="34" charset="0"/>
                <a:ea typeface="Verdana" panose="020B0604030504040204" pitchFamily="34" charset="0"/>
              </a:rPr>
              <a:t>datošanas</a:t>
            </a:r>
            <a:r>
              <a:rPr lang="lv-LV" sz="2000" dirty="0" smtClean="0">
                <a:latin typeface="Verdana" panose="020B0604030504040204" pitchFamily="34" charset="0"/>
                <a:ea typeface="Verdana" panose="020B0604030504040204" pitchFamily="34" charset="0"/>
              </a:rPr>
              <a:t> attīstība</a:t>
            </a:r>
            <a:r>
              <a:rPr lang="en-US" sz="2000" dirty="0" smtClean="0">
                <a:latin typeface="Verdana" panose="020B0604030504040204" pitchFamily="34" charset="0"/>
                <a:ea typeface="Verdana" panose="020B0604030504040204" pitchFamily="34" charset="0"/>
              </a:rPr>
              <a:t> </a:t>
            </a:r>
            <a:endParaRPr lang="lv-LV" sz="2000" dirty="0">
              <a:latin typeface="Verdana" panose="020B0604030504040204" pitchFamily="34" charset="0"/>
              <a:ea typeface="Verdana" panose="020B0604030504040204" pitchFamily="34" charset="0"/>
            </a:endParaRPr>
          </a:p>
          <a:p>
            <a:pPr marL="285750" lvl="1" indent="-228600">
              <a:lnSpc>
                <a:spcPct val="90000"/>
              </a:lnSpc>
              <a:spcBef>
                <a:spcPts val="600"/>
              </a:spcBef>
              <a:spcAft>
                <a:spcPts val="600"/>
              </a:spcAft>
              <a:buFont typeface="Arial" panose="020B0604020202020204" pitchFamily="34" charset="0"/>
              <a:buChar char="•"/>
            </a:pPr>
            <a:r>
              <a:rPr lang="lv-LV" sz="2000" dirty="0" err="1" smtClean="0">
                <a:latin typeface="Verdana" panose="020B0604030504040204" pitchFamily="34" charset="0"/>
                <a:ea typeface="Verdana" panose="020B0604030504040204" pitchFamily="34" charset="0"/>
              </a:rPr>
              <a:t>D</a:t>
            </a:r>
            <a:r>
              <a:rPr lang="en-US" sz="2000" dirty="0" err="1" smtClean="0">
                <a:latin typeface="Verdana" panose="020B0604030504040204" pitchFamily="34" charset="0"/>
                <a:ea typeface="Verdana" panose="020B0604030504040204" pitchFamily="34" charset="0"/>
              </a:rPr>
              <a:t>atu</a:t>
            </a:r>
            <a:r>
              <a:rPr lang="en-US" sz="2000" dirty="0" smtClean="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izmantošanas</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prasmju</a:t>
            </a:r>
            <a:r>
              <a:rPr lang="en-US" sz="2000" dirty="0">
                <a:latin typeface="Verdana" panose="020B0604030504040204" pitchFamily="34" charset="0"/>
                <a:ea typeface="Verdana" panose="020B0604030504040204" pitchFamily="34" charset="0"/>
              </a:rPr>
              <a:t> </a:t>
            </a:r>
            <a:r>
              <a:rPr lang="en-US" sz="2000" dirty="0" err="1" smtClean="0">
                <a:latin typeface="Verdana" panose="020B0604030504040204" pitchFamily="34" charset="0"/>
                <a:ea typeface="Verdana" panose="020B0604030504040204" pitchFamily="34" charset="0"/>
              </a:rPr>
              <a:t>attīstība</a:t>
            </a:r>
            <a:endParaRPr lang="lv-LV" sz="2000" dirty="0" smtClean="0">
              <a:latin typeface="Verdana" panose="020B0604030504040204" pitchFamily="34" charset="0"/>
              <a:ea typeface="Verdana" panose="020B0604030504040204" pitchFamily="34" charset="0"/>
            </a:endParaRPr>
          </a:p>
          <a:p>
            <a:pPr marL="285750" lvl="1" indent="-228600">
              <a:lnSpc>
                <a:spcPct val="90000"/>
              </a:lnSpc>
              <a:spcBef>
                <a:spcPts val="600"/>
              </a:spcBef>
              <a:spcAft>
                <a:spcPts val="600"/>
              </a:spcAft>
              <a:buFont typeface="Arial" panose="020B0604020202020204" pitchFamily="34" charset="0"/>
              <a:buChar char="•"/>
            </a:pPr>
            <a:endParaRPr lang="lv-LV" sz="2000" dirty="0">
              <a:latin typeface="Verdana" panose="020B0604030504040204" pitchFamily="34" charset="0"/>
              <a:ea typeface="Verdana" panose="020B0604030504040204" pitchFamily="34" charset="0"/>
            </a:endParaRPr>
          </a:p>
          <a:p>
            <a:pPr marL="285750" lvl="1" indent="-228600">
              <a:lnSpc>
                <a:spcPct val="90000"/>
              </a:lnSpc>
              <a:spcBef>
                <a:spcPts val="600"/>
              </a:spcBef>
              <a:spcAft>
                <a:spcPts val="600"/>
              </a:spcAft>
              <a:buFont typeface="Arial" panose="020B0604020202020204" pitchFamily="34" charset="0"/>
              <a:buChar char="•"/>
            </a:pPr>
            <a:endParaRPr lang="lv-LV" sz="2000" dirty="0">
              <a:latin typeface="Verdana" panose="020B0604030504040204" pitchFamily="34" charset="0"/>
              <a:ea typeface="Verdana" panose="020B0604030504040204" pitchFamily="34" charset="0"/>
            </a:endParaRPr>
          </a:p>
          <a:p>
            <a:pPr marL="285750" indent="-228600" defTabSz="914400" eaLnBrk="1" hangingPunct="1">
              <a:lnSpc>
                <a:spcPct val="120000"/>
              </a:lnSpc>
              <a:spcAft>
                <a:spcPts val="600"/>
              </a:spcAft>
              <a:buFont typeface="Arial" panose="020B0604020202020204" pitchFamily="34" charset="0"/>
              <a:buChar char="•"/>
            </a:pPr>
            <a:endParaRPr lang="en-US" sz="1000" dirty="0">
              <a:latin typeface="Verdana" panose="020B0604030504040204" pitchFamily="34" charset="0"/>
              <a:ea typeface="Verdana" panose="020B0604030504040204" pitchFamily="34" charset="0"/>
              <a:cs typeface="Arial" panose="020B0604020202020204" pitchFamily="34" charset="0"/>
            </a:endParaRPr>
          </a:p>
        </p:txBody>
      </p:sp>
      <p:grpSp>
        <p:nvGrpSpPr>
          <p:cNvPr id="6" name="Group 5">
            <a:extLst>
              <a:ext uri="{FF2B5EF4-FFF2-40B4-BE49-F238E27FC236}">
                <a16:creationId xmlns="" xmlns:a16="http://schemas.microsoft.com/office/drawing/2014/main" id="{B6C8D387-7CD8-4AB6-A414-AC2347FD23D6}"/>
              </a:ext>
            </a:extLst>
          </p:cNvPr>
          <p:cNvGrpSpPr/>
          <p:nvPr/>
        </p:nvGrpSpPr>
        <p:grpSpPr>
          <a:xfrm>
            <a:off x="1805669" y="2597785"/>
            <a:ext cx="2505075" cy="3517054"/>
            <a:chOff x="9691549" y="1848074"/>
            <a:chExt cx="2505075" cy="3517054"/>
          </a:xfrm>
        </p:grpSpPr>
        <p:pic>
          <p:nvPicPr>
            <p:cNvPr id="3" name="Picture 4" descr="Icon&#10;&#10;Description automatically generated">
              <a:extLst>
                <a:ext uri="{FF2B5EF4-FFF2-40B4-BE49-F238E27FC236}">
                  <a16:creationId xmlns="" xmlns:a16="http://schemas.microsoft.com/office/drawing/2014/main" id="{8C80B253-8C07-4A8F-A231-3A0C9C42281C}"/>
                </a:ext>
              </a:extLst>
            </p:cNvPr>
            <p:cNvPicPr>
              <a:picLocks noChangeAspect="1"/>
            </p:cNvPicPr>
            <p:nvPr/>
          </p:nvPicPr>
          <p:blipFill>
            <a:blip r:embed="rId4"/>
            <a:stretch>
              <a:fillRect/>
            </a:stretch>
          </p:blipFill>
          <p:spPr>
            <a:xfrm>
              <a:off x="9693967" y="1848074"/>
              <a:ext cx="2500242" cy="2377765"/>
            </a:xfrm>
            <a:prstGeom prst="rect">
              <a:avLst/>
            </a:prstGeom>
          </p:spPr>
        </p:pic>
        <p:pic>
          <p:nvPicPr>
            <p:cNvPr id="5" name="Picture 5" descr="Text&#10;&#10;Description automatically generated">
              <a:extLst>
                <a:ext uri="{FF2B5EF4-FFF2-40B4-BE49-F238E27FC236}">
                  <a16:creationId xmlns="" xmlns:a16="http://schemas.microsoft.com/office/drawing/2014/main" id="{418F3F09-3876-41D6-999F-BF8B22348BD2}"/>
                </a:ext>
              </a:extLst>
            </p:cNvPr>
            <p:cNvPicPr>
              <a:picLocks noChangeAspect="1"/>
            </p:cNvPicPr>
            <p:nvPr/>
          </p:nvPicPr>
          <p:blipFill>
            <a:blip r:embed="rId5"/>
            <a:stretch>
              <a:fillRect/>
            </a:stretch>
          </p:blipFill>
          <p:spPr>
            <a:xfrm>
              <a:off x="9691549" y="4231653"/>
              <a:ext cx="2505075" cy="1133475"/>
            </a:xfrm>
            <a:prstGeom prst="rect">
              <a:avLst/>
            </a:prstGeom>
          </p:spPr>
        </p:pic>
      </p:grpSp>
      <p:sp>
        <p:nvSpPr>
          <p:cNvPr id="7" name="Slide Number Placeholder 3"/>
          <p:cNvSpPr txBox="1">
            <a:spLocks/>
          </p:cNvSpPr>
          <p:nvPr/>
        </p:nvSpPr>
        <p:spPr>
          <a:xfrm>
            <a:off x="9187544" y="6240806"/>
            <a:ext cx="2743200" cy="365125"/>
          </a:xfrm>
          <a:prstGeom prst="rect">
            <a:avLst/>
          </a:prstGeom>
        </p:spPr>
        <p:txBody>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v-LV" sz="1400" dirty="0" smtClean="0">
                <a:solidFill>
                  <a:prstClr val="black">
                    <a:tint val="75000"/>
                  </a:prstClr>
                </a:solidFill>
              </a:rPr>
              <a:t>17</a:t>
            </a:r>
            <a:endParaRPr lang="lv-LV" sz="1400" dirty="0">
              <a:solidFill>
                <a:prstClr val="black">
                  <a:tint val="75000"/>
                </a:prstClr>
              </a:solidFill>
            </a:endParaRPr>
          </a:p>
        </p:txBody>
      </p:sp>
      <p:pic>
        <p:nvPicPr>
          <p:cNvPr id="8" name="Picture 7"/>
          <p:cNvPicPr>
            <a:picLocks noChangeAspect="1"/>
          </p:cNvPicPr>
          <p:nvPr/>
        </p:nvPicPr>
        <p:blipFill>
          <a:blip r:embed="rId6"/>
          <a:stretch>
            <a:fillRect/>
          </a:stretch>
        </p:blipFill>
        <p:spPr>
          <a:xfrm>
            <a:off x="1805669" y="1211944"/>
            <a:ext cx="2585092" cy="921956"/>
          </a:xfrm>
          <a:prstGeom prst="rect">
            <a:avLst/>
          </a:prstGeom>
        </p:spPr>
      </p:pic>
    </p:spTree>
    <p:extLst>
      <p:ext uri="{BB962C8B-B14F-4D97-AF65-F5344CB8AC3E}">
        <p14:creationId xmlns:p14="http://schemas.microsoft.com/office/powerpoint/2010/main" val="4053631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55685" y="378407"/>
            <a:ext cx="10820400" cy="10366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r>
              <a:rPr lang="lv-LV" altLang="lv-LV" sz="2900" b="1" dirty="0">
                <a:solidFill>
                  <a:srgbClr val="1A0599"/>
                </a:solidFill>
                <a:latin typeface="Verdana" panose="020B0604030504040204" pitchFamily="34" charset="0"/>
                <a:ea typeface="Verdana" panose="020B0604030504040204" pitchFamily="34" charset="0"/>
                <a:cs typeface="Arial" panose="020B0604020202020204" pitchFamily="34" charset="0"/>
              </a:rPr>
              <a:t>Kopuzņēmums «Digitālās pamattehnoloģijas»</a:t>
            </a:r>
            <a:br>
              <a:rPr lang="lv-LV" altLang="lv-LV" sz="2900" b="1" dirty="0">
                <a:solidFill>
                  <a:srgbClr val="1A0599"/>
                </a:solidFill>
                <a:latin typeface="Verdana" panose="020B0604030504040204" pitchFamily="34" charset="0"/>
                <a:ea typeface="Verdana" panose="020B0604030504040204" pitchFamily="34" charset="0"/>
                <a:cs typeface="Arial" panose="020B0604020202020204" pitchFamily="34" charset="0"/>
              </a:rPr>
            </a:br>
            <a:r>
              <a:rPr lang="lv-LV" altLang="lv-LV" sz="2900" b="1" dirty="0">
                <a:solidFill>
                  <a:srgbClr val="1A0599"/>
                </a:solidFill>
                <a:latin typeface="Verdana" panose="020B0604030504040204" pitchFamily="34" charset="0"/>
                <a:ea typeface="Verdana" panose="020B0604030504040204" pitchFamily="34" charset="0"/>
                <a:cs typeface="Arial" panose="020B0604020202020204" pitchFamily="34" charset="0"/>
              </a:rPr>
              <a:t>(</a:t>
            </a:r>
            <a:r>
              <a:rPr lang="lv-LV" altLang="lv-LV" sz="2900" b="1" dirty="0" err="1">
                <a:solidFill>
                  <a:srgbClr val="1A0599"/>
                </a:solidFill>
                <a:latin typeface="Verdana" panose="020B0604030504040204" pitchFamily="34" charset="0"/>
                <a:ea typeface="Verdana" panose="020B0604030504040204" pitchFamily="34" charset="0"/>
                <a:cs typeface="Arial" panose="020B0604020202020204" pitchFamily="34" charset="0"/>
              </a:rPr>
              <a:t>Key</a:t>
            </a:r>
            <a:r>
              <a:rPr lang="lv-LV" altLang="lv-LV" sz="2900" b="1" dirty="0">
                <a:solidFill>
                  <a:srgbClr val="1A0599"/>
                </a:solidFill>
                <a:latin typeface="Verdana" panose="020B0604030504040204" pitchFamily="34" charset="0"/>
                <a:ea typeface="Verdana" panose="020B0604030504040204" pitchFamily="34" charset="0"/>
                <a:cs typeface="Arial" panose="020B0604020202020204" pitchFamily="34" charset="0"/>
              </a:rPr>
              <a:t> Digital Technologies – KDT JU)</a:t>
            </a:r>
            <a:r>
              <a:rPr lang="lv-LV" altLang="lv-LV" sz="3200" b="1" dirty="0">
                <a:solidFill>
                  <a:srgbClr val="1A0599"/>
                </a:solidFill>
                <a:latin typeface="Verdana" panose="020B0604030504040204" pitchFamily="34" charset="0"/>
                <a:ea typeface="Verdana" panose="020B0604030504040204" pitchFamily="34" charset="0"/>
                <a:cs typeface="Arial" panose="020B0604020202020204" pitchFamily="34" charset="0"/>
              </a:rPr>
              <a:t/>
            </a:r>
            <a:br>
              <a:rPr lang="lv-LV" altLang="lv-LV" sz="3200" b="1" dirty="0">
                <a:solidFill>
                  <a:srgbClr val="1A0599"/>
                </a:solidFill>
                <a:latin typeface="Verdana" panose="020B0604030504040204" pitchFamily="34" charset="0"/>
                <a:ea typeface="Verdana" panose="020B0604030504040204" pitchFamily="34" charset="0"/>
                <a:cs typeface="Arial" panose="020B0604020202020204" pitchFamily="34" charset="0"/>
              </a:rPr>
            </a:br>
            <a:endParaRPr lang="lv-LV" altLang="lv-LV" sz="3200" b="1" dirty="0">
              <a:solidFill>
                <a:srgbClr val="1A0599"/>
              </a:solidFill>
              <a:latin typeface="Verdana" panose="020B0604030504040204" pitchFamily="34" charset="0"/>
              <a:ea typeface="Verdana" panose="020B0604030504040204" pitchFamily="34" charset="0"/>
              <a:cs typeface="Arial" panose="020B0604020202020204" pitchFamily="34" charset="0"/>
            </a:endParaRPr>
          </a:p>
        </p:txBody>
      </p:sp>
      <p:sp>
        <p:nvSpPr>
          <p:cNvPr id="3" name="Content Placeholder 2"/>
          <p:cNvSpPr txBox="1">
            <a:spLocks/>
          </p:cNvSpPr>
          <p:nvPr/>
        </p:nvSpPr>
        <p:spPr>
          <a:xfrm>
            <a:off x="1693809" y="2631603"/>
            <a:ext cx="6042495" cy="3974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lv-LV" sz="1600" dirty="0" smtClean="0">
                <a:latin typeface="Verdana" panose="020B0604030504040204" pitchFamily="34" charset="0"/>
                <a:ea typeface="Verdana" panose="020B0604030504040204" pitchFamily="34" charset="0"/>
              </a:rPr>
              <a:t>Veido </a:t>
            </a:r>
            <a:r>
              <a:rPr lang="lv-LV" sz="1600" b="1" dirty="0">
                <a:solidFill>
                  <a:srgbClr val="2507DB"/>
                </a:solidFill>
                <a:latin typeface="Verdana" panose="020B0604030504040204" pitchFamily="34" charset="0"/>
                <a:ea typeface="Verdana" panose="020B0604030504040204" pitchFamily="34" charset="0"/>
              </a:rPr>
              <a:t>elektronikas</a:t>
            </a:r>
            <a:r>
              <a:rPr lang="lv-LV" sz="1600" dirty="0" smtClean="0">
                <a:latin typeface="Verdana" panose="020B0604030504040204" pitchFamily="34" charset="0"/>
                <a:ea typeface="Verdana" panose="020B0604030504040204" pitchFamily="34" charset="0"/>
              </a:rPr>
              <a:t> </a:t>
            </a:r>
            <a:r>
              <a:rPr lang="lv-LV" sz="1600" dirty="0">
                <a:latin typeface="Verdana" panose="020B0604030504040204" pitchFamily="34" charset="0"/>
                <a:ea typeface="Verdana" panose="020B0604030504040204" pitchFamily="34" charset="0"/>
              </a:rPr>
              <a:t>un </a:t>
            </a:r>
            <a:r>
              <a:rPr lang="lv-LV" sz="1600" b="1" dirty="0" err="1">
                <a:solidFill>
                  <a:srgbClr val="2507DB"/>
                </a:solidFill>
                <a:latin typeface="Verdana" panose="020B0604030504040204" pitchFamily="34" charset="0"/>
                <a:ea typeface="Verdana" panose="020B0604030504040204" pitchFamily="34" charset="0"/>
              </a:rPr>
              <a:t>fotonikas</a:t>
            </a:r>
            <a:r>
              <a:rPr lang="lv-LV" sz="1600" dirty="0" smtClean="0">
                <a:latin typeface="Verdana" panose="020B0604030504040204" pitchFamily="34" charset="0"/>
                <a:ea typeface="Verdana" panose="020B0604030504040204" pitchFamily="34" charset="0"/>
              </a:rPr>
              <a:t> </a:t>
            </a:r>
            <a:r>
              <a:rPr lang="lv-LV" sz="1600" b="1" dirty="0">
                <a:solidFill>
                  <a:srgbClr val="2507DB"/>
                </a:solidFill>
                <a:latin typeface="Verdana" panose="020B0604030504040204" pitchFamily="34" charset="0"/>
                <a:ea typeface="Verdana" panose="020B0604030504040204" pitchFamily="34" charset="0"/>
              </a:rPr>
              <a:t>komponentus</a:t>
            </a:r>
            <a:r>
              <a:rPr lang="lv-LV" sz="1600" dirty="0">
                <a:latin typeface="Verdana" panose="020B0604030504040204" pitchFamily="34" charset="0"/>
                <a:ea typeface="Verdana" panose="020B0604030504040204" pitchFamily="34" charset="0"/>
              </a:rPr>
              <a:t>, kā arī </a:t>
            </a:r>
            <a:r>
              <a:rPr lang="lv-LV" sz="1600" b="1" dirty="0">
                <a:solidFill>
                  <a:srgbClr val="2507DB"/>
                </a:solidFill>
                <a:latin typeface="Verdana" panose="020B0604030504040204" pitchFamily="34" charset="0"/>
                <a:ea typeface="Verdana" panose="020B0604030504040204" pitchFamily="34" charset="0"/>
              </a:rPr>
              <a:t>programmatūru</a:t>
            </a:r>
            <a:r>
              <a:rPr lang="lv-LV" sz="1600" dirty="0" smtClean="0">
                <a:latin typeface="Verdana" panose="020B0604030504040204" pitchFamily="34" charset="0"/>
                <a:ea typeface="Verdana" panose="020B0604030504040204" pitchFamily="34" charset="0"/>
              </a:rPr>
              <a:t>, tādējādi veido </a:t>
            </a:r>
            <a:r>
              <a:rPr lang="lv-LV" sz="1600" dirty="0">
                <a:latin typeface="Verdana" panose="020B0604030504040204" pitchFamily="34" charset="0"/>
                <a:ea typeface="Verdana" panose="020B0604030504040204" pitchFamily="34" charset="0"/>
              </a:rPr>
              <a:t>pamatu visām digitālajām sistēmām, ieskaitot mākslīgo intelektu un </a:t>
            </a:r>
            <a:r>
              <a:rPr lang="lv-LV" sz="1600" dirty="0" smtClean="0">
                <a:latin typeface="Verdana" panose="020B0604030504040204" pitchFamily="34" charset="0"/>
                <a:ea typeface="Verdana" panose="020B0604030504040204" pitchFamily="34" charset="0"/>
              </a:rPr>
              <a:t>internetu</a:t>
            </a:r>
          </a:p>
          <a:p>
            <a:pPr marL="342900" indent="-342900"/>
            <a:r>
              <a:rPr lang="lv-LV" sz="1600" dirty="0" smtClean="0">
                <a:latin typeface="Verdana" panose="020B0604030504040204" pitchFamily="34" charset="0"/>
                <a:ea typeface="Verdana" panose="020B0604030504040204" pitchFamily="34" charset="0"/>
              </a:rPr>
              <a:t>Kopuzņēmuma </a:t>
            </a:r>
            <a:r>
              <a:rPr lang="lv-LV" sz="1600" dirty="0" smtClean="0">
                <a:latin typeface="Verdana" panose="020B0604030504040204" pitchFamily="34" charset="0"/>
                <a:ea typeface="Verdana" panose="020B0604030504040204" pitchFamily="34" charset="0"/>
              </a:rPr>
              <a:t>«Digitālās pamattehnoloģijas» normatīvais regulējums </a:t>
            </a:r>
            <a:r>
              <a:rPr lang="lv-LV" sz="1600" dirty="0" err="1" smtClean="0">
                <a:latin typeface="Verdana" panose="020B0604030504040204" pitchFamily="34" charset="0"/>
                <a:ea typeface="Verdana" panose="020B0604030504040204" pitchFamily="34" charset="0"/>
                <a:hlinkClick r:id="rId3"/>
              </a:rPr>
              <a:t>Single</a:t>
            </a:r>
            <a:r>
              <a:rPr lang="lv-LV" sz="1600" dirty="0" smtClean="0">
                <a:latin typeface="Verdana" panose="020B0604030504040204" pitchFamily="34" charset="0"/>
                <a:ea typeface="Verdana" panose="020B0604030504040204" pitchFamily="34" charset="0"/>
                <a:hlinkClick r:id="rId3"/>
              </a:rPr>
              <a:t> </a:t>
            </a:r>
            <a:r>
              <a:rPr lang="lv-LV" sz="1600" dirty="0" err="1" smtClean="0">
                <a:latin typeface="Verdana" panose="020B0604030504040204" pitchFamily="34" charset="0"/>
                <a:ea typeface="Verdana" panose="020B0604030504040204" pitchFamily="34" charset="0"/>
                <a:hlinkClick r:id="rId3"/>
              </a:rPr>
              <a:t>Basic</a:t>
            </a:r>
            <a:r>
              <a:rPr lang="lv-LV" sz="1600" dirty="0" smtClean="0">
                <a:latin typeface="Verdana" panose="020B0604030504040204" pitchFamily="34" charset="0"/>
                <a:ea typeface="Verdana" panose="020B0604030504040204" pitchFamily="34" charset="0"/>
                <a:hlinkClick r:id="rId3"/>
              </a:rPr>
              <a:t> </a:t>
            </a:r>
            <a:r>
              <a:rPr lang="lv-LV" sz="1600" dirty="0" err="1" smtClean="0">
                <a:latin typeface="Verdana" panose="020B0604030504040204" pitchFamily="34" charset="0"/>
                <a:ea typeface="Verdana" panose="020B0604030504040204" pitchFamily="34" charset="0"/>
                <a:hlinkClick r:id="rId3"/>
              </a:rPr>
              <a:t>Act</a:t>
            </a:r>
            <a:r>
              <a:rPr lang="lv-LV" sz="1600" dirty="0" smtClean="0">
                <a:latin typeface="Verdana" panose="020B0604030504040204" pitchFamily="34" charset="0"/>
                <a:ea typeface="Verdana" panose="020B0604030504040204" pitchFamily="34" charset="0"/>
                <a:hlinkClick r:id="rId3"/>
              </a:rPr>
              <a:t> </a:t>
            </a:r>
            <a:r>
              <a:rPr lang="lv-LV" sz="1600" dirty="0" smtClean="0">
                <a:latin typeface="Verdana" panose="020B0604030504040204" pitchFamily="34" charset="0"/>
                <a:ea typeface="Verdana" panose="020B0604030504040204" pitchFamily="34" charset="0"/>
              </a:rPr>
              <a:t>(pieņemts 19.11.2021)</a:t>
            </a:r>
          </a:p>
          <a:p>
            <a:pPr marL="342900" indent="-342900"/>
            <a:r>
              <a:rPr lang="lv-LV" sz="1600" dirty="0" smtClean="0">
                <a:latin typeface="Verdana" panose="020B0604030504040204" pitchFamily="34" charset="0"/>
                <a:ea typeface="Verdana" panose="020B0604030504040204" pitchFamily="34" charset="0"/>
              </a:rPr>
              <a:t>EK finansējums partnerībai: 1,8 miljardi </a:t>
            </a:r>
            <a:r>
              <a:rPr lang="lv-LV" sz="1600" dirty="0" err="1" smtClean="0">
                <a:latin typeface="Verdana" panose="020B0604030504040204" pitchFamily="34" charset="0"/>
                <a:ea typeface="Verdana" panose="020B0604030504040204" pitchFamily="34" charset="0"/>
              </a:rPr>
              <a:t>euro</a:t>
            </a:r>
            <a:r>
              <a:rPr lang="lv-LV" sz="1600" dirty="0" smtClean="0">
                <a:latin typeface="Verdana" panose="020B0604030504040204" pitchFamily="34" charset="0"/>
                <a:ea typeface="Verdana" panose="020B0604030504040204" pitchFamily="34" charset="0"/>
              </a:rPr>
              <a:t> </a:t>
            </a:r>
          </a:p>
          <a:p>
            <a:pPr marL="342900" indent="-342900"/>
            <a:r>
              <a:rPr lang="lv-LV" altLang="lv-LV" sz="1600" b="1" dirty="0">
                <a:latin typeface="Verdana" panose="020B0604030504040204" pitchFamily="34" charset="0"/>
                <a:ea typeface="Verdana" panose="020B0604030504040204" pitchFamily="34" charset="0"/>
                <a:hlinkClick r:id="rId4"/>
              </a:rPr>
              <a:t>KDT </a:t>
            </a:r>
            <a:r>
              <a:rPr lang="lv-LV" altLang="lv-LV" sz="1600" b="1" dirty="0" smtClean="0">
                <a:latin typeface="Verdana" panose="020B0604030504040204" pitchFamily="34" charset="0"/>
                <a:ea typeface="Verdana" panose="020B0604030504040204" pitchFamily="34" charset="0"/>
                <a:hlinkClick r:id="rId4"/>
              </a:rPr>
              <a:t>JU</a:t>
            </a:r>
            <a:r>
              <a:rPr lang="lv-LV" altLang="lv-LV" sz="1600" b="1" dirty="0" smtClean="0">
                <a:latin typeface="Verdana" panose="020B0604030504040204" pitchFamily="34" charset="0"/>
                <a:ea typeface="Verdana" panose="020B0604030504040204" pitchFamily="34" charset="0"/>
              </a:rPr>
              <a:t> </a:t>
            </a:r>
            <a:r>
              <a:rPr lang="lv-LV" altLang="lv-LV" sz="1600" dirty="0" smtClean="0">
                <a:latin typeface="Verdana" panose="020B0604030504040204" pitchFamily="34" charset="0"/>
                <a:ea typeface="Verdana" panose="020B0604030504040204" pitchFamily="34" charset="0"/>
              </a:rPr>
              <a:t>kā</a:t>
            </a:r>
            <a:r>
              <a:rPr lang="lv-LV" altLang="lv-LV" sz="1600" b="1" dirty="0" smtClean="0">
                <a:latin typeface="Verdana" panose="020B0604030504040204" pitchFamily="34" charset="0"/>
                <a:ea typeface="Verdana" panose="020B0604030504040204" pitchFamily="34" charset="0"/>
              </a:rPr>
              <a:t> </a:t>
            </a:r>
            <a:r>
              <a:rPr lang="lv-LV" altLang="lv-LV" sz="1600" dirty="0" smtClean="0">
                <a:latin typeface="Verdana" panose="020B0604030504040204" pitchFamily="34" charset="0"/>
                <a:ea typeface="Verdana" panose="020B0604030504040204" pitchFamily="34" charset="0"/>
              </a:rPr>
              <a:t>turpinājums Apvārsnis 2020 programmas kopuzņēmumam </a:t>
            </a:r>
            <a:r>
              <a:rPr lang="lv-LV" altLang="lv-LV" sz="1600" b="1" dirty="0" smtClean="0">
                <a:latin typeface="Verdana" panose="020B0604030504040204" pitchFamily="34" charset="0"/>
                <a:ea typeface="Verdana" panose="020B0604030504040204" pitchFamily="34" charset="0"/>
              </a:rPr>
              <a:t>ESCEL</a:t>
            </a:r>
            <a:r>
              <a:rPr lang="lv-LV" altLang="lv-LV" sz="1600" dirty="0" smtClean="0">
                <a:latin typeface="Verdana" panose="020B0604030504040204" pitchFamily="34" charset="0"/>
                <a:ea typeface="Verdana" panose="020B0604030504040204" pitchFamily="34" charset="0"/>
              </a:rPr>
              <a:t> </a:t>
            </a:r>
          </a:p>
          <a:p>
            <a:pPr marL="342900" indent="-342900"/>
            <a:r>
              <a:rPr lang="lv-LV" sz="1600" dirty="0" smtClean="0">
                <a:latin typeface="Verdana" panose="020B0604030504040204" pitchFamily="34" charset="0"/>
                <a:ea typeface="Verdana" panose="020B0604030504040204" pitchFamily="34" charset="0"/>
              </a:rPr>
              <a:t>KDT JU </a:t>
            </a:r>
            <a:r>
              <a:rPr lang="lv-LV" sz="1600" dirty="0">
                <a:latin typeface="Verdana" panose="020B0604030504040204" pitchFamily="34" charset="0"/>
                <a:ea typeface="Verdana" panose="020B0604030504040204" pitchFamily="34" charset="0"/>
              </a:rPr>
              <a:t>kopuzņēmuma </a:t>
            </a:r>
            <a:r>
              <a:rPr lang="lv-LV" sz="1600" dirty="0" smtClean="0">
                <a:latin typeface="Verdana" panose="020B0604030504040204" pitchFamily="34" charset="0"/>
                <a:ea typeface="Verdana" panose="020B0604030504040204" pitchFamily="34" charset="0"/>
              </a:rPr>
              <a:t>pirmie projektu konkursi atveras 16.12.2021 </a:t>
            </a:r>
            <a:r>
              <a:rPr lang="lv-LV" altLang="lv-LV" sz="1600" dirty="0" smtClean="0">
                <a:latin typeface="Verdana" panose="020B0604030504040204" pitchFamily="34" charset="0"/>
                <a:ea typeface="Verdana" panose="020B0604030504040204" pitchFamily="34" charset="0"/>
                <a:hlinkClick r:id="rId5"/>
              </a:rPr>
              <a:t>https</a:t>
            </a:r>
            <a:r>
              <a:rPr lang="lv-LV" altLang="lv-LV" sz="1600" dirty="0">
                <a:latin typeface="Verdana" panose="020B0604030504040204" pitchFamily="34" charset="0"/>
                <a:ea typeface="Verdana" panose="020B0604030504040204" pitchFamily="34" charset="0"/>
                <a:hlinkClick r:id="rId5"/>
              </a:rPr>
              <a:t>://</a:t>
            </a:r>
            <a:r>
              <a:rPr lang="lv-LV" altLang="lv-LV" sz="1600" dirty="0" smtClean="0">
                <a:latin typeface="Verdana" panose="020B0604030504040204" pitchFamily="34" charset="0"/>
                <a:ea typeface="Verdana" panose="020B0604030504040204" pitchFamily="34" charset="0"/>
                <a:hlinkClick r:id="rId5"/>
              </a:rPr>
              <a:t>www.kdt-ju.europa.eu/current-call</a:t>
            </a:r>
            <a:r>
              <a:rPr lang="lv-LV" altLang="lv-LV" sz="1600" dirty="0" smtClean="0">
                <a:latin typeface="Verdana" panose="020B0604030504040204" pitchFamily="34" charset="0"/>
                <a:ea typeface="Verdana" panose="020B0604030504040204" pitchFamily="34" charset="0"/>
              </a:rPr>
              <a:t> </a:t>
            </a:r>
            <a:endParaRPr lang="lv-LV" altLang="lv-LV" sz="1600" dirty="0">
              <a:latin typeface="Verdana" panose="020B0604030504040204" pitchFamily="34" charset="0"/>
              <a:ea typeface="Verdana" panose="020B0604030504040204" pitchFamily="34" charset="0"/>
            </a:endParaRPr>
          </a:p>
        </p:txBody>
      </p:sp>
      <p:sp>
        <p:nvSpPr>
          <p:cNvPr id="4" name="Slide Number Placeholder 3"/>
          <p:cNvSpPr txBox="1">
            <a:spLocks/>
          </p:cNvSpPr>
          <p:nvPr/>
        </p:nvSpPr>
        <p:spPr>
          <a:xfrm>
            <a:off x="9187544" y="6240806"/>
            <a:ext cx="2743200" cy="365125"/>
          </a:xfrm>
          <a:prstGeom prst="rect">
            <a:avLst/>
          </a:prstGeom>
        </p:spPr>
        <p:txBody>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v-LV" sz="1400" dirty="0" smtClean="0">
                <a:solidFill>
                  <a:prstClr val="black">
                    <a:tint val="75000"/>
                  </a:prstClr>
                </a:solidFill>
              </a:rPr>
              <a:t>18</a:t>
            </a:r>
            <a:endParaRPr lang="lv-LV" sz="1400" dirty="0">
              <a:solidFill>
                <a:prstClr val="black">
                  <a:tint val="75000"/>
                </a:prstClr>
              </a:solidFill>
            </a:endParaRPr>
          </a:p>
        </p:txBody>
      </p:sp>
      <p:sp>
        <p:nvSpPr>
          <p:cNvPr id="5" name="Rectangle 4"/>
          <p:cNvSpPr/>
          <p:nvPr/>
        </p:nvSpPr>
        <p:spPr>
          <a:xfrm>
            <a:off x="8114323" y="2340246"/>
            <a:ext cx="3816421" cy="3268777"/>
          </a:xfrm>
          <a:prstGeom prst="rect">
            <a:avLst/>
          </a:prstGeom>
          <a:noFill/>
          <a:ln w="38100">
            <a:solidFill>
              <a:srgbClr val="1A0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lv-LV" sz="2000" dirty="0">
              <a:solidFill>
                <a:prstClr val="white"/>
              </a:solidFill>
            </a:endParaRPr>
          </a:p>
        </p:txBody>
      </p:sp>
      <p:sp>
        <p:nvSpPr>
          <p:cNvPr id="6" name="Oval 5"/>
          <p:cNvSpPr/>
          <p:nvPr/>
        </p:nvSpPr>
        <p:spPr>
          <a:xfrm>
            <a:off x="7869401" y="2088953"/>
            <a:ext cx="500867" cy="500867"/>
          </a:xfrm>
          <a:prstGeom prst="ellipse">
            <a:avLst/>
          </a:prstGeom>
          <a:solidFill>
            <a:schemeClr val="bg1"/>
          </a:solidFill>
          <a:ln w="38100">
            <a:solidFill>
              <a:srgbClr val="1A0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lv-LV" sz="2400" dirty="0">
              <a:solidFill>
                <a:prstClr val="white"/>
              </a:solidFill>
            </a:endParaRPr>
          </a:p>
        </p:txBody>
      </p:sp>
      <p:sp>
        <p:nvSpPr>
          <p:cNvPr id="7" name="TextBox 6"/>
          <p:cNvSpPr txBox="1"/>
          <p:nvPr/>
        </p:nvSpPr>
        <p:spPr>
          <a:xfrm>
            <a:off x="7941708" y="2046828"/>
            <a:ext cx="454168" cy="584775"/>
          </a:xfrm>
          <a:prstGeom prst="rect">
            <a:avLst/>
          </a:prstGeom>
          <a:noFill/>
        </p:spPr>
        <p:txBody>
          <a:bodyPr wrap="square" rtlCol="0">
            <a:spAutoFit/>
          </a:bodyPr>
          <a:lstStyle/>
          <a:p>
            <a:pPr defTabSz="914400"/>
            <a:r>
              <a:rPr lang="lv-LV" sz="3200" b="1" dirty="0">
                <a:solidFill>
                  <a:srgbClr val="1A0599"/>
                </a:solidFill>
                <a:latin typeface="Verdana" panose="020B0604030504040204" pitchFamily="34" charset="0"/>
                <a:ea typeface="Verdana" panose="020B0604030504040204" pitchFamily="34" charset="0"/>
              </a:rPr>
              <a:t>!</a:t>
            </a:r>
          </a:p>
        </p:txBody>
      </p:sp>
      <p:sp>
        <p:nvSpPr>
          <p:cNvPr id="8" name="Rectangle 6"/>
          <p:cNvSpPr>
            <a:spLocks noChangeArrowheads="1"/>
          </p:cNvSpPr>
          <p:nvPr/>
        </p:nvSpPr>
        <p:spPr bwMode="auto">
          <a:xfrm>
            <a:off x="8286595" y="2673728"/>
            <a:ext cx="34718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180975" indent="-180975">
              <a:buFont typeface="Arial" panose="020B0604020202020204" pitchFamily="34" charset="0"/>
              <a:buChar char="•"/>
            </a:pPr>
            <a:r>
              <a:rPr lang="lv-LV" sz="1800" dirty="0" smtClean="0">
                <a:solidFill>
                  <a:srgbClr val="1A0599"/>
                </a:solidFill>
                <a:latin typeface="Verdana" panose="020B0604030504040204" pitchFamily="34" charset="0"/>
              </a:rPr>
              <a:t>ESCEL 2014.-2020.gada periodā Latvijas dalība </a:t>
            </a:r>
            <a:r>
              <a:rPr lang="lv-LV" sz="1800" dirty="0" smtClean="0">
                <a:solidFill>
                  <a:srgbClr val="1A0599"/>
                </a:solidFill>
                <a:latin typeface="Verdana" panose="020B0604030504040204" pitchFamily="34" charset="0"/>
              </a:rPr>
              <a:t/>
            </a:r>
            <a:br>
              <a:rPr lang="lv-LV" sz="1800" dirty="0" smtClean="0">
                <a:solidFill>
                  <a:srgbClr val="1A0599"/>
                </a:solidFill>
                <a:latin typeface="Verdana" panose="020B0604030504040204" pitchFamily="34" charset="0"/>
              </a:rPr>
            </a:br>
            <a:r>
              <a:rPr lang="lv-LV" sz="1800" dirty="0" smtClean="0">
                <a:solidFill>
                  <a:srgbClr val="1A0599"/>
                </a:solidFill>
                <a:latin typeface="Verdana" panose="020B0604030504040204" pitchFamily="34" charset="0"/>
              </a:rPr>
              <a:t>17 ESCEL projektos </a:t>
            </a:r>
            <a:r>
              <a:rPr lang="lv-LV" sz="1800" dirty="0" smtClean="0">
                <a:solidFill>
                  <a:srgbClr val="1A0599"/>
                </a:solidFill>
                <a:latin typeface="Verdana" panose="020B0604030504040204" pitchFamily="34" charset="0"/>
              </a:rPr>
              <a:t>ar kopējo finansējumu 5,1 milj.</a:t>
            </a:r>
          </a:p>
          <a:p>
            <a:pPr marL="180975" indent="-180975">
              <a:buFont typeface="Arial" panose="020B0604020202020204" pitchFamily="34" charset="0"/>
              <a:buChar char="•"/>
            </a:pPr>
            <a:endParaRPr lang="lv-LV" sz="1800" dirty="0" smtClean="0">
              <a:solidFill>
                <a:srgbClr val="1A0599"/>
              </a:solidFill>
              <a:latin typeface="Verdana" panose="020B0604030504040204" pitchFamily="34" charset="0"/>
            </a:endParaRPr>
          </a:p>
          <a:p>
            <a:pPr marL="180975" indent="-180975">
              <a:buFont typeface="Arial" panose="020B0604020202020204" pitchFamily="34" charset="0"/>
              <a:buChar char="•"/>
            </a:pPr>
            <a:r>
              <a:rPr lang="lv-LV" sz="1800" dirty="0" smtClean="0">
                <a:solidFill>
                  <a:srgbClr val="1A0599"/>
                </a:solidFill>
                <a:latin typeface="Verdana" panose="020B0604030504040204" pitchFamily="34" charset="0"/>
              </a:rPr>
              <a:t>Veiksmīgākās organizācijas finansējuma piesaistē EDI (~68%), </a:t>
            </a:r>
            <a:br>
              <a:rPr lang="lv-LV" sz="1800" dirty="0" smtClean="0">
                <a:solidFill>
                  <a:srgbClr val="1A0599"/>
                </a:solidFill>
                <a:latin typeface="Verdana" panose="020B0604030504040204" pitchFamily="34" charset="0"/>
              </a:rPr>
            </a:br>
            <a:r>
              <a:rPr lang="lv-LV" sz="1800" dirty="0" smtClean="0">
                <a:solidFill>
                  <a:srgbClr val="1A0599"/>
                </a:solidFill>
                <a:latin typeface="Verdana" panose="020B0604030504040204" pitchFamily="34" charset="0"/>
              </a:rPr>
              <a:t>LU MII (~12,5%)</a:t>
            </a:r>
          </a:p>
        </p:txBody>
      </p:sp>
      <p:pic>
        <p:nvPicPr>
          <p:cNvPr id="9" name="Picture 8"/>
          <p:cNvPicPr>
            <a:picLocks noChangeAspect="1"/>
          </p:cNvPicPr>
          <p:nvPr/>
        </p:nvPicPr>
        <p:blipFill rotWithShape="1">
          <a:blip r:embed="rId6"/>
          <a:srcRect b="3596"/>
          <a:stretch/>
        </p:blipFill>
        <p:spPr>
          <a:xfrm>
            <a:off x="1748495" y="1460339"/>
            <a:ext cx="5172075" cy="909059"/>
          </a:xfrm>
          <a:prstGeom prst="rect">
            <a:avLst/>
          </a:prstGeom>
        </p:spPr>
      </p:pic>
    </p:spTree>
    <p:extLst>
      <p:ext uri="{BB962C8B-B14F-4D97-AF65-F5344CB8AC3E}">
        <p14:creationId xmlns:p14="http://schemas.microsoft.com/office/powerpoint/2010/main" val="3425386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32152" y="456149"/>
            <a:ext cx="9717741" cy="1036638"/>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r>
              <a:rPr lang="lv-LV" sz="3200" b="1" dirty="0" smtClean="0">
                <a:solidFill>
                  <a:srgbClr val="1A0599"/>
                </a:solidFill>
                <a:latin typeface="Verdana" panose="020B0604030504040204" pitchFamily="34" charset="0"/>
                <a:ea typeface="Verdana" panose="020B0604030504040204" pitchFamily="34" charset="0"/>
                <a:cs typeface="Arial" panose="020B0604020202020204" pitchFamily="34" charset="0"/>
              </a:rPr>
              <a:t>Kopuzņēmums «Viedie tīkli un pakalpojumi» (</a:t>
            </a:r>
            <a:r>
              <a:rPr lang="en-GB" sz="3200" b="1" dirty="0" smtClean="0">
                <a:solidFill>
                  <a:srgbClr val="1A0599"/>
                </a:solidFill>
                <a:latin typeface="Verdana" panose="020B0604030504040204" pitchFamily="34" charset="0"/>
                <a:ea typeface="Verdana" panose="020B0604030504040204" pitchFamily="34" charset="0"/>
                <a:cs typeface="Arial" panose="020B0604020202020204" pitchFamily="34" charset="0"/>
              </a:rPr>
              <a:t>Smart </a:t>
            </a:r>
            <a:r>
              <a:rPr lang="en-GB" sz="3200" b="1" dirty="0">
                <a:solidFill>
                  <a:srgbClr val="1A0599"/>
                </a:solidFill>
                <a:latin typeface="Verdana" panose="020B0604030504040204" pitchFamily="34" charset="0"/>
                <a:ea typeface="Verdana" panose="020B0604030504040204" pitchFamily="34" charset="0"/>
                <a:cs typeface="Arial" panose="020B0604020202020204" pitchFamily="34" charset="0"/>
              </a:rPr>
              <a:t>networks </a:t>
            </a:r>
            <a:r>
              <a:rPr lang="lv-LV" sz="3200" b="1" dirty="0">
                <a:solidFill>
                  <a:srgbClr val="1A0599"/>
                </a:solidFill>
                <a:latin typeface="Verdana" panose="020B0604030504040204" pitchFamily="34" charset="0"/>
                <a:ea typeface="Verdana" panose="020B0604030504040204" pitchFamily="34" charset="0"/>
                <a:cs typeface="Arial" panose="020B0604020202020204" pitchFamily="34" charset="0"/>
              </a:rPr>
              <a:t>and</a:t>
            </a:r>
            <a:r>
              <a:rPr lang="en-GB" sz="3200" b="1" dirty="0">
                <a:solidFill>
                  <a:srgbClr val="1A0599"/>
                </a:solidFill>
                <a:latin typeface="Verdana" panose="020B0604030504040204" pitchFamily="34" charset="0"/>
                <a:ea typeface="Verdana" panose="020B0604030504040204" pitchFamily="34" charset="0"/>
                <a:cs typeface="Arial" panose="020B0604020202020204" pitchFamily="34" charset="0"/>
              </a:rPr>
              <a:t> services</a:t>
            </a:r>
            <a:r>
              <a:rPr lang="lv-LV" sz="3200" b="1" dirty="0">
                <a:solidFill>
                  <a:srgbClr val="1A0599"/>
                </a:solidFill>
                <a:latin typeface="Verdana" panose="020B0604030504040204" pitchFamily="34" charset="0"/>
                <a:ea typeface="Verdana" panose="020B0604030504040204" pitchFamily="34" charset="0"/>
                <a:cs typeface="Arial" panose="020B0604020202020204" pitchFamily="34" charset="0"/>
              </a:rPr>
              <a:t> </a:t>
            </a:r>
            <a:r>
              <a:rPr lang="lv-LV" sz="3200" b="1" dirty="0" smtClean="0">
                <a:solidFill>
                  <a:srgbClr val="1A0599"/>
                </a:solidFill>
                <a:latin typeface="Verdana" panose="020B0604030504040204" pitchFamily="34" charset="0"/>
                <a:ea typeface="Verdana" panose="020B0604030504040204" pitchFamily="34" charset="0"/>
                <a:cs typeface="Arial" panose="020B0604020202020204" pitchFamily="34" charset="0"/>
              </a:rPr>
              <a:t>- </a:t>
            </a:r>
            <a:r>
              <a:rPr lang="lv-LV" altLang="lv-LV" sz="3200" b="1" dirty="0" smtClean="0">
                <a:solidFill>
                  <a:srgbClr val="1A0599"/>
                </a:solidFill>
                <a:latin typeface="Verdana" panose="020B0604030504040204" pitchFamily="34" charset="0"/>
                <a:ea typeface="Verdana" panose="020B0604030504040204" pitchFamily="34" charset="0"/>
                <a:cs typeface="Arial" panose="020B0604020202020204" pitchFamily="34" charset="0"/>
              </a:rPr>
              <a:t>SNS JU)</a:t>
            </a:r>
            <a:endParaRPr lang="lv-LV" altLang="lv-LV" sz="3200" b="1" dirty="0">
              <a:solidFill>
                <a:srgbClr val="1A0599"/>
              </a:solidFill>
              <a:latin typeface="Verdana" panose="020B0604030504040204" pitchFamily="34" charset="0"/>
              <a:ea typeface="Verdana" panose="020B0604030504040204" pitchFamily="34" charset="0"/>
              <a:cs typeface="Arial" panose="020B0604020202020204" pitchFamily="34" charset="0"/>
            </a:endParaRPr>
          </a:p>
        </p:txBody>
      </p:sp>
      <p:sp>
        <p:nvSpPr>
          <p:cNvPr id="3" name="Content Placeholder 2"/>
          <p:cNvSpPr txBox="1">
            <a:spLocks/>
          </p:cNvSpPr>
          <p:nvPr/>
        </p:nvSpPr>
        <p:spPr>
          <a:xfrm>
            <a:off x="1555953" y="2657475"/>
            <a:ext cx="6340272" cy="342647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pPr>
            <a:r>
              <a:rPr lang="lv-LV" sz="1600" dirty="0" smtClean="0">
                <a:latin typeface="Verdana" panose="020B0604030504040204" pitchFamily="34" charset="0"/>
                <a:ea typeface="Verdana" panose="020B0604030504040204" pitchFamily="34" charset="0"/>
              </a:rPr>
              <a:t>Partnerība atbalstīs ES </a:t>
            </a:r>
            <a:r>
              <a:rPr lang="lv-LV" sz="1600" dirty="0">
                <a:latin typeface="Verdana" panose="020B0604030504040204" pitchFamily="34" charset="0"/>
                <a:ea typeface="Verdana" panose="020B0604030504040204" pitchFamily="34" charset="0"/>
              </a:rPr>
              <a:t>tehnoloģisko suverenitāti viedajiem tīkliem un pakalpojumiem saskaņā ar Eiropas rūpniecības </a:t>
            </a:r>
            <a:r>
              <a:rPr lang="lv-LV" sz="1600" dirty="0" smtClean="0">
                <a:latin typeface="Verdana" panose="020B0604030504040204" pitchFamily="34" charset="0"/>
                <a:ea typeface="Verdana" panose="020B0604030504040204" pitchFamily="34" charset="0"/>
              </a:rPr>
              <a:t>stratēģiju un </a:t>
            </a:r>
            <a:r>
              <a:rPr lang="lv-LV" sz="1600" dirty="0">
                <a:latin typeface="Verdana" panose="020B0604030504040204" pitchFamily="34" charset="0"/>
                <a:ea typeface="Verdana" panose="020B0604030504040204" pitchFamily="34" charset="0"/>
              </a:rPr>
              <a:t>ES </a:t>
            </a:r>
            <a:r>
              <a:rPr lang="lv-LV" sz="1600" dirty="0" err="1">
                <a:latin typeface="Verdana" panose="020B0604030504040204" pitchFamily="34" charset="0"/>
                <a:ea typeface="Verdana" panose="020B0604030504040204" pitchFamily="34" charset="0"/>
              </a:rPr>
              <a:t>kiberdrošības</a:t>
            </a:r>
            <a:r>
              <a:rPr lang="lv-LV" sz="1600" dirty="0">
                <a:latin typeface="Verdana" panose="020B0604030504040204" pitchFamily="34" charset="0"/>
                <a:ea typeface="Verdana" panose="020B0604030504040204" pitchFamily="34" charset="0"/>
              </a:rPr>
              <a:t> stratēģiju</a:t>
            </a:r>
            <a:endParaRPr lang="lv-LV" sz="1600" dirty="0">
              <a:latin typeface="Verdana" panose="020B0604030504040204" pitchFamily="34" charset="0"/>
              <a:ea typeface="Verdana" panose="020B0604030504040204" pitchFamily="34" charset="0"/>
            </a:endParaRPr>
          </a:p>
          <a:p>
            <a:pPr marL="342900" indent="-342900">
              <a:lnSpc>
                <a:spcPct val="110000"/>
              </a:lnSpc>
            </a:pPr>
            <a:r>
              <a:rPr lang="lv-LV" sz="1700" dirty="0" smtClean="0">
                <a:latin typeface="Verdana" panose="020B0604030504040204" pitchFamily="34" charset="0"/>
                <a:ea typeface="Verdana" panose="020B0604030504040204" pitchFamily="34" charset="0"/>
              </a:rPr>
              <a:t>Jauna </a:t>
            </a:r>
            <a:r>
              <a:rPr lang="lv-LV" sz="1700" dirty="0" smtClean="0">
                <a:latin typeface="Verdana" panose="020B0604030504040204" pitchFamily="34" charset="0"/>
                <a:ea typeface="Verdana" panose="020B0604030504040204" pitchFamily="34" charset="0"/>
              </a:rPr>
              <a:t>partnerība, kopuzņēmuma </a:t>
            </a:r>
            <a:r>
              <a:rPr lang="lv-LV" sz="1700" dirty="0">
                <a:latin typeface="Verdana" panose="020B0604030504040204" pitchFamily="34" charset="0"/>
                <a:ea typeface="Verdana" panose="020B0604030504040204" pitchFamily="34" charset="0"/>
              </a:rPr>
              <a:t>«Viedie tīkli un pakalpojumi» normatīvais regulējums </a:t>
            </a:r>
            <a:r>
              <a:rPr lang="lv-LV" sz="1700" dirty="0" err="1">
                <a:latin typeface="Verdana" panose="020B0604030504040204" pitchFamily="34" charset="0"/>
                <a:ea typeface="Verdana" panose="020B0604030504040204" pitchFamily="34" charset="0"/>
                <a:hlinkClick r:id="rId3"/>
              </a:rPr>
              <a:t>Single</a:t>
            </a:r>
            <a:r>
              <a:rPr lang="lv-LV" sz="1700" dirty="0">
                <a:latin typeface="Verdana" panose="020B0604030504040204" pitchFamily="34" charset="0"/>
                <a:ea typeface="Verdana" panose="020B0604030504040204" pitchFamily="34" charset="0"/>
                <a:hlinkClick r:id="rId3"/>
              </a:rPr>
              <a:t> </a:t>
            </a:r>
            <a:r>
              <a:rPr lang="lv-LV" sz="1700" dirty="0" err="1">
                <a:latin typeface="Verdana" panose="020B0604030504040204" pitchFamily="34" charset="0"/>
                <a:ea typeface="Verdana" panose="020B0604030504040204" pitchFamily="34" charset="0"/>
                <a:hlinkClick r:id="rId3"/>
              </a:rPr>
              <a:t>Basic</a:t>
            </a:r>
            <a:r>
              <a:rPr lang="lv-LV" sz="1700" dirty="0">
                <a:latin typeface="Verdana" panose="020B0604030504040204" pitchFamily="34" charset="0"/>
                <a:ea typeface="Verdana" panose="020B0604030504040204" pitchFamily="34" charset="0"/>
                <a:hlinkClick r:id="rId3"/>
              </a:rPr>
              <a:t> </a:t>
            </a:r>
            <a:r>
              <a:rPr lang="lv-LV" sz="1700" dirty="0" err="1">
                <a:latin typeface="Verdana" panose="020B0604030504040204" pitchFamily="34" charset="0"/>
                <a:ea typeface="Verdana" panose="020B0604030504040204" pitchFamily="34" charset="0"/>
                <a:hlinkClick r:id="rId3"/>
              </a:rPr>
              <a:t>Act</a:t>
            </a:r>
            <a:r>
              <a:rPr lang="lv-LV" sz="1700" dirty="0">
                <a:latin typeface="Verdana" panose="020B0604030504040204" pitchFamily="34" charset="0"/>
                <a:ea typeface="Verdana" panose="020B0604030504040204" pitchFamily="34" charset="0"/>
                <a:hlinkClick r:id="rId3"/>
              </a:rPr>
              <a:t> </a:t>
            </a:r>
            <a:r>
              <a:rPr lang="lv-LV" sz="1700" dirty="0">
                <a:latin typeface="Verdana" panose="020B0604030504040204" pitchFamily="34" charset="0"/>
                <a:ea typeface="Verdana" panose="020B0604030504040204" pitchFamily="34" charset="0"/>
              </a:rPr>
              <a:t>(pieņemts 19.11.2021)</a:t>
            </a:r>
          </a:p>
          <a:p>
            <a:pPr marL="342900" indent="-342900">
              <a:lnSpc>
                <a:spcPct val="110000"/>
              </a:lnSpc>
            </a:pPr>
            <a:r>
              <a:rPr lang="lv-LV" sz="1700" dirty="0" smtClean="0">
                <a:latin typeface="Verdana" panose="020B0604030504040204" pitchFamily="34" charset="0"/>
                <a:ea typeface="Verdana" panose="020B0604030504040204" pitchFamily="34" charset="0"/>
              </a:rPr>
              <a:t>EK finansējums partnerībai: 900 milj. </a:t>
            </a:r>
            <a:r>
              <a:rPr lang="lv-LV" sz="1700" dirty="0" err="1" smtClean="0">
                <a:latin typeface="Verdana" panose="020B0604030504040204" pitchFamily="34" charset="0"/>
                <a:ea typeface="Verdana" panose="020B0604030504040204" pitchFamily="34" charset="0"/>
              </a:rPr>
              <a:t>euro</a:t>
            </a:r>
            <a:endParaRPr lang="lv-LV" sz="1700" dirty="0">
              <a:latin typeface="Verdana" panose="020B0604030504040204" pitchFamily="34" charset="0"/>
              <a:ea typeface="Verdana" panose="020B0604030504040204" pitchFamily="34" charset="0"/>
            </a:endParaRPr>
          </a:p>
          <a:p>
            <a:pPr marL="342900" indent="-342900">
              <a:lnSpc>
                <a:spcPct val="110000"/>
              </a:lnSpc>
            </a:pPr>
            <a:r>
              <a:rPr lang="lv-LV" altLang="lv-LV" sz="1700" dirty="0">
                <a:latin typeface="Verdana" panose="020B0604030504040204" pitchFamily="34" charset="0"/>
                <a:ea typeface="Verdana" panose="020B0604030504040204" pitchFamily="34" charset="0"/>
              </a:rPr>
              <a:t>Eiropas Komisijas, dalībvalstu un industriju asociāciju partnerība</a:t>
            </a:r>
          </a:p>
          <a:p>
            <a:pPr marL="342900" indent="-342900">
              <a:lnSpc>
                <a:spcPct val="110000"/>
              </a:lnSpc>
            </a:pPr>
            <a:r>
              <a:rPr lang="lv-LV" altLang="lv-LV" sz="1700" b="1" dirty="0">
                <a:solidFill>
                  <a:srgbClr val="13046C"/>
                </a:solidFill>
                <a:latin typeface="Verdana" panose="020B0604030504040204" pitchFamily="34" charset="0"/>
                <a:ea typeface="Verdana" panose="020B0604030504040204" pitchFamily="34" charset="0"/>
              </a:rPr>
              <a:t>Dalība partnerībā</a:t>
            </a:r>
            <a:r>
              <a:rPr lang="lv-LV" altLang="lv-LV" sz="1700" dirty="0">
                <a:latin typeface="Verdana" panose="020B0604030504040204" pitchFamily="34" charset="0"/>
                <a:ea typeface="Verdana" panose="020B0604030504040204" pitchFamily="34" charset="0"/>
              </a:rPr>
              <a:t>: </a:t>
            </a:r>
            <a:r>
              <a:rPr lang="lv-LV" sz="1700" dirty="0">
                <a:latin typeface="Verdana" panose="020B0604030504040204" pitchFamily="34" charset="0"/>
                <a:ea typeface="Verdana" panose="020B0604030504040204" pitchFamily="34" charset="0"/>
                <a:hlinkClick r:id="rId4"/>
              </a:rPr>
              <a:t>https://6g-ia.eu/about/5g-ia-membership-application/</a:t>
            </a:r>
            <a:endParaRPr lang="lv-LV" sz="1700" dirty="0">
              <a:latin typeface="Verdana" panose="020B0604030504040204" pitchFamily="34" charset="0"/>
              <a:ea typeface="Verdana" panose="020B0604030504040204" pitchFamily="34" charset="0"/>
            </a:endParaRPr>
          </a:p>
          <a:p>
            <a:pPr marL="342900" indent="-342900">
              <a:lnSpc>
                <a:spcPct val="110000"/>
              </a:lnSpc>
            </a:pPr>
            <a:r>
              <a:rPr lang="lv-LV" altLang="lv-LV" sz="1700" dirty="0">
                <a:latin typeface="Verdana" panose="020B0604030504040204" pitchFamily="34" charset="0"/>
                <a:ea typeface="Verdana" panose="020B0604030504040204" pitchFamily="34" charset="0"/>
                <a:hlinkClick r:id="rId5"/>
              </a:rPr>
              <a:t>Partnerības </a:t>
            </a:r>
            <a:r>
              <a:rPr lang="lv-LV" altLang="lv-LV" sz="1700" dirty="0" smtClean="0">
                <a:latin typeface="Verdana" panose="020B0604030504040204" pitchFamily="34" charset="0"/>
                <a:ea typeface="Verdana" panose="020B0604030504040204" pitchFamily="34" charset="0"/>
                <a:hlinkClick r:id="rId5"/>
              </a:rPr>
              <a:t>stratēģiskā </a:t>
            </a:r>
            <a:r>
              <a:rPr lang="lv-LV" altLang="lv-LV" sz="1700" dirty="0">
                <a:latin typeface="Verdana" panose="020B0604030504040204" pitchFamily="34" charset="0"/>
                <a:ea typeface="Verdana" panose="020B0604030504040204" pitchFamily="34" charset="0"/>
                <a:hlinkClick r:id="rId5"/>
              </a:rPr>
              <a:t>pētniecības un inovāciju programma </a:t>
            </a:r>
            <a:endParaRPr lang="lv-LV" altLang="lv-LV" sz="1700" dirty="0" smtClean="0">
              <a:latin typeface="Verdana" panose="020B0604030504040204" pitchFamily="34" charset="0"/>
              <a:ea typeface="Verdana" panose="020B0604030504040204" pitchFamily="34" charset="0"/>
            </a:endParaRPr>
          </a:p>
          <a:p>
            <a:pPr marL="342900" indent="-342900">
              <a:lnSpc>
                <a:spcPct val="110000"/>
              </a:lnSpc>
            </a:pPr>
            <a:r>
              <a:rPr lang="lv-LV" altLang="lv-LV" sz="1700" dirty="0" smtClean="0">
                <a:latin typeface="Verdana" panose="020B0604030504040204" pitchFamily="34" charset="0"/>
                <a:ea typeface="Verdana" panose="020B0604030504040204" pitchFamily="34" charset="0"/>
              </a:rPr>
              <a:t>Vairāk par partnerību: </a:t>
            </a:r>
            <a:r>
              <a:rPr lang="lv-LV" sz="1600" dirty="0">
                <a:latin typeface="Verdana" panose="020B0604030504040204" pitchFamily="34" charset="0"/>
                <a:ea typeface="Verdana" panose="020B0604030504040204" pitchFamily="34" charset="0"/>
                <a:hlinkClick r:id="rId6"/>
              </a:rPr>
              <a:t>https://6g-ia.eu/sns-horizon-europe</a:t>
            </a:r>
            <a:r>
              <a:rPr lang="lv-LV" sz="1600" dirty="0">
                <a:latin typeface="Verdana" panose="020B0604030504040204" pitchFamily="34" charset="0"/>
                <a:ea typeface="Verdana" panose="020B0604030504040204" pitchFamily="34" charset="0"/>
                <a:hlinkClick r:id="rId6"/>
              </a:rPr>
              <a:t>/</a:t>
            </a:r>
            <a:r>
              <a:rPr lang="lv-LV" altLang="lv-LV" sz="1600" dirty="0">
                <a:latin typeface="Verdana" panose="020B0604030504040204" pitchFamily="34" charset="0"/>
                <a:ea typeface="Verdana" panose="020B0604030504040204" pitchFamily="34" charset="0"/>
              </a:rPr>
              <a:t> </a:t>
            </a:r>
          </a:p>
          <a:p>
            <a:pPr marL="342900" indent="-342900">
              <a:lnSpc>
                <a:spcPct val="110000"/>
              </a:lnSpc>
            </a:pPr>
            <a:endParaRPr lang="lv-LV" altLang="lv-LV" sz="1700" dirty="0">
              <a:latin typeface="Verdana" panose="020B0604030504040204" pitchFamily="34" charset="0"/>
              <a:ea typeface="Verdana" panose="020B0604030504040204" pitchFamily="34" charset="0"/>
            </a:endParaRPr>
          </a:p>
        </p:txBody>
      </p:sp>
      <p:sp>
        <p:nvSpPr>
          <p:cNvPr id="7" name="Slide Number Placeholder 3"/>
          <p:cNvSpPr txBox="1">
            <a:spLocks/>
          </p:cNvSpPr>
          <p:nvPr/>
        </p:nvSpPr>
        <p:spPr>
          <a:xfrm>
            <a:off x="9187544" y="6240806"/>
            <a:ext cx="2743200" cy="365125"/>
          </a:xfrm>
          <a:prstGeom prst="rect">
            <a:avLst/>
          </a:prstGeom>
        </p:spPr>
        <p:txBody>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v-LV" sz="1400" dirty="0" smtClean="0">
                <a:solidFill>
                  <a:prstClr val="black">
                    <a:tint val="75000"/>
                  </a:prstClr>
                </a:solidFill>
              </a:rPr>
              <a:t>19</a:t>
            </a:r>
            <a:endParaRPr lang="lv-LV" sz="1400" dirty="0">
              <a:solidFill>
                <a:prstClr val="black">
                  <a:tint val="75000"/>
                </a:prstClr>
              </a:solidFill>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8489" y="2984386"/>
            <a:ext cx="2974729" cy="2772656"/>
          </a:xfrm>
          <a:prstGeom prst="rect">
            <a:avLst/>
          </a:prstGeom>
        </p:spPr>
      </p:pic>
      <p:pic>
        <p:nvPicPr>
          <p:cNvPr id="5" name="Picture 4"/>
          <p:cNvPicPr>
            <a:picLocks noChangeAspect="1"/>
          </p:cNvPicPr>
          <p:nvPr/>
        </p:nvPicPr>
        <p:blipFill>
          <a:blip r:embed="rId8"/>
          <a:stretch>
            <a:fillRect/>
          </a:stretch>
        </p:blipFill>
        <p:spPr>
          <a:xfrm>
            <a:off x="1766888" y="1609343"/>
            <a:ext cx="1643082" cy="773591"/>
          </a:xfrm>
          <a:prstGeom prst="rect">
            <a:avLst/>
          </a:prstGeom>
        </p:spPr>
      </p:pic>
      <p:pic>
        <p:nvPicPr>
          <p:cNvPr id="9" name="Picture 8"/>
          <p:cNvPicPr>
            <a:picLocks noChangeAspect="1"/>
          </p:cNvPicPr>
          <p:nvPr/>
        </p:nvPicPr>
        <p:blipFill>
          <a:blip r:embed="rId9"/>
          <a:stretch>
            <a:fillRect/>
          </a:stretch>
        </p:blipFill>
        <p:spPr>
          <a:xfrm>
            <a:off x="3535161" y="1510011"/>
            <a:ext cx="1951240" cy="872923"/>
          </a:xfrm>
          <a:prstGeom prst="rect">
            <a:avLst/>
          </a:prstGeom>
        </p:spPr>
      </p:pic>
    </p:spTree>
    <p:extLst>
      <p:ext uri="{BB962C8B-B14F-4D97-AF65-F5344CB8AC3E}">
        <p14:creationId xmlns:p14="http://schemas.microsoft.com/office/powerpoint/2010/main" val="3939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 xmlns:a16="http://schemas.microsoft.com/office/drawing/2014/main" id="{E48F5272-E51A-6944-8768-B8F921E69B2F}"/>
              </a:ext>
            </a:extLst>
          </p:cNvPr>
          <p:cNvSpPr>
            <a:spLocks noGrp="1"/>
          </p:cNvSpPr>
          <p:nvPr>
            <p:ph type="title" idx="4294967295"/>
          </p:nvPr>
        </p:nvSpPr>
        <p:spPr>
          <a:xfrm>
            <a:off x="1709195" y="202113"/>
            <a:ext cx="6880225" cy="1036638"/>
          </a:xfrm>
          <a:prstGeom prst="rect">
            <a:avLst/>
          </a:prstGeom>
        </p:spPr>
        <p:txBody>
          <a:bodyPr/>
          <a:lstStyle/>
          <a:p>
            <a:r>
              <a:rPr lang="lv-LV" altLang="en-US" sz="3200" b="1" dirty="0">
                <a:solidFill>
                  <a:srgbClr val="1A0599"/>
                </a:solidFill>
                <a:latin typeface="Verdana" panose="020B0604030504040204" pitchFamily="34" charset="0"/>
                <a:ea typeface="Verdana" panose="020B0604030504040204" pitchFamily="34" charset="0"/>
              </a:rPr>
              <a:t>Apvārsnis Eiropa</a:t>
            </a:r>
            <a:endParaRPr lang="lv-LV" altLang="lv-LV" sz="3200" b="1" dirty="0">
              <a:solidFill>
                <a:srgbClr val="1A0599"/>
              </a:solidFill>
              <a:latin typeface="Verdana" panose="020B0604030504040204" pitchFamily="34" charset="0"/>
              <a:ea typeface="Verdana" panose="020B0604030504040204" pitchFamily="34" charset="0"/>
            </a:endParaRPr>
          </a:p>
        </p:txBody>
      </p:sp>
      <p:sp>
        <p:nvSpPr>
          <p:cNvPr id="13315" name="Content Placeholder 2">
            <a:extLst>
              <a:ext uri="{FF2B5EF4-FFF2-40B4-BE49-F238E27FC236}">
                <a16:creationId xmlns="" xmlns:a16="http://schemas.microsoft.com/office/drawing/2014/main" id="{C1B47A21-681B-4941-A2A8-4BE3788D53D1}"/>
              </a:ext>
            </a:extLst>
          </p:cNvPr>
          <p:cNvSpPr>
            <a:spLocks noGrp="1"/>
          </p:cNvSpPr>
          <p:nvPr>
            <p:ph idx="4294967295"/>
          </p:nvPr>
        </p:nvSpPr>
        <p:spPr>
          <a:xfrm>
            <a:off x="3248025" y="4857750"/>
            <a:ext cx="8943975" cy="728663"/>
          </a:xfrm>
          <a:prstGeom prst="rect">
            <a:avLst/>
          </a:prstGeom>
        </p:spPr>
        <p:txBody>
          <a:bodyPr>
            <a:noAutofit/>
          </a:bodyPr>
          <a:lstStyle/>
          <a:p>
            <a:pPr>
              <a:defRPr/>
            </a:pPr>
            <a:endParaRPr lang="lv-LV" altLang="lv-LV" sz="1200" dirty="0">
              <a:latin typeface="+mj-lt"/>
              <a:ea typeface="MS PGothic" panose="020B0600070205080204" pitchFamily="34" charset="-128"/>
            </a:endParaRPr>
          </a:p>
          <a:p>
            <a:pPr>
              <a:defRPr/>
            </a:pPr>
            <a:endParaRPr lang="lv-LV" altLang="lv-LV" sz="2800" b="1" dirty="0">
              <a:solidFill>
                <a:srgbClr val="66438B"/>
              </a:solidFill>
              <a:latin typeface="+mj-lt"/>
              <a:ea typeface="MS PGothic" panose="020B0600070205080204" pitchFamily="34" charset="-128"/>
            </a:endParaRPr>
          </a:p>
        </p:txBody>
      </p:sp>
      <p:sp>
        <p:nvSpPr>
          <p:cNvPr id="3" name="Rectangle 2">
            <a:extLst>
              <a:ext uri="{FF2B5EF4-FFF2-40B4-BE49-F238E27FC236}">
                <a16:creationId xmlns="" xmlns:a16="http://schemas.microsoft.com/office/drawing/2014/main" id="{BB5530B9-CC24-0D46-AF7C-48307FFD61B1}"/>
              </a:ext>
            </a:extLst>
          </p:cNvPr>
          <p:cNvSpPr/>
          <p:nvPr/>
        </p:nvSpPr>
        <p:spPr>
          <a:xfrm>
            <a:off x="1246314" y="6280162"/>
            <a:ext cx="5438439" cy="323165"/>
          </a:xfrm>
          <a:prstGeom prst="rect">
            <a:avLst/>
          </a:prstGeom>
          <a:ln w="12700">
            <a:noFill/>
          </a:ln>
        </p:spPr>
        <p:txBody>
          <a:bodyPr wrap="square">
            <a:spAutoFit/>
          </a:bodyPr>
          <a:lstStyle/>
          <a:p>
            <a:r>
              <a:rPr lang="en-US" sz="1500" i="1" dirty="0">
                <a:latin typeface="Verdana" panose="020B0604030504040204" pitchFamily="34" charset="0"/>
                <a:ea typeface="Verdana" panose="020B0604030504040204" pitchFamily="34" charset="0"/>
              </a:rPr>
              <a:t>info: </a:t>
            </a:r>
            <a:r>
              <a:rPr lang="en-US" sz="1500" i="1" dirty="0">
                <a:solidFill>
                  <a:srgbClr val="1A0599"/>
                </a:solidFill>
                <a:latin typeface="Verdana" panose="020B0604030504040204" pitchFamily="34" charset="0"/>
                <a:ea typeface="Verdana" panose="020B0604030504040204" pitchFamily="34" charset="0"/>
                <a:hlinkClick r:id="rId3"/>
              </a:rPr>
              <a:t>https://ec.europa.eu/info/horizon-europe_en</a:t>
            </a:r>
            <a:r>
              <a:rPr lang="en-US" sz="1500" i="1" dirty="0">
                <a:solidFill>
                  <a:srgbClr val="1A0599"/>
                </a:solidFill>
                <a:latin typeface="Verdana" panose="020B0604030504040204" pitchFamily="34" charset="0"/>
                <a:ea typeface="Verdana" panose="020B0604030504040204" pitchFamily="34" charset="0"/>
              </a:rPr>
              <a:t> </a:t>
            </a:r>
          </a:p>
        </p:txBody>
      </p:sp>
      <p:grpSp>
        <p:nvGrpSpPr>
          <p:cNvPr id="4" name="Group 3"/>
          <p:cNvGrpSpPr/>
          <p:nvPr/>
        </p:nvGrpSpPr>
        <p:grpSpPr>
          <a:xfrm>
            <a:off x="515436" y="2549937"/>
            <a:ext cx="10891740" cy="3495810"/>
            <a:chOff x="1052124" y="3655039"/>
            <a:chExt cx="10891740" cy="2865648"/>
          </a:xfrm>
          <a:solidFill>
            <a:schemeClr val="bg1">
              <a:lumMod val="95000"/>
            </a:schemeClr>
          </a:solidFill>
        </p:grpSpPr>
        <p:sp>
          <p:nvSpPr>
            <p:cNvPr id="7" name="Freeform 6"/>
            <p:cNvSpPr/>
            <p:nvPr/>
          </p:nvSpPr>
          <p:spPr>
            <a:xfrm>
              <a:off x="1060509" y="3655039"/>
              <a:ext cx="10883355" cy="649232"/>
            </a:xfrm>
            <a:custGeom>
              <a:avLst/>
              <a:gdLst>
                <a:gd name="connsiteX0" fmla="*/ 0 w 10883355"/>
                <a:gd name="connsiteY0" fmla="*/ 0 h 492442"/>
                <a:gd name="connsiteX1" fmla="*/ 10883355 w 10883355"/>
                <a:gd name="connsiteY1" fmla="*/ 0 h 492442"/>
                <a:gd name="connsiteX2" fmla="*/ 10883355 w 10883355"/>
                <a:gd name="connsiteY2" fmla="*/ 492442 h 492442"/>
                <a:gd name="connsiteX3" fmla="*/ 0 w 10883355"/>
                <a:gd name="connsiteY3" fmla="*/ 492442 h 492442"/>
                <a:gd name="connsiteX4" fmla="*/ 0 w 10883355"/>
                <a:gd name="connsiteY4" fmla="*/ 0 h 49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3355" h="492442">
                  <a:moveTo>
                    <a:pt x="0" y="0"/>
                  </a:moveTo>
                  <a:lnTo>
                    <a:pt x="10883355" y="0"/>
                  </a:lnTo>
                  <a:lnTo>
                    <a:pt x="10883355" y="492442"/>
                  </a:lnTo>
                  <a:lnTo>
                    <a:pt x="0" y="49244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0876" tIns="35560" rIns="35560" bIns="35560" numCol="1" spcCol="1270" anchor="ctr" anchorCtr="0">
              <a:noAutofit/>
            </a:bodyPr>
            <a:lstStyle/>
            <a:p>
              <a:pPr lvl="0" algn="l" defTabSz="622300" rtl="0">
                <a:lnSpc>
                  <a:spcPct val="90000"/>
                </a:lnSpc>
                <a:spcBef>
                  <a:spcPct val="0"/>
                </a:spcBef>
                <a:spcAft>
                  <a:spcPct val="35000"/>
                </a:spcAft>
              </a:pPr>
              <a:r>
                <a:rPr lang="lv-LV" sz="2000" kern="1200" dirty="0" smtClean="0">
                  <a:solidFill>
                    <a:srgbClr val="1A0599"/>
                  </a:solidFill>
                  <a:latin typeface="Verdana" panose="020B0604030504040204" pitchFamily="34" charset="0"/>
                  <a:ea typeface="Verdana" panose="020B0604030504040204" pitchFamily="34" charset="0"/>
                </a:rPr>
                <a:t>Vērienīga ES pētniecības </a:t>
              </a:r>
              <a:r>
                <a:rPr lang="lv-LV" sz="2000" kern="1200" dirty="0">
                  <a:solidFill>
                    <a:srgbClr val="1A0599"/>
                  </a:solidFill>
                  <a:latin typeface="Verdana" panose="020B0604030504040204" pitchFamily="34" charset="0"/>
                  <a:ea typeface="Verdana" panose="020B0604030504040204" pitchFamily="34" charset="0"/>
                </a:rPr>
                <a:t>un inovāciju atbalsta programma </a:t>
              </a:r>
            </a:p>
          </p:txBody>
        </p:sp>
        <p:sp>
          <p:nvSpPr>
            <p:cNvPr id="10" name="Freeform 9"/>
            <p:cNvSpPr/>
            <p:nvPr/>
          </p:nvSpPr>
          <p:spPr>
            <a:xfrm>
              <a:off x="1060508" y="4393703"/>
              <a:ext cx="10883355" cy="649232"/>
            </a:xfrm>
            <a:custGeom>
              <a:avLst/>
              <a:gdLst>
                <a:gd name="connsiteX0" fmla="*/ 0 w 10704352"/>
                <a:gd name="connsiteY0" fmla="*/ 0 h 492442"/>
                <a:gd name="connsiteX1" fmla="*/ 10704352 w 10704352"/>
                <a:gd name="connsiteY1" fmla="*/ 0 h 492442"/>
                <a:gd name="connsiteX2" fmla="*/ 10704352 w 10704352"/>
                <a:gd name="connsiteY2" fmla="*/ 492442 h 492442"/>
                <a:gd name="connsiteX3" fmla="*/ 0 w 10704352"/>
                <a:gd name="connsiteY3" fmla="*/ 492442 h 492442"/>
                <a:gd name="connsiteX4" fmla="*/ 0 w 10704352"/>
                <a:gd name="connsiteY4" fmla="*/ 0 h 49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4352" h="492442">
                  <a:moveTo>
                    <a:pt x="0" y="0"/>
                  </a:moveTo>
                  <a:lnTo>
                    <a:pt x="10704352" y="0"/>
                  </a:lnTo>
                  <a:lnTo>
                    <a:pt x="10704352" y="492442"/>
                  </a:lnTo>
                  <a:lnTo>
                    <a:pt x="0" y="49244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0876" tIns="35560" rIns="35560" bIns="35560" numCol="1" spcCol="1270" anchor="ctr" anchorCtr="0">
              <a:noAutofit/>
            </a:bodyPr>
            <a:lstStyle/>
            <a:p>
              <a:pPr defTabSz="622300">
                <a:lnSpc>
                  <a:spcPct val="90000"/>
                </a:lnSpc>
                <a:spcBef>
                  <a:spcPct val="0"/>
                </a:spcBef>
                <a:spcAft>
                  <a:spcPct val="35000"/>
                </a:spcAft>
              </a:pPr>
              <a:r>
                <a:rPr lang="lv-LV" sz="2000" dirty="0" smtClean="0">
                  <a:solidFill>
                    <a:srgbClr val="1A0599"/>
                  </a:solidFill>
                  <a:latin typeface="Verdana" panose="020B0604030504040204" pitchFamily="34" charset="0"/>
                  <a:ea typeface="Verdana" panose="020B0604030504040204" pitchFamily="34" charset="0"/>
                </a:rPr>
                <a:t>No 2021. līdz </a:t>
              </a:r>
              <a:r>
                <a:rPr lang="lv-LV" sz="2000" dirty="0">
                  <a:solidFill>
                    <a:srgbClr val="1A0599"/>
                  </a:solidFill>
                  <a:latin typeface="Verdana" panose="020B0604030504040204" pitchFamily="34" charset="0"/>
                  <a:ea typeface="Verdana" panose="020B0604030504040204" pitchFamily="34" charset="0"/>
                </a:rPr>
                <a:t>2027. gadam </a:t>
              </a:r>
              <a:r>
                <a:rPr lang="lv-LV" sz="2000" dirty="0" smtClean="0">
                  <a:solidFill>
                    <a:srgbClr val="1A0599"/>
                  </a:solidFill>
                  <a:latin typeface="Verdana" panose="020B0604030504040204" pitchFamily="34" charset="0"/>
                  <a:ea typeface="Verdana" panose="020B0604030504040204" pitchFamily="34" charset="0"/>
                </a:rPr>
                <a:t>pieejams </a:t>
              </a:r>
              <a:r>
                <a:rPr lang="lv-LV" sz="2000" kern="1200" dirty="0" smtClean="0">
                  <a:solidFill>
                    <a:srgbClr val="1A0599"/>
                  </a:solidFill>
                  <a:latin typeface="Verdana" panose="020B0604030504040204" pitchFamily="34" charset="0"/>
                  <a:ea typeface="Verdana" panose="020B0604030504040204" pitchFamily="34" charset="0"/>
                </a:rPr>
                <a:t>EK </a:t>
              </a:r>
              <a:r>
                <a:rPr lang="lv-LV" sz="2000" kern="1200" dirty="0">
                  <a:solidFill>
                    <a:srgbClr val="1A0599"/>
                  </a:solidFill>
                  <a:latin typeface="Verdana" panose="020B0604030504040204" pitchFamily="34" charset="0"/>
                  <a:ea typeface="Verdana" panose="020B0604030504040204" pitchFamily="34" charset="0"/>
                </a:rPr>
                <a:t>finansējums 95,5 miljardu eiro </a:t>
              </a:r>
              <a:r>
                <a:rPr lang="lv-LV" sz="2000" kern="1200" dirty="0" smtClean="0">
                  <a:solidFill>
                    <a:srgbClr val="1A0599"/>
                  </a:solidFill>
                  <a:latin typeface="Verdana" panose="020B0604030504040204" pitchFamily="34" charset="0"/>
                  <a:ea typeface="Verdana" panose="020B0604030504040204" pitchFamily="34" charset="0"/>
                </a:rPr>
                <a:t>apmērā</a:t>
              </a:r>
              <a:endParaRPr lang="lv-LV" sz="2000" kern="1200" dirty="0">
                <a:solidFill>
                  <a:srgbClr val="1A0599"/>
                </a:solidFill>
                <a:latin typeface="Verdana" panose="020B0604030504040204" pitchFamily="34" charset="0"/>
                <a:ea typeface="Verdana" panose="020B0604030504040204" pitchFamily="34" charset="0"/>
              </a:endParaRPr>
            </a:p>
          </p:txBody>
        </p:sp>
        <p:sp>
          <p:nvSpPr>
            <p:cNvPr id="12" name="Freeform 11"/>
            <p:cNvSpPr/>
            <p:nvPr/>
          </p:nvSpPr>
          <p:spPr>
            <a:xfrm>
              <a:off x="1060509" y="5132367"/>
              <a:ext cx="10883355" cy="649232"/>
            </a:xfrm>
            <a:custGeom>
              <a:avLst/>
              <a:gdLst>
                <a:gd name="connsiteX0" fmla="*/ 0 w 10883355"/>
                <a:gd name="connsiteY0" fmla="*/ 0 h 492442"/>
                <a:gd name="connsiteX1" fmla="*/ 10883355 w 10883355"/>
                <a:gd name="connsiteY1" fmla="*/ 0 h 492442"/>
                <a:gd name="connsiteX2" fmla="*/ 10883355 w 10883355"/>
                <a:gd name="connsiteY2" fmla="*/ 492442 h 492442"/>
                <a:gd name="connsiteX3" fmla="*/ 0 w 10883355"/>
                <a:gd name="connsiteY3" fmla="*/ 492442 h 492442"/>
                <a:gd name="connsiteX4" fmla="*/ 0 w 10883355"/>
                <a:gd name="connsiteY4" fmla="*/ 0 h 49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3355" h="492442">
                  <a:moveTo>
                    <a:pt x="0" y="0"/>
                  </a:moveTo>
                  <a:lnTo>
                    <a:pt x="10883355" y="0"/>
                  </a:lnTo>
                  <a:lnTo>
                    <a:pt x="10883355" y="492442"/>
                  </a:lnTo>
                  <a:lnTo>
                    <a:pt x="0" y="49244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0876" tIns="35560" rIns="35560" bIns="35560" numCol="1" spcCol="1270" anchor="ctr" anchorCtr="0">
              <a:noAutofit/>
            </a:bodyPr>
            <a:lstStyle/>
            <a:p>
              <a:pPr defTabSz="622300">
                <a:lnSpc>
                  <a:spcPct val="90000"/>
                </a:lnSpc>
                <a:spcBef>
                  <a:spcPct val="0"/>
                </a:spcBef>
                <a:spcAft>
                  <a:spcPct val="35000"/>
                </a:spcAft>
              </a:pPr>
              <a:r>
                <a:rPr lang="lv-LV" sz="2000" dirty="0" smtClean="0">
                  <a:solidFill>
                    <a:srgbClr val="1A0599"/>
                  </a:solidFill>
                  <a:latin typeface="Verdana" panose="020B0604030504040204" pitchFamily="34" charset="0"/>
                  <a:ea typeface="Verdana" panose="020B0604030504040204" pitchFamily="34" charset="0"/>
                </a:rPr>
                <a:t>Veicina </a:t>
              </a:r>
              <a:r>
                <a:rPr lang="lv-LV" sz="2000" dirty="0">
                  <a:solidFill>
                    <a:srgbClr val="1A0599"/>
                  </a:solidFill>
                  <a:latin typeface="Verdana" panose="020B0604030504040204" pitchFamily="34" charset="0"/>
                  <a:ea typeface="Verdana" panose="020B0604030504040204" pitchFamily="34" charset="0"/>
                </a:rPr>
                <a:t>sadarbību un stiprina pētniecības un inovācijas </a:t>
              </a:r>
              <a:r>
                <a:rPr lang="lv-LV" sz="2000" dirty="0" smtClean="0">
                  <a:solidFill>
                    <a:srgbClr val="1A0599"/>
                  </a:solidFill>
                  <a:latin typeface="Verdana" panose="020B0604030504040204" pitchFamily="34" charset="0"/>
                  <a:ea typeface="Verdana" panose="020B0604030504040204" pitchFamily="34" charset="0"/>
                </a:rPr>
                <a:t>ietekmi</a:t>
              </a:r>
              <a:endParaRPr lang="lv-LV" sz="2000" dirty="0">
                <a:solidFill>
                  <a:srgbClr val="1A0599"/>
                </a:solidFill>
                <a:latin typeface="Verdana" panose="020B0604030504040204" pitchFamily="34" charset="0"/>
                <a:ea typeface="Verdana" panose="020B0604030504040204" pitchFamily="34" charset="0"/>
              </a:endParaRPr>
            </a:p>
          </p:txBody>
        </p:sp>
        <p:sp>
          <p:nvSpPr>
            <p:cNvPr id="15" name="Freeform 14"/>
            <p:cNvSpPr/>
            <p:nvPr/>
          </p:nvSpPr>
          <p:spPr>
            <a:xfrm>
              <a:off x="1052124" y="5871455"/>
              <a:ext cx="10883355" cy="649232"/>
            </a:xfrm>
            <a:custGeom>
              <a:avLst/>
              <a:gdLst>
                <a:gd name="connsiteX0" fmla="*/ 0 w 10883355"/>
                <a:gd name="connsiteY0" fmla="*/ 0 h 492442"/>
                <a:gd name="connsiteX1" fmla="*/ 10883355 w 10883355"/>
                <a:gd name="connsiteY1" fmla="*/ 0 h 492442"/>
                <a:gd name="connsiteX2" fmla="*/ 10883355 w 10883355"/>
                <a:gd name="connsiteY2" fmla="*/ 492442 h 492442"/>
                <a:gd name="connsiteX3" fmla="*/ 0 w 10883355"/>
                <a:gd name="connsiteY3" fmla="*/ 492442 h 492442"/>
                <a:gd name="connsiteX4" fmla="*/ 0 w 10883355"/>
                <a:gd name="connsiteY4" fmla="*/ 0 h 49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3355" h="492442">
                  <a:moveTo>
                    <a:pt x="0" y="0"/>
                  </a:moveTo>
                  <a:lnTo>
                    <a:pt x="10883355" y="0"/>
                  </a:lnTo>
                  <a:lnTo>
                    <a:pt x="10883355" y="492442"/>
                  </a:lnTo>
                  <a:lnTo>
                    <a:pt x="0" y="492442"/>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0876" tIns="35560" rIns="35560" bIns="35560" numCol="1" spcCol="1270" anchor="ctr" anchorCtr="0">
              <a:noAutofit/>
            </a:bodyPr>
            <a:lstStyle/>
            <a:p>
              <a:pPr lvl="0" algn="l" defTabSz="622300" rtl="0">
                <a:lnSpc>
                  <a:spcPct val="90000"/>
                </a:lnSpc>
                <a:spcBef>
                  <a:spcPct val="0"/>
                </a:spcBef>
                <a:spcAft>
                  <a:spcPct val="35000"/>
                </a:spcAft>
              </a:pPr>
              <a:r>
                <a:rPr lang="lv-LV" sz="2000" kern="1200" dirty="0" smtClean="0">
                  <a:solidFill>
                    <a:srgbClr val="1A0599"/>
                  </a:solidFill>
                  <a:latin typeface="Verdana" panose="020B0604030504040204" pitchFamily="34" charset="0"/>
                  <a:ea typeface="Verdana" panose="020B0604030504040204" pitchFamily="34" charset="0"/>
                </a:rPr>
                <a:t>Jauni elementi - Eiropas Inovāciju padome, Misij</a:t>
              </a:r>
              <a:r>
                <a:rPr lang="lv-LV" sz="2000" dirty="0" smtClean="0">
                  <a:solidFill>
                    <a:srgbClr val="1A0599"/>
                  </a:solidFill>
                  <a:latin typeface="Verdana" panose="020B0604030504040204" pitchFamily="34" charset="0"/>
                  <a:ea typeface="Verdana" panose="020B0604030504040204" pitchFamily="34" charset="0"/>
                </a:rPr>
                <a:t>as, Atvērtās zinātnes principi un jauna pieeja partnerībām</a:t>
              </a:r>
              <a:r>
                <a:rPr lang="lv-LV" sz="2000" kern="1200" dirty="0" smtClean="0">
                  <a:solidFill>
                    <a:srgbClr val="1A0599"/>
                  </a:solidFill>
                  <a:latin typeface="Verdana" panose="020B0604030504040204" pitchFamily="34" charset="0"/>
                  <a:ea typeface="Verdana" panose="020B0604030504040204" pitchFamily="34" charset="0"/>
                </a:rPr>
                <a:t> </a:t>
              </a:r>
              <a:endParaRPr lang="lv-LV" sz="2000" kern="1200" dirty="0">
                <a:solidFill>
                  <a:srgbClr val="1A0599"/>
                </a:solidFill>
                <a:latin typeface="Verdana" panose="020B0604030504040204" pitchFamily="34" charset="0"/>
                <a:ea typeface="Verdana" panose="020B0604030504040204" pitchFamily="34" charset="0"/>
              </a:endParaRPr>
            </a:p>
          </p:txBody>
        </p:sp>
      </p:grpSp>
      <p:pic>
        <p:nvPicPr>
          <p:cNvPr id="9" name="Picture 8">
            <a:extLst>
              <a:ext uri="{FF2B5EF4-FFF2-40B4-BE49-F238E27FC236}">
                <a16:creationId xmlns="" xmlns:a16="http://schemas.microsoft.com/office/drawing/2014/main" id="{F1F2ABB9-6522-F945-B1AD-DFC744B0A1F2}"/>
              </a:ext>
            </a:extLst>
          </p:cNvPr>
          <p:cNvPicPr>
            <a:picLocks noChangeAspect="1"/>
          </p:cNvPicPr>
          <p:nvPr/>
        </p:nvPicPr>
        <p:blipFill>
          <a:blip r:embed="rId4"/>
          <a:stretch>
            <a:fillRect/>
          </a:stretch>
        </p:blipFill>
        <p:spPr>
          <a:xfrm>
            <a:off x="7414258" y="252489"/>
            <a:ext cx="3992917" cy="1996459"/>
          </a:xfrm>
          <a:prstGeom prst="rect">
            <a:avLst/>
          </a:prstGeom>
        </p:spPr>
      </p:pic>
      <p:sp>
        <p:nvSpPr>
          <p:cNvPr id="14" name="Rectangle 13"/>
          <p:cNvSpPr/>
          <p:nvPr/>
        </p:nvSpPr>
        <p:spPr>
          <a:xfrm>
            <a:off x="451820" y="2549936"/>
            <a:ext cx="171178" cy="34958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8" name="Graphic 15" descr="Share"/>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46246" y="6241710"/>
            <a:ext cx="400068" cy="400068"/>
          </a:xfrm>
          <a:prstGeom prst="rect">
            <a:avLst/>
          </a:prstGeom>
        </p:spPr>
      </p:pic>
      <p:sp>
        <p:nvSpPr>
          <p:cNvPr id="13" name="Slide Number Placeholder 5">
            <a:extLst>
              <a:ext uri="{FF2B5EF4-FFF2-40B4-BE49-F238E27FC236}">
                <a16:creationId xmlns="" xmlns:a16="http://schemas.microsoft.com/office/drawing/2014/main" id="{01573AAF-AAF0-FF46-B665-F7BE92FBB742}"/>
              </a:ext>
            </a:extLst>
          </p:cNvPr>
          <p:cNvSpPr>
            <a:spLocks noGrp="1"/>
          </p:cNvSpPr>
          <p:nvPr>
            <p:ph type="sldNum" sz="quarter" idx="12"/>
          </p:nvPr>
        </p:nvSpPr>
        <p:spPr>
          <a:xfrm>
            <a:off x="9198205" y="6189434"/>
            <a:ext cx="2743200" cy="365125"/>
          </a:xfrm>
        </p:spPr>
        <p:txBody>
          <a:bodyPr/>
          <a:lstStyle/>
          <a:p>
            <a:pPr>
              <a:defRPr/>
            </a:pPr>
            <a:r>
              <a:rPr lang="lv-LV" altLang="lv-LV" dirty="0" smtClean="0"/>
              <a:t>2</a:t>
            </a:r>
            <a:endParaRPr lang="en-US" altLang="lv-LV" dirty="0"/>
          </a:p>
        </p:txBody>
      </p:sp>
    </p:spTree>
    <p:extLst>
      <p:ext uri="{BB962C8B-B14F-4D97-AF65-F5344CB8AC3E}">
        <p14:creationId xmlns:p14="http://schemas.microsoft.com/office/powerpoint/2010/main" val="3445086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42" t="12289" r="1346" b="11782"/>
          <a:stretch/>
        </p:blipFill>
        <p:spPr>
          <a:xfrm>
            <a:off x="1677681" y="1619250"/>
            <a:ext cx="8697686" cy="3850821"/>
          </a:xfrm>
          <a:prstGeom prst="rect">
            <a:avLst/>
          </a:prstGeom>
        </p:spPr>
      </p:pic>
      <p:sp>
        <p:nvSpPr>
          <p:cNvPr id="4" name="Slide Number Placeholder 3"/>
          <p:cNvSpPr txBox="1">
            <a:spLocks/>
          </p:cNvSpPr>
          <p:nvPr/>
        </p:nvSpPr>
        <p:spPr>
          <a:xfrm>
            <a:off x="9187544" y="6240806"/>
            <a:ext cx="2743200" cy="365125"/>
          </a:xfrm>
          <a:prstGeom prst="rect">
            <a:avLst/>
          </a:prstGeom>
        </p:spPr>
        <p:txBody>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v-LV" sz="1400" dirty="0" smtClean="0">
                <a:solidFill>
                  <a:prstClr val="black">
                    <a:tint val="75000"/>
                  </a:prstClr>
                </a:solidFill>
              </a:rPr>
              <a:t>20</a:t>
            </a:r>
            <a:endParaRPr lang="lv-LV" sz="1400" dirty="0">
              <a:solidFill>
                <a:prstClr val="black">
                  <a:tint val="75000"/>
                </a:prstClr>
              </a:solidFill>
            </a:endParaRPr>
          </a:p>
        </p:txBody>
      </p:sp>
      <p:sp>
        <p:nvSpPr>
          <p:cNvPr id="5" name="Title 1"/>
          <p:cNvSpPr txBox="1">
            <a:spLocks/>
          </p:cNvSpPr>
          <p:nvPr/>
        </p:nvSpPr>
        <p:spPr>
          <a:xfrm>
            <a:off x="1677681" y="290864"/>
            <a:ext cx="10180944" cy="103663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r>
              <a:rPr lang="lv-LV" sz="3200" b="1" dirty="0" smtClean="0">
                <a:solidFill>
                  <a:srgbClr val="1A0599"/>
                </a:solidFill>
                <a:latin typeface="Verdana" panose="020B0604030504040204" pitchFamily="34" charset="0"/>
                <a:ea typeface="Verdana" panose="020B0604030504040204" pitchFamily="34" charset="0"/>
                <a:cs typeface="Arial" panose="020B0604020202020204" pitchFamily="34" charset="0"/>
              </a:rPr>
              <a:t>SNS JU darba programma</a:t>
            </a:r>
            <a:endParaRPr lang="lv-LV" altLang="lv-LV" sz="3200" b="1" dirty="0">
              <a:solidFill>
                <a:srgbClr val="1A0599"/>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53849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71171" y="0"/>
            <a:ext cx="8128000" cy="10366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200" b="1" dirty="0" smtClean="0">
                <a:solidFill>
                  <a:srgbClr val="13046C"/>
                </a:solidFill>
                <a:latin typeface="Verdana" panose="020B0604030504040204" pitchFamily="34" charset="0"/>
                <a:ea typeface="Verdana" panose="020B0604030504040204" pitchFamily="34" charset="0"/>
              </a:rPr>
              <a:t/>
            </a:r>
            <a:br>
              <a:rPr lang="lv-LV" sz="3200" b="1" dirty="0" smtClean="0">
                <a:solidFill>
                  <a:srgbClr val="13046C"/>
                </a:solidFill>
                <a:latin typeface="Verdana" panose="020B0604030504040204" pitchFamily="34" charset="0"/>
                <a:ea typeface="Verdana" panose="020B0604030504040204" pitchFamily="34" charset="0"/>
              </a:rPr>
            </a:br>
            <a:r>
              <a:rPr lang="lv-LV" sz="3100" b="1" dirty="0" smtClean="0">
                <a:solidFill>
                  <a:srgbClr val="1A0599"/>
                </a:solidFill>
                <a:latin typeface="Verdana" panose="020B0604030504040204" pitchFamily="34" charset="0"/>
                <a:ea typeface="Verdana" panose="020B0604030504040204" pitchFamily="34" charset="0"/>
                <a:cs typeface="Arial" panose="020B0604020202020204" pitchFamily="34" charset="0"/>
              </a:rPr>
              <a:t>Mākslīgais </a:t>
            </a:r>
            <a:r>
              <a:rPr lang="lv-LV" sz="3100" b="1" dirty="0">
                <a:solidFill>
                  <a:srgbClr val="1A0599"/>
                </a:solidFill>
                <a:latin typeface="Verdana" panose="020B0604030504040204" pitchFamily="34" charset="0"/>
                <a:ea typeface="Verdana" panose="020B0604030504040204" pitchFamily="34" charset="0"/>
                <a:cs typeface="Arial" panose="020B0604020202020204" pitchFamily="34" charset="0"/>
              </a:rPr>
              <a:t>intelekts, dati un robotika (AI, Data </a:t>
            </a:r>
            <a:r>
              <a:rPr lang="lv-LV" sz="3100" b="1" dirty="0" err="1">
                <a:solidFill>
                  <a:srgbClr val="1A0599"/>
                </a:solidFill>
                <a:latin typeface="Verdana" panose="020B0604030504040204" pitchFamily="34" charset="0"/>
                <a:ea typeface="Verdana" panose="020B0604030504040204" pitchFamily="34" charset="0"/>
                <a:cs typeface="Arial" panose="020B0604020202020204" pitchFamily="34" charset="0"/>
              </a:rPr>
              <a:t>and</a:t>
            </a:r>
            <a:r>
              <a:rPr lang="lv-LV" sz="3100" b="1" dirty="0">
                <a:solidFill>
                  <a:srgbClr val="1A0599"/>
                </a:solidFill>
                <a:latin typeface="Verdana" panose="020B0604030504040204" pitchFamily="34" charset="0"/>
                <a:ea typeface="Verdana" panose="020B0604030504040204" pitchFamily="34" charset="0"/>
                <a:cs typeface="Arial" panose="020B0604020202020204" pitchFamily="34" charset="0"/>
              </a:rPr>
              <a:t> </a:t>
            </a:r>
            <a:r>
              <a:rPr lang="lv-LV" sz="3100" b="1" dirty="0" err="1">
                <a:solidFill>
                  <a:srgbClr val="1A0599"/>
                </a:solidFill>
                <a:latin typeface="Verdana" panose="020B0604030504040204" pitchFamily="34" charset="0"/>
                <a:ea typeface="Verdana" panose="020B0604030504040204" pitchFamily="34" charset="0"/>
                <a:cs typeface="Arial" panose="020B0604020202020204" pitchFamily="34" charset="0"/>
              </a:rPr>
              <a:t>Robotics</a:t>
            </a:r>
            <a:r>
              <a:rPr lang="lv-LV" sz="3100" b="1" dirty="0">
                <a:solidFill>
                  <a:srgbClr val="1A0599"/>
                </a:solidFill>
                <a:latin typeface="Verdana" panose="020B0604030504040204" pitchFamily="34" charset="0"/>
                <a:ea typeface="Verdana" panose="020B0604030504040204" pitchFamily="34" charset="0"/>
                <a:cs typeface="Arial" panose="020B0604020202020204" pitchFamily="34" charset="0"/>
              </a:rPr>
              <a:t>) </a:t>
            </a:r>
          </a:p>
        </p:txBody>
      </p:sp>
      <p:sp>
        <p:nvSpPr>
          <p:cNvPr id="3" name="Content Placeholder 2"/>
          <p:cNvSpPr txBox="1">
            <a:spLocks/>
          </p:cNvSpPr>
          <p:nvPr/>
        </p:nvSpPr>
        <p:spPr>
          <a:xfrm>
            <a:off x="1668576" y="2438400"/>
            <a:ext cx="7464537" cy="36551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pPr>
            <a:r>
              <a:rPr lang="lv-LV" sz="1600" dirty="0" smtClean="0">
                <a:latin typeface="Verdana" panose="020B0604030504040204" pitchFamily="34" charset="0"/>
                <a:ea typeface="Verdana" panose="020B0604030504040204" pitchFamily="34" charset="0"/>
              </a:rPr>
              <a:t>Partnerība veicinās mākslīgā intelekta, datu un robotikas tehnoloģiju pētniecību, inovāciju un ieviešanu.</a:t>
            </a:r>
          </a:p>
          <a:p>
            <a:pPr marL="342900" indent="-342900">
              <a:lnSpc>
                <a:spcPct val="100000"/>
              </a:lnSpc>
            </a:pPr>
            <a:r>
              <a:rPr lang="lv-LV" sz="1600" dirty="0" smtClean="0">
                <a:latin typeface="Verdana" panose="020B0604030504040204" pitchFamily="34" charset="0"/>
                <a:ea typeface="Verdana" panose="020B0604030504040204" pitchFamily="34" charset="0"/>
              </a:rPr>
              <a:t>Jauna, </a:t>
            </a:r>
            <a:r>
              <a:rPr lang="lv-LV" sz="1600" dirty="0" err="1" smtClean="0">
                <a:latin typeface="Verdana" panose="020B0604030504040204" pitchFamily="34" charset="0"/>
                <a:ea typeface="Verdana" panose="020B0604030504040204" pitchFamily="34" charset="0"/>
              </a:rPr>
              <a:t>kopprogrammēta</a:t>
            </a:r>
            <a:r>
              <a:rPr lang="lv-LV" sz="1600" dirty="0" smtClean="0">
                <a:latin typeface="Verdana" panose="020B0604030504040204" pitchFamily="34" charset="0"/>
                <a:ea typeface="Verdana" panose="020B0604030504040204" pitchFamily="34" charset="0"/>
              </a:rPr>
              <a:t> partnerība, juridiskā forma biedrība (Association, </a:t>
            </a:r>
            <a:r>
              <a:rPr lang="lv-LV" sz="1600" dirty="0" err="1" smtClean="0">
                <a:latin typeface="Verdana" panose="020B0604030504040204" pitchFamily="34" charset="0"/>
                <a:ea typeface="Verdana" panose="020B0604030504040204" pitchFamily="34" charset="0"/>
              </a:rPr>
              <a:t>asbl</a:t>
            </a:r>
            <a:r>
              <a:rPr lang="lv-LV" sz="1600" dirty="0" smtClean="0">
                <a:latin typeface="Verdana" panose="020B0604030504040204" pitchFamily="34" charset="0"/>
                <a:ea typeface="Verdana" panose="020B0604030504040204" pitchFamily="34" charset="0"/>
              </a:rPr>
              <a:t>) darbību regulē </a:t>
            </a:r>
            <a:r>
              <a:rPr lang="lv-LV" sz="1600" dirty="0" smtClean="0">
                <a:latin typeface="Verdana" panose="020B0604030504040204" pitchFamily="34" charset="0"/>
                <a:ea typeface="Verdana" panose="020B0604030504040204" pitchFamily="34" charset="0"/>
                <a:hlinkClick r:id="rId2"/>
              </a:rPr>
              <a:t>statūti</a:t>
            </a:r>
            <a:r>
              <a:rPr lang="lv-LV" sz="1600" dirty="0" smtClean="0">
                <a:latin typeface="Verdana" panose="020B0604030504040204" pitchFamily="34" charset="0"/>
                <a:ea typeface="Verdana" panose="020B0604030504040204" pitchFamily="34" charset="0"/>
              </a:rPr>
              <a:t>. </a:t>
            </a:r>
          </a:p>
          <a:p>
            <a:pPr marL="342900" indent="-342900">
              <a:lnSpc>
                <a:spcPct val="100000"/>
              </a:lnSpc>
            </a:pPr>
            <a:r>
              <a:rPr lang="lv-LV" sz="1600" dirty="0" smtClean="0">
                <a:latin typeface="Verdana" panose="020B0604030504040204" pitchFamily="34" charset="0"/>
                <a:ea typeface="Verdana" panose="020B0604030504040204" pitchFamily="34" charset="0"/>
                <a:hlinkClick r:id="rId3"/>
              </a:rPr>
              <a:t>Parakstīts </a:t>
            </a:r>
            <a:r>
              <a:rPr lang="lv-LV" sz="1600" dirty="0" err="1" smtClean="0">
                <a:latin typeface="Verdana" panose="020B0604030504040204" pitchFamily="34" charset="0"/>
                <a:ea typeface="Verdana" panose="020B0604030504040204" pitchFamily="34" charset="0"/>
                <a:hlinkClick r:id="rId3"/>
              </a:rPr>
              <a:t>MoU</a:t>
            </a:r>
            <a:r>
              <a:rPr lang="lv-LV" sz="1600" dirty="0" smtClean="0">
                <a:latin typeface="Verdana" panose="020B0604030504040204" pitchFamily="34" charset="0"/>
                <a:ea typeface="Verdana" panose="020B0604030504040204" pitchFamily="34" charset="0"/>
                <a:hlinkClick r:id="rId3"/>
              </a:rPr>
              <a:t> ar EK 23.06.2021</a:t>
            </a:r>
            <a:r>
              <a:rPr lang="lv-LV" sz="1600" dirty="0" smtClean="0">
                <a:latin typeface="Verdana" panose="020B0604030504040204" pitchFamily="34" charset="0"/>
                <a:ea typeface="Verdana" panose="020B0604030504040204" pitchFamily="34" charset="0"/>
              </a:rPr>
              <a:t>.  </a:t>
            </a:r>
            <a:endParaRPr lang="lv-LV" sz="1600" dirty="0">
              <a:latin typeface="Verdana" panose="020B0604030504040204" pitchFamily="34" charset="0"/>
              <a:ea typeface="Verdana" panose="020B0604030504040204" pitchFamily="34" charset="0"/>
            </a:endParaRPr>
          </a:p>
          <a:p>
            <a:pPr marL="342900" indent="-342900">
              <a:lnSpc>
                <a:spcPct val="100000"/>
              </a:lnSpc>
            </a:pPr>
            <a:r>
              <a:rPr lang="lv-LV" sz="1600" dirty="0" smtClean="0">
                <a:latin typeface="Verdana" panose="020B0604030504040204" pitchFamily="34" charset="0"/>
                <a:ea typeface="Verdana" panose="020B0604030504040204" pitchFamily="34" charset="0"/>
              </a:rPr>
              <a:t>EK finansējums partnerībai: 1,3 miljardi </a:t>
            </a:r>
            <a:r>
              <a:rPr lang="lv-LV" sz="1600" dirty="0" err="1" smtClean="0">
                <a:latin typeface="Verdana" panose="020B0604030504040204" pitchFamily="34" charset="0"/>
                <a:ea typeface="Verdana" panose="020B0604030504040204" pitchFamily="34" charset="0"/>
              </a:rPr>
              <a:t>euro</a:t>
            </a:r>
            <a:endParaRPr lang="lv-LV" sz="1600" dirty="0">
              <a:latin typeface="Verdana" panose="020B0604030504040204" pitchFamily="34" charset="0"/>
              <a:ea typeface="Verdana" panose="020B0604030504040204" pitchFamily="34" charset="0"/>
            </a:endParaRPr>
          </a:p>
          <a:p>
            <a:pPr marL="342900" indent="-342900">
              <a:lnSpc>
                <a:spcPct val="100000"/>
              </a:lnSpc>
            </a:pPr>
            <a:r>
              <a:rPr lang="lv-LV" altLang="lv-LV" sz="1600" b="1" dirty="0">
                <a:solidFill>
                  <a:srgbClr val="13046C"/>
                </a:solidFill>
                <a:latin typeface="Verdana" panose="020B0604030504040204" pitchFamily="34" charset="0"/>
                <a:ea typeface="Verdana" panose="020B0604030504040204" pitchFamily="34" charset="0"/>
              </a:rPr>
              <a:t>Dalība partnerībā</a:t>
            </a:r>
            <a:r>
              <a:rPr lang="lv-LV" altLang="lv-LV" sz="1600" dirty="0">
                <a:latin typeface="Verdana" panose="020B0604030504040204" pitchFamily="34" charset="0"/>
                <a:ea typeface="Verdana" panose="020B0604030504040204" pitchFamily="34" charset="0"/>
              </a:rPr>
              <a:t>: </a:t>
            </a:r>
            <a:r>
              <a:rPr lang="lv-LV" sz="1600" dirty="0" smtClean="0">
                <a:latin typeface="Verdana" panose="020B0604030504040204" pitchFamily="34" charset="0"/>
                <a:ea typeface="Verdana" panose="020B0604030504040204" pitchFamily="34" charset="0"/>
                <a:hlinkClick r:id="rId4"/>
              </a:rPr>
              <a:t>https</a:t>
            </a:r>
            <a:r>
              <a:rPr lang="lv-LV" sz="1600" dirty="0">
                <a:latin typeface="Verdana" panose="020B0604030504040204" pitchFamily="34" charset="0"/>
                <a:ea typeface="Verdana" panose="020B0604030504040204" pitchFamily="34" charset="0"/>
                <a:hlinkClick r:id="rId4"/>
              </a:rPr>
              <a:t>://adr-association.eu/membership/</a:t>
            </a:r>
            <a:r>
              <a:rPr lang="lv-LV" sz="1600" dirty="0">
                <a:latin typeface="Verdana" panose="020B0604030504040204" pitchFamily="34" charset="0"/>
                <a:ea typeface="Verdana" panose="020B0604030504040204" pitchFamily="34" charset="0"/>
              </a:rPr>
              <a:t> </a:t>
            </a:r>
          </a:p>
          <a:p>
            <a:pPr marL="342900" indent="-342900">
              <a:lnSpc>
                <a:spcPct val="100000"/>
              </a:lnSpc>
            </a:pPr>
            <a:r>
              <a:rPr lang="lv-LV" altLang="lv-LV" sz="1600" dirty="0">
                <a:latin typeface="Verdana" panose="020B0604030504040204" pitchFamily="34" charset="0"/>
                <a:ea typeface="Verdana" panose="020B0604030504040204" pitchFamily="34" charset="0"/>
                <a:hlinkClick r:id="rId5"/>
              </a:rPr>
              <a:t>Partnerības stratēģiskā pētniecības un inovāciju programma </a:t>
            </a:r>
            <a:endParaRPr lang="lv-LV" altLang="lv-LV" sz="1600" dirty="0">
              <a:latin typeface="Verdana" panose="020B0604030504040204" pitchFamily="34" charset="0"/>
              <a:ea typeface="Verdana" panose="020B0604030504040204" pitchFamily="34" charset="0"/>
            </a:endParaRPr>
          </a:p>
          <a:p>
            <a:pPr marL="342900" indent="-342900">
              <a:lnSpc>
                <a:spcPct val="100000"/>
              </a:lnSpc>
            </a:pPr>
            <a:r>
              <a:rPr lang="lv-LV" altLang="lv-LV" sz="1600" dirty="0" smtClean="0">
                <a:latin typeface="Verdana" panose="020B0604030504040204" pitchFamily="34" charset="0"/>
                <a:ea typeface="Verdana" panose="020B0604030504040204" pitchFamily="34" charset="0"/>
              </a:rPr>
              <a:t>Vairāk </a:t>
            </a:r>
            <a:r>
              <a:rPr lang="lv-LV" altLang="lv-LV" sz="1600" dirty="0">
                <a:latin typeface="Verdana" panose="020B0604030504040204" pitchFamily="34" charset="0"/>
                <a:ea typeface="Verdana" panose="020B0604030504040204" pitchFamily="34" charset="0"/>
              </a:rPr>
              <a:t>par partnerību: </a:t>
            </a:r>
            <a:r>
              <a:rPr lang="lv-LV" sz="1600" dirty="0" smtClean="0">
                <a:latin typeface="Verdana" panose="020B0604030504040204" pitchFamily="34" charset="0"/>
                <a:ea typeface="Verdana" panose="020B0604030504040204" pitchFamily="34" charset="0"/>
                <a:hlinkClick r:id="rId6"/>
              </a:rPr>
              <a:t>https</a:t>
            </a:r>
            <a:r>
              <a:rPr lang="lv-LV" sz="1600" dirty="0">
                <a:latin typeface="Verdana" panose="020B0604030504040204" pitchFamily="34" charset="0"/>
                <a:ea typeface="Verdana" panose="020B0604030504040204" pitchFamily="34" charset="0"/>
                <a:hlinkClick r:id="rId6"/>
              </a:rPr>
              <a:t>://adr-association.eu</a:t>
            </a:r>
            <a:r>
              <a:rPr lang="lv-LV" sz="1600" dirty="0" smtClean="0">
                <a:latin typeface="Verdana" panose="020B0604030504040204" pitchFamily="34" charset="0"/>
                <a:ea typeface="Verdana" panose="020B0604030504040204" pitchFamily="34" charset="0"/>
                <a:hlinkClick r:id="rId6"/>
              </a:rPr>
              <a:t>/</a:t>
            </a:r>
            <a:endParaRPr lang="lv-LV" sz="1600" dirty="0">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rotWithShape="1">
          <a:blip r:embed="rId7">
            <a:duotone>
              <a:schemeClr val="accent5">
                <a:shade val="45000"/>
                <a:satMod val="135000"/>
              </a:schemeClr>
              <a:prstClr val="white"/>
            </a:duotone>
            <a:extLst>
              <a:ext uri="{28A0092B-C50C-407E-A947-70E740481C1C}">
                <a14:useLocalDpi xmlns:a14="http://schemas.microsoft.com/office/drawing/2010/main" val="0"/>
              </a:ext>
            </a:extLst>
          </a:blip>
          <a:srcRect l="71205"/>
          <a:stretch/>
        </p:blipFill>
        <p:spPr>
          <a:xfrm>
            <a:off x="10028463" y="1588192"/>
            <a:ext cx="1404257" cy="4810125"/>
          </a:xfrm>
          <a:prstGeom prst="rect">
            <a:avLst/>
          </a:prstGeom>
        </p:spPr>
      </p:pic>
      <p:pic>
        <p:nvPicPr>
          <p:cNvPr id="5" name="Picture 4"/>
          <p:cNvPicPr>
            <a:picLocks noChangeAspect="1"/>
          </p:cNvPicPr>
          <p:nvPr/>
        </p:nvPicPr>
        <p:blipFill>
          <a:blip r:embed="rId8"/>
          <a:stretch>
            <a:fillRect/>
          </a:stretch>
        </p:blipFill>
        <p:spPr>
          <a:xfrm>
            <a:off x="1668577" y="1340992"/>
            <a:ext cx="3400537" cy="793058"/>
          </a:xfrm>
          <a:prstGeom prst="rect">
            <a:avLst/>
          </a:prstGeom>
        </p:spPr>
      </p:pic>
      <p:sp>
        <p:nvSpPr>
          <p:cNvPr id="6" name="Slide Number Placeholder 3"/>
          <p:cNvSpPr txBox="1">
            <a:spLocks/>
          </p:cNvSpPr>
          <p:nvPr/>
        </p:nvSpPr>
        <p:spPr>
          <a:xfrm>
            <a:off x="9187544" y="6240806"/>
            <a:ext cx="2743200" cy="365125"/>
          </a:xfrm>
          <a:prstGeom prst="rect">
            <a:avLst/>
          </a:prstGeom>
        </p:spPr>
        <p:txBody>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lv-LV" sz="1400" dirty="0" smtClean="0">
                <a:solidFill>
                  <a:prstClr val="black">
                    <a:tint val="75000"/>
                  </a:prstClr>
                </a:solidFill>
              </a:rPr>
              <a:t>21</a:t>
            </a:r>
            <a:endParaRPr lang="lv-LV" sz="1400" dirty="0">
              <a:solidFill>
                <a:prstClr val="black">
                  <a:tint val="75000"/>
                </a:prstClr>
              </a:solidFill>
            </a:endParaRPr>
          </a:p>
        </p:txBody>
      </p:sp>
    </p:spTree>
    <p:extLst>
      <p:ext uri="{BB962C8B-B14F-4D97-AF65-F5344CB8AC3E}">
        <p14:creationId xmlns:p14="http://schemas.microsoft.com/office/powerpoint/2010/main" val="2038008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alvenie fiksētie (dizainētie) prezentāciju slaidi…"/>
          <p:cNvSpPr txBox="1">
            <a:spLocks noGrp="1"/>
          </p:cNvSpPr>
          <p:nvPr>
            <p:ph type="title"/>
          </p:nvPr>
        </p:nvSpPr>
        <p:spPr>
          <a:xfrm>
            <a:off x="-83888" y="2481943"/>
            <a:ext cx="5360262" cy="1696360"/>
          </a:xfrm>
          <a:prstGeom prst="rect">
            <a:avLst/>
          </a:prstGeom>
        </p:spPr>
        <p:txBody>
          <a:bodyPr>
            <a:normAutofit/>
          </a:bodyPr>
          <a:lstStyle/>
          <a:p>
            <a:pPr algn="ctr">
              <a:spcAft>
                <a:spcPts val="300"/>
              </a:spcAft>
            </a:pPr>
            <a:r>
              <a:rPr lang="lv-LV" sz="6000" b="1" dirty="0" smtClean="0">
                <a:solidFill>
                  <a:schemeClr val="bg1"/>
                </a:solidFill>
                <a:latin typeface="Verdana" panose="020B0604030504040204" pitchFamily="34" charset="0"/>
                <a:ea typeface="Verdana" panose="020B0604030504040204" pitchFamily="34" charset="0"/>
              </a:rPr>
              <a:t>Paldies!</a:t>
            </a:r>
            <a:endParaRPr lang="en-US" sz="6000" dirty="0">
              <a:solidFill>
                <a:schemeClr val="bg1"/>
              </a:solidFill>
              <a:latin typeface="Verdana" panose="020B0604030504040204" pitchFamily="34" charset="0"/>
              <a:ea typeface="Verdana" panose="020B0604030504040204" pitchFamily="34" charset="0"/>
            </a:endParaRPr>
          </a:p>
        </p:txBody>
      </p:sp>
      <p:sp>
        <p:nvSpPr>
          <p:cNvPr id="9" name="Text Placeholder 3"/>
          <p:cNvSpPr>
            <a:spLocks noGrp="1"/>
          </p:cNvSpPr>
          <p:nvPr>
            <p:ph type="body" sz="quarter" idx="1"/>
          </p:nvPr>
        </p:nvSpPr>
        <p:spPr>
          <a:xfrm>
            <a:off x="265704" y="5120274"/>
            <a:ext cx="4846303" cy="1373411"/>
          </a:xfrm>
        </p:spPr>
        <p:txBody>
          <a:bodyPr>
            <a:normAutofit/>
          </a:bodyPr>
          <a:lstStyle/>
          <a:p>
            <a:pPr algn="l"/>
            <a:r>
              <a:rPr lang="lv-LV" b="1" dirty="0">
                <a:solidFill>
                  <a:schemeClr val="bg1"/>
                </a:solidFill>
                <a:latin typeface="Verdana" panose="020B0604030504040204" pitchFamily="34" charset="0"/>
                <a:ea typeface="Verdana" panose="020B0604030504040204" pitchFamily="34" charset="0"/>
              </a:rPr>
              <a:t>Sarmīte </a:t>
            </a:r>
            <a:r>
              <a:rPr lang="lv-LV" b="1" dirty="0" smtClean="0">
                <a:solidFill>
                  <a:schemeClr val="bg1"/>
                </a:solidFill>
                <a:latin typeface="Verdana" panose="020B0604030504040204" pitchFamily="34" charset="0"/>
                <a:ea typeface="Verdana" panose="020B0604030504040204" pitchFamily="34" charset="0"/>
              </a:rPr>
              <a:t>Mickeviča</a:t>
            </a:r>
          </a:p>
          <a:p>
            <a:pPr algn="l"/>
            <a:r>
              <a:rPr lang="lv-LV" dirty="0">
                <a:solidFill>
                  <a:schemeClr val="bg1"/>
                </a:solidFill>
                <a:latin typeface="Verdana" panose="020B0604030504040204" pitchFamily="34" charset="0"/>
                <a:ea typeface="Verdana" panose="020B0604030504040204" pitchFamily="34" charset="0"/>
              </a:rPr>
              <a:t>Izglītības un zinātnes ministrijas</a:t>
            </a:r>
            <a:br>
              <a:rPr lang="lv-LV" dirty="0">
                <a:solidFill>
                  <a:schemeClr val="bg1"/>
                </a:solidFill>
                <a:latin typeface="Verdana" panose="020B0604030504040204" pitchFamily="34" charset="0"/>
                <a:ea typeface="Verdana" panose="020B0604030504040204" pitchFamily="34" charset="0"/>
              </a:rPr>
            </a:br>
            <a:r>
              <a:rPr lang="lv-LV" dirty="0">
                <a:solidFill>
                  <a:schemeClr val="bg1"/>
                </a:solidFill>
                <a:latin typeface="Verdana" panose="020B0604030504040204" pitchFamily="34" charset="0"/>
                <a:ea typeface="Verdana" panose="020B0604030504040204" pitchFamily="34" charset="0"/>
              </a:rPr>
              <a:t>Augstākās izglītības, zinātnes un inovāciju </a:t>
            </a:r>
            <a:r>
              <a:rPr lang="lv-LV" dirty="0" smtClean="0">
                <a:solidFill>
                  <a:schemeClr val="bg1"/>
                </a:solidFill>
                <a:latin typeface="Verdana" panose="020B0604030504040204" pitchFamily="34" charset="0"/>
                <a:ea typeface="Verdana" panose="020B0604030504040204" pitchFamily="34" charset="0"/>
              </a:rPr>
              <a:t>departamenta nozares </a:t>
            </a:r>
            <a:r>
              <a:rPr lang="lv-LV" dirty="0">
                <a:solidFill>
                  <a:schemeClr val="bg1"/>
                </a:solidFill>
                <a:latin typeface="Verdana" panose="020B0604030504040204" pitchFamily="34" charset="0"/>
                <a:ea typeface="Verdana" panose="020B0604030504040204" pitchFamily="34" charset="0"/>
              </a:rPr>
              <a:t>eksperte IKT jomā (RIS3)</a:t>
            </a:r>
          </a:p>
          <a:p>
            <a:pPr algn="l"/>
            <a:r>
              <a:rPr lang="lv-LV" dirty="0" smtClean="0">
                <a:solidFill>
                  <a:schemeClr val="bg1"/>
                </a:solidFill>
                <a:latin typeface="Verdana" panose="020B0604030504040204" pitchFamily="34" charset="0"/>
                <a:ea typeface="Verdana" panose="020B0604030504040204" pitchFamily="34" charset="0"/>
              </a:rPr>
              <a:t>sarmite.mickevica@izm.gov.lv</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4285" t="65310" r="61207" b="10584"/>
          <a:stretch/>
        </p:blipFill>
        <p:spPr>
          <a:xfrm flipV="1">
            <a:off x="0" y="0"/>
            <a:ext cx="1698091" cy="2114395"/>
          </a:xfrm>
          <a:prstGeom prst="rect">
            <a:avLst/>
          </a:prstGeom>
        </p:spPr>
      </p:pic>
    </p:spTree>
    <p:extLst>
      <p:ext uri="{BB962C8B-B14F-4D97-AF65-F5344CB8AC3E}">
        <p14:creationId xmlns:p14="http://schemas.microsoft.com/office/powerpoint/2010/main" val="153869718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01573AAF-AAF0-FF46-B665-F7BE92FBB742}"/>
              </a:ext>
            </a:extLst>
          </p:cNvPr>
          <p:cNvSpPr>
            <a:spLocks noGrp="1"/>
          </p:cNvSpPr>
          <p:nvPr>
            <p:ph type="sldNum" sz="quarter" idx="12"/>
          </p:nvPr>
        </p:nvSpPr>
        <p:spPr>
          <a:xfrm>
            <a:off x="9198205" y="6189434"/>
            <a:ext cx="2743200" cy="365125"/>
          </a:xfrm>
        </p:spPr>
        <p:txBody>
          <a:bodyPr/>
          <a:lstStyle/>
          <a:p>
            <a:pPr>
              <a:defRPr/>
            </a:pPr>
            <a:fld id="{FB35F23D-8EAD-434D-827C-A603F8208307}" type="slidenum">
              <a:rPr lang="en-US" altLang="lv-LV" smtClean="0"/>
              <a:pPr>
                <a:defRPr/>
              </a:pPr>
              <a:t>23</a:t>
            </a:fld>
            <a:endParaRPr lang="en-US" altLang="lv-LV" dirty="0"/>
          </a:p>
        </p:txBody>
      </p:sp>
      <p:sp>
        <p:nvSpPr>
          <p:cNvPr id="2" name="Title 1">
            <a:extLst>
              <a:ext uri="{FF2B5EF4-FFF2-40B4-BE49-F238E27FC236}">
                <a16:creationId xmlns="" xmlns:a16="http://schemas.microsoft.com/office/drawing/2014/main" id="{2182CF6E-280D-FB49-AE59-1321E25C5ECC}"/>
              </a:ext>
            </a:extLst>
          </p:cNvPr>
          <p:cNvSpPr>
            <a:spLocks noGrp="1"/>
          </p:cNvSpPr>
          <p:nvPr>
            <p:ph type="title" idx="4294967295"/>
          </p:nvPr>
        </p:nvSpPr>
        <p:spPr>
          <a:xfrm>
            <a:off x="1659972" y="188890"/>
            <a:ext cx="8877822" cy="784822"/>
          </a:xfrm>
          <a:prstGeom prst="rect">
            <a:avLst/>
          </a:prstGeom>
        </p:spPr>
        <p:txBody>
          <a:bodyPr>
            <a:normAutofit/>
          </a:bodyPr>
          <a:lstStyle/>
          <a:p>
            <a:r>
              <a:rPr lang="lv-LV" altLang="en-US" sz="3200" b="1" dirty="0">
                <a:solidFill>
                  <a:srgbClr val="1A0599"/>
                </a:solidFill>
                <a:latin typeface="Verdana" panose="020B0604030504040204" pitchFamily="34" charset="0"/>
                <a:ea typeface="Verdana" panose="020B0604030504040204" pitchFamily="34" charset="0"/>
              </a:rPr>
              <a:t>Apvārsnis Eiropa </a:t>
            </a:r>
            <a:r>
              <a:rPr lang="lv-LV" altLang="en-US" sz="3200" b="1" dirty="0" smtClean="0">
                <a:solidFill>
                  <a:srgbClr val="1A0599"/>
                </a:solidFill>
                <a:latin typeface="Verdana" panose="020B0604030504040204" pitchFamily="34" charset="0"/>
                <a:ea typeface="Verdana" panose="020B0604030504040204" pitchFamily="34" charset="0"/>
              </a:rPr>
              <a:t>programma: misijas</a:t>
            </a:r>
            <a:endParaRPr lang="en-US" sz="3200" b="1" dirty="0">
              <a:solidFill>
                <a:srgbClr val="1A0599"/>
              </a:solidFill>
              <a:latin typeface="Verdana" panose="020B0604030504040204" pitchFamily="34" charset="0"/>
              <a:ea typeface="Verdana" panose="020B0604030504040204" pitchFamily="34" charset="0"/>
            </a:endParaRPr>
          </a:p>
        </p:txBody>
      </p:sp>
      <p:pic>
        <p:nvPicPr>
          <p:cNvPr id="8" name="Picture 7">
            <a:extLst>
              <a:ext uri="{FF2B5EF4-FFF2-40B4-BE49-F238E27FC236}">
                <a16:creationId xmlns="" xmlns:a16="http://schemas.microsoft.com/office/drawing/2014/main" id="{7BF86610-43DA-124D-9DA8-3B47437F73EF}"/>
              </a:ext>
            </a:extLst>
          </p:cNvPr>
          <p:cNvPicPr>
            <a:picLocks noChangeAspect="1"/>
          </p:cNvPicPr>
          <p:nvPr/>
        </p:nvPicPr>
        <p:blipFill>
          <a:blip r:embed="rId3"/>
          <a:stretch>
            <a:fillRect/>
          </a:stretch>
        </p:blipFill>
        <p:spPr>
          <a:xfrm>
            <a:off x="4877592" y="1085649"/>
            <a:ext cx="5756761" cy="4278814"/>
          </a:xfrm>
          <a:prstGeom prst="rect">
            <a:avLst/>
          </a:prstGeom>
        </p:spPr>
      </p:pic>
      <p:sp>
        <p:nvSpPr>
          <p:cNvPr id="3" name="Rectangle 2">
            <a:extLst>
              <a:ext uri="{FF2B5EF4-FFF2-40B4-BE49-F238E27FC236}">
                <a16:creationId xmlns="" xmlns:a16="http://schemas.microsoft.com/office/drawing/2014/main" id="{9D8DE8CC-0554-0A4B-8BA2-8F70C857C85A}"/>
              </a:ext>
            </a:extLst>
          </p:cNvPr>
          <p:cNvSpPr/>
          <p:nvPr/>
        </p:nvSpPr>
        <p:spPr>
          <a:xfrm>
            <a:off x="9372317" y="1085649"/>
            <a:ext cx="2209321" cy="1246495"/>
          </a:xfrm>
          <a:prstGeom prst="rect">
            <a:avLst/>
          </a:prstGeom>
          <a:ln w="28575">
            <a:solidFill>
              <a:srgbClr val="C00000"/>
            </a:solidFill>
          </a:ln>
        </p:spPr>
        <p:txBody>
          <a:bodyPr wrap="square">
            <a:spAutoFit/>
          </a:bodyPr>
          <a:lstStyle/>
          <a:p>
            <a:r>
              <a:rPr lang="en-US" sz="1500" i="1" dirty="0">
                <a:solidFill>
                  <a:srgbClr val="1A0599"/>
                </a:solidFill>
                <a:latin typeface="Verdana" panose="020B0604030504040204" pitchFamily="34" charset="0"/>
                <a:ea typeface="Verdana" panose="020B0604030504040204" pitchFamily="34" charset="0"/>
              </a:rPr>
              <a:t>info: </a:t>
            </a:r>
            <a:r>
              <a:rPr lang="en-US" sz="1500" i="1" dirty="0">
                <a:solidFill>
                  <a:srgbClr val="1A0599"/>
                </a:solidFill>
                <a:latin typeface="Verdana" panose="020B0604030504040204" pitchFamily="34" charset="0"/>
                <a:ea typeface="Verdana" panose="020B0604030504040204" pitchFamily="34" charset="0"/>
                <a:hlinkClick r:id="rId4"/>
              </a:rPr>
              <a:t>https://ec.europa.eu/info/horizon-europe/missions-horizon-europe_en</a:t>
            </a:r>
            <a:r>
              <a:rPr lang="en-US" sz="1500" i="1" dirty="0">
                <a:solidFill>
                  <a:srgbClr val="1A0599"/>
                </a:solidFill>
                <a:latin typeface="Verdana" panose="020B0604030504040204" pitchFamily="34" charset="0"/>
                <a:ea typeface="Verdana" panose="020B0604030504040204" pitchFamily="34" charset="0"/>
              </a:rPr>
              <a:t> </a:t>
            </a:r>
          </a:p>
        </p:txBody>
      </p:sp>
      <p:sp>
        <p:nvSpPr>
          <p:cNvPr id="5" name="Rectangle 4">
            <a:extLst>
              <a:ext uri="{FF2B5EF4-FFF2-40B4-BE49-F238E27FC236}">
                <a16:creationId xmlns="" xmlns:a16="http://schemas.microsoft.com/office/drawing/2014/main" id="{F8493DF4-B665-9E4E-89EE-541C0C9912AD}"/>
              </a:ext>
            </a:extLst>
          </p:cNvPr>
          <p:cNvSpPr/>
          <p:nvPr/>
        </p:nvSpPr>
        <p:spPr>
          <a:xfrm>
            <a:off x="355002" y="6343331"/>
            <a:ext cx="11037346" cy="323165"/>
          </a:xfrm>
          <a:prstGeom prst="rect">
            <a:avLst/>
          </a:prstGeom>
          <a:ln w="28575">
            <a:solidFill>
              <a:srgbClr val="C00000"/>
            </a:solidFill>
          </a:ln>
        </p:spPr>
        <p:txBody>
          <a:bodyPr wrap="square">
            <a:spAutoFit/>
          </a:bodyPr>
          <a:lstStyle/>
          <a:p>
            <a:r>
              <a:rPr lang="en-US" sz="1500" i="1" dirty="0">
                <a:solidFill>
                  <a:srgbClr val="1A0599"/>
                </a:solidFill>
                <a:latin typeface="Verdana" panose="020B0604030504040204" pitchFamily="34" charset="0"/>
                <a:ea typeface="Verdana" panose="020B0604030504040204" pitchFamily="34" charset="0"/>
              </a:rPr>
              <a:t>video: </a:t>
            </a:r>
            <a:r>
              <a:rPr lang="en-US" sz="1500" i="1" dirty="0">
                <a:solidFill>
                  <a:srgbClr val="1A0599"/>
                </a:solidFill>
                <a:latin typeface="Verdana" panose="020B0604030504040204" pitchFamily="34" charset="0"/>
                <a:ea typeface="Verdana" panose="020B0604030504040204" pitchFamily="34" charset="0"/>
                <a:hlinkClick r:id="rId5"/>
              </a:rPr>
              <a:t>https://www.youtube.com/watch?v=ciz0M1p-OWY&amp;list=PLvpwIjZTs-LgwJvz7N2pdCkfAfMycKX8s&amp;t=1s</a:t>
            </a:r>
            <a:r>
              <a:rPr lang="en-US" sz="1500" i="1" dirty="0">
                <a:solidFill>
                  <a:srgbClr val="1A0599"/>
                </a:solidFill>
                <a:latin typeface="Verdana" panose="020B0604030504040204" pitchFamily="34" charset="0"/>
                <a:ea typeface="Verdana" panose="020B0604030504040204" pitchFamily="34" charset="0"/>
              </a:rPr>
              <a:t> </a:t>
            </a:r>
          </a:p>
        </p:txBody>
      </p:sp>
      <p:sp>
        <p:nvSpPr>
          <p:cNvPr id="4" name="Rectangle 3">
            <a:extLst>
              <a:ext uri="{FF2B5EF4-FFF2-40B4-BE49-F238E27FC236}">
                <a16:creationId xmlns="" xmlns:a16="http://schemas.microsoft.com/office/drawing/2014/main" id="{2EF1C294-9778-2C43-B0D0-8FF1363A9D9E}"/>
              </a:ext>
            </a:extLst>
          </p:cNvPr>
          <p:cNvSpPr/>
          <p:nvPr/>
        </p:nvSpPr>
        <p:spPr>
          <a:xfrm>
            <a:off x="355001" y="5597862"/>
            <a:ext cx="11704319" cy="553998"/>
          </a:xfrm>
          <a:prstGeom prst="rect">
            <a:avLst/>
          </a:prstGeom>
          <a:ln w="28575">
            <a:solidFill>
              <a:srgbClr val="C00000"/>
            </a:solidFill>
          </a:ln>
        </p:spPr>
        <p:txBody>
          <a:bodyPr wrap="square">
            <a:spAutoFit/>
          </a:bodyPr>
          <a:lstStyle/>
          <a:p>
            <a:r>
              <a:rPr lang="lv-LV" sz="1500" i="1" dirty="0">
                <a:solidFill>
                  <a:srgbClr val="1A0599"/>
                </a:solidFill>
                <a:latin typeface="Verdana" panose="020B0604030504040204" pitchFamily="34" charset="0"/>
                <a:ea typeface="Verdana" panose="020B0604030504040204" pitchFamily="34" charset="0"/>
              </a:rPr>
              <a:t>darba programma</a:t>
            </a:r>
            <a:r>
              <a:rPr lang="en-US" sz="1500" i="1" dirty="0">
                <a:solidFill>
                  <a:srgbClr val="1A0599"/>
                </a:solidFill>
                <a:latin typeface="Verdana" panose="020B0604030504040204" pitchFamily="34" charset="0"/>
                <a:ea typeface="Verdana" panose="020B0604030504040204" pitchFamily="34" charset="0"/>
              </a:rPr>
              <a:t>: </a:t>
            </a:r>
            <a:r>
              <a:rPr lang="en-US" sz="1500" i="1" dirty="0">
                <a:solidFill>
                  <a:srgbClr val="1A0599"/>
                </a:solidFill>
                <a:latin typeface="Verdana" panose="020B0604030504040204" pitchFamily="34" charset="0"/>
                <a:ea typeface="Verdana" panose="020B0604030504040204" pitchFamily="34" charset="0"/>
                <a:hlinkClick r:id="rId6"/>
              </a:rPr>
              <a:t>https://ec.europa.eu/info/funding-tenders/opportunities/docs/2021-2027/horizon/wp-call/2021-2022/wp-12-missions_horizon-2021-2022_en.pdf</a:t>
            </a:r>
            <a:r>
              <a:rPr lang="en-US" sz="1500" i="1" dirty="0">
                <a:solidFill>
                  <a:srgbClr val="1A0599"/>
                </a:solidFill>
                <a:latin typeface="Verdana" panose="020B0604030504040204" pitchFamily="34" charset="0"/>
                <a:ea typeface="Verdana" panose="020B0604030504040204" pitchFamily="34" charset="0"/>
              </a:rPr>
              <a:t> </a:t>
            </a:r>
          </a:p>
        </p:txBody>
      </p:sp>
      <p:pic>
        <p:nvPicPr>
          <p:cNvPr id="7" name="Picture 6">
            <a:extLst>
              <a:ext uri="{FF2B5EF4-FFF2-40B4-BE49-F238E27FC236}">
                <a16:creationId xmlns="" xmlns:a16="http://schemas.microsoft.com/office/drawing/2014/main" id="{6853AD3D-93A4-1F40-A3C5-70A8CFD71602}"/>
              </a:ext>
            </a:extLst>
          </p:cNvPr>
          <p:cNvPicPr>
            <a:picLocks noChangeAspect="1"/>
          </p:cNvPicPr>
          <p:nvPr/>
        </p:nvPicPr>
        <p:blipFill>
          <a:blip r:embed="rId7"/>
          <a:stretch>
            <a:fillRect/>
          </a:stretch>
        </p:blipFill>
        <p:spPr>
          <a:xfrm>
            <a:off x="1659972" y="1596394"/>
            <a:ext cx="2656113" cy="3963894"/>
          </a:xfrm>
          <a:prstGeom prst="rect">
            <a:avLst/>
          </a:prstGeom>
        </p:spPr>
      </p:pic>
      <p:sp>
        <p:nvSpPr>
          <p:cNvPr id="9" name="Down Arrow 8">
            <a:extLst>
              <a:ext uri="{FF2B5EF4-FFF2-40B4-BE49-F238E27FC236}">
                <a16:creationId xmlns="" xmlns:a16="http://schemas.microsoft.com/office/drawing/2014/main" id="{33F249BD-2CB1-794E-962E-42BD000B6C46}"/>
              </a:ext>
            </a:extLst>
          </p:cNvPr>
          <p:cNvSpPr/>
          <p:nvPr/>
        </p:nvSpPr>
        <p:spPr>
          <a:xfrm>
            <a:off x="1839981" y="4737649"/>
            <a:ext cx="476401" cy="743513"/>
          </a:xfrm>
          <a:prstGeom prst="downArrow">
            <a:avLst/>
          </a:prstGeom>
          <a:solidFill>
            <a:srgbClr val="FCF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2339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677E25FE-FD7C-E044-98EF-BAC2122C47A1}"/>
              </a:ext>
            </a:extLst>
          </p:cNvPr>
          <p:cNvSpPr>
            <a:spLocks noGrp="1"/>
          </p:cNvSpPr>
          <p:nvPr>
            <p:ph type="sldNum" sz="quarter" idx="12"/>
          </p:nvPr>
        </p:nvSpPr>
        <p:spPr>
          <a:xfrm>
            <a:off x="9219796" y="6204962"/>
            <a:ext cx="2743200" cy="365125"/>
          </a:xfrm>
        </p:spPr>
        <p:txBody>
          <a:bodyPr/>
          <a:lstStyle/>
          <a:p>
            <a:pPr>
              <a:defRPr/>
            </a:pPr>
            <a:fld id="{FB35F23D-8EAD-434D-827C-A603F8208307}" type="slidenum">
              <a:rPr lang="en-US" altLang="lv-LV" smtClean="0">
                <a:latin typeface="Verdana" panose="020B0604030504040204" pitchFamily="34" charset="0"/>
                <a:ea typeface="Verdana" panose="020B0604030504040204" pitchFamily="34" charset="0"/>
              </a:rPr>
              <a:pPr>
                <a:defRPr/>
              </a:pPr>
              <a:t>24</a:t>
            </a:fld>
            <a:endParaRPr lang="en-US" altLang="lv-LV" dirty="0">
              <a:latin typeface="Verdana" panose="020B0604030504040204" pitchFamily="34" charset="0"/>
              <a:ea typeface="Verdana" panose="020B0604030504040204" pitchFamily="34" charset="0"/>
            </a:endParaRPr>
          </a:p>
        </p:txBody>
      </p:sp>
      <p:sp>
        <p:nvSpPr>
          <p:cNvPr id="2" name="Title 1">
            <a:extLst>
              <a:ext uri="{FF2B5EF4-FFF2-40B4-BE49-F238E27FC236}">
                <a16:creationId xmlns="" xmlns:a16="http://schemas.microsoft.com/office/drawing/2014/main" id="{0B572FE7-6448-BC42-BE0B-A59FA88BD273}"/>
              </a:ext>
            </a:extLst>
          </p:cNvPr>
          <p:cNvSpPr>
            <a:spLocks noGrp="1"/>
          </p:cNvSpPr>
          <p:nvPr>
            <p:ph type="title" idx="4294967295"/>
          </p:nvPr>
        </p:nvSpPr>
        <p:spPr>
          <a:xfrm>
            <a:off x="1685362" y="201402"/>
            <a:ext cx="7598485" cy="1036638"/>
          </a:xfrm>
          <a:prstGeom prst="rect">
            <a:avLst/>
          </a:prstGeom>
        </p:spPr>
        <p:txBody>
          <a:bodyPr>
            <a:normAutofit/>
          </a:bodyPr>
          <a:lstStyle/>
          <a:p>
            <a:r>
              <a:rPr lang="en-US" sz="3200" b="1" dirty="0">
                <a:solidFill>
                  <a:srgbClr val="1A0599"/>
                </a:solidFill>
                <a:latin typeface="Verdana" panose="020B0604030504040204" pitchFamily="34" charset="0"/>
                <a:ea typeface="Verdana" panose="020B0604030504040204" pitchFamily="34" charset="0"/>
              </a:rPr>
              <a:t>STRATEGIC PLAN 2021 - 2024</a:t>
            </a:r>
          </a:p>
        </p:txBody>
      </p:sp>
      <p:pic>
        <p:nvPicPr>
          <p:cNvPr id="8" name="Picture 7">
            <a:extLst>
              <a:ext uri="{FF2B5EF4-FFF2-40B4-BE49-F238E27FC236}">
                <a16:creationId xmlns="" xmlns:a16="http://schemas.microsoft.com/office/drawing/2014/main" id="{E7022824-AE24-F641-98E3-BF677146F995}"/>
              </a:ext>
            </a:extLst>
          </p:cNvPr>
          <p:cNvPicPr>
            <a:picLocks noChangeAspect="1"/>
          </p:cNvPicPr>
          <p:nvPr/>
        </p:nvPicPr>
        <p:blipFill rotWithShape="1">
          <a:blip r:embed="rId2"/>
          <a:srcRect t="988"/>
          <a:stretch/>
        </p:blipFill>
        <p:spPr>
          <a:xfrm>
            <a:off x="6422315" y="1150071"/>
            <a:ext cx="4729780" cy="5569309"/>
          </a:xfrm>
          <a:prstGeom prst="rect">
            <a:avLst/>
          </a:prstGeom>
        </p:spPr>
      </p:pic>
      <p:pic>
        <p:nvPicPr>
          <p:cNvPr id="10" name="Picture 9">
            <a:extLst>
              <a:ext uri="{FF2B5EF4-FFF2-40B4-BE49-F238E27FC236}">
                <a16:creationId xmlns="" xmlns:a16="http://schemas.microsoft.com/office/drawing/2014/main" id="{224EE00B-A406-0645-913E-9BDFE5EA0D14}"/>
              </a:ext>
            </a:extLst>
          </p:cNvPr>
          <p:cNvPicPr>
            <a:picLocks noChangeAspect="1"/>
          </p:cNvPicPr>
          <p:nvPr/>
        </p:nvPicPr>
        <p:blipFill>
          <a:blip r:embed="rId3"/>
          <a:stretch>
            <a:fillRect/>
          </a:stretch>
        </p:blipFill>
        <p:spPr>
          <a:xfrm>
            <a:off x="1440797" y="2240023"/>
            <a:ext cx="4043808" cy="2345956"/>
          </a:xfrm>
          <a:prstGeom prst="rect">
            <a:avLst/>
          </a:prstGeom>
        </p:spPr>
      </p:pic>
      <p:sp>
        <p:nvSpPr>
          <p:cNvPr id="7" name="Rectangle 6">
            <a:extLst>
              <a:ext uri="{FF2B5EF4-FFF2-40B4-BE49-F238E27FC236}">
                <a16:creationId xmlns="" xmlns:a16="http://schemas.microsoft.com/office/drawing/2014/main" id="{A6BE11A5-6016-9A40-832C-B1C3C99B3614}"/>
              </a:ext>
            </a:extLst>
          </p:cNvPr>
          <p:cNvSpPr/>
          <p:nvPr/>
        </p:nvSpPr>
        <p:spPr>
          <a:xfrm>
            <a:off x="1054251" y="4823485"/>
            <a:ext cx="4820462" cy="1031051"/>
          </a:xfrm>
          <a:prstGeom prst="rect">
            <a:avLst/>
          </a:prstGeom>
          <a:ln w="28575">
            <a:solidFill>
              <a:srgbClr val="C00000"/>
            </a:solidFill>
          </a:ln>
        </p:spPr>
        <p:txBody>
          <a:bodyPr wrap="square">
            <a:spAutoFit/>
          </a:bodyPr>
          <a:lstStyle/>
          <a:p>
            <a:r>
              <a:rPr lang="lv-LV" sz="1500" i="1" dirty="0">
                <a:solidFill>
                  <a:srgbClr val="1A0599"/>
                </a:solidFill>
              </a:rPr>
              <a:t>Strategic Plan: </a:t>
            </a:r>
            <a:r>
              <a:rPr lang="en-US" sz="1500" i="1" dirty="0">
                <a:solidFill>
                  <a:srgbClr val="1A0599"/>
                </a:solidFill>
                <a:hlinkClick r:id="rId4"/>
              </a:rPr>
              <a:t>https://ec.europa.eu/info/sites/info/files/research_and_innovation/funding/documents/ec_rtd_horizon-europe-strategic-plan-2021-24.pdf</a:t>
            </a:r>
            <a:r>
              <a:rPr lang="en-US" sz="1500" i="1" dirty="0">
                <a:solidFill>
                  <a:srgbClr val="1A0599"/>
                </a:solidFill>
              </a:rPr>
              <a:t> </a:t>
            </a:r>
          </a:p>
        </p:txBody>
      </p:sp>
      <p:pic>
        <p:nvPicPr>
          <p:cNvPr id="9" name="Graphic 15" descr="Share"/>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06649" y="5138976"/>
            <a:ext cx="400068" cy="400068"/>
          </a:xfrm>
          <a:prstGeom prst="rect">
            <a:avLst/>
          </a:prstGeom>
        </p:spPr>
      </p:pic>
    </p:spTree>
    <p:extLst>
      <p:ext uri="{BB962C8B-B14F-4D97-AF65-F5344CB8AC3E}">
        <p14:creationId xmlns:p14="http://schemas.microsoft.com/office/powerpoint/2010/main" val="3231888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 xmlns:a16="http://schemas.microsoft.com/office/drawing/2014/main" id="{D10646D4-2A0A-9547-BE9A-87F7C6546FF8}"/>
              </a:ext>
            </a:extLst>
          </p:cNvPr>
          <p:cNvSpPr>
            <a:spLocks noGrp="1"/>
          </p:cNvSpPr>
          <p:nvPr>
            <p:ph type="sldNum" sz="quarter" idx="12"/>
          </p:nvPr>
        </p:nvSpPr>
        <p:spPr bwMode="auto">
          <a:xfrm>
            <a:off x="9208770" y="618904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5B8C86D-3590-7A49-840D-D99A89C318C9}" type="slidenum">
              <a:rPr lang="en-US" altLang="lv-LV" smtClean="0">
                <a:latin typeface="Verdana" panose="020B0604030504040204" pitchFamily="34" charset="0"/>
                <a:ea typeface="Verdana" panose="020B0604030504040204" pitchFamily="34" charset="0"/>
              </a:rPr>
              <a:pPr/>
              <a:t>3</a:t>
            </a:fld>
            <a:endParaRPr lang="en-US" altLang="lv-LV" dirty="0">
              <a:latin typeface="Verdana" panose="020B0604030504040204" pitchFamily="34" charset="0"/>
              <a:ea typeface="Verdana" panose="020B0604030504040204" pitchFamily="34" charset="0"/>
            </a:endParaRPr>
          </a:p>
        </p:txBody>
      </p:sp>
      <p:sp>
        <p:nvSpPr>
          <p:cNvPr id="15361" name="Title 1">
            <a:extLst>
              <a:ext uri="{FF2B5EF4-FFF2-40B4-BE49-F238E27FC236}">
                <a16:creationId xmlns="" xmlns:a16="http://schemas.microsoft.com/office/drawing/2014/main" id="{D38D24B8-8AF1-BA4A-A195-95F829FCB9EC}"/>
              </a:ext>
            </a:extLst>
          </p:cNvPr>
          <p:cNvSpPr>
            <a:spLocks noGrp="1"/>
          </p:cNvSpPr>
          <p:nvPr>
            <p:ph type="title" idx="4294967295"/>
          </p:nvPr>
        </p:nvSpPr>
        <p:spPr>
          <a:xfrm>
            <a:off x="1689436" y="448159"/>
            <a:ext cx="6931025" cy="568325"/>
          </a:xfrm>
          <a:prstGeom prst="rect">
            <a:avLst/>
          </a:prstGeom>
        </p:spPr>
        <p:txBody>
          <a:bodyPr>
            <a:noAutofit/>
          </a:bodyPr>
          <a:lstStyle/>
          <a:p>
            <a:pPr>
              <a:defRPr/>
            </a:pPr>
            <a:r>
              <a:rPr lang="lv-LV" altLang="en-US" sz="3200" b="1" dirty="0">
                <a:solidFill>
                  <a:srgbClr val="1A0599"/>
                </a:solidFill>
                <a:latin typeface="Verdana" panose="020B0604030504040204" pitchFamily="34" charset="0"/>
                <a:ea typeface="Verdana" panose="020B0604030504040204" pitchFamily="34" charset="0"/>
              </a:rPr>
              <a:t>Apvārsnis </a:t>
            </a:r>
            <a:r>
              <a:rPr lang="lv-LV" altLang="en-US" sz="3200" b="1" dirty="0" smtClean="0">
                <a:solidFill>
                  <a:srgbClr val="1A0599"/>
                </a:solidFill>
                <a:latin typeface="Verdana" panose="020B0604030504040204" pitchFamily="34" charset="0"/>
                <a:ea typeface="Verdana" panose="020B0604030504040204" pitchFamily="34" charset="0"/>
              </a:rPr>
              <a:t>Eiropa</a:t>
            </a:r>
            <a:endParaRPr lang="lv-LV" altLang="en-US" sz="3200" b="1" dirty="0">
              <a:solidFill>
                <a:srgbClr val="1A0599"/>
              </a:solidFill>
              <a:latin typeface="Verdana" panose="020B0604030504040204" pitchFamily="34" charset="0"/>
              <a:ea typeface="Verdana" panose="020B0604030504040204" pitchFamily="34" charset="0"/>
            </a:endParaRPr>
          </a:p>
        </p:txBody>
      </p:sp>
      <p:pic>
        <p:nvPicPr>
          <p:cNvPr id="15367" name="Picture 7" descr="page4image8711552">
            <a:extLst>
              <a:ext uri="{FF2B5EF4-FFF2-40B4-BE49-F238E27FC236}">
                <a16:creationId xmlns="" xmlns:a16="http://schemas.microsoft.com/office/drawing/2014/main" id="{9D973DFB-1A9F-E24E-BE92-EFCB676ED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894" y="1084564"/>
            <a:ext cx="8633460" cy="458466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 xmlns:a16="http://schemas.microsoft.com/office/drawing/2014/main" id="{10F1A909-6DF8-2F4D-8AD0-73B20CBE47E8}"/>
              </a:ext>
            </a:extLst>
          </p:cNvPr>
          <p:cNvSpPr/>
          <p:nvPr/>
        </p:nvSpPr>
        <p:spPr>
          <a:xfrm>
            <a:off x="1334894" y="5948331"/>
            <a:ext cx="8205568" cy="553998"/>
          </a:xfrm>
          <a:prstGeom prst="rect">
            <a:avLst/>
          </a:prstGeom>
          <a:ln w="28575">
            <a:solidFill>
              <a:srgbClr val="C00000"/>
            </a:solidFill>
          </a:ln>
        </p:spPr>
        <p:txBody>
          <a:bodyPr wrap="square">
            <a:spAutoFit/>
          </a:bodyPr>
          <a:lstStyle/>
          <a:p>
            <a:r>
              <a:rPr lang="lv-LV" altLang="lv-LV" sz="1500" i="1" dirty="0"/>
              <a:t>video:</a:t>
            </a:r>
            <a:r>
              <a:rPr lang="en-US" altLang="lv-LV" sz="1500" i="1" dirty="0"/>
              <a:t> </a:t>
            </a:r>
            <a:r>
              <a:rPr lang="en-US" altLang="lv-LV" sz="1500" i="1" dirty="0">
                <a:hlinkClick r:id="rId4"/>
              </a:rPr>
              <a:t>https://enspire.science/getting-ready-for-horizon-europe-video-series-part-2-pillar-structure</a:t>
            </a:r>
            <a:r>
              <a:rPr lang="en-US" altLang="lv-LV" sz="1500" i="1" dirty="0" smtClean="0">
                <a:hlinkClick r:id="rId4"/>
              </a:rPr>
              <a:t>/</a:t>
            </a:r>
            <a:endParaRPr lang="lv-LV" altLang="lv-LV" sz="1500" i="1" dirty="0" smtClean="0"/>
          </a:p>
          <a:p>
            <a:r>
              <a:rPr lang="lv-LV" altLang="lv-LV" sz="1500" i="1" dirty="0" smtClean="0"/>
              <a:t>info lapa:</a:t>
            </a:r>
            <a:r>
              <a:rPr lang="en-US" altLang="lv-LV" sz="1500" i="1" dirty="0" smtClean="0"/>
              <a:t> </a:t>
            </a:r>
            <a:r>
              <a:rPr lang="en-US" altLang="lv-LV" sz="1500" i="1" dirty="0" smtClean="0">
                <a:hlinkClick r:id="rId5"/>
              </a:rPr>
              <a:t>https</a:t>
            </a:r>
            <a:r>
              <a:rPr lang="en-US" altLang="lv-LV" sz="1500" i="1" dirty="0">
                <a:hlinkClick r:id="rId5"/>
              </a:rPr>
              <a:t>://</a:t>
            </a:r>
            <a:r>
              <a:rPr lang="en-US" altLang="lv-LV" sz="1500" i="1" dirty="0" smtClean="0">
                <a:hlinkClick r:id="rId5"/>
              </a:rPr>
              <a:t>ec.europa.eu/info/files/horizon-europe-investing-shape-our-future_en</a:t>
            </a:r>
            <a:r>
              <a:rPr lang="lv-LV" altLang="lv-LV" sz="1500" i="1" dirty="0" smtClean="0"/>
              <a:t> </a:t>
            </a:r>
            <a:r>
              <a:rPr lang="en-US" altLang="lv-LV" sz="1500" i="1" dirty="0" smtClean="0"/>
              <a:t> </a:t>
            </a:r>
            <a:endParaRPr lang="en-US" altLang="lv-LV" sz="1500" i="1" dirty="0"/>
          </a:p>
        </p:txBody>
      </p:sp>
      <p:sp>
        <p:nvSpPr>
          <p:cNvPr id="2" name="Frame 1">
            <a:extLst>
              <a:ext uri="{FF2B5EF4-FFF2-40B4-BE49-F238E27FC236}">
                <a16:creationId xmlns="" xmlns:a16="http://schemas.microsoft.com/office/drawing/2014/main" id="{E2153544-F3CC-6E46-9CD1-E9F7788DD501}"/>
              </a:ext>
            </a:extLst>
          </p:cNvPr>
          <p:cNvSpPr/>
          <p:nvPr/>
        </p:nvSpPr>
        <p:spPr>
          <a:xfrm>
            <a:off x="4793212" y="2739831"/>
            <a:ext cx="1988820" cy="435447"/>
          </a:xfrm>
          <a:prstGeom prst="fram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Graphic 15" descr="Share"/>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26211" y="5948331"/>
            <a:ext cx="400068" cy="400068"/>
          </a:xfrm>
          <a:prstGeom prst="rect">
            <a:avLst/>
          </a:prstGeom>
        </p:spPr>
      </p:pic>
      <p:sp>
        <p:nvSpPr>
          <p:cNvPr id="11" name="Snip Diagonal Corner Rectangle 10"/>
          <p:cNvSpPr/>
          <p:nvPr/>
        </p:nvSpPr>
        <p:spPr>
          <a:xfrm>
            <a:off x="9968354" y="1126067"/>
            <a:ext cx="2223646" cy="2250829"/>
          </a:xfrm>
          <a:prstGeom prst="snip2DiagRect">
            <a:avLst/>
          </a:prstGeom>
          <a:solidFill>
            <a:schemeClr val="bg1"/>
          </a:solidFill>
          <a:ln>
            <a:solidFill>
              <a:srgbClr val="130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indent="-90488">
              <a:buFont typeface="Arial" panose="020B0604020202020204" pitchFamily="34" charset="0"/>
              <a:buChar char="•"/>
            </a:pPr>
            <a:r>
              <a:rPr lang="lv-LV" sz="1400" b="1" dirty="0" smtClean="0">
                <a:solidFill>
                  <a:schemeClr val="accent1">
                    <a:lumMod val="50000"/>
                  </a:schemeClr>
                </a:solidFill>
                <a:latin typeface="Verdana" panose="020B0604030504040204" pitchFamily="34" charset="0"/>
                <a:ea typeface="Verdana" panose="020B0604030504040204" pitchFamily="34" charset="0"/>
              </a:rPr>
              <a:t>4.kopa «Digitālā joma, rūpniecība un kosmoss» - 15,349 </a:t>
            </a:r>
            <a:r>
              <a:rPr lang="lv-LV" sz="1400" b="1" dirty="0">
                <a:solidFill>
                  <a:schemeClr val="accent1">
                    <a:lumMod val="50000"/>
                  </a:schemeClr>
                </a:solidFill>
                <a:latin typeface="Verdana" panose="020B0604030504040204" pitchFamily="34" charset="0"/>
                <a:ea typeface="Verdana" panose="020B0604030504040204" pitchFamily="34" charset="0"/>
              </a:rPr>
              <a:t>miljardi EUR </a:t>
            </a:r>
            <a:endParaRPr lang="lv-LV" sz="1400" b="1" dirty="0" smtClean="0">
              <a:solidFill>
                <a:schemeClr val="accent1">
                  <a:lumMod val="50000"/>
                </a:schemeClr>
              </a:solidFill>
              <a:latin typeface="Verdana" panose="020B0604030504040204" pitchFamily="34" charset="0"/>
              <a:ea typeface="Verdana" panose="020B0604030504040204" pitchFamily="34" charset="0"/>
            </a:endParaRPr>
          </a:p>
          <a:p>
            <a:pPr marL="90488" indent="-90488">
              <a:buFont typeface="Arial" panose="020B0604020202020204" pitchFamily="34" charset="0"/>
              <a:buChar char="•"/>
            </a:pPr>
            <a:endParaRPr lang="lv-LV" sz="1400" b="1" dirty="0" smtClean="0">
              <a:solidFill>
                <a:schemeClr val="accent1">
                  <a:lumMod val="50000"/>
                </a:schemeClr>
              </a:solidFill>
              <a:latin typeface="Verdana" panose="020B0604030504040204" pitchFamily="34" charset="0"/>
              <a:ea typeface="Verdana" panose="020B0604030504040204" pitchFamily="34" charset="0"/>
            </a:endParaRPr>
          </a:p>
          <a:p>
            <a:pPr marL="90488" indent="-90488">
              <a:buFont typeface="Arial" panose="020B0604020202020204" pitchFamily="34" charset="0"/>
              <a:buChar char="•"/>
            </a:pPr>
            <a:r>
              <a:rPr lang="lv-LV" sz="1400" b="1" dirty="0" smtClean="0">
                <a:solidFill>
                  <a:schemeClr val="accent1">
                    <a:lumMod val="50000"/>
                  </a:schemeClr>
                </a:solidFill>
                <a:latin typeface="Verdana" panose="020B0604030504040204" pitchFamily="34" charset="0"/>
                <a:ea typeface="Verdana" panose="020B0604030504040204" pitchFamily="34" charset="0"/>
              </a:rPr>
              <a:t>~16% no visa AE finansējuma</a:t>
            </a:r>
            <a:endParaRPr lang="lv-LV" sz="1400" b="1" dirty="0">
              <a:solidFill>
                <a:schemeClr val="accent1">
                  <a:lumMod val="50000"/>
                </a:schemeClr>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lv-LV" sz="1400" b="1" dirty="0" smtClean="0">
              <a:solidFill>
                <a:schemeClr val="accent1">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57912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99513" y="1804029"/>
            <a:ext cx="10243992" cy="4769355"/>
            <a:chOff x="710832" y="2704988"/>
            <a:chExt cx="7644946" cy="3410105"/>
          </a:xfrm>
        </p:grpSpPr>
        <p:sp>
          <p:nvSpPr>
            <p:cNvPr id="2" name="Diamond 1"/>
            <p:cNvSpPr/>
            <p:nvPr/>
          </p:nvSpPr>
          <p:spPr>
            <a:xfrm>
              <a:off x="3982954" y="3223409"/>
              <a:ext cx="4372824" cy="1899609"/>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Left Arrow 2"/>
            <p:cNvSpPr/>
            <p:nvPr/>
          </p:nvSpPr>
          <p:spPr>
            <a:xfrm flipH="1">
              <a:off x="2747524" y="4590320"/>
              <a:ext cx="1303699" cy="570368"/>
            </a:xfrm>
            <a:prstGeom prst="leftArrow">
              <a:avLst/>
            </a:prstGeom>
            <a:solidFill>
              <a:schemeClr val="bg1">
                <a:lumMod val="50000"/>
              </a:schemeClr>
            </a:solidFill>
            <a:ln>
              <a:noFill/>
            </a:ln>
            <a:scene3d>
              <a:camera prst="perspectiveContrastingRightFacing">
                <a:rot lat="1200000" lon="18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bg1"/>
                  </a:solidFill>
                </a:rPr>
                <a:t>Šķiedra</a:t>
              </a:r>
              <a:endParaRPr lang="lv-LV" b="1" dirty="0">
                <a:solidFill>
                  <a:schemeClr val="bg1"/>
                </a:solidFill>
              </a:endParaRPr>
            </a:p>
          </p:txBody>
        </p:sp>
        <p:sp>
          <p:nvSpPr>
            <p:cNvPr id="4" name="Left Arrow 3"/>
            <p:cNvSpPr/>
            <p:nvPr/>
          </p:nvSpPr>
          <p:spPr>
            <a:xfrm flipH="1">
              <a:off x="3312533" y="4875103"/>
              <a:ext cx="1303699" cy="570368"/>
            </a:xfrm>
            <a:prstGeom prst="leftArrow">
              <a:avLst/>
            </a:prstGeom>
            <a:solidFill>
              <a:schemeClr val="bg1">
                <a:lumMod val="50000"/>
              </a:schemeClr>
            </a:solidFill>
            <a:ln>
              <a:noFill/>
            </a:ln>
            <a:scene3d>
              <a:camera prst="perspectiveContrastingRightFacing">
                <a:rot lat="1200000" lon="18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bg1"/>
                  </a:solidFill>
                </a:rPr>
                <a:t>5G/6G</a:t>
              </a:r>
              <a:endParaRPr lang="lv-LV" b="1" dirty="0">
                <a:solidFill>
                  <a:schemeClr val="bg1"/>
                </a:solidFill>
              </a:endParaRPr>
            </a:p>
          </p:txBody>
        </p:sp>
        <p:sp>
          <p:nvSpPr>
            <p:cNvPr id="5" name="Left Arrow 4"/>
            <p:cNvSpPr/>
            <p:nvPr/>
          </p:nvSpPr>
          <p:spPr>
            <a:xfrm flipH="1">
              <a:off x="3903390" y="5160287"/>
              <a:ext cx="1303699" cy="570368"/>
            </a:xfrm>
            <a:prstGeom prst="leftArrow">
              <a:avLst/>
            </a:prstGeom>
            <a:solidFill>
              <a:schemeClr val="bg1">
                <a:lumMod val="50000"/>
              </a:schemeClr>
            </a:solidFill>
            <a:ln>
              <a:noFill/>
            </a:ln>
            <a:scene3d>
              <a:camera prst="perspectiveContrastingRightFacing">
                <a:rot lat="1200000" lon="18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err="1" smtClean="0">
                  <a:solidFill>
                    <a:schemeClr val="bg1"/>
                  </a:solidFill>
                </a:rPr>
                <a:t>WiFi</a:t>
              </a:r>
              <a:endParaRPr lang="lv-LV" b="1" dirty="0">
                <a:solidFill>
                  <a:schemeClr val="bg1"/>
                </a:solidFill>
              </a:endParaRPr>
            </a:p>
          </p:txBody>
        </p:sp>
        <p:sp>
          <p:nvSpPr>
            <p:cNvPr id="6" name="Left Arrow 5"/>
            <p:cNvSpPr/>
            <p:nvPr/>
          </p:nvSpPr>
          <p:spPr>
            <a:xfrm flipH="1">
              <a:off x="4470671" y="5407824"/>
              <a:ext cx="1303699" cy="570368"/>
            </a:xfrm>
            <a:prstGeom prst="leftArrow">
              <a:avLst/>
            </a:prstGeom>
            <a:solidFill>
              <a:schemeClr val="bg1">
                <a:lumMod val="50000"/>
              </a:schemeClr>
            </a:solidFill>
            <a:ln>
              <a:noFill/>
            </a:ln>
            <a:scene3d>
              <a:camera prst="perspectiveContrastingRightFacing">
                <a:rot lat="1200000" lon="18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bg1"/>
                  </a:solidFill>
                </a:rPr>
                <a:t>SAT</a:t>
              </a:r>
              <a:endParaRPr lang="lv-LV" b="1" dirty="0">
                <a:solidFill>
                  <a:schemeClr val="bg1"/>
                </a:solidFill>
              </a:endParaRPr>
            </a:p>
          </p:txBody>
        </p:sp>
        <p:sp>
          <p:nvSpPr>
            <p:cNvPr id="7" name="TextBox 6"/>
            <p:cNvSpPr txBox="1"/>
            <p:nvPr/>
          </p:nvSpPr>
          <p:spPr>
            <a:xfrm rot="-300000">
              <a:off x="3734696" y="4675700"/>
              <a:ext cx="2061783" cy="369332"/>
            </a:xfrm>
            <a:prstGeom prst="rect">
              <a:avLst/>
            </a:prstGeom>
            <a:noFill/>
            <a:scene3d>
              <a:camera prst="isometricBottomDown"/>
              <a:lightRig rig="threePt" dir="t"/>
            </a:scene3d>
          </p:spPr>
          <p:txBody>
            <a:bodyPr wrap="none" rtlCol="0">
              <a:spAutoFit/>
            </a:bodyPr>
            <a:lstStyle/>
            <a:p>
              <a:r>
                <a:rPr lang="lv-LV" b="1" dirty="0" smtClean="0">
                  <a:latin typeface="Verdana" panose="020B0604030504040204" pitchFamily="34" charset="0"/>
                  <a:ea typeface="Verdana" panose="020B0604030504040204" pitchFamily="34" charset="0"/>
                </a:rPr>
                <a:t>Infrastruktūra</a:t>
              </a:r>
              <a:endParaRPr lang="lv-LV" b="1" dirty="0">
                <a:latin typeface="Verdana" panose="020B0604030504040204" pitchFamily="34" charset="0"/>
                <a:ea typeface="Verdana" panose="020B0604030504040204" pitchFamily="34" charset="0"/>
              </a:endParaRPr>
            </a:p>
          </p:txBody>
        </p:sp>
        <p:sp>
          <p:nvSpPr>
            <p:cNvPr id="9" name="Snip Diagonal Corner Rectangle 8"/>
            <p:cNvSpPr/>
            <p:nvPr/>
          </p:nvSpPr>
          <p:spPr>
            <a:xfrm>
              <a:off x="710832" y="4875103"/>
              <a:ext cx="1756991" cy="1239990"/>
            </a:xfrm>
            <a:prstGeom prst="snip2Diag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400" b="1" dirty="0" err="1" smtClean="0">
                  <a:solidFill>
                    <a:srgbClr val="1A0599"/>
                  </a:solidFill>
                  <a:latin typeface="Verdana" panose="020B0604030504040204" pitchFamily="34" charset="0"/>
                  <a:ea typeface="Verdana" panose="020B0604030504040204" pitchFamily="34" charset="0"/>
                </a:rPr>
                <a:t>Connecting</a:t>
              </a:r>
              <a:r>
                <a:rPr lang="lv-LV" sz="1400" b="1" dirty="0" smtClean="0">
                  <a:solidFill>
                    <a:srgbClr val="1A0599"/>
                  </a:solidFill>
                  <a:latin typeface="Verdana" panose="020B0604030504040204" pitchFamily="34" charset="0"/>
                  <a:ea typeface="Verdana" panose="020B0604030504040204" pitchFamily="34" charset="0"/>
                </a:rPr>
                <a:t> </a:t>
              </a:r>
              <a:r>
                <a:rPr lang="lv-LV" sz="1400" b="1" dirty="0" err="1" smtClean="0">
                  <a:solidFill>
                    <a:srgbClr val="1A0599"/>
                  </a:solidFill>
                  <a:latin typeface="Verdana" panose="020B0604030504040204" pitchFamily="34" charset="0"/>
                  <a:ea typeface="Verdana" panose="020B0604030504040204" pitchFamily="34" charset="0"/>
                </a:rPr>
                <a:t>Europe</a:t>
              </a:r>
              <a:r>
                <a:rPr lang="lv-LV" sz="1400" b="1" dirty="0" smtClean="0">
                  <a:solidFill>
                    <a:srgbClr val="1A0599"/>
                  </a:solidFill>
                  <a:latin typeface="Verdana" panose="020B0604030504040204" pitchFamily="34" charset="0"/>
                  <a:ea typeface="Verdana" panose="020B0604030504040204" pitchFamily="34" charset="0"/>
                </a:rPr>
                <a:t> </a:t>
              </a:r>
              <a:r>
                <a:rPr lang="lv-LV" sz="1400" b="1" dirty="0" err="1" smtClean="0">
                  <a:solidFill>
                    <a:srgbClr val="1A0599"/>
                  </a:solidFill>
                  <a:latin typeface="Verdana" panose="020B0604030504040204" pitchFamily="34" charset="0"/>
                  <a:ea typeface="Verdana" panose="020B0604030504040204" pitchFamily="34" charset="0"/>
                </a:rPr>
                <a:t>Facility</a:t>
              </a:r>
              <a:r>
                <a:rPr lang="lv-LV" sz="1400" b="1" dirty="0" smtClean="0">
                  <a:solidFill>
                    <a:srgbClr val="1A0599"/>
                  </a:solidFill>
                  <a:latin typeface="Verdana" panose="020B0604030504040204" pitchFamily="34" charset="0"/>
                  <a:ea typeface="Verdana" panose="020B0604030504040204" pitchFamily="34" charset="0"/>
                </a:rPr>
                <a:t> (CEF)</a:t>
              </a:r>
            </a:p>
            <a:p>
              <a:pPr marL="285750" indent="-285750">
                <a:buFont typeface="Arial" panose="020B0604020202020204" pitchFamily="34" charset="0"/>
                <a:buChar char="•"/>
              </a:pPr>
              <a:r>
                <a:rPr lang="lv-LV" sz="1400" dirty="0" smtClean="0">
                  <a:solidFill>
                    <a:srgbClr val="1A0599"/>
                  </a:solidFill>
                  <a:latin typeface="Verdana" panose="020B0604030504040204" pitchFamily="34" charset="0"/>
                  <a:ea typeface="Verdana" panose="020B0604030504040204" pitchFamily="34" charset="0"/>
                </a:rPr>
                <a:t>Stratēģiskie tīkli</a:t>
              </a:r>
            </a:p>
            <a:p>
              <a:pPr marL="285750" indent="-285750">
                <a:buFont typeface="Arial" panose="020B0604020202020204" pitchFamily="34" charset="0"/>
                <a:buChar char="•"/>
              </a:pPr>
              <a:r>
                <a:rPr lang="lv-LV" sz="1400" dirty="0" smtClean="0">
                  <a:solidFill>
                    <a:srgbClr val="1A0599"/>
                  </a:solidFill>
                  <a:latin typeface="Verdana" panose="020B0604030504040204" pitchFamily="34" charset="0"/>
                  <a:ea typeface="Verdana" panose="020B0604030504040204" pitchFamily="34" charset="0"/>
                </a:rPr>
                <a:t>Fiksētā un bezvadu tīklu savienojamība</a:t>
              </a:r>
              <a:endParaRPr lang="lv-LV" sz="1400" dirty="0">
                <a:solidFill>
                  <a:srgbClr val="1A0599"/>
                </a:solidFill>
                <a:latin typeface="Verdana" panose="020B0604030504040204" pitchFamily="34" charset="0"/>
                <a:ea typeface="Verdana" panose="020B060403050404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4504" y="2704988"/>
              <a:ext cx="2910714" cy="2599268"/>
            </a:xfrm>
            <a:prstGeom prst="rect">
              <a:avLst/>
            </a:prstGeom>
          </p:spPr>
        </p:pic>
      </p:grpSp>
      <p:sp>
        <p:nvSpPr>
          <p:cNvPr id="15" name="Slide Number Placeholder 5">
            <a:extLst>
              <a:ext uri="{FF2B5EF4-FFF2-40B4-BE49-F238E27FC236}">
                <a16:creationId xmlns="" xmlns:a16="http://schemas.microsoft.com/office/drawing/2014/main" id="{D10646D4-2A0A-9547-BE9A-87F7C6546FF8}"/>
              </a:ext>
            </a:extLst>
          </p:cNvPr>
          <p:cNvSpPr>
            <a:spLocks noGrp="1"/>
          </p:cNvSpPr>
          <p:nvPr>
            <p:ph type="sldNum" sz="quarter" idx="12"/>
          </p:nvPr>
        </p:nvSpPr>
        <p:spPr bwMode="auto">
          <a:xfrm>
            <a:off x="9208770" y="618904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lv-LV" dirty="0" smtClean="0">
                <a:latin typeface="Verdana" panose="020B0604030504040204" pitchFamily="34" charset="0"/>
                <a:ea typeface="Verdana" panose="020B0604030504040204" pitchFamily="34" charset="0"/>
              </a:rPr>
              <a:t>4</a:t>
            </a:r>
            <a:endParaRPr lang="en-US" altLang="lv-LV" dirty="0">
              <a:latin typeface="Verdana" panose="020B0604030504040204" pitchFamily="34" charset="0"/>
              <a:ea typeface="Verdana" panose="020B0604030504040204" pitchFamily="34" charset="0"/>
            </a:endParaRPr>
          </a:p>
        </p:txBody>
      </p:sp>
      <p:sp>
        <p:nvSpPr>
          <p:cNvPr id="16" name="Title 1">
            <a:extLst>
              <a:ext uri="{FF2B5EF4-FFF2-40B4-BE49-F238E27FC236}">
                <a16:creationId xmlns="" xmlns:a16="http://schemas.microsoft.com/office/drawing/2014/main" id="{E48F5272-E51A-6944-8768-B8F921E69B2F}"/>
              </a:ext>
            </a:extLst>
          </p:cNvPr>
          <p:cNvSpPr txBox="1">
            <a:spLocks/>
          </p:cNvSpPr>
          <p:nvPr/>
        </p:nvSpPr>
        <p:spPr>
          <a:xfrm>
            <a:off x="1660117" y="413480"/>
            <a:ext cx="9156109" cy="103663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en-US" sz="3200" b="1" dirty="0" smtClean="0">
                <a:solidFill>
                  <a:srgbClr val="1A0599"/>
                </a:solidFill>
                <a:latin typeface="Verdana" panose="020B0604030504040204" pitchFamily="34" charset="0"/>
                <a:ea typeface="Verdana" panose="020B0604030504040204" pitchFamily="34" charset="0"/>
              </a:rPr>
              <a:t>«Apvārsnis Eiropa» digitālo programmu sinerģijas ar «Digitālā Eiropa» un CEF</a:t>
            </a:r>
            <a:endParaRPr lang="lv-LV" altLang="lv-LV" sz="3200" b="1" dirty="0">
              <a:solidFill>
                <a:srgbClr val="1A0599"/>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4358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p:cNvSpPr/>
          <p:nvPr/>
        </p:nvSpPr>
        <p:spPr>
          <a:xfrm>
            <a:off x="3654964" y="3254594"/>
            <a:ext cx="4372824" cy="1899609"/>
          </a:xfrm>
          <a:prstGeom prst="diamon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Left Arrow 2"/>
          <p:cNvSpPr/>
          <p:nvPr/>
        </p:nvSpPr>
        <p:spPr>
          <a:xfrm flipH="1">
            <a:off x="2135822" y="4642928"/>
            <a:ext cx="1303699" cy="570368"/>
          </a:xfrm>
          <a:prstGeom prst="leftArrow">
            <a:avLst/>
          </a:prstGeom>
          <a:solidFill>
            <a:schemeClr val="bg1">
              <a:lumMod val="50000"/>
            </a:schemeClr>
          </a:solidFill>
          <a:ln>
            <a:noFill/>
          </a:ln>
          <a:scene3d>
            <a:camera prst="perspectiveContrastingRightFacing">
              <a:rot lat="1200000" lon="18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Šķiedra</a:t>
            </a:r>
            <a:endParaRPr lang="lv-LV" dirty="0"/>
          </a:p>
        </p:txBody>
      </p:sp>
      <p:sp>
        <p:nvSpPr>
          <p:cNvPr id="4" name="Left Arrow 3"/>
          <p:cNvSpPr/>
          <p:nvPr/>
        </p:nvSpPr>
        <p:spPr>
          <a:xfrm flipH="1">
            <a:off x="2700831" y="4927711"/>
            <a:ext cx="1303699" cy="570368"/>
          </a:xfrm>
          <a:prstGeom prst="leftArrow">
            <a:avLst/>
          </a:prstGeom>
          <a:solidFill>
            <a:schemeClr val="bg1">
              <a:lumMod val="50000"/>
            </a:schemeClr>
          </a:solidFill>
          <a:ln>
            <a:noFill/>
          </a:ln>
          <a:scene3d>
            <a:camera prst="perspectiveContrastingRightFacing">
              <a:rot lat="1200000" lon="18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5G/6G</a:t>
            </a:r>
            <a:endParaRPr lang="lv-LV" dirty="0"/>
          </a:p>
        </p:txBody>
      </p:sp>
      <p:sp>
        <p:nvSpPr>
          <p:cNvPr id="5" name="Left Arrow 4"/>
          <p:cNvSpPr/>
          <p:nvPr/>
        </p:nvSpPr>
        <p:spPr>
          <a:xfrm flipH="1">
            <a:off x="3291688" y="5212895"/>
            <a:ext cx="1303699" cy="570368"/>
          </a:xfrm>
          <a:prstGeom prst="leftArrow">
            <a:avLst/>
          </a:prstGeom>
          <a:solidFill>
            <a:schemeClr val="bg1">
              <a:lumMod val="50000"/>
            </a:schemeClr>
          </a:solidFill>
          <a:ln>
            <a:noFill/>
          </a:ln>
          <a:scene3d>
            <a:camera prst="perspectiveContrastingRightFacing">
              <a:rot lat="1200000" lon="18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err="1" smtClean="0"/>
              <a:t>WiFi</a:t>
            </a:r>
            <a:endParaRPr lang="lv-LV" dirty="0"/>
          </a:p>
        </p:txBody>
      </p:sp>
      <p:sp>
        <p:nvSpPr>
          <p:cNvPr id="6" name="Left Arrow 5"/>
          <p:cNvSpPr/>
          <p:nvPr/>
        </p:nvSpPr>
        <p:spPr>
          <a:xfrm flipH="1">
            <a:off x="3858969" y="5460432"/>
            <a:ext cx="1303699" cy="570368"/>
          </a:xfrm>
          <a:prstGeom prst="leftArrow">
            <a:avLst/>
          </a:prstGeom>
          <a:solidFill>
            <a:schemeClr val="bg1">
              <a:lumMod val="50000"/>
            </a:schemeClr>
          </a:solidFill>
          <a:ln>
            <a:noFill/>
          </a:ln>
          <a:scene3d>
            <a:camera prst="perspectiveContrastingRightFacing">
              <a:rot lat="1200000" lon="18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SAT</a:t>
            </a:r>
            <a:endParaRPr lang="lv-LV" dirty="0"/>
          </a:p>
        </p:txBody>
      </p:sp>
      <p:sp>
        <p:nvSpPr>
          <p:cNvPr id="7" name="TextBox 6"/>
          <p:cNvSpPr txBox="1"/>
          <p:nvPr/>
        </p:nvSpPr>
        <p:spPr>
          <a:xfrm rot="1372023">
            <a:off x="3647911" y="4588614"/>
            <a:ext cx="1473352" cy="369332"/>
          </a:xfrm>
          <a:prstGeom prst="rect">
            <a:avLst/>
          </a:prstGeom>
          <a:noFill/>
          <a:scene3d>
            <a:camera prst="orthographicFront">
              <a:rot lat="0" lon="0" rev="0"/>
            </a:camera>
            <a:lightRig rig="threePt" dir="t"/>
          </a:scene3d>
        </p:spPr>
        <p:txBody>
          <a:bodyPr wrap="none" rtlCol="0">
            <a:spAutoFit/>
          </a:bodyPr>
          <a:lstStyle/>
          <a:p>
            <a:r>
              <a:rPr lang="lv-LV" dirty="0" smtClean="0"/>
              <a:t>Infrastruktūra</a:t>
            </a:r>
            <a:endParaRPr lang="lv-LV" dirty="0"/>
          </a:p>
        </p:txBody>
      </p:sp>
      <p:sp>
        <p:nvSpPr>
          <p:cNvPr id="9" name="Snip Diagonal Corner Rectangle 8"/>
          <p:cNvSpPr/>
          <p:nvPr/>
        </p:nvSpPr>
        <p:spPr>
          <a:xfrm>
            <a:off x="48027" y="5060869"/>
            <a:ext cx="2267918" cy="1682779"/>
          </a:xfrm>
          <a:prstGeom prst="snip2Diag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400" b="1" dirty="0" err="1">
                <a:solidFill>
                  <a:srgbClr val="1A0599"/>
                </a:solidFill>
                <a:latin typeface="Verdana" panose="020B0604030504040204" pitchFamily="34" charset="0"/>
                <a:ea typeface="Verdana" panose="020B0604030504040204" pitchFamily="34" charset="0"/>
              </a:rPr>
              <a:t>Connecting</a:t>
            </a:r>
            <a:r>
              <a:rPr lang="lv-LV" sz="1400" b="1" dirty="0">
                <a:solidFill>
                  <a:srgbClr val="1A0599"/>
                </a:solidFill>
                <a:latin typeface="Verdana" panose="020B0604030504040204" pitchFamily="34" charset="0"/>
                <a:ea typeface="Verdana" panose="020B0604030504040204" pitchFamily="34" charset="0"/>
              </a:rPr>
              <a:t> </a:t>
            </a:r>
            <a:r>
              <a:rPr lang="lv-LV" sz="1400" b="1" dirty="0" err="1">
                <a:solidFill>
                  <a:srgbClr val="1A0599"/>
                </a:solidFill>
                <a:latin typeface="Verdana" panose="020B0604030504040204" pitchFamily="34" charset="0"/>
                <a:ea typeface="Verdana" panose="020B0604030504040204" pitchFamily="34" charset="0"/>
              </a:rPr>
              <a:t>Europe</a:t>
            </a:r>
            <a:r>
              <a:rPr lang="lv-LV" sz="1400" b="1" dirty="0">
                <a:solidFill>
                  <a:srgbClr val="1A0599"/>
                </a:solidFill>
                <a:latin typeface="Verdana" panose="020B0604030504040204" pitchFamily="34" charset="0"/>
                <a:ea typeface="Verdana" panose="020B0604030504040204" pitchFamily="34" charset="0"/>
              </a:rPr>
              <a:t> </a:t>
            </a:r>
            <a:r>
              <a:rPr lang="lv-LV" sz="1400" b="1" dirty="0" err="1">
                <a:solidFill>
                  <a:srgbClr val="1A0599"/>
                </a:solidFill>
                <a:latin typeface="Verdana" panose="020B0604030504040204" pitchFamily="34" charset="0"/>
                <a:ea typeface="Verdana" panose="020B0604030504040204" pitchFamily="34" charset="0"/>
              </a:rPr>
              <a:t>Facility</a:t>
            </a:r>
            <a:r>
              <a:rPr lang="lv-LV" sz="1400" b="1" dirty="0">
                <a:solidFill>
                  <a:srgbClr val="1A0599"/>
                </a:solidFill>
                <a:latin typeface="Verdana" panose="020B0604030504040204" pitchFamily="34" charset="0"/>
                <a:ea typeface="Verdana" panose="020B0604030504040204" pitchFamily="34" charset="0"/>
              </a:rPr>
              <a:t> (CEF)</a:t>
            </a:r>
          </a:p>
          <a:p>
            <a:pPr marL="285750" indent="-285750">
              <a:buFont typeface="Arial" panose="020B0604020202020204" pitchFamily="34" charset="0"/>
              <a:buChar char="•"/>
            </a:pPr>
            <a:r>
              <a:rPr lang="lv-LV" sz="1400" dirty="0">
                <a:solidFill>
                  <a:srgbClr val="1A0599"/>
                </a:solidFill>
                <a:latin typeface="Verdana" panose="020B0604030504040204" pitchFamily="34" charset="0"/>
                <a:ea typeface="Verdana" panose="020B0604030504040204" pitchFamily="34" charset="0"/>
              </a:rPr>
              <a:t>Stratēģiskie tīkli</a:t>
            </a:r>
          </a:p>
          <a:p>
            <a:pPr marL="285750" indent="-285750">
              <a:buFont typeface="Arial" panose="020B0604020202020204" pitchFamily="34" charset="0"/>
              <a:buChar char="•"/>
            </a:pPr>
            <a:r>
              <a:rPr lang="lv-LV" sz="1400" dirty="0">
                <a:solidFill>
                  <a:srgbClr val="1A0599"/>
                </a:solidFill>
                <a:latin typeface="Verdana" panose="020B0604030504040204" pitchFamily="34" charset="0"/>
                <a:ea typeface="Verdana" panose="020B0604030504040204" pitchFamily="34" charset="0"/>
              </a:rPr>
              <a:t>Fiksētā un bezvadu tīklu </a:t>
            </a:r>
            <a:r>
              <a:rPr lang="lv-LV" sz="1400" dirty="0" smtClean="0">
                <a:solidFill>
                  <a:srgbClr val="1A0599"/>
                </a:solidFill>
                <a:latin typeface="Verdana" panose="020B0604030504040204" pitchFamily="34" charset="0"/>
                <a:ea typeface="Verdana" panose="020B0604030504040204" pitchFamily="34" charset="0"/>
              </a:rPr>
              <a:t>savienojamība</a:t>
            </a:r>
            <a:endParaRPr lang="lv-LV" sz="1400" dirty="0">
              <a:solidFill>
                <a:srgbClr val="1A0599"/>
              </a:solidFill>
              <a:latin typeface="Verdana" panose="020B0604030504040204" pitchFamily="34" charset="0"/>
              <a:ea typeface="Verdana" panose="020B0604030504040204" pitchFamily="34" charset="0"/>
            </a:endParaRPr>
          </a:p>
        </p:txBody>
      </p:sp>
      <p:sp>
        <p:nvSpPr>
          <p:cNvPr id="11" name="Title 1">
            <a:extLst>
              <a:ext uri="{FF2B5EF4-FFF2-40B4-BE49-F238E27FC236}">
                <a16:creationId xmlns="" xmlns:a16="http://schemas.microsoft.com/office/drawing/2014/main" id="{E48F5272-E51A-6944-8768-B8F921E69B2F}"/>
              </a:ext>
            </a:extLst>
          </p:cNvPr>
          <p:cNvSpPr txBox="1">
            <a:spLocks/>
          </p:cNvSpPr>
          <p:nvPr/>
        </p:nvSpPr>
        <p:spPr>
          <a:xfrm>
            <a:off x="1660117" y="413480"/>
            <a:ext cx="9156109" cy="103663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en-US" sz="3200" b="1" dirty="0" smtClean="0">
                <a:solidFill>
                  <a:srgbClr val="1A0599"/>
                </a:solidFill>
                <a:latin typeface="Verdana" panose="020B0604030504040204" pitchFamily="34" charset="0"/>
                <a:ea typeface="Verdana" panose="020B0604030504040204" pitchFamily="34" charset="0"/>
              </a:rPr>
              <a:t>«Apvārsnis Eiropa» digitālo programmu sinerģijas ar «Digitālā Eiropa» un CEF</a:t>
            </a:r>
            <a:endParaRPr lang="lv-LV" altLang="lv-LV" sz="3200" b="1" dirty="0">
              <a:solidFill>
                <a:srgbClr val="1A0599"/>
              </a:solidFill>
              <a:latin typeface="Verdana" panose="020B0604030504040204" pitchFamily="34" charset="0"/>
              <a:ea typeface="Verdana" panose="020B0604030504040204" pitchFamily="34" charset="0"/>
            </a:endParaRPr>
          </a:p>
        </p:txBody>
      </p:sp>
      <p:sp>
        <p:nvSpPr>
          <p:cNvPr id="10" name="Diamond 9"/>
          <p:cNvSpPr/>
          <p:nvPr/>
        </p:nvSpPr>
        <p:spPr>
          <a:xfrm>
            <a:off x="3654964" y="2966718"/>
            <a:ext cx="4372824" cy="1899609"/>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Left Arrow 11"/>
          <p:cNvSpPr/>
          <p:nvPr/>
        </p:nvSpPr>
        <p:spPr>
          <a:xfrm>
            <a:off x="6745813" y="5313492"/>
            <a:ext cx="1604649" cy="635490"/>
          </a:xfrm>
          <a:prstGeom prst="leftArrow">
            <a:avLst/>
          </a:prstGeom>
          <a:solidFill>
            <a:schemeClr val="bg1">
              <a:lumMod val="50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Dati/MI</a:t>
            </a:r>
            <a:endParaRPr lang="lv-LV" dirty="0"/>
          </a:p>
        </p:txBody>
      </p:sp>
      <p:sp>
        <p:nvSpPr>
          <p:cNvPr id="13" name="Left Arrow 12"/>
          <p:cNvSpPr/>
          <p:nvPr/>
        </p:nvSpPr>
        <p:spPr>
          <a:xfrm>
            <a:off x="6087096" y="5680495"/>
            <a:ext cx="1809988" cy="570368"/>
          </a:xfrm>
          <a:prstGeom prst="leftArrow">
            <a:avLst/>
          </a:prstGeom>
          <a:solidFill>
            <a:schemeClr val="bg1">
              <a:lumMod val="50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HPC/Kvanti</a:t>
            </a:r>
            <a:endParaRPr lang="lv-LV" dirty="0"/>
          </a:p>
        </p:txBody>
      </p:sp>
      <p:sp>
        <p:nvSpPr>
          <p:cNvPr id="14" name="Left Arrow 13"/>
          <p:cNvSpPr/>
          <p:nvPr/>
        </p:nvSpPr>
        <p:spPr>
          <a:xfrm>
            <a:off x="7310912" y="5060869"/>
            <a:ext cx="1698267" cy="570368"/>
          </a:xfrm>
          <a:prstGeom prst="leftArrow">
            <a:avLst/>
          </a:prstGeom>
          <a:solidFill>
            <a:schemeClr val="bg1">
              <a:lumMod val="50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Mākonis/IOT</a:t>
            </a:r>
            <a:endParaRPr lang="lv-LV" dirty="0"/>
          </a:p>
        </p:txBody>
      </p:sp>
      <p:sp>
        <p:nvSpPr>
          <p:cNvPr id="15" name="Left Arrow 14"/>
          <p:cNvSpPr/>
          <p:nvPr/>
        </p:nvSpPr>
        <p:spPr>
          <a:xfrm>
            <a:off x="7992695" y="4726427"/>
            <a:ext cx="1303699" cy="570368"/>
          </a:xfrm>
          <a:prstGeom prst="leftArrow">
            <a:avLst/>
          </a:prstGeom>
          <a:solidFill>
            <a:schemeClr val="bg1">
              <a:lumMod val="50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QCI</a:t>
            </a:r>
            <a:endParaRPr lang="lv-LV" dirty="0"/>
          </a:p>
        </p:txBody>
      </p:sp>
      <p:sp>
        <p:nvSpPr>
          <p:cNvPr id="17" name="Snip Diagonal Corner Rectangle 16"/>
          <p:cNvSpPr/>
          <p:nvPr/>
        </p:nvSpPr>
        <p:spPr>
          <a:xfrm>
            <a:off x="9136020" y="2365020"/>
            <a:ext cx="2914559" cy="3665780"/>
          </a:xfrm>
          <a:prstGeom prst="snip2Diag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400" b="1" dirty="0">
                <a:solidFill>
                  <a:srgbClr val="1A0599"/>
                </a:solidFill>
                <a:latin typeface="Verdana" panose="020B0604030504040204" pitchFamily="34" charset="0"/>
                <a:ea typeface="Verdana" panose="020B0604030504040204" pitchFamily="34" charset="0"/>
              </a:rPr>
              <a:t>Apvārsnis Eiropa</a:t>
            </a:r>
          </a:p>
          <a:p>
            <a:pPr marL="285750" indent="-285750">
              <a:buFont typeface="Arial" panose="020B0604020202020204" pitchFamily="34" charset="0"/>
              <a:buChar char="•"/>
            </a:pPr>
            <a:r>
              <a:rPr lang="lv-LV" sz="1400" dirty="0">
                <a:solidFill>
                  <a:srgbClr val="1A0599"/>
                </a:solidFill>
                <a:latin typeface="Verdana" panose="020B0604030504040204" pitchFamily="34" charset="0"/>
                <a:ea typeface="Verdana" panose="020B0604030504040204" pitchFamily="34" charset="0"/>
              </a:rPr>
              <a:t>Tehnoloģiju attīstība un progress (MI/kvanti, u.c.)</a:t>
            </a:r>
          </a:p>
          <a:p>
            <a:pPr marL="285750" indent="-285750">
              <a:buFont typeface="Arial" panose="020B0604020202020204" pitchFamily="34" charset="0"/>
              <a:buChar char="•"/>
            </a:pPr>
            <a:r>
              <a:rPr lang="lv-LV" sz="1400" dirty="0">
                <a:solidFill>
                  <a:srgbClr val="1A0599"/>
                </a:solidFill>
                <a:latin typeface="Verdana" panose="020B0604030504040204" pitchFamily="34" charset="0"/>
                <a:ea typeface="Verdana" panose="020B0604030504040204" pitchFamily="34" charset="0"/>
              </a:rPr>
              <a:t> atbilstība regulējumam (privātums, MI ētika u.c.)</a:t>
            </a:r>
          </a:p>
          <a:p>
            <a:pPr marL="285750" indent="-285750">
              <a:buFont typeface="Arial" panose="020B0604020202020204" pitchFamily="34" charset="0"/>
              <a:buChar char="•"/>
            </a:pPr>
            <a:r>
              <a:rPr lang="lv-LV" sz="1400" dirty="0">
                <a:solidFill>
                  <a:srgbClr val="1A0599"/>
                </a:solidFill>
                <a:latin typeface="Verdana" panose="020B0604030504040204" pitchFamily="34" charset="0"/>
                <a:ea typeface="Verdana" panose="020B0604030504040204" pitchFamily="34" charset="0"/>
              </a:rPr>
              <a:t>Vadošās tehnoloģijas un stratēģiskā autonomija </a:t>
            </a:r>
          </a:p>
          <a:p>
            <a:pPr marL="285750" indent="-285750">
              <a:buFont typeface="Arial" panose="020B0604020202020204" pitchFamily="34" charset="0"/>
              <a:buChar char="•"/>
            </a:pPr>
            <a:r>
              <a:rPr lang="lv-LV" sz="1400" dirty="0">
                <a:solidFill>
                  <a:srgbClr val="1A0599"/>
                </a:solidFill>
                <a:latin typeface="Verdana" panose="020B0604030504040204" pitchFamily="34" charset="0"/>
                <a:ea typeface="Verdana" panose="020B0604030504040204" pitchFamily="34" charset="0"/>
              </a:rPr>
              <a:t>Labklājība, cilvēki un planēta (zaļās tehnoloģijas, sociālie izaicinājumi, rūpniecības izcilība) </a:t>
            </a:r>
          </a:p>
        </p:txBody>
      </p:sp>
      <p:sp>
        <p:nvSpPr>
          <p:cNvPr id="18" name="TextBox 17"/>
          <p:cNvSpPr txBox="1"/>
          <p:nvPr/>
        </p:nvSpPr>
        <p:spPr>
          <a:xfrm rot="20150837">
            <a:off x="6106366" y="4724022"/>
            <a:ext cx="2085956" cy="369332"/>
          </a:xfrm>
          <a:prstGeom prst="rect">
            <a:avLst/>
          </a:prstGeom>
          <a:noFill/>
          <a:scene3d>
            <a:camera prst="orthographicFront">
              <a:rot lat="0" lon="0" rev="0"/>
            </a:camera>
            <a:lightRig rig="threePt" dir="t"/>
          </a:scene3d>
        </p:spPr>
        <p:txBody>
          <a:bodyPr wrap="none" rtlCol="0">
            <a:spAutoFit/>
          </a:bodyPr>
          <a:lstStyle/>
          <a:p>
            <a:r>
              <a:rPr lang="lv-LV" dirty="0" smtClean="0"/>
              <a:t>Tehnoloģiju attīstība</a:t>
            </a:r>
            <a:endParaRPr lang="lv-LV"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9511" y="2232682"/>
            <a:ext cx="2974729" cy="2772656"/>
          </a:xfrm>
          <a:prstGeom prst="rect">
            <a:avLst/>
          </a:prstGeom>
        </p:spPr>
      </p:pic>
      <p:sp>
        <p:nvSpPr>
          <p:cNvPr id="20" name="Slide Number Placeholder 5">
            <a:extLst>
              <a:ext uri="{FF2B5EF4-FFF2-40B4-BE49-F238E27FC236}">
                <a16:creationId xmlns="" xmlns:a16="http://schemas.microsoft.com/office/drawing/2014/main" id="{D10646D4-2A0A-9547-BE9A-87F7C6546FF8}"/>
              </a:ext>
            </a:extLst>
          </p:cNvPr>
          <p:cNvSpPr>
            <a:spLocks noGrp="1"/>
          </p:cNvSpPr>
          <p:nvPr>
            <p:ph type="sldNum" sz="quarter" idx="12"/>
          </p:nvPr>
        </p:nvSpPr>
        <p:spPr bwMode="auto">
          <a:xfrm>
            <a:off x="9208770" y="618904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lv-LV" dirty="0" smtClean="0">
                <a:latin typeface="Verdana" panose="020B0604030504040204" pitchFamily="34" charset="0"/>
                <a:ea typeface="Verdana" panose="020B0604030504040204" pitchFamily="34" charset="0"/>
              </a:rPr>
              <a:t>5</a:t>
            </a:r>
            <a:endParaRPr lang="en-US" altLang="lv-LV"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93349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eft Arrow 26"/>
          <p:cNvSpPr/>
          <p:nvPr/>
        </p:nvSpPr>
        <p:spPr>
          <a:xfrm>
            <a:off x="3665532" y="2565754"/>
            <a:ext cx="1303699" cy="570368"/>
          </a:xfrm>
          <a:prstGeom prst="leftArrow">
            <a:avLst/>
          </a:prstGeom>
          <a:solidFill>
            <a:srgbClr val="7030A0"/>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2030</a:t>
            </a:r>
          </a:p>
        </p:txBody>
      </p:sp>
      <p:sp>
        <p:nvSpPr>
          <p:cNvPr id="2" name="Diamond 1"/>
          <p:cNvSpPr/>
          <p:nvPr/>
        </p:nvSpPr>
        <p:spPr>
          <a:xfrm>
            <a:off x="3686450" y="3313866"/>
            <a:ext cx="4372824" cy="1899609"/>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Left Arrow 2"/>
          <p:cNvSpPr/>
          <p:nvPr/>
        </p:nvSpPr>
        <p:spPr>
          <a:xfrm flipH="1">
            <a:off x="2167308" y="4702200"/>
            <a:ext cx="1303699" cy="570368"/>
          </a:xfrm>
          <a:prstGeom prst="leftArrow">
            <a:avLst/>
          </a:prstGeom>
          <a:solidFill>
            <a:schemeClr val="bg1">
              <a:lumMod val="50000"/>
            </a:schemeClr>
          </a:solidFill>
          <a:ln>
            <a:noFill/>
          </a:ln>
          <a:scene3d>
            <a:camera prst="perspectiveContrastingRightFacing">
              <a:rot lat="1200000" lon="18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Šķiedra</a:t>
            </a:r>
            <a:endParaRPr lang="lv-LV" dirty="0"/>
          </a:p>
        </p:txBody>
      </p:sp>
      <p:sp>
        <p:nvSpPr>
          <p:cNvPr id="4" name="Left Arrow 3"/>
          <p:cNvSpPr/>
          <p:nvPr/>
        </p:nvSpPr>
        <p:spPr>
          <a:xfrm flipH="1">
            <a:off x="2732317" y="4986983"/>
            <a:ext cx="1303699" cy="570368"/>
          </a:xfrm>
          <a:prstGeom prst="leftArrow">
            <a:avLst/>
          </a:prstGeom>
          <a:solidFill>
            <a:schemeClr val="bg1">
              <a:lumMod val="50000"/>
            </a:schemeClr>
          </a:solidFill>
          <a:ln>
            <a:noFill/>
          </a:ln>
          <a:scene3d>
            <a:camera prst="perspectiveContrastingRightFacing">
              <a:rot lat="1200000" lon="18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5G</a:t>
            </a:r>
            <a:endParaRPr lang="lv-LV" dirty="0"/>
          </a:p>
        </p:txBody>
      </p:sp>
      <p:sp>
        <p:nvSpPr>
          <p:cNvPr id="5" name="Left Arrow 4"/>
          <p:cNvSpPr/>
          <p:nvPr/>
        </p:nvSpPr>
        <p:spPr>
          <a:xfrm flipH="1">
            <a:off x="3323174" y="5272167"/>
            <a:ext cx="1303699" cy="570368"/>
          </a:xfrm>
          <a:prstGeom prst="leftArrow">
            <a:avLst/>
          </a:prstGeom>
          <a:solidFill>
            <a:schemeClr val="bg1">
              <a:lumMod val="50000"/>
            </a:schemeClr>
          </a:solidFill>
          <a:ln>
            <a:noFill/>
          </a:ln>
          <a:scene3d>
            <a:camera prst="perspectiveContrastingRightFacing">
              <a:rot lat="1200000" lon="18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err="1" smtClean="0"/>
              <a:t>WiFi</a:t>
            </a:r>
            <a:endParaRPr lang="lv-LV" dirty="0"/>
          </a:p>
        </p:txBody>
      </p:sp>
      <p:sp>
        <p:nvSpPr>
          <p:cNvPr id="6" name="Left Arrow 5"/>
          <p:cNvSpPr/>
          <p:nvPr/>
        </p:nvSpPr>
        <p:spPr>
          <a:xfrm flipH="1">
            <a:off x="3890455" y="5519704"/>
            <a:ext cx="1303699" cy="570368"/>
          </a:xfrm>
          <a:prstGeom prst="leftArrow">
            <a:avLst/>
          </a:prstGeom>
          <a:solidFill>
            <a:schemeClr val="bg1">
              <a:lumMod val="50000"/>
            </a:schemeClr>
          </a:solidFill>
          <a:ln>
            <a:noFill/>
          </a:ln>
          <a:scene3d>
            <a:camera prst="perspectiveContrastingRightFacing">
              <a:rot lat="1200000" lon="18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SAT</a:t>
            </a:r>
            <a:endParaRPr lang="lv-LV" dirty="0"/>
          </a:p>
        </p:txBody>
      </p:sp>
      <p:sp>
        <p:nvSpPr>
          <p:cNvPr id="7" name="TextBox 6"/>
          <p:cNvSpPr txBox="1"/>
          <p:nvPr/>
        </p:nvSpPr>
        <p:spPr>
          <a:xfrm rot="1372023">
            <a:off x="3712434" y="4777787"/>
            <a:ext cx="1626599" cy="338554"/>
          </a:xfrm>
          <a:prstGeom prst="rect">
            <a:avLst/>
          </a:prstGeom>
          <a:noFill/>
          <a:scene3d>
            <a:camera prst="orthographicFront">
              <a:rot lat="0" lon="0" rev="0"/>
            </a:camera>
            <a:lightRig rig="threePt" dir="t"/>
          </a:scene3d>
        </p:spPr>
        <p:txBody>
          <a:bodyPr wrap="none" rtlCol="0">
            <a:spAutoFit/>
          </a:bodyPr>
          <a:lstStyle/>
          <a:p>
            <a:r>
              <a:rPr lang="lv-LV" sz="1600" dirty="0" smtClean="0">
                <a:latin typeface="Verdana" panose="020B0604030504040204" pitchFamily="34" charset="0"/>
                <a:ea typeface="Verdana" panose="020B0604030504040204" pitchFamily="34" charset="0"/>
              </a:rPr>
              <a:t>Infrastruktūra</a:t>
            </a:r>
            <a:endParaRPr lang="lv-LV" sz="1600" dirty="0">
              <a:latin typeface="Verdana" panose="020B0604030504040204" pitchFamily="34" charset="0"/>
              <a:ea typeface="Verdana" panose="020B0604030504040204" pitchFamily="34" charset="0"/>
            </a:endParaRPr>
          </a:p>
        </p:txBody>
      </p:sp>
      <p:sp>
        <p:nvSpPr>
          <p:cNvPr id="9" name="Snip Diagonal Corner Rectangle 8"/>
          <p:cNvSpPr/>
          <p:nvPr/>
        </p:nvSpPr>
        <p:spPr>
          <a:xfrm>
            <a:off x="166777" y="4526366"/>
            <a:ext cx="2106393" cy="2061969"/>
          </a:xfrm>
          <a:prstGeom prst="snip2DiagRect">
            <a:avLst/>
          </a:prstGeom>
          <a:solidFill>
            <a:schemeClr val="bg1"/>
          </a:solidFill>
          <a:ln>
            <a:solidFill>
              <a:srgbClr val="130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400" b="1" dirty="0" smtClean="0">
                <a:solidFill>
                  <a:srgbClr val="1A0599"/>
                </a:solidFill>
                <a:latin typeface="Verdana" panose="020B0604030504040204" pitchFamily="34" charset="0"/>
                <a:ea typeface="Verdana" panose="020B0604030504040204" pitchFamily="34" charset="0"/>
              </a:rPr>
              <a:t>Connecting </a:t>
            </a:r>
          </a:p>
          <a:p>
            <a:r>
              <a:rPr lang="lv-LV" sz="1400" b="1" dirty="0" smtClean="0">
                <a:solidFill>
                  <a:srgbClr val="1A0599"/>
                </a:solidFill>
                <a:latin typeface="Verdana" panose="020B0604030504040204" pitchFamily="34" charset="0"/>
                <a:ea typeface="Verdana" panose="020B0604030504040204" pitchFamily="34" charset="0"/>
              </a:rPr>
              <a:t>Europe Facility (CEF)</a:t>
            </a:r>
          </a:p>
          <a:p>
            <a:pPr marL="285750" indent="-285750">
              <a:buFont typeface="Arial" panose="020B0604020202020204" pitchFamily="34" charset="0"/>
              <a:buChar char="•"/>
            </a:pPr>
            <a:r>
              <a:rPr lang="lv-LV" sz="1400" dirty="0" smtClean="0">
                <a:solidFill>
                  <a:srgbClr val="1A0599"/>
                </a:solidFill>
                <a:latin typeface="Verdana" panose="020B0604030504040204" pitchFamily="34" charset="0"/>
                <a:ea typeface="Verdana" panose="020B0604030504040204" pitchFamily="34" charset="0"/>
              </a:rPr>
              <a:t>Stratēģiskie tīkli</a:t>
            </a:r>
          </a:p>
          <a:p>
            <a:pPr marL="285750" indent="-285750">
              <a:buFont typeface="Arial" panose="020B0604020202020204" pitchFamily="34" charset="0"/>
              <a:buChar char="•"/>
            </a:pPr>
            <a:r>
              <a:rPr lang="lv-LV" sz="1400" dirty="0" smtClean="0">
                <a:solidFill>
                  <a:srgbClr val="1A0599"/>
                </a:solidFill>
                <a:latin typeface="Verdana" panose="020B0604030504040204" pitchFamily="34" charset="0"/>
                <a:ea typeface="Verdana" panose="020B0604030504040204" pitchFamily="34" charset="0"/>
              </a:rPr>
              <a:t>Fiksētā un bezvadu tīklu savienojamība</a:t>
            </a:r>
            <a:endParaRPr lang="lv-LV" sz="1400" dirty="0">
              <a:solidFill>
                <a:srgbClr val="1A0599"/>
              </a:solidFill>
              <a:latin typeface="Verdana" panose="020B0604030504040204" pitchFamily="34" charset="0"/>
              <a:ea typeface="Verdana" panose="020B0604030504040204" pitchFamily="34" charset="0"/>
            </a:endParaRPr>
          </a:p>
        </p:txBody>
      </p:sp>
      <p:sp>
        <p:nvSpPr>
          <p:cNvPr id="10" name="Diamond 9"/>
          <p:cNvSpPr/>
          <p:nvPr/>
        </p:nvSpPr>
        <p:spPr>
          <a:xfrm>
            <a:off x="3686450" y="3025990"/>
            <a:ext cx="4372824" cy="1899609"/>
          </a:xfrm>
          <a:prstGeom prst="diamon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Left Arrow 11"/>
          <p:cNvSpPr/>
          <p:nvPr/>
        </p:nvSpPr>
        <p:spPr>
          <a:xfrm>
            <a:off x="6357548" y="5458291"/>
            <a:ext cx="1604649" cy="635490"/>
          </a:xfrm>
          <a:prstGeom prst="leftArrow">
            <a:avLst/>
          </a:prstGeom>
          <a:solidFill>
            <a:schemeClr val="bg1">
              <a:lumMod val="50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Dati/MI</a:t>
            </a:r>
            <a:endParaRPr lang="lv-LV" dirty="0"/>
          </a:p>
        </p:txBody>
      </p:sp>
      <p:sp>
        <p:nvSpPr>
          <p:cNvPr id="13" name="Left Arrow 12"/>
          <p:cNvSpPr/>
          <p:nvPr/>
        </p:nvSpPr>
        <p:spPr>
          <a:xfrm>
            <a:off x="5723491" y="5752935"/>
            <a:ext cx="1809988" cy="570368"/>
          </a:xfrm>
          <a:prstGeom prst="leftArrow">
            <a:avLst/>
          </a:prstGeom>
          <a:solidFill>
            <a:schemeClr val="bg1">
              <a:lumMod val="50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HPC/Kvanti</a:t>
            </a:r>
            <a:endParaRPr lang="lv-LV" dirty="0"/>
          </a:p>
        </p:txBody>
      </p:sp>
      <p:sp>
        <p:nvSpPr>
          <p:cNvPr id="14" name="Left Arrow 13"/>
          <p:cNvSpPr/>
          <p:nvPr/>
        </p:nvSpPr>
        <p:spPr>
          <a:xfrm>
            <a:off x="6915700" y="5255770"/>
            <a:ext cx="1698267" cy="570368"/>
          </a:xfrm>
          <a:prstGeom prst="leftArrow">
            <a:avLst/>
          </a:prstGeom>
          <a:solidFill>
            <a:schemeClr val="bg1">
              <a:lumMod val="50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Mākonis/IOT</a:t>
            </a:r>
            <a:endParaRPr lang="lv-LV" dirty="0"/>
          </a:p>
        </p:txBody>
      </p:sp>
      <p:sp>
        <p:nvSpPr>
          <p:cNvPr id="15" name="Left Arrow 14"/>
          <p:cNvSpPr/>
          <p:nvPr/>
        </p:nvSpPr>
        <p:spPr>
          <a:xfrm>
            <a:off x="7597483" y="4921328"/>
            <a:ext cx="1303699" cy="570368"/>
          </a:xfrm>
          <a:prstGeom prst="leftArrow">
            <a:avLst/>
          </a:prstGeom>
          <a:solidFill>
            <a:schemeClr val="bg1">
              <a:lumMod val="50000"/>
            </a:schemeClr>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5G/6G</a:t>
            </a:r>
            <a:endParaRPr lang="lv-LV" dirty="0"/>
          </a:p>
        </p:txBody>
      </p:sp>
      <p:sp>
        <p:nvSpPr>
          <p:cNvPr id="17" name="Snip Diagonal Corner Rectangle 16"/>
          <p:cNvSpPr/>
          <p:nvPr/>
        </p:nvSpPr>
        <p:spPr>
          <a:xfrm>
            <a:off x="8596254" y="2862943"/>
            <a:ext cx="3478646" cy="2998140"/>
          </a:xfrm>
          <a:prstGeom prst="snip2DiagRect">
            <a:avLst/>
          </a:prstGeom>
          <a:solidFill>
            <a:schemeClr val="bg1"/>
          </a:solidFill>
          <a:ln>
            <a:solidFill>
              <a:srgbClr val="130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400" b="1" dirty="0" smtClean="0">
                <a:solidFill>
                  <a:srgbClr val="1A0599"/>
                </a:solidFill>
                <a:latin typeface="Verdana" panose="020B0604030504040204" pitchFamily="34" charset="0"/>
                <a:ea typeface="Verdana" panose="020B0604030504040204" pitchFamily="34" charset="0"/>
              </a:rPr>
              <a:t>Apvārsnis Eiropa</a:t>
            </a:r>
          </a:p>
          <a:p>
            <a:pPr marL="285750" indent="-285750">
              <a:buFont typeface="Arial" panose="020B0604020202020204" pitchFamily="34" charset="0"/>
              <a:buChar char="•"/>
            </a:pPr>
            <a:r>
              <a:rPr lang="lv-LV" sz="1400" dirty="0" smtClean="0">
                <a:solidFill>
                  <a:srgbClr val="1A0599"/>
                </a:solidFill>
                <a:latin typeface="Verdana" panose="020B0604030504040204" pitchFamily="34" charset="0"/>
                <a:ea typeface="Verdana" panose="020B0604030504040204" pitchFamily="34" charset="0"/>
              </a:rPr>
              <a:t>Tehnoloģiju attīstība un progress (MI/kvanti, u.c.)</a:t>
            </a:r>
          </a:p>
          <a:p>
            <a:pPr marL="285750" indent="-285750">
              <a:buFont typeface="Arial" panose="020B0604020202020204" pitchFamily="34" charset="0"/>
              <a:buChar char="•"/>
            </a:pPr>
            <a:r>
              <a:rPr lang="lv-LV" sz="1400" dirty="0" smtClean="0">
                <a:solidFill>
                  <a:srgbClr val="1A0599"/>
                </a:solidFill>
                <a:latin typeface="Verdana" panose="020B0604030504040204" pitchFamily="34" charset="0"/>
                <a:ea typeface="Verdana" panose="020B0604030504040204" pitchFamily="34" charset="0"/>
              </a:rPr>
              <a:t> atbilstība regulējumam (privātums, MI ētika u.c.)</a:t>
            </a:r>
          </a:p>
          <a:p>
            <a:pPr marL="285750" indent="-285750">
              <a:buFont typeface="Arial" panose="020B0604020202020204" pitchFamily="34" charset="0"/>
              <a:buChar char="•"/>
            </a:pPr>
            <a:r>
              <a:rPr lang="lv-LV" sz="1400" dirty="0" smtClean="0">
                <a:solidFill>
                  <a:srgbClr val="1A0599"/>
                </a:solidFill>
                <a:latin typeface="Verdana" panose="020B0604030504040204" pitchFamily="34" charset="0"/>
                <a:ea typeface="Verdana" panose="020B0604030504040204" pitchFamily="34" charset="0"/>
              </a:rPr>
              <a:t>Vadošās tehnoloģijas un stratēģiskā autonomija </a:t>
            </a:r>
          </a:p>
          <a:p>
            <a:pPr marL="285750" indent="-285750">
              <a:buFont typeface="Arial" panose="020B0604020202020204" pitchFamily="34" charset="0"/>
              <a:buChar char="•"/>
            </a:pPr>
            <a:r>
              <a:rPr lang="lv-LV" sz="1400" dirty="0" smtClean="0">
                <a:solidFill>
                  <a:srgbClr val="1A0599"/>
                </a:solidFill>
                <a:latin typeface="Verdana" panose="020B0604030504040204" pitchFamily="34" charset="0"/>
                <a:ea typeface="Verdana" panose="020B0604030504040204" pitchFamily="34" charset="0"/>
              </a:rPr>
              <a:t>Labklājība, cilvēki un planēta (zaļās tehnoloģijas, sociālie izaicinājumi, rūpniecības izcilība) </a:t>
            </a:r>
          </a:p>
        </p:txBody>
      </p:sp>
      <p:sp>
        <p:nvSpPr>
          <p:cNvPr id="18" name="TextBox 17"/>
          <p:cNvSpPr txBox="1"/>
          <p:nvPr/>
        </p:nvSpPr>
        <p:spPr>
          <a:xfrm rot="20150837">
            <a:off x="6046353" y="4798683"/>
            <a:ext cx="2268954" cy="338554"/>
          </a:xfrm>
          <a:prstGeom prst="rect">
            <a:avLst/>
          </a:prstGeom>
          <a:noFill/>
          <a:scene3d>
            <a:camera prst="orthographicFront">
              <a:rot lat="0" lon="0" rev="0"/>
            </a:camera>
            <a:lightRig rig="threePt" dir="t"/>
          </a:scene3d>
        </p:spPr>
        <p:txBody>
          <a:bodyPr wrap="none" rtlCol="0">
            <a:spAutoFit/>
          </a:bodyPr>
          <a:lstStyle/>
          <a:p>
            <a:r>
              <a:rPr lang="lv-LV" sz="1600" dirty="0" smtClean="0">
                <a:latin typeface="Verdana" panose="020B0604030504040204" pitchFamily="34" charset="0"/>
                <a:ea typeface="Verdana" panose="020B0604030504040204" pitchFamily="34" charset="0"/>
              </a:rPr>
              <a:t>Tehnoloģiju attīstība</a:t>
            </a:r>
            <a:endParaRPr lang="lv-LV" sz="1600" dirty="0">
              <a:latin typeface="Verdana" panose="020B0604030504040204" pitchFamily="34" charset="0"/>
              <a:ea typeface="Verdana" panose="020B0604030504040204" pitchFamily="34" charset="0"/>
            </a:endParaRPr>
          </a:p>
        </p:txBody>
      </p:sp>
      <p:sp>
        <p:nvSpPr>
          <p:cNvPr id="19" name="Can 18"/>
          <p:cNvSpPr/>
          <p:nvPr/>
        </p:nvSpPr>
        <p:spPr>
          <a:xfrm>
            <a:off x="5413715" y="2950491"/>
            <a:ext cx="954846" cy="783286"/>
          </a:xfrm>
          <a:prstGeom prst="ca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err="1" smtClean="0"/>
              <a:t>Kiber</a:t>
            </a:r>
            <a:r>
              <a:rPr lang="lv-LV" dirty="0" smtClean="0"/>
              <a:t>-drošība</a:t>
            </a:r>
            <a:endParaRPr lang="lv-LV" dirty="0"/>
          </a:p>
        </p:txBody>
      </p:sp>
      <p:sp>
        <p:nvSpPr>
          <p:cNvPr id="20" name="Can 19"/>
          <p:cNvSpPr/>
          <p:nvPr/>
        </p:nvSpPr>
        <p:spPr>
          <a:xfrm>
            <a:off x="5216938" y="3664998"/>
            <a:ext cx="1006208" cy="912597"/>
          </a:xfrm>
          <a:prstGeom prst="ca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MI</a:t>
            </a:r>
            <a:endParaRPr lang="lv-LV" dirty="0"/>
          </a:p>
        </p:txBody>
      </p:sp>
      <p:sp>
        <p:nvSpPr>
          <p:cNvPr id="21" name="Can 20"/>
          <p:cNvSpPr/>
          <p:nvPr/>
        </p:nvSpPr>
        <p:spPr>
          <a:xfrm>
            <a:off x="6342938" y="3398828"/>
            <a:ext cx="1028102" cy="865517"/>
          </a:xfrm>
          <a:prstGeom prst="ca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Prasmes</a:t>
            </a:r>
            <a:endParaRPr lang="lv-LV" dirty="0"/>
          </a:p>
        </p:txBody>
      </p:sp>
      <p:sp>
        <p:nvSpPr>
          <p:cNvPr id="22" name="Can 21"/>
          <p:cNvSpPr/>
          <p:nvPr/>
        </p:nvSpPr>
        <p:spPr>
          <a:xfrm>
            <a:off x="4298645" y="3233932"/>
            <a:ext cx="918293" cy="804203"/>
          </a:xfrm>
          <a:prstGeom prst="ca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HPC</a:t>
            </a:r>
            <a:endParaRPr lang="lv-LV" dirty="0"/>
          </a:p>
        </p:txBody>
      </p:sp>
      <p:sp>
        <p:nvSpPr>
          <p:cNvPr id="23" name="Snip Diagonal Corner Rectangle 22"/>
          <p:cNvSpPr/>
          <p:nvPr/>
        </p:nvSpPr>
        <p:spPr>
          <a:xfrm>
            <a:off x="7374365" y="1432012"/>
            <a:ext cx="4205957" cy="1351286"/>
          </a:xfrm>
          <a:prstGeom prst="snip2DiagRect">
            <a:avLst/>
          </a:prstGeom>
          <a:solidFill>
            <a:schemeClr val="bg1"/>
          </a:solidFill>
          <a:ln>
            <a:solidFill>
              <a:srgbClr val="130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400" b="1" dirty="0" smtClean="0">
                <a:solidFill>
                  <a:srgbClr val="1A0599"/>
                </a:solidFill>
                <a:latin typeface="Verdana" panose="020B0604030504040204" pitchFamily="34" charset="0"/>
                <a:ea typeface="Verdana" panose="020B0604030504040204" pitchFamily="34" charset="0"/>
              </a:rPr>
              <a:t>Digitālā Eiropa</a:t>
            </a:r>
          </a:p>
          <a:p>
            <a:pPr marL="285750" indent="-285750">
              <a:buFont typeface="Arial" panose="020B0604020202020204" pitchFamily="34" charset="0"/>
              <a:buChar char="•"/>
            </a:pPr>
            <a:r>
              <a:rPr lang="lv-LV" sz="1400" dirty="0" smtClean="0">
                <a:solidFill>
                  <a:srgbClr val="1A0599"/>
                </a:solidFill>
                <a:latin typeface="Verdana" panose="020B0604030504040204" pitchFamily="34" charset="0"/>
                <a:ea typeface="Verdana" panose="020B0604030504040204" pitchFamily="34" charset="0"/>
              </a:rPr>
              <a:t>Stratēģiskās kapacitātes</a:t>
            </a:r>
          </a:p>
          <a:p>
            <a:pPr marL="285750" indent="-285750">
              <a:buFont typeface="Arial" panose="020B0604020202020204" pitchFamily="34" charset="0"/>
              <a:buChar char="•"/>
            </a:pPr>
            <a:r>
              <a:rPr lang="lv-LV" sz="1400" dirty="0" smtClean="0">
                <a:solidFill>
                  <a:srgbClr val="1A0599"/>
                </a:solidFill>
                <a:latin typeface="Verdana" panose="020B0604030504040204" pitchFamily="34" charset="0"/>
                <a:ea typeface="Verdana" panose="020B0604030504040204" pitchFamily="34" charset="0"/>
              </a:rPr>
              <a:t>Eiropas mēroga sistēmu izvietošana</a:t>
            </a:r>
          </a:p>
          <a:p>
            <a:pPr marL="285750" indent="-285750">
              <a:buFont typeface="Arial" panose="020B0604020202020204" pitchFamily="34" charset="0"/>
              <a:buChar char="•"/>
            </a:pPr>
            <a:r>
              <a:rPr lang="lv-LV" sz="1400" dirty="0" smtClean="0">
                <a:solidFill>
                  <a:srgbClr val="1A0599"/>
                </a:solidFill>
                <a:latin typeface="Verdana" panose="020B0604030504040204" pitchFamily="34" charset="0"/>
                <a:ea typeface="Verdana" panose="020B0604030504040204" pitchFamily="34" charset="0"/>
              </a:rPr>
              <a:t>Augsta līmeņa digitālās prasmes</a:t>
            </a:r>
          </a:p>
          <a:p>
            <a:pPr marL="285750" indent="-285750">
              <a:buFont typeface="Arial" panose="020B0604020202020204" pitchFamily="34" charset="0"/>
              <a:buChar char="•"/>
            </a:pPr>
            <a:r>
              <a:rPr lang="lv-LV" sz="1400" dirty="0" smtClean="0">
                <a:solidFill>
                  <a:srgbClr val="1A0599"/>
                </a:solidFill>
                <a:latin typeface="Verdana" panose="020B0604030504040204" pitchFamily="34" charset="0"/>
                <a:ea typeface="Verdana" panose="020B0604030504040204" pitchFamily="34" charset="0"/>
              </a:rPr>
              <a:t>Testēšana</a:t>
            </a:r>
          </a:p>
        </p:txBody>
      </p:sp>
      <p:sp>
        <p:nvSpPr>
          <p:cNvPr id="24" name="TextBox 23"/>
          <p:cNvSpPr txBox="1"/>
          <p:nvPr/>
        </p:nvSpPr>
        <p:spPr>
          <a:xfrm>
            <a:off x="5102982" y="1621118"/>
            <a:ext cx="1615880" cy="1077218"/>
          </a:xfrm>
          <a:prstGeom prst="rect">
            <a:avLst/>
          </a:prstGeom>
          <a:noFill/>
          <a:scene3d>
            <a:camera prst="orthographicFront">
              <a:rot lat="0" lon="0" rev="0"/>
            </a:camera>
            <a:lightRig rig="threePt" dir="t"/>
          </a:scene3d>
        </p:spPr>
        <p:txBody>
          <a:bodyPr wrap="square" rtlCol="0">
            <a:spAutoFit/>
          </a:bodyPr>
          <a:lstStyle/>
          <a:p>
            <a:pPr algn="ctr"/>
            <a:r>
              <a:rPr lang="lv-LV" sz="1600" dirty="0" smtClean="0">
                <a:solidFill>
                  <a:srgbClr val="1A0599"/>
                </a:solidFill>
                <a:latin typeface="Verdana" panose="020B0604030504040204" pitchFamily="34" charset="0"/>
                <a:ea typeface="Verdana" panose="020B0604030504040204" pitchFamily="34" charset="0"/>
              </a:rPr>
              <a:t>Tehnoloģiju jaudas un izmantošanas pielietojumi</a:t>
            </a:r>
            <a:endParaRPr lang="lv-LV" sz="1600" dirty="0">
              <a:solidFill>
                <a:srgbClr val="1A0599"/>
              </a:solidFill>
              <a:latin typeface="Verdana" panose="020B0604030504040204" pitchFamily="34" charset="0"/>
              <a:ea typeface="Verdana" panose="020B0604030504040204" pitchFamily="34" charset="0"/>
            </a:endParaRPr>
          </a:p>
        </p:txBody>
      </p:sp>
      <p:pic>
        <p:nvPicPr>
          <p:cNvPr id="8" name="Picture 7"/>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brightnessContrast bright="-21000" contrast="100000"/>
                    </a14:imgEffect>
                  </a14:imgLayer>
                </a14:imgProps>
              </a:ext>
            </a:extLst>
          </a:blip>
          <a:stretch>
            <a:fillRect/>
          </a:stretch>
        </p:blipFill>
        <p:spPr>
          <a:xfrm>
            <a:off x="796050" y="1687108"/>
            <a:ext cx="3155409" cy="1596066"/>
          </a:xfrm>
          <a:prstGeom prst="rect">
            <a:avLst/>
          </a:prstGeom>
        </p:spPr>
      </p:pic>
      <p:sp>
        <p:nvSpPr>
          <p:cNvPr id="25" name="Left Arrow 24"/>
          <p:cNvSpPr/>
          <p:nvPr/>
        </p:nvSpPr>
        <p:spPr>
          <a:xfrm>
            <a:off x="2534827" y="3278485"/>
            <a:ext cx="1303699" cy="570368"/>
          </a:xfrm>
          <a:prstGeom prst="leftArrow">
            <a:avLst/>
          </a:prstGeom>
          <a:solidFill>
            <a:srgbClr val="7030A0"/>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2030</a:t>
            </a:r>
            <a:endParaRPr lang="lv-LV" dirty="0"/>
          </a:p>
        </p:txBody>
      </p:sp>
      <p:sp>
        <p:nvSpPr>
          <p:cNvPr id="26" name="Left Arrow 25"/>
          <p:cNvSpPr/>
          <p:nvPr/>
        </p:nvSpPr>
        <p:spPr>
          <a:xfrm>
            <a:off x="3070984" y="2928180"/>
            <a:ext cx="1303699" cy="570368"/>
          </a:xfrm>
          <a:prstGeom prst="leftArrow">
            <a:avLst/>
          </a:prstGeom>
          <a:solidFill>
            <a:srgbClr val="7030A0"/>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2030</a:t>
            </a:r>
          </a:p>
        </p:txBody>
      </p:sp>
      <p:sp>
        <p:nvSpPr>
          <p:cNvPr id="28" name="Left Arrow 27"/>
          <p:cNvSpPr/>
          <p:nvPr/>
        </p:nvSpPr>
        <p:spPr>
          <a:xfrm>
            <a:off x="4237490" y="2321288"/>
            <a:ext cx="1303699" cy="570368"/>
          </a:xfrm>
          <a:prstGeom prst="leftArrow">
            <a:avLst/>
          </a:prstGeom>
          <a:solidFill>
            <a:srgbClr val="7030A0"/>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2030</a:t>
            </a:r>
          </a:p>
        </p:txBody>
      </p:sp>
      <p:sp>
        <p:nvSpPr>
          <p:cNvPr id="29" name="TextBox 28"/>
          <p:cNvSpPr txBox="1"/>
          <p:nvPr/>
        </p:nvSpPr>
        <p:spPr>
          <a:xfrm>
            <a:off x="680395" y="1536827"/>
            <a:ext cx="4030270" cy="338554"/>
          </a:xfrm>
          <a:prstGeom prst="rect">
            <a:avLst/>
          </a:prstGeom>
          <a:noFill/>
        </p:spPr>
        <p:txBody>
          <a:bodyPr wrap="none" rtlCol="0">
            <a:spAutoFit/>
          </a:bodyPr>
          <a:lstStyle/>
          <a:p>
            <a:r>
              <a:rPr lang="lv-LV" sz="1600" b="1" dirty="0" err="1" smtClean="0">
                <a:solidFill>
                  <a:srgbClr val="7030A0"/>
                </a:solidFill>
                <a:latin typeface="Verdana" panose="020B0604030504040204" pitchFamily="34" charset="0"/>
                <a:ea typeface="Verdana" panose="020B0604030504040204" pitchFamily="34" charset="0"/>
              </a:rPr>
              <a:t>Europe’s</a:t>
            </a:r>
            <a:r>
              <a:rPr lang="lv-LV" sz="1600" b="1" dirty="0" smtClean="0">
                <a:solidFill>
                  <a:srgbClr val="7030A0"/>
                </a:solidFill>
                <a:latin typeface="Verdana" panose="020B0604030504040204" pitchFamily="34" charset="0"/>
                <a:ea typeface="Verdana" panose="020B0604030504040204" pitchFamily="34" charset="0"/>
              </a:rPr>
              <a:t> </a:t>
            </a:r>
            <a:r>
              <a:rPr lang="lv-LV" sz="1600" b="1" dirty="0" err="1" smtClean="0">
                <a:solidFill>
                  <a:srgbClr val="7030A0"/>
                </a:solidFill>
                <a:latin typeface="Verdana" panose="020B0604030504040204" pitchFamily="34" charset="0"/>
                <a:ea typeface="Verdana" panose="020B0604030504040204" pitchFamily="34" charset="0"/>
              </a:rPr>
              <a:t>Digital</a:t>
            </a:r>
            <a:r>
              <a:rPr lang="lv-LV" sz="1600" b="1" dirty="0" smtClean="0">
                <a:solidFill>
                  <a:srgbClr val="7030A0"/>
                </a:solidFill>
                <a:latin typeface="Verdana" panose="020B0604030504040204" pitchFamily="34" charset="0"/>
                <a:ea typeface="Verdana" panose="020B0604030504040204" pitchFamily="34" charset="0"/>
              </a:rPr>
              <a:t> </a:t>
            </a:r>
            <a:r>
              <a:rPr lang="lv-LV" sz="1600" b="1" dirty="0" err="1" smtClean="0">
                <a:solidFill>
                  <a:srgbClr val="7030A0"/>
                </a:solidFill>
                <a:latin typeface="Verdana" panose="020B0604030504040204" pitchFamily="34" charset="0"/>
                <a:ea typeface="Verdana" panose="020B0604030504040204" pitchFamily="34" charset="0"/>
              </a:rPr>
              <a:t>Decade</a:t>
            </a:r>
            <a:r>
              <a:rPr lang="lv-LV" sz="1600" b="1" dirty="0" smtClean="0">
                <a:solidFill>
                  <a:srgbClr val="7030A0"/>
                </a:solidFill>
                <a:latin typeface="Verdana" panose="020B0604030504040204" pitchFamily="34" charset="0"/>
                <a:ea typeface="Verdana" panose="020B0604030504040204" pitchFamily="34" charset="0"/>
              </a:rPr>
              <a:t> Compass</a:t>
            </a:r>
            <a:endParaRPr lang="lv-LV" sz="1600" b="1" dirty="0">
              <a:solidFill>
                <a:srgbClr val="7030A0"/>
              </a:solidFill>
              <a:latin typeface="Verdana" panose="020B0604030504040204" pitchFamily="34" charset="0"/>
              <a:ea typeface="Verdana" panose="020B0604030504040204" pitchFamily="34" charset="0"/>
            </a:endParaRPr>
          </a:p>
        </p:txBody>
      </p:sp>
      <p:sp>
        <p:nvSpPr>
          <p:cNvPr id="30" name="Slide Number Placeholder 5">
            <a:extLst>
              <a:ext uri="{FF2B5EF4-FFF2-40B4-BE49-F238E27FC236}">
                <a16:creationId xmlns="" xmlns:a16="http://schemas.microsoft.com/office/drawing/2014/main" id="{D10646D4-2A0A-9547-BE9A-87F7C6546FF8}"/>
              </a:ext>
            </a:extLst>
          </p:cNvPr>
          <p:cNvSpPr>
            <a:spLocks noGrp="1"/>
          </p:cNvSpPr>
          <p:nvPr>
            <p:ph type="sldNum" sz="quarter" idx="12"/>
          </p:nvPr>
        </p:nvSpPr>
        <p:spPr bwMode="auto">
          <a:xfrm>
            <a:off x="9208770" y="618904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lv-LV" dirty="0" smtClean="0">
                <a:latin typeface="Verdana" panose="020B0604030504040204" pitchFamily="34" charset="0"/>
                <a:ea typeface="Verdana" panose="020B0604030504040204" pitchFamily="34" charset="0"/>
              </a:rPr>
              <a:t>6</a:t>
            </a:r>
            <a:endParaRPr lang="en-US" altLang="lv-LV" dirty="0">
              <a:latin typeface="Verdana" panose="020B0604030504040204" pitchFamily="34" charset="0"/>
              <a:ea typeface="Verdana" panose="020B0604030504040204" pitchFamily="34" charset="0"/>
            </a:endParaRPr>
          </a:p>
        </p:txBody>
      </p:sp>
      <p:sp>
        <p:nvSpPr>
          <p:cNvPr id="31" name="Title 1">
            <a:extLst>
              <a:ext uri="{FF2B5EF4-FFF2-40B4-BE49-F238E27FC236}">
                <a16:creationId xmlns="" xmlns:a16="http://schemas.microsoft.com/office/drawing/2014/main" id="{E48F5272-E51A-6944-8768-B8F921E69B2F}"/>
              </a:ext>
            </a:extLst>
          </p:cNvPr>
          <p:cNvSpPr txBox="1">
            <a:spLocks/>
          </p:cNvSpPr>
          <p:nvPr/>
        </p:nvSpPr>
        <p:spPr>
          <a:xfrm>
            <a:off x="1660117" y="413480"/>
            <a:ext cx="9156109" cy="103663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ltLang="en-US" sz="3200" b="1" dirty="0" smtClean="0">
                <a:solidFill>
                  <a:srgbClr val="1A0599"/>
                </a:solidFill>
                <a:latin typeface="Verdana" panose="020B0604030504040204" pitchFamily="34" charset="0"/>
                <a:ea typeface="Verdana" panose="020B0604030504040204" pitchFamily="34" charset="0"/>
              </a:rPr>
              <a:t>«Apvārsnis Eiropa» digitālo programmu sinerģijas ar «Digitālā Eiropa» un CEF</a:t>
            </a:r>
            <a:endParaRPr lang="lv-LV" altLang="lv-LV" sz="3200" b="1" dirty="0">
              <a:solidFill>
                <a:srgbClr val="1A0599"/>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03899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982686" y="4764519"/>
            <a:ext cx="9013371" cy="1471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Rectangle 25"/>
          <p:cNvSpPr/>
          <p:nvPr/>
        </p:nvSpPr>
        <p:spPr>
          <a:xfrm>
            <a:off x="2786743" y="2969058"/>
            <a:ext cx="9209314" cy="16832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Rectangle 24"/>
          <p:cNvSpPr/>
          <p:nvPr/>
        </p:nvSpPr>
        <p:spPr>
          <a:xfrm>
            <a:off x="2786743" y="1110343"/>
            <a:ext cx="9209314" cy="1771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Freeform 10"/>
          <p:cNvSpPr/>
          <p:nvPr/>
        </p:nvSpPr>
        <p:spPr>
          <a:xfrm>
            <a:off x="4125686" y="1170845"/>
            <a:ext cx="7786912" cy="1683290"/>
          </a:xfrm>
          <a:custGeom>
            <a:avLst/>
            <a:gdLst>
              <a:gd name="connsiteX0" fmla="*/ 0 w 4526347"/>
              <a:gd name="connsiteY0" fmla="*/ 0 h 1683290"/>
              <a:gd name="connsiteX1" fmla="*/ 4526347 w 4526347"/>
              <a:gd name="connsiteY1" fmla="*/ 0 h 1683290"/>
              <a:gd name="connsiteX2" fmla="*/ 4526347 w 4526347"/>
              <a:gd name="connsiteY2" fmla="*/ 1683290 h 1683290"/>
              <a:gd name="connsiteX3" fmla="*/ 0 w 4526347"/>
              <a:gd name="connsiteY3" fmla="*/ 1683290 h 1683290"/>
              <a:gd name="connsiteX4" fmla="*/ 0 w 4526347"/>
              <a:gd name="connsiteY4" fmla="*/ 0 h 168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6347" h="1683290">
                <a:moveTo>
                  <a:pt x="0" y="0"/>
                </a:moveTo>
                <a:lnTo>
                  <a:pt x="4526347" y="0"/>
                </a:lnTo>
                <a:lnTo>
                  <a:pt x="4526347" y="1683290"/>
                </a:lnTo>
                <a:lnTo>
                  <a:pt x="0" y="1683290"/>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114300" lvl="1" indent="-114300" defTabSz="533400">
              <a:lnSpc>
                <a:spcPct val="90000"/>
              </a:lnSpc>
              <a:spcBef>
                <a:spcPct val="0"/>
              </a:spcBef>
              <a:spcAft>
                <a:spcPct val="15000"/>
              </a:spcAft>
              <a:buChar char="••"/>
              <a:tabLst>
                <a:tab pos="87313" algn="l"/>
              </a:tabLst>
            </a:pPr>
            <a:r>
              <a:rPr lang="lv-LV" sz="1400" dirty="0">
                <a:solidFill>
                  <a:srgbClr val="1A0599"/>
                </a:solidFill>
                <a:latin typeface="Verdana" panose="020B0604030504040204" pitchFamily="34" charset="0"/>
                <a:ea typeface="Verdana" panose="020B0604030504040204" pitchFamily="34" charset="0"/>
              </a:rPr>
              <a:t>Zaļā, elastīgā un progresīvā ražošana</a:t>
            </a:r>
          </a:p>
          <a:p>
            <a:pPr marL="114300" lvl="1" indent="-114300" defTabSz="533400">
              <a:lnSpc>
                <a:spcPct val="90000"/>
              </a:lnSpc>
              <a:spcBef>
                <a:spcPct val="0"/>
              </a:spcBef>
              <a:spcAft>
                <a:spcPct val="15000"/>
              </a:spcAft>
              <a:buChar char="••"/>
              <a:tabLst>
                <a:tab pos="87313" algn="l"/>
              </a:tabLst>
            </a:pPr>
            <a:r>
              <a:rPr lang="lv-LV" sz="1400" dirty="0">
                <a:solidFill>
                  <a:srgbClr val="1A0599"/>
                </a:solidFill>
                <a:latin typeface="Verdana" panose="020B0604030504040204" pitchFamily="34" charset="0"/>
                <a:ea typeface="Verdana" panose="020B0604030504040204" pitchFamily="34" charset="0"/>
              </a:rPr>
              <a:t>Progresīvas digitālās tehnoloģijas ražošanai</a:t>
            </a:r>
          </a:p>
          <a:p>
            <a:pPr marL="114300" lvl="1" indent="-114300" defTabSz="533400">
              <a:lnSpc>
                <a:spcPct val="90000"/>
              </a:lnSpc>
              <a:spcBef>
                <a:spcPct val="0"/>
              </a:spcBef>
              <a:spcAft>
                <a:spcPct val="15000"/>
              </a:spcAft>
              <a:buChar char="••"/>
              <a:tabLst>
                <a:tab pos="87313" algn="l"/>
              </a:tabLst>
            </a:pPr>
            <a:r>
              <a:rPr lang="lv-LV" sz="1400" dirty="0">
                <a:solidFill>
                  <a:srgbClr val="1A0599"/>
                </a:solidFill>
                <a:latin typeface="Verdana" panose="020B0604030504040204" pitchFamily="34" charset="0"/>
                <a:ea typeface="Verdana" panose="020B0604030504040204" pitchFamily="34" charset="0"/>
              </a:rPr>
              <a:t>Jauni būvniecības veidi, lai paātrinātu pārmaiņas būvniecībā</a:t>
            </a:r>
          </a:p>
          <a:p>
            <a:pPr marL="114300" lvl="1" indent="-114300" defTabSz="533400">
              <a:lnSpc>
                <a:spcPct val="90000"/>
              </a:lnSpc>
              <a:spcBef>
                <a:spcPct val="0"/>
              </a:spcBef>
              <a:spcAft>
                <a:spcPct val="15000"/>
              </a:spcAft>
              <a:buChar char="••"/>
              <a:tabLst>
                <a:tab pos="87313" algn="l"/>
              </a:tabLst>
            </a:pPr>
            <a:r>
              <a:rPr lang="lv-LV" sz="1400" dirty="0">
                <a:solidFill>
                  <a:srgbClr val="1A0599"/>
                </a:solidFill>
                <a:latin typeface="Verdana" panose="020B0604030504040204" pitchFamily="34" charset="0"/>
                <a:ea typeface="Verdana" panose="020B0604030504040204" pitchFamily="34" charset="0"/>
              </a:rPr>
              <a:t>Aprites centri, atspēriena punkts ceļā uz klimata neitralitāti un cikliskumu rūpniecībā</a:t>
            </a:r>
          </a:p>
          <a:p>
            <a:pPr marL="114300" lvl="1" indent="-114300" defTabSz="533400">
              <a:lnSpc>
                <a:spcPct val="90000"/>
              </a:lnSpc>
              <a:spcBef>
                <a:spcPct val="0"/>
              </a:spcBef>
              <a:spcAft>
                <a:spcPct val="15000"/>
              </a:spcAft>
              <a:buChar char="••"/>
              <a:tabLst>
                <a:tab pos="87313" algn="l"/>
              </a:tabLst>
            </a:pPr>
            <a:r>
              <a:rPr lang="lv-LV" sz="1400" dirty="0">
                <a:solidFill>
                  <a:srgbClr val="1A0599"/>
                </a:solidFill>
                <a:latin typeface="Verdana" panose="020B0604030504040204" pitchFamily="34" charset="0"/>
                <a:ea typeface="Verdana" panose="020B0604030504040204" pitchFamily="34" charset="0"/>
              </a:rPr>
              <a:t>Resursu aprites nodrošināšana ražošanas nozarēs, tostarp atkritumu, ūdens un CO2/CO nozarē</a:t>
            </a:r>
          </a:p>
          <a:p>
            <a:pPr marL="114300" lvl="1" indent="-114300" defTabSz="533400">
              <a:lnSpc>
                <a:spcPct val="90000"/>
              </a:lnSpc>
              <a:spcBef>
                <a:spcPct val="0"/>
              </a:spcBef>
              <a:spcAft>
                <a:spcPct val="15000"/>
              </a:spcAft>
              <a:buChar char="••"/>
              <a:tabLst>
                <a:tab pos="87313" algn="l"/>
              </a:tabLst>
            </a:pPr>
            <a:r>
              <a:rPr lang="lv-LV" sz="1400" dirty="0">
                <a:solidFill>
                  <a:srgbClr val="1A0599"/>
                </a:solidFill>
                <a:latin typeface="Verdana" panose="020B0604030504040204" pitchFamily="34" charset="0"/>
                <a:ea typeface="Verdana" panose="020B0604030504040204" pitchFamily="34" charset="0"/>
              </a:rPr>
              <a:t>Atjaunojamo energoresursu un elektroenerģijas integrēšana pārstrādes rūpniecībā</a:t>
            </a:r>
          </a:p>
        </p:txBody>
      </p:sp>
      <p:sp>
        <p:nvSpPr>
          <p:cNvPr id="12" name="Freeform 11"/>
          <p:cNvSpPr/>
          <p:nvPr/>
        </p:nvSpPr>
        <p:spPr>
          <a:xfrm>
            <a:off x="4125686" y="2969059"/>
            <a:ext cx="7786912" cy="1683284"/>
          </a:xfrm>
          <a:custGeom>
            <a:avLst/>
            <a:gdLst>
              <a:gd name="connsiteX0" fmla="*/ 0 w 4526347"/>
              <a:gd name="connsiteY0" fmla="*/ 0 h 1683284"/>
              <a:gd name="connsiteX1" fmla="*/ 4526347 w 4526347"/>
              <a:gd name="connsiteY1" fmla="*/ 0 h 1683284"/>
              <a:gd name="connsiteX2" fmla="*/ 4526347 w 4526347"/>
              <a:gd name="connsiteY2" fmla="*/ 1683284 h 1683284"/>
              <a:gd name="connsiteX3" fmla="*/ 0 w 4526347"/>
              <a:gd name="connsiteY3" fmla="*/ 1683284 h 1683284"/>
              <a:gd name="connsiteX4" fmla="*/ 0 w 4526347"/>
              <a:gd name="connsiteY4" fmla="*/ 0 h 16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6347" h="1683284">
                <a:moveTo>
                  <a:pt x="0" y="0"/>
                </a:moveTo>
                <a:lnTo>
                  <a:pt x="4526347" y="0"/>
                </a:lnTo>
                <a:lnTo>
                  <a:pt x="4526347" y="1683284"/>
                </a:lnTo>
                <a:lnTo>
                  <a:pt x="0" y="1683284"/>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57150" lvl="1" indent="-57150" algn="l" defTabSz="133350">
              <a:lnSpc>
                <a:spcPct val="90000"/>
              </a:lnSpc>
              <a:spcBef>
                <a:spcPct val="0"/>
              </a:spcBef>
              <a:spcAft>
                <a:spcPct val="15000"/>
              </a:spcAft>
              <a:buChar char="••"/>
            </a:pPr>
            <a:endParaRPr lang="lv-LV" sz="300" kern="1200" dirty="0">
              <a:solidFill>
                <a:srgbClr val="1A0599"/>
              </a:solidFill>
              <a:latin typeface="Verdana" panose="020B0604030504040204" pitchFamily="34" charset="0"/>
              <a:ea typeface="Verdana" panose="020B0604030504040204" pitchFamily="34" charset="0"/>
            </a:endParaRPr>
          </a:p>
          <a:p>
            <a:pPr marL="114300" lvl="1" indent="-114300" defTabSz="533400">
              <a:lnSpc>
                <a:spcPct val="90000"/>
              </a:lnSpc>
              <a:spcBef>
                <a:spcPct val="0"/>
              </a:spcBef>
              <a:spcAft>
                <a:spcPct val="15000"/>
              </a:spcAft>
              <a:buChar char="••"/>
              <a:tabLst>
                <a:tab pos="87313" algn="l"/>
              </a:tabLst>
            </a:pPr>
            <a:r>
              <a:rPr lang="lv-LV" sz="1400" dirty="0">
                <a:solidFill>
                  <a:srgbClr val="1A0599"/>
                </a:solidFill>
                <a:latin typeface="Verdana" panose="020B0604030504040204" pitchFamily="34" charset="0"/>
                <a:ea typeface="Verdana" panose="020B0604030504040204" pitchFamily="34" charset="0"/>
              </a:rPr>
              <a:t>Noturīgas, ilgtspējīgas un kritisko izejvielu vērtības ķēdes ES industriālajām ekosistēmām</a:t>
            </a:r>
          </a:p>
          <a:p>
            <a:pPr marL="114300" lvl="1" indent="-114300" defTabSz="533400">
              <a:lnSpc>
                <a:spcPct val="90000"/>
              </a:lnSpc>
              <a:spcBef>
                <a:spcPct val="0"/>
              </a:spcBef>
              <a:spcAft>
                <a:spcPct val="15000"/>
              </a:spcAft>
              <a:buChar char="••"/>
              <a:tabLst>
                <a:tab pos="87313" algn="l"/>
              </a:tabLst>
            </a:pPr>
            <a:r>
              <a:rPr lang="lv-LV" sz="1400" dirty="0">
                <a:solidFill>
                  <a:srgbClr val="1A0599"/>
                </a:solidFill>
                <a:latin typeface="Verdana" panose="020B0604030504040204" pitchFamily="34" charset="0"/>
                <a:ea typeface="Verdana" panose="020B0604030504040204" pitchFamily="34" charset="0"/>
              </a:rPr>
              <a:t>Jauni ilgtspējīgi materiāli ar uzlabotām funkcijām un lietojumiem dažādos rūpnieciskos procesos un patēriņa precēs</a:t>
            </a:r>
          </a:p>
          <a:p>
            <a:pPr marL="114300" lvl="1" indent="-114300" defTabSz="533400">
              <a:lnSpc>
                <a:spcPct val="90000"/>
              </a:lnSpc>
              <a:spcBef>
                <a:spcPct val="0"/>
              </a:spcBef>
              <a:spcAft>
                <a:spcPct val="15000"/>
              </a:spcAft>
              <a:buChar char="••"/>
              <a:tabLst>
                <a:tab pos="87313" algn="l"/>
              </a:tabLst>
            </a:pPr>
            <a:r>
              <a:rPr lang="lv-LV" sz="1400" dirty="0" smtClean="0">
                <a:solidFill>
                  <a:srgbClr val="1A0599"/>
                </a:solidFill>
                <a:latin typeface="Verdana" panose="020B0604030504040204" pitchFamily="34" charset="0"/>
                <a:ea typeface="Verdana" panose="020B0604030504040204" pitchFamily="34" charset="0"/>
              </a:rPr>
              <a:t>Aprites </a:t>
            </a:r>
            <a:r>
              <a:rPr lang="lv-LV" sz="1400" dirty="0">
                <a:solidFill>
                  <a:srgbClr val="1A0599"/>
                </a:solidFill>
                <a:latin typeface="Verdana" panose="020B0604030504040204" pitchFamily="34" charset="0"/>
                <a:ea typeface="Verdana" panose="020B0604030504040204" pitchFamily="34" charset="0"/>
              </a:rPr>
              <a:t>ekonomika, kas stiprina starpnozaru sadarbību visā vērtību ķēdē un ļauj MVU pārveidot savu darbību un uzņēmējdarbības modeļus</a:t>
            </a:r>
          </a:p>
          <a:p>
            <a:pPr marL="114300" lvl="1" indent="-114300" defTabSz="533400">
              <a:lnSpc>
                <a:spcPct val="90000"/>
              </a:lnSpc>
              <a:spcBef>
                <a:spcPct val="0"/>
              </a:spcBef>
              <a:spcAft>
                <a:spcPct val="15000"/>
              </a:spcAft>
              <a:buChar char="••"/>
              <a:tabLst>
                <a:tab pos="87313" algn="l"/>
              </a:tabLst>
            </a:pPr>
            <a:r>
              <a:rPr lang="lv-LV" sz="1400" dirty="0">
                <a:solidFill>
                  <a:srgbClr val="1A0599"/>
                </a:solidFill>
                <a:latin typeface="Verdana" panose="020B0604030504040204" pitchFamily="34" charset="0"/>
                <a:ea typeface="Verdana" panose="020B0604030504040204" pitchFamily="34" charset="0"/>
              </a:rPr>
              <a:t>Galveno digitālo pamattehnoloģiju plašāka ieviešana rūpniecības vērtības ķēdēs un stratēģiskajās nozarēs, īpašu uzmanību pievēršot MVU un </a:t>
            </a:r>
            <a:r>
              <a:rPr lang="lv-LV" sz="1400" dirty="0" err="1">
                <a:solidFill>
                  <a:srgbClr val="1A0599"/>
                </a:solidFill>
                <a:latin typeface="Verdana" panose="020B0604030504040204" pitchFamily="34" charset="0"/>
                <a:ea typeface="Verdana" panose="020B0604030504040204" pitchFamily="34" charset="0"/>
              </a:rPr>
              <a:t>jaunuzņēmumiem</a:t>
            </a:r>
            <a:endParaRPr lang="lv-LV" sz="1400" dirty="0">
              <a:solidFill>
                <a:srgbClr val="1A0599"/>
              </a:solidFill>
              <a:latin typeface="Verdana" panose="020B0604030504040204" pitchFamily="34" charset="0"/>
              <a:ea typeface="Verdana" panose="020B0604030504040204" pitchFamily="34" charset="0"/>
            </a:endParaRPr>
          </a:p>
        </p:txBody>
      </p:sp>
      <p:sp>
        <p:nvSpPr>
          <p:cNvPr id="13" name="Freeform 12"/>
          <p:cNvSpPr/>
          <p:nvPr/>
        </p:nvSpPr>
        <p:spPr>
          <a:xfrm>
            <a:off x="4125686" y="4652341"/>
            <a:ext cx="7710712" cy="1683284"/>
          </a:xfrm>
          <a:custGeom>
            <a:avLst/>
            <a:gdLst>
              <a:gd name="connsiteX0" fmla="*/ 0 w 4526347"/>
              <a:gd name="connsiteY0" fmla="*/ 0 h 1683284"/>
              <a:gd name="connsiteX1" fmla="*/ 4526347 w 4526347"/>
              <a:gd name="connsiteY1" fmla="*/ 0 h 1683284"/>
              <a:gd name="connsiteX2" fmla="*/ 4526347 w 4526347"/>
              <a:gd name="connsiteY2" fmla="*/ 1683284 h 1683284"/>
              <a:gd name="connsiteX3" fmla="*/ 0 w 4526347"/>
              <a:gd name="connsiteY3" fmla="*/ 1683284 h 1683284"/>
              <a:gd name="connsiteX4" fmla="*/ 0 w 4526347"/>
              <a:gd name="connsiteY4" fmla="*/ 0 h 168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6347" h="1683284">
                <a:moveTo>
                  <a:pt x="0" y="0"/>
                </a:moveTo>
                <a:lnTo>
                  <a:pt x="4526347" y="0"/>
                </a:lnTo>
                <a:lnTo>
                  <a:pt x="4526347" y="1683284"/>
                </a:lnTo>
                <a:lnTo>
                  <a:pt x="0" y="1683284"/>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endParaRPr lang="lv-LV" sz="1400" kern="1200" dirty="0">
              <a:solidFill>
                <a:srgbClr val="1A0599"/>
              </a:solidFill>
              <a:latin typeface="Verdana" panose="020B0604030504040204" pitchFamily="34" charset="0"/>
              <a:ea typeface="Verdana" panose="020B0604030504040204" pitchFamily="34" charset="0"/>
            </a:endParaRPr>
          </a:p>
          <a:p>
            <a:pPr marL="114300" lvl="1" indent="-114300" defTabSz="533400">
              <a:lnSpc>
                <a:spcPct val="90000"/>
              </a:lnSpc>
              <a:spcBef>
                <a:spcPct val="0"/>
              </a:spcBef>
              <a:spcAft>
                <a:spcPct val="15000"/>
              </a:spcAft>
              <a:buChar char="••"/>
              <a:tabLst>
                <a:tab pos="87313" algn="l"/>
              </a:tabLst>
            </a:pPr>
            <a:r>
              <a:rPr lang="lv-LV" sz="1400" dirty="0">
                <a:solidFill>
                  <a:srgbClr val="1A0599"/>
                </a:solidFill>
                <a:latin typeface="Verdana" panose="020B0604030504040204" pitchFamily="34" charset="0"/>
                <a:ea typeface="Verdana" panose="020B0604030504040204" pitchFamily="34" charset="0"/>
              </a:rPr>
              <a:t>Uzlabota Eiropas līderība pasaules datu ekonomikā</a:t>
            </a:r>
          </a:p>
          <a:p>
            <a:pPr marL="114300" lvl="1" indent="-114300" defTabSz="533400">
              <a:lnSpc>
                <a:spcPct val="90000"/>
              </a:lnSpc>
              <a:spcBef>
                <a:spcPct val="0"/>
              </a:spcBef>
              <a:spcAft>
                <a:spcPct val="15000"/>
              </a:spcAft>
              <a:buChar char="••"/>
              <a:tabLst>
                <a:tab pos="87313" algn="l"/>
              </a:tabLst>
            </a:pPr>
            <a:r>
              <a:rPr lang="lv-LV" sz="1400" dirty="0" smtClean="0">
                <a:solidFill>
                  <a:srgbClr val="1A0599"/>
                </a:solidFill>
                <a:latin typeface="Verdana" panose="020B0604030504040204" pitchFamily="34" charset="0"/>
                <a:ea typeface="Verdana" panose="020B0604030504040204" pitchFamily="34" charset="0"/>
              </a:rPr>
              <a:t>Panākts maksimāls </a:t>
            </a:r>
            <a:r>
              <a:rPr lang="lv-LV" sz="1400" dirty="0">
                <a:solidFill>
                  <a:srgbClr val="1A0599"/>
                </a:solidFill>
                <a:latin typeface="Verdana" panose="020B0604030504040204" pitchFamily="34" charset="0"/>
                <a:ea typeface="Verdana" panose="020B0604030504040204" pitchFamily="34" charset="0"/>
              </a:rPr>
              <a:t>sociālais un ekonomiskais ieguvums no plašākas un efektīvākas datu izmantošanas</a:t>
            </a:r>
          </a:p>
          <a:p>
            <a:pPr marL="114300" lvl="1" indent="-114300" defTabSz="533400">
              <a:lnSpc>
                <a:spcPct val="90000"/>
              </a:lnSpc>
              <a:spcBef>
                <a:spcPct val="0"/>
              </a:spcBef>
              <a:spcAft>
                <a:spcPct val="15000"/>
              </a:spcAft>
              <a:buChar char="••"/>
              <a:tabLst>
                <a:tab pos="87313" algn="l"/>
              </a:tabLst>
            </a:pPr>
            <a:r>
              <a:rPr lang="lv-LV" sz="1400" dirty="0">
                <a:solidFill>
                  <a:srgbClr val="1A0599"/>
                </a:solidFill>
                <a:latin typeface="Verdana" panose="020B0604030504040204" pitchFamily="34" charset="0"/>
                <a:ea typeface="Verdana" panose="020B0604030504040204" pitchFamily="34" charset="0"/>
              </a:rPr>
              <a:t>Uzlabota Eiropas spēja risināt steidzamas </a:t>
            </a:r>
            <a:r>
              <a:rPr lang="lv-LV" sz="1400" dirty="0" smtClean="0">
                <a:solidFill>
                  <a:srgbClr val="1A0599"/>
                </a:solidFill>
                <a:latin typeface="Verdana" panose="020B0604030504040204" pitchFamily="34" charset="0"/>
                <a:ea typeface="Verdana" panose="020B0604030504040204" pitchFamily="34" charset="0"/>
              </a:rPr>
              <a:t>problēmas </a:t>
            </a:r>
            <a:r>
              <a:rPr lang="lv-LV" sz="1400" dirty="0">
                <a:solidFill>
                  <a:srgbClr val="1A0599"/>
                </a:solidFill>
                <a:latin typeface="Verdana" panose="020B0604030504040204" pitchFamily="34" charset="0"/>
                <a:ea typeface="Verdana" panose="020B0604030504040204" pitchFamily="34" charset="0"/>
              </a:rPr>
              <a:t>(piemēram, dati krīžu pārvarēšanai, </a:t>
            </a:r>
            <a:r>
              <a:rPr lang="lv-LV" sz="1400" dirty="0" err="1">
                <a:solidFill>
                  <a:srgbClr val="1A0599"/>
                </a:solidFill>
                <a:latin typeface="Verdana" panose="020B0604030504040204" pitchFamily="34" charset="0"/>
                <a:ea typeface="Verdana" panose="020B0604030504040204" pitchFamily="34" charset="0"/>
              </a:rPr>
              <a:t>digitalizācija</a:t>
            </a:r>
            <a:r>
              <a:rPr lang="lv-LV" sz="1400" dirty="0">
                <a:solidFill>
                  <a:srgbClr val="1A0599"/>
                </a:solidFill>
                <a:latin typeface="Verdana" panose="020B0604030504040204" pitchFamily="34" charset="0"/>
                <a:ea typeface="Verdana" panose="020B0604030504040204" pitchFamily="34" charset="0"/>
              </a:rPr>
              <a:t> tīrai enerģijai</a:t>
            </a:r>
            <a:r>
              <a:rPr lang="lv-LV" sz="1400" dirty="0">
                <a:solidFill>
                  <a:srgbClr val="1A0599"/>
                </a:solidFill>
                <a:latin typeface="Verdana" panose="020B0604030504040204" pitchFamily="34" charset="0"/>
                <a:ea typeface="Verdana" panose="020B0604030504040204" pitchFamily="34" charset="0"/>
              </a:rPr>
              <a:t>)</a:t>
            </a:r>
            <a:endParaRPr lang="lv-LV" sz="1400" dirty="0">
              <a:solidFill>
                <a:srgbClr val="1A0599"/>
              </a:solidFill>
              <a:latin typeface="Verdana" panose="020B0604030504040204" pitchFamily="34" charset="0"/>
              <a:ea typeface="Verdana" panose="020B0604030504040204" pitchFamily="34" charset="0"/>
            </a:endParaRPr>
          </a:p>
        </p:txBody>
      </p:sp>
      <p:sp>
        <p:nvSpPr>
          <p:cNvPr id="3" name="Title 1"/>
          <p:cNvSpPr txBox="1">
            <a:spLocks/>
          </p:cNvSpPr>
          <p:nvPr/>
        </p:nvSpPr>
        <p:spPr>
          <a:xfrm>
            <a:off x="1676400" y="426117"/>
            <a:ext cx="10515600" cy="8535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200" b="1" dirty="0" smtClean="0">
                <a:solidFill>
                  <a:srgbClr val="1A0599"/>
                </a:solidFill>
                <a:latin typeface="Verdana" panose="020B0604030504040204" pitchFamily="34" charset="0"/>
                <a:ea typeface="Verdana" panose="020B0604030504040204" pitchFamily="34" charset="0"/>
              </a:rPr>
              <a:t>Apvārsnis Eiropa 4.kopas mērķi un ietekme</a:t>
            </a:r>
            <a:endParaRPr lang="lv-LV" sz="3200" b="1" dirty="0">
              <a:solidFill>
                <a:srgbClr val="1A0599"/>
              </a:solidFill>
              <a:latin typeface="Verdana" panose="020B0604030504040204" pitchFamily="34" charset="0"/>
              <a:ea typeface="Verdana" panose="020B0604030504040204" pitchFamily="34" charset="0"/>
            </a:endParaRPr>
          </a:p>
        </p:txBody>
      </p:sp>
      <p:sp>
        <p:nvSpPr>
          <p:cNvPr id="20" name="Freeform 19"/>
          <p:cNvSpPr/>
          <p:nvPr/>
        </p:nvSpPr>
        <p:spPr>
          <a:xfrm>
            <a:off x="402772" y="1110343"/>
            <a:ext cx="3526971" cy="1771003"/>
          </a:xfrm>
          <a:prstGeom prst="homePlate">
            <a:avLst/>
          </a:prstGeom>
          <a:solidFill>
            <a:srgbClr val="1A0599"/>
          </a:solidFill>
          <a:ln>
            <a:noFill/>
          </a:ln>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txBody>
          <a:bodyPr spcFirstLastPara="0" vert="horz" wrap="square" lIns="164470" tIns="126370" rIns="164470" bIns="126370" numCol="1" spcCol="1270" anchor="ctr" anchorCtr="0">
            <a:noAutofit/>
          </a:bodyPr>
          <a:lstStyle/>
          <a:p>
            <a:pPr lvl="0" algn="ctr" defTabSz="889000">
              <a:lnSpc>
                <a:spcPct val="90000"/>
              </a:lnSpc>
              <a:spcBef>
                <a:spcPct val="0"/>
              </a:spcBef>
              <a:spcAft>
                <a:spcPct val="35000"/>
              </a:spcAft>
            </a:pPr>
            <a:r>
              <a:rPr lang="lv-LV" sz="1400" b="1" kern="1200" dirty="0" smtClean="0">
                <a:solidFill>
                  <a:schemeClr val="bg1"/>
                </a:solidFill>
                <a:latin typeface="Verdana" panose="020B0604030504040204" pitchFamily="34" charset="0"/>
                <a:ea typeface="Verdana" panose="020B0604030504040204" pitchFamily="34" charset="0"/>
                <a:cs typeface="Arial" panose="020B0604020202020204" pitchFamily="34" charset="0"/>
              </a:rPr>
              <a:t>1.MĒRĶIS «ZAĻĀ UN DIGITĀLĀ PĀREJA»</a:t>
            </a:r>
          </a:p>
          <a:p>
            <a:pPr lvl="0" algn="ctr" defTabSz="889000">
              <a:lnSpc>
                <a:spcPct val="90000"/>
              </a:lnSpc>
              <a:spcBef>
                <a:spcPct val="0"/>
              </a:spcBef>
              <a:spcAft>
                <a:spcPct val="35000"/>
              </a:spcAft>
            </a:pPr>
            <a:r>
              <a:rPr lang="lv-LV" sz="1400" kern="1200" dirty="0" smtClean="0">
                <a:solidFill>
                  <a:schemeClr val="bg1"/>
                </a:solidFill>
                <a:latin typeface="Verdana" panose="020B0604030504040204" pitchFamily="34" charset="0"/>
                <a:ea typeface="Verdana" panose="020B0604030504040204" pitchFamily="34" charset="0"/>
              </a:rPr>
              <a:t>KLIMATA NEITRĀLA, CIRKULĀRA UN DIGITALIZĒTA RAŽOŠANA</a:t>
            </a:r>
            <a:endParaRPr lang="lv-LV" sz="1400" kern="1200" dirty="0">
              <a:solidFill>
                <a:schemeClr val="bg1"/>
              </a:solidFill>
              <a:latin typeface="Verdana" panose="020B0604030504040204" pitchFamily="34" charset="0"/>
              <a:ea typeface="Verdana" panose="020B0604030504040204" pitchFamily="34" charset="0"/>
            </a:endParaRPr>
          </a:p>
        </p:txBody>
      </p:sp>
      <p:sp>
        <p:nvSpPr>
          <p:cNvPr id="22" name="Freeform 21"/>
          <p:cNvSpPr/>
          <p:nvPr/>
        </p:nvSpPr>
        <p:spPr>
          <a:xfrm>
            <a:off x="402772" y="2969059"/>
            <a:ext cx="3559628" cy="1683283"/>
          </a:xfrm>
          <a:prstGeom prst="homePlate">
            <a:avLst/>
          </a:prstGeom>
          <a:solidFill>
            <a:srgbClr val="1A0599"/>
          </a:solidFill>
          <a:ln>
            <a:noFill/>
          </a:ln>
        </p:spPr>
        <p:style>
          <a:lnRef idx="2">
            <a:schemeClr val="lt1">
              <a:hueOff val="0"/>
              <a:satOff val="0"/>
              <a:lumOff val="0"/>
              <a:alphaOff val="0"/>
            </a:schemeClr>
          </a:lnRef>
          <a:fillRef idx="1">
            <a:schemeClr val="accent5">
              <a:shade val="80000"/>
              <a:hueOff val="174641"/>
              <a:satOff val="-3128"/>
              <a:lumOff val="13293"/>
              <a:alphaOff val="0"/>
            </a:schemeClr>
          </a:fillRef>
          <a:effectRef idx="0">
            <a:schemeClr val="accent5">
              <a:shade val="80000"/>
              <a:hueOff val="174641"/>
              <a:satOff val="-3128"/>
              <a:lumOff val="13293"/>
              <a:alphaOff val="0"/>
            </a:schemeClr>
          </a:effectRef>
          <a:fontRef idx="minor">
            <a:schemeClr val="lt1"/>
          </a:fontRef>
        </p:style>
        <p:txBody>
          <a:bodyPr spcFirstLastPara="0" vert="horz" wrap="square" lIns="164470" tIns="126370" rIns="164470" bIns="126370" numCol="1" spcCol="1270" anchor="ctr" anchorCtr="0">
            <a:noAutofit/>
          </a:bodyPr>
          <a:lstStyle/>
          <a:p>
            <a:pPr lvl="0" algn="ctr" defTabSz="889000">
              <a:lnSpc>
                <a:spcPct val="90000"/>
              </a:lnSpc>
              <a:spcBef>
                <a:spcPct val="0"/>
              </a:spcBef>
              <a:spcAft>
                <a:spcPct val="35000"/>
              </a:spcAft>
            </a:pPr>
            <a:r>
              <a:rPr lang="lv-LV" sz="1400" b="1" kern="1200" dirty="0" smtClean="0">
                <a:solidFill>
                  <a:schemeClr val="bg1"/>
                </a:solidFill>
                <a:latin typeface="Verdana" panose="020B0604030504040204" pitchFamily="34" charset="0"/>
                <a:ea typeface="Verdana" panose="020B0604030504040204" pitchFamily="34" charset="0"/>
                <a:cs typeface="Arial" panose="020B0604020202020204" pitchFamily="34" charset="0"/>
              </a:rPr>
              <a:t>2.MĒRĶIS «NOTURĪBA»</a:t>
            </a:r>
          </a:p>
          <a:p>
            <a:pPr lvl="0" algn="ctr" defTabSz="889000">
              <a:lnSpc>
                <a:spcPct val="90000"/>
              </a:lnSpc>
              <a:spcBef>
                <a:spcPct val="0"/>
              </a:spcBef>
              <a:spcAft>
                <a:spcPct val="35000"/>
              </a:spcAft>
            </a:pPr>
            <a:r>
              <a:rPr lang="lv-LV" sz="1400" kern="1200" dirty="0" smtClean="0">
                <a:solidFill>
                  <a:schemeClr val="bg1"/>
                </a:solidFill>
                <a:latin typeface="Verdana" panose="020B0604030504040204" pitchFamily="34" charset="0"/>
                <a:ea typeface="Verdana" panose="020B0604030504040204" pitchFamily="34" charset="0"/>
              </a:rPr>
              <a:t>LIELĀKA AUTONOMIJA GALVENAJĀS STRATĒĢISKAJĀS VĒRTĪBU ĶĒDĒS NOTURĪGAI RŪPNIECĪBAI</a:t>
            </a:r>
            <a:endParaRPr lang="lv-LV" sz="1400" kern="1200" dirty="0">
              <a:solidFill>
                <a:schemeClr val="bg1"/>
              </a:solidFill>
              <a:latin typeface="Verdana" panose="020B0604030504040204" pitchFamily="34" charset="0"/>
              <a:ea typeface="Verdana" panose="020B0604030504040204" pitchFamily="34" charset="0"/>
            </a:endParaRPr>
          </a:p>
        </p:txBody>
      </p:sp>
      <p:sp>
        <p:nvSpPr>
          <p:cNvPr id="24" name="Freeform 23"/>
          <p:cNvSpPr/>
          <p:nvPr/>
        </p:nvSpPr>
        <p:spPr>
          <a:xfrm>
            <a:off x="402772" y="4763340"/>
            <a:ext cx="3526971" cy="1472866"/>
          </a:xfrm>
          <a:prstGeom prst="homePlate">
            <a:avLst/>
          </a:prstGeom>
          <a:solidFill>
            <a:srgbClr val="1A0599"/>
          </a:solidFill>
          <a:ln>
            <a:noFill/>
          </a:ln>
        </p:spPr>
        <p:style>
          <a:lnRef idx="2">
            <a:schemeClr val="lt1">
              <a:hueOff val="0"/>
              <a:satOff val="0"/>
              <a:lumOff val="0"/>
              <a:alphaOff val="0"/>
            </a:schemeClr>
          </a:lnRef>
          <a:fillRef idx="1">
            <a:schemeClr val="accent5">
              <a:shade val="80000"/>
              <a:hueOff val="349283"/>
              <a:satOff val="-6256"/>
              <a:lumOff val="26585"/>
              <a:alphaOff val="0"/>
            </a:schemeClr>
          </a:fillRef>
          <a:effectRef idx="0">
            <a:schemeClr val="accent5">
              <a:shade val="80000"/>
              <a:hueOff val="349283"/>
              <a:satOff val="-6256"/>
              <a:lumOff val="26585"/>
              <a:alphaOff val="0"/>
            </a:schemeClr>
          </a:effectRef>
          <a:fontRef idx="minor">
            <a:schemeClr val="lt1"/>
          </a:fontRef>
        </p:style>
        <p:txBody>
          <a:bodyPr spcFirstLastPara="0" vert="horz" wrap="square" lIns="164470" tIns="126370" rIns="164470" bIns="126370" numCol="1" spcCol="1270" anchor="ctr" anchorCtr="0">
            <a:noAutofit/>
          </a:bodyPr>
          <a:lstStyle/>
          <a:p>
            <a:pPr lvl="0" algn="ctr" defTabSz="889000">
              <a:lnSpc>
                <a:spcPct val="90000"/>
              </a:lnSpc>
              <a:spcBef>
                <a:spcPct val="0"/>
              </a:spcBef>
              <a:spcAft>
                <a:spcPct val="35000"/>
              </a:spcAft>
            </a:pPr>
            <a:r>
              <a:rPr lang="lv-LV" sz="1400" b="1" kern="1200" dirty="0" smtClean="0">
                <a:solidFill>
                  <a:schemeClr val="bg1"/>
                </a:solidFill>
                <a:latin typeface="Verdana" panose="020B0604030504040204" pitchFamily="34" charset="0"/>
                <a:ea typeface="Verdana" panose="020B0604030504040204" pitchFamily="34" charset="0"/>
                <a:cs typeface="Arial" panose="020B0604020202020204" pitchFamily="34" charset="0"/>
              </a:rPr>
              <a:t>3.MĒRĶIS «DATI»</a:t>
            </a:r>
          </a:p>
          <a:p>
            <a:pPr lvl="0" algn="ctr" defTabSz="889000">
              <a:lnSpc>
                <a:spcPct val="90000"/>
              </a:lnSpc>
              <a:spcBef>
                <a:spcPct val="0"/>
              </a:spcBef>
              <a:spcAft>
                <a:spcPct val="35000"/>
              </a:spcAft>
            </a:pPr>
            <a:r>
              <a:rPr lang="lv-LV" sz="1400" kern="1200" dirty="0" smtClean="0">
                <a:solidFill>
                  <a:schemeClr val="bg1"/>
                </a:solidFill>
                <a:latin typeface="Verdana" panose="020B0604030504040204" pitchFamily="34" charset="0"/>
                <a:ea typeface="Verdana" panose="020B0604030504040204" pitchFamily="34" charset="0"/>
              </a:rPr>
              <a:t>PASAULES VADOŠĀS DATU UN SKAITĻOŠANAS TEHNOLOĢIJAS</a:t>
            </a:r>
            <a:endParaRPr lang="lv-LV" sz="1400" kern="1200" dirty="0">
              <a:solidFill>
                <a:schemeClr val="bg1"/>
              </a:solidFill>
              <a:latin typeface="Verdana" panose="020B0604030504040204" pitchFamily="34" charset="0"/>
              <a:ea typeface="Verdana" panose="020B0604030504040204" pitchFamily="34" charset="0"/>
            </a:endParaRPr>
          </a:p>
        </p:txBody>
      </p:sp>
      <p:sp>
        <p:nvSpPr>
          <p:cNvPr id="28" name="Slide Number Placeholder 5">
            <a:extLst>
              <a:ext uri="{FF2B5EF4-FFF2-40B4-BE49-F238E27FC236}">
                <a16:creationId xmlns="" xmlns:a16="http://schemas.microsoft.com/office/drawing/2014/main" id="{D10646D4-2A0A-9547-BE9A-87F7C6546FF8}"/>
              </a:ext>
            </a:extLst>
          </p:cNvPr>
          <p:cNvSpPr>
            <a:spLocks noGrp="1"/>
          </p:cNvSpPr>
          <p:nvPr>
            <p:ph type="sldNum" sz="quarter" idx="12"/>
          </p:nvPr>
        </p:nvSpPr>
        <p:spPr bwMode="auto">
          <a:xfrm>
            <a:off x="9208770" y="62652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lv-LV" dirty="0" smtClean="0">
                <a:latin typeface="Verdana" panose="020B0604030504040204" pitchFamily="34" charset="0"/>
                <a:ea typeface="Verdana" panose="020B0604030504040204" pitchFamily="34" charset="0"/>
              </a:rPr>
              <a:t>7</a:t>
            </a:r>
          </a:p>
          <a:p>
            <a:endParaRPr lang="en-US" altLang="lv-LV"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59562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4200" y="1278206"/>
            <a:ext cx="8915399" cy="1872000"/>
          </a:xfrm>
          <a:prstGeom prst="rect">
            <a:avLst/>
          </a:prstGeom>
          <a:solidFill>
            <a:schemeClr val="bg1">
              <a:lumMod val="95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93476" rIns="116336" bIns="93477" numCol="1" spcCol="1270" anchor="ctr" anchorCtr="0">
            <a:noAutofit/>
          </a:bodyPr>
          <a:lstStyle/>
          <a:p>
            <a:pPr marL="114300" lvl="1" indent="-114300" algn="l" defTabSz="533400">
              <a:lnSpc>
                <a:spcPct val="90000"/>
              </a:lnSpc>
              <a:spcBef>
                <a:spcPct val="0"/>
              </a:spcBef>
              <a:spcAft>
                <a:spcPct val="15000"/>
              </a:spcAft>
              <a:buChar char="••"/>
              <a:tabLst>
                <a:tab pos="87313" algn="l"/>
              </a:tabLst>
            </a:pPr>
            <a:endParaRPr lang="lv-LV" sz="1400" kern="1200" dirty="0">
              <a:latin typeface="Verdana" panose="020B0604030504040204" pitchFamily="34" charset="0"/>
              <a:ea typeface="Verdana" panose="020B0604030504040204" pitchFamily="34" charset="0"/>
            </a:endParaRPr>
          </a:p>
        </p:txBody>
      </p:sp>
      <p:sp>
        <p:nvSpPr>
          <p:cNvPr id="7" name="Pentagon 6"/>
          <p:cNvSpPr/>
          <p:nvPr/>
        </p:nvSpPr>
        <p:spPr>
          <a:xfrm>
            <a:off x="326571" y="1278206"/>
            <a:ext cx="4376058" cy="1872000"/>
          </a:xfrm>
          <a:prstGeom prst="homePlate">
            <a:avLst/>
          </a:prstGeom>
          <a:solidFill>
            <a:srgbClr val="1A0599"/>
          </a:solidFill>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txBody>
          <a:bodyPr spcFirstLastPara="0" vert="horz" wrap="square" lIns="153040" tIns="120655" rIns="153040" bIns="120655" numCol="1" spcCol="1270" anchor="ctr" anchorCtr="0">
            <a:noAutofit/>
          </a:bodyPr>
          <a:lstStyle/>
          <a:p>
            <a:pPr lvl="0" algn="ctr" defTabSz="755650">
              <a:lnSpc>
                <a:spcPct val="90000"/>
              </a:lnSpc>
              <a:spcBef>
                <a:spcPct val="0"/>
              </a:spcBef>
              <a:spcAft>
                <a:spcPct val="35000"/>
              </a:spcAft>
            </a:pPr>
            <a:r>
              <a:rPr lang="lv-LV" sz="1700" b="1" kern="1200" dirty="0" smtClean="0">
                <a:solidFill>
                  <a:schemeClr val="bg1"/>
                </a:solidFill>
                <a:latin typeface="Arial" panose="020B0604020202020204" pitchFamily="34" charset="0"/>
                <a:cs typeface="Arial" panose="020B0604020202020204" pitchFamily="34" charset="0"/>
              </a:rPr>
              <a:t>4.MĒRĶIS «JAUNĀS DIGITĀLĀS TEHNOLOĢIJAS»</a:t>
            </a:r>
          </a:p>
          <a:p>
            <a:pPr lvl="0" algn="ctr" defTabSz="755650">
              <a:lnSpc>
                <a:spcPct val="90000"/>
              </a:lnSpc>
              <a:spcBef>
                <a:spcPct val="0"/>
              </a:spcBef>
              <a:spcAft>
                <a:spcPct val="35000"/>
              </a:spcAft>
            </a:pPr>
            <a:r>
              <a:rPr lang="lv-LV" sz="1700" kern="1200" dirty="0" smtClean="0"/>
              <a:t>DIGITĀLĀS UN JAUNĀS TEHNOLOĢIJAS KONKURĒTSPĒJAI UN “ZAĻAJAM” KURSAM</a:t>
            </a:r>
            <a:endParaRPr lang="lv-LV" sz="1700" kern="1200" dirty="0"/>
          </a:p>
        </p:txBody>
      </p:sp>
      <p:sp>
        <p:nvSpPr>
          <p:cNvPr id="8" name="Rectangle 7"/>
          <p:cNvSpPr/>
          <p:nvPr/>
        </p:nvSpPr>
        <p:spPr>
          <a:xfrm>
            <a:off x="3124200" y="3232724"/>
            <a:ext cx="8915399" cy="1675841"/>
          </a:xfrm>
          <a:prstGeom prst="rect">
            <a:avLst/>
          </a:prstGeom>
          <a:solidFill>
            <a:schemeClr val="bg1">
              <a:lumMod val="95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1" tIns="116336" rIns="162056" bIns="116337" numCol="1" spcCol="1270" anchor="ctr" anchorCtr="0">
            <a:noAutofit/>
          </a:bodyPr>
          <a:lstStyle/>
          <a:p>
            <a:pPr marL="57150" lvl="1" indent="-57150" algn="l" defTabSz="133350">
              <a:lnSpc>
                <a:spcPct val="90000"/>
              </a:lnSpc>
              <a:spcBef>
                <a:spcPct val="0"/>
              </a:spcBef>
              <a:spcAft>
                <a:spcPct val="15000"/>
              </a:spcAft>
              <a:buChar char="••"/>
            </a:pPr>
            <a:endParaRPr lang="lv-LV" sz="1400" kern="1200" dirty="0">
              <a:latin typeface="Verdana" panose="020B0604030504040204" pitchFamily="34" charset="0"/>
              <a:ea typeface="Verdana" panose="020B0604030504040204" pitchFamily="34" charset="0"/>
            </a:endParaRPr>
          </a:p>
        </p:txBody>
      </p:sp>
      <p:sp>
        <p:nvSpPr>
          <p:cNvPr id="9" name="Pentagon 8"/>
          <p:cNvSpPr/>
          <p:nvPr/>
        </p:nvSpPr>
        <p:spPr>
          <a:xfrm>
            <a:off x="326570" y="3216566"/>
            <a:ext cx="4376059" cy="1692000"/>
          </a:xfrm>
          <a:prstGeom prst="homePlate">
            <a:avLst/>
          </a:prstGeom>
          <a:solidFill>
            <a:srgbClr val="1A0599"/>
          </a:solidFill>
        </p:spPr>
        <p:style>
          <a:lnRef idx="2">
            <a:schemeClr val="lt1">
              <a:hueOff val="0"/>
              <a:satOff val="0"/>
              <a:lumOff val="0"/>
              <a:alphaOff val="0"/>
            </a:schemeClr>
          </a:lnRef>
          <a:fillRef idx="1">
            <a:schemeClr val="accent5">
              <a:shade val="80000"/>
              <a:hueOff val="174641"/>
              <a:satOff val="-3128"/>
              <a:lumOff val="13293"/>
              <a:alphaOff val="0"/>
            </a:schemeClr>
          </a:fillRef>
          <a:effectRef idx="0">
            <a:schemeClr val="accent5">
              <a:shade val="80000"/>
              <a:hueOff val="174641"/>
              <a:satOff val="-3128"/>
              <a:lumOff val="13293"/>
              <a:alphaOff val="0"/>
            </a:schemeClr>
          </a:effectRef>
          <a:fontRef idx="minor">
            <a:schemeClr val="lt1"/>
          </a:fontRef>
        </p:style>
        <p:txBody>
          <a:bodyPr spcFirstLastPara="0" vert="horz" wrap="square" lIns="153040" tIns="120655" rIns="153040" bIns="120655" numCol="1" spcCol="1270" anchor="ctr" anchorCtr="0">
            <a:noAutofit/>
          </a:bodyPr>
          <a:lstStyle/>
          <a:p>
            <a:pPr lvl="0" algn="ctr" defTabSz="755650">
              <a:lnSpc>
                <a:spcPct val="90000"/>
              </a:lnSpc>
              <a:spcBef>
                <a:spcPct val="0"/>
              </a:spcBef>
              <a:spcAft>
                <a:spcPct val="35000"/>
              </a:spcAft>
            </a:pPr>
            <a:r>
              <a:rPr lang="lv-LV" sz="1700" b="1" kern="1200" dirty="0" smtClean="0">
                <a:solidFill>
                  <a:schemeClr val="bg1"/>
                </a:solidFill>
                <a:latin typeface="Arial" panose="020B0604020202020204" pitchFamily="34" charset="0"/>
                <a:cs typeface="Arial" panose="020B0604020202020204" pitchFamily="34" charset="0"/>
              </a:rPr>
              <a:t>5.MĒRĶIS «KOSMOSS»</a:t>
            </a:r>
          </a:p>
          <a:p>
            <a:pPr lvl="0" algn="ctr" defTabSz="755650">
              <a:lnSpc>
                <a:spcPct val="90000"/>
              </a:lnSpc>
              <a:spcBef>
                <a:spcPct val="0"/>
              </a:spcBef>
              <a:spcAft>
                <a:spcPct val="35000"/>
              </a:spcAft>
            </a:pPr>
            <a:r>
              <a:rPr lang="lv-LV" sz="1700" kern="1200" dirty="0" smtClean="0"/>
              <a:t>STRATĒĢISKĀ AUTONOMIJA, IZSTRĀDĀJOT, IZVĒRŠOT UN IZMANTOJOT UZ KOSMOSU BALSTĪTU INFRASTRUKTŪRU, PAKALPOJUMUS, PROGRAMMAS UN DATUS</a:t>
            </a:r>
            <a:endParaRPr lang="lv-LV" sz="1700" kern="1200" dirty="0"/>
          </a:p>
        </p:txBody>
      </p:sp>
      <p:sp>
        <p:nvSpPr>
          <p:cNvPr id="10" name="Rectangle 9"/>
          <p:cNvSpPr/>
          <p:nvPr/>
        </p:nvSpPr>
        <p:spPr>
          <a:xfrm>
            <a:off x="3341914" y="4969866"/>
            <a:ext cx="8697685" cy="1332000"/>
          </a:xfrm>
          <a:prstGeom prst="rect">
            <a:avLst/>
          </a:prstGeom>
          <a:solidFill>
            <a:schemeClr val="bg1">
              <a:lumMod val="95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93476" rIns="116336" bIns="93477" numCol="1" spcCol="1270" anchor="ctr" anchorCtr="0">
            <a:noAutofit/>
          </a:bodyPr>
          <a:lstStyle/>
          <a:p>
            <a:pPr marL="114300" lvl="1" indent="-114300" algn="l" defTabSz="533400">
              <a:lnSpc>
                <a:spcPct val="90000"/>
              </a:lnSpc>
              <a:spcBef>
                <a:spcPct val="0"/>
              </a:spcBef>
              <a:spcAft>
                <a:spcPct val="15000"/>
              </a:spcAft>
              <a:buChar char="••"/>
            </a:pPr>
            <a:endParaRPr lang="lv-LV" sz="1400" kern="1200" dirty="0">
              <a:latin typeface="Verdana" panose="020B0604030504040204" pitchFamily="34" charset="0"/>
              <a:ea typeface="Verdana" panose="020B0604030504040204" pitchFamily="34" charset="0"/>
            </a:endParaRPr>
          </a:p>
        </p:txBody>
      </p:sp>
      <p:sp>
        <p:nvSpPr>
          <p:cNvPr id="11" name="Pentagon 10"/>
          <p:cNvSpPr/>
          <p:nvPr/>
        </p:nvSpPr>
        <p:spPr>
          <a:xfrm>
            <a:off x="326570" y="4969866"/>
            <a:ext cx="4376059" cy="1332000"/>
          </a:xfrm>
          <a:prstGeom prst="homePlate">
            <a:avLst/>
          </a:prstGeom>
          <a:solidFill>
            <a:srgbClr val="1A0599"/>
          </a:solidFill>
        </p:spPr>
        <p:style>
          <a:lnRef idx="2">
            <a:schemeClr val="lt1">
              <a:hueOff val="0"/>
              <a:satOff val="0"/>
              <a:lumOff val="0"/>
              <a:alphaOff val="0"/>
            </a:schemeClr>
          </a:lnRef>
          <a:fillRef idx="1">
            <a:schemeClr val="accent5">
              <a:shade val="80000"/>
              <a:hueOff val="349283"/>
              <a:satOff val="-6256"/>
              <a:lumOff val="26585"/>
              <a:alphaOff val="0"/>
            </a:schemeClr>
          </a:fillRef>
          <a:effectRef idx="0">
            <a:schemeClr val="accent5">
              <a:shade val="80000"/>
              <a:hueOff val="349283"/>
              <a:satOff val="-6256"/>
              <a:lumOff val="26585"/>
              <a:alphaOff val="0"/>
            </a:schemeClr>
          </a:effectRef>
          <a:fontRef idx="minor">
            <a:schemeClr val="lt1"/>
          </a:fontRef>
        </p:style>
        <p:txBody>
          <a:bodyPr spcFirstLastPara="0" vert="horz" wrap="square" lIns="153040" tIns="120655" rIns="153040" bIns="120655" numCol="1" spcCol="1270" anchor="ctr" anchorCtr="0">
            <a:noAutofit/>
          </a:bodyPr>
          <a:lstStyle/>
          <a:p>
            <a:pPr lvl="0" algn="ctr" defTabSz="755650">
              <a:lnSpc>
                <a:spcPct val="90000"/>
              </a:lnSpc>
              <a:spcBef>
                <a:spcPct val="0"/>
              </a:spcBef>
              <a:spcAft>
                <a:spcPct val="35000"/>
              </a:spcAft>
            </a:pPr>
            <a:r>
              <a:rPr lang="lv-LV" sz="1700" b="1" kern="1200" dirty="0" smtClean="0">
                <a:solidFill>
                  <a:schemeClr val="bg1"/>
                </a:solidFill>
                <a:latin typeface="Arial" panose="020B0604020202020204" pitchFamily="34" charset="0"/>
                <a:ea typeface="Verdana" panose="020B0604030504040204" pitchFamily="34" charset="0"/>
                <a:cs typeface="Arial" panose="020B0604020202020204" pitchFamily="34" charset="0"/>
              </a:rPr>
              <a:t>6.MĒRKIS «CILVĒKS»</a:t>
            </a:r>
            <a:endParaRPr lang="en-GB" sz="1700" b="1" kern="1200" dirty="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lvl="0" algn="ctr" defTabSz="755650">
              <a:lnSpc>
                <a:spcPct val="90000"/>
              </a:lnSpc>
              <a:spcBef>
                <a:spcPct val="0"/>
              </a:spcBef>
              <a:spcAft>
                <a:spcPct val="35000"/>
              </a:spcAft>
            </a:pPr>
            <a:r>
              <a:rPr lang="lv-LV" sz="1700" kern="1200" dirty="0" smtClean="0"/>
              <a:t>CILVĒKA CENTRĒTA UN ĒTISKA DIGITĀLO UN RŪPNIECISKO TEHNOLOĢIJU ATTĪSTĪBA</a:t>
            </a:r>
            <a:endParaRPr lang="lv-LV" sz="1700" kern="1200" dirty="0"/>
          </a:p>
        </p:txBody>
      </p:sp>
      <p:sp>
        <p:nvSpPr>
          <p:cNvPr id="4" name="Title 1"/>
          <p:cNvSpPr txBox="1">
            <a:spLocks/>
          </p:cNvSpPr>
          <p:nvPr/>
        </p:nvSpPr>
        <p:spPr>
          <a:xfrm>
            <a:off x="1676400" y="426117"/>
            <a:ext cx="10515600" cy="8535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200" b="1" dirty="0" smtClean="0">
                <a:solidFill>
                  <a:srgbClr val="1A0599"/>
                </a:solidFill>
                <a:latin typeface="Verdana" panose="020B0604030504040204" pitchFamily="34" charset="0"/>
                <a:ea typeface="Verdana" panose="020B0604030504040204" pitchFamily="34" charset="0"/>
              </a:rPr>
              <a:t>Apvārsnis Eiropa 4.kopas mērķi un ietekme</a:t>
            </a:r>
            <a:endParaRPr lang="lv-LV" sz="3200" b="1" dirty="0">
              <a:solidFill>
                <a:srgbClr val="1A0599"/>
              </a:solidFill>
              <a:latin typeface="Verdana" panose="020B0604030504040204" pitchFamily="34" charset="0"/>
              <a:ea typeface="Verdana" panose="020B0604030504040204" pitchFamily="34" charset="0"/>
            </a:endParaRPr>
          </a:p>
        </p:txBody>
      </p:sp>
      <p:sp>
        <p:nvSpPr>
          <p:cNvPr id="12" name="Rectangle 11"/>
          <p:cNvSpPr/>
          <p:nvPr/>
        </p:nvSpPr>
        <p:spPr>
          <a:xfrm>
            <a:off x="4702629" y="1278206"/>
            <a:ext cx="7336970" cy="1837426"/>
          </a:xfrm>
          <a:prstGeom prst="rect">
            <a:avLst/>
          </a:prstGeom>
        </p:spPr>
        <p:txBody>
          <a:bodyPr wrap="square">
            <a:spAutoFit/>
          </a:bodyPr>
          <a:lstStyle/>
          <a:p>
            <a:pPr marL="114300" lvl="1" indent="-114300" defTabSz="533400">
              <a:lnSpc>
                <a:spcPct val="90000"/>
              </a:lnSpc>
              <a:spcBef>
                <a:spcPct val="0"/>
              </a:spcBef>
              <a:spcAft>
                <a:spcPct val="15000"/>
              </a:spcAft>
              <a:buChar char="••"/>
              <a:tabLst>
                <a:tab pos="87313" algn="l"/>
              </a:tabLst>
            </a:pPr>
            <a:r>
              <a:rPr lang="lv-LV" sz="1400" dirty="0">
                <a:solidFill>
                  <a:srgbClr val="1A0599"/>
                </a:solidFill>
                <a:latin typeface="Verdana" panose="020B0604030504040204" pitchFamily="34" charset="0"/>
                <a:ea typeface="Verdana" panose="020B0604030504040204" pitchFamily="34" charset="0"/>
              </a:rPr>
              <a:t>Eiropas stratēģiskā autonomija, saglabājot «first – mover» priekšrocības stratēģiskās jomās un savlaicīgi ieguldot jaunās pamattehnoloģijās, tostarp mākslīgā intelekta, datu, robotikas, kvantu skaitļošanas un grafēna </a:t>
            </a:r>
            <a:r>
              <a:rPr lang="lv-LV" sz="1400" dirty="0" smtClean="0">
                <a:solidFill>
                  <a:srgbClr val="1A0599"/>
                </a:solidFill>
                <a:latin typeface="Verdana" panose="020B0604030504040204" pitchFamily="34" charset="0"/>
                <a:ea typeface="Verdana" panose="020B0604030504040204" pitchFamily="34" charset="0"/>
              </a:rPr>
              <a:t>jomā</a:t>
            </a:r>
          </a:p>
          <a:p>
            <a:pPr marL="114300" lvl="1" indent="-114300" defTabSz="533400">
              <a:lnSpc>
                <a:spcPct val="90000"/>
              </a:lnSpc>
              <a:spcBef>
                <a:spcPct val="0"/>
              </a:spcBef>
              <a:spcAft>
                <a:spcPct val="15000"/>
              </a:spcAft>
              <a:buChar char="••"/>
              <a:tabLst>
                <a:tab pos="87313" algn="l"/>
              </a:tabLst>
            </a:pPr>
            <a:endParaRPr lang="lv-LV" sz="400" dirty="0">
              <a:solidFill>
                <a:srgbClr val="1A0599"/>
              </a:solidFill>
              <a:latin typeface="Verdana" panose="020B0604030504040204" pitchFamily="34" charset="0"/>
              <a:ea typeface="Verdana" panose="020B0604030504040204" pitchFamily="34" charset="0"/>
            </a:endParaRPr>
          </a:p>
          <a:p>
            <a:pPr marL="114300" lvl="1" indent="-114300" defTabSz="533400">
              <a:lnSpc>
                <a:spcPct val="90000"/>
              </a:lnSpc>
              <a:spcBef>
                <a:spcPct val="0"/>
              </a:spcBef>
              <a:spcAft>
                <a:spcPct val="15000"/>
              </a:spcAft>
              <a:buChar char="••"/>
              <a:tabLst>
                <a:tab pos="87313" algn="l"/>
              </a:tabLst>
            </a:pPr>
            <a:r>
              <a:rPr lang="lv-LV" sz="1400" dirty="0">
                <a:solidFill>
                  <a:srgbClr val="1A0599"/>
                </a:solidFill>
                <a:latin typeface="Verdana" panose="020B0604030504040204" pitchFamily="34" charset="0"/>
                <a:ea typeface="Verdana" panose="020B0604030504040204" pitchFamily="34" charset="0"/>
              </a:rPr>
              <a:t>Stiprināt Eiropas rūpniecības vadošo lomu visā digitālās piegādes ķēdē </a:t>
            </a:r>
            <a:endParaRPr lang="lv-LV" sz="1400" dirty="0" smtClean="0">
              <a:solidFill>
                <a:srgbClr val="1A0599"/>
              </a:solidFill>
              <a:latin typeface="Verdana" panose="020B0604030504040204" pitchFamily="34" charset="0"/>
              <a:ea typeface="Verdana" panose="020B0604030504040204" pitchFamily="34" charset="0"/>
            </a:endParaRPr>
          </a:p>
          <a:p>
            <a:pPr marL="114300" lvl="1" indent="-114300" defTabSz="533400">
              <a:lnSpc>
                <a:spcPct val="90000"/>
              </a:lnSpc>
              <a:spcBef>
                <a:spcPct val="0"/>
              </a:spcBef>
              <a:spcAft>
                <a:spcPct val="15000"/>
              </a:spcAft>
              <a:buChar char="••"/>
              <a:tabLst>
                <a:tab pos="87313" algn="l"/>
              </a:tabLst>
            </a:pPr>
            <a:endParaRPr lang="lv-LV" sz="400" dirty="0">
              <a:solidFill>
                <a:srgbClr val="1A0599"/>
              </a:solidFill>
              <a:latin typeface="Verdana" panose="020B0604030504040204" pitchFamily="34" charset="0"/>
              <a:ea typeface="Verdana" panose="020B0604030504040204" pitchFamily="34" charset="0"/>
            </a:endParaRPr>
          </a:p>
          <a:p>
            <a:pPr marL="114300" lvl="1" indent="-114300" defTabSz="533400">
              <a:lnSpc>
                <a:spcPct val="90000"/>
              </a:lnSpc>
              <a:spcBef>
                <a:spcPct val="0"/>
              </a:spcBef>
              <a:spcAft>
                <a:spcPct val="15000"/>
              </a:spcAft>
              <a:buChar char="••"/>
              <a:tabLst>
                <a:tab pos="87313" algn="l"/>
              </a:tabLst>
            </a:pPr>
            <a:r>
              <a:rPr lang="lv-LV" sz="1400" dirty="0">
                <a:solidFill>
                  <a:srgbClr val="1A0599"/>
                </a:solidFill>
                <a:latin typeface="Verdana" panose="020B0604030504040204" pitchFamily="34" charset="0"/>
                <a:ea typeface="Verdana" panose="020B0604030504040204" pitchFamily="34" charset="0"/>
              </a:rPr>
              <a:t>Stabila Eiropas rūpniecības un tehnoloģiju klātbūtne visās videi draudzīgākas digitālās piegādes ķēdes galvenajās daļās, sākot no mazjaudas komponentiem līdz progresīvām sistēmām, nākotnes tīkliem, jaunām datu tehnoloģijām un platformām</a:t>
            </a:r>
          </a:p>
        </p:txBody>
      </p:sp>
      <p:sp>
        <p:nvSpPr>
          <p:cNvPr id="13" name="Rectangle 12"/>
          <p:cNvSpPr/>
          <p:nvPr/>
        </p:nvSpPr>
        <p:spPr>
          <a:xfrm>
            <a:off x="4702629" y="3071139"/>
            <a:ext cx="7336970" cy="1805110"/>
          </a:xfrm>
          <a:prstGeom prst="rect">
            <a:avLst/>
          </a:prstGeom>
        </p:spPr>
        <p:txBody>
          <a:bodyPr wrap="square">
            <a:spAutoFit/>
          </a:bodyPr>
          <a:lstStyle/>
          <a:p>
            <a:pPr marL="57150" lvl="1" indent="-57150" defTabSz="133350">
              <a:lnSpc>
                <a:spcPct val="90000"/>
              </a:lnSpc>
              <a:spcBef>
                <a:spcPct val="0"/>
              </a:spcBef>
              <a:spcAft>
                <a:spcPct val="15000"/>
              </a:spcAft>
              <a:buChar char="••"/>
            </a:pPr>
            <a:endParaRPr lang="lv-LV" sz="1400" dirty="0">
              <a:solidFill>
                <a:srgbClr val="1A0599"/>
              </a:solidFill>
              <a:latin typeface="Verdana" panose="020B0604030504040204" pitchFamily="34" charset="0"/>
              <a:ea typeface="Verdana" panose="020B0604030504040204" pitchFamily="34" charset="0"/>
            </a:endParaRPr>
          </a:p>
          <a:p>
            <a:pPr marL="114300" lvl="1" indent="-114300" defTabSz="533400">
              <a:lnSpc>
                <a:spcPct val="90000"/>
              </a:lnSpc>
              <a:spcBef>
                <a:spcPct val="0"/>
              </a:spcBef>
              <a:spcAft>
                <a:spcPct val="15000"/>
              </a:spcAft>
              <a:buChar char="••"/>
            </a:pPr>
            <a:r>
              <a:rPr lang="lv-LV" sz="1400" dirty="0">
                <a:solidFill>
                  <a:srgbClr val="1A0599"/>
                </a:solidFill>
                <a:latin typeface="Verdana" panose="020B0604030504040204" pitchFamily="34" charset="0"/>
                <a:ea typeface="Verdana" panose="020B0604030504040204" pitchFamily="34" charset="0"/>
              </a:rPr>
              <a:t>Veicināt kosmosa sistēmu konkurētspēju un pastiprināt ES spēju piekļūt kosmosam</a:t>
            </a:r>
          </a:p>
          <a:p>
            <a:pPr marL="114300" lvl="1" indent="-114300" defTabSz="533400">
              <a:lnSpc>
                <a:spcPct val="90000"/>
              </a:lnSpc>
              <a:spcBef>
                <a:spcPct val="0"/>
              </a:spcBef>
              <a:spcAft>
                <a:spcPct val="15000"/>
              </a:spcAft>
              <a:buChar char="••"/>
            </a:pPr>
            <a:r>
              <a:rPr lang="lv-LV" sz="1400" dirty="0">
                <a:solidFill>
                  <a:srgbClr val="1A0599"/>
                </a:solidFill>
                <a:latin typeface="Verdana" panose="020B0604030504040204" pitchFamily="34" charset="0"/>
                <a:ea typeface="Verdana" panose="020B0604030504040204" pitchFamily="34" charset="0"/>
              </a:rPr>
              <a:t>Kosmosa un zemes infrastruktūras attīstība Galileo/EGNOS vajadzībām</a:t>
            </a:r>
          </a:p>
          <a:p>
            <a:pPr marL="114300" lvl="1" indent="-114300" defTabSz="533400">
              <a:lnSpc>
                <a:spcPct val="90000"/>
              </a:lnSpc>
              <a:spcBef>
                <a:spcPct val="0"/>
              </a:spcBef>
              <a:spcAft>
                <a:spcPct val="15000"/>
              </a:spcAft>
              <a:buChar char="••"/>
            </a:pPr>
            <a:r>
              <a:rPr lang="lv-LV" sz="1400" dirty="0">
                <a:solidFill>
                  <a:srgbClr val="1A0599"/>
                </a:solidFill>
                <a:latin typeface="Verdana" panose="020B0604030504040204" pitchFamily="34" charset="0"/>
                <a:ea typeface="Verdana" panose="020B0604030504040204" pitchFamily="34" charset="0"/>
              </a:rPr>
              <a:t>Pakalpojumu attīstība: Copernicus, Galileo, EGNOS un Copernicus lietojumu izstrāde</a:t>
            </a:r>
          </a:p>
          <a:p>
            <a:pPr marL="114300" lvl="1" indent="-114300" defTabSz="533400">
              <a:lnSpc>
                <a:spcPct val="90000"/>
              </a:lnSpc>
              <a:spcBef>
                <a:spcPct val="0"/>
              </a:spcBef>
              <a:spcAft>
                <a:spcPct val="15000"/>
              </a:spcAft>
              <a:buChar char="••"/>
            </a:pPr>
            <a:r>
              <a:rPr lang="lv-LV" sz="1400" dirty="0">
                <a:solidFill>
                  <a:srgbClr val="1A0599"/>
                </a:solidFill>
                <a:latin typeface="Verdana" panose="020B0604030504040204" pitchFamily="34" charset="0"/>
                <a:ea typeface="Verdana" panose="020B0604030504040204" pitchFamily="34" charset="0"/>
              </a:rPr>
              <a:t>Inovatīvas kosmosa iespējas: SSA, GOVSATCOM, Quantum</a:t>
            </a:r>
          </a:p>
          <a:p>
            <a:pPr marL="114300" lvl="1" indent="-114300" defTabSz="533400">
              <a:lnSpc>
                <a:spcPct val="90000"/>
              </a:lnSpc>
              <a:spcBef>
                <a:spcPct val="0"/>
              </a:spcBef>
              <a:spcAft>
                <a:spcPct val="15000"/>
              </a:spcAft>
              <a:buChar char="••"/>
            </a:pPr>
            <a:r>
              <a:rPr lang="lv-LV" sz="1400" dirty="0">
                <a:solidFill>
                  <a:srgbClr val="1A0599"/>
                </a:solidFill>
                <a:latin typeface="Verdana" panose="020B0604030504040204" pitchFamily="34" charset="0"/>
                <a:ea typeface="Verdana" panose="020B0604030504040204" pitchFamily="34" charset="0"/>
              </a:rPr>
              <a:t>Kosmosa uzņēmējdarbības ekosistēmas un prasmes</a:t>
            </a:r>
          </a:p>
        </p:txBody>
      </p:sp>
      <p:sp>
        <p:nvSpPr>
          <p:cNvPr id="14" name="Rectangle 13"/>
          <p:cNvSpPr/>
          <p:nvPr/>
        </p:nvSpPr>
        <p:spPr>
          <a:xfrm>
            <a:off x="4672693" y="4876249"/>
            <a:ext cx="7396843" cy="1433469"/>
          </a:xfrm>
          <a:prstGeom prst="rect">
            <a:avLst/>
          </a:prstGeom>
        </p:spPr>
        <p:txBody>
          <a:bodyPr wrap="square">
            <a:spAutoFit/>
          </a:bodyPr>
          <a:lstStyle/>
          <a:p>
            <a:pPr marL="114300" lvl="1" indent="-114300" defTabSz="533400">
              <a:lnSpc>
                <a:spcPct val="90000"/>
              </a:lnSpc>
              <a:spcBef>
                <a:spcPct val="0"/>
              </a:spcBef>
              <a:spcAft>
                <a:spcPct val="15000"/>
              </a:spcAft>
              <a:buChar char="••"/>
            </a:pPr>
            <a:endParaRPr lang="lv-LV" sz="1400" dirty="0">
              <a:solidFill>
                <a:srgbClr val="1A0599"/>
              </a:solidFill>
              <a:latin typeface="Verdana" panose="020B0604030504040204" pitchFamily="34" charset="0"/>
              <a:ea typeface="Verdana" panose="020B0604030504040204" pitchFamily="34" charset="0"/>
            </a:endParaRPr>
          </a:p>
          <a:p>
            <a:pPr marL="114300" lvl="1" indent="-114300" defTabSz="533400">
              <a:lnSpc>
                <a:spcPct val="90000"/>
              </a:lnSpc>
              <a:spcBef>
                <a:spcPct val="0"/>
              </a:spcBef>
              <a:spcAft>
                <a:spcPct val="15000"/>
              </a:spcAft>
              <a:buChar char="••"/>
            </a:pPr>
            <a:r>
              <a:rPr lang="lv-LV" sz="1400" dirty="0">
                <a:solidFill>
                  <a:srgbClr val="1A0599"/>
                </a:solidFill>
                <a:latin typeface="Verdana" panose="020B0604030504040204" pitchFamily="34" charset="0"/>
                <a:ea typeface="Verdana" panose="020B0604030504040204" pitchFamily="34" charset="0"/>
              </a:rPr>
              <a:t>Atbalstīta uz cilvēku orientētu pieeja tehnoloģiju attīstībā, kas ir saskaņota ar Eiropas sociālajām un ētiskajām vērtībām, kā arī </a:t>
            </a:r>
            <a:r>
              <a:rPr lang="lv-LV" sz="1400" dirty="0" smtClean="0">
                <a:solidFill>
                  <a:srgbClr val="1A0599"/>
                </a:solidFill>
                <a:latin typeface="Verdana" panose="020B0604030504040204" pitchFamily="34" charset="0"/>
                <a:ea typeface="Verdana" panose="020B0604030504040204" pitchFamily="34" charset="0"/>
              </a:rPr>
              <a:t>ilgtspēju</a:t>
            </a:r>
          </a:p>
          <a:p>
            <a:pPr marL="114300" lvl="1" indent="-114300" defTabSz="533400">
              <a:lnSpc>
                <a:spcPct val="90000"/>
              </a:lnSpc>
              <a:spcBef>
                <a:spcPct val="0"/>
              </a:spcBef>
              <a:spcAft>
                <a:spcPct val="15000"/>
              </a:spcAft>
              <a:buChar char="••"/>
            </a:pPr>
            <a:endParaRPr lang="lv-LV" sz="400" dirty="0">
              <a:solidFill>
                <a:srgbClr val="1A0599"/>
              </a:solidFill>
              <a:latin typeface="Verdana" panose="020B0604030504040204" pitchFamily="34" charset="0"/>
              <a:ea typeface="Verdana" panose="020B0604030504040204" pitchFamily="34" charset="0"/>
            </a:endParaRPr>
          </a:p>
          <a:p>
            <a:pPr marL="114300" lvl="1" indent="-114300" defTabSz="533400">
              <a:lnSpc>
                <a:spcPct val="90000"/>
              </a:lnSpc>
              <a:spcBef>
                <a:spcPct val="0"/>
              </a:spcBef>
              <a:spcAft>
                <a:spcPct val="15000"/>
              </a:spcAft>
              <a:buChar char="••"/>
            </a:pPr>
            <a:r>
              <a:rPr lang="lv-LV" sz="1400" dirty="0">
                <a:solidFill>
                  <a:srgbClr val="1A0599"/>
                </a:solidFill>
                <a:latin typeface="Verdana" panose="020B0604030504040204" pitchFamily="34" charset="0"/>
                <a:ea typeface="Verdana" panose="020B0604030504040204" pitchFamily="34" charset="0"/>
              </a:rPr>
              <a:t>Ilgtspējīgas, augstas kvalitātes darbavietas, kas vērstas uz prasmju neatbilstības </a:t>
            </a:r>
            <a:r>
              <a:rPr lang="lv-LV" sz="1400" dirty="0" smtClean="0">
                <a:solidFill>
                  <a:srgbClr val="1A0599"/>
                </a:solidFill>
                <a:latin typeface="Verdana" panose="020B0604030504040204" pitchFamily="34" charset="0"/>
                <a:ea typeface="Verdana" panose="020B0604030504040204" pitchFamily="34" charset="0"/>
              </a:rPr>
              <a:t>novēršanu un </a:t>
            </a:r>
            <a:r>
              <a:rPr lang="lv-LV" sz="1400" dirty="0">
                <a:solidFill>
                  <a:srgbClr val="1A0599"/>
                </a:solidFill>
                <a:latin typeface="Verdana" panose="020B0604030504040204" pitchFamily="34" charset="0"/>
                <a:ea typeface="Verdana" panose="020B0604030504040204" pitchFamily="34" charset="0"/>
              </a:rPr>
              <a:t>balstītas uz ētiskiem apsvērumiem saistībā ar tehnoloģisko </a:t>
            </a:r>
            <a:r>
              <a:rPr lang="lv-LV" sz="1400" dirty="0" smtClean="0">
                <a:solidFill>
                  <a:srgbClr val="1A0599"/>
                </a:solidFill>
                <a:latin typeface="Verdana" panose="020B0604030504040204" pitchFamily="34" charset="0"/>
                <a:ea typeface="Verdana" panose="020B0604030504040204" pitchFamily="34" charset="0"/>
              </a:rPr>
              <a:t>progresu, </a:t>
            </a:r>
            <a:r>
              <a:rPr lang="lv-LV" sz="1400" dirty="0">
                <a:solidFill>
                  <a:srgbClr val="1A0599"/>
                </a:solidFill>
                <a:latin typeface="Verdana" panose="020B0604030504040204" pitchFamily="34" charset="0"/>
                <a:ea typeface="Verdana" panose="020B0604030504040204" pitchFamily="34" charset="0"/>
              </a:rPr>
              <a:t>nodrošinot darba ņēmējiem attīstības </a:t>
            </a:r>
            <a:r>
              <a:rPr lang="lv-LV" sz="1400" dirty="0" smtClean="0">
                <a:solidFill>
                  <a:srgbClr val="1A0599"/>
                </a:solidFill>
                <a:latin typeface="Verdana" panose="020B0604030504040204" pitchFamily="34" charset="0"/>
                <a:ea typeface="Verdana" panose="020B0604030504040204" pitchFamily="34" charset="0"/>
              </a:rPr>
              <a:t>iespējas</a:t>
            </a:r>
            <a:endParaRPr lang="lv-LV" sz="1400" dirty="0">
              <a:solidFill>
                <a:srgbClr val="1A0599"/>
              </a:solidFill>
              <a:latin typeface="Verdana" panose="020B0604030504040204" pitchFamily="34" charset="0"/>
              <a:ea typeface="Verdana" panose="020B0604030504040204" pitchFamily="34" charset="0"/>
            </a:endParaRPr>
          </a:p>
        </p:txBody>
      </p:sp>
      <p:sp>
        <p:nvSpPr>
          <p:cNvPr id="15" name="Slide Number Placeholder 5">
            <a:extLst>
              <a:ext uri="{FF2B5EF4-FFF2-40B4-BE49-F238E27FC236}">
                <a16:creationId xmlns="" xmlns:a16="http://schemas.microsoft.com/office/drawing/2014/main" id="{D10646D4-2A0A-9547-BE9A-87F7C6546FF8}"/>
              </a:ext>
            </a:extLst>
          </p:cNvPr>
          <p:cNvSpPr>
            <a:spLocks noGrp="1"/>
          </p:cNvSpPr>
          <p:nvPr>
            <p:ph type="sldNum" sz="quarter" idx="12"/>
          </p:nvPr>
        </p:nvSpPr>
        <p:spPr bwMode="auto">
          <a:xfrm>
            <a:off x="9208770" y="626523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lv-LV" dirty="0" smtClean="0">
                <a:latin typeface="Verdana" panose="020B0604030504040204" pitchFamily="34" charset="0"/>
                <a:ea typeface="Verdana" panose="020B0604030504040204" pitchFamily="34" charset="0"/>
              </a:rPr>
              <a:t>8</a:t>
            </a:r>
          </a:p>
          <a:p>
            <a:endParaRPr lang="en-US" altLang="lv-LV"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60488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1676400" y="420984"/>
            <a:ext cx="10515600" cy="8535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200" b="1" dirty="0" smtClean="0">
                <a:solidFill>
                  <a:srgbClr val="1A0599"/>
                </a:solidFill>
                <a:latin typeface="Verdana" panose="020B0604030504040204" pitchFamily="34" charset="0"/>
                <a:ea typeface="Verdana" panose="020B0604030504040204" pitchFamily="34" charset="0"/>
              </a:rPr>
              <a:t>Apvārsnis Eiropa 4. kopas sinerģijas </a:t>
            </a:r>
            <a:endParaRPr lang="lv-LV" sz="3200" b="1" dirty="0">
              <a:solidFill>
                <a:srgbClr val="1A0599"/>
              </a:solidFill>
              <a:latin typeface="Verdana" panose="020B0604030504040204" pitchFamily="34" charset="0"/>
              <a:ea typeface="Verdana" panose="020B0604030504040204" pitchFamily="34" charset="0"/>
            </a:endParaRPr>
          </a:p>
        </p:txBody>
      </p:sp>
      <p:grpSp>
        <p:nvGrpSpPr>
          <p:cNvPr id="41" name="Group 40"/>
          <p:cNvGrpSpPr/>
          <p:nvPr/>
        </p:nvGrpSpPr>
        <p:grpSpPr>
          <a:xfrm>
            <a:off x="947058" y="1121229"/>
            <a:ext cx="10178143" cy="5432944"/>
            <a:chOff x="1170391" y="1655880"/>
            <a:chExt cx="9485601" cy="4974452"/>
          </a:xfrm>
        </p:grpSpPr>
        <p:cxnSp>
          <p:nvCxnSpPr>
            <p:cNvPr id="25" name="Straight Arrow Connector 24"/>
            <p:cNvCxnSpPr/>
            <p:nvPr/>
          </p:nvCxnSpPr>
          <p:spPr>
            <a:xfrm>
              <a:off x="3482398" y="4999755"/>
              <a:ext cx="520118" cy="0"/>
            </a:xfrm>
            <a:prstGeom prst="straightConnector1">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434912" y="2171260"/>
              <a:ext cx="2030609" cy="6858"/>
            </a:xfrm>
            <a:prstGeom prst="straightConnector1">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320413" y="5128360"/>
              <a:ext cx="2012012" cy="769520"/>
            </a:xfrm>
            <a:prstGeom prst="straightConnector1">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250075" y="6074929"/>
              <a:ext cx="2082350" cy="422904"/>
            </a:xfrm>
            <a:prstGeom prst="straightConnector1">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708512" y="4746522"/>
              <a:ext cx="465751" cy="25699"/>
            </a:xfrm>
            <a:prstGeom prst="straightConnector1">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490044" y="5272470"/>
              <a:ext cx="806445" cy="803774"/>
            </a:xfrm>
            <a:prstGeom prst="straightConnector1">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12888" y="3304070"/>
              <a:ext cx="689628" cy="78154"/>
            </a:xfrm>
            <a:prstGeom prst="straightConnector1">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418261" y="2456714"/>
              <a:ext cx="1885136" cy="522214"/>
            </a:xfrm>
            <a:prstGeom prst="straightConnector1">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708512" y="3277760"/>
              <a:ext cx="522280" cy="5455"/>
            </a:xfrm>
            <a:prstGeom prst="straightConnector1">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391284" y="2100903"/>
              <a:ext cx="1941141" cy="180694"/>
            </a:xfrm>
            <a:prstGeom prst="straightConnector1">
              <a:avLst/>
            </a:prstGeom>
            <a:ln w="190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072553" y="2405023"/>
              <a:ext cx="3286800" cy="3288068"/>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nvGrpSpPr>
            <p:cNvPr id="4" name="Group 3"/>
            <p:cNvGrpSpPr/>
            <p:nvPr/>
          </p:nvGrpSpPr>
          <p:grpSpPr>
            <a:xfrm>
              <a:off x="3796566" y="1861976"/>
              <a:ext cx="4096701" cy="4507694"/>
              <a:chOff x="3796566" y="1861976"/>
              <a:chExt cx="4096701" cy="4507694"/>
            </a:xfrm>
          </p:grpSpPr>
          <p:sp>
            <p:nvSpPr>
              <p:cNvPr id="5" name="Freeform 4"/>
              <p:cNvSpPr/>
              <p:nvPr/>
            </p:nvSpPr>
            <p:spPr>
              <a:xfrm>
                <a:off x="5183326" y="3429745"/>
                <a:ext cx="1341029" cy="1350699"/>
              </a:xfrm>
              <a:custGeom>
                <a:avLst/>
                <a:gdLst>
                  <a:gd name="connsiteX0" fmla="*/ 0 w 1048574"/>
                  <a:gd name="connsiteY0" fmla="*/ 524287 h 1048574"/>
                  <a:gd name="connsiteX1" fmla="*/ 524287 w 1048574"/>
                  <a:gd name="connsiteY1" fmla="*/ 0 h 1048574"/>
                  <a:gd name="connsiteX2" fmla="*/ 1048574 w 1048574"/>
                  <a:gd name="connsiteY2" fmla="*/ 524287 h 1048574"/>
                  <a:gd name="connsiteX3" fmla="*/ 524287 w 1048574"/>
                  <a:gd name="connsiteY3" fmla="*/ 1048574 h 1048574"/>
                  <a:gd name="connsiteX4" fmla="*/ 0 w 1048574"/>
                  <a:gd name="connsiteY4" fmla="*/ 524287 h 104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574" h="1048574">
                    <a:moveTo>
                      <a:pt x="0" y="524287"/>
                    </a:moveTo>
                    <a:cubicBezTo>
                      <a:pt x="0" y="234731"/>
                      <a:pt x="234731" y="0"/>
                      <a:pt x="524287" y="0"/>
                    </a:cubicBezTo>
                    <a:cubicBezTo>
                      <a:pt x="813843" y="0"/>
                      <a:pt x="1048574" y="234731"/>
                      <a:pt x="1048574" y="524287"/>
                    </a:cubicBezTo>
                    <a:cubicBezTo>
                      <a:pt x="1048574" y="813843"/>
                      <a:pt x="813843" y="1048574"/>
                      <a:pt x="524287" y="1048574"/>
                    </a:cubicBezTo>
                    <a:cubicBezTo>
                      <a:pt x="234731" y="1048574"/>
                      <a:pt x="0" y="813843"/>
                      <a:pt x="0" y="524287"/>
                    </a:cubicBezTo>
                    <a:close/>
                  </a:path>
                </a:pathLst>
              </a:custGeom>
              <a:solidFill>
                <a:schemeClr val="bg1">
                  <a:lumMod val="95000"/>
                </a:schemeClr>
              </a:solidFill>
            </p:spPr>
            <p:style>
              <a:lnRef idx="2">
                <a:schemeClr val="lt1">
                  <a:hueOff val="0"/>
                  <a:satOff val="0"/>
                  <a:lumOff val="0"/>
                  <a:alphaOff val="0"/>
                </a:schemeClr>
              </a:lnRef>
              <a:fillRef idx="1">
                <a:scrgbClr r="0" g="0" b="0"/>
              </a:fillRef>
              <a:effectRef idx="0">
                <a:schemeClr val="accent1">
                  <a:shade val="60000"/>
                  <a:hueOff val="0"/>
                  <a:satOff val="0"/>
                  <a:lumOff val="0"/>
                  <a:alphaOff val="0"/>
                </a:schemeClr>
              </a:effectRef>
              <a:fontRef idx="minor">
                <a:schemeClr val="lt1"/>
              </a:fontRef>
            </p:style>
            <p:txBody>
              <a:bodyPr spcFirstLastPara="0" vert="horz" wrap="square" lIns="164990" tIns="164990" rIns="164990" bIns="164990" numCol="1" spcCol="1270" anchor="ctr" anchorCtr="0">
                <a:noAutofit/>
              </a:bodyPr>
              <a:lstStyle/>
              <a:p>
                <a:pPr lvl="0" algn="ctr" defTabSz="400050">
                  <a:lnSpc>
                    <a:spcPct val="90000"/>
                  </a:lnSpc>
                  <a:spcBef>
                    <a:spcPct val="0"/>
                  </a:spcBef>
                  <a:spcAft>
                    <a:spcPct val="35000"/>
                  </a:spcAft>
                </a:pPr>
                <a:r>
                  <a:rPr lang="lv-LV" sz="1300" b="1" kern="1200" dirty="0" smtClean="0">
                    <a:solidFill>
                      <a:srgbClr val="1A0599"/>
                    </a:solidFill>
                    <a:latin typeface="Verdana" panose="020B0604030504040204" pitchFamily="34" charset="0"/>
                    <a:ea typeface="Verdana" panose="020B0604030504040204" pitchFamily="34" charset="0"/>
                  </a:rPr>
                  <a:t>Digitālā joma, rūpniecība un kosmoss</a:t>
                </a:r>
                <a:endParaRPr lang="lv-LV" sz="1300" b="1" kern="1200" dirty="0">
                  <a:solidFill>
                    <a:srgbClr val="1A0599"/>
                  </a:solidFill>
                  <a:latin typeface="Verdana" panose="020B0604030504040204" pitchFamily="34" charset="0"/>
                  <a:ea typeface="Verdana" panose="020B0604030504040204" pitchFamily="34" charset="0"/>
                </a:endParaRPr>
              </a:p>
            </p:txBody>
          </p:sp>
          <p:sp>
            <p:nvSpPr>
              <p:cNvPr id="6" name="Freeform 5"/>
              <p:cNvSpPr/>
              <p:nvPr/>
            </p:nvSpPr>
            <p:spPr>
              <a:xfrm rot="16200000">
                <a:off x="5768183" y="3264907"/>
                <a:ext cx="153466" cy="372384"/>
              </a:xfrm>
              <a:custGeom>
                <a:avLst/>
                <a:gdLst>
                  <a:gd name="connsiteX0" fmla="*/ 0 w 153466"/>
                  <a:gd name="connsiteY0" fmla="*/ 0 h 372384"/>
                  <a:gd name="connsiteX1" fmla="*/ 76733 w 153466"/>
                  <a:gd name="connsiteY1" fmla="*/ 0 h 372384"/>
                  <a:gd name="connsiteX2" fmla="*/ 153466 w 153466"/>
                  <a:gd name="connsiteY2" fmla="*/ 186192 h 372384"/>
                  <a:gd name="connsiteX3" fmla="*/ 76733 w 153466"/>
                  <a:gd name="connsiteY3" fmla="*/ 372384 h 372384"/>
                  <a:gd name="connsiteX4" fmla="*/ 0 w 153466"/>
                  <a:gd name="connsiteY4" fmla="*/ 372384 h 372384"/>
                  <a:gd name="connsiteX5" fmla="*/ 76733 w 153466"/>
                  <a:gd name="connsiteY5" fmla="*/ 186192 h 372384"/>
                  <a:gd name="connsiteX6" fmla="*/ 0 w 153466"/>
                  <a:gd name="connsiteY6" fmla="*/ 0 h 37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66" h="372384">
                    <a:moveTo>
                      <a:pt x="0" y="0"/>
                    </a:moveTo>
                    <a:lnTo>
                      <a:pt x="76733" y="0"/>
                    </a:lnTo>
                    <a:lnTo>
                      <a:pt x="153466" y="186192"/>
                    </a:lnTo>
                    <a:lnTo>
                      <a:pt x="76733" y="372384"/>
                    </a:lnTo>
                    <a:lnTo>
                      <a:pt x="0" y="372384"/>
                    </a:lnTo>
                    <a:lnTo>
                      <a:pt x="76733" y="186192"/>
                    </a:lnTo>
                    <a:lnTo>
                      <a:pt x="0" y="0"/>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0" tIns="74477" rIns="46039" bIns="74477" numCol="1" spcCol="1270" anchor="ctr" anchorCtr="0">
                <a:noAutofit/>
              </a:bodyPr>
              <a:lstStyle/>
              <a:p>
                <a:pPr lvl="0" algn="ctr" defTabSz="311150">
                  <a:lnSpc>
                    <a:spcPct val="90000"/>
                  </a:lnSpc>
                  <a:spcBef>
                    <a:spcPct val="0"/>
                  </a:spcBef>
                  <a:spcAft>
                    <a:spcPct val="35000"/>
                  </a:spcAft>
                </a:pPr>
                <a:endParaRPr lang="lv-LV" sz="700" kern="1200"/>
              </a:p>
            </p:txBody>
          </p:sp>
          <p:sp>
            <p:nvSpPr>
              <p:cNvPr id="7" name="Freeform 6"/>
              <p:cNvSpPr/>
              <p:nvPr/>
            </p:nvSpPr>
            <p:spPr>
              <a:xfrm>
                <a:off x="5124916" y="1861976"/>
                <a:ext cx="1440000" cy="1440000"/>
              </a:xfrm>
              <a:custGeom>
                <a:avLst/>
                <a:gdLst>
                  <a:gd name="connsiteX0" fmla="*/ 0 w 1440000"/>
                  <a:gd name="connsiteY0" fmla="*/ 720000 h 1440000"/>
                  <a:gd name="connsiteX1" fmla="*/ 720000 w 1440000"/>
                  <a:gd name="connsiteY1" fmla="*/ 0 h 1440000"/>
                  <a:gd name="connsiteX2" fmla="*/ 1440000 w 1440000"/>
                  <a:gd name="connsiteY2" fmla="*/ 720000 h 1440000"/>
                  <a:gd name="connsiteX3" fmla="*/ 720000 w 1440000"/>
                  <a:gd name="connsiteY3" fmla="*/ 1440000 h 1440000"/>
                  <a:gd name="connsiteX4" fmla="*/ 0 w 1440000"/>
                  <a:gd name="connsiteY4" fmla="*/ 72000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0" y="720000"/>
                    </a:moveTo>
                    <a:cubicBezTo>
                      <a:pt x="0" y="322355"/>
                      <a:pt x="322355" y="0"/>
                      <a:pt x="720000" y="0"/>
                    </a:cubicBezTo>
                    <a:cubicBezTo>
                      <a:pt x="1117645" y="0"/>
                      <a:pt x="1440000" y="322355"/>
                      <a:pt x="1440000" y="720000"/>
                    </a:cubicBezTo>
                    <a:cubicBezTo>
                      <a:pt x="1440000" y="1117645"/>
                      <a:pt x="1117645" y="1440000"/>
                      <a:pt x="720000" y="1440000"/>
                    </a:cubicBezTo>
                    <a:cubicBezTo>
                      <a:pt x="322355" y="1440000"/>
                      <a:pt x="0" y="1117645"/>
                      <a:pt x="0" y="720000"/>
                    </a:cubicBezTo>
                    <a:close/>
                  </a:path>
                </a:pathLst>
              </a:custGeom>
              <a:solidFill>
                <a:srgbClr val="2507DB"/>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228663" tIns="228663" rIns="228663" bIns="228663" numCol="1" spcCol="1270" anchor="ctr" anchorCtr="0">
                <a:noAutofit/>
              </a:bodyPr>
              <a:lstStyle/>
              <a:p>
                <a:pPr lvl="0" algn="ctr" defTabSz="622300">
                  <a:lnSpc>
                    <a:spcPct val="90000"/>
                  </a:lnSpc>
                  <a:spcBef>
                    <a:spcPct val="0"/>
                  </a:spcBef>
                  <a:spcAft>
                    <a:spcPct val="35000"/>
                  </a:spcAft>
                </a:pPr>
                <a:r>
                  <a:rPr lang="lv-LV" sz="1400" b="1" kern="1200" dirty="0" smtClean="0">
                    <a:latin typeface="Verdana" panose="020B0604030504040204" pitchFamily="34" charset="0"/>
                    <a:ea typeface="Verdana" panose="020B0604030504040204" pitchFamily="34" charset="0"/>
                  </a:rPr>
                  <a:t>M1. Zaļā un digitālā pāreja</a:t>
                </a:r>
                <a:endParaRPr lang="lv-LV" sz="1400" b="1" kern="1200" dirty="0">
                  <a:latin typeface="Verdana" panose="020B0604030504040204" pitchFamily="34" charset="0"/>
                  <a:ea typeface="Verdana" panose="020B0604030504040204" pitchFamily="34" charset="0"/>
                </a:endParaRPr>
              </a:p>
            </p:txBody>
          </p:sp>
          <p:sp>
            <p:nvSpPr>
              <p:cNvPr id="13" name="Freeform 12"/>
              <p:cNvSpPr/>
              <p:nvPr/>
            </p:nvSpPr>
            <p:spPr>
              <a:xfrm rot="19800000">
                <a:off x="6343851" y="3597269"/>
                <a:ext cx="153466" cy="372384"/>
              </a:xfrm>
              <a:custGeom>
                <a:avLst/>
                <a:gdLst>
                  <a:gd name="connsiteX0" fmla="*/ 0 w 153466"/>
                  <a:gd name="connsiteY0" fmla="*/ 0 h 372384"/>
                  <a:gd name="connsiteX1" fmla="*/ 76733 w 153466"/>
                  <a:gd name="connsiteY1" fmla="*/ 0 h 372384"/>
                  <a:gd name="connsiteX2" fmla="*/ 153466 w 153466"/>
                  <a:gd name="connsiteY2" fmla="*/ 186192 h 372384"/>
                  <a:gd name="connsiteX3" fmla="*/ 76733 w 153466"/>
                  <a:gd name="connsiteY3" fmla="*/ 372384 h 372384"/>
                  <a:gd name="connsiteX4" fmla="*/ 0 w 153466"/>
                  <a:gd name="connsiteY4" fmla="*/ 372384 h 372384"/>
                  <a:gd name="connsiteX5" fmla="*/ 76733 w 153466"/>
                  <a:gd name="connsiteY5" fmla="*/ 186192 h 372384"/>
                  <a:gd name="connsiteX6" fmla="*/ 0 w 153466"/>
                  <a:gd name="connsiteY6" fmla="*/ 0 h 37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66" h="372384">
                    <a:moveTo>
                      <a:pt x="0" y="0"/>
                    </a:moveTo>
                    <a:lnTo>
                      <a:pt x="76733" y="0"/>
                    </a:lnTo>
                    <a:lnTo>
                      <a:pt x="153466" y="186192"/>
                    </a:lnTo>
                    <a:lnTo>
                      <a:pt x="76733" y="372384"/>
                    </a:lnTo>
                    <a:lnTo>
                      <a:pt x="0" y="372384"/>
                    </a:lnTo>
                    <a:lnTo>
                      <a:pt x="76733" y="186192"/>
                    </a:lnTo>
                    <a:lnTo>
                      <a:pt x="0" y="0"/>
                    </a:lnTo>
                    <a:close/>
                  </a:path>
                </a:pathLst>
              </a:custGeom>
            </p:spPr>
            <p:style>
              <a:lnRef idx="0">
                <a:schemeClr val="accent1">
                  <a:shade val="90000"/>
                  <a:hueOff val="116972"/>
                  <a:satOff val="-1072"/>
                  <a:lumOff val="9251"/>
                  <a:alphaOff val="0"/>
                </a:schemeClr>
              </a:lnRef>
              <a:fillRef idx="1">
                <a:schemeClr val="accent1">
                  <a:shade val="90000"/>
                  <a:hueOff val="116972"/>
                  <a:satOff val="-1072"/>
                  <a:lumOff val="9251"/>
                  <a:alphaOff val="0"/>
                </a:schemeClr>
              </a:fillRef>
              <a:effectRef idx="0">
                <a:schemeClr val="accent1">
                  <a:shade val="90000"/>
                  <a:hueOff val="116972"/>
                  <a:satOff val="-1072"/>
                  <a:lumOff val="9251"/>
                  <a:alphaOff val="0"/>
                </a:schemeClr>
              </a:effectRef>
              <a:fontRef idx="minor">
                <a:schemeClr val="lt1"/>
              </a:fontRef>
            </p:style>
            <p:txBody>
              <a:bodyPr spcFirstLastPara="0" vert="horz" wrap="square" lIns="-1" tIns="74476" rIns="46040" bIns="74477" numCol="1" spcCol="1270" anchor="ctr" anchorCtr="0">
                <a:noAutofit/>
              </a:bodyPr>
              <a:lstStyle/>
              <a:p>
                <a:pPr lvl="0" algn="ctr" defTabSz="311150">
                  <a:lnSpc>
                    <a:spcPct val="90000"/>
                  </a:lnSpc>
                  <a:spcBef>
                    <a:spcPct val="0"/>
                  </a:spcBef>
                  <a:spcAft>
                    <a:spcPct val="35000"/>
                  </a:spcAft>
                </a:pPr>
                <a:endParaRPr lang="lv-LV" sz="700" kern="1200"/>
              </a:p>
            </p:txBody>
          </p:sp>
          <p:sp>
            <p:nvSpPr>
              <p:cNvPr id="28" name="Freeform 27"/>
              <p:cNvSpPr/>
              <p:nvPr/>
            </p:nvSpPr>
            <p:spPr>
              <a:xfrm>
                <a:off x="6453267" y="2628899"/>
                <a:ext cx="1440000" cy="1440000"/>
              </a:xfrm>
              <a:custGeom>
                <a:avLst/>
                <a:gdLst>
                  <a:gd name="connsiteX0" fmla="*/ 0 w 1440000"/>
                  <a:gd name="connsiteY0" fmla="*/ 720000 h 1440000"/>
                  <a:gd name="connsiteX1" fmla="*/ 720000 w 1440000"/>
                  <a:gd name="connsiteY1" fmla="*/ 0 h 1440000"/>
                  <a:gd name="connsiteX2" fmla="*/ 1440000 w 1440000"/>
                  <a:gd name="connsiteY2" fmla="*/ 720000 h 1440000"/>
                  <a:gd name="connsiteX3" fmla="*/ 720000 w 1440000"/>
                  <a:gd name="connsiteY3" fmla="*/ 1440000 h 1440000"/>
                  <a:gd name="connsiteX4" fmla="*/ 0 w 1440000"/>
                  <a:gd name="connsiteY4" fmla="*/ 72000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0" y="720000"/>
                    </a:moveTo>
                    <a:cubicBezTo>
                      <a:pt x="0" y="322355"/>
                      <a:pt x="322355" y="0"/>
                      <a:pt x="720000" y="0"/>
                    </a:cubicBezTo>
                    <a:cubicBezTo>
                      <a:pt x="1117645" y="0"/>
                      <a:pt x="1440000" y="322355"/>
                      <a:pt x="1440000" y="720000"/>
                    </a:cubicBezTo>
                    <a:cubicBezTo>
                      <a:pt x="1440000" y="1117645"/>
                      <a:pt x="1117645" y="1440000"/>
                      <a:pt x="720000" y="1440000"/>
                    </a:cubicBezTo>
                    <a:cubicBezTo>
                      <a:pt x="322355" y="1440000"/>
                      <a:pt x="0" y="1117645"/>
                      <a:pt x="0" y="720000"/>
                    </a:cubicBezTo>
                    <a:close/>
                  </a:path>
                </a:pathLst>
              </a:custGeom>
              <a:solidFill>
                <a:srgbClr val="2507DB"/>
              </a:solidFill>
            </p:spPr>
            <p:style>
              <a:lnRef idx="2">
                <a:schemeClr val="lt1">
                  <a:hueOff val="0"/>
                  <a:satOff val="0"/>
                  <a:lumOff val="0"/>
                  <a:alphaOff val="0"/>
                </a:schemeClr>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228663" tIns="228663" rIns="228663" bIns="228663" numCol="1" spcCol="1270" anchor="ctr" anchorCtr="0">
                <a:noAutofit/>
              </a:bodyPr>
              <a:lstStyle/>
              <a:p>
                <a:pPr lvl="0" algn="ctr" defTabSz="622300">
                  <a:lnSpc>
                    <a:spcPct val="90000"/>
                  </a:lnSpc>
                  <a:spcBef>
                    <a:spcPct val="0"/>
                  </a:spcBef>
                  <a:spcAft>
                    <a:spcPct val="35000"/>
                  </a:spcAft>
                </a:pPr>
                <a:r>
                  <a:rPr lang="lv-LV" sz="1400" b="1" kern="1200" dirty="0" smtClean="0">
                    <a:latin typeface="Verdana" panose="020B0604030504040204" pitchFamily="34" charset="0"/>
                    <a:ea typeface="Verdana" panose="020B0604030504040204" pitchFamily="34" charset="0"/>
                  </a:rPr>
                  <a:t>M2. Noturība</a:t>
                </a:r>
                <a:endParaRPr lang="lv-LV" sz="1400" b="1" kern="1200" dirty="0">
                  <a:latin typeface="Verdana" panose="020B0604030504040204" pitchFamily="34" charset="0"/>
                  <a:ea typeface="Verdana" panose="020B0604030504040204" pitchFamily="34" charset="0"/>
                </a:endParaRPr>
              </a:p>
            </p:txBody>
          </p:sp>
          <p:sp>
            <p:nvSpPr>
              <p:cNvPr id="29" name="Freeform 28"/>
              <p:cNvSpPr/>
              <p:nvPr/>
            </p:nvSpPr>
            <p:spPr>
              <a:xfrm rot="1800000">
                <a:off x="6343851" y="4261993"/>
                <a:ext cx="153466" cy="372384"/>
              </a:xfrm>
              <a:custGeom>
                <a:avLst/>
                <a:gdLst>
                  <a:gd name="connsiteX0" fmla="*/ 0 w 153466"/>
                  <a:gd name="connsiteY0" fmla="*/ 0 h 372384"/>
                  <a:gd name="connsiteX1" fmla="*/ 76733 w 153466"/>
                  <a:gd name="connsiteY1" fmla="*/ 0 h 372384"/>
                  <a:gd name="connsiteX2" fmla="*/ 153466 w 153466"/>
                  <a:gd name="connsiteY2" fmla="*/ 186192 h 372384"/>
                  <a:gd name="connsiteX3" fmla="*/ 76733 w 153466"/>
                  <a:gd name="connsiteY3" fmla="*/ 372384 h 372384"/>
                  <a:gd name="connsiteX4" fmla="*/ 0 w 153466"/>
                  <a:gd name="connsiteY4" fmla="*/ 372384 h 372384"/>
                  <a:gd name="connsiteX5" fmla="*/ 76733 w 153466"/>
                  <a:gd name="connsiteY5" fmla="*/ 186192 h 372384"/>
                  <a:gd name="connsiteX6" fmla="*/ 0 w 153466"/>
                  <a:gd name="connsiteY6" fmla="*/ 0 h 37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66" h="372384">
                    <a:moveTo>
                      <a:pt x="0" y="0"/>
                    </a:moveTo>
                    <a:lnTo>
                      <a:pt x="76733" y="0"/>
                    </a:lnTo>
                    <a:lnTo>
                      <a:pt x="153466" y="186192"/>
                    </a:lnTo>
                    <a:lnTo>
                      <a:pt x="76733" y="372384"/>
                    </a:lnTo>
                    <a:lnTo>
                      <a:pt x="0" y="372384"/>
                    </a:lnTo>
                    <a:lnTo>
                      <a:pt x="76733" y="186192"/>
                    </a:lnTo>
                    <a:lnTo>
                      <a:pt x="0" y="0"/>
                    </a:lnTo>
                    <a:close/>
                  </a:path>
                </a:pathLst>
              </a:custGeom>
            </p:spPr>
            <p:style>
              <a:lnRef idx="0">
                <a:schemeClr val="accent1">
                  <a:shade val="90000"/>
                  <a:hueOff val="233943"/>
                  <a:satOff val="-2143"/>
                  <a:lumOff val="18503"/>
                  <a:alphaOff val="0"/>
                </a:schemeClr>
              </a:lnRef>
              <a:fillRef idx="1">
                <a:schemeClr val="accent1">
                  <a:shade val="90000"/>
                  <a:hueOff val="233943"/>
                  <a:satOff val="-2143"/>
                  <a:lumOff val="18503"/>
                  <a:alphaOff val="0"/>
                </a:schemeClr>
              </a:fillRef>
              <a:effectRef idx="0">
                <a:schemeClr val="accent1">
                  <a:shade val="90000"/>
                  <a:hueOff val="233943"/>
                  <a:satOff val="-2143"/>
                  <a:lumOff val="18503"/>
                  <a:alphaOff val="0"/>
                </a:schemeClr>
              </a:effectRef>
              <a:fontRef idx="minor">
                <a:schemeClr val="lt1"/>
              </a:fontRef>
            </p:style>
            <p:txBody>
              <a:bodyPr spcFirstLastPara="0" vert="horz" wrap="square" lIns="-1" tIns="74477" rIns="46040" bIns="74476" numCol="1" spcCol="1270" anchor="ctr" anchorCtr="0">
                <a:noAutofit/>
              </a:bodyPr>
              <a:lstStyle/>
              <a:p>
                <a:pPr lvl="0" algn="ctr" defTabSz="311150">
                  <a:lnSpc>
                    <a:spcPct val="90000"/>
                  </a:lnSpc>
                  <a:spcBef>
                    <a:spcPct val="0"/>
                  </a:spcBef>
                  <a:spcAft>
                    <a:spcPct val="35000"/>
                  </a:spcAft>
                </a:pPr>
                <a:endParaRPr lang="lv-LV" sz="700" kern="1200"/>
              </a:p>
            </p:txBody>
          </p:sp>
          <p:sp>
            <p:nvSpPr>
              <p:cNvPr id="30" name="Freeform 29"/>
              <p:cNvSpPr/>
              <p:nvPr/>
            </p:nvSpPr>
            <p:spPr>
              <a:xfrm>
                <a:off x="6453267" y="4162746"/>
                <a:ext cx="1440000" cy="1440000"/>
              </a:xfrm>
              <a:custGeom>
                <a:avLst/>
                <a:gdLst>
                  <a:gd name="connsiteX0" fmla="*/ 0 w 1440000"/>
                  <a:gd name="connsiteY0" fmla="*/ 720000 h 1440000"/>
                  <a:gd name="connsiteX1" fmla="*/ 720000 w 1440000"/>
                  <a:gd name="connsiteY1" fmla="*/ 0 h 1440000"/>
                  <a:gd name="connsiteX2" fmla="*/ 1440000 w 1440000"/>
                  <a:gd name="connsiteY2" fmla="*/ 720000 h 1440000"/>
                  <a:gd name="connsiteX3" fmla="*/ 720000 w 1440000"/>
                  <a:gd name="connsiteY3" fmla="*/ 1440000 h 1440000"/>
                  <a:gd name="connsiteX4" fmla="*/ 0 w 1440000"/>
                  <a:gd name="connsiteY4" fmla="*/ 72000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0" y="720000"/>
                    </a:moveTo>
                    <a:cubicBezTo>
                      <a:pt x="0" y="322355"/>
                      <a:pt x="322355" y="0"/>
                      <a:pt x="720000" y="0"/>
                    </a:cubicBezTo>
                    <a:cubicBezTo>
                      <a:pt x="1117645" y="0"/>
                      <a:pt x="1440000" y="322355"/>
                      <a:pt x="1440000" y="720000"/>
                    </a:cubicBezTo>
                    <a:cubicBezTo>
                      <a:pt x="1440000" y="1117645"/>
                      <a:pt x="1117645" y="1440000"/>
                      <a:pt x="720000" y="1440000"/>
                    </a:cubicBezTo>
                    <a:cubicBezTo>
                      <a:pt x="322355" y="1440000"/>
                      <a:pt x="0" y="1117645"/>
                      <a:pt x="0" y="720000"/>
                    </a:cubicBezTo>
                    <a:close/>
                  </a:path>
                </a:pathLst>
              </a:custGeom>
              <a:solidFill>
                <a:srgbClr val="2507DB"/>
              </a:solidFill>
            </p:spPr>
            <p:style>
              <a:lnRef idx="2">
                <a:schemeClr val="lt1">
                  <a:hueOff val="0"/>
                  <a:satOff val="0"/>
                  <a:lumOff val="0"/>
                  <a:alphaOff val="0"/>
                </a:schemeClr>
              </a:lnRef>
              <a:fillRef idx="1">
                <a:scrgbClr r="0" g="0" b="0"/>
              </a:fillRef>
              <a:effectRef idx="0">
                <a:schemeClr val="accent1">
                  <a:shade val="50000"/>
                  <a:hueOff val="222839"/>
                  <a:satOff val="5970"/>
                  <a:lumOff val="26302"/>
                  <a:alphaOff val="0"/>
                </a:schemeClr>
              </a:effectRef>
              <a:fontRef idx="minor">
                <a:schemeClr val="lt1"/>
              </a:fontRef>
            </p:style>
            <p:txBody>
              <a:bodyPr spcFirstLastPara="0" vert="horz" wrap="square" lIns="228663" tIns="228663" rIns="228663" bIns="228663" numCol="1" spcCol="1270" anchor="ctr" anchorCtr="0">
                <a:noAutofit/>
              </a:bodyPr>
              <a:lstStyle/>
              <a:p>
                <a:pPr lvl="0" algn="ctr" defTabSz="622300">
                  <a:lnSpc>
                    <a:spcPct val="90000"/>
                  </a:lnSpc>
                  <a:spcBef>
                    <a:spcPct val="0"/>
                  </a:spcBef>
                  <a:spcAft>
                    <a:spcPct val="35000"/>
                  </a:spcAft>
                </a:pPr>
                <a:r>
                  <a:rPr lang="lv-LV" sz="1400" b="1" kern="1200" dirty="0" smtClean="0">
                    <a:latin typeface="Verdana" panose="020B0604030504040204" pitchFamily="34" charset="0"/>
                    <a:ea typeface="Verdana" panose="020B0604030504040204" pitchFamily="34" charset="0"/>
                  </a:rPr>
                  <a:t>M3. Dati</a:t>
                </a:r>
                <a:endParaRPr lang="lv-LV" sz="1400" b="1" kern="1200" dirty="0">
                  <a:latin typeface="Verdana" panose="020B0604030504040204" pitchFamily="34" charset="0"/>
                  <a:ea typeface="Verdana" panose="020B0604030504040204" pitchFamily="34" charset="0"/>
                </a:endParaRPr>
              </a:p>
            </p:txBody>
          </p:sp>
          <p:sp>
            <p:nvSpPr>
              <p:cNvPr id="31" name="Freeform 30"/>
              <p:cNvSpPr/>
              <p:nvPr/>
            </p:nvSpPr>
            <p:spPr>
              <a:xfrm rot="5400000">
                <a:off x="5768183" y="4594355"/>
                <a:ext cx="153466" cy="372384"/>
              </a:xfrm>
              <a:custGeom>
                <a:avLst/>
                <a:gdLst>
                  <a:gd name="connsiteX0" fmla="*/ 0 w 153466"/>
                  <a:gd name="connsiteY0" fmla="*/ 0 h 372384"/>
                  <a:gd name="connsiteX1" fmla="*/ 76733 w 153466"/>
                  <a:gd name="connsiteY1" fmla="*/ 0 h 372384"/>
                  <a:gd name="connsiteX2" fmla="*/ 153466 w 153466"/>
                  <a:gd name="connsiteY2" fmla="*/ 186192 h 372384"/>
                  <a:gd name="connsiteX3" fmla="*/ 76733 w 153466"/>
                  <a:gd name="connsiteY3" fmla="*/ 372384 h 372384"/>
                  <a:gd name="connsiteX4" fmla="*/ 0 w 153466"/>
                  <a:gd name="connsiteY4" fmla="*/ 372384 h 372384"/>
                  <a:gd name="connsiteX5" fmla="*/ 76733 w 153466"/>
                  <a:gd name="connsiteY5" fmla="*/ 186192 h 372384"/>
                  <a:gd name="connsiteX6" fmla="*/ 0 w 153466"/>
                  <a:gd name="connsiteY6" fmla="*/ 0 h 37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66" h="372384">
                    <a:moveTo>
                      <a:pt x="0" y="0"/>
                    </a:moveTo>
                    <a:lnTo>
                      <a:pt x="76733" y="0"/>
                    </a:lnTo>
                    <a:lnTo>
                      <a:pt x="153466" y="186192"/>
                    </a:lnTo>
                    <a:lnTo>
                      <a:pt x="76733" y="372384"/>
                    </a:lnTo>
                    <a:lnTo>
                      <a:pt x="0" y="372384"/>
                    </a:lnTo>
                    <a:lnTo>
                      <a:pt x="76733" y="186192"/>
                    </a:lnTo>
                    <a:lnTo>
                      <a:pt x="0" y="0"/>
                    </a:lnTo>
                    <a:close/>
                  </a:path>
                </a:pathLst>
              </a:custGeom>
            </p:spPr>
            <p:style>
              <a:lnRef idx="0">
                <a:schemeClr val="accent1">
                  <a:shade val="90000"/>
                  <a:hueOff val="350915"/>
                  <a:satOff val="-3215"/>
                  <a:lumOff val="27754"/>
                  <a:alphaOff val="0"/>
                </a:schemeClr>
              </a:lnRef>
              <a:fillRef idx="1">
                <a:schemeClr val="accent1">
                  <a:shade val="90000"/>
                  <a:hueOff val="350915"/>
                  <a:satOff val="-3215"/>
                  <a:lumOff val="27754"/>
                  <a:alphaOff val="0"/>
                </a:schemeClr>
              </a:fillRef>
              <a:effectRef idx="0">
                <a:schemeClr val="accent1">
                  <a:shade val="90000"/>
                  <a:hueOff val="350915"/>
                  <a:satOff val="-3215"/>
                  <a:lumOff val="27754"/>
                  <a:alphaOff val="0"/>
                </a:schemeClr>
              </a:effectRef>
              <a:fontRef idx="minor">
                <a:schemeClr val="lt1"/>
              </a:fontRef>
            </p:style>
            <p:txBody>
              <a:bodyPr spcFirstLastPara="0" vert="horz" wrap="square" lIns="0" tIns="74477" rIns="46040" bIns="74477" numCol="1" spcCol="1270" anchor="ctr" anchorCtr="0">
                <a:noAutofit/>
              </a:bodyPr>
              <a:lstStyle/>
              <a:p>
                <a:pPr lvl="0" algn="ctr" defTabSz="311150">
                  <a:lnSpc>
                    <a:spcPct val="90000"/>
                  </a:lnSpc>
                  <a:spcBef>
                    <a:spcPct val="0"/>
                  </a:spcBef>
                  <a:spcAft>
                    <a:spcPct val="35000"/>
                  </a:spcAft>
                </a:pPr>
                <a:endParaRPr lang="lv-LV" sz="700" kern="1200"/>
              </a:p>
            </p:txBody>
          </p:sp>
          <p:sp>
            <p:nvSpPr>
              <p:cNvPr id="32" name="Freeform 31"/>
              <p:cNvSpPr/>
              <p:nvPr/>
            </p:nvSpPr>
            <p:spPr>
              <a:xfrm>
                <a:off x="5124916" y="4929670"/>
                <a:ext cx="1440000" cy="1440000"/>
              </a:xfrm>
              <a:custGeom>
                <a:avLst/>
                <a:gdLst>
                  <a:gd name="connsiteX0" fmla="*/ 0 w 1440000"/>
                  <a:gd name="connsiteY0" fmla="*/ 720000 h 1440000"/>
                  <a:gd name="connsiteX1" fmla="*/ 720000 w 1440000"/>
                  <a:gd name="connsiteY1" fmla="*/ 0 h 1440000"/>
                  <a:gd name="connsiteX2" fmla="*/ 1440000 w 1440000"/>
                  <a:gd name="connsiteY2" fmla="*/ 720000 h 1440000"/>
                  <a:gd name="connsiteX3" fmla="*/ 720000 w 1440000"/>
                  <a:gd name="connsiteY3" fmla="*/ 1440000 h 1440000"/>
                  <a:gd name="connsiteX4" fmla="*/ 0 w 1440000"/>
                  <a:gd name="connsiteY4" fmla="*/ 72000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0" y="720000"/>
                    </a:moveTo>
                    <a:cubicBezTo>
                      <a:pt x="0" y="322355"/>
                      <a:pt x="322355" y="0"/>
                      <a:pt x="720000" y="0"/>
                    </a:cubicBezTo>
                    <a:cubicBezTo>
                      <a:pt x="1117645" y="0"/>
                      <a:pt x="1440000" y="322355"/>
                      <a:pt x="1440000" y="720000"/>
                    </a:cubicBezTo>
                    <a:cubicBezTo>
                      <a:pt x="1440000" y="1117645"/>
                      <a:pt x="1117645" y="1440000"/>
                      <a:pt x="720000" y="1440000"/>
                    </a:cubicBezTo>
                    <a:cubicBezTo>
                      <a:pt x="322355" y="1440000"/>
                      <a:pt x="0" y="1117645"/>
                      <a:pt x="0" y="720000"/>
                    </a:cubicBezTo>
                    <a:close/>
                  </a:path>
                </a:pathLst>
              </a:custGeom>
              <a:solidFill>
                <a:srgbClr val="2507DB"/>
              </a:solidFill>
            </p:spPr>
            <p:style>
              <a:lnRef idx="2">
                <a:schemeClr val="lt1">
                  <a:hueOff val="0"/>
                  <a:satOff val="0"/>
                  <a:lumOff val="0"/>
                  <a:alphaOff val="0"/>
                </a:schemeClr>
              </a:lnRef>
              <a:fillRef idx="1">
                <a:scrgbClr r="0" g="0" b="0"/>
              </a:fillRef>
              <a:effectRef idx="0">
                <a:schemeClr val="accent1">
                  <a:shade val="50000"/>
                  <a:hueOff val="334258"/>
                  <a:satOff val="8955"/>
                  <a:lumOff val="39453"/>
                  <a:alphaOff val="0"/>
                </a:schemeClr>
              </a:effectRef>
              <a:fontRef idx="minor">
                <a:schemeClr val="lt1"/>
              </a:fontRef>
            </p:style>
            <p:txBody>
              <a:bodyPr spcFirstLastPara="0" vert="horz" wrap="square" lIns="228663" tIns="228663" rIns="228663" bIns="228663" numCol="1" spcCol="1270" anchor="ctr" anchorCtr="0">
                <a:noAutofit/>
              </a:bodyPr>
              <a:lstStyle/>
              <a:p>
                <a:pPr lvl="0" algn="ctr" defTabSz="622300">
                  <a:lnSpc>
                    <a:spcPct val="90000"/>
                  </a:lnSpc>
                  <a:spcBef>
                    <a:spcPct val="0"/>
                  </a:spcBef>
                  <a:spcAft>
                    <a:spcPct val="35000"/>
                  </a:spcAft>
                </a:pPr>
                <a:r>
                  <a:rPr lang="lv-LV" sz="1400" b="1" kern="1200" dirty="0" smtClean="0">
                    <a:latin typeface="Verdana" panose="020B0604030504040204" pitchFamily="34" charset="0"/>
                    <a:ea typeface="Verdana" panose="020B0604030504040204" pitchFamily="34" charset="0"/>
                  </a:rPr>
                  <a:t>M4. Jaunās digitālās </a:t>
                </a:r>
                <a:r>
                  <a:rPr lang="lv-LV" sz="1400" b="1" kern="1200" dirty="0" err="1" smtClean="0">
                    <a:latin typeface="Verdana" panose="020B0604030504040204" pitchFamily="34" charset="0"/>
                    <a:ea typeface="Verdana" panose="020B0604030504040204" pitchFamily="34" charset="0"/>
                  </a:rPr>
                  <a:t>tehnolo-ģijas</a:t>
                </a:r>
                <a:endParaRPr lang="lv-LV" sz="1400" b="1" kern="1200" dirty="0">
                  <a:latin typeface="Verdana" panose="020B0604030504040204" pitchFamily="34" charset="0"/>
                  <a:ea typeface="Verdana" panose="020B0604030504040204" pitchFamily="34" charset="0"/>
                </a:endParaRPr>
              </a:p>
            </p:txBody>
          </p:sp>
          <p:sp>
            <p:nvSpPr>
              <p:cNvPr id="33" name="Freeform 32"/>
              <p:cNvSpPr/>
              <p:nvPr/>
            </p:nvSpPr>
            <p:spPr>
              <a:xfrm rot="19800000">
                <a:off x="5192516" y="4261992"/>
                <a:ext cx="153467" cy="372385"/>
              </a:xfrm>
              <a:custGeom>
                <a:avLst/>
                <a:gdLst>
                  <a:gd name="connsiteX0" fmla="*/ 0 w 153466"/>
                  <a:gd name="connsiteY0" fmla="*/ 0 h 372384"/>
                  <a:gd name="connsiteX1" fmla="*/ 76733 w 153466"/>
                  <a:gd name="connsiteY1" fmla="*/ 0 h 372384"/>
                  <a:gd name="connsiteX2" fmla="*/ 153466 w 153466"/>
                  <a:gd name="connsiteY2" fmla="*/ 186192 h 372384"/>
                  <a:gd name="connsiteX3" fmla="*/ 76733 w 153466"/>
                  <a:gd name="connsiteY3" fmla="*/ 372384 h 372384"/>
                  <a:gd name="connsiteX4" fmla="*/ 0 w 153466"/>
                  <a:gd name="connsiteY4" fmla="*/ 372384 h 372384"/>
                  <a:gd name="connsiteX5" fmla="*/ 76733 w 153466"/>
                  <a:gd name="connsiteY5" fmla="*/ 186192 h 372384"/>
                  <a:gd name="connsiteX6" fmla="*/ 0 w 153466"/>
                  <a:gd name="connsiteY6" fmla="*/ 0 h 37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66" h="372384">
                    <a:moveTo>
                      <a:pt x="153465" y="372384"/>
                    </a:moveTo>
                    <a:lnTo>
                      <a:pt x="76733" y="372384"/>
                    </a:lnTo>
                    <a:lnTo>
                      <a:pt x="1" y="186192"/>
                    </a:lnTo>
                    <a:lnTo>
                      <a:pt x="76733" y="0"/>
                    </a:lnTo>
                    <a:lnTo>
                      <a:pt x="153465" y="0"/>
                    </a:lnTo>
                    <a:lnTo>
                      <a:pt x="76733" y="186192"/>
                    </a:lnTo>
                    <a:lnTo>
                      <a:pt x="153465" y="372384"/>
                    </a:lnTo>
                    <a:close/>
                  </a:path>
                </a:pathLst>
              </a:custGeom>
            </p:spPr>
            <p:style>
              <a:lnRef idx="0">
                <a:schemeClr val="accent1">
                  <a:shade val="90000"/>
                  <a:hueOff val="233943"/>
                  <a:satOff val="-2143"/>
                  <a:lumOff val="18503"/>
                  <a:alphaOff val="0"/>
                </a:schemeClr>
              </a:lnRef>
              <a:fillRef idx="1">
                <a:schemeClr val="accent1">
                  <a:shade val="90000"/>
                  <a:hueOff val="233943"/>
                  <a:satOff val="-2143"/>
                  <a:lumOff val="18503"/>
                  <a:alphaOff val="0"/>
                </a:schemeClr>
              </a:fillRef>
              <a:effectRef idx="0">
                <a:schemeClr val="accent1">
                  <a:shade val="90000"/>
                  <a:hueOff val="233943"/>
                  <a:satOff val="-2143"/>
                  <a:lumOff val="18503"/>
                  <a:alphaOff val="0"/>
                </a:schemeClr>
              </a:effectRef>
              <a:fontRef idx="minor">
                <a:schemeClr val="lt1"/>
              </a:fontRef>
            </p:style>
            <p:txBody>
              <a:bodyPr spcFirstLastPara="0" vert="horz" wrap="square" lIns="46039" tIns="74477" rIns="1" bIns="74477" numCol="1" spcCol="1270" anchor="ctr" anchorCtr="0">
                <a:noAutofit/>
              </a:bodyPr>
              <a:lstStyle/>
              <a:p>
                <a:pPr lvl="0" algn="ctr" defTabSz="311150">
                  <a:lnSpc>
                    <a:spcPct val="90000"/>
                  </a:lnSpc>
                  <a:spcBef>
                    <a:spcPct val="0"/>
                  </a:spcBef>
                  <a:spcAft>
                    <a:spcPct val="35000"/>
                  </a:spcAft>
                </a:pPr>
                <a:endParaRPr lang="lv-LV" sz="700" kern="1200"/>
              </a:p>
            </p:txBody>
          </p:sp>
          <p:sp>
            <p:nvSpPr>
              <p:cNvPr id="34" name="Freeform 33"/>
              <p:cNvSpPr/>
              <p:nvPr/>
            </p:nvSpPr>
            <p:spPr>
              <a:xfrm flipH="1">
                <a:off x="3796566" y="4162746"/>
                <a:ext cx="1440000" cy="1440000"/>
              </a:xfrm>
              <a:custGeom>
                <a:avLst/>
                <a:gdLst>
                  <a:gd name="connsiteX0" fmla="*/ 0 w 1440000"/>
                  <a:gd name="connsiteY0" fmla="*/ 720000 h 1440000"/>
                  <a:gd name="connsiteX1" fmla="*/ 720000 w 1440000"/>
                  <a:gd name="connsiteY1" fmla="*/ 0 h 1440000"/>
                  <a:gd name="connsiteX2" fmla="*/ 1440000 w 1440000"/>
                  <a:gd name="connsiteY2" fmla="*/ 720000 h 1440000"/>
                  <a:gd name="connsiteX3" fmla="*/ 720000 w 1440000"/>
                  <a:gd name="connsiteY3" fmla="*/ 1440000 h 1440000"/>
                  <a:gd name="connsiteX4" fmla="*/ 0 w 1440000"/>
                  <a:gd name="connsiteY4" fmla="*/ 72000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0" y="720000"/>
                    </a:moveTo>
                    <a:cubicBezTo>
                      <a:pt x="0" y="322355"/>
                      <a:pt x="322355" y="0"/>
                      <a:pt x="720000" y="0"/>
                    </a:cubicBezTo>
                    <a:cubicBezTo>
                      <a:pt x="1117645" y="0"/>
                      <a:pt x="1440000" y="322355"/>
                      <a:pt x="1440000" y="720000"/>
                    </a:cubicBezTo>
                    <a:cubicBezTo>
                      <a:pt x="1440000" y="1117645"/>
                      <a:pt x="1117645" y="1440000"/>
                      <a:pt x="720000" y="1440000"/>
                    </a:cubicBezTo>
                    <a:cubicBezTo>
                      <a:pt x="322355" y="1440000"/>
                      <a:pt x="0" y="1117645"/>
                      <a:pt x="0" y="720000"/>
                    </a:cubicBezTo>
                    <a:close/>
                  </a:path>
                </a:pathLst>
              </a:custGeom>
              <a:solidFill>
                <a:srgbClr val="2507DB"/>
              </a:solidFill>
            </p:spPr>
            <p:style>
              <a:lnRef idx="2">
                <a:schemeClr val="lt1">
                  <a:hueOff val="0"/>
                  <a:satOff val="0"/>
                  <a:lumOff val="0"/>
                  <a:alphaOff val="0"/>
                </a:schemeClr>
              </a:lnRef>
              <a:fillRef idx="1">
                <a:scrgbClr r="0" g="0" b="0"/>
              </a:fillRef>
              <a:effectRef idx="0">
                <a:schemeClr val="accent1">
                  <a:shade val="50000"/>
                  <a:hueOff val="222839"/>
                  <a:satOff val="5970"/>
                  <a:lumOff val="26302"/>
                  <a:alphaOff val="0"/>
                </a:schemeClr>
              </a:effectRef>
              <a:fontRef idx="minor">
                <a:schemeClr val="lt1"/>
              </a:fontRef>
            </p:style>
            <p:txBody>
              <a:bodyPr spcFirstLastPara="0" vert="horz" wrap="square" lIns="228663" tIns="228663" rIns="228663" bIns="228663" numCol="1" spcCol="1270" anchor="ctr" anchorCtr="0">
                <a:noAutofit/>
              </a:bodyPr>
              <a:lstStyle/>
              <a:p>
                <a:pPr lvl="0" algn="ctr" defTabSz="622300">
                  <a:lnSpc>
                    <a:spcPct val="90000"/>
                  </a:lnSpc>
                  <a:spcBef>
                    <a:spcPct val="0"/>
                  </a:spcBef>
                  <a:spcAft>
                    <a:spcPct val="35000"/>
                  </a:spcAft>
                </a:pPr>
                <a:r>
                  <a:rPr lang="lv-LV" sz="1400" b="1" kern="1200" dirty="0" smtClean="0">
                    <a:latin typeface="Verdana" panose="020B0604030504040204" pitchFamily="34" charset="0"/>
                    <a:ea typeface="Verdana" panose="020B0604030504040204" pitchFamily="34" charset="0"/>
                  </a:rPr>
                  <a:t>M5. Kosmoss</a:t>
                </a:r>
                <a:endParaRPr lang="lv-LV" sz="1400" b="1" kern="1200" dirty="0">
                  <a:latin typeface="Verdana" panose="020B0604030504040204" pitchFamily="34" charset="0"/>
                  <a:ea typeface="Verdana" panose="020B0604030504040204" pitchFamily="34" charset="0"/>
                </a:endParaRPr>
              </a:p>
            </p:txBody>
          </p:sp>
          <p:sp>
            <p:nvSpPr>
              <p:cNvPr id="35" name="Freeform 34"/>
              <p:cNvSpPr/>
              <p:nvPr/>
            </p:nvSpPr>
            <p:spPr>
              <a:xfrm rot="23400000">
                <a:off x="5192516" y="3597269"/>
                <a:ext cx="153467" cy="372384"/>
              </a:xfrm>
              <a:custGeom>
                <a:avLst/>
                <a:gdLst>
                  <a:gd name="connsiteX0" fmla="*/ 0 w 153466"/>
                  <a:gd name="connsiteY0" fmla="*/ 0 h 372384"/>
                  <a:gd name="connsiteX1" fmla="*/ 76733 w 153466"/>
                  <a:gd name="connsiteY1" fmla="*/ 0 h 372384"/>
                  <a:gd name="connsiteX2" fmla="*/ 153466 w 153466"/>
                  <a:gd name="connsiteY2" fmla="*/ 186192 h 372384"/>
                  <a:gd name="connsiteX3" fmla="*/ 76733 w 153466"/>
                  <a:gd name="connsiteY3" fmla="*/ 372384 h 372384"/>
                  <a:gd name="connsiteX4" fmla="*/ 0 w 153466"/>
                  <a:gd name="connsiteY4" fmla="*/ 372384 h 372384"/>
                  <a:gd name="connsiteX5" fmla="*/ 76733 w 153466"/>
                  <a:gd name="connsiteY5" fmla="*/ 186192 h 372384"/>
                  <a:gd name="connsiteX6" fmla="*/ 0 w 153466"/>
                  <a:gd name="connsiteY6" fmla="*/ 0 h 37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66" h="372384">
                    <a:moveTo>
                      <a:pt x="153465" y="372384"/>
                    </a:moveTo>
                    <a:lnTo>
                      <a:pt x="76733" y="372384"/>
                    </a:lnTo>
                    <a:lnTo>
                      <a:pt x="1" y="186192"/>
                    </a:lnTo>
                    <a:lnTo>
                      <a:pt x="76733" y="0"/>
                    </a:lnTo>
                    <a:lnTo>
                      <a:pt x="153465" y="0"/>
                    </a:lnTo>
                    <a:lnTo>
                      <a:pt x="76733" y="186192"/>
                    </a:lnTo>
                    <a:lnTo>
                      <a:pt x="153465" y="372384"/>
                    </a:lnTo>
                    <a:close/>
                  </a:path>
                </a:pathLst>
              </a:custGeom>
            </p:spPr>
            <p:style>
              <a:lnRef idx="0">
                <a:schemeClr val="accent1">
                  <a:shade val="90000"/>
                  <a:hueOff val="116972"/>
                  <a:satOff val="-1072"/>
                  <a:lumOff val="9251"/>
                  <a:alphaOff val="0"/>
                </a:schemeClr>
              </a:lnRef>
              <a:fillRef idx="1">
                <a:schemeClr val="accent1">
                  <a:shade val="90000"/>
                  <a:hueOff val="116972"/>
                  <a:satOff val="-1072"/>
                  <a:lumOff val="9251"/>
                  <a:alphaOff val="0"/>
                </a:schemeClr>
              </a:fillRef>
              <a:effectRef idx="0">
                <a:schemeClr val="accent1">
                  <a:shade val="90000"/>
                  <a:hueOff val="116972"/>
                  <a:satOff val="-1072"/>
                  <a:lumOff val="9251"/>
                  <a:alphaOff val="0"/>
                </a:schemeClr>
              </a:effectRef>
              <a:fontRef idx="minor">
                <a:schemeClr val="lt1"/>
              </a:fontRef>
            </p:style>
            <p:txBody>
              <a:bodyPr spcFirstLastPara="0" vert="horz" wrap="square" lIns="46040" tIns="74476" rIns="0" bIns="74477" numCol="1" spcCol="1270" anchor="ctr" anchorCtr="0">
                <a:noAutofit/>
              </a:bodyPr>
              <a:lstStyle/>
              <a:p>
                <a:pPr lvl="0" algn="ctr" defTabSz="311150">
                  <a:lnSpc>
                    <a:spcPct val="90000"/>
                  </a:lnSpc>
                  <a:spcBef>
                    <a:spcPct val="0"/>
                  </a:spcBef>
                  <a:spcAft>
                    <a:spcPct val="35000"/>
                  </a:spcAft>
                </a:pPr>
                <a:endParaRPr lang="lv-LV" sz="700" kern="1200"/>
              </a:p>
            </p:txBody>
          </p:sp>
          <p:sp>
            <p:nvSpPr>
              <p:cNvPr id="36" name="Freeform 35"/>
              <p:cNvSpPr/>
              <p:nvPr/>
            </p:nvSpPr>
            <p:spPr>
              <a:xfrm flipH="1">
                <a:off x="3796566" y="2628899"/>
                <a:ext cx="1440000" cy="1440000"/>
              </a:xfrm>
              <a:custGeom>
                <a:avLst/>
                <a:gdLst>
                  <a:gd name="connsiteX0" fmla="*/ 0 w 1440000"/>
                  <a:gd name="connsiteY0" fmla="*/ 720000 h 1440000"/>
                  <a:gd name="connsiteX1" fmla="*/ 720000 w 1440000"/>
                  <a:gd name="connsiteY1" fmla="*/ 0 h 1440000"/>
                  <a:gd name="connsiteX2" fmla="*/ 1440000 w 1440000"/>
                  <a:gd name="connsiteY2" fmla="*/ 720000 h 1440000"/>
                  <a:gd name="connsiteX3" fmla="*/ 720000 w 1440000"/>
                  <a:gd name="connsiteY3" fmla="*/ 1440000 h 1440000"/>
                  <a:gd name="connsiteX4" fmla="*/ 0 w 1440000"/>
                  <a:gd name="connsiteY4" fmla="*/ 72000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0" y="720000"/>
                    </a:moveTo>
                    <a:cubicBezTo>
                      <a:pt x="0" y="322355"/>
                      <a:pt x="322355" y="0"/>
                      <a:pt x="720000" y="0"/>
                    </a:cubicBezTo>
                    <a:cubicBezTo>
                      <a:pt x="1117645" y="0"/>
                      <a:pt x="1440000" y="322355"/>
                      <a:pt x="1440000" y="720000"/>
                    </a:cubicBezTo>
                    <a:cubicBezTo>
                      <a:pt x="1440000" y="1117645"/>
                      <a:pt x="1117645" y="1440000"/>
                      <a:pt x="720000" y="1440000"/>
                    </a:cubicBezTo>
                    <a:cubicBezTo>
                      <a:pt x="322355" y="1440000"/>
                      <a:pt x="0" y="1117645"/>
                      <a:pt x="0" y="720000"/>
                    </a:cubicBezTo>
                    <a:close/>
                  </a:path>
                </a:pathLst>
              </a:custGeom>
              <a:solidFill>
                <a:srgbClr val="2507DB"/>
              </a:solidFill>
            </p:spPr>
            <p:style>
              <a:lnRef idx="2">
                <a:schemeClr val="lt1">
                  <a:hueOff val="0"/>
                  <a:satOff val="0"/>
                  <a:lumOff val="0"/>
                  <a:alphaOff val="0"/>
                </a:schemeClr>
              </a:lnRef>
              <a:fillRef idx="1">
                <a:scrgbClr r="0" g="0" b="0"/>
              </a:fillRef>
              <a:effectRef idx="0">
                <a:schemeClr val="accent1">
                  <a:shade val="50000"/>
                  <a:hueOff val="111419"/>
                  <a:satOff val="2985"/>
                  <a:lumOff val="13151"/>
                  <a:alphaOff val="0"/>
                </a:schemeClr>
              </a:effectRef>
              <a:fontRef idx="minor">
                <a:schemeClr val="lt1"/>
              </a:fontRef>
            </p:style>
            <p:txBody>
              <a:bodyPr spcFirstLastPara="0" vert="horz" wrap="square" lIns="228663" tIns="228663" rIns="228663" bIns="228663" numCol="1" spcCol="1270" anchor="ctr" anchorCtr="0">
                <a:noAutofit/>
              </a:bodyPr>
              <a:lstStyle/>
              <a:p>
                <a:pPr lvl="0" algn="ctr" defTabSz="622300">
                  <a:lnSpc>
                    <a:spcPct val="90000"/>
                  </a:lnSpc>
                  <a:spcBef>
                    <a:spcPct val="0"/>
                  </a:spcBef>
                  <a:spcAft>
                    <a:spcPct val="35000"/>
                  </a:spcAft>
                </a:pPr>
                <a:r>
                  <a:rPr lang="lv-LV" sz="1400" b="1" kern="1200" dirty="0" smtClean="0">
                    <a:latin typeface="Verdana" panose="020B0604030504040204" pitchFamily="34" charset="0"/>
                    <a:ea typeface="Verdana" panose="020B0604030504040204" pitchFamily="34" charset="0"/>
                  </a:rPr>
                  <a:t>M6. Cilvēks</a:t>
                </a:r>
                <a:endParaRPr lang="lv-LV" sz="1400" b="1" kern="1200" dirty="0">
                  <a:latin typeface="Verdana" panose="020B0604030504040204" pitchFamily="34" charset="0"/>
                  <a:ea typeface="Verdana" panose="020B0604030504040204" pitchFamily="34" charset="0"/>
                </a:endParaRPr>
              </a:p>
            </p:txBody>
          </p:sp>
        </p:grpSp>
        <p:sp>
          <p:nvSpPr>
            <p:cNvPr id="8" name="Pentagon 7"/>
            <p:cNvSpPr/>
            <p:nvPr/>
          </p:nvSpPr>
          <p:spPr>
            <a:xfrm>
              <a:off x="1184448" y="4621755"/>
              <a:ext cx="2196000" cy="756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latin typeface="Verdana" panose="020B0604030504040204" pitchFamily="34" charset="0"/>
                  <a:ea typeface="Verdana" panose="020B0604030504040204" pitchFamily="34" charset="0"/>
                </a:rPr>
                <a:t>ES Kosmosa programma</a:t>
              </a:r>
              <a:endParaRPr lang="lv-LV" sz="1400" b="1" dirty="0">
                <a:latin typeface="Verdana" panose="020B0604030504040204" pitchFamily="34" charset="0"/>
                <a:ea typeface="Verdana" panose="020B0604030504040204" pitchFamily="34" charset="0"/>
              </a:endParaRPr>
            </a:p>
          </p:txBody>
        </p:sp>
        <p:sp>
          <p:nvSpPr>
            <p:cNvPr id="9" name="Pentagon 8"/>
            <p:cNvSpPr/>
            <p:nvPr/>
          </p:nvSpPr>
          <p:spPr>
            <a:xfrm>
              <a:off x="8405342" y="1655880"/>
              <a:ext cx="2196000" cy="756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latin typeface="Verdana" panose="020B0604030504040204" pitchFamily="34" charset="0"/>
                  <a:ea typeface="Verdana" panose="020B0604030504040204" pitchFamily="34" charset="0"/>
                </a:rPr>
                <a:t>EIT </a:t>
              </a:r>
              <a:r>
                <a:rPr lang="lv-LV" sz="1400" b="1" dirty="0" err="1" smtClean="0">
                  <a:latin typeface="Verdana" panose="020B0604030504040204" pitchFamily="34" charset="0"/>
                  <a:ea typeface="Verdana" panose="020B0604030504040204" pitchFamily="34" charset="0"/>
                </a:rPr>
                <a:t>Manufacturing</a:t>
              </a:r>
              <a:endParaRPr lang="lv-LV" sz="1400" b="1" dirty="0">
                <a:latin typeface="Verdana" panose="020B0604030504040204" pitchFamily="34" charset="0"/>
                <a:ea typeface="Verdana" panose="020B0604030504040204" pitchFamily="34" charset="0"/>
              </a:endParaRPr>
            </a:p>
          </p:txBody>
        </p:sp>
        <p:sp>
          <p:nvSpPr>
            <p:cNvPr id="10" name="Pentagon 9"/>
            <p:cNvSpPr/>
            <p:nvPr/>
          </p:nvSpPr>
          <p:spPr>
            <a:xfrm>
              <a:off x="8459992" y="4491119"/>
              <a:ext cx="2196000" cy="75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latin typeface="Verdana" panose="020B0604030504040204" pitchFamily="34" charset="0"/>
                  <a:ea typeface="Verdana" panose="020B0604030504040204" pitchFamily="34" charset="0"/>
                </a:rPr>
                <a:t>Digitālā Eiropa</a:t>
              </a:r>
              <a:endParaRPr lang="lv-LV" sz="1400" b="1" dirty="0">
                <a:latin typeface="Verdana" panose="020B0604030504040204" pitchFamily="34" charset="0"/>
                <a:ea typeface="Verdana" panose="020B0604030504040204" pitchFamily="34" charset="0"/>
              </a:endParaRPr>
            </a:p>
          </p:txBody>
        </p:sp>
        <p:sp>
          <p:nvSpPr>
            <p:cNvPr id="11" name="Pentagon 10"/>
            <p:cNvSpPr/>
            <p:nvPr/>
          </p:nvSpPr>
          <p:spPr>
            <a:xfrm>
              <a:off x="8406758" y="5874332"/>
              <a:ext cx="2196000" cy="75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latin typeface="Verdana" panose="020B0604030504040204" pitchFamily="34" charset="0"/>
                  <a:ea typeface="Verdana" panose="020B0604030504040204" pitchFamily="34" charset="0"/>
                </a:rPr>
                <a:t>EIT </a:t>
              </a:r>
              <a:r>
                <a:rPr lang="lv-LV" sz="1400" b="1" dirty="0" err="1">
                  <a:latin typeface="Verdana" panose="020B0604030504040204" pitchFamily="34" charset="0"/>
                  <a:ea typeface="Verdana" panose="020B0604030504040204" pitchFamily="34" charset="0"/>
                </a:rPr>
                <a:t>Digital</a:t>
              </a:r>
              <a:endParaRPr lang="lv-LV" sz="1400" b="1" dirty="0">
                <a:latin typeface="Verdana" panose="020B0604030504040204" pitchFamily="34" charset="0"/>
                <a:ea typeface="Verdana" panose="020B0604030504040204" pitchFamily="34" charset="0"/>
              </a:endParaRPr>
            </a:p>
          </p:txBody>
        </p:sp>
        <p:sp>
          <p:nvSpPr>
            <p:cNvPr id="12" name="Pentagon 11"/>
            <p:cNvSpPr/>
            <p:nvPr/>
          </p:nvSpPr>
          <p:spPr>
            <a:xfrm>
              <a:off x="8459992" y="2894916"/>
              <a:ext cx="2196000" cy="756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latin typeface="Verdana" panose="020B0604030504040204" pitchFamily="34" charset="0"/>
                  <a:ea typeface="Verdana" panose="020B0604030504040204" pitchFamily="34" charset="0"/>
                </a:rPr>
                <a:t>EIT </a:t>
              </a:r>
              <a:r>
                <a:rPr lang="lv-LV" sz="1400" b="1" dirty="0" err="1">
                  <a:latin typeface="Verdana" panose="020B0604030504040204" pitchFamily="34" charset="0"/>
                  <a:ea typeface="Verdana" panose="020B0604030504040204" pitchFamily="34" charset="0"/>
                </a:rPr>
                <a:t>Raw</a:t>
              </a:r>
              <a:r>
                <a:rPr lang="lv-LV" sz="1400" b="1" dirty="0">
                  <a:latin typeface="Verdana" panose="020B0604030504040204" pitchFamily="34" charset="0"/>
                  <a:ea typeface="Verdana" panose="020B0604030504040204" pitchFamily="34" charset="0"/>
                </a:rPr>
                <a:t> </a:t>
              </a:r>
              <a:r>
                <a:rPr lang="lv-LV" sz="1400" b="1" dirty="0" err="1" smtClean="0">
                  <a:latin typeface="Verdana" panose="020B0604030504040204" pitchFamily="34" charset="0"/>
                  <a:ea typeface="Verdana" panose="020B0604030504040204" pitchFamily="34" charset="0"/>
                </a:rPr>
                <a:t>Materials</a:t>
              </a:r>
              <a:endParaRPr lang="lv-LV" sz="1400" b="1" dirty="0">
                <a:latin typeface="Verdana" panose="020B0604030504040204" pitchFamily="34" charset="0"/>
                <a:ea typeface="Verdana" panose="020B0604030504040204" pitchFamily="34" charset="0"/>
              </a:endParaRPr>
            </a:p>
          </p:txBody>
        </p:sp>
        <p:sp>
          <p:nvSpPr>
            <p:cNvPr id="15" name="TextBox 14"/>
            <p:cNvSpPr txBox="1"/>
            <p:nvPr/>
          </p:nvSpPr>
          <p:spPr>
            <a:xfrm>
              <a:off x="6606857" y="2248381"/>
              <a:ext cx="1781834" cy="369332"/>
            </a:xfrm>
            <a:prstGeom prst="rect">
              <a:avLst/>
            </a:prstGeom>
            <a:noFill/>
          </p:spPr>
          <p:txBody>
            <a:bodyPr wrap="none" rtlCol="0">
              <a:spAutoFit/>
            </a:bodyPr>
            <a:lstStyle/>
            <a:p>
              <a:pPr algn="ctr"/>
              <a:r>
                <a:rPr lang="lv-LV" dirty="0" smtClean="0">
                  <a:solidFill>
                    <a:srgbClr val="1A0599"/>
                  </a:solidFill>
                </a:rPr>
                <a:t>Apvārsnis Eiropa </a:t>
              </a:r>
              <a:endParaRPr lang="lv-LV" dirty="0">
                <a:solidFill>
                  <a:srgbClr val="1A0599"/>
                </a:solidFill>
              </a:endParaRPr>
            </a:p>
          </p:txBody>
        </p:sp>
        <p:sp>
          <p:nvSpPr>
            <p:cNvPr id="23" name="Pentagon 22"/>
            <p:cNvSpPr/>
            <p:nvPr/>
          </p:nvSpPr>
          <p:spPr>
            <a:xfrm>
              <a:off x="1170391" y="1813250"/>
              <a:ext cx="2196000" cy="756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latin typeface="Verdana" panose="020B0604030504040204" pitchFamily="34" charset="0"/>
                  <a:ea typeface="Verdana" panose="020B0604030504040204" pitchFamily="34" charset="0"/>
                </a:rPr>
                <a:t>EIT </a:t>
              </a:r>
              <a:r>
                <a:rPr lang="lv-LV" sz="1400" b="1" dirty="0" err="1" smtClean="0">
                  <a:latin typeface="Verdana" panose="020B0604030504040204" pitchFamily="34" charset="0"/>
                  <a:ea typeface="Verdana" panose="020B0604030504040204" pitchFamily="34" charset="0"/>
                </a:rPr>
                <a:t>InnoEnergy</a:t>
              </a:r>
              <a:endParaRPr lang="lv-LV" sz="1400" b="1" dirty="0">
                <a:latin typeface="Verdana" panose="020B0604030504040204" pitchFamily="34" charset="0"/>
                <a:ea typeface="Verdana" panose="020B0604030504040204" pitchFamily="34" charset="0"/>
              </a:endParaRPr>
            </a:p>
          </p:txBody>
        </p:sp>
        <p:sp>
          <p:nvSpPr>
            <p:cNvPr id="27" name="Pentagon 26"/>
            <p:cNvSpPr/>
            <p:nvPr/>
          </p:nvSpPr>
          <p:spPr>
            <a:xfrm>
              <a:off x="1173135" y="2713400"/>
              <a:ext cx="2196000" cy="75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latin typeface="Verdana" panose="020B0604030504040204" pitchFamily="34" charset="0"/>
                  <a:ea typeface="Verdana" panose="020B0604030504040204" pitchFamily="34" charset="0"/>
                </a:rPr>
                <a:t>Digitālā Eiropa</a:t>
              </a:r>
              <a:endParaRPr lang="lv-LV" sz="1400" b="1" dirty="0">
                <a:latin typeface="Verdana" panose="020B0604030504040204" pitchFamily="34" charset="0"/>
                <a:ea typeface="Verdana" panose="020B0604030504040204" pitchFamily="34" charset="0"/>
              </a:endParaRPr>
            </a:p>
          </p:txBody>
        </p:sp>
      </p:grpSp>
      <p:sp>
        <p:nvSpPr>
          <p:cNvPr id="38" name="Slide Number Placeholder 5">
            <a:extLst>
              <a:ext uri="{FF2B5EF4-FFF2-40B4-BE49-F238E27FC236}">
                <a16:creationId xmlns="" xmlns:a16="http://schemas.microsoft.com/office/drawing/2014/main" id="{D10646D4-2A0A-9547-BE9A-87F7C6546FF8}"/>
              </a:ext>
            </a:extLst>
          </p:cNvPr>
          <p:cNvSpPr>
            <a:spLocks noGrp="1"/>
          </p:cNvSpPr>
          <p:nvPr>
            <p:ph type="sldNum" sz="quarter" idx="12"/>
          </p:nvPr>
        </p:nvSpPr>
        <p:spPr bwMode="auto">
          <a:xfrm>
            <a:off x="9208770" y="6189048"/>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lv-LV" dirty="0" smtClean="0">
                <a:latin typeface="Verdana" panose="020B0604030504040204" pitchFamily="34" charset="0"/>
                <a:ea typeface="Verdana" panose="020B0604030504040204" pitchFamily="34" charset="0"/>
              </a:rPr>
              <a:t>9</a:t>
            </a:r>
            <a:endParaRPr lang="en-US" altLang="lv-LV"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94704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6467</TotalTime>
  <Words>1734</Words>
  <Application>Microsoft Office PowerPoint</Application>
  <PresentationFormat>Widescreen</PresentationFormat>
  <Paragraphs>350</Paragraphs>
  <Slides>24</Slides>
  <Notes>13</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 Unicode MS</vt:lpstr>
      <vt:lpstr>MS PGothic</vt:lpstr>
      <vt:lpstr>Arial</vt:lpstr>
      <vt:lpstr>Calibri</vt:lpstr>
      <vt:lpstr>Calibri Light</vt:lpstr>
      <vt:lpstr>Gill Sans</vt:lpstr>
      <vt:lpstr>Helvetica Neue Light</vt:lpstr>
      <vt:lpstr>Merriweather Regular</vt:lpstr>
      <vt:lpstr>Times New Roman</vt:lpstr>
      <vt:lpstr>Verdana</vt:lpstr>
      <vt:lpstr>Office Theme</vt:lpstr>
      <vt:lpstr>APVĀRSNIS EIROPA PROGRAMMA UN IKT JOMAS PĒTNIECĪBAS  UN INOVĀCIJU PARTNERĪBAS</vt:lpstr>
      <vt:lpstr>Apvārsnis Eiropa</vt:lpstr>
      <vt:lpstr>Apvārsnis Eiropa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Paldies!</vt:lpstr>
      <vt:lpstr>Apvārsnis Eiropa programma: misijas</vt:lpstr>
      <vt:lpstr>STRATEGIC PLAN 2021 - 2024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Sarmīte Mickeviča</dc:creator>
  <cp:lastModifiedBy>Sarmīte Mickeviča</cp:lastModifiedBy>
  <cp:revision>165</cp:revision>
  <dcterms:created xsi:type="dcterms:W3CDTF">2021-12-06T10:41:11Z</dcterms:created>
  <dcterms:modified xsi:type="dcterms:W3CDTF">2021-12-14T07:55:34Z</dcterms:modified>
</cp:coreProperties>
</file>