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1"/>
  </p:notesMasterIdLst>
  <p:sldIdLst>
    <p:sldId id="320" r:id="rId2"/>
    <p:sldId id="345" r:id="rId3"/>
    <p:sldId id="317" r:id="rId4"/>
    <p:sldId id="318" r:id="rId5"/>
    <p:sldId id="344" r:id="rId6"/>
    <p:sldId id="338" r:id="rId7"/>
    <p:sldId id="325" r:id="rId8"/>
    <p:sldId id="343" r:id="rId9"/>
    <p:sldId id="329" r:id="rId10"/>
  </p:sldIdLst>
  <p:sldSz cx="9144000" cy="6858000" type="screen4x3"/>
  <p:notesSz cx="6724650" cy="97742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 Nogotkova" initials="AN" lastIdx="2" clrIdx="0">
    <p:extLst>
      <p:ext uri="{19B8F6BF-5375-455C-9EA6-DF929625EA0E}">
        <p15:presenceInfo xmlns:p15="http://schemas.microsoft.com/office/powerpoint/2012/main" userId="S-1-5-21-1254712603-137303960-3431971379-1156" providerId="AD"/>
      </p:ext>
    </p:extLst>
  </p:cmAuthor>
  <p:cmAuthor id="2" name="Uldis Berķis" initials="UB" lastIdx="5" clrIdx="1">
    <p:extLst>
      <p:ext uri="{19B8F6BF-5375-455C-9EA6-DF929625EA0E}">
        <p15:presenceInfo xmlns:p15="http://schemas.microsoft.com/office/powerpoint/2012/main" userId="S-1-5-21-924060480-1444801791-4070566659-41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FFFF"/>
    <a:srgbClr val="66FF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89697" autoAdjust="0"/>
  </p:normalViewPr>
  <p:slideViewPr>
    <p:cSldViewPr snapToGrid="0" snapToObjects="1">
      <p:cViewPr varScale="1">
        <p:scale>
          <a:sx n="60" d="100"/>
          <a:sy n="60" d="100"/>
        </p:scale>
        <p:origin x="146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285E81D-5CEB-4F06-A2E1-492F167869E9}" type="datetimeFigureOut">
              <a:rPr lang="lv-LV"/>
              <a:pPr>
                <a:defRPr/>
              </a:pPr>
              <a:t>02.02.2022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E0E43D5-BC4D-4721-B341-1235299F61B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1224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43D5-BC4D-4721-B341-1235299F61B5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8164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0E43D5-BC4D-4721-B341-1235299F61B5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8264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D236E14-9F2E-4031-8159-DEE7360A2E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235A530-52D0-42A9-BD11-0B3D02AA95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94DABEC-947A-4D5D-A9E2-116BC8052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2AD71C5-618A-41D6-BB12-A4E1FAA193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6B0D6F7-6596-4E62-89FB-A04AD8F4B2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453B1CC-1BFB-4731-A0BF-38401F48A2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3E58B37-A071-445B-904D-025E23B80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34AC45-2C4E-4D9D-A7FE-80CF6D9D86E1}" type="datetime1">
              <a:rPr lang="en-US"/>
              <a:pPr>
                <a:defRPr/>
              </a:pPr>
              <a:t>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2C0F122-2FF8-4161-8B90-FE5CD26296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kc.gov.lv/lv/valsts-apmaksatas-covid-19-analiz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EC299-0DC9-48A9-BD70-80AE4DE05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654" y="381000"/>
            <a:ext cx="6601146" cy="1036642"/>
          </a:xfrm>
        </p:spPr>
        <p:txBody>
          <a:bodyPr/>
          <a:lstStyle/>
          <a:p>
            <a:r>
              <a:rPr lang="lv-LV" b="0" dirty="0"/>
              <a:t> 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672EF-BF2E-424E-8E73-223BD925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98" y="2179674"/>
            <a:ext cx="8049802" cy="1998921"/>
          </a:xfrm>
        </p:spPr>
        <p:txBody>
          <a:bodyPr>
            <a:normAutofit/>
          </a:bodyPr>
          <a:lstStyle/>
          <a:p>
            <a:pPr algn="ctr"/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Rutīnas </a:t>
            </a:r>
            <a:r>
              <a:rPr lang="lv-LV" sz="2600" b="1" dirty="0" err="1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skrīnings</a:t>
            </a:r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izglītības iestādēs </a:t>
            </a:r>
            <a:endParaRPr lang="en-US" sz="2600" b="1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sz="2600" b="1" dirty="0">
                <a:solidFill>
                  <a:schemeClr val="accent6">
                    <a:lumMod val="75000"/>
                  </a:schemeClr>
                </a:solidFill>
                <a:effectLst/>
                <a:cs typeface="Times New Roman" panose="02020603050405020304" pitchFamily="18" charset="0"/>
              </a:rPr>
              <a:t>2022. gada februārī</a:t>
            </a:r>
            <a:endParaRPr lang="en-US" sz="2600" b="1" dirty="0">
              <a:solidFill>
                <a:schemeClr val="accent6">
                  <a:lumMod val="75000"/>
                </a:schemeClr>
              </a:solidFill>
              <a:effectLst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6E99B-BD28-4E9B-8610-8832A52742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7FB25E-9F69-48FA-A905-7AFE8A2EA10F}"/>
              </a:ext>
            </a:extLst>
          </p:cNvPr>
          <p:cNvSpPr txBox="1"/>
          <p:nvPr/>
        </p:nvSpPr>
        <p:spPr>
          <a:xfrm>
            <a:off x="1669311" y="507462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Plānošanas, analīze un projektu vadības </a:t>
            </a:r>
          </a:p>
          <a:p>
            <a:pPr algn="ctr"/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nodaļas vadītāja Alla Nogotkova</a:t>
            </a:r>
          </a:p>
        </p:txBody>
      </p:sp>
    </p:spTree>
    <p:extLst>
      <p:ext uri="{BB962C8B-B14F-4D97-AF65-F5344CB8AC3E}">
        <p14:creationId xmlns:p14="http://schemas.microsoft.com/office/powerpoint/2010/main" val="3211096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42D5B-638B-4B72-B807-1CF7210D3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940" y="381000"/>
            <a:ext cx="6485860" cy="1036642"/>
          </a:xfrm>
        </p:spPr>
        <p:txBody>
          <a:bodyPr>
            <a:normAutofit/>
          </a:bodyPr>
          <a:lstStyle/>
          <a:p>
            <a:pPr algn="ctr"/>
            <a:r>
              <a:rPr lang="lv-LV" sz="2000" dirty="0"/>
              <a:t>Rutīnas </a:t>
            </a:r>
            <a:r>
              <a:rPr lang="lv-LV" sz="2000" dirty="0" err="1"/>
              <a:t>skrīniga</a:t>
            </a:r>
            <a:r>
              <a:rPr lang="lv-LV" sz="2000" dirty="0"/>
              <a:t>  mērķis un būtība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552B9-5D85-454E-85BE-B4565864F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26213" y="850604"/>
            <a:ext cx="12521830" cy="9815577"/>
          </a:xfrm>
        </p:spPr>
        <p:txBody>
          <a:bodyPr>
            <a:normAutofit/>
          </a:bodyPr>
          <a:lstStyle/>
          <a:p>
            <a:pPr algn="ctr"/>
            <a:endParaRPr lang="lv-LV" sz="2800" b="1" dirty="0"/>
          </a:p>
          <a:p>
            <a:pPr algn="ctr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Testi,  inficēto izolācija, kontaktu izsekošana</a:t>
            </a:r>
          </a:p>
          <a:p>
            <a:pPr algn="ctr"/>
            <a:endParaRPr lang="lv-LV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AC1A4-A184-4799-969C-56E62E1B1B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ECEE7-1323-4311-A256-CC4003D079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2D9CC-281B-4C74-978C-AE9C7168C2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1028" name="Picture 4" descr="EK ierosina pilnībā aizliegt zveju ar dreifējošiem tīkliem | LA.LV">
            <a:extLst>
              <a:ext uri="{FF2B5EF4-FFF2-40B4-BE49-F238E27FC236}">
                <a16:creationId xmlns:a16="http://schemas.microsoft.com/office/drawing/2014/main" id="{5A1BA175-25CB-4BBF-93B2-920616A99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758" y="2179675"/>
            <a:ext cx="5922335" cy="382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1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672EF-BF2E-424E-8E73-223BD925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73" y="1531089"/>
            <a:ext cx="7852927" cy="4561368"/>
          </a:xfrm>
        </p:spPr>
        <p:txBody>
          <a:bodyPr>
            <a:noAutofit/>
          </a:bodyPr>
          <a:lstStyle/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b="1" kern="1200" dirty="0">
                <a:solidFill>
                  <a:srgbClr val="000000"/>
                </a:solidFill>
                <a:effectLst/>
              </a:rPr>
              <a:t>Aktuālais testēšanas algoritms pieejams </a:t>
            </a:r>
            <a:r>
              <a:rPr lang="lv-LV" sz="1600" u="sng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https://www.spkc.gov.lv/lv/valsts-apmaksatas-covid-19-analizes</a:t>
            </a:r>
            <a:r>
              <a:rPr lang="lv-LV" sz="1600" dirty="0">
                <a:solidFill>
                  <a:srgbClr val="201F1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lv-LV" sz="1600" b="1" kern="1200" dirty="0">
              <a:solidFill>
                <a:srgbClr val="000000"/>
              </a:solidFill>
              <a:effectLst/>
            </a:endParaRP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b="1" kern="1200" dirty="0">
                <a:solidFill>
                  <a:srgbClr val="000000"/>
                </a:solidFill>
                <a:effectLst/>
              </a:rPr>
              <a:t>Nevakcinētiem/nepārslimojušiem izglītojamiem 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pamata un vidējās izglītības pakāpē tiek saglabāts </a:t>
            </a:r>
            <a:r>
              <a:rPr lang="lv-LV" sz="1600" b="1" kern="1200" dirty="0">
                <a:solidFill>
                  <a:srgbClr val="000000"/>
                </a:solidFill>
                <a:effectLst/>
              </a:rPr>
              <a:t>apvienotais klases/grupas PĶR tests reizi nedēļā 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 atbilstoši grafikam</a:t>
            </a: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lv-LV" sz="1600" dirty="0">
              <a:effectLst/>
            </a:endParaRP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kern="1200" dirty="0">
                <a:solidFill>
                  <a:srgbClr val="000000"/>
                </a:solidFill>
                <a:effectLst/>
              </a:rPr>
              <a:t>Pamata un vidējās izglītības pakāpē </a:t>
            </a:r>
            <a:r>
              <a:rPr lang="lv-LV" sz="1600" b="1" kern="1200" dirty="0">
                <a:solidFill>
                  <a:srgbClr val="000000"/>
                </a:solidFill>
                <a:effectLst/>
              </a:rPr>
              <a:t>visi izglītojamie un darbinieki veic 2 antigēna </a:t>
            </a:r>
            <a:r>
              <a:rPr lang="lv-LV" sz="1600" b="1" kern="1200" dirty="0" err="1">
                <a:solidFill>
                  <a:srgbClr val="000000"/>
                </a:solidFill>
                <a:effectLst/>
              </a:rPr>
              <a:t>paštestus</a:t>
            </a:r>
            <a:r>
              <a:rPr lang="lv-LV" sz="1600" b="1" kern="1200" dirty="0">
                <a:solidFill>
                  <a:srgbClr val="000000"/>
                </a:solidFill>
                <a:effectLst/>
              </a:rPr>
              <a:t> nedēļā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 (arī vakcinētie, gan arī  pārslimojušie no 61. dienas pēc inficēšanās apstiprināšanas)</a:t>
            </a: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lv-LV" sz="1600" dirty="0">
              <a:effectLst/>
            </a:endParaRP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b="1" kern="1200" dirty="0">
                <a:solidFill>
                  <a:srgbClr val="000000"/>
                </a:solidFill>
                <a:effectLst/>
              </a:rPr>
              <a:t>Pirmsskolu izglītības iestāžu darbinieki veic 2 antigēna </a:t>
            </a:r>
            <a:r>
              <a:rPr lang="lv-LV" sz="1600" b="1" kern="1200" dirty="0" err="1">
                <a:solidFill>
                  <a:srgbClr val="000000"/>
                </a:solidFill>
                <a:effectLst/>
              </a:rPr>
              <a:t>paštestus</a:t>
            </a:r>
            <a:r>
              <a:rPr lang="lv-LV" sz="1600" b="1" kern="1200" dirty="0">
                <a:solidFill>
                  <a:srgbClr val="000000"/>
                </a:solidFill>
                <a:effectLst/>
              </a:rPr>
              <a:t> 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nedēļā (pārslimojušie no 61. dienas pēc inficēšanās apstiprināšanas)</a:t>
            </a:r>
          </a:p>
          <a:p>
            <a:pPr marL="342900" lvl="0" indent="-342900" algn="just" eaLnBrk="0" fontAlgn="base" hangingPunct="0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lv-LV" sz="1600" kern="1200" dirty="0">
              <a:solidFill>
                <a:srgbClr val="000000"/>
              </a:solidFill>
              <a:effectLst/>
            </a:endParaRPr>
          </a:p>
          <a:p>
            <a:pPr marL="342900" indent="-342900" algn="just">
              <a:lnSpc>
                <a:spcPct val="106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b="1" dirty="0"/>
              <a:t>Pirmsskolas</a:t>
            </a:r>
            <a:r>
              <a:rPr lang="lv-LV" sz="1600" dirty="0"/>
              <a:t> izglītības programmu izglītojamajiem rutīnas testēšana netiek veikta</a:t>
            </a:r>
            <a:endParaRPr lang="en-US" sz="1600" dirty="0"/>
          </a:p>
          <a:p>
            <a:pPr lvl="0" algn="just" eaLnBrk="0" fontAlgn="base" hangingPunct="0">
              <a:lnSpc>
                <a:spcPct val="106000"/>
              </a:lnSpc>
              <a:tabLst>
                <a:tab pos="457200" algn="l"/>
              </a:tabLst>
            </a:pPr>
            <a:endParaRPr lang="lv-LV" sz="1600" dirty="0">
              <a:effectLst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effectLst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6E99B-BD28-4E9B-8610-8832A52742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34283" y="666044"/>
            <a:ext cx="5876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Rutīnas </a:t>
            </a:r>
            <a:r>
              <a:rPr lang="lv-LV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skrīninga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algoritms   izglītības iestādēs  2022.gada februārī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1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F08F-AE1B-4D35-B3F8-96576C864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429" y="381000"/>
            <a:ext cx="6909371" cy="735419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000" dirty="0" err="1">
                <a:cs typeface="Times New Roman" panose="02020603050405020304" pitchFamily="18" charset="0"/>
              </a:rPr>
              <a:t>Cit</a:t>
            </a:r>
            <a:r>
              <a:rPr lang="en-US" sz="2000" dirty="0">
                <a:cs typeface="Times New Roman" panose="02020603050405020304" pitchFamily="18" charset="0"/>
              </a:rPr>
              <a:t>u</a:t>
            </a:r>
            <a:r>
              <a:rPr lang="lv-LV" sz="2000" dirty="0">
                <a:cs typeface="Times New Roman" panose="02020603050405020304" pitchFamily="18" charset="0"/>
              </a:rPr>
              <a:t> izglītojamo </a:t>
            </a:r>
            <a:r>
              <a:rPr lang="lv-LV" sz="2000" dirty="0" err="1">
                <a:cs typeface="Times New Roman" panose="02020603050405020304" pitchFamily="18" charset="0"/>
              </a:rPr>
              <a:t>grup</a:t>
            </a:r>
            <a:r>
              <a:rPr lang="en-US" sz="2000" dirty="0">
                <a:cs typeface="Times New Roman" panose="02020603050405020304" pitchFamily="18" charset="0"/>
              </a:rPr>
              <a:t>u </a:t>
            </a:r>
            <a:r>
              <a:rPr lang="lv-LV" sz="2000" dirty="0">
                <a:cs typeface="Times New Roman" panose="02020603050405020304" pitchFamily="18" charset="0"/>
              </a:rPr>
              <a:t>rutīnas </a:t>
            </a:r>
            <a:r>
              <a:rPr lang="lv-LV" sz="2000" dirty="0" err="1">
                <a:cs typeface="Times New Roman" panose="02020603050405020304" pitchFamily="18" charset="0"/>
              </a:rPr>
              <a:t>skrīnings</a:t>
            </a:r>
            <a:br>
              <a:rPr lang="lv-LV" dirty="0">
                <a:cs typeface="Times New Roman" panose="02020603050405020304" pitchFamily="18" charset="0"/>
              </a:rPr>
            </a:br>
            <a:r>
              <a:rPr lang="lv-LV" sz="1800" dirty="0">
                <a:cs typeface="Times New Roman" panose="02020603050405020304" pitchFamily="18" charset="0"/>
              </a:rPr>
              <a:t> </a:t>
            </a:r>
            <a:br>
              <a:rPr lang="lv-LV" sz="1800" dirty="0">
                <a:cs typeface="Times New Roman" panose="02020603050405020304" pitchFamily="18" charset="0"/>
              </a:rPr>
            </a:br>
            <a:endParaRPr lang="lv-LV" sz="1800" b="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F91A0-5F45-4475-A5BD-1066FD767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65" y="1550104"/>
            <a:ext cx="8360735" cy="4774496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lvl="0" indent="-342900" algn="just" eaLnBrk="0" fontAlgn="base" hangingPunct="0">
              <a:lnSpc>
                <a:spcPct val="120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kern="1200" dirty="0">
                <a:solidFill>
                  <a:srgbClr val="000000"/>
                </a:solidFill>
                <a:effectLst/>
              </a:rPr>
              <a:t>Izglītojamiem, kuri </a:t>
            </a:r>
            <a:r>
              <a:rPr lang="lv-LV" sz="1600" b="1" kern="1200" dirty="0">
                <a:solidFill>
                  <a:srgbClr val="000000"/>
                </a:solidFill>
                <a:effectLst/>
              </a:rPr>
              <a:t>speciālās izglītības iestādē vai speciālās izglītības klasē 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apgūst speciālo pamatizglītības programmu, skolēniem ar garīgās attīstības traucējumiem vai speciālo pamatizglītības programmu skolēniem ar smagiem garīgās attīstības traucējumiem, vai vairākiem smagiem attīstības traucējumiem testēšanas </a:t>
            </a:r>
            <a:r>
              <a:rPr lang="lv-LV" sz="1600" b="1" u="sng" kern="1200" dirty="0">
                <a:solidFill>
                  <a:srgbClr val="000000"/>
                </a:solidFill>
                <a:effectLst/>
              </a:rPr>
              <a:t>kārtība nemainās 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(organizē laboratorijas testus )</a:t>
            </a:r>
          </a:p>
          <a:p>
            <a:pPr marL="342900" lvl="0" indent="-342900" algn="just" eaLnBrk="0" fontAlgn="base" hangingPunct="0">
              <a:lnSpc>
                <a:spcPct val="120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lv-LV" sz="1600" dirty="0">
              <a:effectLst/>
            </a:endParaRPr>
          </a:p>
          <a:p>
            <a:pPr marL="342900" lvl="0" indent="-342900" algn="just">
              <a:lnSpc>
                <a:spcPct val="120000"/>
              </a:lnSpc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lv-LV" sz="1600" b="1" dirty="0">
                <a:solidFill>
                  <a:srgbClr val="000000"/>
                </a:solidFill>
              </a:rPr>
              <a:t>Izglītojamie</a:t>
            </a:r>
            <a:r>
              <a:rPr lang="lv-LV" sz="1600" dirty="0">
                <a:solidFill>
                  <a:srgbClr val="000000"/>
                </a:solidFill>
              </a:rPr>
              <a:t>, kuri </a:t>
            </a:r>
            <a:r>
              <a:rPr lang="lv-LV" sz="1600" b="1" dirty="0">
                <a:solidFill>
                  <a:srgbClr val="000000"/>
                </a:solidFill>
              </a:rPr>
              <a:t>izglītojas ģimenē </a:t>
            </a:r>
            <a:r>
              <a:rPr lang="lv-LV" sz="1600" dirty="0">
                <a:solidFill>
                  <a:srgbClr val="000000"/>
                </a:solidFill>
              </a:rPr>
              <a:t>un </a:t>
            </a:r>
            <a:r>
              <a:rPr lang="lv-LV" sz="1600" b="1" dirty="0">
                <a:solidFill>
                  <a:srgbClr val="000000"/>
                </a:solidFill>
              </a:rPr>
              <a:t>tālmācības</a:t>
            </a:r>
            <a:r>
              <a:rPr lang="lv-LV" sz="1600" dirty="0">
                <a:solidFill>
                  <a:srgbClr val="000000"/>
                </a:solidFill>
              </a:rPr>
              <a:t> </a:t>
            </a:r>
            <a:r>
              <a:rPr lang="lv-LV" sz="1600" b="1" dirty="0">
                <a:solidFill>
                  <a:srgbClr val="000000"/>
                </a:solidFill>
              </a:rPr>
              <a:t>skolās:</a:t>
            </a:r>
          </a:p>
          <a:p>
            <a:pPr marL="1047750" lvl="1" indent="-28575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lv-LV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vakcinētie </a:t>
            </a:r>
            <a:r>
              <a:rPr lang="lv-LV" sz="16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interešu izglītībai (tostarp sportam), profesionālās ievirzes izglītībai -  </a:t>
            </a:r>
            <a:r>
              <a:rPr lang="lv-LV" sz="1600" b="1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veic 2 antigēna  </a:t>
            </a:r>
            <a:r>
              <a:rPr lang="lv-LV" sz="1600" b="1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paštestus</a:t>
            </a:r>
            <a:r>
              <a:rPr lang="lv-LV" sz="1600" b="1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nedēļā </a:t>
            </a:r>
            <a:r>
              <a:rPr lang="lv-LV" sz="16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tos saņem piesaistītajā izglītības iestāde. </a:t>
            </a:r>
          </a:p>
          <a:p>
            <a:pPr marL="1047750" lvl="1" indent="-285750" algn="just">
              <a:lnSpc>
                <a:spcPct val="120000"/>
              </a:lnSpc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lv-LV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lv-LV" sz="1600" b="1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evakcinētie/nepārslimojušie </a:t>
            </a:r>
            <a:r>
              <a:rPr lang="lv-LV" sz="16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 PĶR tests robotos vai laboratorijās</a:t>
            </a:r>
            <a:r>
              <a:rPr 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sz="16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lv-LV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B68-505E-4B49-8C41-EF908C4258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06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B1E08-46F2-451A-9651-2B1438E71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229" y="381000"/>
            <a:ext cx="6783572" cy="1036642"/>
          </a:xfrm>
        </p:spPr>
        <p:txBody>
          <a:bodyPr>
            <a:normAutofit/>
          </a:bodyPr>
          <a:lstStyle/>
          <a:p>
            <a:pPr algn="ctr"/>
            <a:r>
              <a:rPr lang="lv-LV" sz="2000" dirty="0"/>
              <a:t>Rutīnas </a:t>
            </a:r>
            <a:r>
              <a:rPr lang="lv-LV" sz="2000" dirty="0" err="1"/>
              <a:t>skrīninga</a:t>
            </a:r>
            <a:r>
              <a:rPr lang="lv-LV" sz="2000" dirty="0"/>
              <a:t> īstenošana izglītības iestādēs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B38DE-BD5C-4647-BDDB-CA52A9965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297" y="1752600"/>
            <a:ext cx="7740503" cy="437357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1600" b="1" dirty="0"/>
              <a:t>Apvienotais klases/grupas tests reizi nedēļā </a:t>
            </a:r>
            <a:r>
              <a:rPr lang="lv-LV" sz="1600" dirty="0"/>
              <a:t>pēc grafika (otrdienā, trešdienā, ceturtdienā)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1600" b="1" dirty="0"/>
              <a:t>Divi antigēna </a:t>
            </a:r>
            <a:r>
              <a:rPr lang="lv-LV" sz="1600" b="1" dirty="0" err="1"/>
              <a:t>paštesti</a:t>
            </a:r>
            <a:r>
              <a:rPr lang="lv-LV" sz="1600" b="1" dirty="0"/>
              <a:t>  nedēļā </a:t>
            </a:r>
          </a:p>
          <a:p>
            <a:endParaRPr lang="lv-LV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srgbClr val="414142"/>
                </a:solidFill>
              </a:rPr>
              <a:t>Grozījumi Ministru kabineta 2021. gada 28. septembra noteikumos Nr. 662 "Epidemioloģiskās drošības pasākumi Covid-19 infekcijas izplatības ierobežošanai« (spēkā no 27.01.2022.):</a:t>
            </a:r>
          </a:p>
          <a:p>
            <a:endParaRPr lang="lv-LV" sz="1600" b="1" dirty="0">
              <a:solidFill>
                <a:srgbClr val="414142"/>
              </a:solidFill>
            </a:endParaRPr>
          </a:p>
          <a:p>
            <a:r>
              <a:rPr lang="lv-LV" sz="1600" b="0" i="0" dirty="0">
                <a:solidFill>
                  <a:srgbClr val="414142"/>
                </a:solidFill>
                <a:effectLst/>
              </a:rPr>
              <a:t>"179.</a:t>
            </a:r>
            <a:r>
              <a:rPr lang="lv-LV" sz="1600" b="0" i="0" baseline="30000" dirty="0">
                <a:solidFill>
                  <a:srgbClr val="414142"/>
                </a:solidFill>
                <a:effectLst/>
              </a:rPr>
              <a:t>1</a:t>
            </a:r>
            <a:r>
              <a:rPr lang="lv-LV" sz="1600" b="0" i="0" dirty="0">
                <a:solidFill>
                  <a:srgbClr val="414142"/>
                </a:solidFill>
                <a:effectLst/>
              </a:rPr>
              <a:t> </a:t>
            </a:r>
            <a:r>
              <a:rPr lang="lv-LV" sz="1600" b="1" i="0" dirty="0">
                <a:solidFill>
                  <a:srgbClr val="414142"/>
                </a:solidFill>
                <a:effectLst/>
              </a:rPr>
              <a:t>Persona 60 dienas pēc inficēšanās ar Covid-19, kas apstiprināta ar RNS testu vai noteikta ar antigēna testu, var neveikt obligāto rutīnas </a:t>
            </a:r>
            <a:r>
              <a:rPr lang="lv-LV" sz="1600" b="1" i="0" dirty="0" err="1">
                <a:solidFill>
                  <a:srgbClr val="414142"/>
                </a:solidFill>
                <a:effectLst/>
              </a:rPr>
              <a:t>skrīninga</a:t>
            </a:r>
            <a:r>
              <a:rPr lang="lv-LV" sz="1600" b="1" i="0" dirty="0">
                <a:solidFill>
                  <a:srgbClr val="414142"/>
                </a:solidFill>
                <a:effectLst/>
              </a:rPr>
              <a:t> testu</a:t>
            </a:r>
            <a:r>
              <a:rPr lang="lv-LV" sz="1600" b="0" i="0" dirty="0">
                <a:solidFill>
                  <a:srgbClr val="414142"/>
                </a:solidFill>
                <a:effectLst/>
              </a:rPr>
              <a:t>, ja tai nav slimības pazīmju un testa nepieciešamību nav noteikusi ārstniecības persona vai epidemiologs atbilstoši medicīniskajām vai epidemioloģiskajām indikācijām."</a:t>
            </a:r>
            <a:endParaRPr lang="lv-LV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3F92F-FDCF-4DF4-BD18-4836D63BD8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12B1AD-FED5-420F-B795-A7E0CC5411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81CF4-34AC-4572-AD68-7923650F98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93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B68-505E-4B49-8C41-EF908C4258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33752" y="1555697"/>
          <a:ext cx="8253048" cy="362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44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43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Kociņa diena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Svētdiena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Pirmdiena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Otrdiena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Trešdiena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Ceturtdiena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Piektdiena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Otrdiena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visi</a:t>
                      </a:r>
                      <a:r>
                        <a:rPr lang="en-US" sz="1200" dirty="0">
                          <a:effectLst/>
                        </a:rPr>
                        <a:t>)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nevakcinētie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nepārslimojušie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vakcinēti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pārslimojušie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nevakcinētie</a:t>
                      </a:r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</a:rPr>
                        <a:t>/ nepārslimojušie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)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Trešdiena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visi</a:t>
                      </a:r>
                      <a:r>
                        <a:rPr lang="en-US" sz="1200" dirty="0">
                          <a:effectLst/>
                        </a:rPr>
                        <a:t>)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K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nevakcinētie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nepārslimojušie</a:t>
                      </a:r>
                      <a:r>
                        <a:rPr lang="en-US" sz="1200" dirty="0">
                          <a:effectLst/>
                        </a:rPr>
                        <a:t>)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vakcinēti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pārslimojušie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nevakcinētie</a:t>
                      </a:r>
                      <a:r>
                        <a:rPr lang="lv-LV" sz="1200" dirty="0">
                          <a:effectLst/>
                        </a:rPr>
                        <a:t>/ </a:t>
                      </a:r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</a:rPr>
                        <a:t>nepārslimojušie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Ceturtdiena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visi</a:t>
                      </a:r>
                      <a:r>
                        <a:rPr lang="en-US" sz="1200" dirty="0">
                          <a:effectLst/>
                        </a:rPr>
                        <a:t>)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nevakcinētie</a:t>
                      </a:r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</a:rPr>
                        <a:t>/ nepārslimojušie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)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nevakcinētie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nepārslimojušie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en-US" sz="1200" dirty="0" err="1">
                          <a:effectLst/>
                        </a:rPr>
                        <a:t>vakcinēti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pārslimojušie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69220" y="5380672"/>
            <a:ext cx="81175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paštests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mājās</a:t>
            </a:r>
            <a:endParaRPr lang="en-US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laboratorijas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apvienotais paraugs jeb 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kociņš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izglītojamajiem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skolā</a:t>
            </a:r>
            <a:endParaRPr lang="lv-LV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lv-LV" sz="1200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mainās epidemioloģiskā situācija, var tikt noteikta </a:t>
            </a:r>
            <a:r>
              <a:rPr lang="lv-LV" sz="1200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paštestu</a:t>
            </a:r>
            <a:r>
              <a:rPr lang="lv-LV" sz="1200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veikšana izglītības iestādē</a:t>
            </a:r>
            <a:r>
              <a:rPr lang="en-US" sz="1200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lv-LV" sz="1200" b="1" i="1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6222" y="531838"/>
            <a:ext cx="68805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lv-LV" sz="2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Testēšanas shēma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izglītojamajiem</a:t>
            </a:r>
            <a:r>
              <a:rPr lang="en-US" sz="2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darbiniekiem</a:t>
            </a:r>
            <a:r>
              <a:rPr lang="en-US" sz="20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februārī</a:t>
            </a:r>
            <a:endParaRPr lang="en-US" sz="20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8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645" y="381000"/>
            <a:ext cx="6224155" cy="1036642"/>
          </a:xfrm>
        </p:spPr>
        <p:txBody>
          <a:bodyPr>
            <a:normAutofit/>
          </a:bodyPr>
          <a:lstStyle/>
          <a:p>
            <a:r>
              <a:rPr lang="lv-LV" sz="2400" dirty="0"/>
              <a:t>Pozitīvie testi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256" y="1417642"/>
            <a:ext cx="8000144" cy="4708531"/>
          </a:xfrm>
        </p:spPr>
        <p:txBody>
          <a:bodyPr>
            <a:normAutofit/>
          </a:bodyPr>
          <a:lstStyle/>
          <a:p>
            <a:pPr algn="just"/>
            <a:endParaRPr lang="lv-LV" sz="1600" dirty="0"/>
          </a:p>
          <a:p>
            <a:pPr algn="just"/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I. Ja ir pozitīvs apvienotais klases/grupas  paraugs</a:t>
            </a:r>
          </a:p>
          <a:p>
            <a:pPr algn="just"/>
            <a:r>
              <a:rPr lang="lv-LV" sz="1600" dirty="0"/>
              <a:t>Iesaistītās personas nodod </a:t>
            </a:r>
            <a:r>
              <a:rPr lang="lv-LV" sz="1600" b="1" u="sng" dirty="0"/>
              <a:t>individuālus</a:t>
            </a:r>
            <a:r>
              <a:rPr lang="lv-LV" sz="1600" b="1" dirty="0"/>
              <a:t> siekalu paraugus</a:t>
            </a:r>
            <a:r>
              <a:rPr lang="lv-LV" sz="1600" dirty="0"/>
              <a:t>:</a:t>
            </a:r>
          </a:p>
          <a:p>
            <a:pPr algn="just"/>
            <a:r>
              <a:rPr lang="en-US" sz="1600" dirty="0"/>
              <a:t> </a:t>
            </a:r>
            <a:endParaRPr lang="lv-LV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1600" b="1" dirty="0"/>
              <a:t>ciešā sadarbībā ar skolu</a:t>
            </a:r>
            <a:r>
              <a:rPr lang="lv-LV" sz="1600" dirty="0"/>
              <a:t>, izmantojot  skolai piegādātu</a:t>
            </a:r>
            <a:r>
              <a:rPr lang="en-US" sz="1600" dirty="0"/>
              <a:t>s</a:t>
            </a:r>
            <a:r>
              <a:rPr lang="lv-LV" sz="1600" dirty="0"/>
              <a:t> stobriņus,  </a:t>
            </a:r>
            <a:r>
              <a:rPr lang="lv-LV" sz="1600" dirty="0">
                <a:solidFill>
                  <a:srgbClr val="201F1E"/>
                </a:solidFill>
                <a:effectLst/>
              </a:rPr>
              <a:t>dienā, kad pēc vienošanās uz skolu atbrauc laboratorijas kurjers vai dienā, kad skola/pašvaldība ved siekalu paraugus uz laboratoriju;</a:t>
            </a:r>
            <a:endParaRPr lang="lv-LV" sz="1600" dirty="0"/>
          </a:p>
          <a:p>
            <a:pPr algn="just"/>
            <a:endParaRPr lang="lv-LV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sz="1600" dirty="0"/>
              <a:t> ja nenodod skolā, </a:t>
            </a:r>
            <a:r>
              <a:rPr lang="lv-LV" sz="1600" b="1" dirty="0"/>
              <a:t>pierakstās laboratorijās</a:t>
            </a:r>
            <a:r>
              <a:rPr lang="lv-LV" sz="1600" dirty="0"/>
              <a:t>,</a:t>
            </a:r>
            <a:r>
              <a:rPr lang="lv-LV" sz="1600" kern="1200" dirty="0">
                <a:solidFill>
                  <a:srgbClr val="000000"/>
                </a:solidFill>
                <a:effectLst/>
              </a:rPr>
              <a:t>  jārēķinās ar gaidīšanas rindām.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lv-LV" sz="1600" kern="1200" dirty="0"/>
          </a:p>
          <a:p>
            <a:pPr algn="just"/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II. Ja ir pozitīvs </a:t>
            </a:r>
            <a:r>
              <a:rPr lang="lv-LV" sz="1600" b="1" dirty="0" err="1">
                <a:solidFill>
                  <a:schemeClr val="accent6">
                    <a:lumMod val="75000"/>
                  </a:schemeClr>
                </a:solidFill>
              </a:rPr>
              <a:t>Ag</a:t>
            </a: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sz="1600" b="1" dirty="0" err="1">
                <a:solidFill>
                  <a:schemeClr val="accent6">
                    <a:lumMod val="75000"/>
                  </a:schemeClr>
                </a:solidFill>
              </a:rPr>
              <a:t>paštests</a:t>
            </a:r>
            <a:endParaRPr lang="lv-LV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lv-LV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lv-LV" sz="1600" dirty="0"/>
              <a:t>Ja nav iespējams nodot RNS testu, pozitīvs </a:t>
            </a:r>
            <a:r>
              <a:rPr lang="lv-LV" sz="1600" dirty="0" err="1"/>
              <a:t>Ag</a:t>
            </a:r>
            <a:r>
              <a:rPr lang="lv-LV" sz="1600" dirty="0"/>
              <a:t> </a:t>
            </a:r>
            <a:r>
              <a:rPr lang="lv-LV" sz="1600" dirty="0" err="1"/>
              <a:t>paštests</a:t>
            </a:r>
            <a:r>
              <a:rPr lang="lv-LV" sz="1600" dirty="0"/>
              <a:t> ir pamats izolācijai/ karantīnai, kā arī saziņai ar ģimenes ārstu par darbnespējas lapas saņemšanu likumīgajam pārstāvim, ja tāda ir nepieciešama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21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188FF-EBF5-420E-A498-909E6B3F5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819" y="381000"/>
            <a:ext cx="6655981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Rutīnas </a:t>
            </a:r>
            <a:r>
              <a:rPr lang="lv-LV" dirty="0" err="1"/>
              <a:t>skrīninga</a:t>
            </a:r>
            <a:r>
              <a:rPr lang="lv-LV" dirty="0"/>
              <a:t> «pudeles kakliņš» </a:t>
            </a:r>
            <a:br>
              <a:rPr lang="lv-LV" dirty="0"/>
            </a:br>
            <a:br>
              <a:rPr lang="lv-LV" dirty="0"/>
            </a:br>
            <a:r>
              <a:rPr lang="lv-LV" sz="2200" b="0" dirty="0"/>
              <a:t>L</a:t>
            </a:r>
            <a:r>
              <a:rPr lang="lv-LV" sz="2200" b="0" dirty="0">
                <a:latin typeface="Verdana" panose="020B0604030504040204" pitchFamily="34" charset="0"/>
                <a:ea typeface="Verdana" panose="020B0604030504040204" pitchFamily="34" charset="0"/>
              </a:rPr>
              <a:t>aboratoriju testēšanas jauda lielāka nekā  paraugu paņemšanas jauda</a:t>
            </a:r>
            <a:endParaRPr lang="lv-LV" sz="22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B7D29-3B35-463A-ADE7-2393762CC2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D051E-E1B2-413E-973E-776ED4CA36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2FA42-A9E7-482C-9E14-D95C08FF3C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1026" name="Picture 2" descr="3,149 Bottleneck Concept Illustrations &amp;amp; Clip Art - iStock">
            <a:extLst>
              <a:ext uri="{FF2B5EF4-FFF2-40B4-BE49-F238E27FC236}">
                <a16:creationId xmlns:a16="http://schemas.microsoft.com/office/drawing/2014/main" id="{758751FC-2D3A-4B63-801C-16597115F1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11842"/>
            <a:ext cx="5199888" cy="383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73AA86-BFD9-4D7E-96DF-2BD8D1B06798}"/>
              </a:ext>
            </a:extLst>
          </p:cNvPr>
          <p:cNvCxnSpPr>
            <a:cxnSpLocks/>
          </p:cNvCxnSpPr>
          <p:nvPr/>
        </p:nvCxnSpPr>
        <p:spPr>
          <a:xfrm flipH="1">
            <a:off x="4284921" y="3721395"/>
            <a:ext cx="21052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1895EC5-3729-4C00-8D59-E43E5336CEC3}"/>
              </a:ext>
            </a:extLst>
          </p:cNvPr>
          <p:cNvSpPr txBox="1"/>
          <p:nvPr/>
        </p:nvSpPr>
        <p:spPr>
          <a:xfrm>
            <a:off x="6535737" y="3496576"/>
            <a:ext cx="1917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Paraugu paņemšana un </a:t>
            </a:r>
          </a:p>
          <a:p>
            <a:r>
              <a:rPr lang="lv-LV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loģistika līdz laboratorijai</a:t>
            </a: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134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B463F1-5001-4318-927E-B5F9935A8C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AEB0F-B64E-4E88-8F44-D3B8A64B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E65E72-CD4D-4569-9FAF-175791FF91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453B1CC-1BFB-4731-A0BF-38401F48A26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B349C-4032-4F75-B819-02846FBBC135}"/>
              </a:ext>
            </a:extLst>
          </p:cNvPr>
          <p:cNvSpPr txBox="1"/>
          <p:nvPr/>
        </p:nvSpPr>
        <p:spPr>
          <a:xfrm>
            <a:off x="2948684" y="2887038"/>
            <a:ext cx="4137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Paldies par uzmanību! </a:t>
            </a:r>
          </a:p>
        </p:txBody>
      </p:sp>
    </p:spTree>
    <p:extLst>
      <p:ext uri="{BB962C8B-B14F-4D97-AF65-F5344CB8AC3E}">
        <p14:creationId xmlns:p14="http://schemas.microsoft.com/office/powerpoint/2010/main" val="205508274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7960</TotalTime>
  <Words>606</Words>
  <Application>Microsoft Office PowerPoint</Application>
  <PresentationFormat>On-screen Show (4:3)</PresentationFormat>
  <Paragraphs>104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89_Prezentacija_templateLV</vt:lpstr>
      <vt:lpstr> </vt:lpstr>
      <vt:lpstr>Rutīnas skrīniga  mērķis un būtība</vt:lpstr>
      <vt:lpstr>PowerPoint Presentation</vt:lpstr>
      <vt:lpstr>Citu izglītojamo grupu rutīnas skrīnings   </vt:lpstr>
      <vt:lpstr>Rutīnas skrīninga īstenošana izglītības iestādēs </vt:lpstr>
      <vt:lpstr>PowerPoint Presentation</vt:lpstr>
      <vt:lpstr>Pozitīvie testi</vt:lpstr>
      <vt:lpstr>Rutīnas skrīninga «pudeles kakliņš»   Laboratoriju testēšanas jauda lielāka nekā  paraugu paņemšanas jauda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Alla Nogotkova</cp:lastModifiedBy>
  <cp:revision>860</cp:revision>
  <cp:lastPrinted>2021-12-21T08:24:30Z</cp:lastPrinted>
  <dcterms:created xsi:type="dcterms:W3CDTF">2014-11-20T14:46:47Z</dcterms:created>
  <dcterms:modified xsi:type="dcterms:W3CDTF">2022-02-02T12:09:36Z</dcterms:modified>
</cp:coreProperties>
</file>