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3" r:id="rId2"/>
  </p:sldMasterIdLst>
  <p:notesMasterIdLst>
    <p:notesMasterId r:id="rId10"/>
  </p:notesMasterIdLst>
  <p:sldIdLst>
    <p:sldId id="289" r:id="rId3"/>
    <p:sldId id="284" r:id="rId4"/>
    <p:sldId id="285" r:id="rId5"/>
    <p:sldId id="286" r:id="rId6"/>
    <p:sldId id="287" r:id="rId7"/>
    <p:sldId id="288" r:id="rId8"/>
    <p:sldId id="290"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zināms lietotājs"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113" d="100"/>
          <a:sy n="113" d="100"/>
        </p:scale>
        <p:origin x="312"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F9028-54ED-4E69-90A2-C963E4C02305}" type="datetimeFigureOut">
              <a:rPr lang="lv-LV" smtClean="0"/>
              <a:t>02.02.2022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FA98A-8BD0-4CDA-9F15-B615C4AC6A8F}" type="slidenum">
              <a:rPr lang="lv-LV" smtClean="0"/>
              <a:t>‹#›</a:t>
            </a:fld>
            <a:endParaRPr lang="lv-LV"/>
          </a:p>
        </p:txBody>
      </p:sp>
    </p:spTree>
    <p:extLst>
      <p:ext uri="{BB962C8B-B14F-4D97-AF65-F5344CB8AC3E}">
        <p14:creationId xmlns:p14="http://schemas.microsoft.com/office/powerpoint/2010/main" val="2244061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66909" y="4693920"/>
            <a:ext cx="5335270" cy="384048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407988" y="1219200"/>
            <a:ext cx="5853112" cy="3292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952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F9D8AC-AD5C-460F-BB94-72A0C5D872A8}"/>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 xmlns:a16="http://schemas.microsoft.com/office/drawing/2014/main" id="{82F7E989-8DCD-4516-BC62-EF044315BEEE}"/>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 xmlns:a16="http://schemas.microsoft.com/office/drawing/2014/main" id="{28A8F2DD-2876-4CFF-81D7-AF4116082D4F}"/>
              </a:ext>
            </a:extLst>
          </p:cNvPr>
          <p:cNvSpPr txBox="1">
            <a:spLocks noGrp="1"/>
          </p:cNvSpPr>
          <p:nvPr>
            <p:ph type="dt" sz="half" idx="7"/>
          </p:nvPr>
        </p:nvSpPr>
        <p:spPr/>
        <p:txBody>
          <a:bodyPr/>
          <a:lstStyle>
            <a:lvl1pPr>
              <a:defRPr/>
            </a:lvl1pPr>
          </a:lstStyle>
          <a:p>
            <a:fld id="{CBE52A9E-3F3F-4BE5-9447-A8B7B77A6603}" type="datetime1">
              <a:rPr lang="lv-LV"/>
              <a:pPr/>
              <a:t>02.02.2022</a:t>
            </a:fld>
            <a:endParaRPr/>
          </a:p>
        </p:txBody>
      </p:sp>
      <p:sp>
        <p:nvSpPr>
          <p:cNvPr id="5" name="Footer Placeholder 4">
            <a:extLst>
              <a:ext uri="{FF2B5EF4-FFF2-40B4-BE49-F238E27FC236}">
                <a16:creationId xmlns="" xmlns:a16="http://schemas.microsoft.com/office/drawing/2014/main" id="{90936FF4-8363-4AD6-BF06-837CD915DFBA}"/>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E1F0B66C-2C30-4DE3-9A93-419864FBF89A}"/>
              </a:ext>
            </a:extLst>
          </p:cNvPr>
          <p:cNvSpPr txBox="1">
            <a:spLocks noGrp="1"/>
          </p:cNvSpPr>
          <p:nvPr>
            <p:ph type="sldNum" sz="quarter" idx="8"/>
          </p:nvPr>
        </p:nvSpPr>
        <p:spPr/>
        <p:txBody>
          <a:bodyPr/>
          <a:lstStyle>
            <a:lvl1pPr>
              <a:defRPr/>
            </a:lvl1pPr>
          </a:lstStyle>
          <a:p>
            <a:fld id="{6A917F77-B10C-4891-8C0A-4E25F6318A08}" type="slidenum">
              <a:rPr/>
              <a:pPr/>
              <a:t>‹#›</a:t>
            </a:fld>
            <a:endParaRPr/>
          </a:p>
        </p:txBody>
      </p:sp>
    </p:spTree>
    <p:extLst>
      <p:ext uri="{BB962C8B-B14F-4D97-AF65-F5344CB8AC3E}">
        <p14:creationId xmlns:p14="http://schemas.microsoft.com/office/powerpoint/2010/main" val="353169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84BCFA-D5CB-4D11-B43B-55F773E4964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 xmlns:a16="http://schemas.microsoft.com/office/drawing/2014/main" id="{075F8203-5566-45AC-9AC6-7F70FA4312B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80B6B264-0813-400D-918D-832D97C0BC1E}"/>
              </a:ext>
            </a:extLst>
          </p:cNvPr>
          <p:cNvSpPr txBox="1">
            <a:spLocks noGrp="1"/>
          </p:cNvSpPr>
          <p:nvPr>
            <p:ph type="dt" sz="half" idx="7"/>
          </p:nvPr>
        </p:nvSpPr>
        <p:spPr/>
        <p:txBody>
          <a:bodyPr/>
          <a:lstStyle>
            <a:lvl1pPr>
              <a:defRPr/>
            </a:lvl1pPr>
          </a:lstStyle>
          <a:p>
            <a:fld id="{5D8E0DC8-D859-4B92-ADC6-E6AE38EA0E5C}" type="datetime1">
              <a:rPr lang="lv-LV"/>
              <a:pPr/>
              <a:t>02.02.2022</a:t>
            </a:fld>
            <a:endParaRPr/>
          </a:p>
        </p:txBody>
      </p:sp>
      <p:sp>
        <p:nvSpPr>
          <p:cNvPr id="5" name="Footer Placeholder 4">
            <a:extLst>
              <a:ext uri="{FF2B5EF4-FFF2-40B4-BE49-F238E27FC236}">
                <a16:creationId xmlns="" xmlns:a16="http://schemas.microsoft.com/office/drawing/2014/main" id="{E589C408-1F8E-496F-9A6E-F63912EBB84D}"/>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9E306A49-9508-46FE-9B58-3A170C4B9441}"/>
              </a:ext>
            </a:extLst>
          </p:cNvPr>
          <p:cNvSpPr txBox="1">
            <a:spLocks noGrp="1"/>
          </p:cNvSpPr>
          <p:nvPr>
            <p:ph type="sldNum" sz="quarter" idx="8"/>
          </p:nvPr>
        </p:nvSpPr>
        <p:spPr/>
        <p:txBody>
          <a:bodyPr/>
          <a:lstStyle>
            <a:lvl1pPr>
              <a:defRPr/>
            </a:lvl1pPr>
          </a:lstStyle>
          <a:p>
            <a:fld id="{169CED2A-55E3-42E8-9210-AB466B09EEB3}" type="slidenum">
              <a:rPr/>
              <a:pPr/>
              <a:t>‹#›</a:t>
            </a:fld>
            <a:endParaRPr/>
          </a:p>
        </p:txBody>
      </p:sp>
    </p:spTree>
    <p:extLst>
      <p:ext uri="{BB962C8B-B14F-4D97-AF65-F5344CB8AC3E}">
        <p14:creationId xmlns:p14="http://schemas.microsoft.com/office/powerpoint/2010/main" val="706813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DD2EB85-A0B5-4872-BEBC-B174FF6DF694}"/>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 xmlns:a16="http://schemas.microsoft.com/office/drawing/2014/main" id="{BA62547E-C26D-4FCA-A98B-B8A787CCD6EF}"/>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E8FC531-8415-47D8-BA1F-4C205B799459}"/>
              </a:ext>
            </a:extLst>
          </p:cNvPr>
          <p:cNvSpPr txBox="1">
            <a:spLocks noGrp="1"/>
          </p:cNvSpPr>
          <p:nvPr>
            <p:ph type="dt" sz="half" idx="7"/>
          </p:nvPr>
        </p:nvSpPr>
        <p:spPr/>
        <p:txBody>
          <a:bodyPr/>
          <a:lstStyle>
            <a:lvl1pPr>
              <a:defRPr/>
            </a:lvl1pPr>
          </a:lstStyle>
          <a:p>
            <a:fld id="{7DEC399B-AE35-4BB7-B713-50D6F1800970}" type="datetime1">
              <a:rPr lang="lv-LV"/>
              <a:pPr/>
              <a:t>02.02.2022</a:t>
            </a:fld>
            <a:endParaRPr/>
          </a:p>
        </p:txBody>
      </p:sp>
      <p:sp>
        <p:nvSpPr>
          <p:cNvPr id="5" name="Footer Placeholder 4">
            <a:extLst>
              <a:ext uri="{FF2B5EF4-FFF2-40B4-BE49-F238E27FC236}">
                <a16:creationId xmlns="" xmlns:a16="http://schemas.microsoft.com/office/drawing/2014/main" id="{13B01707-3E6E-40EF-BEAA-7643A991F730}"/>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AA358B28-1F86-4885-A381-0FA9B756366B}"/>
              </a:ext>
            </a:extLst>
          </p:cNvPr>
          <p:cNvSpPr txBox="1">
            <a:spLocks noGrp="1"/>
          </p:cNvSpPr>
          <p:nvPr>
            <p:ph type="sldNum" sz="quarter" idx="8"/>
          </p:nvPr>
        </p:nvSpPr>
        <p:spPr/>
        <p:txBody>
          <a:bodyPr/>
          <a:lstStyle>
            <a:lvl1pPr>
              <a:defRPr/>
            </a:lvl1pPr>
          </a:lstStyle>
          <a:p>
            <a:fld id="{10A7A938-53D0-4059-AA96-51870F31DE6C}" type="slidenum">
              <a:rPr/>
              <a:pPr/>
              <a:t>‹#›</a:t>
            </a:fld>
            <a:endParaRPr/>
          </a:p>
        </p:txBody>
      </p:sp>
    </p:spTree>
    <p:extLst>
      <p:ext uri="{BB962C8B-B14F-4D97-AF65-F5344CB8AC3E}">
        <p14:creationId xmlns:p14="http://schemas.microsoft.com/office/powerpoint/2010/main" val="2035114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header">
  <p:cSld name="header">
    <p:spTree>
      <p:nvGrpSpPr>
        <p:cNvPr id="1" name="Shape 181"/>
        <p:cNvGrpSpPr/>
        <p:nvPr/>
      </p:nvGrpSpPr>
      <p:grpSpPr>
        <a:xfrm>
          <a:off x="0" y="0"/>
          <a:ext cx="0" cy="0"/>
          <a:chOff x="0" y="0"/>
          <a:chExt cx="0" cy="0"/>
        </a:xfrm>
      </p:grpSpPr>
      <p:sp>
        <p:nvSpPr>
          <p:cNvPr id="183" name="Google Shape;183;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24"/>
          <p:cNvSpPr/>
          <p:nvPr/>
        </p:nvSpPr>
        <p:spPr>
          <a:xfrm>
            <a:off x="0" y="1"/>
            <a:ext cx="12192000" cy="1658471"/>
          </a:xfrm>
          <a:prstGeom prst="rect">
            <a:avLst/>
          </a:prstGeom>
          <a:solidFill>
            <a:srgbClr val="664790"/>
          </a:solidFill>
          <a:ln>
            <a:noFill/>
          </a:ln>
        </p:spPr>
        <p:txBody>
          <a:bodyPr spcFirstLastPara="1" wrap="square" lIns="91425" tIns="45700" rIns="91425" bIns="45700" anchor="ctr" anchorCtr="0">
            <a:noAutofit/>
          </a:bodyPr>
          <a:lstStyle/>
          <a:p>
            <a:pPr algn="ctr"/>
            <a:endParaRPr>
              <a:solidFill>
                <a:prstClr val="white"/>
              </a:solidFill>
              <a:latin typeface="Trebuchet MS"/>
              <a:ea typeface="Trebuchet MS"/>
              <a:cs typeface="Trebuchet MS"/>
              <a:sym typeface="Trebuchet MS"/>
            </a:endParaRPr>
          </a:p>
        </p:txBody>
      </p:sp>
      <p:sp>
        <p:nvSpPr>
          <p:cNvPr id="186" name="Google Shape;186;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chemeClr val="lt1"/>
              </a:buClr>
              <a:buSzPts val="2200"/>
              <a:buFont typeface="Verdana"/>
              <a:buNone/>
              <a:defRPr sz="2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 name="Google Shape;184;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aseline="0">
                <a:solidFill>
                  <a:schemeClr val="accent6">
                    <a:lumMod val="25000"/>
                  </a:schemeClr>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70AD47">
                    <a:lumMod val="25000"/>
                  </a:srgbClr>
                </a:solidFill>
              </a:rPr>
              <a:pPr/>
              <a:t>‹#›</a:t>
            </a:fld>
            <a:endParaRPr lang="lv-LV" dirty="0">
              <a:solidFill>
                <a:srgbClr val="70AD47">
                  <a:lumMod val="25000"/>
                </a:srgbClr>
              </a:solidFill>
            </a:endParaRPr>
          </a:p>
        </p:txBody>
      </p:sp>
    </p:spTree>
    <p:extLst>
      <p:ext uri="{BB962C8B-B14F-4D97-AF65-F5344CB8AC3E}">
        <p14:creationId xmlns:p14="http://schemas.microsoft.com/office/powerpoint/2010/main" val="3408758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07291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4552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332280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80169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6"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5"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9" y="3683761"/>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a:solidFill>
                  <a:srgbClr val="FFFFFF"/>
                </a:solidFill>
                <a:latin typeface="Verdana"/>
                <a:ea typeface="Verdana"/>
                <a:cs typeface="Verdana"/>
                <a:sym typeface="Verdana"/>
              </a:rPr>
              <a:t>IZM_gov_lv</a:t>
            </a:r>
            <a:endParaRPr sz="1200" kern="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a:solidFill>
                  <a:srgbClr val="FFFFFF"/>
                </a:solidFill>
                <a:latin typeface="Verdana"/>
                <a:ea typeface="Verdana"/>
                <a:cs typeface="Verdana"/>
                <a:sym typeface="Verdana"/>
              </a:rPr>
              <a:t>Izglitibas.ministrija</a:t>
            </a:r>
            <a:endParaRPr sz="1200" kern="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5" y="5261493"/>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7" y="5261505"/>
            <a:ext cx="373900" cy="280425"/>
          </a:xfrm>
          <a:prstGeom prst="rect">
            <a:avLst/>
          </a:prstGeom>
          <a:noFill/>
          <a:ln>
            <a:noFill/>
          </a:ln>
        </p:spPr>
      </p:pic>
    </p:spTree>
    <p:extLst>
      <p:ext uri="{BB962C8B-B14F-4D97-AF65-F5344CB8AC3E}">
        <p14:creationId xmlns:p14="http://schemas.microsoft.com/office/powerpoint/2010/main" val="75315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2AAF6C-BBC5-403D-A089-831269AB8E31}"/>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6027C719-D1B6-4E83-8489-A9B498ECF213}"/>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2B2EEA6-51A8-427C-8D37-8DD56B69C12D}"/>
              </a:ext>
            </a:extLst>
          </p:cNvPr>
          <p:cNvSpPr txBox="1">
            <a:spLocks noGrp="1"/>
          </p:cNvSpPr>
          <p:nvPr>
            <p:ph type="dt" sz="half" idx="7"/>
          </p:nvPr>
        </p:nvSpPr>
        <p:spPr/>
        <p:txBody>
          <a:bodyPr/>
          <a:lstStyle>
            <a:lvl1pPr>
              <a:defRPr/>
            </a:lvl1pPr>
          </a:lstStyle>
          <a:p>
            <a:fld id="{CAF22843-393F-42B2-9D39-B08835A51552}" type="datetime1">
              <a:rPr lang="lv-LV"/>
              <a:pPr/>
              <a:t>02.02.2022</a:t>
            </a:fld>
            <a:endParaRPr/>
          </a:p>
        </p:txBody>
      </p:sp>
      <p:sp>
        <p:nvSpPr>
          <p:cNvPr id="5" name="Footer Placeholder 4">
            <a:extLst>
              <a:ext uri="{FF2B5EF4-FFF2-40B4-BE49-F238E27FC236}">
                <a16:creationId xmlns="" xmlns:a16="http://schemas.microsoft.com/office/drawing/2014/main" id="{BBB04E1D-C90C-4B2F-831E-CBDC95960C92}"/>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A2A09980-4E92-4961-AA76-E44C589636C0}"/>
              </a:ext>
            </a:extLst>
          </p:cNvPr>
          <p:cNvSpPr txBox="1">
            <a:spLocks noGrp="1"/>
          </p:cNvSpPr>
          <p:nvPr>
            <p:ph type="sldNum" sz="quarter" idx="8"/>
          </p:nvPr>
        </p:nvSpPr>
        <p:spPr/>
        <p:txBody>
          <a:bodyPr/>
          <a:lstStyle>
            <a:lvl1pPr>
              <a:defRPr/>
            </a:lvl1pPr>
          </a:lstStyle>
          <a:p>
            <a:fld id="{CEA4E292-A93D-4F7E-B929-666116E8BC8F}" type="slidenum">
              <a:rPr/>
              <a:pPr/>
              <a:t>‹#›</a:t>
            </a:fld>
            <a:endParaRPr/>
          </a:p>
        </p:txBody>
      </p:sp>
    </p:spTree>
    <p:extLst>
      <p:ext uri="{BB962C8B-B14F-4D97-AF65-F5344CB8AC3E}">
        <p14:creationId xmlns:p14="http://schemas.microsoft.com/office/powerpoint/2010/main" val="397558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25504E-C91A-438B-87E5-68A7DAE49652}"/>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B8F8B6E6-915F-4C8E-B600-4808AE14EC35}"/>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 xmlns:a16="http://schemas.microsoft.com/office/drawing/2014/main" id="{FF1B8803-7729-4912-BDE5-BDA626E94921}"/>
              </a:ext>
            </a:extLst>
          </p:cNvPr>
          <p:cNvSpPr txBox="1">
            <a:spLocks noGrp="1"/>
          </p:cNvSpPr>
          <p:nvPr>
            <p:ph type="dt" sz="half" idx="7"/>
          </p:nvPr>
        </p:nvSpPr>
        <p:spPr/>
        <p:txBody>
          <a:bodyPr/>
          <a:lstStyle>
            <a:lvl1pPr>
              <a:defRPr/>
            </a:lvl1pPr>
          </a:lstStyle>
          <a:p>
            <a:fld id="{9C1CC043-0230-4385-8582-BE5F768FB884}" type="datetime1">
              <a:rPr lang="lv-LV"/>
              <a:pPr/>
              <a:t>02.02.2022</a:t>
            </a:fld>
            <a:endParaRPr/>
          </a:p>
        </p:txBody>
      </p:sp>
      <p:sp>
        <p:nvSpPr>
          <p:cNvPr id="5" name="Footer Placeholder 4">
            <a:extLst>
              <a:ext uri="{FF2B5EF4-FFF2-40B4-BE49-F238E27FC236}">
                <a16:creationId xmlns="" xmlns:a16="http://schemas.microsoft.com/office/drawing/2014/main" id="{3BB585A6-EDCB-491C-82AE-33BD3522C0E9}"/>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CCEA1EA8-25F0-4C82-8EB9-832E03B03DCC}"/>
              </a:ext>
            </a:extLst>
          </p:cNvPr>
          <p:cNvSpPr txBox="1">
            <a:spLocks noGrp="1"/>
          </p:cNvSpPr>
          <p:nvPr>
            <p:ph type="sldNum" sz="quarter" idx="8"/>
          </p:nvPr>
        </p:nvSpPr>
        <p:spPr/>
        <p:txBody>
          <a:bodyPr/>
          <a:lstStyle>
            <a:lvl1pPr>
              <a:defRPr/>
            </a:lvl1pPr>
          </a:lstStyle>
          <a:p>
            <a:fld id="{201BCB49-08ED-4460-BAF0-83C26983C855}" type="slidenum">
              <a:rPr/>
              <a:pPr/>
              <a:t>‹#›</a:t>
            </a:fld>
            <a:endParaRPr/>
          </a:p>
        </p:txBody>
      </p:sp>
    </p:spTree>
    <p:extLst>
      <p:ext uri="{BB962C8B-B14F-4D97-AF65-F5344CB8AC3E}">
        <p14:creationId xmlns:p14="http://schemas.microsoft.com/office/powerpoint/2010/main" val="3182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B03EA-5A8F-46DB-8D7F-32022659EA00}"/>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0DEA5E4B-D8EA-4AB5-89AD-3098FD564873}"/>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294C8B88-6AF8-48EE-9580-3CD75CB9F7D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94292E17-51BB-493E-B657-96D2472AD3D3}"/>
              </a:ext>
            </a:extLst>
          </p:cNvPr>
          <p:cNvSpPr txBox="1">
            <a:spLocks noGrp="1"/>
          </p:cNvSpPr>
          <p:nvPr>
            <p:ph type="dt" sz="half" idx="7"/>
          </p:nvPr>
        </p:nvSpPr>
        <p:spPr/>
        <p:txBody>
          <a:bodyPr/>
          <a:lstStyle>
            <a:lvl1pPr>
              <a:defRPr/>
            </a:lvl1pPr>
          </a:lstStyle>
          <a:p>
            <a:fld id="{218B4350-3482-47D6-B0B7-F3E19AC16981}" type="datetime1">
              <a:rPr lang="lv-LV"/>
              <a:pPr/>
              <a:t>02.02.2022</a:t>
            </a:fld>
            <a:endParaRPr/>
          </a:p>
        </p:txBody>
      </p:sp>
      <p:sp>
        <p:nvSpPr>
          <p:cNvPr id="6" name="Footer Placeholder 5">
            <a:extLst>
              <a:ext uri="{FF2B5EF4-FFF2-40B4-BE49-F238E27FC236}">
                <a16:creationId xmlns="" xmlns:a16="http://schemas.microsoft.com/office/drawing/2014/main" id="{3F66452B-41ED-4E01-8DA5-17F6AE23BFFB}"/>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3DB15648-859C-483A-9054-8AD1EF15C61F}"/>
              </a:ext>
            </a:extLst>
          </p:cNvPr>
          <p:cNvSpPr txBox="1">
            <a:spLocks noGrp="1"/>
          </p:cNvSpPr>
          <p:nvPr>
            <p:ph type="sldNum" sz="quarter" idx="8"/>
          </p:nvPr>
        </p:nvSpPr>
        <p:spPr/>
        <p:txBody>
          <a:bodyPr/>
          <a:lstStyle>
            <a:lvl1pPr>
              <a:defRPr/>
            </a:lvl1pPr>
          </a:lstStyle>
          <a:p>
            <a:fld id="{AF67AD6D-FD3F-4F5D-A02E-ECCE58D6C897}" type="slidenum">
              <a:rPr/>
              <a:pPr/>
              <a:t>‹#›</a:t>
            </a:fld>
            <a:endParaRPr/>
          </a:p>
        </p:txBody>
      </p:sp>
    </p:spTree>
    <p:extLst>
      <p:ext uri="{BB962C8B-B14F-4D97-AF65-F5344CB8AC3E}">
        <p14:creationId xmlns:p14="http://schemas.microsoft.com/office/powerpoint/2010/main" val="219258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4D63F6-1D6E-41E5-A8D2-A3FDEAB5B480}"/>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289AA7A9-5E6A-482E-A9C4-6A3942F65144}"/>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 xmlns:a16="http://schemas.microsoft.com/office/drawing/2014/main" id="{AE70F4F8-0E24-487E-BFD4-74A80CC62E98}"/>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D50D9EF3-0E27-4D37-A56D-CF17C2803D72}"/>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 xmlns:a16="http://schemas.microsoft.com/office/drawing/2014/main" id="{BD88C3EC-FABA-44FE-978E-15F9C88A9D94}"/>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85106F66-9E69-46B1-969E-1D2271EFD201}"/>
              </a:ext>
            </a:extLst>
          </p:cNvPr>
          <p:cNvSpPr txBox="1">
            <a:spLocks noGrp="1"/>
          </p:cNvSpPr>
          <p:nvPr>
            <p:ph type="dt" sz="half" idx="7"/>
          </p:nvPr>
        </p:nvSpPr>
        <p:spPr/>
        <p:txBody>
          <a:bodyPr/>
          <a:lstStyle>
            <a:lvl1pPr>
              <a:defRPr/>
            </a:lvl1pPr>
          </a:lstStyle>
          <a:p>
            <a:fld id="{F5DDB0BF-6240-4483-9914-605BE1B5514D}" type="datetime1">
              <a:rPr lang="lv-LV"/>
              <a:pPr/>
              <a:t>02.02.2022</a:t>
            </a:fld>
            <a:endParaRPr/>
          </a:p>
        </p:txBody>
      </p:sp>
      <p:sp>
        <p:nvSpPr>
          <p:cNvPr id="8" name="Footer Placeholder 7">
            <a:extLst>
              <a:ext uri="{FF2B5EF4-FFF2-40B4-BE49-F238E27FC236}">
                <a16:creationId xmlns="" xmlns:a16="http://schemas.microsoft.com/office/drawing/2014/main" id="{61386A60-3986-4289-A762-584E14CF012D}"/>
              </a:ext>
            </a:extLst>
          </p:cNvPr>
          <p:cNvSpPr txBox="1">
            <a:spLocks noGrp="1"/>
          </p:cNvSpPr>
          <p:nvPr>
            <p:ph type="ftr" sz="quarter" idx="9"/>
          </p:nvPr>
        </p:nvSpPr>
        <p:spPr/>
        <p:txBody>
          <a:bodyPr/>
          <a:lstStyle>
            <a:lvl1pPr>
              <a:defRPr/>
            </a:lvl1pPr>
          </a:lstStyle>
          <a:p>
            <a:endParaRPr/>
          </a:p>
        </p:txBody>
      </p:sp>
      <p:sp>
        <p:nvSpPr>
          <p:cNvPr id="9" name="Slide Number Placeholder 8">
            <a:extLst>
              <a:ext uri="{FF2B5EF4-FFF2-40B4-BE49-F238E27FC236}">
                <a16:creationId xmlns="" xmlns:a16="http://schemas.microsoft.com/office/drawing/2014/main" id="{8465AB65-939B-4865-A4E7-75287A1E3B7F}"/>
              </a:ext>
            </a:extLst>
          </p:cNvPr>
          <p:cNvSpPr txBox="1">
            <a:spLocks noGrp="1"/>
          </p:cNvSpPr>
          <p:nvPr>
            <p:ph type="sldNum" sz="quarter" idx="8"/>
          </p:nvPr>
        </p:nvSpPr>
        <p:spPr/>
        <p:txBody>
          <a:bodyPr/>
          <a:lstStyle>
            <a:lvl1pPr>
              <a:defRPr/>
            </a:lvl1pPr>
          </a:lstStyle>
          <a:p>
            <a:fld id="{BB653A3C-0EA0-4E6A-BF14-AA3E67BB9265}" type="slidenum">
              <a:rPr/>
              <a:pPr/>
              <a:t>‹#›</a:t>
            </a:fld>
            <a:endParaRPr/>
          </a:p>
        </p:txBody>
      </p:sp>
    </p:spTree>
    <p:extLst>
      <p:ext uri="{BB962C8B-B14F-4D97-AF65-F5344CB8AC3E}">
        <p14:creationId xmlns:p14="http://schemas.microsoft.com/office/powerpoint/2010/main" val="2550576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CF0BDB-C6E5-4523-994C-D44EC461AA14}"/>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 xmlns:a16="http://schemas.microsoft.com/office/drawing/2014/main" id="{F8ECF91D-FD17-4FBF-BB3A-06982F6A0B29}"/>
              </a:ext>
            </a:extLst>
          </p:cNvPr>
          <p:cNvSpPr txBox="1">
            <a:spLocks noGrp="1"/>
          </p:cNvSpPr>
          <p:nvPr>
            <p:ph type="dt" sz="half" idx="7"/>
          </p:nvPr>
        </p:nvSpPr>
        <p:spPr/>
        <p:txBody>
          <a:bodyPr/>
          <a:lstStyle>
            <a:lvl1pPr>
              <a:defRPr/>
            </a:lvl1pPr>
          </a:lstStyle>
          <a:p>
            <a:fld id="{3491E737-796F-48AE-B845-27E0324AB5E0}" type="datetime1">
              <a:rPr lang="lv-LV"/>
              <a:pPr/>
              <a:t>02.02.2022</a:t>
            </a:fld>
            <a:endParaRPr/>
          </a:p>
        </p:txBody>
      </p:sp>
      <p:sp>
        <p:nvSpPr>
          <p:cNvPr id="4" name="Footer Placeholder 3">
            <a:extLst>
              <a:ext uri="{FF2B5EF4-FFF2-40B4-BE49-F238E27FC236}">
                <a16:creationId xmlns="" xmlns:a16="http://schemas.microsoft.com/office/drawing/2014/main" id="{A97C69F6-9E07-4AE2-83DC-24723E81D899}"/>
              </a:ext>
            </a:extLst>
          </p:cNvPr>
          <p:cNvSpPr txBox="1">
            <a:spLocks noGrp="1"/>
          </p:cNvSpPr>
          <p:nvPr>
            <p:ph type="ftr" sz="quarter" idx="9"/>
          </p:nvPr>
        </p:nvSpPr>
        <p:spPr/>
        <p:txBody>
          <a:bodyPr/>
          <a:lstStyle>
            <a:lvl1pPr>
              <a:defRPr/>
            </a:lvl1pPr>
          </a:lstStyle>
          <a:p>
            <a:endParaRPr/>
          </a:p>
        </p:txBody>
      </p:sp>
      <p:sp>
        <p:nvSpPr>
          <p:cNvPr id="5" name="Slide Number Placeholder 4">
            <a:extLst>
              <a:ext uri="{FF2B5EF4-FFF2-40B4-BE49-F238E27FC236}">
                <a16:creationId xmlns="" xmlns:a16="http://schemas.microsoft.com/office/drawing/2014/main" id="{69B8A456-9C4E-44B0-9CE3-EB9175C85519}"/>
              </a:ext>
            </a:extLst>
          </p:cNvPr>
          <p:cNvSpPr txBox="1">
            <a:spLocks noGrp="1"/>
          </p:cNvSpPr>
          <p:nvPr>
            <p:ph type="sldNum" sz="quarter" idx="8"/>
          </p:nvPr>
        </p:nvSpPr>
        <p:spPr/>
        <p:txBody>
          <a:bodyPr/>
          <a:lstStyle>
            <a:lvl1pPr>
              <a:defRPr/>
            </a:lvl1pPr>
          </a:lstStyle>
          <a:p>
            <a:fld id="{66DFEC55-15E9-4E9F-8EFF-66D6B1CBAC2C}" type="slidenum">
              <a:rPr/>
              <a:pPr/>
              <a:t>‹#›</a:t>
            </a:fld>
            <a:endParaRPr/>
          </a:p>
        </p:txBody>
      </p:sp>
    </p:spTree>
    <p:extLst>
      <p:ext uri="{BB962C8B-B14F-4D97-AF65-F5344CB8AC3E}">
        <p14:creationId xmlns:p14="http://schemas.microsoft.com/office/powerpoint/2010/main" val="1442572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98E8D6B-1527-4092-A759-008C55FDA8D9}"/>
              </a:ext>
            </a:extLst>
          </p:cNvPr>
          <p:cNvSpPr txBox="1">
            <a:spLocks noGrp="1"/>
          </p:cNvSpPr>
          <p:nvPr>
            <p:ph type="dt" sz="half" idx="7"/>
          </p:nvPr>
        </p:nvSpPr>
        <p:spPr/>
        <p:txBody>
          <a:bodyPr/>
          <a:lstStyle>
            <a:lvl1pPr>
              <a:defRPr/>
            </a:lvl1pPr>
          </a:lstStyle>
          <a:p>
            <a:fld id="{A71EC2B8-B1D6-44AE-BF75-40339CF7A24E}" type="datetime1">
              <a:rPr lang="lv-LV"/>
              <a:pPr/>
              <a:t>02.02.2022</a:t>
            </a:fld>
            <a:endParaRPr/>
          </a:p>
        </p:txBody>
      </p:sp>
      <p:sp>
        <p:nvSpPr>
          <p:cNvPr id="3" name="Footer Placeholder 2">
            <a:extLst>
              <a:ext uri="{FF2B5EF4-FFF2-40B4-BE49-F238E27FC236}">
                <a16:creationId xmlns="" xmlns:a16="http://schemas.microsoft.com/office/drawing/2014/main" id="{17283F62-469C-4AC4-A7BE-9661A0F8B622}"/>
              </a:ext>
            </a:extLst>
          </p:cNvPr>
          <p:cNvSpPr txBox="1">
            <a:spLocks noGrp="1"/>
          </p:cNvSpPr>
          <p:nvPr>
            <p:ph type="ftr" sz="quarter" idx="9"/>
          </p:nvPr>
        </p:nvSpPr>
        <p:spPr/>
        <p:txBody>
          <a:bodyPr/>
          <a:lstStyle>
            <a:lvl1pPr>
              <a:defRPr/>
            </a:lvl1pPr>
          </a:lstStyle>
          <a:p>
            <a:endParaRPr/>
          </a:p>
        </p:txBody>
      </p:sp>
      <p:sp>
        <p:nvSpPr>
          <p:cNvPr id="4" name="Slide Number Placeholder 3">
            <a:extLst>
              <a:ext uri="{FF2B5EF4-FFF2-40B4-BE49-F238E27FC236}">
                <a16:creationId xmlns="" xmlns:a16="http://schemas.microsoft.com/office/drawing/2014/main" id="{538F1117-3B49-4F1D-AEF9-00A7890611F8}"/>
              </a:ext>
            </a:extLst>
          </p:cNvPr>
          <p:cNvSpPr txBox="1">
            <a:spLocks noGrp="1"/>
          </p:cNvSpPr>
          <p:nvPr>
            <p:ph type="sldNum" sz="quarter" idx="8"/>
          </p:nvPr>
        </p:nvSpPr>
        <p:spPr/>
        <p:txBody>
          <a:bodyPr/>
          <a:lstStyle>
            <a:lvl1pPr>
              <a:defRPr/>
            </a:lvl1pPr>
          </a:lstStyle>
          <a:p>
            <a:fld id="{4135EF10-C2A8-4F6C-A0D3-56162E0BCC6F}" type="slidenum">
              <a:rPr/>
              <a:pPr/>
              <a:t>‹#›</a:t>
            </a:fld>
            <a:endParaRPr/>
          </a:p>
        </p:txBody>
      </p:sp>
    </p:spTree>
    <p:extLst>
      <p:ext uri="{BB962C8B-B14F-4D97-AF65-F5344CB8AC3E}">
        <p14:creationId xmlns:p14="http://schemas.microsoft.com/office/powerpoint/2010/main" val="38801829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50372E-C692-4A4B-8B97-983671ECFD7E}"/>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C1160928-15E9-44C8-920D-8737CCDBE027}"/>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4995A18-0CA8-4A1C-9368-3717D7EC2723}"/>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 xmlns:a16="http://schemas.microsoft.com/office/drawing/2014/main" id="{26194F00-9B4C-4D5D-81C4-8D59B8FCB478}"/>
              </a:ext>
            </a:extLst>
          </p:cNvPr>
          <p:cNvSpPr txBox="1">
            <a:spLocks noGrp="1"/>
          </p:cNvSpPr>
          <p:nvPr>
            <p:ph type="dt" sz="half" idx="7"/>
          </p:nvPr>
        </p:nvSpPr>
        <p:spPr/>
        <p:txBody>
          <a:bodyPr/>
          <a:lstStyle>
            <a:lvl1pPr>
              <a:defRPr/>
            </a:lvl1pPr>
          </a:lstStyle>
          <a:p>
            <a:fld id="{FA82F1D3-386F-4F85-878A-3D9D58D974ED}" type="datetime1">
              <a:rPr lang="lv-LV"/>
              <a:pPr/>
              <a:t>02.02.2022</a:t>
            </a:fld>
            <a:endParaRPr/>
          </a:p>
        </p:txBody>
      </p:sp>
      <p:sp>
        <p:nvSpPr>
          <p:cNvPr id="6" name="Footer Placeholder 5">
            <a:extLst>
              <a:ext uri="{FF2B5EF4-FFF2-40B4-BE49-F238E27FC236}">
                <a16:creationId xmlns="" xmlns:a16="http://schemas.microsoft.com/office/drawing/2014/main" id="{69D34DC9-38BD-4504-A094-1365EE03838D}"/>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8F09FB5A-DAB0-4E71-BDDA-CDBF7F0E5833}"/>
              </a:ext>
            </a:extLst>
          </p:cNvPr>
          <p:cNvSpPr txBox="1">
            <a:spLocks noGrp="1"/>
          </p:cNvSpPr>
          <p:nvPr>
            <p:ph type="sldNum" sz="quarter" idx="8"/>
          </p:nvPr>
        </p:nvSpPr>
        <p:spPr/>
        <p:txBody>
          <a:bodyPr/>
          <a:lstStyle>
            <a:lvl1pPr>
              <a:defRPr/>
            </a:lvl1pPr>
          </a:lstStyle>
          <a:p>
            <a:fld id="{7C42CC79-8241-4C77-8EAA-F14D6ECB64BC}" type="slidenum">
              <a:rPr/>
              <a:pPr/>
              <a:t>‹#›</a:t>
            </a:fld>
            <a:endParaRPr/>
          </a:p>
        </p:txBody>
      </p:sp>
    </p:spTree>
    <p:extLst>
      <p:ext uri="{BB962C8B-B14F-4D97-AF65-F5344CB8AC3E}">
        <p14:creationId xmlns:p14="http://schemas.microsoft.com/office/powerpoint/2010/main" val="35349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2419A5-73E9-470C-9626-A6F854382F46}"/>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 xmlns:a16="http://schemas.microsoft.com/office/drawing/2014/main" id="{E86D375E-41B7-4B32-80BF-620C5671A639}"/>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 xmlns:a16="http://schemas.microsoft.com/office/drawing/2014/main" id="{5121856D-FC1D-4D95-8597-DB4D5C94A5DE}"/>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 xmlns:a16="http://schemas.microsoft.com/office/drawing/2014/main" id="{E3C027B2-88D6-4D7E-B0BD-5732E208AF3D}"/>
              </a:ext>
            </a:extLst>
          </p:cNvPr>
          <p:cNvSpPr txBox="1">
            <a:spLocks noGrp="1"/>
          </p:cNvSpPr>
          <p:nvPr>
            <p:ph type="dt" sz="half" idx="7"/>
          </p:nvPr>
        </p:nvSpPr>
        <p:spPr/>
        <p:txBody>
          <a:bodyPr/>
          <a:lstStyle>
            <a:lvl1pPr>
              <a:defRPr/>
            </a:lvl1pPr>
          </a:lstStyle>
          <a:p>
            <a:fld id="{01D1E02A-61A4-415D-B036-3479673DD6C2}" type="datetime1">
              <a:rPr lang="lv-LV"/>
              <a:pPr/>
              <a:t>02.02.2022</a:t>
            </a:fld>
            <a:endParaRPr/>
          </a:p>
        </p:txBody>
      </p:sp>
      <p:sp>
        <p:nvSpPr>
          <p:cNvPr id="6" name="Footer Placeholder 5">
            <a:extLst>
              <a:ext uri="{FF2B5EF4-FFF2-40B4-BE49-F238E27FC236}">
                <a16:creationId xmlns="" xmlns:a16="http://schemas.microsoft.com/office/drawing/2014/main" id="{B868DB3E-B599-4A1C-BCAD-FA32CB6F2925}"/>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52801263-E0A7-4931-8BD2-FCC5A64E2D98}"/>
              </a:ext>
            </a:extLst>
          </p:cNvPr>
          <p:cNvSpPr txBox="1">
            <a:spLocks noGrp="1"/>
          </p:cNvSpPr>
          <p:nvPr>
            <p:ph type="sldNum" sz="quarter" idx="8"/>
          </p:nvPr>
        </p:nvSpPr>
        <p:spPr/>
        <p:txBody>
          <a:bodyPr/>
          <a:lstStyle>
            <a:lvl1pPr>
              <a:defRPr/>
            </a:lvl1pPr>
          </a:lstStyle>
          <a:p>
            <a:fld id="{79306B6A-8100-4D8F-9D45-2609862F53FF}" type="slidenum">
              <a:rPr/>
              <a:pPr/>
              <a:t>‹#›</a:t>
            </a:fld>
            <a:endParaRPr/>
          </a:p>
        </p:txBody>
      </p:sp>
    </p:spTree>
    <p:extLst>
      <p:ext uri="{BB962C8B-B14F-4D97-AF65-F5344CB8AC3E}">
        <p14:creationId xmlns:p14="http://schemas.microsoft.com/office/powerpoint/2010/main" val="3347409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8D10C19-61EA-4681-ACDC-DC47D10C8906}"/>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366DFE07-A389-4798-B3DE-73576AC9761A}"/>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B99E020-9F79-4BA1-A105-409011D4C8E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fld id="{60F42A3A-AC9A-43B2-8CD6-5FF5F4844FE2}" type="datetime1">
              <a:rPr lang="lv-LV"/>
              <a:pPr/>
              <a:t>02.02.2022</a:t>
            </a:fld>
            <a:endParaRPr/>
          </a:p>
        </p:txBody>
      </p:sp>
      <p:sp>
        <p:nvSpPr>
          <p:cNvPr id="5" name="Footer Placeholder 4">
            <a:extLst>
              <a:ext uri="{FF2B5EF4-FFF2-40B4-BE49-F238E27FC236}">
                <a16:creationId xmlns="" xmlns:a16="http://schemas.microsoft.com/office/drawing/2014/main" id="{DE089129-1863-4805-91E8-6853AD9AA0EB}"/>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endParaRPr/>
          </a:p>
        </p:txBody>
      </p:sp>
      <p:sp>
        <p:nvSpPr>
          <p:cNvPr id="6" name="Slide Number Placeholder 5">
            <a:extLst>
              <a:ext uri="{FF2B5EF4-FFF2-40B4-BE49-F238E27FC236}">
                <a16:creationId xmlns="" xmlns:a16="http://schemas.microsoft.com/office/drawing/2014/main" id="{0C0C083B-0C3E-4870-AE6A-61C77728E2FF}"/>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fld id="{ACF88EA0-0B43-4A8F-A00B-D616DF8BCC33}" type="slidenum">
              <a:rPr/>
              <a:pPr/>
              <a:t>‹#›</a:t>
            </a:fld>
            <a:endParaRPr/>
          </a:p>
        </p:txBody>
      </p:sp>
    </p:spTree>
    <p:extLst>
      <p:ext uri="{BB962C8B-B14F-4D97-AF65-F5344CB8AC3E}">
        <p14:creationId xmlns:p14="http://schemas.microsoft.com/office/powerpoint/2010/main" val="362323702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1023377613"/>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1242391" y="2723855"/>
            <a:ext cx="9106465" cy="2387600"/>
          </a:xfrm>
          <a:prstGeom prst="rect">
            <a:avLst/>
          </a:prstGeom>
          <a:noFill/>
          <a:ln>
            <a:noFill/>
          </a:ln>
        </p:spPr>
        <p:txBody>
          <a:bodyPr spcFirstLastPara="1" wrap="square" lIns="0" tIns="0" rIns="0" bIns="0" anchor="t" anchorCtr="0">
            <a:noAutofit/>
          </a:bodyPr>
          <a:lstStyle/>
          <a:p>
            <a:pPr>
              <a:lnSpc>
                <a:spcPct val="100000"/>
              </a:lnSpc>
            </a:pPr>
            <a:r>
              <a:rPr lang="lv-LV" sz="3200" dirty="0" smtClean="0"/>
              <a:t>Būtiskākās </a:t>
            </a:r>
            <a:r>
              <a:rPr lang="lv-LV" sz="3200" dirty="0"/>
              <a:t>izmaiņas </a:t>
            </a:r>
            <a:r>
              <a:rPr lang="lv-LV" sz="3200" dirty="0" smtClean="0"/>
              <a:t>izglītības iestāžu </a:t>
            </a:r>
            <a:r>
              <a:rPr lang="en-US" sz="3200" dirty="0" smtClean="0"/>
              <a:t/>
            </a:r>
            <a:br>
              <a:rPr lang="en-US" sz="3200" dirty="0" smtClean="0"/>
            </a:br>
            <a:r>
              <a:rPr lang="en-US" sz="3200" dirty="0"/>
              <a:t/>
            </a:r>
            <a:br>
              <a:rPr lang="en-US" sz="3200" dirty="0"/>
            </a:br>
            <a:r>
              <a:rPr lang="en-US" sz="3200" dirty="0" err="1" smtClean="0"/>
              <a:t>darbībā</a:t>
            </a:r>
            <a:r>
              <a:rPr lang="en-US" sz="3200" dirty="0" smtClean="0"/>
              <a:t> </a:t>
            </a:r>
            <a:r>
              <a:rPr lang="en-US" sz="3200" dirty="0" err="1" smtClean="0"/>
              <a:t>saistībā</a:t>
            </a:r>
            <a:r>
              <a:rPr lang="en-US" sz="3200" dirty="0" smtClean="0"/>
              <a:t> </a:t>
            </a:r>
            <a:r>
              <a:rPr lang="en-US" sz="3200" dirty="0" err="1" smtClean="0"/>
              <a:t>ar</a:t>
            </a:r>
            <a:r>
              <a:rPr lang="en-US" sz="3200" dirty="0" smtClean="0"/>
              <a:t> </a:t>
            </a:r>
            <a:r>
              <a:rPr lang="lv-LV" sz="3200" dirty="0" smtClean="0"/>
              <a:t/>
            </a:r>
            <a:br>
              <a:rPr lang="lv-LV" sz="3200" dirty="0" smtClean="0"/>
            </a:br>
            <a:r>
              <a:rPr lang="lv-LV" sz="3200" dirty="0"/>
              <a:t/>
            </a:r>
            <a:br>
              <a:rPr lang="lv-LV" sz="3200" dirty="0"/>
            </a:br>
            <a:r>
              <a:rPr lang="lv-LV" sz="3200" dirty="0" err="1" smtClean="0"/>
              <a:t>pretepidemioloģiskiem</a:t>
            </a:r>
            <a:r>
              <a:rPr lang="lv-LV" sz="3200" dirty="0" smtClean="0"/>
              <a:t> pasākumiem </a:t>
            </a:r>
            <a:br>
              <a:rPr lang="lv-LV" sz="3200" dirty="0" smtClean="0"/>
            </a:br>
            <a:r>
              <a:rPr lang="lv-LV" sz="3200" dirty="0"/>
              <a:t/>
            </a:r>
            <a:br>
              <a:rPr lang="lv-LV" sz="3200" dirty="0"/>
            </a:br>
            <a:r>
              <a:rPr lang="lv-LV" sz="3200" dirty="0" smtClean="0"/>
              <a:t>februārī</a:t>
            </a:r>
            <a:endParaRPr lang="lv-LV" sz="3200" dirty="0"/>
          </a:p>
        </p:txBody>
      </p:sp>
      <p:sp>
        <p:nvSpPr>
          <p:cNvPr id="207" name="Google Shape;207;p30"/>
          <p:cNvSpPr txBox="1">
            <a:spLocks noGrp="1"/>
          </p:cNvSpPr>
          <p:nvPr>
            <p:ph type="subTitle" idx="1"/>
          </p:nvPr>
        </p:nvSpPr>
        <p:spPr>
          <a:xfrm>
            <a:off x="2925449" y="6306231"/>
            <a:ext cx="5159829" cy="478558"/>
          </a:xfrm>
          <a:prstGeom prst="rect">
            <a:avLst/>
          </a:prstGeom>
          <a:noFill/>
          <a:ln>
            <a:noFill/>
          </a:ln>
        </p:spPr>
        <p:txBody>
          <a:bodyPr spcFirstLastPara="1" wrap="square" lIns="0" tIns="45700" rIns="91425" bIns="45700" anchor="t" anchorCtr="0">
            <a:noAutofit/>
          </a:bodyPr>
          <a:lstStyle/>
          <a:p>
            <a:pPr marL="0" indent="0">
              <a:spcBef>
                <a:spcPts val="0"/>
              </a:spcBef>
            </a:pPr>
            <a:r>
              <a:rPr lang="lv-LV" dirty="0" smtClean="0"/>
              <a:t>Izglītības un zinātnes ministrija, 202</a:t>
            </a:r>
            <a:r>
              <a:rPr lang="en-US" dirty="0" smtClean="0"/>
              <a:t>2</a:t>
            </a:r>
            <a:endParaRPr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Tree>
    <p:extLst>
      <p:ext uri="{BB962C8B-B14F-4D97-AF65-F5344CB8AC3E}">
        <p14:creationId xmlns:p14="http://schemas.microsoft.com/office/powerpoint/2010/main" val="1038697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C5A7E-18E6-47AF-8D79-3B35518FD3D2}"/>
              </a:ext>
            </a:extLst>
          </p:cNvPr>
          <p:cNvSpPr>
            <a:spLocks noGrp="1"/>
          </p:cNvSpPr>
          <p:nvPr>
            <p:ph type="title"/>
          </p:nvPr>
        </p:nvSpPr>
        <p:spPr>
          <a:xfrm>
            <a:off x="616774" y="257547"/>
            <a:ext cx="11194225" cy="1142815"/>
          </a:xfrm>
        </p:spPr>
        <p:txBody>
          <a:bodyPr>
            <a:normAutofit fontScale="90000"/>
          </a:bodyPr>
          <a:lstStyle/>
          <a:p>
            <a:r>
              <a:rPr lang="lv-LV" sz="4000" dirty="0" smtClean="0"/>
              <a:t>Izmaiņas MK Rīkojumā 720 / MK Noteikumos 662 saistībā ar kontaktpersonu karantīnu</a:t>
            </a:r>
            <a:endParaRPr lang="en-GB" sz="4000" dirty="0"/>
          </a:p>
        </p:txBody>
      </p:sp>
      <p:sp>
        <p:nvSpPr>
          <p:cNvPr id="3" name="Content Placeholder 4">
            <a:extLst>
              <a:ext uri="{FF2B5EF4-FFF2-40B4-BE49-F238E27FC236}">
                <a16:creationId xmlns="" xmlns:a16="http://schemas.microsoft.com/office/drawing/2014/main" id="{07990A46-BCA6-4CFC-BB37-D18FAD28738E}"/>
              </a:ext>
            </a:extLst>
          </p:cNvPr>
          <p:cNvSpPr txBox="1">
            <a:spLocks/>
          </p:cNvSpPr>
          <p:nvPr/>
        </p:nvSpPr>
        <p:spPr>
          <a:xfrm>
            <a:off x="140560" y="1683926"/>
            <a:ext cx="12051440" cy="5174073"/>
          </a:xfrm>
          <a:prstGeom prst="rect">
            <a:avLst/>
          </a:prstGeom>
        </p:spPr>
        <p:txBody>
          <a:bodyPr>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1800" b="1" dirty="0">
              <a:solidFill>
                <a:srgbClr val="7030A0"/>
              </a:solidFill>
              <a:latin typeface="wf_segoe-ui_normal"/>
            </a:endParaRPr>
          </a:p>
        </p:txBody>
      </p:sp>
      <p:sp>
        <p:nvSpPr>
          <p:cNvPr id="4" name="TextBox 3"/>
          <p:cNvSpPr txBox="1"/>
          <p:nvPr/>
        </p:nvSpPr>
        <p:spPr>
          <a:xfrm>
            <a:off x="1109134" y="2167467"/>
            <a:ext cx="10947400" cy="3970318"/>
          </a:xfrm>
          <a:prstGeom prst="rect">
            <a:avLst/>
          </a:prstGeom>
          <a:noFill/>
        </p:spPr>
        <p:txBody>
          <a:bodyPr wrap="square" rtlCol="0">
            <a:spAutoFit/>
          </a:bodyPr>
          <a:lstStyle/>
          <a:p>
            <a:r>
              <a:rPr lang="lv-LV" dirty="0" smtClean="0"/>
              <a:t>MK atbalstīts 1. februārī, un attiecas uz ārkārtas stāvokļa periodu līdz 28. februārim:</a:t>
            </a:r>
          </a:p>
          <a:p>
            <a:pPr marL="285750" indent="-285750">
              <a:buFont typeface="Arial" panose="020B0604020202020204" pitchFamily="34" charset="0"/>
              <a:buChar char="•"/>
            </a:pPr>
            <a:r>
              <a:rPr lang="lv-LV" u="sng" dirty="0" smtClean="0"/>
              <a:t>Apturēta MK Noteikumu </a:t>
            </a:r>
            <a:r>
              <a:rPr lang="lv-LV" u="sng" dirty="0"/>
              <a:t>662 184., 185., 186., 187</a:t>
            </a:r>
            <a:r>
              <a:rPr lang="lv-LV" u="sng" dirty="0" smtClean="0"/>
              <a:t>. punktu darbība. Praksē tas nozīmē:</a:t>
            </a:r>
          </a:p>
          <a:p>
            <a:pPr marL="285750" indent="-285750">
              <a:buFont typeface="Arial" panose="020B0604020202020204" pitchFamily="34" charset="0"/>
              <a:buChar char="•"/>
            </a:pPr>
            <a:r>
              <a:rPr lang="lv-LV" dirty="0" smtClean="0"/>
              <a:t>Kontaktpersonu saraksti netiek sūtīti uz SPKC</a:t>
            </a:r>
          </a:p>
          <a:p>
            <a:pPr marL="285750" indent="-285750">
              <a:buFont typeface="Arial" panose="020B0604020202020204" pitchFamily="34" charset="0"/>
              <a:buChar char="•"/>
            </a:pPr>
            <a:r>
              <a:rPr lang="lv-LV" dirty="0" smtClean="0"/>
              <a:t>Kontaktpersonas netiek vadītas e-veselībā</a:t>
            </a:r>
          </a:p>
          <a:p>
            <a:pPr marL="355600" indent="-355600">
              <a:buFont typeface="Arial" panose="020B0604020202020204" pitchFamily="34" charset="0"/>
              <a:buChar char="•"/>
            </a:pPr>
            <a:r>
              <a:rPr lang="lv-LV" dirty="0" smtClean="0"/>
              <a:t>Mainīta redakcija MK rīkojumā 720</a:t>
            </a:r>
            <a:r>
              <a:rPr lang="lv-LV" dirty="0"/>
              <a:t>: 5.1. </a:t>
            </a:r>
            <a:r>
              <a:rPr lang="lv-LV" b="1" dirty="0"/>
              <a:t>darba devēji</a:t>
            </a:r>
            <a:r>
              <a:rPr lang="lv-LV" dirty="0" smtClean="0"/>
              <a:t>: .5.1.8</a:t>
            </a:r>
            <a:r>
              <a:rPr lang="lv-LV" dirty="0"/>
              <a:t>. identificē personas (kontaktpersonas), kas pēdējo </a:t>
            </a:r>
            <a:r>
              <a:rPr lang="lv-LV" dirty="0" smtClean="0"/>
              <a:t>triju dienu </a:t>
            </a:r>
            <a:r>
              <a:rPr lang="lv-LV" dirty="0"/>
              <a:t>laikā </a:t>
            </a:r>
            <a:r>
              <a:rPr lang="lv-LV" dirty="0" smtClean="0"/>
              <a:t>darba vietā </a:t>
            </a:r>
            <a:r>
              <a:rPr lang="lv-LV" dirty="0"/>
              <a:t>bijušas ciešā kontaktā ar šā rīkojuma 5.1.6. apakšpunktā minētajiem </a:t>
            </a:r>
            <a:r>
              <a:rPr lang="lv-LV" dirty="0" smtClean="0"/>
              <a:t>darbiniekiem (amatpersonām), un </a:t>
            </a:r>
            <a:r>
              <a:rPr lang="lv-LV" dirty="0"/>
              <a:t>organizē šo kontaktpersonu </a:t>
            </a:r>
            <a:r>
              <a:rPr lang="lv-LV" dirty="0" err="1"/>
              <a:t>skrīninga</a:t>
            </a:r>
            <a:r>
              <a:rPr lang="lv-LV" dirty="0"/>
              <a:t> testēšanu ar antigēna testiem katru reizi pirms </a:t>
            </a:r>
            <a:r>
              <a:rPr lang="lv-LV" dirty="0" smtClean="0"/>
              <a:t>darba dienas vai maiņas </a:t>
            </a:r>
            <a:r>
              <a:rPr lang="lv-LV" dirty="0"/>
              <a:t>septiņu kalendāra dienu laikā pēc kontakta ar inficēto </a:t>
            </a:r>
            <a:r>
              <a:rPr lang="lv-LV" dirty="0" smtClean="0"/>
              <a:t>personu. Ja </a:t>
            </a:r>
            <a:r>
              <a:rPr lang="lv-LV" dirty="0"/>
              <a:t>darba vietā netiek veikta minēto kontaktpersonu ikdienas </a:t>
            </a:r>
            <a:r>
              <a:rPr lang="lv-LV" dirty="0" err="1"/>
              <a:t>skrīninga</a:t>
            </a:r>
            <a:r>
              <a:rPr lang="lv-LV" dirty="0"/>
              <a:t> testēšana, tās ievēro mājas karantīnu </a:t>
            </a:r>
            <a:r>
              <a:rPr lang="lv-LV" dirty="0" smtClean="0"/>
              <a:t>un, ja </a:t>
            </a:r>
            <a:r>
              <a:rPr lang="lv-LV" dirty="0"/>
              <a:t>tas ir nepieciešams, </a:t>
            </a:r>
            <a:r>
              <a:rPr lang="lv-LV" b="1" dirty="0"/>
              <a:t>informē ģimenes ārstu, lai saņemtu darbnespējas </a:t>
            </a:r>
            <a:r>
              <a:rPr lang="lv-LV" b="1" dirty="0" smtClean="0"/>
              <a:t>lapu </a:t>
            </a:r>
            <a:r>
              <a:rPr lang="lv-LV" dirty="0" smtClean="0"/>
              <a:t>(paskaidrojums - informē darbinieks)</a:t>
            </a:r>
          </a:p>
          <a:p>
            <a:r>
              <a:rPr lang="lv-LV" dirty="0" smtClean="0"/>
              <a:t>Līdz ar to izglītības iestādes vairs </a:t>
            </a:r>
            <a:r>
              <a:rPr lang="lv-LV" dirty="0" err="1" smtClean="0"/>
              <a:t>nenosūta</a:t>
            </a:r>
            <a:r>
              <a:rPr lang="lv-LV" dirty="0" smtClean="0"/>
              <a:t> kontaktpersonu sarakstus SPKC, bet pašas, ņemot vērā apstākļu kopumu (arī ventilācijas sistēmas kvalitāti), nosaka kontaktpersonas, jo 183. punkts paliek spēkā. Attiecīgi, ņemot vērā situāciju, kontaktpersonas strādā attālināti, testējas pirms darba dienas ar antigēna testiem, vai atrodas karantīnā ar B lapu. Šo nosaka darba devējs, izejot no objektīvajiem apstākļiem.</a:t>
            </a:r>
          </a:p>
        </p:txBody>
      </p:sp>
    </p:spTree>
    <p:extLst>
      <p:ext uri="{BB962C8B-B14F-4D97-AF65-F5344CB8AC3E}">
        <p14:creationId xmlns:p14="http://schemas.microsoft.com/office/powerpoint/2010/main" val="3258273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47"/>
            <a:ext cx="7409625" cy="1088653"/>
          </a:xfrm>
        </p:spPr>
        <p:txBody>
          <a:bodyPr/>
          <a:lstStyle/>
          <a:p>
            <a:r>
              <a:rPr lang="lv-LV" dirty="0" smtClean="0"/>
              <a:t>Kontaktpersonu karantīnas regulējums: 7 dienas / 10 dienas</a:t>
            </a:r>
            <a:endParaRPr lang="en-GB" dirty="0"/>
          </a:p>
        </p:txBody>
      </p:sp>
      <p:sp>
        <p:nvSpPr>
          <p:cNvPr id="3" name="TextBox 2"/>
          <p:cNvSpPr txBox="1"/>
          <p:nvPr/>
        </p:nvSpPr>
        <p:spPr>
          <a:xfrm>
            <a:off x="616774" y="1786467"/>
            <a:ext cx="11223212" cy="4524315"/>
          </a:xfrm>
          <a:prstGeom prst="rect">
            <a:avLst/>
          </a:prstGeom>
          <a:noFill/>
        </p:spPr>
        <p:txBody>
          <a:bodyPr wrap="square" rtlCol="0">
            <a:spAutoFit/>
          </a:bodyPr>
          <a:lstStyle/>
          <a:p>
            <a:r>
              <a:rPr lang="lv-LV" dirty="0" smtClean="0"/>
              <a:t>Izglītības iestāde (vadītājs vai deleģēta persona) ņem vērā apstākļu kopumu:</a:t>
            </a:r>
          </a:p>
          <a:p>
            <a:pPr marL="285750" indent="-285750">
              <a:buFont typeface="Arial" panose="020B0604020202020204" pitchFamily="34" charset="0"/>
              <a:buChar char="•"/>
            </a:pPr>
            <a:r>
              <a:rPr lang="lv-LV" dirty="0" smtClean="0"/>
              <a:t>Pieejamo antigēna </a:t>
            </a:r>
            <a:r>
              <a:rPr lang="lv-LV" dirty="0" err="1" smtClean="0"/>
              <a:t>paštestu</a:t>
            </a:r>
            <a:r>
              <a:rPr lang="lv-LV" dirty="0" smtClean="0"/>
              <a:t> skaits</a:t>
            </a:r>
          </a:p>
          <a:p>
            <a:pPr marL="285750" indent="-285750">
              <a:buFont typeface="Arial" panose="020B0604020202020204" pitchFamily="34" charset="0"/>
              <a:buChar char="•"/>
            </a:pPr>
            <a:r>
              <a:rPr lang="lv-LV" dirty="0" smtClean="0"/>
              <a:t>Laboratorijas PĶR testu nodošanas iespēja (tikai ja organizē siekalu paraugu nodošanu un nogādājot laboratorijā, turklāt trūkst jaudas) – tikai īpašos gadījumos</a:t>
            </a:r>
          </a:p>
          <a:p>
            <a:pPr marL="285750" indent="-285750">
              <a:buFont typeface="Arial" panose="020B0604020202020204" pitchFamily="34" charset="0"/>
              <a:buChar char="•"/>
            </a:pPr>
            <a:r>
              <a:rPr lang="lv-LV" dirty="0" smtClean="0"/>
              <a:t>Kopējā saslimstība izglītības iestādē, un pēdējo dienu dinamika</a:t>
            </a:r>
          </a:p>
          <a:p>
            <a:pPr marL="285750" indent="-285750">
              <a:buFont typeface="Arial" panose="020B0604020202020204" pitchFamily="34" charset="0"/>
              <a:buChar char="•"/>
            </a:pPr>
            <a:r>
              <a:rPr lang="lv-LV" dirty="0" smtClean="0"/>
              <a:t>Saslimstība apdzīvotā vietā (būtiski - tikai PII un pamatskolas)</a:t>
            </a:r>
          </a:p>
          <a:p>
            <a:endParaRPr lang="lv-LV" dirty="0" smtClean="0"/>
          </a:p>
          <a:p>
            <a:r>
              <a:rPr lang="lv-LV" dirty="0" smtClean="0"/>
              <a:t>un pieņem lēmumu par rīcību:</a:t>
            </a:r>
          </a:p>
          <a:p>
            <a:pPr marL="285750" indent="-285750">
              <a:buFont typeface="Arial" panose="020B0604020202020204" pitchFamily="34" charset="0"/>
              <a:buChar char="•"/>
            </a:pPr>
            <a:r>
              <a:rPr lang="lv-LV" dirty="0" smtClean="0"/>
              <a:t>7 dienas klātienes process ar </a:t>
            </a:r>
            <a:r>
              <a:rPr lang="lv-LV" dirty="0" err="1" smtClean="0"/>
              <a:t>ikrīta</a:t>
            </a:r>
            <a:r>
              <a:rPr lang="lv-LV" dirty="0" smtClean="0"/>
              <a:t> antigēna </a:t>
            </a:r>
            <a:r>
              <a:rPr lang="lv-LV" dirty="0" err="1" smtClean="0"/>
              <a:t>skrīninga</a:t>
            </a:r>
            <a:r>
              <a:rPr lang="lv-LV" dirty="0" smtClean="0"/>
              <a:t> testu (</a:t>
            </a:r>
            <a:r>
              <a:rPr lang="lv-LV" dirty="0" err="1" smtClean="0"/>
              <a:t>paštestu</a:t>
            </a:r>
            <a:r>
              <a:rPr lang="lv-LV" dirty="0" smtClean="0"/>
              <a:t>)</a:t>
            </a:r>
          </a:p>
          <a:p>
            <a:pPr marL="285750" indent="-285750">
              <a:buFont typeface="Arial" panose="020B0604020202020204" pitchFamily="34" charset="0"/>
              <a:buChar char="•"/>
            </a:pPr>
            <a:r>
              <a:rPr lang="lv-LV" dirty="0"/>
              <a:t>ī</a:t>
            </a:r>
            <a:r>
              <a:rPr lang="lv-LV" dirty="0" smtClean="0"/>
              <a:t>pašos gadījumos: ja 7. dienā var nodot laboratorijas </a:t>
            </a:r>
            <a:r>
              <a:rPr lang="lv-LV" smtClean="0"/>
              <a:t>PĶR testu, </a:t>
            </a:r>
            <a:r>
              <a:rPr lang="lv-LV" dirty="0" smtClean="0"/>
              <a:t>atgriežas ar negatīvu testu 8.dienā</a:t>
            </a:r>
          </a:p>
          <a:p>
            <a:pPr marL="285750" indent="-285750">
              <a:buFont typeface="Arial" panose="020B0604020202020204" pitchFamily="34" charset="0"/>
              <a:buChar char="•"/>
            </a:pPr>
            <a:r>
              <a:rPr lang="lv-LV" dirty="0" smtClean="0"/>
              <a:t>atgriežas 11. dienā bez testēšanas (t.i. karantīnas ilgums ir 10 dienas)</a:t>
            </a:r>
          </a:p>
          <a:p>
            <a:pPr marL="285750" indent="-285750">
              <a:buFont typeface="Arial" panose="020B0604020202020204" pitchFamily="34" charset="0"/>
              <a:buChar char="•"/>
            </a:pPr>
            <a:endParaRPr lang="lv-LV" dirty="0"/>
          </a:p>
          <a:p>
            <a:r>
              <a:rPr lang="lv-LV" dirty="0" err="1" smtClean="0"/>
              <a:t>prioritizējot</a:t>
            </a:r>
            <a:r>
              <a:rPr lang="lv-LV" dirty="0" smtClean="0"/>
              <a:t> </a:t>
            </a:r>
            <a:r>
              <a:rPr lang="lv-LV" dirty="0"/>
              <a:t>un </a:t>
            </a:r>
            <a:r>
              <a:rPr lang="lv-LV" dirty="0" smtClean="0"/>
              <a:t>saskaņojot </a:t>
            </a:r>
            <a:r>
              <a:rPr lang="lv-LV" dirty="0"/>
              <a:t>ar iestādes dibinātāju:</a:t>
            </a:r>
            <a:endParaRPr lang="lv-LV" dirty="0" smtClean="0"/>
          </a:p>
          <a:p>
            <a:pPr marL="285750" indent="-285750">
              <a:buFont typeface="Arial" panose="020B0604020202020204" pitchFamily="34" charset="0"/>
              <a:buChar char="•"/>
            </a:pPr>
            <a:r>
              <a:rPr lang="lv-LV" dirty="0"/>
              <a:t>Darbinieku </a:t>
            </a:r>
            <a:r>
              <a:rPr lang="lv-LV" dirty="0" err="1"/>
              <a:t>nosegumu</a:t>
            </a:r>
            <a:endParaRPr lang="en-GB" dirty="0"/>
          </a:p>
          <a:p>
            <a:pPr marL="285750" indent="-285750">
              <a:buFont typeface="Arial" panose="020B0604020202020204" pitchFamily="34" charset="0"/>
              <a:buChar char="•"/>
            </a:pPr>
            <a:r>
              <a:rPr lang="lv-LV" dirty="0" smtClean="0"/>
              <a:t>Eksāmenu klases – 9.,11.,12.</a:t>
            </a:r>
          </a:p>
          <a:p>
            <a:pPr marL="285750" indent="-285750">
              <a:buFont typeface="Arial" panose="020B0604020202020204" pitchFamily="34" charset="0"/>
              <a:buChar char="•"/>
            </a:pPr>
            <a:r>
              <a:rPr lang="lv-LV" dirty="0" smtClean="0"/>
              <a:t>1.-6. klases – primāri klātienē</a:t>
            </a:r>
          </a:p>
        </p:txBody>
      </p:sp>
      <p:sp>
        <p:nvSpPr>
          <p:cNvPr id="4" name="Rectangle 3"/>
          <p:cNvSpPr/>
          <p:nvPr/>
        </p:nvSpPr>
        <p:spPr>
          <a:xfrm>
            <a:off x="324027" y="6443272"/>
            <a:ext cx="11515959" cy="307777"/>
          </a:xfrm>
          <a:prstGeom prst="rect">
            <a:avLst/>
          </a:prstGeom>
        </p:spPr>
        <p:txBody>
          <a:bodyPr wrap="square">
            <a:spAutoFit/>
          </a:bodyPr>
          <a:lstStyle/>
          <a:p>
            <a:r>
              <a:rPr lang="lv-LV" sz="1400" dirty="0"/>
              <a:t>Avots: STARPINSTITŪCIJU DARBĪBAS KOORDINĀCIJAS GRUPAS (Ministru prezidenta 10.07.2020 rīkojums Nr.2020/1.2.1.-84) 27.01.2022 </a:t>
            </a:r>
            <a:r>
              <a:rPr lang="lv-LV" sz="1400" dirty="0" smtClean="0"/>
              <a:t>SĒDES </a:t>
            </a:r>
            <a:r>
              <a:rPr lang="lv-LV" sz="1400" dirty="0"/>
              <a:t>PROTOKOLS</a:t>
            </a:r>
            <a:endParaRPr lang="en-GB" sz="1400" dirty="0"/>
          </a:p>
        </p:txBody>
      </p:sp>
    </p:spTree>
    <p:extLst>
      <p:ext uri="{BB962C8B-B14F-4D97-AF65-F5344CB8AC3E}">
        <p14:creationId xmlns:p14="http://schemas.microsoft.com/office/powerpoint/2010/main" val="2737950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257547"/>
            <a:ext cx="7909158" cy="1142815"/>
          </a:xfrm>
        </p:spPr>
        <p:txBody>
          <a:bodyPr>
            <a:normAutofit/>
          </a:bodyPr>
          <a:lstStyle/>
          <a:p>
            <a:r>
              <a:rPr lang="lv-LV" dirty="0" smtClean="0"/>
              <a:t>Antigēna </a:t>
            </a:r>
            <a:r>
              <a:rPr lang="lv-LV" dirty="0" err="1" smtClean="0"/>
              <a:t>paštestu</a:t>
            </a:r>
            <a:r>
              <a:rPr lang="lv-LV" dirty="0" smtClean="0"/>
              <a:t> kontrole – kontaktpersonām un pacientiem</a:t>
            </a:r>
            <a:r>
              <a:rPr lang="lv-LV" dirty="0"/>
              <a:t/>
            </a:r>
            <a:br>
              <a:rPr lang="lv-LV" dirty="0"/>
            </a:br>
            <a:endParaRPr lang="en-GB" dirty="0"/>
          </a:p>
        </p:txBody>
      </p:sp>
      <p:sp>
        <p:nvSpPr>
          <p:cNvPr id="3" name="TextBox 2"/>
          <p:cNvSpPr txBox="1"/>
          <p:nvPr/>
        </p:nvSpPr>
        <p:spPr>
          <a:xfrm>
            <a:off x="1151467" y="2201332"/>
            <a:ext cx="8053493" cy="3416320"/>
          </a:xfrm>
          <a:prstGeom prst="rect">
            <a:avLst/>
          </a:prstGeom>
          <a:noFill/>
        </p:spPr>
        <p:txBody>
          <a:bodyPr wrap="square" rtlCol="0">
            <a:spAutoFit/>
          </a:bodyPr>
          <a:lstStyle/>
          <a:p>
            <a:r>
              <a:rPr lang="lv-LV" dirty="0" smtClean="0"/>
              <a:t>Antigēna </a:t>
            </a:r>
            <a:r>
              <a:rPr lang="lv-LV" dirty="0" err="1" smtClean="0"/>
              <a:t>paštestu</a:t>
            </a:r>
            <a:r>
              <a:rPr lang="lv-LV" dirty="0" smtClean="0"/>
              <a:t> no rīta, lai piedalītos klātienes procesā, pieļaujams veikt mājas apstākļos, ja:</a:t>
            </a:r>
          </a:p>
          <a:p>
            <a:pPr marL="285750" indent="-285750">
              <a:buFont typeface="Arial" panose="020B0604020202020204" pitchFamily="34" charset="0"/>
              <a:buChar char="•"/>
            </a:pPr>
            <a:r>
              <a:rPr lang="lv-LV" dirty="0" smtClean="0"/>
              <a:t>nepastāv nelabvēlīga izglītojamā situācija, kas varētu novest pie testu neveikšanas</a:t>
            </a:r>
          </a:p>
          <a:p>
            <a:pPr marL="285750" indent="-285750">
              <a:buFont typeface="Arial" panose="020B0604020202020204" pitchFamily="34" charset="0"/>
              <a:buChar char="•"/>
            </a:pPr>
            <a:r>
              <a:rPr lang="lv-LV" dirty="0" smtClean="0"/>
              <a:t>nav būtiska uzliesmojuma iestādē vai tās tiešā ģeogrāfiskā tuvumā</a:t>
            </a:r>
          </a:p>
          <a:p>
            <a:pPr marL="285750" indent="-285750">
              <a:buFont typeface="Arial" panose="020B0604020202020204" pitchFamily="34" charset="0"/>
              <a:buChar char="•"/>
            </a:pPr>
            <a:r>
              <a:rPr lang="lv-LV" dirty="0" smtClean="0"/>
              <a:t>procesu kopumā var uzraudzīt</a:t>
            </a:r>
          </a:p>
          <a:p>
            <a:endParaRPr lang="lv-LV" dirty="0"/>
          </a:p>
          <a:p>
            <a:r>
              <a:rPr lang="lv-LV" dirty="0" smtClean="0"/>
              <a:t>Taču regulējumā paliek </a:t>
            </a:r>
            <a:r>
              <a:rPr lang="lv-LV" dirty="0"/>
              <a:t>prasība «veic rutīnas </a:t>
            </a:r>
            <a:r>
              <a:rPr lang="lv-LV" dirty="0" err="1"/>
              <a:t>skrīninga</a:t>
            </a:r>
            <a:r>
              <a:rPr lang="lv-LV" dirty="0"/>
              <a:t> testu izglītības iestādes vadītāja norīkotas atbildīgās personas uzraudzībā», </a:t>
            </a:r>
            <a:r>
              <a:rPr lang="lv-LV" dirty="0" smtClean="0"/>
              <a:t>lai varētu neievērot mājas karantīnas nosacījumus attiecībā uz dalību izglītības procesā klātienē. Tātad process ir jāpārrauga kopumā, un jābūt zināmai uzticības pakāpei testu izpildei mājās. Pasliktinoties epidemioloģiskajai situācijai, ir jāpāriet uz </a:t>
            </a:r>
            <a:r>
              <a:rPr lang="lv-LV" dirty="0" err="1" smtClean="0"/>
              <a:t>paštestu</a:t>
            </a:r>
            <a:r>
              <a:rPr lang="lv-LV" dirty="0" smtClean="0"/>
              <a:t> veikšanu tiešā uzraudzībā.</a:t>
            </a:r>
            <a:endParaRPr lang="en-GB" dirty="0"/>
          </a:p>
        </p:txBody>
      </p:sp>
      <p:sp>
        <p:nvSpPr>
          <p:cNvPr id="5" name="Rectangle 4"/>
          <p:cNvSpPr/>
          <p:nvPr/>
        </p:nvSpPr>
        <p:spPr>
          <a:xfrm>
            <a:off x="324027" y="6443272"/>
            <a:ext cx="11515959" cy="307777"/>
          </a:xfrm>
          <a:prstGeom prst="rect">
            <a:avLst/>
          </a:prstGeom>
        </p:spPr>
        <p:txBody>
          <a:bodyPr wrap="square">
            <a:spAutoFit/>
          </a:bodyPr>
          <a:lstStyle/>
          <a:p>
            <a:r>
              <a:rPr lang="lv-LV" sz="1400" dirty="0"/>
              <a:t>Avots: STARPINSTITŪCIJU DARBĪBAS KOORDINĀCIJAS GRUPAS (Ministru prezidenta 10.07.2020 rīkojums Nr.2020/1.2.1.-84) </a:t>
            </a:r>
            <a:r>
              <a:rPr lang="lv-LV" sz="1400" dirty="0" smtClean="0"/>
              <a:t>27.01.2022 SĒDES </a:t>
            </a:r>
            <a:r>
              <a:rPr lang="lv-LV" sz="1400" dirty="0"/>
              <a:t>PROTOKOLS</a:t>
            </a:r>
            <a:endParaRPr lang="en-GB" sz="1400" dirty="0"/>
          </a:p>
        </p:txBody>
      </p:sp>
    </p:spTree>
    <p:extLst>
      <p:ext uri="{BB962C8B-B14F-4D97-AF65-F5344CB8AC3E}">
        <p14:creationId xmlns:p14="http://schemas.microsoft.com/office/powerpoint/2010/main" val="88554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47"/>
            <a:ext cx="8095425" cy="1142815"/>
          </a:xfrm>
        </p:spPr>
        <p:txBody>
          <a:bodyPr/>
          <a:lstStyle/>
          <a:p>
            <a:r>
              <a:rPr lang="lv-LV" dirty="0" err="1" smtClean="0"/>
              <a:t>Paštestu</a:t>
            </a:r>
            <a:r>
              <a:rPr lang="lv-LV" dirty="0" smtClean="0"/>
              <a:t> piegādes</a:t>
            </a:r>
            <a:endParaRPr lang="en-GB" dirty="0"/>
          </a:p>
        </p:txBody>
      </p:sp>
      <p:sp>
        <p:nvSpPr>
          <p:cNvPr id="4" name="TextBox 3"/>
          <p:cNvSpPr txBox="1"/>
          <p:nvPr/>
        </p:nvSpPr>
        <p:spPr>
          <a:xfrm>
            <a:off x="1151467" y="2201332"/>
            <a:ext cx="8720666" cy="4524315"/>
          </a:xfrm>
          <a:prstGeom prst="rect">
            <a:avLst/>
          </a:prstGeom>
          <a:noFill/>
        </p:spPr>
        <p:txBody>
          <a:bodyPr wrap="square" rtlCol="0">
            <a:spAutoFit/>
          </a:bodyPr>
          <a:lstStyle/>
          <a:p>
            <a:r>
              <a:rPr lang="lv-LV" dirty="0"/>
              <a:t>Grozījumi Ministru kabineta 2021. gada 13. maija noteikumos Nr. </a:t>
            </a:r>
            <a:r>
              <a:rPr lang="lv-LV" dirty="0" smtClean="0"/>
              <a:t>308 (MK 01.02.22):</a:t>
            </a:r>
          </a:p>
          <a:p>
            <a:pPr marL="285750" indent="-285750">
              <a:buFontTx/>
              <a:buChar char="-"/>
            </a:pPr>
            <a:r>
              <a:rPr lang="lv-LV" dirty="0" err="1" smtClean="0"/>
              <a:t>Paštesti</a:t>
            </a:r>
            <a:r>
              <a:rPr lang="lv-LV" dirty="0" smtClean="0"/>
              <a:t> laika periodam no 28.02 uz četrām nedēļām</a:t>
            </a:r>
          </a:p>
          <a:p>
            <a:pPr marL="285750" indent="-285750">
              <a:buFontTx/>
              <a:buChar char="-"/>
            </a:pPr>
            <a:r>
              <a:rPr lang="lv-LV" dirty="0" smtClean="0"/>
              <a:t>Iespējama ātrāka piegāde, daļai no apjoma</a:t>
            </a:r>
          </a:p>
          <a:p>
            <a:pPr marL="285750" indent="-285750">
              <a:buFontTx/>
              <a:buChar char="-"/>
            </a:pPr>
            <a:r>
              <a:rPr lang="lv-LV" dirty="0" smtClean="0"/>
              <a:t>Aprēķina formula: 5 </a:t>
            </a:r>
            <a:r>
              <a:rPr lang="lv-LV" dirty="0" err="1" smtClean="0"/>
              <a:t>paštesti</a:t>
            </a:r>
            <a:r>
              <a:rPr lang="lv-LV" dirty="0" smtClean="0"/>
              <a:t> uz personu nedēļā, lai varētu nosegt visas iespējamās karantīnas, turklāt ar 1. martu sagaidāms, ka atjaunosies MK Noteikumu 662 apturēto punktu darbība</a:t>
            </a:r>
          </a:p>
          <a:p>
            <a:pPr marL="285750" indent="-285750">
              <a:buFontTx/>
              <a:buChar char="-"/>
            </a:pPr>
            <a:r>
              <a:rPr lang="lv-LV" dirty="0" smtClean="0"/>
              <a:t>Mērķa grupas:</a:t>
            </a:r>
          </a:p>
          <a:p>
            <a:pPr marL="742950" lvl="1" indent="-285750">
              <a:buFontTx/>
              <a:buChar char="-"/>
            </a:pPr>
            <a:r>
              <a:rPr lang="lv-LV" dirty="0" smtClean="0"/>
              <a:t>Izglītības sektorā nodarbinātie visos līmeņos, t.sk. PII un augstskolas</a:t>
            </a:r>
          </a:p>
          <a:p>
            <a:pPr marL="742950" lvl="1" indent="-285750">
              <a:buFontTx/>
              <a:buChar char="-"/>
            </a:pPr>
            <a:r>
              <a:rPr lang="lv-LV" dirty="0" smtClean="0"/>
              <a:t>Izglītojamie pamata, vidējā un augstākās izglītības līmeņos</a:t>
            </a:r>
          </a:p>
          <a:p>
            <a:pPr marL="742950" lvl="1" indent="-285750">
              <a:buFontTx/>
              <a:buChar char="-"/>
            </a:pPr>
            <a:r>
              <a:rPr lang="lv-LV" dirty="0" smtClean="0"/>
              <a:t>Pirmsskolas izglītojamiem – tikai iziešanai no karantīnas (20%)</a:t>
            </a:r>
          </a:p>
          <a:p>
            <a:pPr marL="742950" lvl="1" indent="-285750">
              <a:buFontTx/>
              <a:buChar char="-"/>
            </a:pPr>
            <a:r>
              <a:rPr lang="lv-LV" dirty="0" smtClean="0"/>
              <a:t>Izglītības </a:t>
            </a:r>
            <a:r>
              <a:rPr lang="lv-LV" dirty="0"/>
              <a:t>iestāžu, kas sniedz bērnu uzraudzības pakalpojumu, nodarbinātie un bērni</a:t>
            </a:r>
            <a:endParaRPr lang="lv-LV" dirty="0" smtClean="0"/>
          </a:p>
          <a:p>
            <a:pPr marL="742950" lvl="1" indent="-285750">
              <a:buFontTx/>
              <a:buChar char="-"/>
            </a:pPr>
            <a:r>
              <a:rPr lang="lv-LV" dirty="0" smtClean="0"/>
              <a:t>Pakalpojumu sniedzēji, kas strādā klātienē izglītības iestādē</a:t>
            </a:r>
          </a:p>
          <a:p>
            <a:pPr marL="285750" indent="-285750">
              <a:buFontTx/>
              <a:buChar char="-"/>
            </a:pPr>
            <a:r>
              <a:rPr lang="lv-LV" dirty="0" smtClean="0"/>
              <a:t>Izsvērt – centralizēti iestādē atstāt 20% uzliesmojumu un karantīnas pasākumu </a:t>
            </a:r>
            <a:r>
              <a:rPr lang="lv-LV" dirty="0" smtClean="0"/>
              <a:t>apkarošanai, kā arī piem. </a:t>
            </a:r>
            <a:r>
              <a:rPr lang="lv-LV" smtClean="0"/>
              <a:t>eksāmeniem</a:t>
            </a:r>
            <a:endParaRPr lang="lv-LV" dirty="0" smtClean="0"/>
          </a:p>
          <a:p>
            <a:pPr marL="285750" indent="-285750">
              <a:buFontTx/>
              <a:buChar char="-"/>
            </a:pPr>
            <a:r>
              <a:rPr lang="lv-LV" dirty="0" smtClean="0"/>
              <a:t>Nelielu skaitu ap 5% no pamata piegādes (nevis no steidzamās) atstāt administratīvās teritorijas izglītības pārvaldes rīcībā, ja uzliesmojums kādā iestādē</a:t>
            </a:r>
          </a:p>
        </p:txBody>
      </p:sp>
    </p:spTree>
    <p:extLst>
      <p:ext uri="{BB962C8B-B14F-4D97-AF65-F5344CB8AC3E}">
        <p14:creationId xmlns:p14="http://schemas.microsoft.com/office/powerpoint/2010/main" val="616277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257547"/>
            <a:ext cx="9119892" cy="1114053"/>
          </a:xfrm>
        </p:spPr>
        <p:txBody>
          <a:bodyPr/>
          <a:lstStyle/>
          <a:p>
            <a:r>
              <a:rPr lang="lv-LV" dirty="0" err="1" smtClean="0"/>
              <a:t>Paštestu</a:t>
            </a:r>
            <a:r>
              <a:rPr lang="lv-LV" dirty="0" smtClean="0"/>
              <a:t> pielietošana </a:t>
            </a:r>
            <a:r>
              <a:rPr lang="lv-LV" u="sng" dirty="0" smtClean="0"/>
              <a:t>februārī</a:t>
            </a:r>
            <a:r>
              <a:rPr lang="lv-LV" dirty="0" smtClean="0"/>
              <a:t>, ņemot vērā pieņemtos lēmumus par piegādi</a:t>
            </a:r>
            <a:endParaRPr lang="en-GB" dirty="0"/>
          </a:p>
        </p:txBody>
      </p:sp>
      <p:sp>
        <p:nvSpPr>
          <p:cNvPr id="3" name="TextBox 2"/>
          <p:cNvSpPr txBox="1"/>
          <p:nvPr/>
        </p:nvSpPr>
        <p:spPr>
          <a:xfrm>
            <a:off x="973667" y="2463800"/>
            <a:ext cx="10251682" cy="2585323"/>
          </a:xfrm>
          <a:prstGeom prst="rect">
            <a:avLst/>
          </a:prstGeom>
          <a:noFill/>
        </p:spPr>
        <p:txBody>
          <a:bodyPr wrap="square" rtlCol="0">
            <a:spAutoFit/>
          </a:bodyPr>
          <a:lstStyle/>
          <a:p>
            <a:pPr marL="285750" indent="-285750">
              <a:buFont typeface="Arial" panose="020B0604020202020204" pitchFamily="34" charset="0"/>
              <a:buChar char="•"/>
            </a:pPr>
            <a:r>
              <a:rPr lang="lv-LV" dirty="0" smtClean="0"/>
              <a:t>Karantīnas pasākumiem kombinējami algoritma testi ar testiem no iestādes rezerves (20%). Nav lietderīgi testēties 2 reizes dienā</a:t>
            </a:r>
          </a:p>
          <a:p>
            <a:pPr marL="285750" indent="-285750">
              <a:buFont typeface="Arial" panose="020B0604020202020204" pitchFamily="34" charset="0"/>
              <a:buChar char="•"/>
            </a:pPr>
            <a:r>
              <a:rPr lang="lv-LV" dirty="0" smtClean="0"/>
              <a:t>Jārēķinās, ka nākamās </a:t>
            </a:r>
            <a:r>
              <a:rPr lang="lv-LV" dirty="0" err="1" smtClean="0"/>
              <a:t>paštestu</a:t>
            </a:r>
            <a:r>
              <a:rPr lang="lv-LV" dirty="0" smtClean="0"/>
              <a:t> piegādes varētu būt februāra otrā pusē</a:t>
            </a:r>
          </a:p>
          <a:p>
            <a:pPr marL="285750" indent="-285750">
              <a:buFont typeface="Arial" panose="020B0604020202020204" pitchFamily="34" charset="0"/>
              <a:buChar char="•"/>
            </a:pPr>
            <a:r>
              <a:rPr lang="lv-LV" dirty="0" smtClean="0"/>
              <a:t>Ja sāk trūkt </a:t>
            </a:r>
            <a:r>
              <a:rPr lang="lv-LV" dirty="0" err="1" smtClean="0"/>
              <a:t>paštestu</a:t>
            </a:r>
            <a:r>
              <a:rPr lang="lv-LV" dirty="0" smtClean="0"/>
              <a:t> februāra otrā pusē:</a:t>
            </a:r>
          </a:p>
          <a:p>
            <a:pPr marL="742950" lvl="1" indent="-285750">
              <a:buFont typeface="Arial" panose="020B0604020202020204" pitchFamily="34" charset="0"/>
              <a:buChar char="•"/>
            </a:pPr>
            <a:r>
              <a:rPr lang="lv-LV" dirty="0" smtClean="0"/>
              <a:t>Neveikt </a:t>
            </a:r>
            <a:r>
              <a:rPr lang="lv-LV" dirty="0" err="1" smtClean="0"/>
              <a:t>paštestu</a:t>
            </a:r>
            <a:r>
              <a:rPr lang="lv-LV" dirty="0" smtClean="0"/>
              <a:t> nevakcinētiem nedēļas darbdienās, tad paliek kociņu PĶR tests (augstas jutības) un viens </a:t>
            </a:r>
            <a:r>
              <a:rPr lang="lv-LV" dirty="0" err="1" smtClean="0"/>
              <a:t>paštests</a:t>
            </a:r>
            <a:r>
              <a:rPr lang="lv-LV" dirty="0" smtClean="0"/>
              <a:t> svētdienas vakarā/pirmdienā no rīta</a:t>
            </a:r>
          </a:p>
          <a:p>
            <a:pPr marL="742950" lvl="1" indent="-285750">
              <a:buFont typeface="Arial" panose="020B0604020202020204" pitchFamily="34" charset="0"/>
              <a:buChar char="•"/>
            </a:pPr>
            <a:r>
              <a:rPr lang="lv-LV" dirty="0" smtClean="0"/>
              <a:t>Skolas rezervi </a:t>
            </a:r>
            <a:r>
              <a:rPr lang="lv-LV" dirty="0" err="1" smtClean="0"/>
              <a:t>prioritizēt</a:t>
            </a:r>
            <a:endParaRPr lang="lv-LV" dirty="0" smtClean="0"/>
          </a:p>
          <a:p>
            <a:pPr marL="742950" lvl="1" indent="-285750">
              <a:buFont typeface="Arial" panose="020B0604020202020204" pitchFamily="34" charset="0"/>
              <a:buChar char="•"/>
            </a:pPr>
            <a:r>
              <a:rPr lang="lv-LV" dirty="0" err="1" smtClean="0"/>
              <a:t>Balstvakcinētiem</a:t>
            </a:r>
            <a:r>
              <a:rPr lang="lv-LV" dirty="0" smtClean="0"/>
              <a:t> samazināt uz 1 </a:t>
            </a:r>
            <a:r>
              <a:rPr lang="lv-LV" dirty="0" err="1" smtClean="0"/>
              <a:t>paštestu</a:t>
            </a:r>
            <a:r>
              <a:rPr lang="lv-LV" dirty="0" smtClean="0"/>
              <a:t> svētdienā</a:t>
            </a:r>
          </a:p>
          <a:p>
            <a:pPr marL="742950" lvl="1" indent="-285750">
              <a:buFont typeface="Arial" panose="020B0604020202020204" pitchFamily="34" charset="0"/>
              <a:buChar char="•"/>
            </a:pPr>
            <a:r>
              <a:rPr lang="lv-LV" dirty="0" smtClean="0"/>
              <a:t>SPKC ieteikums – koncentrēties tikai uz karantīnas klasēm</a:t>
            </a:r>
            <a:endParaRPr lang="en-GB" dirty="0"/>
          </a:p>
        </p:txBody>
      </p:sp>
    </p:spTree>
    <p:extLst>
      <p:ext uri="{BB962C8B-B14F-4D97-AF65-F5344CB8AC3E}">
        <p14:creationId xmlns:p14="http://schemas.microsoft.com/office/powerpoint/2010/main" val="1049106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Box 2"/>
          <p:cNvSpPr txBox="1"/>
          <p:nvPr/>
        </p:nvSpPr>
        <p:spPr>
          <a:xfrm>
            <a:off x="4021667" y="3793067"/>
            <a:ext cx="2625527" cy="1015663"/>
          </a:xfrm>
          <a:prstGeom prst="rect">
            <a:avLst/>
          </a:prstGeom>
          <a:noFill/>
        </p:spPr>
        <p:txBody>
          <a:bodyPr wrap="none" rtlCol="0">
            <a:spAutoFit/>
          </a:bodyPr>
          <a:lstStyle/>
          <a:p>
            <a:r>
              <a:rPr lang="lv-LV" sz="6000" dirty="0" smtClean="0">
                <a:solidFill>
                  <a:srgbClr val="7030A0"/>
                </a:solidFill>
              </a:rPr>
              <a:t>Paldies!</a:t>
            </a:r>
            <a:endParaRPr lang="en-GB" sz="6000" dirty="0">
              <a:solidFill>
                <a:srgbClr val="7030A0"/>
              </a:solidFill>
            </a:endParaRPr>
          </a:p>
        </p:txBody>
      </p:sp>
    </p:spTree>
    <p:extLst>
      <p:ext uri="{BB962C8B-B14F-4D97-AF65-F5344CB8AC3E}">
        <p14:creationId xmlns:p14="http://schemas.microsoft.com/office/powerpoint/2010/main" val="296734038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34689</TotalTime>
  <Words>631</Words>
  <Application>Microsoft Office PowerPoint</Application>
  <PresentationFormat>Widescreen</PresentationFormat>
  <Paragraphs>56</Paragraphs>
  <Slides>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Calibri Light</vt:lpstr>
      <vt:lpstr>Trebuchet MS</vt:lpstr>
      <vt:lpstr>Verdana</vt:lpstr>
      <vt:lpstr>wf_segoe-ui_normal</vt:lpstr>
      <vt:lpstr>1_Office Theme</vt:lpstr>
      <vt:lpstr>Office Theme</vt:lpstr>
      <vt:lpstr>Būtiskākās izmaiņas izglītības iestāžu   darbībā saistībā ar   pretepidemioloģiskiem pasākumiem   februārī</vt:lpstr>
      <vt:lpstr>Izmaiņas MK Rīkojumā 720 / MK Noteikumos 662 saistībā ar kontaktpersonu karantīnu</vt:lpstr>
      <vt:lpstr>Kontaktpersonu karantīnas regulējums: 7 dienas / 10 dienas</vt:lpstr>
      <vt:lpstr>Antigēna paštestu kontrole – kontaktpersonām un pacientiem </vt:lpstr>
      <vt:lpstr>Paštestu piegādes</vt:lpstr>
      <vt:lpstr>Paštestu pielietošana februārī, ņemot vērā pieņemtos lēmumus par piegādi</vt:lpstr>
      <vt:lpstr>PowerPoint Presentation</vt:lpstr>
    </vt:vector>
  </TitlesOfParts>
  <Company>Izgl'itibas un zinatnes ministrija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Darba kārtībā</dc:title>
  <dc:creator>Dace Kalsone</dc:creator>
  <cp:lastModifiedBy>Uldis Berķis</cp:lastModifiedBy>
  <cp:revision>180</cp:revision>
  <dcterms:created xsi:type="dcterms:W3CDTF">2021-04-07T09:43:39Z</dcterms:created>
  <dcterms:modified xsi:type="dcterms:W3CDTF">2022-02-02T14:05:41Z</dcterms:modified>
</cp:coreProperties>
</file>