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10"/>
  </p:notesMasterIdLst>
  <p:sldIdLst>
    <p:sldId id="320" r:id="rId2"/>
    <p:sldId id="317" r:id="rId3"/>
    <p:sldId id="342" r:id="rId4"/>
    <p:sldId id="318" r:id="rId5"/>
    <p:sldId id="338" r:id="rId6"/>
    <p:sldId id="344" r:id="rId7"/>
    <p:sldId id="343" r:id="rId8"/>
    <p:sldId id="345" r:id="rId9"/>
  </p:sldIdLst>
  <p:sldSz cx="9144000" cy="6858000" type="screen4x3"/>
  <p:notesSz cx="6724650" cy="9774238"/>
  <p:defaultTextStyle>
    <a:defPPr>
      <a:defRPr lang="en-US"/>
    </a:defPPr>
    <a:lvl1pPr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1pPr>
    <a:lvl2pPr marL="468313" indent="-11113"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2pPr>
    <a:lvl3pPr marL="938213" indent="-23813"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3pPr>
    <a:lvl4pPr marL="1408113" indent="-36513"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4pPr>
    <a:lvl5pPr marL="1878013" indent="-49213"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5pPr>
    <a:lvl6pPr marL="2286000" algn="l" defTabSz="914400" rtl="0" eaLnBrk="1" latinLnBrk="0" hangingPunct="1">
      <a:defRPr sz="1700" kern="1200">
        <a:solidFill>
          <a:schemeClr val="tx1"/>
        </a:solidFill>
        <a:latin typeface="Times New Roman" pitchFamily="18" charset="0"/>
        <a:ea typeface="+mn-ea"/>
        <a:cs typeface="Arial" charset="0"/>
      </a:defRPr>
    </a:lvl6pPr>
    <a:lvl7pPr marL="2743200" algn="l" defTabSz="914400" rtl="0" eaLnBrk="1" latinLnBrk="0" hangingPunct="1">
      <a:defRPr sz="1700" kern="1200">
        <a:solidFill>
          <a:schemeClr val="tx1"/>
        </a:solidFill>
        <a:latin typeface="Times New Roman" pitchFamily="18" charset="0"/>
        <a:ea typeface="+mn-ea"/>
        <a:cs typeface="Arial" charset="0"/>
      </a:defRPr>
    </a:lvl7pPr>
    <a:lvl8pPr marL="3200400" algn="l" defTabSz="914400" rtl="0" eaLnBrk="1" latinLnBrk="0" hangingPunct="1">
      <a:defRPr sz="1700" kern="1200">
        <a:solidFill>
          <a:schemeClr val="tx1"/>
        </a:solidFill>
        <a:latin typeface="Times New Roman" pitchFamily="18" charset="0"/>
        <a:ea typeface="+mn-ea"/>
        <a:cs typeface="Arial" charset="0"/>
      </a:defRPr>
    </a:lvl8pPr>
    <a:lvl9pPr marL="3657600" algn="l" defTabSz="914400" rtl="0" eaLnBrk="1" latinLnBrk="0" hangingPunct="1">
      <a:defRPr sz="1700"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la Nogotkova" initials="AN" lastIdx="2" clrIdx="0">
    <p:extLst>
      <p:ext uri="{19B8F6BF-5375-455C-9EA6-DF929625EA0E}">
        <p15:presenceInfo xmlns:p15="http://schemas.microsoft.com/office/powerpoint/2012/main" userId="S-1-5-21-1254712603-137303960-3431971379-1156" providerId="AD"/>
      </p:ext>
    </p:extLst>
  </p:cmAuthor>
  <p:cmAuthor id="2" name="Uldis Berķis" initials="UB" lastIdx="6" clrIdx="1">
    <p:extLst>
      <p:ext uri="{19B8F6BF-5375-455C-9EA6-DF929625EA0E}">
        <p15:presenceInfo xmlns:p15="http://schemas.microsoft.com/office/powerpoint/2012/main" userId="S-1-5-21-924060480-1444801791-4070566659-416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CC"/>
    <a:srgbClr val="00FFFF"/>
    <a:srgbClr val="66FFCC"/>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9" autoAdjust="0"/>
    <p:restoredTop sz="89697" autoAdjust="0"/>
  </p:normalViewPr>
  <p:slideViewPr>
    <p:cSldViewPr snapToGrid="0" snapToObjects="1">
      <p:cViewPr varScale="1">
        <p:scale>
          <a:sx n="83" d="100"/>
          <a:sy n="83" d="100"/>
        </p:scale>
        <p:origin x="1212" y="78"/>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4015" cy="488712"/>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3809079" y="0"/>
            <a:ext cx="2914015" cy="488712"/>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3285E81D-5CEB-4F06-A2E1-492F167869E9}" type="datetimeFigureOut">
              <a:rPr lang="lv-LV"/>
              <a:pPr>
                <a:defRPr/>
              </a:pPr>
              <a:t>08.03.2022</a:t>
            </a:fld>
            <a:endParaRPr lang="lv-LV"/>
          </a:p>
        </p:txBody>
      </p:sp>
      <p:sp>
        <p:nvSpPr>
          <p:cNvPr id="4" name="Slide Image Placeholder 3"/>
          <p:cNvSpPr>
            <a:spLocks noGrp="1" noRot="1" noChangeAspect="1"/>
          </p:cNvSpPr>
          <p:nvPr>
            <p:ph type="sldImg" idx="2"/>
          </p:nvPr>
        </p:nvSpPr>
        <p:spPr>
          <a:xfrm>
            <a:off x="919163" y="733425"/>
            <a:ext cx="4886325" cy="3665538"/>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672465" y="4642763"/>
            <a:ext cx="5379720" cy="4398407"/>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9283830"/>
            <a:ext cx="2914015" cy="488712"/>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3809079" y="9283830"/>
            <a:ext cx="2914015" cy="488712"/>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itchFamily="34" charset="0"/>
              </a:defRPr>
            </a:lvl1pPr>
          </a:lstStyle>
          <a:p>
            <a:pPr>
              <a:defRPr/>
            </a:pPr>
            <a:fld id="{FE0E43D5-BC4D-4721-B341-1235299F61B5}" type="slidenum">
              <a:rPr lang="lv-LV" altLang="en-US"/>
              <a:pPr>
                <a:defRPr/>
              </a:pPr>
              <a:t>‹#›</a:t>
            </a:fld>
            <a:endParaRPr lang="lv-LV" altLang="en-US"/>
          </a:p>
        </p:txBody>
      </p:sp>
    </p:spTree>
    <p:extLst>
      <p:ext uri="{BB962C8B-B14F-4D97-AF65-F5344CB8AC3E}">
        <p14:creationId xmlns:p14="http://schemas.microsoft.com/office/powerpoint/2010/main" val="2911224366"/>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FE0E43D5-BC4D-4721-B341-1235299F61B5}" type="slidenum">
              <a:rPr lang="lv-LV" altLang="en-US" smtClean="0"/>
              <a:pPr>
                <a:defRPr/>
              </a:pPr>
              <a:t>2</a:t>
            </a:fld>
            <a:endParaRPr lang="lv-LV" altLang="en-US"/>
          </a:p>
        </p:txBody>
      </p:sp>
    </p:spTree>
    <p:extLst>
      <p:ext uri="{BB962C8B-B14F-4D97-AF65-F5344CB8AC3E}">
        <p14:creationId xmlns:p14="http://schemas.microsoft.com/office/powerpoint/2010/main" val="1881640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0E43D5-BC4D-4721-B341-1235299F61B5}" type="slidenum">
              <a:rPr lang="lv-LV" altLang="en-US" smtClean="0"/>
              <a:pPr>
                <a:defRPr/>
              </a:pPr>
              <a:t>4</a:t>
            </a:fld>
            <a:endParaRPr lang="lv-LV" altLang="en-US"/>
          </a:p>
        </p:txBody>
      </p:sp>
    </p:spTree>
    <p:extLst>
      <p:ext uri="{BB962C8B-B14F-4D97-AF65-F5344CB8AC3E}">
        <p14:creationId xmlns:p14="http://schemas.microsoft.com/office/powerpoint/2010/main" val="11826482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srcRect/>
          <a:stretch>
            <a:fillRect/>
          </a:stretch>
        </p:blipFill>
        <p:spPr bwMode="auto">
          <a:xfrm>
            <a:off x="2682875" y="0"/>
            <a:ext cx="3778250" cy="4165600"/>
          </a:xfrm>
          <a:prstGeom prst="rect">
            <a:avLst/>
          </a:prstGeom>
          <a:noFill/>
          <a:ln w="9525">
            <a:noFill/>
            <a:miter lim="800000"/>
            <a:headEnd/>
            <a:tailEnd/>
          </a:ln>
        </p:spPr>
      </p:pic>
      <p:pic>
        <p:nvPicPr>
          <p:cNvPr id="6" name="Picture 7"/>
          <p:cNvPicPr>
            <a:picLocks noChangeAspect="1"/>
          </p:cNvPicPr>
          <p:nvPr userDrawn="1"/>
        </p:nvPicPr>
        <p:blipFill>
          <a:blip r:embed="rId3" cstate="print"/>
          <a:srcRect/>
          <a:stretch>
            <a:fillRect/>
          </a:stretch>
        </p:blipFill>
        <p:spPr bwMode="auto">
          <a:xfrm>
            <a:off x="0" y="6621463"/>
            <a:ext cx="9144000" cy="246062"/>
          </a:xfrm>
          <a:prstGeom prst="rect">
            <a:avLst/>
          </a:prstGeom>
          <a:noFill/>
          <a:ln w="9525">
            <a:noFill/>
            <a:miter lim="800000"/>
            <a:headEnd/>
            <a:tailEnd/>
          </a:ln>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ED236E14-9F2E-4031-8159-DEE7360A2E2D}" type="slidenum">
              <a:rPr lang="en-US" altLang="en-US"/>
              <a:pPr>
                <a:defRPr/>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0235A530-52D0-42A9-BD11-0B3D02AA95D4}" type="slidenum">
              <a:rPr lang="en-US" altLang="en-US"/>
              <a:pPr>
                <a:defRPr/>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E94DABEC-947A-4D5D-A9E2-116BC8052E65}" type="slidenum">
              <a:rPr lang="en-US" altLang="en-US"/>
              <a:pPr>
                <a:defRPr/>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itchFamily="34" charset="0"/>
              </a:defRPr>
            </a:lvl1pPr>
          </a:lstStyle>
          <a:p>
            <a:pPr>
              <a:defRPr/>
            </a:pPr>
            <a:fld id="{B2AD71C5-618A-41D6-BB12-A4E1FAA19321}" type="slidenum">
              <a:rPr lang="en-US" altLang="en-US"/>
              <a:pPr>
                <a:defRPr/>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46B0D6F7-6596-4E62-89FB-A04AD8F4B20F}" type="slidenum">
              <a:rPr lang="en-US" altLang="en-US"/>
              <a:pPr>
                <a:defRPr/>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F453B1CC-1BFB-4731-A0BF-38401F48A264}" type="slidenum">
              <a:rPr lang="en-US" altLang="en-US"/>
              <a:pPr>
                <a:defRPr/>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53E58B37-A071-445B-904D-025E23B80ADB}" type="slidenum">
              <a:rPr lang="en-US" altLang="en-US"/>
              <a:pPr>
                <a:defRPr/>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cstate="print"/>
          <a:srcRect/>
          <a:stretch>
            <a:fillRect/>
          </a:stretch>
        </p:blipFill>
        <p:spPr bwMode="auto">
          <a:xfrm>
            <a:off x="0" y="6621463"/>
            <a:ext cx="9144000" cy="246062"/>
          </a:xfrm>
          <a:prstGeom prst="rect">
            <a:avLst/>
          </a:prstGeom>
          <a:noFill/>
          <a:ln w="9525">
            <a:noFill/>
            <a:miter lim="800000"/>
            <a:headEnd/>
            <a:tailEnd/>
          </a:ln>
        </p:spPr>
      </p:pic>
      <p:pic>
        <p:nvPicPr>
          <p:cNvPr id="5" name="Picture 6"/>
          <p:cNvPicPr>
            <a:picLocks noChangeAspect="1"/>
          </p:cNvPicPr>
          <p:nvPr userDrawn="1"/>
        </p:nvPicPr>
        <p:blipFill>
          <a:blip r:embed="rId3" cstate="print"/>
          <a:srcRect/>
          <a:stretch>
            <a:fillRect/>
          </a:stretch>
        </p:blipFill>
        <p:spPr bwMode="auto">
          <a:xfrm>
            <a:off x="2682875" y="0"/>
            <a:ext cx="3778250" cy="4165600"/>
          </a:xfrm>
          <a:prstGeom prst="rect">
            <a:avLst/>
          </a:prstGeom>
          <a:noFill/>
          <a:ln w="9525">
            <a:noFill/>
            <a:miter lim="800000"/>
            <a:headEnd/>
            <a:tailEnd/>
          </a:ln>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C334AC45-2C4E-4D9D-A7FE-80CF6D9D86E1}" type="datetime1">
              <a:rPr lang="en-US"/>
              <a:pPr>
                <a:defRPr/>
              </a:pPr>
              <a:t>08.03.2022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pPr>
              <a:defRPr/>
            </a:pPr>
            <a:fld id="{A2C0F122-2FF8-4161-8B90-FE5CD262964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80EC299-0DC9-48A9-BD70-80AE4DE05014}"/>
              </a:ext>
            </a:extLst>
          </p:cNvPr>
          <p:cNvSpPr>
            <a:spLocks noGrp="1"/>
          </p:cNvSpPr>
          <p:nvPr>
            <p:ph type="title"/>
          </p:nvPr>
        </p:nvSpPr>
        <p:spPr>
          <a:xfrm>
            <a:off x="2085654" y="381000"/>
            <a:ext cx="6601146" cy="1036642"/>
          </a:xfrm>
        </p:spPr>
        <p:txBody>
          <a:bodyPr/>
          <a:lstStyle/>
          <a:p>
            <a:r>
              <a:rPr lang="lv-LV" b="0" dirty="0"/>
              <a:t> </a:t>
            </a:r>
            <a:endParaRPr lang="lv-LV" dirty="0"/>
          </a:p>
        </p:txBody>
      </p:sp>
      <p:sp>
        <p:nvSpPr>
          <p:cNvPr id="3" name="Content Placeholder 2">
            <a:extLst>
              <a:ext uri="{FF2B5EF4-FFF2-40B4-BE49-F238E27FC236}">
                <a16:creationId xmlns="" xmlns:a16="http://schemas.microsoft.com/office/drawing/2014/main" id="{95C672EF-BF2E-424E-8E73-223BD92585C7}"/>
              </a:ext>
            </a:extLst>
          </p:cNvPr>
          <p:cNvSpPr>
            <a:spLocks noGrp="1"/>
          </p:cNvSpPr>
          <p:nvPr>
            <p:ph idx="1"/>
          </p:nvPr>
        </p:nvSpPr>
        <p:spPr>
          <a:xfrm>
            <a:off x="636998" y="2745432"/>
            <a:ext cx="8049802" cy="1908630"/>
          </a:xfrm>
        </p:spPr>
        <p:txBody>
          <a:bodyPr>
            <a:normAutofit fontScale="92500" lnSpcReduction="10000"/>
          </a:bodyPr>
          <a:lstStyle/>
          <a:p>
            <a:pPr algn="ctr"/>
            <a:r>
              <a:rPr lang="en-US" sz="4000" b="1" dirty="0" err="1" smtClean="0">
                <a:effectLst/>
                <a:cs typeface="Times New Roman" panose="02020603050405020304" pitchFamily="18" charset="0"/>
              </a:rPr>
              <a:t>Testēšana</a:t>
            </a:r>
            <a:r>
              <a:rPr lang="en-US" sz="4000" b="1" dirty="0" smtClean="0">
                <a:effectLst/>
                <a:cs typeface="Times New Roman" panose="02020603050405020304" pitchFamily="18" charset="0"/>
              </a:rPr>
              <a:t> i</a:t>
            </a:r>
            <a:r>
              <a:rPr lang="lv-LV" sz="4000" b="1" dirty="0" err="1" smtClean="0">
                <a:effectLst/>
                <a:cs typeface="Times New Roman" panose="02020603050405020304" pitchFamily="18" charset="0"/>
              </a:rPr>
              <a:t>zglīt</a:t>
            </a:r>
            <a:r>
              <a:rPr lang="lv-LV" sz="4000" b="1" dirty="0" err="1" smtClean="0">
                <a:cs typeface="Times New Roman" panose="02020603050405020304" pitchFamily="18" charset="0"/>
              </a:rPr>
              <a:t>ības</a:t>
            </a:r>
            <a:r>
              <a:rPr lang="lv-LV" sz="4000" b="1" dirty="0" smtClean="0">
                <a:cs typeface="Times New Roman" panose="02020603050405020304" pitchFamily="18" charset="0"/>
              </a:rPr>
              <a:t> </a:t>
            </a:r>
            <a:endParaRPr lang="en-US" sz="4000" b="1" dirty="0" smtClean="0">
              <a:cs typeface="Times New Roman" panose="02020603050405020304" pitchFamily="18" charset="0"/>
            </a:endParaRPr>
          </a:p>
          <a:p>
            <a:pPr algn="ctr"/>
            <a:r>
              <a:rPr lang="lv-LV" sz="4000" b="1" dirty="0" err="1" smtClean="0">
                <a:cs typeface="Times New Roman" panose="02020603050405020304" pitchFamily="18" charset="0"/>
              </a:rPr>
              <a:t>iestā</a:t>
            </a:r>
            <a:r>
              <a:rPr lang="en-US" sz="4000" b="1" dirty="0" err="1" smtClean="0">
                <a:cs typeface="Times New Roman" panose="02020603050405020304" pitchFamily="18" charset="0"/>
              </a:rPr>
              <a:t>dēs</a:t>
            </a:r>
            <a:r>
              <a:rPr lang="en-US" sz="4000" b="1" dirty="0" smtClean="0">
                <a:cs typeface="Times New Roman" panose="02020603050405020304" pitchFamily="18" charset="0"/>
              </a:rPr>
              <a:t> </a:t>
            </a:r>
            <a:endParaRPr lang="en-US" sz="4000" b="1" dirty="0">
              <a:cs typeface="Times New Roman" panose="02020603050405020304" pitchFamily="18" charset="0"/>
            </a:endParaRPr>
          </a:p>
          <a:p>
            <a:pPr algn="ctr"/>
            <a:r>
              <a:rPr lang="en-US" sz="4000" b="1" dirty="0">
                <a:cs typeface="Times New Roman" panose="02020603050405020304" pitchFamily="18" charset="0"/>
              </a:rPr>
              <a:t>n</a:t>
            </a:r>
            <a:r>
              <a:rPr lang="en-US" sz="4000" b="1" dirty="0" smtClean="0">
                <a:effectLst/>
                <a:cs typeface="Times New Roman" panose="02020603050405020304" pitchFamily="18" charset="0"/>
              </a:rPr>
              <a:t>o </a:t>
            </a:r>
            <a:r>
              <a:rPr lang="lv-LV" sz="4000" b="1" dirty="0" smtClean="0">
                <a:effectLst/>
                <a:cs typeface="Times New Roman" panose="02020603050405020304" pitchFamily="18" charset="0"/>
              </a:rPr>
              <a:t>2022</a:t>
            </a:r>
            <a:r>
              <a:rPr lang="lv-LV" sz="4000" b="1" dirty="0">
                <a:effectLst/>
                <a:cs typeface="Times New Roman" panose="02020603050405020304" pitchFamily="18" charset="0"/>
              </a:rPr>
              <a:t>. gada </a:t>
            </a:r>
            <a:r>
              <a:rPr lang="lv-LV" sz="4000" b="1" dirty="0" smtClean="0">
                <a:cs typeface="Times New Roman" panose="02020603050405020304" pitchFamily="18" charset="0"/>
              </a:rPr>
              <a:t>14.</a:t>
            </a:r>
            <a:r>
              <a:rPr lang="en-US" sz="4000" b="1" dirty="0" err="1" smtClean="0">
                <a:cs typeface="Times New Roman" panose="02020603050405020304" pitchFamily="18" charset="0"/>
              </a:rPr>
              <a:t>marta</a:t>
            </a:r>
            <a:endParaRPr lang="en-US" sz="4000" b="1" dirty="0">
              <a:effectLst/>
              <a:cs typeface="Times New Roman" panose="02020603050405020304" pitchFamily="18" charset="0"/>
            </a:endParaRPr>
          </a:p>
          <a:p>
            <a:pPr algn="ctr"/>
            <a:endParaRPr lang="en-US" sz="4000" b="1" dirty="0">
              <a:effectLst/>
              <a:cs typeface="Times New Roman" panose="02020603050405020304" pitchFamily="18" charset="0"/>
            </a:endParaRPr>
          </a:p>
        </p:txBody>
      </p:sp>
      <p:sp>
        <p:nvSpPr>
          <p:cNvPr id="6" name="Slide Number Placeholder 5">
            <a:extLst>
              <a:ext uri="{FF2B5EF4-FFF2-40B4-BE49-F238E27FC236}">
                <a16:creationId xmlns="" xmlns:a16="http://schemas.microsoft.com/office/drawing/2014/main" id="{B6E6E99B-BD28-4E9B-8610-8832A5274219}"/>
              </a:ext>
            </a:extLst>
          </p:cNvPr>
          <p:cNvSpPr>
            <a:spLocks noGrp="1"/>
          </p:cNvSpPr>
          <p:nvPr>
            <p:ph type="sldNum" sz="quarter" idx="13"/>
          </p:nvPr>
        </p:nvSpPr>
        <p:spPr/>
        <p:txBody>
          <a:bodyPr/>
          <a:lstStyle/>
          <a:p>
            <a:pPr>
              <a:defRPr/>
            </a:pPr>
            <a:fld id="{ED236E14-9F2E-4031-8159-DEE7360A2E2D}" type="slidenum">
              <a:rPr lang="en-US" altLang="en-US" smtClean="0"/>
              <a:pPr>
                <a:defRPr/>
              </a:pPr>
              <a:t>1</a:t>
            </a:fld>
            <a:endParaRPr lang="en-US" altLang="en-US"/>
          </a:p>
        </p:txBody>
      </p:sp>
      <p:pic>
        <p:nvPicPr>
          <p:cNvPr id="5" name="Picture 4"/>
          <p:cNvPicPr>
            <a:picLocks noChangeAspect="1"/>
          </p:cNvPicPr>
          <p:nvPr/>
        </p:nvPicPr>
        <p:blipFill>
          <a:blip r:embed="rId2"/>
          <a:stretch>
            <a:fillRect/>
          </a:stretch>
        </p:blipFill>
        <p:spPr>
          <a:xfrm>
            <a:off x="1775375" y="1"/>
            <a:ext cx="1696658" cy="1713052"/>
          </a:xfrm>
          <a:prstGeom prst="rect">
            <a:avLst/>
          </a:prstGeom>
        </p:spPr>
      </p:pic>
    </p:spTree>
    <p:extLst>
      <p:ext uri="{BB962C8B-B14F-4D97-AF65-F5344CB8AC3E}">
        <p14:creationId xmlns:p14="http://schemas.microsoft.com/office/powerpoint/2010/main" val="3211096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95C672EF-BF2E-424E-8E73-223BD92585C7}"/>
              </a:ext>
            </a:extLst>
          </p:cNvPr>
          <p:cNvSpPr>
            <a:spLocks noGrp="1"/>
          </p:cNvSpPr>
          <p:nvPr>
            <p:ph idx="1"/>
          </p:nvPr>
        </p:nvSpPr>
        <p:spPr>
          <a:xfrm>
            <a:off x="231495" y="2061473"/>
            <a:ext cx="8607706" cy="4415527"/>
          </a:xfrm>
        </p:spPr>
        <p:txBody>
          <a:bodyPr>
            <a:normAutofit fontScale="92500"/>
          </a:bodyPr>
          <a:lstStyle/>
          <a:p>
            <a:pPr marL="457200" indent="-457200" algn="just">
              <a:lnSpc>
                <a:spcPct val="107000"/>
              </a:lnSpc>
              <a:spcAft>
                <a:spcPts val="800"/>
              </a:spcAft>
              <a:buFont typeface="Wingdings" panose="05000000000000000000" pitchFamily="2" charset="2"/>
              <a:buChar char="Ø"/>
            </a:pPr>
            <a:r>
              <a:rPr lang="lv-LV" sz="1900" dirty="0"/>
              <a:t>Tiek </a:t>
            </a:r>
            <a:r>
              <a:rPr lang="lv-LV" sz="1900" b="1" dirty="0"/>
              <a:t>atcelts</a:t>
            </a:r>
            <a:r>
              <a:rPr lang="lv-LV" sz="1900" dirty="0"/>
              <a:t> apvienotā parauga PĶR tests </a:t>
            </a:r>
            <a:r>
              <a:rPr lang="lv-LV" sz="1900" dirty="0" smtClean="0"/>
              <a:t>(</a:t>
            </a:r>
            <a:r>
              <a:rPr lang="en-US" sz="1900" dirty="0" err="1" smtClean="0"/>
              <a:t>laboratorijas</a:t>
            </a:r>
            <a:r>
              <a:rPr lang="en-US" sz="1900" dirty="0" smtClean="0"/>
              <a:t> </a:t>
            </a:r>
            <a:r>
              <a:rPr lang="lv-LV" sz="1900" dirty="0" smtClean="0"/>
              <a:t>kociņu </a:t>
            </a:r>
            <a:r>
              <a:rPr lang="lv-LV" sz="1900" dirty="0"/>
              <a:t>tests) rutīnas veidā. </a:t>
            </a:r>
            <a:r>
              <a:rPr lang="lv-LV" sz="1700" dirty="0"/>
              <a:t>Ja izglītības iestādē novēro lielāku skaitu saslimšanas gadījumu, kociņu testu veic preventīvo pasākumu </a:t>
            </a:r>
            <a:r>
              <a:rPr lang="lv-LV" sz="1700" dirty="0" smtClean="0"/>
              <a:t>ietvar</a:t>
            </a:r>
            <a:r>
              <a:rPr lang="en-US" sz="1700" dirty="0" err="1" smtClean="0"/>
              <a:t>os</a:t>
            </a:r>
            <a:r>
              <a:rPr lang="lv-LV" sz="1700" dirty="0" smtClean="0"/>
              <a:t> </a:t>
            </a:r>
            <a:r>
              <a:rPr lang="lv-LV" sz="1700" dirty="0"/>
              <a:t>pēc SPKC un izglītības iestādes </a:t>
            </a:r>
            <a:r>
              <a:rPr lang="lv-LV" sz="1700" dirty="0" smtClean="0"/>
              <a:t>iniciatīvas</a:t>
            </a:r>
            <a:r>
              <a:rPr lang="en-US" sz="1700" dirty="0" smtClean="0"/>
              <a:t>.</a:t>
            </a:r>
            <a:r>
              <a:rPr lang="lv-LV" sz="1700" dirty="0" smtClean="0"/>
              <a:t> </a:t>
            </a:r>
            <a:r>
              <a:rPr lang="en-US" sz="1700" dirty="0" smtClean="0"/>
              <a:t>L</a:t>
            </a:r>
            <a:r>
              <a:rPr lang="lv-LV" sz="1700" dirty="0" err="1" smtClean="0"/>
              <a:t>aik</a:t>
            </a:r>
            <a:r>
              <a:rPr lang="en-US" sz="1700" dirty="0" smtClean="0"/>
              <a:t>s </a:t>
            </a:r>
            <a:r>
              <a:rPr lang="en-US" sz="1700" dirty="0" err="1" smtClean="0"/>
              <a:t>tiek</a:t>
            </a:r>
            <a:r>
              <a:rPr lang="en-US" sz="1700" dirty="0" smtClean="0"/>
              <a:t> </a:t>
            </a:r>
            <a:r>
              <a:rPr lang="lv-LV" sz="1700" dirty="0" smtClean="0"/>
              <a:t> saskaņo</a:t>
            </a:r>
            <a:r>
              <a:rPr lang="en-US" sz="1700" dirty="0" err="1" smtClean="0"/>
              <a:t>ts</a:t>
            </a:r>
            <a:r>
              <a:rPr lang="lv-LV" sz="1700" dirty="0" smtClean="0"/>
              <a:t> </a:t>
            </a:r>
            <a:r>
              <a:rPr lang="lv-LV" sz="1700" dirty="0"/>
              <a:t>ar </a:t>
            </a:r>
            <a:r>
              <a:rPr lang="lv-LV" sz="1700" dirty="0" smtClean="0"/>
              <a:t>laboratoriju</a:t>
            </a:r>
            <a:r>
              <a:rPr lang="en-US" sz="1700" dirty="0" smtClean="0"/>
              <a:t>.</a:t>
            </a:r>
            <a:endParaRPr lang="en-US" sz="1700" dirty="0">
              <a:solidFill>
                <a:srgbClr val="00B050"/>
              </a:solidFill>
            </a:endParaRPr>
          </a:p>
          <a:p>
            <a:pPr marL="457200" indent="-457200" algn="just">
              <a:lnSpc>
                <a:spcPct val="107000"/>
              </a:lnSpc>
              <a:spcAft>
                <a:spcPts val="800"/>
              </a:spcAft>
              <a:buFont typeface="Wingdings" panose="05000000000000000000" pitchFamily="2" charset="2"/>
              <a:buChar char="Ø"/>
            </a:pPr>
            <a:endParaRPr lang="lv-LV" sz="1900" dirty="0"/>
          </a:p>
          <a:p>
            <a:pPr marL="457200" indent="-457200" algn="just">
              <a:lnSpc>
                <a:spcPct val="107000"/>
              </a:lnSpc>
              <a:spcAft>
                <a:spcPts val="800"/>
              </a:spcAft>
              <a:buFont typeface="Wingdings" panose="05000000000000000000" pitchFamily="2" charset="2"/>
              <a:buChar char="Ø"/>
            </a:pPr>
            <a:r>
              <a:rPr lang="lv-LV" sz="1900" b="1" dirty="0"/>
              <a:t>Pamata un vidējās </a:t>
            </a:r>
            <a:r>
              <a:rPr lang="lv-LV" sz="1900" dirty="0"/>
              <a:t>izglītības pakāpē izglītojamie un darbinieki veic </a:t>
            </a:r>
            <a:r>
              <a:rPr lang="en-US" sz="1900" b="1" dirty="0">
                <a:solidFill>
                  <a:srgbClr val="FF0000"/>
                </a:solidFill>
              </a:rPr>
              <a:t>2</a:t>
            </a:r>
            <a:r>
              <a:rPr lang="en-US" sz="1900" b="1" dirty="0"/>
              <a:t> </a:t>
            </a:r>
            <a:r>
              <a:rPr lang="lv-LV" sz="1900" b="1" dirty="0"/>
              <a:t>antigēna </a:t>
            </a:r>
            <a:r>
              <a:rPr lang="lv-LV" sz="1900" b="1" dirty="0" err="1"/>
              <a:t>paštestus</a:t>
            </a:r>
            <a:r>
              <a:rPr lang="lv-LV" sz="1900" b="1" dirty="0"/>
              <a:t> </a:t>
            </a:r>
            <a:r>
              <a:rPr lang="lv-LV" sz="1900" dirty="0"/>
              <a:t>nedēļā </a:t>
            </a:r>
            <a:r>
              <a:rPr lang="en-US" sz="1700" dirty="0" smtClean="0"/>
              <a:t>(</a:t>
            </a:r>
            <a:r>
              <a:rPr lang="en-US" sz="1700" dirty="0" err="1" smtClean="0"/>
              <a:t>gan</a:t>
            </a:r>
            <a:r>
              <a:rPr lang="en-US" sz="1700" dirty="0" smtClean="0"/>
              <a:t> </a:t>
            </a:r>
            <a:r>
              <a:rPr lang="lv-LV" sz="1700" dirty="0" smtClean="0"/>
              <a:t>vakcinētie</a:t>
            </a:r>
            <a:r>
              <a:rPr lang="en-US" sz="1700" dirty="0"/>
              <a:t>, </a:t>
            </a:r>
            <a:r>
              <a:rPr lang="en-US" sz="1700" dirty="0" err="1"/>
              <a:t>gan</a:t>
            </a:r>
            <a:r>
              <a:rPr lang="lv-LV" sz="1700" dirty="0"/>
              <a:t> </a:t>
            </a:r>
            <a:r>
              <a:rPr lang="lv-LV" sz="1700" dirty="0" smtClean="0"/>
              <a:t>pārslimojušie </a:t>
            </a:r>
            <a:r>
              <a:rPr lang="lv-LV" sz="1700" dirty="0"/>
              <a:t>no 61. dienas pēc inficēšanās apstiprināšanas). Ja būtiski pasliktinās epidemioloģiskā situācija, var veikt 3 </a:t>
            </a:r>
            <a:r>
              <a:rPr lang="lv-LV" sz="1700" dirty="0" err="1" smtClean="0"/>
              <a:t>paštestus</a:t>
            </a:r>
            <a:r>
              <a:rPr lang="en-US" sz="1700" dirty="0" smtClean="0"/>
              <a:t>.</a:t>
            </a:r>
            <a:endParaRPr lang="en-US" sz="1700" dirty="0"/>
          </a:p>
          <a:p>
            <a:pPr marL="457200" indent="-457200" algn="just">
              <a:lnSpc>
                <a:spcPct val="107000"/>
              </a:lnSpc>
              <a:spcAft>
                <a:spcPts val="800"/>
              </a:spcAft>
              <a:buFont typeface="Wingdings" panose="05000000000000000000" pitchFamily="2" charset="2"/>
              <a:buChar char="Ø"/>
            </a:pPr>
            <a:endParaRPr lang="lv-LV" sz="1700" dirty="0"/>
          </a:p>
          <a:p>
            <a:pPr marL="457200" indent="-457200" algn="just">
              <a:lnSpc>
                <a:spcPct val="107000"/>
              </a:lnSpc>
              <a:spcAft>
                <a:spcPts val="800"/>
              </a:spcAft>
              <a:buFont typeface="Wingdings" panose="05000000000000000000" pitchFamily="2" charset="2"/>
              <a:buChar char="Ø"/>
            </a:pPr>
            <a:r>
              <a:rPr lang="lv-LV" sz="1900" b="1" dirty="0"/>
              <a:t>Pirmsskolu</a:t>
            </a:r>
            <a:r>
              <a:rPr lang="lv-LV" sz="1900" dirty="0"/>
              <a:t> izglītības iestāžu darbinieki veic </a:t>
            </a:r>
            <a:r>
              <a:rPr lang="en-US" sz="1900" b="1" dirty="0"/>
              <a:t>2 </a:t>
            </a:r>
            <a:r>
              <a:rPr lang="lv-LV" sz="1900" b="1" dirty="0"/>
              <a:t>antigēna </a:t>
            </a:r>
            <a:r>
              <a:rPr lang="lv-LV" sz="1900" b="1" dirty="0" err="1"/>
              <a:t>paštestus</a:t>
            </a:r>
            <a:r>
              <a:rPr lang="lv-LV" sz="1900" b="1" dirty="0"/>
              <a:t> </a:t>
            </a:r>
            <a:r>
              <a:rPr lang="lv-LV" sz="1900" dirty="0"/>
              <a:t>nedēļā </a:t>
            </a:r>
            <a:r>
              <a:rPr lang="en-US" sz="1600" dirty="0"/>
              <a:t>(</a:t>
            </a:r>
            <a:r>
              <a:rPr lang="lv-LV" sz="1600" dirty="0"/>
              <a:t>pārslimojušie no 61. dienas pēc inficēšanās apstiprināšanas</a:t>
            </a:r>
            <a:r>
              <a:rPr lang="en-US" sz="1600" dirty="0"/>
              <a:t>)</a:t>
            </a:r>
          </a:p>
          <a:p>
            <a:pPr>
              <a:lnSpc>
                <a:spcPct val="107000"/>
              </a:lnSpc>
              <a:spcAft>
                <a:spcPts val="800"/>
              </a:spcAft>
            </a:pPr>
            <a:endParaRPr lang="lv-LV" sz="1800" dirty="0"/>
          </a:p>
          <a:p>
            <a:pPr>
              <a:lnSpc>
                <a:spcPct val="107000"/>
              </a:lnSpc>
              <a:spcAft>
                <a:spcPts val="800"/>
              </a:spcAft>
            </a:pPr>
            <a:endParaRPr lang="lv-LV" sz="1600" dirty="0">
              <a:effectLst/>
              <a:cs typeface="Times New Roman" panose="02020603050405020304" pitchFamily="18" charset="0"/>
            </a:endParaRPr>
          </a:p>
        </p:txBody>
      </p:sp>
      <p:sp>
        <p:nvSpPr>
          <p:cNvPr id="6" name="Slide Number Placeholder 5">
            <a:extLst>
              <a:ext uri="{FF2B5EF4-FFF2-40B4-BE49-F238E27FC236}">
                <a16:creationId xmlns="" xmlns:a16="http://schemas.microsoft.com/office/drawing/2014/main" id="{B6E6E99B-BD28-4E9B-8610-8832A5274219}"/>
              </a:ext>
            </a:extLst>
          </p:cNvPr>
          <p:cNvSpPr>
            <a:spLocks noGrp="1"/>
          </p:cNvSpPr>
          <p:nvPr>
            <p:ph type="sldNum" sz="quarter" idx="13"/>
          </p:nvPr>
        </p:nvSpPr>
        <p:spPr/>
        <p:txBody>
          <a:bodyPr/>
          <a:lstStyle/>
          <a:p>
            <a:pPr>
              <a:defRPr/>
            </a:pPr>
            <a:fld id="{ED236E14-9F2E-4031-8159-DEE7360A2E2D}" type="slidenum">
              <a:rPr lang="en-US" altLang="en-US" smtClean="0"/>
              <a:pPr>
                <a:defRPr/>
              </a:pPr>
              <a:t>2</a:t>
            </a:fld>
            <a:endParaRPr lang="en-US" altLang="en-US" dirty="0"/>
          </a:p>
        </p:txBody>
      </p:sp>
      <p:sp>
        <p:nvSpPr>
          <p:cNvPr id="4" name="TextBox 3"/>
          <p:cNvSpPr txBox="1"/>
          <p:nvPr/>
        </p:nvSpPr>
        <p:spPr>
          <a:xfrm>
            <a:off x="3854369" y="666044"/>
            <a:ext cx="5069712" cy="461665"/>
          </a:xfrm>
          <a:prstGeom prst="rect">
            <a:avLst/>
          </a:prstGeom>
          <a:noFill/>
        </p:spPr>
        <p:txBody>
          <a:bodyPr wrap="square" rtlCol="0">
            <a:spAutoFit/>
          </a:bodyPr>
          <a:lstStyle/>
          <a:p>
            <a:r>
              <a:rPr lang="lv-LV" sz="2400" b="1" dirty="0">
                <a:latin typeface="Verdana" panose="020B0604030504040204" pitchFamily="34" charset="0"/>
                <a:ea typeface="Verdana" panose="020B0604030504040204" pitchFamily="34" charset="0"/>
              </a:rPr>
              <a:t>Rutīnas </a:t>
            </a:r>
            <a:r>
              <a:rPr lang="lv-LV" sz="2400" b="1" dirty="0" err="1">
                <a:latin typeface="Verdana" panose="020B0604030504040204" pitchFamily="34" charset="0"/>
                <a:ea typeface="Verdana" panose="020B0604030504040204" pitchFamily="34" charset="0"/>
              </a:rPr>
              <a:t>skrīnings</a:t>
            </a:r>
            <a:r>
              <a:rPr lang="lv-LV" sz="2400" b="1" dirty="0">
                <a:latin typeface="Verdana" panose="020B0604030504040204" pitchFamily="34" charset="0"/>
                <a:ea typeface="Verdana" panose="020B0604030504040204" pitchFamily="34" charset="0"/>
              </a:rPr>
              <a:t> </a:t>
            </a:r>
            <a:r>
              <a:rPr lang="en-US" sz="2400" b="1" dirty="0" smtClean="0">
                <a:latin typeface="Verdana" panose="020B0604030504040204" pitchFamily="34" charset="0"/>
                <a:ea typeface="Verdana" panose="020B0604030504040204" pitchFamily="34" charset="0"/>
              </a:rPr>
              <a:t>n</a:t>
            </a:r>
            <a:r>
              <a:rPr lang="lv-LV" sz="2400" b="1" dirty="0" smtClean="0">
                <a:latin typeface="Verdana" panose="020B0604030504040204" pitchFamily="34" charset="0"/>
                <a:ea typeface="Verdana" panose="020B0604030504040204" pitchFamily="34" charset="0"/>
              </a:rPr>
              <a:t>o 14.03</a:t>
            </a:r>
            <a:r>
              <a:rPr lang="en-US" sz="2400" b="1" dirty="0" smtClean="0">
                <a:latin typeface="Verdana" panose="020B0604030504040204" pitchFamily="34" charset="0"/>
                <a:ea typeface="Verdana" panose="020B0604030504040204" pitchFamily="34" charset="0"/>
              </a:rPr>
              <a:t>.</a:t>
            </a:r>
            <a:endParaRPr lang="en-US" sz="2400" b="1" dirty="0">
              <a:latin typeface="Verdana" panose="020B0604030504040204" pitchFamily="34" charset="0"/>
              <a:ea typeface="Verdana" panose="020B0604030504040204" pitchFamily="34" charset="0"/>
            </a:endParaRPr>
          </a:p>
        </p:txBody>
      </p:sp>
      <p:pic>
        <p:nvPicPr>
          <p:cNvPr id="2" name="Picture 1"/>
          <p:cNvPicPr>
            <a:picLocks noChangeAspect="1"/>
          </p:cNvPicPr>
          <p:nvPr/>
        </p:nvPicPr>
        <p:blipFill>
          <a:blip r:embed="rId3"/>
          <a:stretch>
            <a:fillRect/>
          </a:stretch>
        </p:blipFill>
        <p:spPr>
          <a:xfrm>
            <a:off x="1834861" y="0"/>
            <a:ext cx="1700931" cy="1713124"/>
          </a:xfrm>
          <a:prstGeom prst="rect">
            <a:avLst/>
          </a:prstGeom>
        </p:spPr>
      </p:pic>
    </p:spTree>
    <p:extLst>
      <p:ext uri="{BB962C8B-B14F-4D97-AF65-F5344CB8AC3E}">
        <p14:creationId xmlns:p14="http://schemas.microsoft.com/office/powerpoint/2010/main" val="29674196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151E5EF-95B4-42AD-842A-F5F4B7C9DB67}"/>
              </a:ext>
            </a:extLst>
          </p:cNvPr>
          <p:cNvSpPr>
            <a:spLocks noGrp="1"/>
          </p:cNvSpPr>
          <p:nvPr>
            <p:ph type="title"/>
          </p:nvPr>
        </p:nvSpPr>
        <p:spPr>
          <a:xfrm>
            <a:off x="4033777" y="381000"/>
            <a:ext cx="5110223" cy="579699"/>
          </a:xfrm>
        </p:spPr>
        <p:txBody>
          <a:bodyPr/>
          <a:lstStyle/>
          <a:p>
            <a:r>
              <a:rPr lang="lv-LV" dirty="0" err="1"/>
              <a:t>Skrīninga</a:t>
            </a:r>
            <a:r>
              <a:rPr lang="lv-LV" dirty="0"/>
              <a:t> iespējas martā</a:t>
            </a:r>
            <a:endParaRPr lang="en-GB" dirty="0"/>
          </a:p>
        </p:txBody>
      </p:sp>
      <p:sp>
        <p:nvSpPr>
          <p:cNvPr id="3" name="Content Placeholder 2">
            <a:extLst>
              <a:ext uri="{FF2B5EF4-FFF2-40B4-BE49-F238E27FC236}">
                <a16:creationId xmlns="" xmlns:a16="http://schemas.microsoft.com/office/drawing/2014/main" id="{C440457A-4926-4D93-9029-37641C9DB0FB}"/>
              </a:ext>
            </a:extLst>
          </p:cNvPr>
          <p:cNvSpPr>
            <a:spLocks noGrp="1"/>
          </p:cNvSpPr>
          <p:nvPr>
            <p:ph idx="1"/>
          </p:nvPr>
        </p:nvSpPr>
        <p:spPr>
          <a:xfrm>
            <a:off x="544010" y="1752600"/>
            <a:ext cx="8295190" cy="4682924"/>
          </a:xfrm>
        </p:spPr>
        <p:txBody>
          <a:bodyPr>
            <a:normAutofit fontScale="92500"/>
          </a:bodyPr>
          <a:lstStyle/>
          <a:p>
            <a:pPr marL="457200" indent="-457200" algn="just">
              <a:lnSpc>
                <a:spcPct val="107000"/>
              </a:lnSpc>
              <a:spcAft>
                <a:spcPts val="800"/>
              </a:spcAft>
              <a:buFont typeface="Wingdings" panose="05000000000000000000" pitchFamily="2" charset="2"/>
              <a:buChar char="Ø"/>
            </a:pPr>
            <a:r>
              <a:rPr lang="lv-LV" sz="2000" dirty="0"/>
              <a:t>Pirmsskolām ir piešķirti testi, ko var veikt izglītojamiem tiešā atbildīgās personas uzraudzībā, ievērojot visus drošības </a:t>
            </a:r>
            <a:r>
              <a:rPr lang="lv-LV" sz="2000" dirty="0" smtClean="0"/>
              <a:t>aspektus</a:t>
            </a:r>
            <a:r>
              <a:rPr lang="en-US" sz="2000" dirty="0" smtClean="0"/>
              <a:t> un </a:t>
            </a:r>
            <a:r>
              <a:rPr lang="lv-LV" sz="2000" dirty="0" smtClean="0"/>
              <a:t>ar </a:t>
            </a:r>
            <a:r>
              <a:rPr lang="lv-LV" sz="2000" dirty="0"/>
              <a:t>vecāku </a:t>
            </a:r>
            <a:r>
              <a:rPr lang="lv-LV" sz="2000" dirty="0" smtClean="0"/>
              <a:t>piekrišanu</a:t>
            </a:r>
            <a:r>
              <a:rPr lang="en-US" sz="2000" dirty="0" smtClean="0"/>
              <a:t>.</a:t>
            </a:r>
            <a:r>
              <a:rPr lang="lv-LV" sz="2000" dirty="0" smtClean="0"/>
              <a:t> </a:t>
            </a:r>
            <a:r>
              <a:rPr lang="en-US" sz="2000" dirty="0" smtClean="0"/>
              <a:t>Tie </a:t>
            </a:r>
            <a:r>
              <a:rPr lang="en-US" sz="2000" dirty="0" err="1" smtClean="0"/>
              <a:t>veicami</a:t>
            </a:r>
            <a:r>
              <a:rPr lang="en-US" sz="2000" dirty="0" smtClean="0"/>
              <a:t> </a:t>
            </a:r>
            <a:r>
              <a:rPr lang="lv-LV" sz="2000" dirty="0" smtClean="0"/>
              <a:t>tikai </a:t>
            </a:r>
            <a:r>
              <a:rPr lang="lv-LV" sz="2000" dirty="0"/>
              <a:t>īpašos gadījumos (pēkšņa simptomu parādīšanās izglītības iestādē, uzliesmojums iestādē, augsta riska kontakts ar inficētu personu </a:t>
            </a:r>
            <a:r>
              <a:rPr lang="en-US" sz="2000" dirty="0" err="1" smtClean="0"/>
              <a:t>u.c</a:t>
            </a:r>
            <a:r>
              <a:rPr lang="en-US" sz="2000" dirty="0" smtClean="0"/>
              <a:t>. </a:t>
            </a:r>
            <a:r>
              <a:rPr lang="lv-LV" sz="2000" dirty="0" smtClean="0"/>
              <a:t>epidemioloģiskas </a:t>
            </a:r>
            <a:r>
              <a:rPr lang="lv-LV" sz="2000" dirty="0"/>
              <a:t>indikācijas</a:t>
            </a:r>
            <a:r>
              <a:rPr lang="lv-LV" sz="2000" dirty="0" smtClean="0"/>
              <a:t>)</a:t>
            </a:r>
            <a:r>
              <a:rPr lang="en-US" sz="2000" dirty="0" smtClean="0"/>
              <a:t>.</a:t>
            </a:r>
          </a:p>
          <a:p>
            <a:pPr marL="457200" indent="-457200" algn="just">
              <a:lnSpc>
                <a:spcPct val="107000"/>
              </a:lnSpc>
              <a:spcAft>
                <a:spcPts val="800"/>
              </a:spcAft>
              <a:buFont typeface="Wingdings" panose="05000000000000000000" pitchFamily="2" charset="2"/>
              <a:buChar char="Ø"/>
            </a:pPr>
            <a:endParaRPr lang="lv-LV" sz="2000" dirty="0"/>
          </a:p>
          <a:p>
            <a:pPr marL="457200" indent="-457200" algn="just">
              <a:lnSpc>
                <a:spcPct val="107000"/>
              </a:lnSpc>
              <a:spcAft>
                <a:spcPts val="800"/>
              </a:spcAft>
              <a:buFont typeface="Wingdings" panose="05000000000000000000" pitchFamily="2" charset="2"/>
              <a:buChar char="Ø"/>
            </a:pPr>
            <a:r>
              <a:rPr lang="lv-LV" sz="2000" dirty="0"/>
              <a:t>Augstskolas pēc to drošības protokola testē darbiniekus un </a:t>
            </a:r>
            <a:r>
              <a:rPr lang="lv-LV" sz="2000" dirty="0" smtClean="0"/>
              <a:t>studējošos</a:t>
            </a:r>
            <a:r>
              <a:rPr lang="en-US" sz="2000" dirty="0" smtClean="0"/>
              <a:t>.</a:t>
            </a:r>
          </a:p>
          <a:p>
            <a:pPr marL="457200" indent="-457200" algn="just">
              <a:lnSpc>
                <a:spcPct val="107000"/>
              </a:lnSpc>
              <a:spcAft>
                <a:spcPts val="800"/>
              </a:spcAft>
              <a:buFont typeface="Wingdings" panose="05000000000000000000" pitchFamily="2" charset="2"/>
              <a:buChar char="Ø"/>
            </a:pPr>
            <a:endParaRPr lang="en-US" dirty="0">
              <a:solidFill>
                <a:srgbClr val="FF0000"/>
              </a:solidFill>
            </a:endParaRPr>
          </a:p>
          <a:p>
            <a:pPr algn="ctr">
              <a:lnSpc>
                <a:spcPct val="107000"/>
              </a:lnSpc>
              <a:spcAft>
                <a:spcPts val="800"/>
              </a:spcAft>
            </a:pPr>
            <a:r>
              <a:rPr lang="en-US" sz="2400" dirty="0" smtClean="0">
                <a:solidFill>
                  <a:srgbClr val="FF0000"/>
                </a:solidFill>
              </a:rPr>
              <a:t>P</a:t>
            </a:r>
            <a:r>
              <a:rPr lang="lv-LV" sz="2400" dirty="0" err="1" smtClean="0">
                <a:solidFill>
                  <a:srgbClr val="FF0000"/>
                </a:solidFill>
              </a:rPr>
              <a:t>ersonām</a:t>
            </a:r>
            <a:r>
              <a:rPr lang="lv-LV" sz="2400" dirty="0" smtClean="0">
                <a:solidFill>
                  <a:srgbClr val="FF0000"/>
                </a:solidFill>
              </a:rPr>
              <a:t> </a:t>
            </a:r>
            <a:r>
              <a:rPr lang="lv-LV" sz="2400" dirty="0">
                <a:solidFill>
                  <a:srgbClr val="FF0000"/>
                </a:solidFill>
              </a:rPr>
              <a:t>ar simptomiem izglītības iestādes apmeklēt ir </a:t>
            </a:r>
            <a:r>
              <a:rPr lang="lv-LV" sz="2400" dirty="0" smtClean="0">
                <a:solidFill>
                  <a:srgbClr val="FF0000"/>
                </a:solidFill>
              </a:rPr>
              <a:t>aizliegts</a:t>
            </a:r>
            <a:r>
              <a:rPr lang="en-US" sz="2400" dirty="0" smtClean="0">
                <a:solidFill>
                  <a:srgbClr val="FF0000"/>
                </a:solidFill>
              </a:rPr>
              <a:t>!</a:t>
            </a:r>
            <a:endParaRPr lang="en-GB" sz="2400" dirty="0">
              <a:solidFill>
                <a:srgbClr val="FF0000"/>
              </a:solidFill>
            </a:endParaRPr>
          </a:p>
        </p:txBody>
      </p:sp>
      <p:sp>
        <p:nvSpPr>
          <p:cNvPr id="6" name="Slide Number Placeholder 5">
            <a:extLst>
              <a:ext uri="{FF2B5EF4-FFF2-40B4-BE49-F238E27FC236}">
                <a16:creationId xmlns="" xmlns:a16="http://schemas.microsoft.com/office/drawing/2014/main" id="{F6F4F823-7488-4FB3-8128-BB238CC87838}"/>
              </a:ext>
            </a:extLst>
          </p:cNvPr>
          <p:cNvSpPr>
            <a:spLocks noGrp="1"/>
          </p:cNvSpPr>
          <p:nvPr>
            <p:ph type="sldNum" sz="quarter" idx="13"/>
          </p:nvPr>
        </p:nvSpPr>
        <p:spPr/>
        <p:txBody>
          <a:bodyPr/>
          <a:lstStyle/>
          <a:p>
            <a:pPr>
              <a:defRPr/>
            </a:pPr>
            <a:fld id="{ED236E14-9F2E-4031-8159-DEE7360A2E2D}" type="slidenum">
              <a:rPr lang="en-US" altLang="en-US" smtClean="0"/>
              <a:pPr>
                <a:defRPr/>
              </a:pPr>
              <a:t>3</a:t>
            </a:fld>
            <a:endParaRPr lang="en-US" altLang="en-US"/>
          </a:p>
        </p:txBody>
      </p:sp>
      <p:pic>
        <p:nvPicPr>
          <p:cNvPr id="7" name="Picture 6"/>
          <p:cNvPicPr>
            <a:picLocks noChangeAspect="1"/>
          </p:cNvPicPr>
          <p:nvPr/>
        </p:nvPicPr>
        <p:blipFill>
          <a:blip r:embed="rId2"/>
          <a:stretch>
            <a:fillRect/>
          </a:stretch>
        </p:blipFill>
        <p:spPr>
          <a:xfrm>
            <a:off x="1725174" y="0"/>
            <a:ext cx="1700931" cy="1713124"/>
          </a:xfrm>
          <a:prstGeom prst="rect">
            <a:avLst/>
          </a:prstGeom>
        </p:spPr>
      </p:pic>
    </p:spTree>
    <p:extLst>
      <p:ext uri="{BB962C8B-B14F-4D97-AF65-F5344CB8AC3E}">
        <p14:creationId xmlns:p14="http://schemas.microsoft.com/office/powerpoint/2010/main" val="99764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9EEF08F-AE1B-4D35-B3F8-96576C864C3A}"/>
              </a:ext>
            </a:extLst>
          </p:cNvPr>
          <p:cNvSpPr>
            <a:spLocks noGrp="1"/>
          </p:cNvSpPr>
          <p:nvPr>
            <p:ph type="title"/>
          </p:nvPr>
        </p:nvSpPr>
        <p:spPr>
          <a:xfrm>
            <a:off x="3836734" y="381000"/>
            <a:ext cx="5214669" cy="1036642"/>
          </a:xfrm>
        </p:spPr>
        <p:txBody>
          <a:bodyPr>
            <a:normAutofit fontScale="90000"/>
          </a:bodyPr>
          <a:lstStyle/>
          <a:p>
            <a:pPr algn="ctr"/>
            <a:r>
              <a:rPr lang="lv-LV" dirty="0" err="1">
                <a:cs typeface="Times New Roman" panose="02020603050405020304" pitchFamily="18" charset="0"/>
              </a:rPr>
              <a:t>Cit</a:t>
            </a:r>
            <a:r>
              <a:rPr lang="en-US" dirty="0">
                <a:cs typeface="Times New Roman" panose="02020603050405020304" pitchFamily="18" charset="0"/>
              </a:rPr>
              <a:t>u</a:t>
            </a:r>
            <a:r>
              <a:rPr lang="lv-LV" dirty="0">
                <a:cs typeface="Times New Roman" panose="02020603050405020304" pitchFamily="18" charset="0"/>
              </a:rPr>
              <a:t> izglītojamo </a:t>
            </a:r>
            <a:r>
              <a:rPr lang="lv-LV" dirty="0" err="1">
                <a:cs typeface="Times New Roman" panose="02020603050405020304" pitchFamily="18" charset="0"/>
              </a:rPr>
              <a:t>grup</a:t>
            </a:r>
            <a:r>
              <a:rPr lang="en-US" dirty="0">
                <a:cs typeface="Times New Roman" panose="02020603050405020304" pitchFamily="18" charset="0"/>
              </a:rPr>
              <a:t>u </a:t>
            </a:r>
            <a:r>
              <a:rPr lang="lv-LV" dirty="0">
                <a:cs typeface="Times New Roman" panose="02020603050405020304" pitchFamily="18" charset="0"/>
              </a:rPr>
              <a:t>rutīnas </a:t>
            </a:r>
            <a:r>
              <a:rPr lang="lv-LV" dirty="0" err="1">
                <a:cs typeface="Times New Roman" panose="02020603050405020304" pitchFamily="18" charset="0"/>
              </a:rPr>
              <a:t>skrīninga</a:t>
            </a:r>
            <a:r>
              <a:rPr lang="lv-LV" dirty="0">
                <a:cs typeface="Times New Roman" panose="02020603050405020304" pitchFamily="18" charset="0"/>
              </a:rPr>
              <a:t> </a:t>
            </a:r>
            <a:r>
              <a:rPr lang="en-US" dirty="0" err="1">
                <a:cs typeface="Times New Roman" panose="02020603050405020304" pitchFamily="18" charset="0"/>
              </a:rPr>
              <a:t>testēšana</a:t>
            </a:r>
            <a:r>
              <a:rPr lang="lv-LV" dirty="0">
                <a:cs typeface="Times New Roman" panose="02020603050405020304" pitchFamily="18" charset="0"/>
              </a:rPr>
              <a:t/>
            </a:r>
            <a:br>
              <a:rPr lang="lv-LV" dirty="0">
                <a:cs typeface="Times New Roman" panose="02020603050405020304" pitchFamily="18" charset="0"/>
              </a:rPr>
            </a:br>
            <a:r>
              <a:rPr lang="lv-LV" sz="1800" dirty="0">
                <a:cs typeface="Times New Roman" panose="02020603050405020304" pitchFamily="18" charset="0"/>
              </a:rPr>
              <a:t> </a:t>
            </a:r>
            <a:br>
              <a:rPr lang="lv-LV" sz="1800" dirty="0">
                <a:cs typeface="Times New Roman" panose="02020603050405020304" pitchFamily="18" charset="0"/>
              </a:rPr>
            </a:br>
            <a:endParaRPr lang="lv-LV" sz="1800" b="0" dirty="0">
              <a:solidFill>
                <a:srgbClr val="FF0000"/>
              </a:solidFill>
            </a:endParaRPr>
          </a:p>
        </p:txBody>
      </p:sp>
      <p:sp>
        <p:nvSpPr>
          <p:cNvPr id="3" name="Content Placeholder 2">
            <a:extLst>
              <a:ext uri="{FF2B5EF4-FFF2-40B4-BE49-F238E27FC236}">
                <a16:creationId xmlns="" xmlns:a16="http://schemas.microsoft.com/office/drawing/2014/main" id="{33DF91A0-5F45-4475-A5BD-1066FD7677CE}"/>
              </a:ext>
            </a:extLst>
          </p:cNvPr>
          <p:cNvSpPr>
            <a:spLocks noGrp="1"/>
          </p:cNvSpPr>
          <p:nvPr>
            <p:ph idx="1"/>
          </p:nvPr>
        </p:nvSpPr>
        <p:spPr>
          <a:xfrm>
            <a:off x="175491" y="1798642"/>
            <a:ext cx="8663709" cy="4830757"/>
          </a:xfrm>
        </p:spPr>
        <p:txBody>
          <a:bodyPr>
            <a:noAutofit/>
          </a:bodyPr>
          <a:lstStyle/>
          <a:p>
            <a:pPr marL="285750" indent="-285750" algn="just">
              <a:lnSpc>
                <a:spcPct val="120000"/>
              </a:lnSpc>
              <a:spcBef>
                <a:spcPts val="0"/>
              </a:spcBef>
              <a:spcAft>
                <a:spcPts val="0"/>
              </a:spcAft>
              <a:buFont typeface="Wingdings" panose="05000000000000000000" pitchFamily="2" charset="2"/>
              <a:buChar char="Ø"/>
            </a:pPr>
            <a:r>
              <a:rPr lang="lv-LV" sz="1800" dirty="0"/>
              <a:t>I</a:t>
            </a:r>
            <a:r>
              <a:rPr lang="en-US" sz="1800" dirty="0" err="1"/>
              <a:t>zglītojamiem</a:t>
            </a:r>
            <a:r>
              <a:rPr lang="en-US" sz="1800" dirty="0"/>
              <a:t>, </a:t>
            </a:r>
            <a:r>
              <a:rPr lang="en-US" sz="1800" dirty="0" err="1"/>
              <a:t>kuri</a:t>
            </a:r>
            <a:r>
              <a:rPr lang="en-US" sz="1800" dirty="0"/>
              <a:t> </a:t>
            </a:r>
            <a:r>
              <a:rPr lang="en-US" sz="1800" b="1" dirty="0" err="1"/>
              <a:t>speciālās</a:t>
            </a:r>
            <a:r>
              <a:rPr lang="en-US" sz="1800" b="1" dirty="0"/>
              <a:t> izglītības </a:t>
            </a:r>
            <a:r>
              <a:rPr lang="en-US" sz="1800" b="1" dirty="0" err="1"/>
              <a:t>iestādē</a:t>
            </a:r>
            <a:r>
              <a:rPr lang="en-US" sz="1800" b="1" dirty="0"/>
              <a:t> </a:t>
            </a:r>
            <a:r>
              <a:rPr lang="en-US" sz="1800" dirty="0" err="1"/>
              <a:t>vai</a:t>
            </a:r>
            <a:r>
              <a:rPr lang="en-US" sz="1800" dirty="0"/>
              <a:t> </a:t>
            </a:r>
            <a:r>
              <a:rPr lang="en-US" sz="1800" dirty="0" err="1"/>
              <a:t>speciālās</a:t>
            </a:r>
            <a:r>
              <a:rPr lang="en-US" sz="1800" dirty="0"/>
              <a:t> izglītības </a:t>
            </a:r>
            <a:r>
              <a:rPr lang="en-US" sz="1800" dirty="0" err="1"/>
              <a:t>klasē</a:t>
            </a:r>
            <a:r>
              <a:rPr lang="en-US" sz="1800" dirty="0"/>
              <a:t> </a:t>
            </a:r>
            <a:r>
              <a:rPr lang="en-US" sz="1800" dirty="0" err="1"/>
              <a:t>apgūst</a:t>
            </a:r>
            <a:r>
              <a:rPr lang="en-US" sz="1800" dirty="0"/>
              <a:t> </a:t>
            </a:r>
            <a:r>
              <a:rPr lang="en-US" sz="1800" dirty="0" err="1"/>
              <a:t>speciālo</a:t>
            </a:r>
            <a:r>
              <a:rPr lang="en-US" sz="1800" dirty="0"/>
              <a:t> </a:t>
            </a:r>
            <a:r>
              <a:rPr lang="en-US" sz="1800" dirty="0" err="1"/>
              <a:t>pamatizglītības</a:t>
            </a:r>
            <a:r>
              <a:rPr lang="en-US" sz="1800" dirty="0"/>
              <a:t> </a:t>
            </a:r>
            <a:r>
              <a:rPr lang="en-US" sz="1800" dirty="0" err="1"/>
              <a:t>programmu</a:t>
            </a:r>
            <a:r>
              <a:rPr lang="en-US" sz="1800" dirty="0"/>
              <a:t>, </a:t>
            </a:r>
            <a:r>
              <a:rPr lang="en-US" sz="1800" dirty="0" err="1"/>
              <a:t>skolēniem</a:t>
            </a:r>
            <a:r>
              <a:rPr lang="en-US" sz="1800" dirty="0"/>
              <a:t> </a:t>
            </a:r>
            <a:r>
              <a:rPr lang="en-US" sz="1800" dirty="0" err="1"/>
              <a:t>ar</a:t>
            </a:r>
            <a:r>
              <a:rPr lang="en-US" sz="1800" dirty="0"/>
              <a:t> </a:t>
            </a:r>
            <a:r>
              <a:rPr lang="en-US" sz="1800" dirty="0" err="1"/>
              <a:t>garīgās</a:t>
            </a:r>
            <a:r>
              <a:rPr lang="en-US" sz="1800" dirty="0"/>
              <a:t> </a:t>
            </a:r>
            <a:r>
              <a:rPr lang="en-US" sz="1800" dirty="0" err="1"/>
              <a:t>attīstības</a:t>
            </a:r>
            <a:r>
              <a:rPr lang="en-US" sz="1800" dirty="0"/>
              <a:t> </a:t>
            </a:r>
            <a:r>
              <a:rPr lang="en-US" sz="1800" dirty="0" err="1"/>
              <a:t>traucējumiem</a:t>
            </a:r>
            <a:r>
              <a:rPr lang="en-US" sz="1800" dirty="0"/>
              <a:t> </a:t>
            </a:r>
            <a:r>
              <a:rPr lang="en-US" sz="1800" dirty="0" err="1"/>
              <a:t>vai</a:t>
            </a:r>
            <a:r>
              <a:rPr lang="en-US" sz="1800" dirty="0"/>
              <a:t> </a:t>
            </a:r>
            <a:r>
              <a:rPr lang="en-US" sz="1800" dirty="0" err="1"/>
              <a:t>speciālo</a:t>
            </a:r>
            <a:r>
              <a:rPr lang="en-US" sz="1800" dirty="0"/>
              <a:t> </a:t>
            </a:r>
            <a:r>
              <a:rPr lang="en-US" sz="1800" dirty="0" err="1"/>
              <a:t>pamatizglītības</a:t>
            </a:r>
            <a:r>
              <a:rPr lang="en-US" sz="1800" dirty="0"/>
              <a:t> </a:t>
            </a:r>
            <a:r>
              <a:rPr lang="en-US" sz="1800" dirty="0" err="1"/>
              <a:t>programmu</a:t>
            </a:r>
            <a:r>
              <a:rPr lang="en-US" sz="1800" dirty="0"/>
              <a:t> </a:t>
            </a:r>
            <a:r>
              <a:rPr lang="en-US" sz="1800" dirty="0" err="1"/>
              <a:t>skolēniem</a:t>
            </a:r>
            <a:r>
              <a:rPr lang="en-US" sz="1800" dirty="0"/>
              <a:t> </a:t>
            </a:r>
            <a:r>
              <a:rPr lang="en-US" sz="1800" dirty="0" err="1"/>
              <a:t>ar</a:t>
            </a:r>
            <a:r>
              <a:rPr lang="en-US" sz="1800" dirty="0"/>
              <a:t> </a:t>
            </a:r>
            <a:r>
              <a:rPr lang="en-US" sz="1800" dirty="0" err="1"/>
              <a:t>smagiem</a:t>
            </a:r>
            <a:r>
              <a:rPr lang="en-US" sz="1800" dirty="0"/>
              <a:t> </a:t>
            </a:r>
            <a:r>
              <a:rPr lang="en-US" sz="1800" dirty="0" err="1"/>
              <a:t>garīgās</a:t>
            </a:r>
            <a:r>
              <a:rPr lang="en-US" sz="1800" dirty="0"/>
              <a:t> </a:t>
            </a:r>
            <a:r>
              <a:rPr lang="en-US" sz="1800" dirty="0" err="1"/>
              <a:t>attīstības</a:t>
            </a:r>
            <a:r>
              <a:rPr lang="en-US" sz="1800" dirty="0"/>
              <a:t> </a:t>
            </a:r>
            <a:r>
              <a:rPr lang="en-US" sz="1800" dirty="0" err="1"/>
              <a:t>traucējumiem</a:t>
            </a:r>
            <a:r>
              <a:rPr lang="lv-LV" sz="1800" dirty="0"/>
              <a:t>, </a:t>
            </a:r>
            <a:r>
              <a:rPr lang="en-US" sz="1800" dirty="0"/>
              <a:t>vai </a:t>
            </a:r>
            <a:r>
              <a:rPr lang="en-US" sz="1800" dirty="0" err="1"/>
              <a:t>vairākiem</a:t>
            </a:r>
            <a:r>
              <a:rPr lang="en-US" sz="1800" dirty="0"/>
              <a:t> </a:t>
            </a:r>
            <a:r>
              <a:rPr lang="en-US" sz="1800" dirty="0" err="1"/>
              <a:t>smagiem</a:t>
            </a:r>
            <a:r>
              <a:rPr lang="en-US" sz="1800" dirty="0"/>
              <a:t> </a:t>
            </a:r>
            <a:r>
              <a:rPr lang="en-US" sz="1800" dirty="0" err="1"/>
              <a:t>attīstības</a:t>
            </a:r>
            <a:r>
              <a:rPr lang="lv-LV" sz="1800" dirty="0"/>
              <a:t> traucējumiem</a:t>
            </a:r>
            <a:r>
              <a:rPr lang="en-US" sz="1800" dirty="0"/>
              <a:t> </a:t>
            </a:r>
            <a:r>
              <a:rPr lang="en-US" sz="1800" dirty="0" err="1"/>
              <a:t>testēšanas</a:t>
            </a:r>
            <a:r>
              <a:rPr lang="en-US" sz="1800" dirty="0"/>
              <a:t> </a:t>
            </a:r>
            <a:r>
              <a:rPr lang="en-US" sz="1800" b="1" u="sng" dirty="0" err="1"/>
              <a:t>kārtība</a:t>
            </a:r>
            <a:r>
              <a:rPr lang="en-US" sz="1800" b="1" u="sng" dirty="0"/>
              <a:t> </a:t>
            </a:r>
            <a:r>
              <a:rPr lang="en-US" sz="1800" b="1" u="sng" dirty="0" err="1"/>
              <a:t>nemainās</a:t>
            </a:r>
            <a:r>
              <a:rPr lang="en-US" sz="1800" b="1" u="sng" dirty="0"/>
              <a:t> </a:t>
            </a:r>
            <a:r>
              <a:rPr lang="en-US" sz="1800" dirty="0"/>
              <a:t>(</a:t>
            </a:r>
            <a:r>
              <a:rPr lang="en-US" sz="1800" dirty="0" err="1"/>
              <a:t>organiz</a:t>
            </a:r>
            <a:r>
              <a:rPr lang="lv-LV" sz="1800" dirty="0"/>
              <a:t>ē</a:t>
            </a:r>
            <a:r>
              <a:rPr lang="en-US" sz="1800" dirty="0"/>
              <a:t> </a:t>
            </a:r>
            <a:r>
              <a:rPr lang="en-US" sz="1800" dirty="0" err="1"/>
              <a:t>laboratorijas</a:t>
            </a:r>
            <a:r>
              <a:rPr lang="lv-LV" sz="1800" dirty="0"/>
              <a:t>, pēc iespējas izmanto </a:t>
            </a:r>
            <a:r>
              <a:rPr lang="lv-LV" sz="1800" dirty="0" err="1"/>
              <a:t>paštestus</a:t>
            </a:r>
            <a:r>
              <a:rPr lang="en-US" sz="1800" dirty="0" smtClean="0"/>
              <a:t>)</a:t>
            </a:r>
          </a:p>
          <a:p>
            <a:pPr marL="285750" indent="-285750" algn="just">
              <a:lnSpc>
                <a:spcPct val="120000"/>
              </a:lnSpc>
              <a:spcBef>
                <a:spcPts val="0"/>
              </a:spcBef>
              <a:spcAft>
                <a:spcPts val="0"/>
              </a:spcAft>
              <a:buFont typeface="Wingdings" panose="05000000000000000000" pitchFamily="2" charset="2"/>
              <a:buChar char="Ø"/>
            </a:pPr>
            <a:endParaRPr lang="en-US" sz="1800" dirty="0"/>
          </a:p>
          <a:p>
            <a:pPr algn="just">
              <a:lnSpc>
                <a:spcPct val="120000"/>
              </a:lnSpc>
              <a:spcBef>
                <a:spcPts val="0"/>
              </a:spcBef>
              <a:spcAft>
                <a:spcPts val="0"/>
              </a:spcAft>
            </a:pPr>
            <a:endParaRPr lang="lv-LV" sz="800" dirty="0"/>
          </a:p>
          <a:p>
            <a:pPr marL="285750" indent="-285750" algn="just">
              <a:lnSpc>
                <a:spcPct val="120000"/>
              </a:lnSpc>
              <a:spcBef>
                <a:spcPts val="0"/>
              </a:spcBef>
              <a:spcAft>
                <a:spcPts val="0"/>
              </a:spcAft>
              <a:buFont typeface="Wingdings" panose="05000000000000000000" pitchFamily="2" charset="2"/>
              <a:buChar char="Ø"/>
            </a:pPr>
            <a:r>
              <a:rPr lang="lv-LV" sz="1800" dirty="0" err="1"/>
              <a:t>Skol</a:t>
            </a:r>
            <a:r>
              <a:rPr lang="en-US" sz="1800" dirty="0" err="1"/>
              <a:t>ēniem</a:t>
            </a:r>
            <a:r>
              <a:rPr lang="en-US" sz="1800" dirty="0"/>
              <a:t>, </a:t>
            </a:r>
            <a:r>
              <a:rPr lang="en-US" sz="1800" dirty="0" err="1"/>
              <a:t>kuri</a:t>
            </a:r>
            <a:r>
              <a:rPr lang="en-US" sz="1800" dirty="0"/>
              <a:t> </a:t>
            </a:r>
            <a:r>
              <a:rPr lang="en-US" sz="1800" b="1" dirty="0" err="1"/>
              <a:t>izglītojas</a:t>
            </a:r>
            <a:r>
              <a:rPr lang="en-US" sz="1800" b="1" dirty="0"/>
              <a:t> </a:t>
            </a:r>
            <a:r>
              <a:rPr lang="en-US" sz="1800" b="1" dirty="0" err="1"/>
              <a:t>ģimenē</a:t>
            </a:r>
            <a:r>
              <a:rPr lang="en-US" sz="1800" b="1" dirty="0"/>
              <a:t> </a:t>
            </a:r>
            <a:r>
              <a:rPr lang="lv-LV" sz="1800" dirty="0"/>
              <a:t>un </a:t>
            </a:r>
            <a:r>
              <a:rPr lang="lv-LV" sz="1800" b="1" dirty="0"/>
              <a:t>tālmācības</a:t>
            </a:r>
            <a:r>
              <a:rPr lang="lv-LV" sz="1800" dirty="0"/>
              <a:t> skolu skolēniem </a:t>
            </a:r>
            <a:r>
              <a:rPr lang="lv-LV" sz="1600" dirty="0"/>
              <a:t>(interešu izglītībai</a:t>
            </a:r>
            <a:r>
              <a:rPr lang="en-US" sz="1600" dirty="0"/>
              <a:t> (</a:t>
            </a:r>
            <a:r>
              <a:rPr lang="en-US" sz="1600" dirty="0" err="1"/>
              <a:t>tostarp</a:t>
            </a:r>
            <a:r>
              <a:rPr lang="en-US" sz="1600" dirty="0"/>
              <a:t> </a:t>
            </a:r>
            <a:r>
              <a:rPr lang="lv-LV" sz="1600" dirty="0"/>
              <a:t>sportam</a:t>
            </a:r>
            <a:r>
              <a:rPr lang="en-US" sz="1600" dirty="0"/>
              <a:t>), </a:t>
            </a:r>
            <a:r>
              <a:rPr lang="en-US" sz="1600" dirty="0" err="1"/>
              <a:t>profesionālās</a:t>
            </a:r>
            <a:r>
              <a:rPr lang="en-US" sz="1600" dirty="0"/>
              <a:t> </a:t>
            </a:r>
            <a:r>
              <a:rPr lang="en-US" sz="1600" dirty="0" err="1"/>
              <a:t>ievirzes</a:t>
            </a:r>
            <a:r>
              <a:rPr lang="en-US" sz="1600" dirty="0"/>
              <a:t> </a:t>
            </a:r>
            <a:r>
              <a:rPr lang="en-US" sz="1600" dirty="0" err="1"/>
              <a:t>izglītībai</a:t>
            </a:r>
            <a:r>
              <a:rPr lang="lv-LV" sz="1600" dirty="0"/>
              <a:t>) </a:t>
            </a:r>
            <a:r>
              <a:rPr lang="lv-LV" sz="1800" dirty="0"/>
              <a:t>-  veicami </a:t>
            </a:r>
            <a:r>
              <a:rPr lang="lv-LV" sz="1800" dirty="0">
                <a:solidFill>
                  <a:srgbClr val="FF0000"/>
                </a:solidFill>
              </a:rPr>
              <a:t>2 </a:t>
            </a:r>
            <a:r>
              <a:rPr lang="lv-LV" sz="1800" dirty="0"/>
              <a:t>antigēna  </a:t>
            </a:r>
            <a:r>
              <a:rPr lang="lv-LV" sz="1800" dirty="0" err="1"/>
              <a:t>paštesti</a:t>
            </a:r>
            <a:r>
              <a:rPr lang="lv-LV" sz="1800" dirty="0"/>
              <a:t> </a:t>
            </a:r>
            <a:r>
              <a:rPr lang="en-US" sz="1800" dirty="0" err="1"/>
              <a:t>nedēļā</a:t>
            </a:r>
            <a:r>
              <a:rPr lang="en-US" sz="1800" dirty="0"/>
              <a:t> </a:t>
            </a:r>
            <a:r>
              <a:rPr lang="lv-LV" sz="1800" dirty="0"/>
              <a:t>– tos saņem piesaistītajā izglītības </a:t>
            </a:r>
            <a:r>
              <a:rPr lang="lv-LV" sz="1800" dirty="0" smtClean="0"/>
              <a:t>iestādē</a:t>
            </a:r>
            <a:endParaRPr lang="en-US" sz="1800" dirty="0" smtClean="0"/>
          </a:p>
          <a:p>
            <a:pPr marL="285750" indent="-285750" algn="just">
              <a:lnSpc>
                <a:spcPct val="120000"/>
              </a:lnSpc>
              <a:spcBef>
                <a:spcPts val="0"/>
              </a:spcBef>
              <a:spcAft>
                <a:spcPts val="0"/>
              </a:spcAft>
              <a:buFont typeface="Wingdings" panose="05000000000000000000" pitchFamily="2" charset="2"/>
              <a:buChar char="Ø"/>
            </a:pPr>
            <a:endParaRPr lang="lv-LV" sz="1800" dirty="0"/>
          </a:p>
          <a:p>
            <a:pPr marL="285750" indent="-285750" algn="just">
              <a:lnSpc>
                <a:spcPct val="120000"/>
              </a:lnSpc>
              <a:spcBef>
                <a:spcPts val="0"/>
              </a:spcBef>
              <a:spcAft>
                <a:spcPts val="0"/>
              </a:spcAft>
              <a:buFont typeface="Wingdings" panose="05000000000000000000" pitchFamily="2" charset="2"/>
              <a:buChar char="Ø"/>
            </a:pPr>
            <a:r>
              <a:rPr lang="lv-LV" sz="1800" b="1" dirty="0"/>
              <a:t>Pirmsskolas</a:t>
            </a:r>
            <a:r>
              <a:rPr lang="lv-LV" sz="1800" dirty="0"/>
              <a:t> izglītības programmu izglītojamajiem rutīnas testēšana netiek veikta, bet iespējama testēšana pēc indikācijām</a:t>
            </a:r>
            <a:endParaRPr lang="en-US" sz="1800" dirty="0"/>
          </a:p>
          <a:p>
            <a:pPr marL="285750" indent="-285750">
              <a:lnSpc>
                <a:spcPct val="120000"/>
              </a:lnSpc>
              <a:spcBef>
                <a:spcPts val="0"/>
              </a:spcBef>
              <a:spcAft>
                <a:spcPts val="0"/>
              </a:spcAft>
              <a:buFont typeface="Wingdings" panose="05000000000000000000" pitchFamily="2" charset="2"/>
              <a:buChar char="Ø"/>
            </a:pPr>
            <a:endParaRPr lang="en-US" sz="800" dirty="0"/>
          </a:p>
          <a:p>
            <a:pPr>
              <a:lnSpc>
                <a:spcPct val="120000"/>
              </a:lnSpc>
              <a:spcBef>
                <a:spcPts val="0"/>
              </a:spcBef>
              <a:spcAft>
                <a:spcPts val="0"/>
              </a:spcAft>
            </a:pPr>
            <a:endParaRPr lang="lv-LV" sz="1800" dirty="0"/>
          </a:p>
        </p:txBody>
      </p:sp>
      <p:sp>
        <p:nvSpPr>
          <p:cNvPr id="6" name="Slide Number Placeholder 5">
            <a:extLst>
              <a:ext uri="{FF2B5EF4-FFF2-40B4-BE49-F238E27FC236}">
                <a16:creationId xmlns="" xmlns:a16="http://schemas.microsoft.com/office/drawing/2014/main" id="{F13DAB68-505E-4B49-8C41-EF908C42588B}"/>
              </a:ext>
            </a:extLst>
          </p:cNvPr>
          <p:cNvSpPr>
            <a:spLocks noGrp="1"/>
          </p:cNvSpPr>
          <p:nvPr>
            <p:ph type="sldNum" sz="quarter" idx="13"/>
          </p:nvPr>
        </p:nvSpPr>
        <p:spPr/>
        <p:txBody>
          <a:bodyPr/>
          <a:lstStyle/>
          <a:p>
            <a:pPr>
              <a:defRPr/>
            </a:pPr>
            <a:fld id="{ED236E14-9F2E-4031-8159-DEE7360A2E2D}" type="slidenum">
              <a:rPr lang="en-US" altLang="en-US" smtClean="0"/>
              <a:pPr>
                <a:defRPr/>
              </a:pPr>
              <a:t>4</a:t>
            </a:fld>
            <a:endParaRPr lang="en-US" altLang="en-US"/>
          </a:p>
        </p:txBody>
      </p:sp>
      <p:pic>
        <p:nvPicPr>
          <p:cNvPr id="4" name="Picture 3"/>
          <p:cNvPicPr>
            <a:picLocks noChangeAspect="1"/>
          </p:cNvPicPr>
          <p:nvPr/>
        </p:nvPicPr>
        <p:blipFill>
          <a:blip r:embed="rId3"/>
          <a:stretch>
            <a:fillRect/>
          </a:stretch>
        </p:blipFill>
        <p:spPr>
          <a:xfrm>
            <a:off x="1823286" y="0"/>
            <a:ext cx="1700931" cy="1713124"/>
          </a:xfrm>
          <a:prstGeom prst="rect">
            <a:avLst/>
          </a:prstGeom>
        </p:spPr>
      </p:pic>
    </p:spTree>
    <p:extLst>
      <p:ext uri="{BB962C8B-B14F-4D97-AF65-F5344CB8AC3E}">
        <p14:creationId xmlns:p14="http://schemas.microsoft.com/office/powerpoint/2010/main" val="650065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F13DAB68-505E-4B49-8C41-EF908C42588B}"/>
              </a:ext>
            </a:extLst>
          </p:cNvPr>
          <p:cNvSpPr>
            <a:spLocks noGrp="1"/>
          </p:cNvSpPr>
          <p:nvPr>
            <p:ph type="sldNum" sz="quarter" idx="13"/>
          </p:nvPr>
        </p:nvSpPr>
        <p:spPr/>
        <p:txBody>
          <a:bodyPr/>
          <a:lstStyle/>
          <a:p>
            <a:pPr>
              <a:defRPr/>
            </a:pPr>
            <a:fld id="{ED236E14-9F2E-4031-8159-DEE7360A2E2D}" type="slidenum">
              <a:rPr lang="en-US" altLang="en-US" smtClean="0"/>
              <a:pPr>
                <a:defRPr/>
              </a:pPr>
              <a:t>5</a:t>
            </a:fld>
            <a:endParaRPr lang="en-US" altLang="en-US"/>
          </a:p>
        </p:txBody>
      </p:sp>
      <p:sp>
        <p:nvSpPr>
          <p:cNvPr id="9" name="Rectangle 8"/>
          <p:cNvSpPr/>
          <p:nvPr/>
        </p:nvSpPr>
        <p:spPr>
          <a:xfrm>
            <a:off x="569221" y="5893713"/>
            <a:ext cx="8117579" cy="861774"/>
          </a:xfrm>
          <a:prstGeom prst="rect">
            <a:avLst/>
          </a:prstGeom>
        </p:spPr>
        <p:txBody>
          <a:bodyPr wrap="square">
            <a:spAutoFit/>
          </a:bodyPr>
          <a:lstStyle/>
          <a:p>
            <a:pPr marL="0" marR="0">
              <a:spcBef>
                <a:spcPts val="0"/>
              </a:spcBef>
              <a:spcAft>
                <a:spcPts val="0"/>
              </a:spcAft>
            </a:pPr>
            <a:r>
              <a:rPr lang="lv-LV" sz="1400" dirty="0" err="1">
                <a:solidFill>
                  <a:srgbClr val="000000"/>
                </a:solidFill>
                <a:latin typeface="Verdana" panose="020B0604030504040204" pitchFamily="34" charset="0"/>
                <a:ea typeface="Verdana" panose="020B0604030504040204" pitchFamily="34" charset="0"/>
              </a:rPr>
              <a:t>Paštestu</a:t>
            </a:r>
            <a:r>
              <a:rPr lang="lv-LV" sz="1400" dirty="0">
                <a:solidFill>
                  <a:srgbClr val="000000"/>
                </a:solidFill>
                <a:latin typeface="Verdana" panose="020B0604030504040204" pitchFamily="34" charset="0"/>
                <a:ea typeface="Verdana" panose="020B0604030504040204" pitchFamily="34" charset="0"/>
              </a:rPr>
              <a:t> </a:t>
            </a:r>
            <a:r>
              <a:rPr lang="en-US" sz="1400" dirty="0" err="1">
                <a:solidFill>
                  <a:srgbClr val="000000"/>
                </a:solidFill>
                <a:latin typeface="Verdana" panose="020B0604030504040204" pitchFamily="34" charset="0"/>
                <a:ea typeface="Verdana" panose="020B0604030504040204" pitchFamily="34" charset="0"/>
              </a:rPr>
              <a:t>veic</a:t>
            </a:r>
            <a:r>
              <a:rPr lang="en-US" sz="1400" dirty="0">
                <a:solidFill>
                  <a:srgbClr val="000000"/>
                </a:solidFill>
                <a:latin typeface="Verdana" panose="020B0604030504040204" pitchFamily="34" charset="0"/>
                <a:ea typeface="Verdana" panose="020B0604030504040204" pitchFamily="34" charset="0"/>
              </a:rPr>
              <a:t> </a:t>
            </a:r>
            <a:r>
              <a:rPr lang="en-US" sz="1400" dirty="0" err="1">
                <a:solidFill>
                  <a:srgbClr val="000000"/>
                </a:solidFill>
                <a:latin typeface="Verdana" panose="020B0604030504040204" pitchFamily="34" charset="0"/>
                <a:ea typeface="Verdana" panose="020B0604030504040204" pitchFamily="34" charset="0"/>
              </a:rPr>
              <a:t>mājās</a:t>
            </a:r>
            <a:endParaRPr lang="en-US" sz="1400" dirty="0">
              <a:solidFill>
                <a:srgbClr val="000000"/>
              </a:solidFill>
              <a:latin typeface="Verdana" panose="020B0604030504040204" pitchFamily="34" charset="0"/>
              <a:ea typeface="Verdana" panose="020B0604030504040204" pitchFamily="34" charset="0"/>
            </a:endParaRPr>
          </a:p>
          <a:p>
            <a:pPr marL="0" marR="0">
              <a:spcBef>
                <a:spcPts val="0"/>
              </a:spcBef>
              <a:spcAft>
                <a:spcPts val="0"/>
              </a:spcAft>
            </a:pPr>
            <a:r>
              <a:rPr lang="lv-LV" sz="1200" b="1" i="1" dirty="0">
                <a:solidFill>
                  <a:srgbClr val="00B050"/>
                </a:solidFill>
                <a:latin typeface="Verdana" panose="020B0604030504040204" pitchFamily="34" charset="0"/>
                <a:ea typeface="Verdana" panose="020B0604030504040204" pitchFamily="34" charset="0"/>
              </a:rPr>
              <a:t>MK </a:t>
            </a:r>
            <a:r>
              <a:rPr lang="lv-LV" sz="1200" b="1" i="1" dirty="0" err="1">
                <a:solidFill>
                  <a:srgbClr val="00B050"/>
                </a:solidFill>
                <a:latin typeface="Verdana" panose="020B0604030504040204" pitchFamily="34" charset="0"/>
                <a:ea typeface="Verdana" panose="020B0604030504040204" pitchFamily="34" charset="0"/>
              </a:rPr>
              <a:t>Not</a:t>
            </a:r>
            <a:r>
              <a:rPr lang="lv-LV" sz="1200" b="1" i="1" dirty="0">
                <a:solidFill>
                  <a:srgbClr val="00B050"/>
                </a:solidFill>
                <a:latin typeface="Verdana" panose="020B0604030504040204" pitchFamily="34" charset="0"/>
                <a:ea typeface="Verdana" panose="020B0604030504040204" pitchFamily="34" charset="0"/>
              </a:rPr>
              <a:t> Nr.662 113.1.1.apakšpunkts nosaka, ka iestāde nosaka kārtību, kādā veic izglītojamo un nodarbināto testēšanu. Līdz ar to izglītības iestāde var noteikt testu veikšanu skolas telpās, īpaši ja iestādē vai teritorijā ir mainījusies epidemioloģiskā situācija</a:t>
            </a:r>
            <a:endParaRPr lang="lv-LV" sz="1200" b="1" i="1" dirty="0">
              <a:solidFill>
                <a:srgbClr val="00B050"/>
              </a:solidFill>
              <a:effectLst/>
              <a:latin typeface="Verdana" panose="020B0604030504040204" pitchFamily="34" charset="0"/>
              <a:ea typeface="Verdana" panose="020B0604030504040204" pitchFamily="34" charset="0"/>
            </a:endParaRPr>
          </a:p>
        </p:txBody>
      </p:sp>
      <p:sp>
        <p:nvSpPr>
          <p:cNvPr id="10" name="Rectangle 9"/>
          <p:cNvSpPr/>
          <p:nvPr/>
        </p:nvSpPr>
        <p:spPr>
          <a:xfrm>
            <a:off x="3298785" y="531838"/>
            <a:ext cx="5845215" cy="1200329"/>
          </a:xfrm>
          <a:prstGeom prst="rect">
            <a:avLst/>
          </a:prstGeom>
        </p:spPr>
        <p:txBody>
          <a:bodyPr wrap="square">
            <a:spAutoFit/>
          </a:bodyPr>
          <a:lstStyle/>
          <a:p>
            <a:pPr marL="0" marR="0">
              <a:spcBef>
                <a:spcPts val="0"/>
              </a:spcBef>
              <a:spcAft>
                <a:spcPts val="0"/>
              </a:spcAft>
            </a:pPr>
            <a:r>
              <a:rPr lang="lv-LV" sz="2400" b="1" dirty="0">
                <a:latin typeface="Verdana" panose="020B0604030504040204" pitchFamily="34" charset="0"/>
                <a:ea typeface="Verdana" panose="020B0604030504040204" pitchFamily="34" charset="0"/>
              </a:rPr>
              <a:t>Testēšanas kalendārs </a:t>
            </a:r>
            <a:r>
              <a:rPr lang="en-US" sz="2400" b="1" dirty="0" err="1">
                <a:latin typeface="Verdana" panose="020B0604030504040204" pitchFamily="34" charset="0"/>
                <a:ea typeface="Verdana" panose="020B0604030504040204" pitchFamily="34" charset="0"/>
              </a:rPr>
              <a:t>izglītojamajiem</a:t>
            </a:r>
            <a:r>
              <a:rPr lang="en-US" sz="2400" b="1" dirty="0">
                <a:latin typeface="Verdana" panose="020B0604030504040204" pitchFamily="34" charset="0"/>
                <a:ea typeface="Verdana" panose="020B0604030504040204" pitchFamily="34" charset="0"/>
              </a:rPr>
              <a:t> un </a:t>
            </a:r>
            <a:r>
              <a:rPr lang="en-US" sz="2400" b="1" dirty="0" err="1">
                <a:latin typeface="Verdana" panose="020B0604030504040204" pitchFamily="34" charset="0"/>
                <a:ea typeface="Verdana" panose="020B0604030504040204" pitchFamily="34" charset="0"/>
              </a:rPr>
              <a:t>darbiniekiem</a:t>
            </a:r>
            <a:r>
              <a:rPr lang="en-US" sz="2400" b="1" dirty="0">
                <a:latin typeface="Verdana" panose="020B0604030504040204" pitchFamily="34" charset="0"/>
                <a:ea typeface="Verdana" panose="020B0604030504040204" pitchFamily="34" charset="0"/>
              </a:rPr>
              <a:t> </a:t>
            </a:r>
            <a:r>
              <a:rPr lang="lv-LV" sz="2400" b="1" dirty="0">
                <a:latin typeface="Verdana" panose="020B0604030504040204" pitchFamily="34" charset="0"/>
                <a:ea typeface="Verdana" panose="020B0604030504040204" pitchFamily="34" charset="0"/>
              </a:rPr>
              <a:t>martā</a:t>
            </a:r>
            <a:endParaRPr lang="en-US" sz="1600" b="1" dirty="0">
              <a:effectLst/>
              <a:latin typeface="Verdana" panose="020B0604030504040204" pitchFamily="34" charset="0"/>
              <a:ea typeface="Verdana" panose="020B0604030504040204" pitchFamily="34" charset="0"/>
            </a:endParaRPr>
          </a:p>
        </p:txBody>
      </p:sp>
      <p:sp>
        <p:nvSpPr>
          <p:cNvPr id="2" name="Content Placeholder 1"/>
          <p:cNvSpPr>
            <a:spLocks noGrp="1"/>
          </p:cNvSpPr>
          <p:nvPr>
            <p:ph idx="1"/>
          </p:nvPr>
        </p:nvSpPr>
        <p:spPr>
          <a:xfrm>
            <a:off x="684659" y="2067201"/>
            <a:ext cx="7886700" cy="3534945"/>
          </a:xfrm>
        </p:spPr>
        <p:txBody>
          <a:bodyPr>
            <a:normAutofit fontScale="92500" lnSpcReduction="20000"/>
          </a:bodyPr>
          <a:lstStyle/>
          <a:p>
            <a:r>
              <a:rPr lang="lv-LV" sz="2100" dirty="0" err="1"/>
              <a:t>Paštestus</a:t>
            </a:r>
            <a:r>
              <a:rPr lang="lv-LV" sz="2100" dirty="0"/>
              <a:t> </a:t>
            </a:r>
            <a:r>
              <a:rPr lang="lv-LV" sz="2100" dirty="0" smtClean="0"/>
              <a:t>veic:</a:t>
            </a:r>
            <a:endParaRPr lang="en-US" sz="2100" dirty="0" smtClean="0"/>
          </a:p>
          <a:p>
            <a:endParaRPr lang="lv-LV" sz="2100" dirty="0"/>
          </a:p>
          <a:p>
            <a:r>
              <a:rPr lang="en-US" sz="2100" b="1" dirty="0" smtClean="0"/>
              <a:t>	- </a:t>
            </a:r>
            <a:r>
              <a:rPr lang="lv-LV" sz="2100" b="1" dirty="0" smtClean="0"/>
              <a:t>Svētdienas vakarā</a:t>
            </a:r>
            <a:r>
              <a:rPr lang="en-US" sz="2100" b="1" dirty="0" smtClean="0"/>
              <a:t>	</a:t>
            </a:r>
            <a:r>
              <a:rPr lang="lv-LV" sz="2100" b="1" dirty="0"/>
              <a:t>	</a:t>
            </a:r>
            <a:r>
              <a:rPr lang="en-US" sz="2100" b="1" dirty="0" smtClean="0"/>
              <a:t>- </a:t>
            </a:r>
            <a:r>
              <a:rPr lang="lv-LV" sz="2100" b="1" dirty="0" smtClean="0"/>
              <a:t>Trešdienas </a:t>
            </a:r>
            <a:r>
              <a:rPr lang="lv-LV" sz="2100" b="1" dirty="0"/>
              <a:t>vakarā</a:t>
            </a:r>
          </a:p>
          <a:p>
            <a:pPr marL="342900" indent="-342900">
              <a:buFont typeface="Arial" panose="020B0604020202020204" pitchFamily="34" charset="0"/>
              <a:buChar char="•"/>
            </a:pPr>
            <a:endParaRPr lang="en-US" sz="2100" dirty="0" smtClean="0"/>
          </a:p>
          <a:p>
            <a:pPr marL="342900" indent="-342900">
              <a:buFont typeface="Arial" panose="020B0604020202020204" pitchFamily="34" charset="0"/>
              <a:buChar char="•"/>
            </a:pPr>
            <a:endParaRPr lang="lv-LV" sz="2100" dirty="0"/>
          </a:p>
          <a:p>
            <a:r>
              <a:rPr lang="lv-LV" sz="2100" dirty="0"/>
              <a:t>Ja iestādē ir uzliesmojums, vai karantīnas gadījumi konkrētā klasē </a:t>
            </a:r>
            <a:r>
              <a:rPr lang="lv-LV" sz="1900" dirty="0" smtClean="0"/>
              <a:t>(skolu </a:t>
            </a:r>
            <a:r>
              <a:rPr lang="lv-LV" sz="1900" dirty="0"/>
              <a:t>var apmeklēt arī tad, </a:t>
            </a:r>
            <a:r>
              <a:rPr lang="en-US" sz="1900" dirty="0" err="1" smtClean="0"/>
              <a:t>ja</a:t>
            </a:r>
            <a:r>
              <a:rPr lang="en-US" sz="1900" dirty="0" smtClean="0"/>
              <a:t> </a:t>
            </a:r>
            <a:r>
              <a:rPr lang="lv-LV" sz="1900" dirty="0" smtClean="0"/>
              <a:t>noteikta </a:t>
            </a:r>
            <a:r>
              <a:rPr lang="lv-LV" sz="1900" dirty="0"/>
              <a:t>karantīna), </a:t>
            </a:r>
            <a:r>
              <a:rPr lang="lv-LV" sz="2100" dirty="0"/>
              <a:t>un tiek </a:t>
            </a:r>
            <a:r>
              <a:rPr lang="lv-LV" sz="2100" dirty="0" smtClean="0"/>
              <a:t>noteikt</a:t>
            </a:r>
            <a:r>
              <a:rPr lang="en-US" sz="2100" dirty="0" smtClean="0"/>
              <a:t>s</a:t>
            </a:r>
            <a:r>
              <a:rPr lang="lv-LV" sz="2100" dirty="0" smtClean="0"/>
              <a:t> papildu pasākum</a:t>
            </a:r>
            <a:r>
              <a:rPr lang="en-US" sz="2100" dirty="0" smtClean="0"/>
              <a:t>s</a:t>
            </a:r>
            <a:r>
              <a:rPr lang="lv-LV" sz="2100" dirty="0" smtClean="0"/>
              <a:t> </a:t>
            </a:r>
            <a:r>
              <a:rPr lang="en-US" sz="2100" dirty="0" smtClean="0"/>
              <a:t>- </a:t>
            </a:r>
            <a:r>
              <a:rPr lang="lv-LV" sz="2100" dirty="0" smtClean="0"/>
              <a:t>trešais </a:t>
            </a:r>
            <a:r>
              <a:rPr lang="lv-LV" sz="2100" dirty="0" err="1"/>
              <a:t>paštests</a:t>
            </a:r>
            <a:r>
              <a:rPr lang="lv-LV" sz="2100" dirty="0"/>
              <a:t>, tad </a:t>
            </a:r>
            <a:r>
              <a:rPr lang="lv-LV" sz="2100" dirty="0" err="1"/>
              <a:t>paštestus</a:t>
            </a:r>
            <a:r>
              <a:rPr lang="lv-LV" sz="2100" dirty="0"/>
              <a:t> veic:</a:t>
            </a:r>
          </a:p>
          <a:p>
            <a:pPr marL="1516063" lvl="2" indent="-342900">
              <a:buFont typeface="Arial" panose="020B0604020202020204" pitchFamily="34" charset="0"/>
              <a:buChar char="•"/>
            </a:pPr>
            <a:r>
              <a:rPr lang="lv-LV" sz="1900" dirty="0">
                <a:latin typeface="Verdana" panose="020B0604030504040204" pitchFamily="34" charset="0"/>
                <a:ea typeface="Verdana" panose="020B0604030504040204" pitchFamily="34" charset="0"/>
              </a:rPr>
              <a:t>Svētdienas vakarā</a:t>
            </a:r>
          </a:p>
          <a:p>
            <a:pPr marL="1516063" lvl="2" indent="-342900">
              <a:buFont typeface="Arial" panose="020B0604020202020204" pitchFamily="34" charset="0"/>
              <a:buChar char="•"/>
            </a:pPr>
            <a:r>
              <a:rPr lang="lv-LV" sz="1900" dirty="0">
                <a:latin typeface="Verdana" panose="020B0604030504040204" pitchFamily="34" charset="0"/>
                <a:ea typeface="Verdana" panose="020B0604030504040204" pitchFamily="34" charset="0"/>
              </a:rPr>
              <a:t>Otrdienas vakarā</a:t>
            </a:r>
          </a:p>
          <a:p>
            <a:pPr marL="1516063" lvl="2" indent="-342900">
              <a:buFont typeface="Arial" panose="020B0604020202020204" pitchFamily="34" charset="0"/>
              <a:buChar char="•"/>
            </a:pPr>
            <a:r>
              <a:rPr lang="lv-LV" sz="1900" dirty="0">
                <a:latin typeface="Verdana" panose="020B0604030504040204" pitchFamily="34" charset="0"/>
                <a:ea typeface="Verdana" panose="020B0604030504040204" pitchFamily="34" charset="0"/>
              </a:rPr>
              <a:t>Ceturtdienas vakarā</a:t>
            </a:r>
          </a:p>
          <a:p>
            <a:endParaRPr lang="en-GB" dirty="0"/>
          </a:p>
        </p:txBody>
      </p:sp>
      <p:pic>
        <p:nvPicPr>
          <p:cNvPr id="3" name="Picture 2"/>
          <p:cNvPicPr>
            <a:picLocks noChangeAspect="1"/>
          </p:cNvPicPr>
          <p:nvPr/>
        </p:nvPicPr>
        <p:blipFill>
          <a:blip r:embed="rId2"/>
          <a:stretch>
            <a:fillRect/>
          </a:stretch>
        </p:blipFill>
        <p:spPr>
          <a:xfrm>
            <a:off x="1684390" y="19043"/>
            <a:ext cx="1700931" cy="1713124"/>
          </a:xfrm>
          <a:prstGeom prst="rect">
            <a:avLst/>
          </a:prstGeom>
        </p:spPr>
      </p:pic>
    </p:spTree>
    <p:extLst>
      <p:ext uri="{BB962C8B-B14F-4D97-AF65-F5344CB8AC3E}">
        <p14:creationId xmlns:p14="http://schemas.microsoft.com/office/powerpoint/2010/main" val="3315985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F13DAB68-505E-4B49-8C41-EF908C42588B}"/>
              </a:ext>
            </a:extLst>
          </p:cNvPr>
          <p:cNvSpPr>
            <a:spLocks noGrp="1"/>
          </p:cNvSpPr>
          <p:nvPr>
            <p:ph type="sldNum" sz="quarter" idx="13"/>
          </p:nvPr>
        </p:nvSpPr>
        <p:spPr/>
        <p:txBody>
          <a:bodyPr/>
          <a:lstStyle/>
          <a:p>
            <a:pPr>
              <a:defRPr/>
            </a:pPr>
            <a:fld id="{ED236E14-9F2E-4031-8159-DEE7360A2E2D}" type="slidenum">
              <a:rPr lang="en-US" altLang="en-US" smtClean="0"/>
              <a:pPr>
                <a:defRPr/>
              </a:pPr>
              <a:t>6</a:t>
            </a:fld>
            <a:endParaRPr lang="en-US" altLang="en-US"/>
          </a:p>
        </p:txBody>
      </p:sp>
      <p:sp>
        <p:nvSpPr>
          <p:cNvPr id="9" name="Rectangle 8"/>
          <p:cNvSpPr/>
          <p:nvPr/>
        </p:nvSpPr>
        <p:spPr>
          <a:xfrm>
            <a:off x="528436" y="5794964"/>
            <a:ext cx="8117579" cy="492443"/>
          </a:xfrm>
          <a:prstGeom prst="rect">
            <a:avLst/>
          </a:prstGeom>
        </p:spPr>
        <p:txBody>
          <a:bodyPr wrap="square">
            <a:spAutoFit/>
          </a:bodyPr>
          <a:lstStyle/>
          <a:p>
            <a:pPr marL="0" marR="0">
              <a:spcBef>
                <a:spcPts val="0"/>
              </a:spcBef>
              <a:spcAft>
                <a:spcPts val="0"/>
              </a:spcAft>
            </a:pPr>
            <a:r>
              <a:rPr lang="en-US" sz="1400" dirty="0" smtClean="0">
                <a:solidFill>
                  <a:srgbClr val="000000"/>
                </a:solidFill>
                <a:latin typeface="Verdana" panose="020B0604030504040204" pitchFamily="34" charset="0"/>
                <a:ea typeface="Verdana" panose="020B0604030504040204" pitchFamily="34" charset="0"/>
              </a:rPr>
              <a:t>P</a:t>
            </a:r>
            <a:r>
              <a:rPr lang="lv-LV" sz="1400" dirty="0" err="1" smtClean="0">
                <a:solidFill>
                  <a:srgbClr val="000000"/>
                </a:solidFill>
                <a:latin typeface="Verdana" panose="020B0604030504040204" pitchFamily="34" charset="0"/>
                <a:ea typeface="Verdana" panose="020B0604030504040204" pitchFamily="34" charset="0"/>
              </a:rPr>
              <a:t>aštestu</a:t>
            </a:r>
            <a:r>
              <a:rPr lang="lv-LV" sz="1400" dirty="0" smtClean="0">
                <a:solidFill>
                  <a:srgbClr val="000000"/>
                </a:solidFill>
                <a:latin typeface="Verdana" panose="020B0604030504040204" pitchFamily="34" charset="0"/>
                <a:ea typeface="Verdana" panose="020B0604030504040204" pitchFamily="34" charset="0"/>
              </a:rPr>
              <a:t> </a:t>
            </a:r>
            <a:r>
              <a:rPr lang="en-US" sz="1400" dirty="0" err="1">
                <a:solidFill>
                  <a:srgbClr val="000000"/>
                </a:solidFill>
                <a:latin typeface="Verdana" panose="020B0604030504040204" pitchFamily="34" charset="0"/>
                <a:ea typeface="Verdana" panose="020B0604030504040204" pitchFamily="34" charset="0"/>
              </a:rPr>
              <a:t>veic</a:t>
            </a:r>
            <a:r>
              <a:rPr lang="en-US" sz="1400" dirty="0">
                <a:solidFill>
                  <a:srgbClr val="000000"/>
                </a:solidFill>
                <a:latin typeface="Verdana" panose="020B0604030504040204" pitchFamily="34" charset="0"/>
                <a:ea typeface="Verdana" panose="020B0604030504040204" pitchFamily="34" charset="0"/>
              </a:rPr>
              <a:t> </a:t>
            </a:r>
            <a:r>
              <a:rPr lang="en-US" sz="1400" dirty="0" err="1">
                <a:solidFill>
                  <a:srgbClr val="000000"/>
                </a:solidFill>
                <a:latin typeface="Verdana" panose="020B0604030504040204" pitchFamily="34" charset="0"/>
                <a:ea typeface="Verdana" panose="020B0604030504040204" pitchFamily="34" charset="0"/>
              </a:rPr>
              <a:t>mājās</a:t>
            </a:r>
            <a:endParaRPr lang="en-US" sz="1400" dirty="0">
              <a:solidFill>
                <a:srgbClr val="000000"/>
              </a:solidFill>
              <a:latin typeface="Verdana" panose="020B0604030504040204" pitchFamily="34" charset="0"/>
              <a:ea typeface="Verdana" panose="020B0604030504040204" pitchFamily="34" charset="0"/>
            </a:endParaRPr>
          </a:p>
          <a:p>
            <a:pPr marL="0" marR="0">
              <a:spcBef>
                <a:spcPts val="0"/>
              </a:spcBef>
              <a:spcAft>
                <a:spcPts val="0"/>
              </a:spcAft>
            </a:pPr>
            <a:r>
              <a:rPr lang="lv-LV" sz="1200" b="1" i="1" dirty="0">
                <a:solidFill>
                  <a:srgbClr val="00B050"/>
                </a:solidFill>
                <a:effectLst/>
                <a:latin typeface="Verdana" panose="020B0604030504040204" pitchFamily="34" charset="0"/>
                <a:ea typeface="Verdana" panose="020B0604030504040204" pitchFamily="34" charset="0"/>
              </a:rPr>
              <a:t>Ja mainās epidemioloģiskā situācija, var tikt noteikta </a:t>
            </a:r>
            <a:r>
              <a:rPr lang="lv-LV" sz="1200" b="1" i="1" dirty="0" err="1">
                <a:solidFill>
                  <a:srgbClr val="00B050"/>
                </a:solidFill>
                <a:effectLst/>
                <a:latin typeface="Verdana" panose="020B0604030504040204" pitchFamily="34" charset="0"/>
                <a:ea typeface="Verdana" panose="020B0604030504040204" pitchFamily="34" charset="0"/>
              </a:rPr>
              <a:t>paštestu</a:t>
            </a:r>
            <a:r>
              <a:rPr lang="lv-LV" sz="1200" b="1" i="1" dirty="0">
                <a:solidFill>
                  <a:srgbClr val="00B050"/>
                </a:solidFill>
                <a:effectLst/>
                <a:latin typeface="Verdana" panose="020B0604030504040204" pitchFamily="34" charset="0"/>
                <a:ea typeface="Verdana" panose="020B0604030504040204" pitchFamily="34" charset="0"/>
              </a:rPr>
              <a:t> veikšana izglītības </a:t>
            </a:r>
            <a:r>
              <a:rPr lang="lv-LV" sz="1200" b="1" i="1" dirty="0" smtClean="0">
                <a:solidFill>
                  <a:srgbClr val="00B050"/>
                </a:solidFill>
                <a:effectLst/>
                <a:latin typeface="Verdana" panose="020B0604030504040204" pitchFamily="34" charset="0"/>
                <a:ea typeface="Verdana" panose="020B0604030504040204" pitchFamily="34" charset="0"/>
              </a:rPr>
              <a:t>iestādē</a:t>
            </a:r>
            <a:endParaRPr lang="lv-LV" sz="1200" b="1" i="1" dirty="0">
              <a:solidFill>
                <a:srgbClr val="00B050"/>
              </a:solidFill>
              <a:effectLst/>
              <a:latin typeface="Verdana" panose="020B0604030504040204" pitchFamily="34" charset="0"/>
              <a:ea typeface="Verdana" panose="020B0604030504040204" pitchFamily="34" charset="0"/>
            </a:endParaRPr>
          </a:p>
        </p:txBody>
      </p:sp>
      <p:sp>
        <p:nvSpPr>
          <p:cNvPr id="10" name="Rectangle 9"/>
          <p:cNvSpPr/>
          <p:nvPr/>
        </p:nvSpPr>
        <p:spPr>
          <a:xfrm>
            <a:off x="3871457" y="531838"/>
            <a:ext cx="5575140" cy="461665"/>
          </a:xfrm>
          <a:prstGeom prst="rect">
            <a:avLst/>
          </a:prstGeom>
        </p:spPr>
        <p:txBody>
          <a:bodyPr wrap="square">
            <a:spAutoFit/>
          </a:bodyPr>
          <a:lstStyle/>
          <a:p>
            <a:pPr marL="0" marR="0">
              <a:spcBef>
                <a:spcPts val="0"/>
              </a:spcBef>
              <a:spcAft>
                <a:spcPts val="0"/>
              </a:spcAft>
            </a:pPr>
            <a:r>
              <a:rPr lang="lv-LV" sz="2400" b="1" dirty="0">
                <a:latin typeface="Verdana" panose="020B0604030504040204" pitchFamily="34" charset="0"/>
                <a:ea typeface="Verdana" panose="020B0604030504040204" pitchFamily="34" charset="0"/>
              </a:rPr>
              <a:t>Testēšana skolēnu brīvlaikā</a:t>
            </a:r>
            <a:endParaRPr lang="en-US" sz="1600" b="1" dirty="0">
              <a:effectLst/>
              <a:latin typeface="Verdana" panose="020B0604030504040204" pitchFamily="34" charset="0"/>
              <a:ea typeface="Verdana" panose="020B0604030504040204" pitchFamily="34" charset="0"/>
            </a:endParaRPr>
          </a:p>
        </p:txBody>
      </p:sp>
      <p:sp>
        <p:nvSpPr>
          <p:cNvPr id="2" name="Content Placeholder 1"/>
          <p:cNvSpPr>
            <a:spLocks noGrp="1"/>
          </p:cNvSpPr>
          <p:nvPr>
            <p:ph idx="1"/>
          </p:nvPr>
        </p:nvSpPr>
        <p:spPr>
          <a:xfrm>
            <a:off x="684659" y="2125980"/>
            <a:ext cx="7886700" cy="3028950"/>
          </a:xfrm>
        </p:spPr>
        <p:txBody>
          <a:bodyPr>
            <a:normAutofit lnSpcReduction="10000"/>
          </a:bodyPr>
          <a:lstStyle/>
          <a:p>
            <a:r>
              <a:rPr lang="lv-LV" b="1" dirty="0"/>
              <a:t>Brīvlaiks</a:t>
            </a:r>
            <a:r>
              <a:rPr lang="lv-LV" b="1" dirty="0" smtClean="0"/>
              <a:t>:</a:t>
            </a:r>
            <a:endParaRPr lang="en-US" b="1" dirty="0" smtClean="0"/>
          </a:p>
          <a:p>
            <a:endParaRPr lang="lv-LV" b="1" dirty="0"/>
          </a:p>
          <a:p>
            <a:pPr lvl="1" indent="0">
              <a:buNone/>
            </a:pPr>
            <a:r>
              <a:rPr lang="pt-BR" dirty="0">
                <a:latin typeface="Verdana" panose="020B0604030504040204" pitchFamily="34" charset="0"/>
                <a:ea typeface="Verdana" panose="020B0604030504040204" pitchFamily="34" charset="0"/>
              </a:rPr>
              <a:t>1.–11. </a:t>
            </a:r>
            <a:r>
              <a:rPr lang="pt-BR" dirty="0" smtClean="0">
                <a:latin typeface="Verdana" panose="020B0604030504040204" pitchFamily="34" charset="0"/>
                <a:ea typeface="Verdana" panose="020B0604030504040204" pitchFamily="34" charset="0"/>
              </a:rPr>
              <a:t>klases 		–	14</a:t>
            </a:r>
            <a:r>
              <a:rPr lang="pt-BR" dirty="0">
                <a:latin typeface="Verdana" panose="020B0604030504040204" pitchFamily="34" charset="0"/>
                <a:ea typeface="Verdana" panose="020B0604030504040204" pitchFamily="34" charset="0"/>
              </a:rPr>
              <a:t>. </a:t>
            </a:r>
            <a:r>
              <a:rPr lang="pt-BR" dirty="0" smtClean="0">
                <a:latin typeface="Verdana" panose="020B0604030504040204" pitchFamily="34" charset="0"/>
                <a:ea typeface="Verdana" panose="020B0604030504040204" pitchFamily="34" charset="0"/>
              </a:rPr>
              <a:t>- 18</a:t>
            </a:r>
            <a:r>
              <a:rPr lang="pt-BR" dirty="0">
                <a:latin typeface="Verdana" panose="020B0604030504040204" pitchFamily="34" charset="0"/>
                <a:ea typeface="Verdana" panose="020B0604030504040204" pitchFamily="34" charset="0"/>
              </a:rPr>
              <a:t>. </a:t>
            </a:r>
            <a:r>
              <a:rPr lang="pt-BR" dirty="0" smtClean="0">
                <a:latin typeface="Verdana" panose="020B0604030504040204" pitchFamily="34" charset="0"/>
                <a:ea typeface="Verdana" panose="020B0604030504040204" pitchFamily="34" charset="0"/>
              </a:rPr>
              <a:t>marts </a:t>
            </a:r>
          </a:p>
          <a:p>
            <a:pPr lvl="1" indent="0">
              <a:buNone/>
            </a:pPr>
            <a:r>
              <a:rPr lang="pt-BR" dirty="0" smtClean="0">
                <a:latin typeface="Verdana" panose="020B0604030504040204" pitchFamily="34" charset="0"/>
                <a:ea typeface="Verdana" panose="020B0604030504040204" pitchFamily="34" charset="0"/>
              </a:rPr>
              <a:t>12</a:t>
            </a:r>
            <a:r>
              <a:rPr lang="pt-BR" dirty="0">
                <a:latin typeface="Verdana" panose="020B0604030504040204" pitchFamily="34" charset="0"/>
                <a:ea typeface="Verdana" panose="020B0604030504040204" pitchFamily="34" charset="0"/>
              </a:rPr>
              <a:t>. </a:t>
            </a:r>
            <a:r>
              <a:rPr lang="pt-BR" dirty="0" smtClean="0">
                <a:latin typeface="Verdana" panose="020B0604030504040204" pitchFamily="34" charset="0"/>
                <a:ea typeface="Verdana" panose="020B0604030504040204" pitchFamily="34" charset="0"/>
              </a:rPr>
              <a:t>klases 		–	21</a:t>
            </a:r>
            <a:r>
              <a:rPr lang="pt-BR" dirty="0">
                <a:latin typeface="Verdana" panose="020B0604030504040204" pitchFamily="34" charset="0"/>
                <a:ea typeface="Verdana" panose="020B0604030504040204" pitchFamily="34" charset="0"/>
              </a:rPr>
              <a:t>. </a:t>
            </a:r>
            <a:r>
              <a:rPr lang="pt-BR" dirty="0" smtClean="0">
                <a:latin typeface="Verdana" panose="020B0604030504040204" pitchFamily="34" charset="0"/>
                <a:ea typeface="Verdana" panose="020B0604030504040204" pitchFamily="34" charset="0"/>
              </a:rPr>
              <a:t>- 25</a:t>
            </a:r>
            <a:r>
              <a:rPr lang="pt-BR" dirty="0">
                <a:latin typeface="Verdana" panose="020B0604030504040204" pitchFamily="34" charset="0"/>
                <a:ea typeface="Verdana" panose="020B0604030504040204" pitchFamily="34" charset="0"/>
              </a:rPr>
              <a:t>. </a:t>
            </a:r>
            <a:r>
              <a:rPr lang="pt-BR" dirty="0" smtClean="0">
                <a:latin typeface="Verdana" panose="020B0604030504040204" pitchFamily="34" charset="0"/>
                <a:ea typeface="Verdana" panose="020B0604030504040204" pitchFamily="34" charset="0"/>
              </a:rPr>
              <a:t>marts</a:t>
            </a:r>
            <a:endParaRPr lang="lv-LV" dirty="0">
              <a:latin typeface="Verdana" panose="020B0604030504040204" pitchFamily="34" charset="0"/>
              <a:ea typeface="Verdana" panose="020B0604030504040204" pitchFamily="34" charset="0"/>
            </a:endParaRPr>
          </a:p>
          <a:p>
            <a:endParaRPr lang="en-US" dirty="0" smtClean="0"/>
          </a:p>
          <a:p>
            <a:endParaRPr lang="lv-LV" dirty="0"/>
          </a:p>
          <a:p>
            <a:r>
              <a:rPr lang="lv-LV" dirty="0"/>
              <a:t>Lai apmeklētu interešu izglītības un profesionālās ievirzes programmu nodarbības, </a:t>
            </a:r>
            <a:r>
              <a:rPr lang="lv-LV" dirty="0" err="1" smtClean="0"/>
              <a:t>paštestu</a:t>
            </a:r>
            <a:r>
              <a:rPr lang="en-US" dirty="0" smtClean="0"/>
              <a:t>s</a:t>
            </a:r>
            <a:r>
              <a:rPr lang="lv-LV" dirty="0" smtClean="0"/>
              <a:t> </a:t>
            </a:r>
            <a:r>
              <a:rPr lang="lv-LV" dirty="0"/>
              <a:t>pēc algoritma veic arī brīvlaika nedēļā</a:t>
            </a:r>
            <a:endParaRPr lang="en-GB" dirty="0"/>
          </a:p>
        </p:txBody>
      </p:sp>
      <p:pic>
        <p:nvPicPr>
          <p:cNvPr id="3" name="Picture 2"/>
          <p:cNvPicPr>
            <a:picLocks noChangeAspect="1"/>
          </p:cNvPicPr>
          <p:nvPr/>
        </p:nvPicPr>
        <p:blipFill>
          <a:blip r:embed="rId2"/>
          <a:stretch>
            <a:fillRect/>
          </a:stretch>
        </p:blipFill>
        <p:spPr>
          <a:xfrm>
            <a:off x="1719114" y="39477"/>
            <a:ext cx="1700931" cy="1713124"/>
          </a:xfrm>
          <a:prstGeom prst="rect">
            <a:avLst/>
          </a:prstGeom>
        </p:spPr>
      </p:pic>
    </p:spTree>
    <p:extLst>
      <p:ext uri="{BB962C8B-B14F-4D97-AF65-F5344CB8AC3E}">
        <p14:creationId xmlns:p14="http://schemas.microsoft.com/office/powerpoint/2010/main" val="4116892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6800" y="381000"/>
            <a:ext cx="3810000" cy="1036642"/>
          </a:xfrm>
        </p:spPr>
        <p:txBody>
          <a:bodyPr/>
          <a:lstStyle/>
          <a:p>
            <a:r>
              <a:rPr lang="lv-LV" dirty="0"/>
              <a:t>Testu </a:t>
            </a:r>
            <a:r>
              <a:rPr lang="lv-LV" dirty="0" smtClean="0"/>
              <a:t>piegāde</a:t>
            </a:r>
            <a:r>
              <a:rPr lang="en-US" dirty="0" smtClean="0"/>
              <a:t>s</a:t>
            </a:r>
            <a:endParaRPr lang="en-GB" dirty="0"/>
          </a:p>
        </p:txBody>
      </p:sp>
      <p:sp>
        <p:nvSpPr>
          <p:cNvPr id="3" name="Content Placeholder 2"/>
          <p:cNvSpPr>
            <a:spLocks noGrp="1"/>
          </p:cNvSpPr>
          <p:nvPr>
            <p:ph idx="1"/>
          </p:nvPr>
        </p:nvSpPr>
        <p:spPr>
          <a:xfrm>
            <a:off x="625033" y="1752600"/>
            <a:ext cx="8061767" cy="4763947"/>
          </a:xfrm>
        </p:spPr>
        <p:txBody>
          <a:bodyPr>
            <a:normAutofit fontScale="92500" lnSpcReduction="10000"/>
          </a:bodyPr>
          <a:lstStyle/>
          <a:p>
            <a:r>
              <a:rPr lang="lv-LV" sz="1900" dirty="0"/>
              <a:t>Martam nepieciešamos </a:t>
            </a:r>
            <a:r>
              <a:rPr lang="en-US" sz="1900" dirty="0" smtClean="0"/>
              <a:t>10 </a:t>
            </a:r>
            <a:r>
              <a:rPr lang="lv-LV" sz="1900" dirty="0" err="1" smtClean="0"/>
              <a:t>paštestus</a:t>
            </a:r>
            <a:r>
              <a:rPr lang="en-US" sz="1900" dirty="0" smtClean="0"/>
              <a:t> </a:t>
            </a:r>
            <a:r>
              <a:rPr lang="lv-LV" sz="1900" dirty="0" smtClean="0"/>
              <a:t>piegādā</a:t>
            </a:r>
            <a:r>
              <a:rPr lang="en-US" sz="1900" dirty="0" smtClean="0"/>
              <a:t>s – </a:t>
            </a:r>
          </a:p>
          <a:p>
            <a:r>
              <a:rPr lang="en-US" sz="1900" dirty="0" smtClean="0"/>
              <a:t>				</a:t>
            </a:r>
            <a:r>
              <a:rPr lang="lv-LV" sz="1900" dirty="0" smtClean="0"/>
              <a:t>marta </a:t>
            </a:r>
            <a:r>
              <a:rPr lang="lv-LV" sz="1900" dirty="0"/>
              <a:t>sākumā un marta vidū</a:t>
            </a:r>
          </a:p>
          <a:p>
            <a:endParaRPr lang="lv-LV" sz="1900" dirty="0"/>
          </a:p>
          <a:p>
            <a:r>
              <a:rPr lang="lv-LV" sz="1900" dirty="0"/>
              <a:t>Katrai personai plānoti kopumā </a:t>
            </a:r>
            <a:r>
              <a:rPr lang="lv-LV" sz="1900"/>
              <a:t>20 </a:t>
            </a:r>
            <a:r>
              <a:rPr lang="lv-LV" sz="1900" smtClean="0"/>
              <a:t>testi:</a:t>
            </a:r>
            <a:endParaRPr lang="en-US" sz="1900" dirty="0" smtClean="0"/>
          </a:p>
          <a:p>
            <a:endParaRPr lang="lv-LV" sz="1900" dirty="0"/>
          </a:p>
          <a:p>
            <a:pPr marL="342900" indent="-342900">
              <a:buFontTx/>
              <a:buChar char="-"/>
            </a:pPr>
            <a:r>
              <a:rPr lang="lv-LV" sz="1900" dirty="0"/>
              <a:t>10 </a:t>
            </a:r>
            <a:r>
              <a:rPr lang="en-US" sz="1900" dirty="0" err="1" smtClean="0"/>
              <a:t>testi</a:t>
            </a:r>
            <a:r>
              <a:rPr lang="en-US" sz="1900" dirty="0" smtClean="0"/>
              <a:t> - r</a:t>
            </a:r>
            <a:r>
              <a:rPr lang="lv-LV" sz="1900" dirty="0" err="1" smtClean="0"/>
              <a:t>utīnas</a:t>
            </a:r>
            <a:r>
              <a:rPr lang="lv-LV" sz="1900" dirty="0" smtClean="0"/>
              <a:t> testēšanai</a:t>
            </a:r>
            <a:endParaRPr lang="lv-LV" sz="1900" dirty="0"/>
          </a:p>
          <a:p>
            <a:pPr marL="342900" indent="-342900">
              <a:buFontTx/>
              <a:buChar char="-"/>
            </a:pPr>
            <a:r>
              <a:rPr lang="lv-LV" sz="1900" dirty="0"/>
              <a:t>6 </a:t>
            </a:r>
            <a:r>
              <a:rPr lang="en-US" sz="1900" dirty="0" err="1" smtClean="0"/>
              <a:t>testi</a:t>
            </a:r>
            <a:r>
              <a:rPr lang="en-US" sz="1900" dirty="0" smtClean="0"/>
              <a:t> </a:t>
            </a:r>
            <a:r>
              <a:rPr lang="lv-LV" sz="1900" dirty="0" smtClean="0"/>
              <a:t>iestādē </a:t>
            </a:r>
            <a:r>
              <a:rPr lang="lv-LV" sz="1900" dirty="0"/>
              <a:t>– eksāmeniem, aizdomīgiem gadījumiem, papildus testiem uzliesmojumu gadījumā, ārējo novērotāju </a:t>
            </a:r>
            <a:r>
              <a:rPr lang="lv-LV" sz="1900" dirty="0" smtClean="0"/>
              <a:t>testēšanai</a:t>
            </a:r>
            <a:r>
              <a:rPr lang="en-US" sz="1900" dirty="0" smtClean="0"/>
              <a:t> </a:t>
            </a:r>
            <a:r>
              <a:rPr lang="en-US" sz="1900" dirty="0" err="1" smtClean="0"/>
              <a:t>u.c</a:t>
            </a:r>
            <a:r>
              <a:rPr lang="en-US" sz="1900" dirty="0" smtClean="0"/>
              <a:t>.</a:t>
            </a:r>
            <a:endParaRPr lang="lv-LV" sz="1900" dirty="0"/>
          </a:p>
          <a:p>
            <a:pPr marL="342900" indent="-342900">
              <a:buFontTx/>
              <a:buChar char="-"/>
            </a:pPr>
            <a:r>
              <a:rPr lang="lv-LV" sz="1900" dirty="0"/>
              <a:t>4 – pašvaldības </a:t>
            </a:r>
            <a:r>
              <a:rPr lang="lv-LV" sz="1900" dirty="0" err="1" smtClean="0"/>
              <a:t>kvot</a:t>
            </a:r>
            <a:r>
              <a:rPr lang="en-US" sz="1900" dirty="0" smtClean="0"/>
              <a:t>a</a:t>
            </a:r>
            <a:r>
              <a:rPr lang="lv-LV" sz="1900" dirty="0" smtClean="0"/>
              <a:t>, </a:t>
            </a:r>
            <a:r>
              <a:rPr lang="lv-LV" sz="1900" dirty="0"/>
              <a:t>kurus iestādes var pieprasīt, ja ir īpaši </a:t>
            </a:r>
            <a:r>
              <a:rPr lang="lv-LV" sz="1900" dirty="0" smtClean="0"/>
              <a:t>apstākļi</a:t>
            </a:r>
            <a:endParaRPr lang="lv-LV" sz="1900" dirty="0"/>
          </a:p>
          <a:p>
            <a:pPr marL="342900" indent="-342900">
              <a:buFontTx/>
              <a:buChar char="-"/>
            </a:pPr>
            <a:r>
              <a:rPr lang="en-US" sz="1900" dirty="0" err="1" smtClean="0"/>
              <a:t>Iespējamas</a:t>
            </a:r>
            <a:r>
              <a:rPr lang="en-US" sz="1900" dirty="0" smtClean="0"/>
              <a:t> </a:t>
            </a:r>
            <a:r>
              <a:rPr lang="lv-LV" sz="1900" dirty="0" smtClean="0"/>
              <a:t>nelielas </a:t>
            </a:r>
            <a:r>
              <a:rPr lang="lv-LV" sz="1900" dirty="0"/>
              <a:t>atšķirības </a:t>
            </a:r>
            <a:r>
              <a:rPr lang="lv-LV" sz="1900" dirty="0" err="1" smtClean="0"/>
              <a:t>admin</a:t>
            </a:r>
            <a:r>
              <a:rPr lang="en-US" sz="1900" dirty="0" err="1" smtClean="0"/>
              <a:t>istratīvajās</a:t>
            </a:r>
            <a:r>
              <a:rPr lang="lv-LV" sz="1900" dirty="0" smtClean="0"/>
              <a:t> </a:t>
            </a:r>
            <a:r>
              <a:rPr lang="lv-LV" sz="1900" dirty="0"/>
              <a:t>teritorijās</a:t>
            </a:r>
          </a:p>
          <a:p>
            <a:endParaRPr lang="en-US" dirty="0" smtClean="0"/>
          </a:p>
          <a:p>
            <a:endParaRPr lang="lv-LV" dirty="0"/>
          </a:p>
          <a:p>
            <a:pPr algn="ctr"/>
            <a:r>
              <a:rPr lang="en-US" dirty="0" smtClean="0">
                <a:solidFill>
                  <a:srgbClr val="FF0000"/>
                </a:solidFill>
              </a:rPr>
              <a:t>T</a:t>
            </a:r>
            <a:r>
              <a:rPr lang="lv-LV" dirty="0" err="1" smtClean="0">
                <a:solidFill>
                  <a:srgbClr val="FF0000"/>
                </a:solidFill>
              </a:rPr>
              <a:t>estu</a:t>
            </a:r>
            <a:r>
              <a:rPr lang="lv-LV" dirty="0" smtClean="0">
                <a:solidFill>
                  <a:srgbClr val="FF0000"/>
                </a:solidFill>
              </a:rPr>
              <a:t> </a:t>
            </a:r>
            <a:r>
              <a:rPr lang="lv-LV" dirty="0">
                <a:solidFill>
                  <a:srgbClr val="FF0000"/>
                </a:solidFill>
              </a:rPr>
              <a:t>piegādes pirmajā pusgadā </a:t>
            </a:r>
            <a:r>
              <a:rPr lang="en-US" dirty="0">
                <a:solidFill>
                  <a:srgbClr val="FF0000"/>
                </a:solidFill>
              </a:rPr>
              <a:t>v</a:t>
            </a:r>
            <a:r>
              <a:rPr lang="lv-LV" dirty="0" err="1" smtClean="0">
                <a:solidFill>
                  <a:srgbClr val="FF0000"/>
                </a:solidFill>
              </a:rPr>
              <a:t>airāk</a:t>
            </a:r>
            <a:r>
              <a:rPr lang="lv-LV" dirty="0" smtClean="0">
                <a:solidFill>
                  <a:srgbClr val="FF0000"/>
                </a:solidFill>
              </a:rPr>
              <a:t> </a:t>
            </a:r>
            <a:r>
              <a:rPr lang="lv-LV" dirty="0">
                <a:solidFill>
                  <a:srgbClr val="FF0000"/>
                </a:solidFill>
              </a:rPr>
              <a:t>netiek plānotas</a:t>
            </a:r>
            <a:endParaRPr lang="en-GB" dirty="0">
              <a:solidFill>
                <a:srgbClr val="FF0000"/>
              </a:solidFill>
            </a:endParaRPr>
          </a:p>
        </p:txBody>
      </p:sp>
      <p:sp>
        <p:nvSpPr>
          <p:cNvPr id="6" name="Slide Number Placeholder 5"/>
          <p:cNvSpPr>
            <a:spLocks noGrp="1"/>
          </p:cNvSpPr>
          <p:nvPr>
            <p:ph type="sldNum" sz="quarter" idx="13"/>
          </p:nvPr>
        </p:nvSpPr>
        <p:spPr/>
        <p:txBody>
          <a:bodyPr/>
          <a:lstStyle/>
          <a:p>
            <a:pPr>
              <a:defRPr/>
            </a:pPr>
            <a:fld id="{ED236E14-9F2E-4031-8159-DEE7360A2E2D}" type="slidenum">
              <a:rPr lang="en-US" altLang="en-US" smtClean="0"/>
              <a:pPr>
                <a:defRPr/>
              </a:pPr>
              <a:t>7</a:t>
            </a:fld>
            <a:endParaRPr lang="en-US" altLang="en-US"/>
          </a:p>
        </p:txBody>
      </p:sp>
      <p:pic>
        <p:nvPicPr>
          <p:cNvPr id="7" name="Picture 6"/>
          <p:cNvPicPr>
            <a:picLocks noChangeAspect="1"/>
          </p:cNvPicPr>
          <p:nvPr/>
        </p:nvPicPr>
        <p:blipFill>
          <a:blip r:embed="rId2"/>
          <a:stretch>
            <a:fillRect/>
          </a:stretch>
        </p:blipFill>
        <p:spPr>
          <a:xfrm>
            <a:off x="1740334" y="0"/>
            <a:ext cx="1700931" cy="1713124"/>
          </a:xfrm>
          <a:prstGeom prst="rect">
            <a:avLst/>
          </a:prstGeom>
        </p:spPr>
      </p:pic>
    </p:spTree>
    <p:extLst>
      <p:ext uri="{BB962C8B-B14F-4D97-AF65-F5344CB8AC3E}">
        <p14:creationId xmlns:p14="http://schemas.microsoft.com/office/powerpoint/2010/main" val="2812539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41264" y="381000"/>
            <a:ext cx="5702735" cy="1036642"/>
          </a:xfrm>
        </p:spPr>
        <p:txBody>
          <a:bodyPr/>
          <a:lstStyle/>
          <a:p>
            <a:r>
              <a:rPr lang="lv-LV" dirty="0"/>
              <a:t>Pārslimošanas sertifikāti ar antigēna testu</a:t>
            </a:r>
            <a:endParaRPr lang="en-GB" dirty="0"/>
          </a:p>
        </p:txBody>
      </p:sp>
      <p:sp>
        <p:nvSpPr>
          <p:cNvPr id="3" name="Content Placeholder 2"/>
          <p:cNvSpPr>
            <a:spLocks noGrp="1"/>
          </p:cNvSpPr>
          <p:nvPr>
            <p:ph idx="1"/>
          </p:nvPr>
        </p:nvSpPr>
        <p:spPr>
          <a:xfrm>
            <a:off x="451413" y="2273461"/>
            <a:ext cx="8387787" cy="3646026"/>
          </a:xfrm>
        </p:spPr>
        <p:txBody>
          <a:bodyPr/>
          <a:lstStyle/>
          <a:p>
            <a:r>
              <a:rPr lang="en-US" b="1" dirty="0" err="1" smtClean="0"/>
              <a:t>Sertifikātus</a:t>
            </a:r>
            <a:r>
              <a:rPr lang="en-US" b="1" dirty="0" smtClean="0"/>
              <a:t> </a:t>
            </a:r>
            <a:r>
              <a:rPr lang="en-US" b="1" dirty="0" err="1" smtClean="0"/>
              <a:t>var</a:t>
            </a:r>
            <a:r>
              <a:rPr lang="en-US" b="1" dirty="0" smtClean="0"/>
              <a:t> </a:t>
            </a:r>
            <a:r>
              <a:rPr lang="en-US" b="1" dirty="0" err="1" smtClean="0"/>
              <a:t>izsniegt</a:t>
            </a:r>
            <a:r>
              <a:rPr lang="en-US" b="1" dirty="0" smtClean="0"/>
              <a:t> </a:t>
            </a:r>
            <a:r>
              <a:rPr lang="en-US" b="1" dirty="0" err="1" smtClean="0"/>
              <a:t>tikai</a:t>
            </a:r>
            <a:r>
              <a:rPr lang="en-US" b="1" dirty="0" smtClean="0"/>
              <a:t> </a:t>
            </a:r>
            <a:r>
              <a:rPr lang="en-US" b="1" dirty="0" err="1" smtClean="0"/>
              <a:t>pamatojoties</a:t>
            </a:r>
            <a:r>
              <a:rPr lang="en-US" b="1" dirty="0" smtClean="0"/>
              <a:t> </a:t>
            </a:r>
            <a:r>
              <a:rPr lang="en-US" b="1" dirty="0" err="1" smtClean="0"/>
              <a:t>uz</a:t>
            </a:r>
            <a:r>
              <a:rPr lang="en-US" b="1" dirty="0" smtClean="0"/>
              <a:t> p</a:t>
            </a:r>
            <a:r>
              <a:rPr lang="lv-LV" b="1" dirty="0" err="1" smtClean="0"/>
              <a:t>rofesionāl</a:t>
            </a:r>
            <a:r>
              <a:rPr lang="en-US" b="1" dirty="0" err="1" smtClean="0"/>
              <a:t>ajiem</a:t>
            </a:r>
            <a:r>
              <a:rPr lang="lv-LV" b="1" dirty="0" smtClean="0"/>
              <a:t> </a:t>
            </a:r>
            <a:r>
              <a:rPr lang="lv-LV" b="1" dirty="0"/>
              <a:t>antigēna </a:t>
            </a:r>
            <a:r>
              <a:rPr lang="lv-LV" b="1" dirty="0" smtClean="0"/>
              <a:t>testi</a:t>
            </a:r>
            <a:r>
              <a:rPr lang="en-US" b="1" dirty="0" err="1" smtClean="0"/>
              <a:t>em</a:t>
            </a:r>
            <a:endParaRPr lang="en-US" b="1" dirty="0" smtClean="0"/>
          </a:p>
          <a:p>
            <a:r>
              <a:rPr lang="en-US" dirty="0" smtClean="0"/>
              <a:t>P</a:t>
            </a:r>
            <a:r>
              <a:rPr lang="lv-LV" dirty="0" err="1" smtClean="0"/>
              <a:t>aštesti</a:t>
            </a:r>
            <a:r>
              <a:rPr lang="lv-LV" dirty="0" smtClean="0"/>
              <a:t> </a:t>
            </a:r>
            <a:r>
              <a:rPr lang="lv-LV" dirty="0"/>
              <a:t>neatbilst šīm prasībām. Eiropas Komisija uztur īpašu sarakstu ar atbilstošiem testiem, tos var saņemt </a:t>
            </a:r>
            <a:r>
              <a:rPr lang="lv-LV" dirty="0" smtClean="0"/>
              <a:t>VALIC</a:t>
            </a:r>
            <a:endParaRPr lang="en-US" dirty="0" smtClean="0"/>
          </a:p>
          <a:p>
            <a:endParaRPr lang="lv-LV" dirty="0"/>
          </a:p>
          <a:p>
            <a:r>
              <a:rPr lang="lv-LV" dirty="0"/>
              <a:t>Atzīmi sistēmā var izdarīt tikai ārstniecības persona, ja noslēgts līgums ar Nacionālo veselības dienestu par pieeju sistēmai (slēdz pēc iestādes iniciatīvas), un persona </a:t>
            </a:r>
            <a:r>
              <a:rPr lang="lv-LV" dirty="0" smtClean="0"/>
              <a:t>testēšanu </a:t>
            </a:r>
            <a:r>
              <a:rPr lang="lv-LV" dirty="0"/>
              <a:t>veic ar profesionālajiem antigēna testiem</a:t>
            </a:r>
            <a:endParaRPr lang="en-GB" dirty="0"/>
          </a:p>
        </p:txBody>
      </p:sp>
      <p:sp>
        <p:nvSpPr>
          <p:cNvPr id="6" name="Slide Number Placeholder 5"/>
          <p:cNvSpPr>
            <a:spLocks noGrp="1"/>
          </p:cNvSpPr>
          <p:nvPr>
            <p:ph type="sldNum" sz="quarter" idx="13"/>
          </p:nvPr>
        </p:nvSpPr>
        <p:spPr/>
        <p:txBody>
          <a:bodyPr/>
          <a:lstStyle/>
          <a:p>
            <a:pPr>
              <a:defRPr/>
            </a:pPr>
            <a:fld id="{ED236E14-9F2E-4031-8159-DEE7360A2E2D}" type="slidenum">
              <a:rPr lang="en-US" altLang="en-US" smtClean="0"/>
              <a:pPr>
                <a:defRPr/>
              </a:pPr>
              <a:t>8</a:t>
            </a:fld>
            <a:endParaRPr lang="en-US" altLang="en-US"/>
          </a:p>
        </p:txBody>
      </p:sp>
      <p:pic>
        <p:nvPicPr>
          <p:cNvPr id="7" name="Picture 6"/>
          <p:cNvPicPr>
            <a:picLocks noChangeAspect="1"/>
          </p:cNvPicPr>
          <p:nvPr/>
        </p:nvPicPr>
        <p:blipFill>
          <a:blip r:embed="rId2"/>
          <a:stretch>
            <a:fillRect/>
          </a:stretch>
        </p:blipFill>
        <p:spPr>
          <a:xfrm>
            <a:off x="1740334" y="42759"/>
            <a:ext cx="1700931" cy="1713124"/>
          </a:xfrm>
          <a:prstGeom prst="rect">
            <a:avLst/>
          </a:prstGeom>
        </p:spPr>
      </p:pic>
    </p:spTree>
    <p:extLst>
      <p:ext uri="{BB962C8B-B14F-4D97-AF65-F5344CB8AC3E}">
        <p14:creationId xmlns:p14="http://schemas.microsoft.com/office/powerpoint/2010/main" val="3954131033"/>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89_Prezentacija_templateLV</Template>
  <TotalTime>7576</TotalTime>
  <Words>464</Words>
  <Application>Microsoft Office PowerPoint</Application>
  <PresentationFormat>On-screen Show (4:3)</PresentationFormat>
  <Paragraphs>73</Paragraphs>
  <Slides>8</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Times New Roman</vt:lpstr>
      <vt:lpstr>Verdana</vt:lpstr>
      <vt:lpstr>Wingdings</vt:lpstr>
      <vt:lpstr>89_Prezentacija_templateLV</vt:lpstr>
      <vt:lpstr> </vt:lpstr>
      <vt:lpstr>PowerPoint Presentation</vt:lpstr>
      <vt:lpstr>Skrīninga iespējas martā</vt:lpstr>
      <vt:lpstr>Citu izglītojamo grupu rutīnas skrīninga testēšana   </vt:lpstr>
      <vt:lpstr>PowerPoint Presentation</vt:lpstr>
      <vt:lpstr>PowerPoint Presentation</vt:lpstr>
      <vt:lpstr>Testu piegādes</vt:lpstr>
      <vt:lpstr>Pārslimošanas sertifikāti ar antigēna testu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Jānis Aizpors</cp:lastModifiedBy>
  <cp:revision>877</cp:revision>
  <cp:lastPrinted>2021-12-21T08:24:30Z</cp:lastPrinted>
  <dcterms:created xsi:type="dcterms:W3CDTF">2014-11-20T14:46:47Z</dcterms:created>
  <dcterms:modified xsi:type="dcterms:W3CDTF">2022-03-08T16:07:02Z</dcterms:modified>
</cp:coreProperties>
</file>