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450" r:id="rId2"/>
    <p:sldId id="4449" r:id="rId3"/>
    <p:sldId id="4448" r:id="rId4"/>
    <p:sldId id="4456" r:id="rId5"/>
    <p:sldId id="4454" r:id="rId6"/>
    <p:sldId id="4461" r:id="rId7"/>
    <p:sldId id="4463" r:id="rId8"/>
    <p:sldId id="4460" r:id="rId9"/>
    <p:sldId id="4462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063D"/>
    <a:srgbClr val="C23B7D"/>
    <a:srgbClr val="993366"/>
    <a:srgbClr val="C9277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71" autoAdjust="0"/>
  </p:normalViewPr>
  <p:slideViewPr>
    <p:cSldViewPr snapToGrid="0">
      <p:cViewPr varScale="1">
        <p:scale>
          <a:sx n="76" d="100"/>
          <a:sy n="76" d="100"/>
        </p:scale>
        <p:origin x="9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E6C84-593D-4989-BDF4-46C3C5AB0701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C4FF6-2F7D-4DFA-8FCA-F9B35F2BDCC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639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4293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6523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5556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63494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0084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Citādā formā atkārtot 2022 ‘plāna </a:t>
            </a:r>
            <a:r>
              <a:rPr lang="lv-LV" dirty="0" err="1"/>
              <a:t>ievieāsna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4660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C4FF6-2F7D-4DFA-8FCA-F9B35F2BDCCC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8343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5E7A2AC5-21F9-4661-A540-EB495CF1B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xmlns="" id="{E2BC309A-B3B0-4199-8B93-6E550148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4770FD35-F814-4EF7-B4DB-AC88846D4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174C90AF-CEDD-44C4-9515-5E6595DB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AA5FF59A-FEC1-4355-A413-E8933889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246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E91DD67A-9130-4312-ADC8-6443C74A0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FB743F12-7ACB-465D-8CC7-DDB431375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92BFB93A-466A-4DDF-9B77-42E873BEB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F46F4D88-274A-4318-8F2C-32D2A81EA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165ECA03-EBA3-4BA3-B8DF-292BEA2CB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057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xmlns="" id="{C7B6880E-10F9-4E18-9E1E-B81BD1CCE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C8F4F114-4915-4A45-BA91-A3331BBD3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B54EF207-C144-4B50-B99F-18FFDFB4F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EDB26BF3-0DDB-46B2-9EAF-667A7640C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E1CE88FC-B81F-41E8-A538-F2171F2C5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6893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" y="0"/>
            <a:ext cx="12172209" cy="68580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52176" y="3838470"/>
            <a:ext cx="6682154" cy="492370"/>
          </a:xfrm>
          <a:prstGeom prst="rect">
            <a:avLst/>
          </a:prstGeom>
          <a:solidFill>
            <a:srgbClr val="C2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Rectangle 5"/>
          <p:cNvSpPr/>
          <p:nvPr userDrawn="1"/>
        </p:nvSpPr>
        <p:spPr>
          <a:xfrm>
            <a:off x="544285" y="4955511"/>
            <a:ext cx="10729965" cy="492370"/>
          </a:xfrm>
          <a:prstGeom prst="rect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0413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" y="0"/>
            <a:ext cx="121722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77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EE081722-D37F-4E45-ACDB-B05B4ADBC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B315916F-3D95-4D1D-9BA5-9478286F6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2C9E9792-1C25-42B1-8720-233DB55E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6076414F-3EB4-4328-8904-0587A1078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560109C2-38A1-4386-A095-32B8A3F24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128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8BF45D27-681F-46AB-8A8B-189161B63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8BD5678D-2517-4518-A899-0289C9C3F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3A0372F5-E921-4DFA-AB76-C35BE67F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0898E24D-A17F-4198-86F4-B153CD0CF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6C1DF5A8-A18B-47E3-AAFF-03D98AD18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444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7B7F776A-BACF-4E4A-8461-4D6BB495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98DD8831-7C18-4885-9FB5-5A5670993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05740A6E-9283-4DFE-B355-DA9BB477E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2C89E57E-50FC-4924-9587-5A4D35874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9E50BB2B-D998-4BC2-B21B-8252C57A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A8A61822-1B68-4340-8CF7-FF6E7946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0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DF95CC8-730A-419D-BB54-9C98F9F3E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FF1589E5-00CD-489B-99EB-DA771E738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5772117E-5292-4754-B432-024BE3BD2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739B651D-9B16-41A8-A8CC-223834E9DE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xmlns="" id="{07D0EBE7-D35F-4DB6-90C5-B82B93E8A2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xmlns="" id="{0E0E02EF-345A-4DB4-B7A2-876F55AC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xmlns="" id="{037F8861-6B66-4872-B5F7-DA0DCEAF9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xmlns="" id="{50AE51C7-5732-4310-8A02-BF8A0479F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7374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A0B82DC7-82D1-471F-A46A-FB01A3590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xmlns="" id="{8D5A1571-508C-4415-A8CC-C394CBF8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xmlns="" id="{EEBA999A-1EB7-4A79-9F6D-E94FB32F1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xmlns="" id="{C21D95EB-5469-4CE5-AEA3-BE610C02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gradFill flip="none" rotWithShape="1">
            <a:gsLst>
              <a:gs pos="38000">
                <a:srgbClr val="C92770"/>
              </a:gs>
              <a:gs pos="0">
                <a:srgbClr val="C00000"/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xmlns="" id="{562A1FB4-A927-472D-9EDC-10B85AD3E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38248" r="-139" b="43883"/>
          <a:stretch/>
        </p:blipFill>
        <p:spPr>
          <a:xfrm>
            <a:off x="0" y="0"/>
            <a:ext cx="12210663" cy="123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6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540C6D41-1040-4A65-A6FE-DBECAEDEE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21918039-1916-40C4-AB01-B4F5FEE2C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691D9EC4-56FC-4444-992A-2205D15FF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A70EFFD8-DC34-4025-B27F-517E96BE7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EC082C28-82A6-4EED-961D-45530C093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C5B2D88F-58D8-488B-82BE-5B29956F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778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F55E80C-1A0D-4B11-9B20-6F91D748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xmlns="" id="{F1B3E990-D556-46B3-9735-EA8693C30A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44E38675-3FF1-47CF-A77F-DE17097F8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FE0FD15F-F118-41FD-84F1-1C9D121E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574EDE86-24F3-4D97-8E2C-9B803406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2B3F0F23-0BE3-43DF-8F83-8F070E3E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356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xmlns="" id="{48458327-6030-4BA5-8735-A788B8B12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2C6D1A2A-D3C3-48B2-8596-6803E8446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0645DD65-D648-463F-8AC8-E3DF276A4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76E0B-088B-4CC5-8AA6-B7C8B9DBB819}" type="datetimeFigureOut">
              <a:rPr lang="lv-LV" smtClean="0"/>
              <a:t>19.03.2022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574C87AE-C689-47CC-B990-3DC821F46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2A8B1650-792F-4C1C-BBED-8C4305418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D5382-21E1-4309-96D9-D655425173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778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88B9191-5635-4891-BA1C-FB1D87E8DC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40113" y="1317625"/>
            <a:ext cx="8751887" cy="2798763"/>
          </a:xfr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spcAft>
                <a:spcPts val="600"/>
              </a:spcAft>
              <a:defRPr/>
            </a:pPr>
            <a:r>
              <a:rPr lang="lv-LV" sz="3400" b="1" cap="all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Augstākās izglītības un zinātnes informācijas tehnoloģijas koplietošanas pakalpojumu centrs </a:t>
            </a:r>
            <a:r>
              <a:rPr lang="en-US" sz="34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(VPC)</a:t>
            </a:r>
            <a:br>
              <a:rPr lang="en-US" sz="34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340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44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6" descr="Riga Technical University - Wikipedia">
            <a:extLst>
              <a:ext uri="{FF2B5EF4-FFF2-40B4-BE49-F238E27FC236}">
                <a16:creationId xmlns:a16="http://schemas.microsoft.com/office/drawing/2014/main" xmlns="" id="{9CE065B8-11D2-464D-B93B-43DEFD015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8424" y="2252712"/>
            <a:ext cx="1487905" cy="1239218"/>
          </a:xfrm>
          <a:custGeom>
            <a:avLst/>
            <a:gdLst/>
            <a:ahLst/>
            <a:cxnLst/>
            <a:rect l="l" t="t" r="r" b="b"/>
            <a:pathLst>
              <a:path w="3064284" h="3064284">
                <a:moveTo>
                  <a:pt x="166483" y="0"/>
                </a:moveTo>
                <a:lnTo>
                  <a:pt x="2897801" y="0"/>
                </a:lnTo>
                <a:cubicBezTo>
                  <a:pt x="2989747" y="0"/>
                  <a:pt x="3064284" y="74537"/>
                  <a:pt x="3064284" y="166483"/>
                </a:cubicBezTo>
                <a:lnTo>
                  <a:pt x="3064284" y="2897801"/>
                </a:lnTo>
                <a:cubicBezTo>
                  <a:pt x="3064284" y="2989747"/>
                  <a:pt x="2989747" y="3064284"/>
                  <a:pt x="2897801" y="3064284"/>
                </a:cubicBezTo>
                <a:lnTo>
                  <a:pt x="166483" y="3064284"/>
                </a:lnTo>
                <a:cubicBezTo>
                  <a:pt x="74537" y="3064284"/>
                  <a:pt x="0" y="2989747"/>
                  <a:pt x="0" y="2897801"/>
                </a:cubicBezTo>
                <a:lnTo>
                  <a:pt x="0" y="166483"/>
                </a:lnTo>
                <a:cubicBezTo>
                  <a:pt x="0" y="74537"/>
                  <a:pt x="74537" y="0"/>
                  <a:pt x="16648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>
            <a:extLst>
              <a:ext uri="{FF2B5EF4-FFF2-40B4-BE49-F238E27FC236}">
                <a16:creationId xmlns:a16="http://schemas.microsoft.com/office/drawing/2014/main" xmlns="" id="{65F1879F-96F9-44CA-9E59-752EA5478C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9730" y="2421027"/>
            <a:ext cx="3290174" cy="1055182"/>
          </a:xfrm>
          <a:custGeom>
            <a:avLst/>
            <a:gdLst/>
            <a:ahLst/>
            <a:cxnLst/>
            <a:rect l="l" t="t" r="r" b="b"/>
            <a:pathLst>
              <a:path w="2548728" h="2548728">
                <a:moveTo>
                  <a:pt x="107301" y="0"/>
                </a:moveTo>
                <a:lnTo>
                  <a:pt x="2441427" y="0"/>
                </a:lnTo>
                <a:cubicBezTo>
                  <a:pt x="2500688" y="0"/>
                  <a:pt x="2548728" y="48040"/>
                  <a:pt x="2548728" y="107301"/>
                </a:cubicBezTo>
                <a:lnTo>
                  <a:pt x="2548728" y="2441427"/>
                </a:lnTo>
                <a:cubicBezTo>
                  <a:pt x="2548728" y="2500688"/>
                  <a:pt x="2500688" y="2548728"/>
                  <a:pt x="2441427" y="2548728"/>
                </a:cubicBezTo>
                <a:lnTo>
                  <a:pt x="107301" y="2548728"/>
                </a:lnTo>
                <a:cubicBezTo>
                  <a:pt x="48040" y="2548728"/>
                  <a:pt x="0" y="2500688"/>
                  <a:pt x="0" y="2441427"/>
                </a:cubicBezTo>
                <a:lnTo>
                  <a:pt x="0" y="107301"/>
                </a:lnTo>
                <a:cubicBezTo>
                  <a:pt x="0" y="48040"/>
                  <a:pt x="48040" y="0"/>
                  <a:pt x="107301" y="0"/>
                </a:cubicBezTo>
                <a:close/>
              </a:path>
            </a:pathLst>
          </a:custGeom>
        </p:spPr>
      </p:pic>
      <p:pic>
        <p:nvPicPr>
          <p:cNvPr id="40" name="Picture 12" descr="Filantropa Borisa Tetereva mērķstipendija starptautiskā | RSU">
            <a:extLst>
              <a:ext uri="{FF2B5EF4-FFF2-40B4-BE49-F238E27FC236}">
                <a16:creationId xmlns:a16="http://schemas.microsoft.com/office/drawing/2014/main" xmlns="" id="{3D5FB3FE-6138-4E30-BC0F-1376B12A0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779" y="4037455"/>
            <a:ext cx="2360576" cy="491583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ttēls 6">
            <a:extLst>
              <a:ext uri="{FF2B5EF4-FFF2-40B4-BE49-F238E27FC236}">
                <a16:creationId xmlns:a16="http://schemas.microsoft.com/office/drawing/2014/main" xmlns="" id="{24BA0F28-3976-4B9E-853F-10F6757F2C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0045" y="3658535"/>
            <a:ext cx="2426839" cy="1054081"/>
          </a:xfrm>
          <a:custGeom>
            <a:avLst/>
            <a:gdLst/>
            <a:ahLst/>
            <a:cxnLst/>
            <a:rect l="l" t="t" r="r" b="b"/>
            <a:pathLst>
              <a:path w="1999274" h="2247255">
                <a:moveTo>
                  <a:pt x="108501" y="0"/>
                </a:moveTo>
                <a:lnTo>
                  <a:pt x="1890773" y="0"/>
                </a:lnTo>
                <a:cubicBezTo>
                  <a:pt x="1950696" y="0"/>
                  <a:pt x="1999274" y="48578"/>
                  <a:pt x="1999274" y="108501"/>
                </a:cubicBezTo>
                <a:lnTo>
                  <a:pt x="1999274" y="2138754"/>
                </a:lnTo>
                <a:cubicBezTo>
                  <a:pt x="1999274" y="2198677"/>
                  <a:pt x="1950696" y="2247255"/>
                  <a:pt x="1890773" y="2247255"/>
                </a:cubicBezTo>
                <a:lnTo>
                  <a:pt x="108501" y="2247255"/>
                </a:lnTo>
                <a:cubicBezTo>
                  <a:pt x="48578" y="2247255"/>
                  <a:pt x="0" y="2198677"/>
                  <a:pt x="0" y="2138754"/>
                </a:cubicBezTo>
                <a:lnTo>
                  <a:pt x="0" y="108501"/>
                </a:lnTo>
                <a:cubicBezTo>
                  <a:pt x="0" y="48578"/>
                  <a:pt x="48578" y="0"/>
                  <a:pt x="108501" y="0"/>
                </a:cubicBezTo>
                <a:close/>
              </a:path>
            </a:pathLst>
          </a:custGeom>
        </p:spPr>
      </p:pic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2451928B-FA05-4333-8984-00832472945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799263" y="1715093"/>
            <a:ext cx="5392737" cy="47625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03.03.2022 tika nodibināta biedrība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Biedrībai tiks aicinātas pievienoties Latvijas Augstākās izglītības un zinātnes institūcijas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lv-LV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Mērķis: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lv-LV" altLang="lv-LV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Veicināt Latvijas Republikas augstākās izglītības un zinātnes institūciju attīstību un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lv-LV" altLang="lv-LV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starptautisko konkurētspēju, integrējot, attīstot un nodrošinot augstas kvalitātes koplietojamus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lv-LV" altLang="lv-LV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informācijas tehnoloģijas pakalpojumus</a:t>
            </a:r>
            <a:endParaRPr lang="lv-LV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dirty="0"/>
          </a:p>
        </p:txBody>
      </p:sp>
      <p:sp>
        <p:nvSpPr>
          <p:cNvPr id="4" name="Chevron 3"/>
          <p:cNvSpPr/>
          <p:nvPr/>
        </p:nvSpPr>
        <p:spPr>
          <a:xfrm>
            <a:off x="6340511" y="1798655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6343238" y="2436748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6340511" y="3210576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1413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33EA24BF-9342-40D0-A046-C425D00E1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47" y="2636052"/>
            <a:ext cx="10515600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AKTUALITĀTE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A7CF7F53-D317-41BD-ABED-A3686CE78C9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284788" y="506420"/>
            <a:ext cx="6907212" cy="5584825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lv-LV" altLang="lv-LV" sz="2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Daudzi no pašreizējiem un nākotnes zinātnes un augstākās izglītības digitālā atbalsta pakalpojumiem prasa spēku apvienošanu</a:t>
            </a:r>
          </a:p>
          <a:p>
            <a:pPr marL="0" indent="0">
              <a:spcAft>
                <a:spcPts val="600"/>
              </a:spcAft>
              <a:buNone/>
            </a:pPr>
            <a:endParaRPr lang="lv-LV" altLang="lv-LV" sz="9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lv-LV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Integrētos Eiropas Augstākās Izglītības telpā (EHEA)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lv-LV" altLang="lv-LV" sz="22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Vienota - nacionāla</a:t>
            </a:r>
            <a:r>
              <a:rPr lang="lv-LV" altLang="lv-LV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pārstāvniecība E</a:t>
            </a:r>
            <a:r>
              <a:rPr lang="en-US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lv-LV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 organizācijās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lv-LV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Pārrobežu digitālo pakalpojumu attīstības projekti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lv-LV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Kopīgi digitālie pakalpojumi</a:t>
            </a:r>
            <a:r>
              <a:rPr lang="lv-LV" altLang="lv-LV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lv-LV" altLang="lv-LV" sz="2200" dirty="0">
                <a:latin typeface="Verdana" panose="020B0604030504040204" pitchFamily="34" charset="0"/>
                <a:ea typeface="Verdana" panose="020B0604030504040204" pitchFamily="34" charset="0"/>
              </a:rPr>
              <a:t> jaunas iespējas zinātnei un pētniecībai</a:t>
            </a:r>
          </a:p>
        </p:txBody>
      </p:sp>
      <p:sp>
        <p:nvSpPr>
          <p:cNvPr id="7" name="Chevron 6"/>
          <p:cNvSpPr/>
          <p:nvPr/>
        </p:nvSpPr>
        <p:spPr>
          <a:xfrm>
            <a:off x="5406014" y="3179171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5408741" y="3880256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406014" y="4662700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5406013" y="5394616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248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995918-E6FE-43F0-9806-48D3C23E0CB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32822" y="41198"/>
            <a:ext cx="10515600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Pakalpojumu</a:t>
            </a:r>
            <a:r>
              <a:rPr lang="lv-LV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grupas un mērķi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8225" y="1787107"/>
            <a:ext cx="7524000" cy="1368000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1" tIns="77623" rIns="100483" bIns="77624" numCol="1" spcCol="1270" anchor="ctr" anchorCtr="0">
            <a:noAutofit/>
          </a:bodyPr>
          <a:lstStyle/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Starptautisko izglītības un zinātnes pakalpojumu ieviešana Latvijā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Koplietošanas infrastruktūras attīstīšana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Starpinstitūciju IT pakalpojumu nodrošināšana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Kopīgu datu krātuvju ieviešana un pārvaldība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Sadarbība ar nozares uzņēmumiem</a:t>
            </a:r>
            <a:endParaRPr lang="lv-LV" sz="1600" b="1" kern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542609" y="1767459"/>
            <a:ext cx="3785616" cy="1402286"/>
          </a:xfrm>
          <a:custGeom>
            <a:avLst/>
            <a:gdLst>
              <a:gd name="connsiteX0" fmla="*/ 0 w 3785616"/>
              <a:gd name="connsiteY0" fmla="*/ 0 h 1402286"/>
              <a:gd name="connsiteX1" fmla="*/ 3785616 w 3785616"/>
              <a:gd name="connsiteY1" fmla="*/ 0 h 1402286"/>
              <a:gd name="connsiteX2" fmla="*/ 3785616 w 3785616"/>
              <a:gd name="connsiteY2" fmla="*/ 1402286 h 1402286"/>
              <a:gd name="connsiteX3" fmla="*/ 0 w 3785616"/>
              <a:gd name="connsiteY3" fmla="*/ 1402286 h 1402286"/>
              <a:gd name="connsiteX4" fmla="*/ 0 w 3785616"/>
              <a:gd name="connsiteY4" fmla="*/ 0 h 140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5616" h="1402286">
                <a:moveTo>
                  <a:pt x="0" y="0"/>
                </a:moveTo>
                <a:lnTo>
                  <a:pt x="3785616" y="0"/>
                </a:lnTo>
                <a:lnTo>
                  <a:pt x="3785616" y="1402286"/>
                </a:lnTo>
                <a:lnTo>
                  <a:pt x="0" y="140228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D60093"/>
              </a:gs>
              <a:gs pos="18000">
                <a:srgbClr val="C92770"/>
              </a:gs>
              <a:gs pos="100000">
                <a:schemeClr val="accent2"/>
              </a:gs>
            </a:gsLst>
            <a:lin ang="20400000" scaled="0"/>
            <a:tileRect/>
          </a:gra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45720" rIns="91440" bIns="45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altLang="lv-LV" sz="2400" b="1" kern="1200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Infrastruktūra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sz="2400" kern="1200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(IT un Zinātnes atbalsta sistēmas)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8225" y="3259507"/>
            <a:ext cx="7524000" cy="1368000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1" tIns="77623" rIns="100483" bIns="77624" numCol="1" spcCol="1270" anchor="ctr" anchorCtr="0">
            <a:noAutofit/>
          </a:bodyPr>
          <a:lstStyle/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Akadēmisko projektu pieteikumu sagatavošana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Finansējuma piesaiste no nacionālām un starptautiskām programmām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Sadarbība ar Latvijas ražotājiem tehnoloģiju izmēģinājumiem </a:t>
            </a:r>
            <a:r>
              <a:rPr lang="lv-LV" sz="1600" kern="1200" dirty="0" err="1">
                <a:latin typeface="Verdana" panose="020B0604030504040204" pitchFamily="34" charset="0"/>
                <a:ea typeface="Verdana" panose="020B0604030504040204" pitchFamily="34" charset="0"/>
              </a:rPr>
              <a:t>starpinstitucionālā</a:t>
            </a: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 vidē</a:t>
            </a:r>
          </a:p>
        </p:txBody>
      </p:sp>
      <p:sp>
        <p:nvSpPr>
          <p:cNvPr id="7" name="Freeform 6"/>
          <p:cNvSpPr/>
          <p:nvPr/>
        </p:nvSpPr>
        <p:spPr>
          <a:xfrm>
            <a:off x="542609" y="3239860"/>
            <a:ext cx="3785616" cy="1402286"/>
          </a:xfrm>
          <a:custGeom>
            <a:avLst/>
            <a:gdLst>
              <a:gd name="connsiteX0" fmla="*/ 0 w 3785616"/>
              <a:gd name="connsiteY0" fmla="*/ 0 h 1402286"/>
              <a:gd name="connsiteX1" fmla="*/ 3785616 w 3785616"/>
              <a:gd name="connsiteY1" fmla="*/ 0 h 1402286"/>
              <a:gd name="connsiteX2" fmla="*/ 3785616 w 3785616"/>
              <a:gd name="connsiteY2" fmla="*/ 1402286 h 1402286"/>
              <a:gd name="connsiteX3" fmla="*/ 0 w 3785616"/>
              <a:gd name="connsiteY3" fmla="*/ 1402286 h 1402286"/>
              <a:gd name="connsiteX4" fmla="*/ 0 w 3785616"/>
              <a:gd name="connsiteY4" fmla="*/ 0 h 140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5616" h="1402286">
                <a:moveTo>
                  <a:pt x="0" y="0"/>
                </a:moveTo>
                <a:lnTo>
                  <a:pt x="3785616" y="0"/>
                </a:lnTo>
                <a:lnTo>
                  <a:pt x="3785616" y="1402286"/>
                </a:lnTo>
                <a:lnTo>
                  <a:pt x="0" y="140228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D60093"/>
              </a:gs>
              <a:gs pos="18000">
                <a:srgbClr val="C92770"/>
              </a:gs>
              <a:gs pos="100000">
                <a:schemeClr val="accent2"/>
              </a:gs>
            </a:gsLst>
            <a:lin ang="20400000" scaled="0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4300" tIns="57150" rIns="114300" bIns="57150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</a:rPr>
              <a:t>Finansējuma piesaiste starpinstitūciju projektu realizācijai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8225" y="4731907"/>
            <a:ext cx="7524000" cy="1382640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1" tIns="77624" rIns="100483" bIns="77623" numCol="1" spcCol="1270" anchor="ctr" anchorCtr="0">
            <a:noAutofit/>
          </a:bodyPr>
          <a:lstStyle/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Biedru IT departamentu konsultācijas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Tehnoloģiskais atbalsts izglītības un zinātnisko iestāžu projektiem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Atbalsts biedriem jaunāko tehnoloģisko pakalpojumu ieviešanā</a:t>
            </a:r>
          </a:p>
          <a:p>
            <a:pPr marL="457200" lvl="2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r>
              <a:rPr lang="es-ES" sz="1600" kern="1200" dirty="0" err="1">
                <a:latin typeface="Verdana" panose="020B0604030504040204" pitchFamily="34" charset="0"/>
                <a:ea typeface="Verdana" panose="020B0604030504040204" pitchFamily="34" charset="0"/>
              </a:rPr>
              <a:t>igitāl</a:t>
            </a: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ās</a:t>
            </a:r>
            <a:r>
              <a:rPr lang="es-ES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600" kern="1200" dirty="0" err="1">
                <a:latin typeface="Verdana" panose="020B0604030504040204" pitchFamily="34" charset="0"/>
                <a:ea typeface="Verdana" panose="020B0604030504040204" pitchFamily="34" charset="0"/>
              </a:rPr>
              <a:t>transformācij</a:t>
            </a: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as</a:t>
            </a:r>
            <a:r>
              <a:rPr lang="es-ES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 un </a:t>
            </a:r>
            <a:r>
              <a:rPr lang="es-ES" sz="1600" kern="1200" dirty="0" err="1">
                <a:latin typeface="Verdana" panose="020B0604030504040204" pitchFamily="34" charset="0"/>
                <a:ea typeface="Verdana" panose="020B0604030504040204" pitchFamily="34" charset="0"/>
              </a:rPr>
              <a:t>digitālo</a:t>
            </a:r>
            <a:r>
              <a:rPr lang="es-ES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600" kern="1200" dirty="0" err="1">
                <a:latin typeface="Verdana" panose="020B0604030504040204" pitchFamily="34" charset="0"/>
                <a:ea typeface="Verdana" panose="020B0604030504040204" pitchFamily="34" charset="0"/>
              </a:rPr>
              <a:t>prasmju</a:t>
            </a:r>
            <a:r>
              <a:rPr lang="es-ES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600" kern="1200" dirty="0" err="1">
                <a:latin typeface="Verdana" panose="020B0604030504040204" pitchFamily="34" charset="0"/>
                <a:ea typeface="Verdana" panose="020B0604030504040204" pitchFamily="34" charset="0"/>
              </a:rPr>
              <a:t>attīstīb</a:t>
            </a:r>
            <a:r>
              <a:rPr lang="lv-LV" sz="1600" kern="1200" dirty="0">
                <a:latin typeface="Verdana" panose="020B0604030504040204" pitchFamily="34" charset="0"/>
                <a:ea typeface="Verdana" panose="020B0604030504040204" pitchFamily="34" charset="0"/>
              </a:rPr>
              <a:t>as veicināšana</a:t>
            </a:r>
          </a:p>
        </p:txBody>
      </p:sp>
      <p:sp>
        <p:nvSpPr>
          <p:cNvPr id="9" name="Freeform 8"/>
          <p:cNvSpPr/>
          <p:nvPr/>
        </p:nvSpPr>
        <p:spPr>
          <a:xfrm>
            <a:off x="542609" y="4712261"/>
            <a:ext cx="3785616" cy="1402286"/>
          </a:xfrm>
          <a:custGeom>
            <a:avLst/>
            <a:gdLst>
              <a:gd name="connsiteX0" fmla="*/ 0 w 3785616"/>
              <a:gd name="connsiteY0" fmla="*/ 0 h 1402286"/>
              <a:gd name="connsiteX1" fmla="*/ 3785616 w 3785616"/>
              <a:gd name="connsiteY1" fmla="*/ 0 h 1402286"/>
              <a:gd name="connsiteX2" fmla="*/ 3785616 w 3785616"/>
              <a:gd name="connsiteY2" fmla="*/ 1402286 h 1402286"/>
              <a:gd name="connsiteX3" fmla="*/ 0 w 3785616"/>
              <a:gd name="connsiteY3" fmla="*/ 1402286 h 1402286"/>
              <a:gd name="connsiteX4" fmla="*/ 0 w 3785616"/>
              <a:gd name="connsiteY4" fmla="*/ 0 h 1402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5616" h="1402286">
                <a:moveTo>
                  <a:pt x="0" y="0"/>
                </a:moveTo>
                <a:lnTo>
                  <a:pt x="3785616" y="0"/>
                </a:lnTo>
                <a:lnTo>
                  <a:pt x="3785616" y="1402286"/>
                </a:lnTo>
                <a:lnTo>
                  <a:pt x="0" y="140228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D60093"/>
              </a:gs>
              <a:gs pos="18000">
                <a:srgbClr val="C92770"/>
              </a:gs>
              <a:gs pos="100000">
                <a:schemeClr val="accent2"/>
              </a:gs>
            </a:gsLst>
            <a:lin ang="20400000" scaled="0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4300" tIns="57150" rIns="114300" bIns="57150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</a:rPr>
              <a:t>Konsultācijas un atbalsts</a:t>
            </a:r>
          </a:p>
        </p:txBody>
      </p:sp>
      <p:sp>
        <p:nvSpPr>
          <p:cNvPr id="13" name="Chevron 12"/>
          <p:cNvSpPr/>
          <p:nvPr/>
        </p:nvSpPr>
        <p:spPr>
          <a:xfrm>
            <a:off x="4592097" y="4952487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4592097" y="5203211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4592097" y="5451278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4592097" y="5717802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>
            <a:off x="4592097" y="1871211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>
            <a:off x="4592097" y="2121935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>
            <a:off x="4592097" y="2370002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4592097" y="2636526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21" name="Chevron 20"/>
          <p:cNvSpPr/>
          <p:nvPr/>
        </p:nvSpPr>
        <p:spPr>
          <a:xfrm>
            <a:off x="4592097" y="2884593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>
            <a:off x="4592097" y="3415805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24" name="Chevron 23"/>
          <p:cNvSpPr/>
          <p:nvPr/>
        </p:nvSpPr>
        <p:spPr>
          <a:xfrm>
            <a:off x="4592097" y="3741830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25" name="Chevron 24"/>
          <p:cNvSpPr/>
          <p:nvPr/>
        </p:nvSpPr>
        <p:spPr>
          <a:xfrm>
            <a:off x="4592097" y="4154918"/>
            <a:ext cx="182346" cy="17217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7521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3874D0-08FF-4601-890B-451EA0E48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51" y="2294409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Plānotais </a:t>
            </a:r>
            <a:b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pamata </a:t>
            </a:r>
            <a:b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pakalpojumu </a:t>
            </a:r>
            <a:b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grozs </a:t>
            </a:r>
            <a:b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2022. gadam </a:t>
            </a:r>
            <a:r>
              <a:rPr lang="lv-LV" sz="3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lv-LV" sz="3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(ieviešana + pilnveidošana </a:t>
            </a:r>
            <a:br>
              <a:rPr lang="lv-LV" sz="2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uzturēšana)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C12C98-6452-464C-B575-F08600A92CF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284788" y="531848"/>
            <a:ext cx="6907212" cy="5584825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Pētniecības datu repozitoriju tīkls (Dataverse)</a:t>
            </a:r>
          </a:p>
          <a:p>
            <a:pPr marL="0" indent="0">
              <a:buNone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Iesaiste Eiropas atvērtās zinātnes mākoņa (EOSC) ieviešanā</a:t>
            </a:r>
          </a:p>
          <a:p>
            <a:pPr marL="0" indent="0">
              <a:buNone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Mācībspēku un studentu mobilitātes infrastruktūra (ESCI digitālās iniciatīvas)</a:t>
            </a:r>
          </a:p>
          <a:p>
            <a:pPr marL="0" indent="0">
              <a:buNone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Genomu datu tīkla (GDN) pakalpojumu popularizēšana</a:t>
            </a:r>
          </a:p>
          <a:p>
            <a:pPr marL="0" indent="0">
              <a:lnSpc>
                <a:spcPct val="170000"/>
              </a:lnSpc>
              <a:buNone/>
            </a:pPr>
            <a:endParaRPr lang="lv-LV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Augstākās izglītības iestāžu IT departamentu sadarbības organizēšana</a:t>
            </a:r>
          </a:p>
        </p:txBody>
      </p:sp>
      <p:sp>
        <p:nvSpPr>
          <p:cNvPr id="7" name="Chevron 6"/>
          <p:cNvSpPr/>
          <p:nvPr/>
        </p:nvSpPr>
        <p:spPr>
          <a:xfrm>
            <a:off x="4778878" y="1081532"/>
            <a:ext cx="415475" cy="392295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778878" y="1988950"/>
            <a:ext cx="415475" cy="392295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4824095" y="2984770"/>
            <a:ext cx="415475" cy="392295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4824095" y="3980590"/>
            <a:ext cx="415475" cy="392295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4824094" y="5457691"/>
            <a:ext cx="415475" cy="392295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54641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5579A5F-C1B3-4BFB-886B-A9CE28F88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43" y="1922619"/>
            <a:ext cx="3990337" cy="1606917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VPC </a:t>
            </a:r>
            <a:b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darbības </a:t>
            </a:r>
            <a:b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principi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4B35B30-D944-41EE-B690-3968B59829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0" r="5342" b="13644"/>
          <a:stretch/>
        </p:blipFill>
        <p:spPr>
          <a:xfrm>
            <a:off x="10128881" y="1"/>
            <a:ext cx="2063119" cy="522513"/>
          </a:xfrm>
          <a:prstGeom prst="rect">
            <a:avLst/>
          </a:prstGeom>
        </p:spPr>
      </p:pic>
      <p:sp>
        <p:nvSpPr>
          <p:cNvPr id="9" name="Chevron 8"/>
          <p:cNvSpPr/>
          <p:nvPr/>
        </p:nvSpPr>
        <p:spPr>
          <a:xfrm>
            <a:off x="4574828" y="341890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574828" y="1059108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4574827" y="2910257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4563043" y="3680123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156165">
            <a:off x="4574828" y="4368729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>
            <a:off x="4563042" y="5881408"/>
            <a:ext cx="297979" cy="281354"/>
          </a:xfrm>
          <a:prstGeom prst="chevron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30948" y="190160"/>
            <a:ext cx="662514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Izveidota saskaņā ar labo praksi</a:t>
            </a:r>
          </a:p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un aizgūta starptautiskā pieredze CTC</a:t>
            </a:r>
          </a:p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Organizācijas valde: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Jānis Grēviņš (Valdes priekšsēdētājs)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Signe Bāliņa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Irina Arhipova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Agrita Kiopa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John Tully</a:t>
            </a:r>
          </a:p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Veidot «In-house» kompetences pamata darbības virzienos</a:t>
            </a:r>
          </a:p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Uz klientu orientēta darbības kultūra un pakalpojumi</a:t>
            </a:r>
          </a:p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Sekmēt Latvijā izstrādātu inovatīvu produktu radīšanu un attīstību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Nodrošinot piekļuvi datiem un zinātniekiem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Līdzdarbojoties testēšanā un aprobācijā</a:t>
            </a:r>
          </a:p>
          <a:p>
            <a:pPr>
              <a:lnSpc>
                <a:spcPct val="120000"/>
              </a:lnSpc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Veicināt un atbalstīt atvērtā pirmkoda programmatūras radīšanu un ieviešanu</a:t>
            </a:r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248214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181857-F9BB-4D81-839A-945315C1AB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52919" y="59095"/>
            <a:ext cx="10515600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Turpmākās darbības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72709" y="2103603"/>
            <a:ext cx="10943102" cy="4024659"/>
            <a:chOff x="461692" y="2103603"/>
            <a:chExt cx="10007609" cy="4024659"/>
          </a:xfrm>
        </p:grpSpPr>
        <p:sp>
          <p:nvSpPr>
            <p:cNvPr id="6" name="L-Shape 5"/>
            <p:cNvSpPr/>
            <p:nvPr/>
          </p:nvSpPr>
          <p:spPr>
            <a:xfrm rot="5400000">
              <a:off x="899603" y="3735529"/>
              <a:ext cx="1319052" cy="21948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679419" y="4391323"/>
              <a:ext cx="1981544" cy="1736939"/>
            </a:xfrm>
            <a:custGeom>
              <a:avLst/>
              <a:gdLst>
                <a:gd name="connsiteX0" fmla="*/ 0 w 1981544"/>
                <a:gd name="connsiteY0" fmla="*/ 0 h 1736939"/>
                <a:gd name="connsiteX1" fmla="*/ 1981544 w 1981544"/>
                <a:gd name="connsiteY1" fmla="*/ 0 h 1736939"/>
                <a:gd name="connsiteX2" fmla="*/ 1981544 w 1981544"/>
                <a:gd name="connsiteY2" fmla="*/ 1736939 h 1736939"/>
                <a:gd name="connsiteX3" fmla="*/ 0 w 1981544"/>
                <a:gd name="connsiteY3" fmla="*/ 1736939 h 1736939"/>
                <a:gd name="connsiteX4" fmla="*/ 0 w 1981544"/>
                <a:gd name="connsiteY4" fmla="*/ 0 h 1736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544" h="1736939">
                  <a:moveTo>
                    <a:pt x="0" y="0"/>
                  </a:moveTo>
                  <a:lnTo>
                    <a:pt x="1981544" y="0"/>
                  </a:lnTo>
                  <a:lnTo>
                    <a:pt x="1981544" y="1736939"/>
                  </a:lnTo>
                  <a:lnTo>
                    <a:pt x="0" y="1736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800" b="1" kern="1200" dirty="0">
                  <a:solidFill>
                    <a:srgbClr val="9933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Komandas izveide</a:t>
              </a:r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2287084" y="3573939"/>
              <a:ext cx="373876" cy="373876"/>
            </a:xfrm>
            <a:prstGeom prst="triangle">
              <a:avLst>
                <a:gd name="adj" fmla="val 10000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318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L-Shape 8"/>
            <p:cNvSpPr/>
            <p:nvPr/>
          </p:nvSpPr>
          <p:spPr>
            <a:xfrm rot="5400000">
              <a:off x="3430287" y="3135263"/>
              <a:ext cx="1319052" cy="21948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636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3300682" y="3941789"/>
              <a:ext cx="3549639" cy="1736939"/>
            </a:xfrm>
            <a:custGeom>
              <a:avLst/>
              <a:gdLst>
                <a:gd name="connsiteX0" fmla="*/ 0 w 3549639"/>
                <a:gd name="connsiteY0" fmla="*/ 0 h 1736939"/>
                <a:gd name="connsiteX1" fmla="*/ 3549639 w 3549639"/>
                <a:gd name="connsiteY1" fmla="*/ 0 h 1736939"/>
                <a:gd name="connsiteX2" fmla="*/ 3549639 w 3549639"/>
                <a:gd name="connsiteY2" fmla="*/ 1736939 h 1736939"/>
                <a:gd name="connsiteX3" fmla="*/ 0 w 3549639"/>
                <a:gd name="connsiteY3" fmla="*/ 1736939 h 1736939"/>
                <a:gd name="connsiteX4" fmla="*/ 0 w 3549639"/>
                <a:gd name="connsiteY4" fmla="*/ 0 h 1736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9639" h="1736939">
                  <a:moveTo>
                    <a:pt x="0" y="0"/>
                  </a:moveTo>
                  <a:lnTo>
                    <a:pt x="3549639" y="0"/>
                  </a:lnTo>
                  <a:lnTo>
                    <a:pt x="3549639" y="1736939"/>
                  </a:lnTo>
                  <a:lnTo>
                    <a:pt x="0" y="1736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800" b="1" kern="1200" dirty="0">
                  <a:solidFill>
                    <a:srgbClr val="9933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Konsultācijas ar</a:t>
              </a: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lv-LV" sz="1800" kern="1200" dirty="0">
                  <a:latin typeface="Verdana" panose="020B0604030504040204" pitchFamily="34" charset="0"/>
                  <a:ea typeface="Verdana" panose="020B0604030504040204" pitchFamily="34" charset="0"/>
                </a:rPr>
                <a:t>Augstākās </a:t>
              </a: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lv-LV" sz="1800" kern="1200" dirty="0">
                  <a:latin typeface="Verdana" panose="020B0604030504040204" pitchFamily="34" charset="0"/>
                  <a:ea typeface="Verdana" panose="020B0604030504040204" pitchFamily="34" charset="0"/>
                </a:rPr>
                <a:t>izglītības zinātnēs </a:t>
              </a: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lv-LV" sz="1800" kern="1200" dirty="0">
                  <a:latin typeface="Verdana" panose="020B0604030504040204" pitchFamily="34" charset="0"/>
                  <a:ea typeface="Verdana" panose="020B0604030504040204" pitchFamily="34" charset="0"/>
                </a:rPr>
                <a:t>un zinātnes iestādēm</a:t>
              </a: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lv-LV" sz="1100" kern="12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lv-LV" sz="1800" kern="1200" dirty="0">
                  <a:latin typeface="Verdana" panose="020B0604030504040204" pitchFamily="34" charset="0"/>
                  <a:ea typeface="Verdana" panose="020B0604030504040204" pitchFamily="34" charset="0"/>
                </a:rPr>
                <a:t>IKT pakalpojumu </a:t>
              </a: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lv-LV" sz="1800" kern="1200" dirty="0">
                  <a:latin typeface="Verdana" panose="020B0604030504040204" pitchFamily="34" charset="0"/>
                  <a:ea typeface="Verdana" panose="020B0604030504040204" pitchFamily="34" charset="0"/>
                </a:rPr>
                <a:t>un infrastruktūras </a:t>
              </a:r>
            </a:p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lv-LV" sz="1800" kern="1200" dirty="0">
                  <a:latin typeface="Verdana" panose="020B0604030504040204" pitchFamily="34" charset="0"/>
                  <a:ea typeface="Verdana" panose="020B0604030504040204" pitchFamily="34" charset="0"/>
                </a:rPr>
                <a:t>vadošajiem spēlētājiem</a:t>
              </a:r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4817768" y="2973673"/>
              <a:ext cx="373876" cy="373876"/>
            </a:xfrm>
            <a:prstGeom prst="triangle">
              <a:avLst>
                <a:gd name="adj" fmla="val 10000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954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L-Shape 11"/>
            <p:cNvSpPr/>
            <p:nvPr/>
          </p:nvSpPr>
          <p:spPr>
            <a:xfrm rot="5400000">
              <a:off x="6056219" y="2534997"/>
              <a:ext cx="1319052" cy="21948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127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5956801" y="3263918"/>
              <a:ext cx="2435784" cy="1736939"/>
            </a:xfrm>
            <a:custGeom>
              <a:avLst/>
              <a:gdLst>
                <a:gd name="connsiteX0" fmla="*/ 0 w 1981544"/>
                <a:gd name="connsiteY0" fmla="*/ 0 h 1736939"/>
                <a:gd name="connsiteX1" fmla="*/ 1981544 w 1981544"/>
                <a:gd name="connsiteY1" fmla="*/ 0 h 1736939"/>
                <a:gd name="connsiteX2" fmla="*/ 1981544 w 1981544"/>
                <a:gd name="connsiteY2" fmla="*/ 1736939 h 1736939"/>
                <a:gd name="connsiteX3" fmla="*/ 0 w 1981544"/>
                <a:gd name="connsiteY3" fmla="*/ 1736939 h 1736939"/>
                <a:gd name="connsiteX4" fmla="*/ 0 w 1981544"/>
                <a:gd name="connsiteY4" fmla="*/ 0 h 1736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544" h="1736939">
                  <a:moveTo>
                    <a:pt x="0" y="0"/>
                  </a:moveTo>
                  <a:lnTo>
                    <a:pt x="1981544" y="0"/>
                  </a:lnTo>
                  <a:lnTo>
                    <a:pt x="1981544" y="1736939"/>
                  </a:lnTo>
                  <a:lnTo>
                    <a:pt x="0" y="1736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800" b="1" kern="1200" dirty="0">
                  <a:solidFill>
                    <a:srgbClr val="9933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Pakalpojumu </a:t>
              </a:r>
            </a:p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800" b="1" kern="1200" dirty="0">
                  <a:solidFill>
                    <a:srgbClr val="9933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plāna 2022. gadam realizācija</a:t>
              </a:r>
            </a:p>
          </p:txBody>
        </p:sp>
        <p:sp>
          <p:nvSpPr>
            <p:cNvPr id="14" name="Isosceles Triangle 13"/>
            <p:cNvSpPr/>
            <p:nvPr/>
          </p:nvSpPr>
          <p:spPr>
            <a:xfrm>
              <a:off x="7443703" y="2373407"/>
              <a:ext cx="373876" cy="373876"/>
            </a:xfrm>
            <a:prstGeom prst="triangle">
              <a:avLst>
                <a:gd name="adj" fmla="val 10000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1591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L-Shape 14"/>
            <p:cNvSpPr/>
            <p:nvPr/>
          </p:nvSpPr>
          <p:spPr>
            <a:xfrm rot="5400000">
              <a:off x="8707938" y="1665692"/>
              <a:ext cx="1319052" cy="2194873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993366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shade val="80000"/>
                <a:hueOff val="0"/>
                <a:satOff val="0"/>
                <a:lumOff val="1909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487757" y="2321485"/>
              <a:ext cx="1981544" cy="1736939"/>
            </a:xfrm>
            <a:custGeom>
              <a:avLst/>
              <a:gdLst>
                <a:gd name="connsiteX0" fmla="*/ 0 w 1981544"/>
                <a:gd name="connsiteY0" fmla="*/ 0 h 1736939"/>
                <a:gd name="connsiteX1" fmla="*/ 1981544 w 1981544"/>
                <a:gd name="connsiteY1" fmla="*/ 0 h 1736939"/>
                <a:gd name="connsiteX2" fmla="*/ 1981544 w 1981544"/>
                <a:gd name="connsiteY2" fmla="*/ 1736939 h 1736939"/>
                <a:gd name="connsiteX3" fmla="*/ 0 w 1981544"/>
                <a:gd name="connsiteY3" fmla="*/ 1736939 h 1736939"/>
                <a:gd name="connsiteX4" fmla="*/ 0 w 1981544"/>
                <a:gd name="connsiteY4" fmla="*/ 0 h 1736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1544" h="1736939">
                  <a:moveTo>
                    <a:pt x="0" y="0"/>
                  </a:moveTo>
                  <a:lnTo>
                    <a:pt x="1981544" y="0"/>
                  </a:lnTo>
                  <a:lnTo>
                    <a:pt x="1981544" y="1736939"/>
                  </a:lnTo>
                  <a:lnTo>
                    <a:pt x="0" y="17369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800" b="1" kern="1200" dirty="0">
                  <a:solidFill>
                    <a:srgbClr val="9933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Darba uzsākšana pie ārējā finansējuma piesaistes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73681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BB1AC492-0C27-48DF-A17E-087C5EA44E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93112" y="78448"/>
            <a:ext cx="10515600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Aicinājums nozarei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8E996C9-BE10-4250-8231-53E524C9081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93112" y="1719113"/>
            <a:ext cx="5157788" cy="823912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Augstākās izglītības un zinātnes iestādēm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F0EC7D34-BFA5-4428-8EB8-CE0BFAEACFA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993112" y="2879560"/>
            <a:ext cx="5157788" cy="26225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Apzināt iestādes globālo IKT pakalpojumu vajadzības</a:t>
            </a:r>
          </a:p>
          <a:p>
            <a:pPr marL="0" indent="0">
              <a:lnSpc>
                <a:spcPct val="100000"/>
              </a:lnSpc>
              <a:buNone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Deleģēt kontaktpersonu sadarbībai ar VPC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1651CB-53D4-4B10-A170-056BBECCC33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938474" y="1719113"/>
            <a:ext cx="5183187" cy="47783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Industrijai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DE5ECD2-09E0-4938-BF04-D9E4AC13992F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938473" y="2332009"/>
            <a:ext cx="5183187" cy="345742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Sadarboties jaunu industrijas radītu produktu izstrādē, pilotēšanā un aprobācijā</a:t>
            </a:r>
          </a:p>
          <a:p>
            <a:pPr marL="0" indent="0">
              <a:lnSpc>
                <a:spcPct val="110000"/>
              </a:lnSpc>
              <a:buNone/>
            </a:pPr>
            <a:endParaRPr lang="lv-LV" sz="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Sadarboties finansējuma piesaistē akadēmiskās un zinātniskās infrastruktūras attīstībā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236334-5CC2-4CA4-B3AD-E9C6855C0E16}"/>
              </a:ext>
            </a:extLst>
          </p:cNvPr>
          <p:cNvSpPr txBox="1"/>
          <p:nvPr/>
        </p:nvSpPr>
        <p:spPr>
          <a:xfrm>
            <a:off x="-43786" y="5805492"/>
            <a:ext cx="12165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99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IZVĒRTĒT INTERESI PIEDALĪTIES DIGITĀLĀS </a:t>
            </a:r>
          </a:p>
          <a:p>
            <a:pPr algn="ctr"/>
            <a:r>
              <a:rPr lang="lv-LV" sz="2400" b="1" dirty="0">
                <a:solidFill>
                  <a:srgbClr val="99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EIROPAS PROGRAMMAS REALIZĀCIJĀ</a:t>
            </a:r>
          </a:p>
        </p:txBody>
      </p:sp>
      <p:sp>
        <p:nvSpPr>
          <p:cNvPr id="8" name="Chevron 7"/>
          <p:cNvSpPr/>
          <p:nvPr/>
        </p:nvSpPr>
        <p:spPr>
          <a:xfrm>
            <a:off x="464953" y="2006710"/>
            <a:ext cx="381920" cy="360612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462226" y="3152982"/>
            <a:ext cx="381920" cy="360612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442699" y="4503229"/>
            <a:ext cx="381920" cy="360612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6485590" y="1770109"/>
            <a:ext cx="381920" cy="360612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6497980" y="2767671"/>
            <a:ext cx="381920" cy="360612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6497980" y="4503229"/>
            <a:ext cx="381920" cy="360612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656088" y="620988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600" dirty="0">
                <a:solidFill>
                  <a:schemeClr val="bg1">
                    <a:lumMod val="50000"/>
                  </a:schemeClr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250755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86E926F-8A7C-45F6-B833-9309E6231F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516923" y="1659497"/>
            <a:ext cx="3457084" cy="1948878"/>
          </a:xfrm>
        </p:spPr>
        <p:txBody>
          <a:bodyPr/>
          <a:lstStyle/>
          <a:p>
            <a:r>
              <a:rPr lang="lv-LV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Paldies!</a:t>
            </a:r>
          </a:p>
        </p:txBody>
      </p:sp>
      <p:sp>
        <p:nvSpPr>
          <p:cNvPr id="2" name="Rectangle 1"/>
          <p:cNvSpPr/>
          <p:nvPr/>
        </p:nvSpPr>
        <p:spPr>
          <a:xfrm>
            <a:off x="452176" y="3838470"/>
            <a:ext cx="6682154" cy="492370"/>
          </a:xfrm>
          <a:prstGeom prst="rect">
            <a:avLst/>
          </a:prstGeom>
          <a:solidFill>
            <a:srgbClr val="C23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Rectangle 5"/>
          <p:cNvSpPr/>
          <p:nvPr/>
        </p:nvSpPr>
        <p:spPr>
          <a:xfrm>
            <a:off x="544285" y="4955511"/>
            <a:ext cx="10729965" cy="492370"/>
          </a:xfrm>
          <a:prstGeom prst="rect">
            <a:avLst/>
          </a:prstGeom>
          <a:solidFill>
            <a:srgbClr val="7B0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6238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2980</TotalTime>
  <Words>396</Words>
  <Application>Microsoft Office PowerPoint</Application>
  <PresentationFormat>Widescreen</PresentationFormat>
  <Paragraphs>96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</vt:lpstr>
      <vt:lpstr>Office dizains</vt:lpstr>
      <vt:lpstr>Augstākās izglītības un zinātnes informācijas tehnoloģijas koplietošanas pakalpojumu centrs (VPC) </vt:lpstr>
      <vt:lpstr>PowerPoint Presentation</vt:lpstr>
      <vt:lpstr>AKTUALITĀTE</vt:lpstr>
      <vt:lpstr>Pakalpojumu grupas un mērķi</vt:lpstr>
      <vt:lpstr>Plānotais  pamata  pakalpojumu  grozs  2022. gadam  (ieviešana + pilnveidošana  + uzturēšana)</vt:lpstr>
      <vt:lpstr>VPC  darbības  principi</vt:lpstr>
      <vt:lpstr>Turpmākās darbības</vt:lpstr>
      <vt:lpstr>Aicinājums nozarei</vt:lpstr>
      <vt:lpstr>Paldies!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Jānis Bicāns</dc:creator>
  <cp:lastModifiedBy>Inta Pēdiņa</cp:lastModifiedBy>
  <cp:revision>87</cp:revision>
  <dcterms:created xsi:type="dcterms:W3CDTF">2021-11-10T08:22:22Z</dcterms:created>
  <dcterms:modified xsi:type="dcterms:W3CDTF">2022-03-19T06:08:08Z</dcterms:modified>
</cp:coreProperties>
</file>