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4450" r:id="rId2"/>
    <p:sldId id="4449" r:id="rId3"/>
    <p:sldId id="4448" r:id="rId4"/>
    <p:sldId id="4456" r:id="rId5"/>
    <p:sldId id="4454" r:id="rId6"/>
    <p:sldId id="4461" r:id="rId7"/>
    <p:sldId id="4463" r:id="rId8"/>
    <p:sldId id="4460" r:id="rId9"/>
    <p:sldId id="4462" r:id="rId10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063D"/>
    <a:srgbClr val="C23B7D"/>
    <a:srgbClr val="993366"/>
    <a:srgbClr val="C92770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271" autoAdjust="0"/>
  </p:normalViewPr>
  <p:slideViewPr>
    <p:cSldViewPr snapToGrid="0">
      <p:cViewPr varScale="1">
        <p:scale>
          <a:sx n="76" d="100"/>
          <a:sy n="76" d="100"/>
        </p:scale>
        <p:origin x="917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DE6C84-593D-4989-BDF4-46C3C5AB0701}" type="datetimeFigureOut">
              <a:rPr lang="lv-LV" smtClean="0"/>
              <a:t>19.03.2022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FC4FF6-2F7D-4DFA-8FCA-F9B35F2BDCC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96398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FC4FF6-2F7D-4DFA-8FCA-F9B35F2BDCCC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742932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FC4FF6-2F7D-4DFA-8FCA-F9B35F2BDCCC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265231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FC4FF6-2F7D-4DFA-8FCA-F9B35F2BDCCC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055565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FC4FF6-2F7D-4DFA-8FCA-F9B35F2BDCCC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634940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FC4FF6-2F7D-4DFA-8FCA-F9B35F2BDCCC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300849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Citādā formā atkārtot 2022 ‘plāna </a:t>
            </a:r>
            <a:r>
              <a:rPr lang="lv-LV" dirty="0" err="1"/>
              <a:t>ievieāsna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FC4FF6-2F7D-4DFA-8FCA-F9B35F2BDCCC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846607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FC4FF6-2F7D-4DFA-8FCA-F9B35F2BDCCC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28343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5E7A2AC5-21F9-4661-A540-EB495CF1B0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xmlns="" id="{E2BC309A-B3B0-4199-8B93-6E550148B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xmlns="" id="{4770FD35-F814-4EF7-B4DB-AC88846D4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76E0B-088B-4CC5-8AA6-B7C8B9DBB819}" type="datetimeFigureOut">
              <a:rPr lang="lv-LV" smtClean="0"/>
              <a:t>19.03.2022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xmlns="" id="{174C90AF-CEDD-44C4-9515-5E6595DBA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AA5FF59A-FEC1-4355-A413-E8933889A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5382-21E1-4309-96D9-D6554251732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92468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E91DD67A-9130-4312-ADC8-6443C74A0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xmlns="" id="{FB743F12-7ACB-465D-8CC7-DDB431375F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xmlns="" id="{92BFB93A-466A-4DDF-9B77-42E873BEB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76E0B-088B-4CC5-8AA6-B7C8B9DBB819}" type="datetimeFigureOut">
              <a:rPr lang="lv-LV" smtClean="0"/>
              <a:t>19.03.2022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xmlns="" id="{F46F4D88-274A-4318-8F2C-32D2A81EA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165ECA03-EBA3-4BA3-B8DF-292BEA2CB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5382-21E1-4309-96D9-D6554251732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60578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xmlns="" id="{C7B6880E-10F9-4E18-9E1E-B81BD1CCE6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xmlns="" id="{C8F4F114-4915-4A45-BA91-A3331BBD34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xmlns="" id="{B54EF207-C144-4B50-B99F-18FFDFB4F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76E0B-088B-4CC5-8AA6-B7C8B9DBB819}" type="datetimeFigureOut">
              <a:rPr lang="lv-LV" smtClean="0"/>
              <a:t>19.03.2022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xmlns="" id="{EDB26BF3-0DDB-46B2-9EAF-667A7640C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E1CE88FC-B81F-41E8-A538-F2171F2C5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5382-21E1-4309-96D9-D6554251732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668936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5" y="0"/>
            <a:ext cx="12172209" cy="6858000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452176" y="3838470"/>
            <a:ext cx="6682154" cy="492370"/>
          </a:xfrm>
          <a:prstGeom prst="rect">
            <a:avLst/>
          </a:prstGeom>
          <a:solidFill>
            <a:srgbClr val="C23B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Rectangle 5"/>
          <p:cNvSpPr/>
          <p:nvPr userDrawn="1"/>
        </p:nvSpPr>
        <p:spPr>
          <a:xfrm>
            <a:off x="544285" y="4955511"/>
            <a:ext cx="10729965" cy="492370"/>
          </a:xfrm>
          <a:prstGeom prst="rect">
            <a:avLst/>
          </a:prstGeom>
          <a:solidFill>
            <a:srgbClr val="7B06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204139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5" y="0"/>
            <a:ext cx="121722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774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EE081722-D37F-4E45-ACDB-B05B4ADBC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B315916F-3D95-4D1D-9BA5-9478286F62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xmlns="" id="{2C9E9792-1C25-42B1-8720-233DB55E9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76E0B-088B-4CC5-8AA6-B7C8B9DBB819}" type="datetimeFigureOut">
              <a:rPr lang="lv-LV" smtClean="0"/>
              <a:t>19.03.2022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xmlns="" id="{6076414F-3EB4-4328-8904-0587A1078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560109C2-38A1-4386-A095-32B8A3F24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5382-21E1-4309-96D9-D6554251732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21289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8BF45D27-681F-46AB-8A8B-189161B63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xmlns="" id="{8BD5678D-2517-4518-A899-0289C9C3F9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xmlns="" id="{3A0372F5-E921-4DFA-AB76-C35BE67F1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76E0B-088B-4CC5-8AA6-B7C8B9DBB819}" type="datetimeFigureOut">
              <a:rPr lang="lv-LV" smtClean="0"/>
              <a:t>19.03.2022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xmlns="" id="{0898E24D-A17F-4198-86F4-B153CD0CF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6C1DF5A8-A18B-47E3-AAFF-03D98AD18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5382-21E1-4309-96D9-D6554251732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84447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7B7F776A-BACF-4E4A-8461-4D6BB495B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98DD8831-7C18-4885-9FB5-5A5670993F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xmlns="" id="{05740A6E-9283-4DFE-B355-DA9BB477EC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xmlns="" id="{2C89E57E-50FC-4924-9587-5A4D35874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76E0B-088B-4CC5-8AA6-B7C8B9DBB819}" type="datetimeFigureOut">
              <a:rPr lang="lv-LV" smtClean="0"/>
              <a:t>19.03.2022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xmlns="" id="{9E50BB2B-D998-4BC2-B21B-8252C57A2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xmlns="" id="{A8A61822-1B68-4340-8CF7-FF6E79462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5382-21E1-4309-96D9-D6554251732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0309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FDF95CC8-730A-419D-BB54-9C98F9F3E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xmlns="" id="{FF1589E5-00CD-489B-99EB-DA771E7388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xmlns="" id="{5772117E-5292-4754-B432-024BE3BD23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xmlns="" id="{739B651D-9B16-41A8-A8CC-223834E9DE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xmlns="" id="{07D0EBE7-D35F-4DB6-90C5-B82B93E8A2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xmlns="" id="{0E0E02EF-345A-4DB4-B7A2-876F55ACC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76E0B-088B-4CC5-8AA6-B7C8B9DBB819}" type="datetimeFigureOut">
              <a:rPr lang="lv-LV" smtClean="0"/>
              <a:t>19.03.2022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xmlns="" id="{037F8861-6B66-4872-B5F7-DA0DCEAF9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xmlns="" id="{50AE51C7-5732-4310-8A02-BF8A0479F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5382-21E1-4309-96D9-D6554251732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73749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A0B82DC7-82D1-471F-A46A-FB01A3590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xmlns="" id="{8D5A1571-508C-4415-A8CC-C394CBF8F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76E0B-088B-4CC5-8AA6-B7C8B9DBB819}" type="datetimeFigureOut">
              <a:rPr lang="lv-LV" smtClean="0"/>
              <a:t>19.03.2022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xmlns="" id="{EEBA999A-1EB7-4A79-9F6D-E94FB32F1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xmlns="" id="{C21D95EB-5469-4CE5-AEA3-BE610C02F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5382-21E1-4309-96D9-D65542517320}" type="slidenum">
              <a:rPr lang="lv-LV" smtClean="0"/>
              <a:t>‹#›</a:t>
            </a:fld>
            <a:endParaRPr lang="lv-LV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53CCC5C-D88E-40FB-B30B-23DCDBD01D3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gradFill flip="none" rotWithShape="1">
            <a:gsLst>
              <a:gs pos="38000">
                <a:srgbClr val="C92770"/>
              </a:gs>
              <a:gs pos="0">
                <a:srgbClr val="C00000"/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860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xmlns="" id="{562A1FB4-A927-472D-9EDC-10B85AD3E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5382-21E1-4309-96D9-D65542517320}" type="slidenum">
              <a:rPr lang="lv-LV" smtClean="0"/>
              <a:t>‹#›</a:t>
            </a:fld>
            <a:endParaRPr lang="lv-LV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" t="38248" r="-139" b="43883"/>
          <a:stretch/>
        </p:blipFill>
        <p:spPr>
          <a:xfrm>
            <a:off x="0" y="0"/>
            <a:ext cx="12210663" cy="1236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261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540C6D41-1040-4A65-A6FE-DBECAEDEE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21918039-1916-40C4-AB01-B4F5FEE2C1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xmlns="" id="{691D9EC4-56FC-4444-992A-2205D15FFD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xmlns="" id="{A70EFFD8-DC34-4025-B27F-517E96BE7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76E0B-088B-4CC5-8AA6-B7C8B9DBB819}" type="datetimeFigureOut">
              <a:rPr lang="lv-LV" smtClean="0"/>
              <a:t>19.03.2022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xmlns="" id="{EC082C28-82A6-4EED-961D-45530C093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xmlns="" id="{C5B2D88F-58D8-488B-82BE-5B29956F5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5382-21E1-4309-96D9-D6554251732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7784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6F55E80C-1A0D-4B11-9B20-6F91D7480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xmlns="" id="{F1B3E990-D556-46B3-9735-EA8693C30A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xmlns="" id="{44E38675-3FF1-47CF-A77F-DE17097F8C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xmlns="" id="{FE0FD15F-F118-41FD-84F1-1C9D121EC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76E0B-088B-4CC5-8AA6-B7C8B9DBB819}" type="datetimeFigureOut">
              <a:rPr lang="lv-LV" smtClean="0"/>
              <a:t>19.03.2022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xmlns="" id="{574EDE86-24F3-4D97-8E2C-9B8034069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xmlns="" id="{2B3F0F23-0BE3-43DF-8F83-8F070E3E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5382-21E1-4309-96D9-D6554251732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83563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xmlns="" id="{48458327-6030-4BA5-8735-A788B8B12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xmlns="" id="{2C6D1A2A-D3C3-48B2-8596-6803E8446D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xmlns="" id="{0645DD65-D648-463F-8AC8-E3DF276A43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476E0B-088B-4CC5-8AA6-B7C8B9DBB819}" type="datetimeFigureOut">
              <a:rPr lang="lv-LV" smtClean="0"/>
              <a:t>19.03.2022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xmlns="" id="{574C87AE-C689-47CC-B990-3DC821F462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2A8B1650-792F-4C1C-BBED-8C43054183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7D5382-21E1-4309-96D9-D6554251732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27788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688B9191-5635-4891-BA1C-FB1D87E8DCA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440113" y="1317625"/>
            <a:ext cx="8751887" cy="2798763"/>
          </a:xfrm>
        </p:spPr>
        <p:txBody>
          <a:bodyPr vert="horz" lIns="91440" tIns="45720" rIns="91440" bIns="45720" rtlCol="0" anchor="b">
            <a:noAutofit/>
          </a:bodyPr>
          <a:lstStyle/>
          <a:p>
            <a:pPr lvl="0">
              <a:spcAft>
                <a:spcPts val="600"/>
              </a:spcAft>
              <a:defRPr/>
            </a:pPr>
            <a:r>
              <a:rPr lang="lv-LV" sz="3400" b="1" cap="all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Augstākās izglītības un zinātnes informācijas tehnoloģijas koplietošanas pakalpojumu centrs </a:t>
            </a:r>
            <a:r>
              <a:rPr lang="en-US" sz="34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(VPC)</a:t>
            </a:r>
            <a:br>
              <a:rPr lang="en-US" sz="34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en-US" sz="34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9944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6" descr="Riga Technical University - Wikipedia">
            <a:extLst>
              <a:ext uri="{FF2B5EF4-FFF2-40B4-BE49-F238E27FC236}">
                <a16:creationId xmlns:a16="http://schemas.microsoft.com/office/drawing/2014/main" xmlns="" id="{9CE065B8-11D2-464D-B93B-43DEFD0155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8424" y="2252712"/>
            <a:ext cx="1487905" cy="1239218"/>
          </a:xfrm>
          <a:custGeom>
            <a:avLst/>
            <a:gdLst/>
            <a:ahLst/>
            <a:cxnLst/>
            <a:rect l="l" t="t" r="r" b="b"/>
            <a:pathLst>
              <a:path w="3064284" h="3064284">
                <a:moveTo>
                  <a:pt x="166483" y="0"/>
                </a:moveTo>
                <a:lnTo>
                  <a:pt x="2897801" y="0"/>
                </a:lnTo>
                <a:cubicBezTo>
                  <a:pt x="2989747" y="0"/>
                  <a:pt x="3064284" y="74537"/>
                  <a:pt x="3064284" y="166483"/>
                </a:cubicBezTo>
                <a:lnTo>
                  <a:pt x="3064284" y="2897801"/>
                </a:lnTo>
                <a:cubicBezTo>
                  <a:pt x="3064284" y="2989747"/>
                  <a:pt x="2989747" y="3064284"/>
                  <a:pt x="2897801" y="3064284"/>
                </a:cubicBezTo>
                <a:lnTo>
                  <a:pt x="166483" y="3064284"/>
                </a:lnTo>
                <a:cubicBezTo>
                  <a:pt x="74537" y="3064284"/>
                  <a:pt x="0" y="2989747"/>
                  <a:pt x="0" y="2897801"/>
                </a:cubicBezTo>
                <a:lnTo>
                  <a:pt x="0" y="166483"/>
                </a:lnTo>
                <a:cubicBezTo>
                  <a:pt x="0" y="74537"/>
                  <a:pt x="74537" y="0"/>
                  <a:pt x="166483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>
            <a:extLst>
              <a:ext uri="{FF2B5EF4-FFF2-40B4-BE49-F238E27FC236}">
                <a16:creationId xmlns:a16="http://schemas.microsoft.com/office/drawing/2014/main" xmlns="" id="{65F1879F-96F9-44CA-9E59-752EA5478C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9730" y="2421027"/>
            <a:ext cx="3290174" cy="1055182"/>
          </a:xfrm>
          <a:custGeom>
            <a:avLst/>
            <a:gdLst/>
            <a:ahLst/>
            <a:cxnLst/>
            <a:rect l="l" t="t" r="r" b="b"/>
            <a:pathLst>
              <a:path w="2548728" h="2548728">
                <a:moveTo>
                  <a:pt x="107301" y="0"/>
                </a:moveTo>
                <a:lnTo>
                  <a:pt x="2441427" y="0"/>
                </a:lnTo>
                <a:cubicBezTo>
                  <a:pt x="2500688" y="0"/>
                  <a:pt x="2548728" y="48040"/>
                  <a:pt x="2548728" y="107301"/>
                </a:cubicBezTo>
                <a:lnTo>
                  <a:pt x="2548728" y="2441427"/>
                </a:lnTo>
                <a:cubicBezTo>
                  <a:pt x="2548728" y="2500688"/>
                  <a:pt x="2500688" y="2548728"/>
                  <a:pt x="2441427" y="2548728"/>
                </a:cubicBezTo>
                <a:lnTo>
                  <a:pt x="107301" y="2548728"/>
                </a:lnTo>
                <a:cubicBezTo>
                  <a:pt x="48040" y="2548728"/>
                  <a:pt x="0" y="2500688"/>
                  <a:pt x="0" y="2441427"/>
                </a:cubicBezTo>
                <a:lnTo>
                  <a:pt x="0" y="107301"/>
                </a:lnTo>
                <a:cubicBezTo>
                  <a:pt x="0" y="48040"/>
                  <a:pt x="48040" y="0"/>
                  <a:pt x="107301" y="0"/>
                </a:cubicBezTo>
                <a:close/>
              </a:path>
            </a:pathLst>
          </a:custGeom>
        </p:spPr>
      </p:pic>
      <p:pic>
        <p:nvPicPr>
          <p:cNvPr id="40" name="Picture 12" descr="Filantropa Borisa Tetereva mērķstipendija starptautiskā | RSU">
            <a:extLst>
              <a:ext uri="{FF2B5EF4-FFF2-40B4-BE49-F238E27FC236}">
                <a16:creationId xmlns:a16="http://schemas.microsoft.com/office/drawing/2014/main" xmlns="" id="{3D5FB3FE-6138-4E30-BC0F-1376B12A03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0779" y="4037455"/>
            <a:ext cx="2360576" cy="491583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ttēls 6">
            <a:extLst>
              <a:ext uri="{FF2B5EF4-FFF2-40B4-BE49-F238E27FC236}">
                <a16:creationId xmlns:a16="http://schemas.microsoft.com/office/drawing/2014/main" xmlns="" id="{24BA0F28-3976-4B9E-853F-10F6757F2C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0045" y="3658535"/>
            <a:ext cx="2426839" cy="1054081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2451928B-FA05-4333-8984-00832472945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99263" y="1715093"/>
            <a:ext cx="5392737" cy="4762500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03.03.2022 tika nodibināta biedrība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Biedrībai tiks aicinātas pievienoties Latvijas Augstākās izglītības un zinātnes institūcijas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lv-LV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Mērķis: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lv-LV" altLang="lv-LV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Veicināt Latvijas Republikas augstākās izglītības un zinātnes institūciju attīstību un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lv-LV" altLang="lv-LV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starptautisko konkurētspēju, integrējot, attīstot un nodrošinot augstas kvalitātes koplietojamus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lv-LV" altLang="lv-LV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informācijas tehnoloģijas pakalpojumus</a:t>
            </a:r>
            <a:endParaRPr lang="lv-LV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lv-LV" dirty="0"/>
          </a:p>
        </p:txBody>
      </p:sp>
      <p:sp>
        <p:nvSpPr>
          <p:cNvPr id="4" name="Chevron 3"/>
          <p:cNvSpPr/>
          <p:nvPr/>
        </p:nvSpPr>
        <p:spPr>
          <a:xfrm>
            <a:off x="6340511" y="1798655"/>
            <a:ext cx="297979" cy="281354"/>
          </a:xfrm>
          <a:prstGeom prst="chevron">
            <a:avLst/>
          </a:prstGeom>
          <a:solidFill>
            <a:srgbClr val="7B06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4" name="Chevron 13"/>
          <p:cNvSpPr/>
          <p:nvPr/>
        </p:nvSpPr>
        <p:spPr>
          <a:xfrm>
            <a:off x="6343238" y="2436748"/>
            <a:ext cx="297979" cy="281354"/>
          </a:xfrm>
          <a:prstGeom prst="chevron">
            <a:avLst/>
          </a:prstGeom>
          <a:solidFill>
            <a:srgbClr val="7B06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5" name="Chevron 14"/>
          <p:cNvSpPr/>
          <p:nvPr/>
        </p:nvSpPr>
        <p:spPr>
          <a:xfrm>
            <a:off x="6340511" y="3210576"/>
            <a:ext cx="297979" cy="281354"/>
          </a:xfrm>
          <a:prstGeom prst="chevron">
            <a:avLst/>
          </a:prstGeom>
          <a:solidFill>
            <a:srgbClr val="7B06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656088" y="6209881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600" dirty="0">
                <a:solidFill>
                  <a:schemeClr val="bg1">
                    <a:lumMod val="50000"/>
                  </a:schemeClr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714136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33EA24BF-9342-40D0-A046-C425D00E1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347" y="2636052"/>
            <a:ext cx="10515600" cy="1325563"/>
          </a:xfrm>
        </p:spPr>
        <p:txBody>
          <a:bodyPr>
            <a:normAutofit/>
          </a:bodyPr>
          <a:lstStyle/>
          <a:p>
            <a:r>
              <a:rPr lang="lv-LV" sz="32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AKTUALITĀTE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A7CF7F53-D317-41BD-ABED-A3686CE78C9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284788" y="506420"/>
            <a:ext cx="6907212" cy="5584825"/>
          </a:xfrm>
        </p:spPr>
        <p:txBody>
          <a:bodyPr anchor="ctr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lv-LV" altLang="lv-LV" sz="2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Daudzi no pašreizējiem un nākotnes zinātnes un augstākās izglītības digitālā atbalsta pakalpojumiem prasa spēku apvienošanu</a:t>
            </a:r>
          </a:p>
          <a:p>
            <a:pPr marL="0" indent="0">
              <a:spcAft>
                <a:spcPts val="600"/>
              </a:spcAft>
              <a:buNone/>
            </a:pPr>
            <a:endParaRPr lang="lv-LV" altLang="lv-LV" sz="900" b="1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lvl="1" indent="0">
              <a:spcAft>
                <a:spcPts val="600"/>
              </a:spcAft>
              <a:buNone/>
            </a:pPr>
            <a:r>
              <a:rPr lang="lv-LV" altLang="lv-LV" sz="2200" dirty="0">
                <a:latin typeface="Verdana" panose="020B0604030504040204" pitchFamily="34" charset="0"/>
                <a:ea typeface="Verdana" panose="020B0604030504040204" pitchFamily="34" charset="0"/>
              </a:rPr>
              <a:t>Integrētos Eiropas Augstākās Izglītības telpā (EHEA) </a:t>
            </a:r>
          </a:p>
          <a:p>
            <a:pPr marL="457200" lvl="1" indent="0">
              <a:spcAft>
                <a:spcPts val="600"/>
              </a:spcAft>
              <a:buNone/>
            </a:pPr>
            <a:r>
              <a:rPr lang="lv-LV" altLang="lv-LV" sz="2200" u="sng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Vienota - nacionāla</a:t>
            </a:r>
            <a:r>
              <a:rPr lang="lv-LV" altLang="lv-LV" sz="2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altLang="lv-LV" sz="2200" dirty="0">
                <a:latin typeface="Verdana" panose="020B0604030504040204" pitchFamily="34" charset="0"/>
                <a:ea typeface="Verdana" panose="020B0604030504040204" pitchFamily="34" charset="0"/>
              </a:rPr>
              <a:t>pārstāvniecība E</a:t>
            </a:r>
            <a:r>
              <a:rPr lang="en-US" altLang="lv-LV" sz="2200" dirty="0">
                <a:latin typeface="Verdana" panose="020B0604030504040204" pitchFamily="34" charset="0"/>
                <a:ea typeface="Verdana" panose="020B0604030504040204" pitchFamily="34" charset="0"/>
              </a:rPr>
              <a:t>S</a:t>
            </a:r>
            <a:r>
              <a:rPr lang="lv-LV" altLang="lv-LV" sz="2200" dirty="0">
                <a:latin typeface="Verdana" panose="020B0604030504040204" pitchFamily="34" charset="0"/>
                <a:ea typeface="Verdana" panose="020B0604030504040204" pitchFamily="34" charset="0"/>
              </a:rPr>
              <a:t> organizācijās</a:t>
            </a:r>
          </a:p>
          <a:p>
            <a:pPr marL="457200" lvl="1" indent="0">
              <a:spcAft>
                <a:spcPts val="600"/>
              </a:spcAft>
              <a:buNone/>
            </a:pPr>
            <a:r>
              <a:rPr lang="lv-LV" altLang="lv-LV" sz="2200" dirty="0">
                <a:latin typeface="Verdana" panose="020B0604030504040204" pitchFamily="34" charset="0"/>
                <a:ea typeface="Verdana" panose="020B0604030504040204" pitchFamily="34" charset="0"/>
              </a:rPr>
              <a:t>Pārrobežu digitālo pakalpojumu attīstības projekti</a:t>
            </a:r>
          </a:p>
          <a:p>
            <a:pPr marL="457200" lvl="1" indent="0">
              <a:spcAft>
                <a:spcPts val="600"/>
              </a:spcAft>
              <a:buNone/>
            </a:pPr>
            <a:r>
              <a:rPr lang="lv-LV" altLang="lv-LV" sz="2200" dirty="0">
                <a:latin typeface="Verdana" panose="020B0604030504040204" pitchFamily="34" charset="0"/>
                <a:ea typeface="Verdana" panose="020B0604030504040204" pitchFamily="34" charset="0"/>
              </a:rPr>
              <a:t>Kopīgi digitālie pakalpojumi</a:t>
            </a:r>
            <a:r>
              <a:rPr lang="lv-LV" altLang="lv-LV" sz="2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</a:t>
            </a:r>
            <a:r>
              <a:rPr lang="lv-LV" altLang="lv-LV" sz="2200" dirty="0">
                <a:latin typeface="Verdana" panose="020B0604030504040204" pitchFamily="34" charset="0"/>
                <a:ea typeface="Verdana" panose="020B0604030504040204" pitchFamily="34" charset="0"/>
              </a:rPr>
              <a:t> jaunas iespējas zinātnei un pētniecībai</a:t>
            </a:r>
          </a:p>
        </p:txBody>
      </p:sp>
      <p:sp>
        <p:nvSpPr>
          <p:cNvPr id="7" name="Chevron 6"/>
          <p:cNvSpPr/>
          <p:nvPr/>
        </p:nvSpPr>
        <p:spPr>
          <a:xfrm>
            <a:off x="5406014" y="3179171"/>
            <a:ext cx="297979" cy="281354"/>
          </a:xfrm>
          <a:prstGeom prst="chevron">
            <a:avLst/>
          </a:prstGeom>
          <a:solidFill>
            <a:srgbClr val="7B06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5408741" y="3880256"/>
            <a:ext cx="297979" cy="281354"/>
          </a:xfrm>
          <a:prstGeom prst="chevron">
            <a:avLst/>
          </a:prstGeom>
          <a:solidFill>
            <a:srgbClr val="7B06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9" name="Chevron 8"/>
          <p:cNvSpPr/>
          <p:nvPr/>
        </p:nvSpPr>
        <p:spPr>
          <a:xfrm>
            <a:off x="5406014" y="4662700"/>
            <a:ext cx="297979" cy="281354"/>
          </a:xfrm>
          <a:prstGeom prst="chevron">
            <a:avLst/>
          </a:prstGeom>
          <a:solidFill>
            <a:srgbClr val="7B06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5406013" y="5394616"/>
            <a:ext cx="297979" cy="281354"/>
          </a:xfrm>
          <a:prstGeom prst="chevron">
            <a:avLst/>
          </a:prstGeom>
          <a:solidFill>
            <a:srgbClr val="7B06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656088" y="6209881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600" dirty="0">
                <a:solidFill>
                  <a:schemeClr val="bg1">
                    <a:lumMod val="50000"/>
                  </a:schemeClr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12487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E995918-E6FE-43F0-9806-48D3C23E0CB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32822" y="41198"/>
            <a:ext cx="10515600" cy="1325563"/>
          </a:xfrm>
        </p:spPr>
        <p:txBody>
          <a:bodyPr>
            <a:normAutofit/>
          </a:bodyPr>
          <a:lstStyle/>
          <a:p>
            <a:r>
              <a:rPr lang="lv-LV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Pakalpojumu</a:t>
            </a:r>
            <a:r>
              <a:rPr lang="lv-LV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grupas un mērķi</a:t>
            </a:r>
          </a:p>
        </p:txBody>
      </p:sp>
      <p:sp>
        <p:nvSpPr>
          <p:cNvPr id="4" name="Rectangle 3"/>
          <p:cNvSpPr/>
          <p:nvPr/>
        </p:nvSpPr>
        <p:spPr>
          <a:xfrm>
            <a:off x="4328225" y="1787107"/>
            <a:ext cx="7524000" cy="1368000"/>
          </a:xfrm>
          <a:prstGeom prst="rect">
            <a:avLst/>
          </a:prstGeom>
          <a:solidFill>
            <a:schemeClr val="bg1">
              <a:lumMod val="95000"/>
              <a:alpha val="90000"/>
            </a:schemeClr>
          </a:solidFill>
          <a:ln>
            <a:noFill/>
          </a:ln>
        </p:spPr>
        <p:style>
          <a:lnRef idx="2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5721" tIns="77623" rIns="100483" bIns="77624" numCol="1" spcCol="1270" anchor="ctr" anchorCtr="0">
            <a:noAutofit/>
          </a:bodyPr>
          <a:lstStyle/>
          <a:p>
            <a:pPr marL="457200" lvl="2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lv-LV" sz="1600" kern="1200" dirty="0">
                <a:latin typeface="Verdana" panose="020B0604030504040204" pitchFamily="34" charset="0"/>
                <a:ea typeface="Verdana" panose="020B0604030504040204" pitchFamily="34" charset="0"/>
              </a:rPr>
              <a:t>Starptautisko izglītības un zinātnes pakalpojumu ieviešana Latvijā</a:t>
            </a:r>
          </a:p>
          <a:p>
            <a:pPr marL="457200" lvl="2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lv-LV" sz="1600" kern="1200" dirty="0">
                <a:latin typeface="Verdana" panose="020B0604030504040204" pitchFamily="34" charset="0"/>
                <a:ea typeface="Verdana" panose="020B0604030504040204" pitchFamily="34" charset="0"/>
              </a:rPr>
              <a:t>Koplietošanas infrastruktūras attīstīšana</a:t>
            </a:r>
          </a:p>
          <a:p>
            <a:pPr marL="457200" lvl="2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lv-LV" sz="1600" kern="1200" dirty="0">
                <a:latin typeface="Verdana" panose="020B0604030504040204" pitchFamily="34" charset="0"/>
                <a:ea typeface="Verdana" panose="020B0604030504040204" pitchFamily="34" charset="0"/>
              </a:rPr>
              <a:t>Starpinstitūciju IT pakalpojumu nodrošināšana</a:t>
            </a:r>
          </a:p>
          <a:p>
            <a:pPr marL="457200" lvl="2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lv-LV" sz="1600" kern="1200" dirty="0">
                <a:latin typeface="Verdana" panose="020B0604030504040204" pitchFamily="34" charset="0"/>
                <a:ea typeface="Verdana" panose="020B0604030504040204" pitchFamily="34" charset="0"/>
              </a:rPr>
              <a:t>Kopīgu datu krātuvju ieviešana un pārvaldība</a:t>
            </a:r>
          </a:p>
          <a:p>
            <a:pPr marL="457200" lvl="2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lv-LV" sz="1600" kern="1200" dirty="0">
                <a:latin typeface="Verdana" panose="020B0604030504040204" pitchFamily="34" charset="0"/>
                <a:ea typeface="Verdana" panose="020B0604030504040204" pitchFamily="34" charset="0"/>
              </a:rPr>
              <a:t>Sadarbība ar nozares uzņēmumiem</a:t>
            </a:r>
            <a:endParaRPr lang="lv-LV" sz="1600" b="1" kern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542609" y="1767459"/>
            <a:ext cx="3785616" cy="1402286"/>
          </a:xfrm>
          <a:custGeom>
            <a:avLst/>
            <a:gdLst>
              <a:gd name="connsiteX0" fmla="*/ 0 w 3785616"/>
              <a:gd name="connsiteY0" fmla="*/ 0 h 1402286"/>
              <a:gd name="connsiteX1" fmla="*/ 3785616 w 3785616"/>
              <a:gd name="connsiteY1" fmla="*/ 0 h 1402286"/>
              <a:gd name="connsiteX2" fmla="*/ 3785616 w 3785616"/>
              <a:gd name="connsiteY2" fmla="*/ 1402286 h 1402286"/>
              <a:gd name="connsiteX3" fmla="*/ 0 w 3785616"/>
              <a:gd name="connsiteY3" fmla="*/ 1402286 h 1402286"/>
              <a:gd name="connsiteX4" fmla="*/ 0 w 3785616"/>
              <a:gd name="connsiteY4" fmla="*/ 0 h 1402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85616" h="1402286">
                <a:moveTo>
                  <a:pt x="0" y="0"/>
                </a:moveTo>
                <a:lnTo>
                  <a:pt x="3785616" y="0"/>
                </a:lnTo>
                <a:lnTo>
                  <a:pt x="3785616" y="1402286"/>
                </a:lnTo>
                <a:lnTo>
                  <a:pt x="0" y="140228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D60093"/>
              </a:gs>
              <a:gs pos="18000">
                <a:srgbClr val="C92770"/>
              </a:gs>
              <a:gs pos="100000">
                <a:schemeClr val="accent2"/>
              </a:gs>
            </a:gsLst>
            <a:lin ang="20400000" scaled="0"/>
            <a:tileRect/>
          </a:gradFill>
          <a:ln w="1270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1440" tIns="45720" rIns="91440" bIns="4572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altLang="lv-LV" sz="2400" b="1" kern="12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Infrastruktūra</a:t>
            </a: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sz="2400" kern="12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(IT un Zinātnes atbalsta sistēmas)</a:t>
            </a:r>
          </a:p>
        </p:txBody>
      </p:sp>
      <p:sp>
        <p:nvSpPr>
          <p:cNvPr id="6" name="Rectangle 5"/>
          <p:cNvSpPr/>
          <p:nvPr/>
        </p:nvSpPr>
        <p:spPr>
          <a:xfrm>
            <a:off x="4328225" y="3259507"/>
            <a:ext cx="7524000" cy="1368000"/>
          </a:xfrm>
          <a:prstGeom prst="rect">
            <a:avLst/>
          </a:prstGeom>
          <a:solidFill>
            <a:schemeClr val="bg1">
              <a:lumMod val="95000"/>
              <a:alpha val="90000"/>
            </a:schemeClr>
          </a:solidFill>
          <a:ln>
            <a:noFill/>
          </a:ln>
        </p:spPr>
        <p:style>
          <a:lnRef idx="2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5721" tIns="77623" rIns="100483" bIns="77624" numCol="1" spcCol="1270" anchor="ctr" anchorCtr="0">
            <a:noAutofit/>
          </a:bodyPr>
          <a:lstStyle/>
          <a:p>
            <a:pPr marL="457200" lvl="2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lv-LV" sz="1600" kern="1200" dirty="0">
                <a:latin typeface="Verdana" panose="020B0604030504040204" pitchFamily="34" charset="0"/>
                <a:ea typeface="Verdana" panose="020B0604030504040204" pitchFamily="34" charset="0"/>
              </a:rPr>
              <a:t>Akadēmisko projektu pieteikumu sagatavošana</a:t>
            </a:r>
          </a:p>
          <a:p>
            <a:pPr marL="457200" lvl="2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lv-LV" sz="1600" kern="1200" dirty="0">
                <a:latin typeface="Verdana" panose="020B0604030504040204" pitchFamily="34" charset="0"/>
                <a:ea typeface="Verdana" panose="020B0604030504040204" pitchFamily="34" charset="0"/>
              </a:rPr>
              <a:t>Finansējuma piesaiste no nacionālām un starptautiskām programmām</a:t>
            </a:r>
          </a:p>
          <a:p>
            <a:pPr marL="457200" lvl="2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lv-LV" sz="1600" kern="1200" dirty="0">
                <a:latin typeface="Verdana" panose="020B0604030504040204" pitchFamily="34" charset="0"/>
                <a:ea typeface="Verdana" panose="020B0604030504040204" pitchFamily="34" charset="0"/>
              </a:rPr>
              <a:t>Sadarbība ar Latvijas ražotājiem tehnoloģiju izmēģinājumiem </a:t>
            </a:r>
            <a:r>
              <a:rPr lang="lv-LV" sz="1600" kern="1200" dirty="0" err="1">
                <a:latin typeface="Verdana" panose="020B0604030504040204" pitchFamily="34" charset="0"/>
                <a:ea typeface="Verdana" panose="020B0604030504040204" pitchFamily="34" charset="0"/>
              </a:rPr>
              <a:t>starpinstitucionālā</a:t>
            </a:r>
            <a:r>
              <a:rPr lang="lv-LV" sz="1600" kern="1200" dirty="0">
                <a:latin typeface="Verdana" panose="020B0604030504040204" pitchFamily="34" charset="0"/>
                <a:ea typeface="Verdana" panose="020B0604030504040204" pitchFamily="34" charset="0"/>
              </a:rPr>
              <a:t> vidē</a:t>
            </a:r>
          </a:p>
        </p:txBody>
      </p:sp>
      <p:sp>
        <p:nvSpPr>
          <p:cNvPr id="7" name="Freeform 6"/>
          <p:cNvSpPr/>
          <p:nvPr/>
        </p:nvSpPr>
        <p:spPr>
          <a:xfrm>
            <a:off x="542609" y="3239860"/>
            <a:ext cx="3785616" cy="1402286"/>
          </a:xfrm>
          <a:custGeom>
            <a:avLst/>
            <a:gdLst>
              <a:gd name="connsiteX0" fmla="*/ 0 w 3785616"/>
              <a:gd name="connsiteY0" fmla="*/ 0 h 1402286"/>
              <a:gd name="connsiteX1" fmla="*/ 3785616 w 3785616"/>
              <a:gd name="connsiteY1" fmla="*/ 0 h 1402286"/>
              <a:gd name="connsiteX2" fmla="*/ 3785616 w 3785616"/>
              <a:gd name="connsiteY2" fmla="*/ 1402286 h 1402286"/>
              <a:gd name="connsiteX3" fmla="*/ 0 w 3785616"/>
              <a:gd name="connsiteY3" fmla="*/ 1402286 h 1402286"/>
              <a:gd name="connsiteX4" fmla="*/ 0 w 3785616"/>
              <a:gd name="connsiteY4" fmla="*/ 0 h 1402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85616" h="1402286">
                <a:moveTo>
                  <a:pt x="0" y="0"/>
                </a:moveTo>
                <a:lnTo>
                  <a:pt x="3785616" y="0"/>
                </a:lnTo>
                <a:lnTo>
                  <a:pt x="3785616" y="1402286"/>
                </a:lnTo>
                <a:lnTo>
                  <a:pt x="0" y="140228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D60093"/>
              </a:gs>
              <a:gs pos="18000">
                <a:srgbClr val="C92770"/>
              </a:gs>
              <a:gs pos="100000">
                <a:schemeClr val="accent2"/>
              </a:gs>
            </a:gsLst>
            <a:lin ang="20400000" scaled="0"/>
            <a:tileRect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4300" tIns="57150" rIns="114300" bIns="57150" numCol="1" spcCol="1270" anchor="ctr" anchorCtr="0">
            <a:noAutofit/>
          </a:bodyPr>
          <a:lstStyle/>
          <a:p>
            <a:pPr lvl="0"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sz="2400" b="1" kern="1200" dirty="0">
                <a:latin typeface="Verdana" panose="020B0604030504040204" pitchFamily="34" charset="0"/>
                <a:ea typeface="Verdana" panose="020B0604030504040204" pitchFamily="34" charset="0"/>
              </a:rPr>
              <a:t>Finansējuma piesaiste starpinstitūciju projektu realizācijai</a:t>
            </a:r>
          </a:p>
        </p:txBody>
      </p:sp>
      <p:sp>
        <p:nvSpPr>
          <p:cNvPr id="8" name="Rectangle 7"/>
          <p:cNvSpPr/>
          <p:nvPr/>
        </p:nvSpPr>
        <p:spPr>
          <a:xfrm>
            <a:off x="4328225" y="4731907"/>
            <a:ext cx="7524000" cy="1382640"/>
          </a:xfrm>
          <a:prstGeom prst="rect">
            <a:avLst/>
          </a:prstGeom>
          <a:solidFill>
            <a:schemeClr val="bg1">
              <a:lumMod val="95000"/>
              <a:alpha val="90000"/>
            </a:schemeClr>
          </a:solidFill>
          <a:ln>
            <a:noFill/>
          </a:ln>
        </p:spPr>
        <p:style>
          <a:lnRef idx="2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5721" tIns="77624" rIns="100483" bIns="77623" numCol="1" spcCol="1270" anchor="ctr" anchorCtr="0">
            <a:noAutofit/>
          </a:bodyPr>
          <a:lstStyle/>
          <a:p>
            <a:pPr marL="457200" lvl="2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lv-LV" sz="1600" kern="1200" dirty="0">
                <a:latin typeface="Verdana" panose="020B0604030504040204" pitchFamily="34" charset="0"/>
                <a:ea typeface="Verdana" panose="020B0604030504040204" pitchFamily="34" charset="0"/>
              </a:rPr>
              <a:t>Biedru IT departamentu konsultācijas</a:t>
            </a:r>
          </a:p>
          <a:p>
            <a:pPr marL="457200" lvl="2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lv-LV" sz="1600" kern="1200" dirty="0">
                <a:latin typeface="Verdana" panose="020B0604030504040204" pitchFamily="34" charset="0"/>
                <a:ea typeface="Verdana" panose="020B0604030504040204" pitchFamily="34" charset="0"/>
              </a:rPr>
              <a:t>Tehnoloģiskais atbalsts izglītības un zinātnisko iestāžu projektiem</a:t>
            </a:r>
          </a:p>
          <a:p>
            <a:pPr marL="457200" lvl="2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lv-LV" sz="1600" kern="1200" dirty="0">
                <a:latin typeface="Verdana" panose="020B0604030504040204" pitchFamily="34" charset="0"/>
                <a:ea typeface="Verdana" panose="020B0604030504040204" pitchFamily="34" charset="0"/>
              </a:rPr>
              <a:t>Atbalsts biedriem jaunāko tehnoloģisko pakalpojumu ieviešanā</a:t>
            </a:r>
          </a:p>
          <a:p>
            <a:pPr marL="457200" lvl="2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lv-LV" sz="1600" kern="1200" dirty="0">
                <a:latin typeface="Verdana" panose="020B0604030504040204" pitchFamily="34" charset="0"/>
                <a:ea typeface="Verdana" panose="020B0604030504040204" pitchFamily="34" charset="0"/>
              </a:rPr>
              <a:t>D</a:t>
            </a:r>
            <a:r>
              <a:rPr lang="es-ES" sz="1600" kern="1200" dirty="0" err="1">
                <a:latin typeface="Verdana" panose="020B0604030504040204" pitchFamily="34" charset="0"/>
                <a:ea typeface="Verdana" panose="020B0604030504040204" pitchFamily="34" charset="0"/>
              </a:rPr>
              <a:t>igitāl</a:t>
            </a:r>
            <a:r>
              <a:rPr lang="lv-LV" sz="1600" kern="1200" dirty="0">
                <a:latin typeface="Verdana" panose="020B0604030504040204" pitchFamily="34" charset="0"/>
                <a:ea typeface="Verdana" panose="020B0604030504040204" pitchFamily="34" charset="0"/>
              </a:rPr>
              <a:t>ās</a:t>
            </a:r>
            <a:r>
              <a:rPr lang="es-ES" sz="1600" kern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sz="1600" kern="1200" dirty="0" err="1">
                <a:latin typeface="Verdana" panose="020B0604030504040204" pitchFamily="34" charset="0"/>
                <a:ea typeface="Verdana" panose="020B0604030504040204" pitchFamily="34" charset="0"/>
              </a:rPr>
              <a:t>transformācij</a:t>
            </a:r>
            <a:r>
              <a:rPr lang="lv-LV" sz="1600" kern="1200" dirty="0">
                <a:latin typeface="Verdana" panose="020B0604030504040204" pitchFamily="34" charset="0"/>
                <a:ea typeface="Verdana" panose="020B0604030504040204" pitchFamily="34" charset="0"/>
              </a:rPr>
              <a:t>as</a:t>
            </a:r>
            <a:r>
              <a:rPr lang="es-ES" sz="1600" kern="1200" dirty="0">
                <a:latin typeface="Verdana" panose="020B0604030504040204" pitchFamily="34" charset="0"/>
                <a:ea typeface="Verdana" panose="020B0604030504040204" pitchFamily="34" charset="0"/>
              </a:rPr>
              <a:t> un </a:t>
            </a:r>
            <a:r>
              <a:rPr lang="es-ES" sz="1600" kern="1200" dirty="0" err="1">
                <a:latin typeface="Verdana" panose="020B0604030504040204" pitchFamily="34" charset="0"/>
                <a:ea typeface="Verdana" panose="020B0604030504040204" pitchFamily="34" charset="0"/>
              </a:rPr>
              <a:t>digitālo</a:t>
            </a:r>
            <a:r>
              <a:rPr lang="es-ES" sz="1600" kern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sz="1600" kern="1200" dirty="0" err="1">
                <a:latin typeface="Verdana" panose="020B0604030504040204" pitchFamily="34" charset="0"/>
                <a:ea typeface="Verdana" panose="020B0604030504040204" pitchFamily="34" charset="0"/>
              </a:rPr>
              <a:t>prasmju</a:t>
            </a:r>
            <a:r>
              <a:rPr lang="es-ES" sz="1600" kern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sz="1600" kern="1200" dirty="0" err="1">
                <a:latin typeface="Verdana" panose="020B0604030504040204" pitchFamily="34" charset="0"/>
                <a:ea typeface="Verdana" panose="020B0604030504040204" pitchFamily="34" charset="0"/>
              </a:rPr>
              <a:t>attīstīb</a:t>
            </a:r>
            <a:r>
              <a:rPr lang="lv-LV" sz="1600" kern="1200" dirty="0">
                <a:latin typeface="Verdana" panose="020B0604030504040204" pitchFamily="34" charset="0"/>
                <a:ea typeface="Verdana" panose="020B0604030504040204" pitchFamily="34" charset="0"/>
              </a:rPr>
              <a:t>as veicināšana</a:t>
            </a:r>
          </a:p>
        </p:txBody>
      </p:sp>
      <p:sp>
        <p:nvSpPr>
          <p:cNvPr id="9" name="Freeform 8"/>
          <p:cNvSpPr/>
          <p:nvPr/>
        </p:nvSpPr>
        <p:spPr>
          <a:xfrm>
            <a:off x="542609" y="4712261"/>
            <a:ext cx="3785616" cy="1402286"/>
          </a:xfrm>
          <a:custGeom>
            <a:avLst/>
            <a:gdLst>
              <a:gd name="connsiteX0" fmla="*/ 0 w 3785616"/>
              <a:gd name="connsiteY0" fmla="*/ 0 h 1402286"/>
              <a:gd name="connsiteX1" fmla="*/ 3785616 w 3785616"/>
              <a:gd name="connsiteY1" fmla="*/ 0 h 1402286"/>
              <a:gd name="connsiteX2" fmla="*/ 3785616 w 3785616"/>
              <a:gd name="connsiteY2" fmla="*/ 1402286 h 1402286"/>
              <a:gd name="connsiteX3" fmla="*/ 0 w 3785616"/>
              <a:gd name="connsiteY3" fmla="*/ 1402286 h 1402286"/>
              <a:gd name="connsiteX4" fmla="*/ 0 w 3785616"/>
              <a:gd name="connsiteY4" fmla="*/ 0 h 1402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85616" h="1402286">
                <a:moveTo>
                  <a:pt x="0" y="0"/>
                </a:moveTo>
                <a:lnTo>
                  <a:pt x="3785616" y="0"/>
                </a:lnTo>
                <a:lnTo>
                  <a:pt x="3785616" y="1402286"/>
                </a:lnTo>
                <a:lnTo>
                  <a:pt x="0" y="140228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D60093"/>
              </a:gs>
              <a:gs pos="18000">
                <a:srgbClr val="C92770"/>
              </a:gs>
              <a:gs pos="100000">
                <a:schemeClr val="accent2"/>
              </a:gs>
            </a:gsLst>
            <a:lin ang="20400000" scaled="0"/>
            <a:tileRect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4300" tIns="57150" rIns="114300" bIns="57150" numCol="1" spcCol="1270" anchor="ctr" anchorCtr="0">
            <a:noAutofit/>
          </a:bodyPr>
          <a:lstStyle/>
          <a:p>
            <a:pPr lvl="0"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sz="2400" b="1" kern="1200" dirty="0">
                <a:latin typeface="Verdana" panose="020B0604030504040204" pitchFamily="34" charset="0"/>
                <a:ea typeface="Verdana" panose="020B0604030504040204" pitchFamily="34" charset="0"/>
              </a:rPr>
              <a:t>Konsultācijas un atbalsts</a:t>
            </a:r>
          </a:p>
        </p:txBody>
      </p:sp>
      <p:sp>
        <p:nvSpPr>
          <p:cNvPr id="13" name="Chevron 12"/>
          <p:cNvSpPr/>
          <p:nvPr/>
        </p:nvSpPr>
        <p:spPr>
          <a:xfrm>
            <a:off x="4592097" y="4952487"/>
            <a:ext cx="182346" cy="172172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4" name="Chevron 13"/>
          <p:cNvSpPr/>
          <p:nvPr/>
        </p:nvSpPr>
        <p:spPr>
          <a:xfrm>
            <a:off x="4592097" y="5203211"/>
            <a:ext cx="182346" cy="172172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5" name="Chevron 14"/>
          <p:cNvSpPr/>
          <p:nvPr/>
        </p:nvSpPr>
        <p:spPr>
          <a:xfrm>
            <a:off x="4592097" y="5451278"/>
            <a:ext cx="182346" cy="172172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6" name="Chevron 15"/>
          <p:cNvSpPr/>
          <p:nvPr/>
        </p:nvSpPr>
        <p:spPr>
          <a:xfrm>
            <a:off x="4592097" y="5717802"/>
            <a:ext cx="182346" cy="172172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7" name="Chevron 16"/>
          <p:cNvSpPr/>
          <p:nvPr/>
        </p:nvSpPr>
        <p:spPr>
          <a:xfrm>
            <a:off x="4592097" y="1871211"/>
            <a:ext cx="182346" cy="172172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8" name="Chevron 17"/>
          <p:cNvSpPr/>
          <p:nvPr/>
        </p:nvSpPr>
        <p:spPr>
          <a:xfrm>
            <a:off x="4592097" y="2121935"/>
            <a:ext cx="182346" cy="172172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9" name="Chevron 18"/>
          <p:cNvSpPr/>
          <p:nvPr/>
        </p:nvSpPr>
        <p:spPr>
          <a:xfrm>
            <a:off x="4592097" y="2370002"/>
            <a:ext cx="182346" cy="172172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20" name="Chevron 19"/>
          <p:cNvSpPr/>
          <p:nvPr/>
        </p:nvSpPr>
        <p:spPr>
          <a:xfrm>
            <a:off x="4592097" y="2636526"/>
            <a:ext cx="182346" cy="172172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21" name="Chevron 20"/>
          <p:cNvSpPr/>
          <p:nvPr/>
        </p:nvSpPr>
        <p:spPr>
          <a:xfrm>
            <a:off x="4592097" y="2884593"/>
            <a:ext cx="182346" cy="172172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23" name="Chevron 22"/>
          <p:cNvSpPr/>
          <p:nvPr/>
        </p:nvSpPr>
        <p:spPr>
          <a:xfrm>
            <a:off x="4592097" y="3415805"/>
            <a:ext cx="182346" cy="172172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24" name="Chevron 23"/>
          <p:cNvSpPr/>
          <p:nvPr/>
        </p:nvSpPr>
        <p:spPr>
          <a:xfrm>
            <a:off x="4592097" y="3741830"/>
            <a:ext cx="182346" cy="172172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25" name="Chevron 24"/>
          <p:cNvSpPr/>
          <p:nvPr/>
        </p:nvSpPr>
        <p:spPr>
          <a:xfrm>
            <a:off x="4592097" y="4154918"/>
            <a:ext cx="182346" cy="172172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656088" y="6209881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600" dirty="0">
                <a:solidFill>
                  <a:schemeClr val="bg1">
                    <a:lumMod val="50000"/>
                  </a:schemeClr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675211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3874D0-08FF-4601-890B-451EA0E48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251" y="2294409"/>
            <a:ext cx="10515600" cy="132556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lv-LV" sz="32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Plānotais </a:t>
            </a:r>
            <a:br>
              <a:rPr lang="lv-LV" sz="32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lv-LV" sz="32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pamata </a:t>
            </a:r>
            <a:br>
              <a:rPr lang="lv-LV" sz="32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lv-LV" sz="32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pakalpojumu </a:t>
            </a:r>
            <a:br>
              <a:rPr lang="lv-LV" sz="32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lv-LV" sz="32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grozs </a:t>
            </a:r>
            <a:br>
              <a:rPr lang="lv-LV" sz="32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lv-LV" sz="32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2022. gadam </a:t>
            </a:r>
            <a:r>
              <a:rPr lang="lv-LV" sz="3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lv-LV" sz="3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lv-LV" sz="2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(ieviešana + pilnveidošana </a:t>
            </a:r>
            <a:br>
              <a:rPr lang="lv-LV" sz="2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lv-LV" sz="2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+ uzturēšana)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C12C98-6452-464C-B575-F08600A92CF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284788" y="531848"/>
            <a:ext cx="6907212" cy="5584825"/>
          </a:xfrm>
        </p:spPr>
        <p:txBody>
          <a:bodyPr anchor="ctr">
            <a:normAutofit fontScale="85000"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Pētniecības datu repozitoriju tīkls (Dataverse)</a:t>
            </a:r>
          </a:p>
          <a:p>
            <a:pPr marL="0" indent="0">
              <a:buNone/>
            </a:pPr>
            <a:endParaRPr lang="lv-LV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Iesaiste Eiropas atvērtās zinātnes mākoņa (EOSC) ieviešanā</a:t>
            </a:r>
          </a:p>
          <a:p>
            <a:pPr marL="0" indent="0">
              <a:buNone/>
            </a:pPr>
            <a:endParaRPr lang="lv-LV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Mācībspēku un studentu mobilitātes infrastruktūra (ESCI digitālās iniciatīvas)</a:t>
            </a:r>
          </a:p>
          <a:p>
            <a:pPr marL="0" indent="0">
              <a:buNone/>
            </a:pPr>
            <a:endParaRPr lang="lv-LV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Genomu datu tīkla (GDN) pakalpojumu popularizēšana</a:t>
            </a:r>
          </a:p>
          <a:p>
            <a:pPr marL="0" indent="0">
              <a:lnSpc>
                <a:spcPct val="170000"/>
              </a:lnSpc>
              <a:buNone/>
            </a:pPr>
            <a:endParaRPr lang="lv-LV" sz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Augstākās izglītības iestāžu IT departamentu sadarbības organizēšana</a:t>
            </a:r>
          </a:p>
        </p:txBody>
      </p:sp>
      <p:sp>
        <p:nvSpPr>
          <p:cNvPr id="7" name="Chevron 6"/>
          <p:cNvSpPr/>
          <p:nvPr/>
        </p:nvSpPr>
        <p:spPr>
          <a:xfrm>
            <a:off x="4778878" y="1081532"/>
            <a:ext cx="415475" cy="392295"/>
          </a:xfrm>
          <a:prstGeom prst="chevron">
            <a:avLst/>
          </a:prstGeom>
          <a:solidFill>
            <a:srgbClr val="7B06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4778878" y="1988950"/>
            <a:ext cx="415475" cy="392295"/>
          </a:xfrm>
          <a:prstGeom prst="chevron">
            <a:avLst/>
          </a:prstGeom>
          <a:solidFill>
            <a:srgbClr val="7B06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9" name="Chevron 8"/>
          <p:cNvSpPr/>
          <p:nvPr/>
        </p:nvSpPr>
        <p:spPr>
          <a:xfrm>
            <a:off x="4824095" y="2984770"/>
            <a:ext cx="415475" cy="392295"/>
          </a:xfrm>
          <a:prstGeom prst="chevron">
            <a:avLst/>
          </a:prstGeom>
          <a:solidFill>
            <a:srgbClr val="7B06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4824095" y="3980590"/>
            <a:ext cx="415475" cy="392295"/>
          </a:xfrm>
          <a:prstGeom prst="chevron">
            <a:avLst/>
          </a:prstGeom>
          <a:solidFill>
            <a:srgbClr val="7B06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5" name="Chevron 14"/>
          <p:cNvSpPr/>
          <p:nvPr/>
        </p:nvSpPr>
        <p:spPr>
          <a:xfrm>
            <a:off x="4824094" y="5457691"/>
            <a:ext cx="415475" cy="392295"/>
          </a:xfrm>
          <a:prstGeom prst="chevron">
            <a:avLst/>
          </a:prstGeom>
          <a:solidFill>
            <a:srgbClr val="7B06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656088" y="6209881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600" dirty="0">
                <a:solidFill>
                  <a:schemeClr val="bg1">
                    <a:lumMod val="50000"/>
                  </a:schemeClr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554641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F5579A5F-C1B3-4BFB-886B-A9CE28F88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443" y="1922619"/>
            <a:ext cx="3990337" cy="1606917"/>
          </a:xfrm>
        </p:spPr>
        <p:txBody>
          <a:bodyPr>
            <a:normAutofit/>
          </a:bodyPr>
          <a:lstStyle/>
          <a:p>
            <a:r>
              <a:rPr lang="lv-LV" sz="32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VPC </a:t>
            </a:r>
            <a:br>
              <a:rPr lang="lv-LV" sz="32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lv-LV" sz="32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darbības </a:t>
            </a:r>
            <a:br>
              <a:rPr lang="lv-LV" sz="32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lv-LV" sz="32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principi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4B35B30-D944-41EE-B690-3968B59829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30" r="5342" b="13644"/>
          <a:stretch/>
        </p:blipFill>
        <p:spPr>
          <a:xfrm>
            <a:off x="10128881" y="1"/>
            <a:ext cx="2063119" cy="522513"/>
          </a:xfrm>
          <a:prstGeom prst="rect">
            <a:avLst/>
          </a:prstGeom>
        </p:spPr>
      </p:pic>
      <p:sp>
        <p:nvSpPr>
          <p:cNvPr id="9" name="Chevron 8"/>
          <p:cNvSpPr/>
          <p:nvPr/>
        </p:nvSpPr>
        <p:spPr>
          <a:xfrm>
            <a:off x="4574828" y="341890"/>
            <a:ext cx="297979" cy="281354"/>
          </a:xfrm>
          <a:prstGeom prst="chevron">
            <a:avLst/>
          </a:prstGeom>
          <a:solidFill>
            <a:srgbClr val="7B06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4574828" y="1059108"/>
            <a:ext cx="297979" cy="281354"/>
          </a:xfrm>
          <a:prstGeom prst="chevron">
            <a:avLst/>
          </a:prstGeom>
          <a:solidFill>
            <a:srgbClr val="7B06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4574827" y="2910257"/>
            <a:ext cx="297979" cy="281354"/>
          </a:xfrm>
          <a:prstGeom prst="chevron">
            <a:avLst/>
          </a:prstGeom>
          <a:solidFill>
            <a:srgbClr val="7B06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4" name="Chevron 13"/>
          <p:cNvSpPr/>
          <p:nvPr/>
        </p:nvSpPr>
        <p:spPr>
          <a:xfrm>
            <a:off x="4563043" y="3680123"/>
            <a:ext cx="297979" cy="281354"/>
          </a:xfrm>
          <a:prstGeom prst="chevron">
            <a:avLst/>
          </a:prstGeom>
          <a:solidFill>
            <a:srgbClr val="7B06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7" name="Chevron 16"/>
          <p:cNvSpPr/>
          <p:nvPr/>
        </p:nvSpPr>
        <p:spPr>
          <a:xfrm rot="156165">
            <a:off x="4574828" y="4368729"/>
            <a:ext cx="297979" cy="281354"/>
          </a:xfrm>
          <a:prstGeom prst="chevron">
            <a:avLst/>
          </a:prstGeom>
          <a:solidFill>
            <a:srgbClr val="7B06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8" name="Chevron 17"/>
          <p:cNvSpPr/>
          <p:nvPr/>
        </p:nvSpPr>
        <p:spPr>
          <a:xfrm>
            <a:off x="4563042" y="5881408"/>
            <a:ext cx="297979" cy="281354"/>
          </a:xfrm>
          <a:prstGeom prst="chevron">
            <a:avLst/>
          </a:prstGeom>
          <a:solidFill>
            <a:srgbClr val="7B06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656088" y="6209881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600" dirty="0">
                <a:solidFill>
                  <a:schemeClr val="bg1">
                    <a:lumMod val="50000"/>
                  </a:schemeClr>
                </a:solidFill>
              </a:rPr>
              <a:t>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30948" y="190160"/>
            <a:ext cx="6625140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Izveidota saskaņā ar labo praksi</a:t>
            </a:r>
          </a:p>
          <a:p>
            <a:pPr>
              <a:lnSpc>
                <a:spcPct val="120000"/>
              </a:lnSpc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un aizgūta starptautiskā pieredze CTC</a:t>
            </a:r>
          </a:p>
          <a:p>
            <a:pPr>
              <a:lnSpc>
                <a:spcPct val="120000"/>
              </a:lnSpc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Organizācijas valde:</a:t>
            </a:r>
          </a:p>
          <a:p>
            <a:pPr marL="742950" lvl="1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</a:rPr>
              <a:t>Jānis Grēviņš (Valdes priekšsēdētājs)</a:t>
            </a:r>
          </a:p>
          <a:p>
            <a:pPr marL="742950" lvl="1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</a:rPr>
              <a:t>Signe Bāliņa</a:t>
            </a:r>
          </a:p>
          <a:p>
            <a:pPr marL="742950" lvl="1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</a:rPr>
              <a:t>Irina Arhipova</a:t>
            </a:r>
          </a:p>
          <a:p>
            <a:pPr marL="742950" lvl="1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</a:rPr>
              <a:t>Agrita Kiopa</a:t>
            </a:r>
          </a:p>
          <a:p>
            <a:pPr marL="742950" lvl="1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</a:rPr>
              <a:t>John Tully</a:t>
            </a:r>
          </a:p>
          <a:p>
            <a:pPr>
              <a:lnSpc>
                <a:spcPct val="120000"/>
              </a:lnSpc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Veidot «In-house» kompetences pamata darbības virzienos</a:t>
            </a:r>
          </a:p>
          <a:p>
            <a:pPr>
              <a:lnSpc>
                <a:spcPct val="120000"/>
              </a:lnSpc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Uz klientu orientēta darbības kultūra un pakalpojumi</a:t>
            </a:r>
          </a:p>
          <a:p>
            <a:pPr>
              <a:lnSpc>
                <a:spcPct val="120000"/>
              </a:lnSpc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Sekmēt Latvijā izstrādātu inovatīvu produktu radīšanu un attīstību</a:t>
            </a:r>
          </a:p>
          <a:p>
            <a:pPr marL="742950" lvl="1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</a:rPr>
              <a:t>Nodrošinot piekļuvi datiem un zinātniekiem</a:t>
            </a:r>
          </a:p>
          <a:p>
            <a:pPr marL="742950" lvl="1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</a:rPr>
              <a:t>Līdzdarbojoties testēšanā un aprobācijā</a:t>
            </a:r>
          </a:p>
          <a:p>
            <a:pPr>
              <a:lnSpc>
                <a:spcPct val="120000"/>
              </a:lnSpc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Veicināt un atbalstīt atvērtā pirmkoda programmatūras radīšanu un ieviešanu</a:t>
            </a:r>
          </a:p>
          <a:p>
            <a:endParaRPr lang="lv-LV" sz="2000" dirty="0"/>
          </a:p>
        </p:txBody>
      </p:sp>
    </p:spTree>
    <p:extLst>
      <p:ext uri="{BB962C8B-B14F-4D97-AF65-F5344CB8AC3E}">
        <p14:creationId xmlns:p14="http://schemas.microsoft.com/office/powerpoint/2010/main" val="1248214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1181857-F9BB-4D81-839A-945315C1AB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52919" y="59095"/>
            <a:ext cx="10515600" cy="1325563"/>
          </a:xfrm>
        </p:spPr>
        <p:txBody>
          <a:bodyPr>
            <a:normAutofit/>
          </a:bodyPr>
          <a:lstStyle/>
          <a:p>
            <a:r>
              <a:rPr lang="lv-LV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Turpmākās darbības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672709" y="2103603"/>
            <a:ext cx="10943102" cy="4024659"/>
            <a:chOff x="461692" y="2103603"/>
            <a:chExt cx="10007609" cy="4024659"/>
          </a:xfrm>
        </p:grpSpPr>
        <p:sp>
          <p:nvSpPr>
            <p:cNvPr id="6" name="L-Shape 5"/>
            <p:cNvSpPr/>
            <p:nvPr/>
          </p:nvSpPr>
          <p:spPr>
            <a:xfrm rot="5400000">
              <a:off x="899603" y="3735529"/>
              <a:ext cx="1319052" cy="2194873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rgbClr val="993366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3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Freeform 6"/>
            <p:cNvSpPr/>
            <p:nvPr/>
          </p:nvSpPr>
          <p:spPr>
            <a:xfrm>
              <a:off x="679419" y="4391323"/>
              <a:ext cx="1981544" cy="1736939"/>
            </a:xfrm>
            <a:custGeom>
              <a:avLst/>
              <a:gdLst>
                <a:gd name="connsiteX0" fmla="*/ 0 w 1981544"/>
                <a:gd name="connsiteY0" fmla="*/ 0 h 1736939"/>
                <a:gd name="connsiteX1" fmla="*/ 1981544 w 1981544"/>
                <a:gd name="connsiteY1" fmla="*/ 0 h 1736939"/>
                <a:gd name="connsiteX2" fmla="*/ 1981544 w 1981544"/>
                <a:gd name="connsiteY2" fmla="*/ 1736939 h 1736939"/>
                <a:gd name="connsiteX3" fmla="*/ 0 w 1981544"/>
                <a:gd name="connsiteY3" fmla="*/ 1736939 h 1736939"/>
                <a:gd name="connsiteX4" fmla="*/ 0 w 1981544"/>
                <a:gd name="connsiteY4" fmla="*/ 0 h 173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1544" h="1736939">
                  <a:moveTo>
                    <a:pt x="0" y="0"/>
                  </a:moveTo>
                  <a:lnTo>
                    <a:pt x="1981544" y="0"/>
                  </a:lnTo>
                  <a:lnTo>
                    <a:pt x="1981544" y="1736939"/>
                  </a:lnTo>
                  <a:lnTo>
                    <a:pt x="0" y="173693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t" anchorCtr="0">
              <a:noAutofit/>
            </a:bodyPr>
            <a:lstStyle/>
            <a:p>
              <a:pPr lvl="0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800" b="1" kern="1200" dirty="0">
                  <a:solidFill>
                    <a:srgbClr val="9933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Komandas izveide</a:t>
              </a:r>
            </a:p>
          </p:txBody>
        </p:sp>
        <p:sp>
          <p:nvSpPr>
            <p:cNvPr id="8" name="Isosceles Triangle 7"/>
            <p:cNvSpPr/>
            <p:nvPr/>
          </p:nvSpPr>
          <p:spPr>
            <a:xfrm>
              <a:off x="2287084" y="3573939"/>
              <a:ext cx="373876" cy="373876"/>
            </a:xfrm>
            <a:prstGeom prst="triangle">
              <a:avLst>
                <a:gd name="adj" fmla="val 100000"/>
              </a:avLst>
            </a:prstGeom>
            <a:solidFill>
              <a:srgbClr val="993366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3">
                <a:shade val="80000"/>
                <a:hueOff val="0"/>
                <a:satOff val="0"/>
                <a:lumOff val="318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L-Shape 8"/>
            <p:cNvSpPr/>
            <p:nvPr/>
          </p:nvSpPr>
          <p:spPr>
            <a:xfrm rot="5400000">
              <a:off x="3430287" y="3135263"/>
              <a:ext cx="1319052" cy="2194873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rgbClr val="993366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3">
                <a:shade val="80000"/>
                <a:hueOff val="0"/>
                <a:satOff val="0"/>
                <a:lumOff val="636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3300682" y="3941789"/>
              <a:ext cx="3549639" cy="1736939"/>
            </a:xfrm>
            <a:custGeom>
              <a:avLst/>
              <a:gdLst>
                <a:gd name="connsiteX0" fmla="*/ 0 w 3549639"/>
                <a:gd name="connsiteY0" fmla="*/ 0 h 1736939"/>
                <a:gd name="connsiteX1" fmla="*/ 3549639 w 3549639"/>
                <a:gd name="connsiteY1" fmla="*/ 0 h 1736939"/>
                <a:gd name="connsiteX2" fmla="*/ 3549639 w 3549639"/>
                <a:gd name="connsiteY2" fmla="*/ 1736939 h 1736939"/>
                <a:gd name="connsiteX3" fmla="*/ 0 w 3549639"/>
                <a:gd name="connsiteY3" fmla="*/ 1736939 h 1736939"/>
                <a:gd name="connsiteX4" fmla="*/ 0 w 3549639"/>
                <a:gd name="connsiteY4" fmla="*/ 0 h 173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49639" h="1736939">
                  <a:moveTo>
                    <a:pt x="0" y="0"/>
                  </a:moveTo>
                  <a:lnTo>
                    <a:pt x="3549639" y="0"/>
                  </a:lnTo>
                  <a:lnTo>
                    <a:pt x="3549639" y="1736939"/>
                  </a:lnTo>
                  <a:lnTo>
                    <a:pt x="0" y="173693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t" anchorCtr="0">
              <a:noAutofit/>
            </a:bodyPr>
            <a:lstStyle/>
            <a:p>
              <a:pPr lvl="0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800" b="1" kern="1200" dirty="0">
                  <a:solidFill>
                    <a:srgbClr val="9933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Konsultācijas ar</a:t>
              </a:r>
            </a:p>
            <a:p>
              <a:pPr marL="0" lvl="1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lv-LV" sz="1800" kern="1200" dirty="0">
                  <a:latin typeface="Verdana" panose="020B0604030504040204" pitchFamily="34" charset="0"/>
                  <a:ea typeface="Verdana" panose="020B0604030504040204" pitchFamily="34" charset="0"/>
                </a:rPr>
                <a:t>Augstākās </a:t>
              </a:r>
            </a:p>
            <a:p>
              <a:pPr marL="0" lvl="1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lv-LV" sz="1800" kern="1200" dirty="0">
                  <a:latin typeface="Verdana" panose="020B0604030504040204" pitchFamily="34" charset="0"/>
                  <a:ea typeface="Verdana" panose="020B0604030504040204" pitchFamily="34" charset="0"/>
                </a:rPr>
                <a:t>izglītības zinātnēs </a:t>
              </a:r>
            </a:p>
            <a:p>
              <a:pPr marL="0" lvl="1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lv-LV" sz="1800" kern="1200" dirty="0">
                  <a:latin typeface="Verdana" panose="020B0604030504040204" pitchFamily="34" charset="0"/>
                  <a:ea typeface="Verdana" panose="020B0604030504040204" pitchFamily="34" charset="0"/>
                </a:rPr>
                <a:t>un zinātnes iestādēm</a:t>
              </a:r>
            </a:p>
            <a:p>
              <a:pPr marL="0" lvl="1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lv-LV" sz="1100" kern="12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marL="0" lvl="1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lv-LV" sz="1800" kern="1200" dirty="0">
                  <a:latin typeface="Verdana" panose="020B0604030504040204" pitchFamily="34" charset="0"/>
                  <a:ea typeface="Verdana" panose="020B0604030504040204" pitchFamily="34" charset="0"/>
                </a:rPr>
                <a:t>IKT pakalpojumu </a:t>
              </a:r>
            </a:p>
            <a:p>
              <a:pPr marL="0" lvl="1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lv-LV" sz="1800" kern="1200" dirty="0">
                  <a:latin typeface="Verdana" panose="020B0604030504040204" pitchFamily="34" charset="0"/>
                  <a:ea typeface="Verdana" panose="020B0604030504040204" pitchFamily="34" charset="0"/>
                </a:rPr>
                <a:t>un infrastruktūras </a:t>
              </a:r>
            </a:p>
            <a:p>
              <a:pPr marL="0" lvl="1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lv-LV" sz="1800" kern="1200" dirty="0">
                  <a:latin typeface="Verdana" panose="020B0604030504040204" pitchFamily="34" charset="0"/>
                  <a:ea typeface="Verdana" panose="020B0604030504040204" pitchFamily="34" charset="0"/>
                </a:rPr>
                <a:t>vadošajiem spēlētājiem</a:t>
              </a:r>
            </a:p>
          </p:txBody>
        </p:sp>
        <p:sp>
          <p:nvSpPr>
            <p:cNvPr id="11" name="Isosceles Triangle 10"/>
            <p:cNvSpPr/>
            <p:nvPr/>
          </p:nvSpPr>
          <p:spPr>
            <a:xfrm>
              <a:off x="4817768" y="2973673"/>
              <a:ext cx="373876" cy="373876"/>
            </a:xfrm>
            <a:prstGeom prst="triangle">
              <a:avLst>
                <a:gd name="adj" fmla="val 100000"/>
              </a:avLst>
            </a:prstGeom>
            <a:solidFill>
              <a:srgbClr val="993366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3">
                <a:shade val="80000"/>
                <a:hueOff val="0"/>
                <a:satOff val="0"/>
                <a:lumOff val="954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L-Shape 11"/>
            <p:cNvSpPr/>
            <p:nvPr/>
          </p:nvSpPr>
          <p:spPr>
            <a:xfrm rot="5400000">
              <a:off x="6056219" y="2534997"/>
              <a:ext cx="1319052" cy="2194873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rgbClr val="993366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3">
                <a:shade val="80000"/>
                <a:hueOff val="0"/>
                <a:satOff val="0"/>
                <a:lumOff val="1272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5956801" y="3263918"/>
              <a:ext cx="2435784" cy="1736939"/>
            </a:xfrm>
            <a:custGeom>
              <a:avLst/>
              <a:gdLst>
                <a:gd name="connsiteX0" fmla="*/ 0 w 1981544"/>
                <a:gd name="connsiteY0" fmla="*/ 0 h 1736939"/>
                <a:gd name="connsiteX1" fmla="*/ 1981544 w 1981544"/>
                <a:gd name="connsiteY1" fmla="*/ 0 h 1736939"/>
                <a:gd name="connsiteX2" fmla="*/ 1981544 w 1981544"/>
                <a:gd name="connsiteY2" fmla="*/ 1736939 h 1736939"/>
                <a:gd name="connsiteX3" fmla="*/ 0 w 1981544"/>
                <a:gd name="connsiteY3" fmla="*/ 1736939 h 1736939"/>
                <a:gd name="connsiteX4" fmla="*/ 0 w 1981544"/>
                <a:gd name="connsiteY4" fmla="*/ 0 h 173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1544" h="1736939">
                  <a:moveTo>
                    <a:pt x="0" y="0"/>
                  </a:moveTo>
                  <a:lnTo>
                    <a:pt x="1981544" y="0"/>
                  </a:lnTo>
                  <a:lnTo>
                    <a:pt x="1981544" y="1736939"/>
                  </a:lnTo>
                  <a:lnTo>
                    <a:pt x="0" y="173693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t" anchorCtr="0">
              <a:noAutofit/>
            </a:bodyPr>
            <a:lstStyle/>
            <a:p>
              <a:pPr lvl="0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800" b="1" kern="1200" dirty="0">
                  <a:solidFill>
                    <a:srgbClr val="9933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Pakalpojumu </a:t>
              </a:r>
            </a:p>
            <a:p>
              <a:pPr lvl="0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800" b="1" kern="1200" dirty="0">
                  <a:solidFill>
                    <a:srgbClr val="9933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plāna 2022. gadam realizācija</a:t>
              </a:r>
            </a:p>
          </p:txBody>
        </p:sp>
        <p:sp>
          <p:nvSpPr>
            <p:cNvPr id="14" name="Isosceles Triangle 13"/>
            <p:cNvSpPr/>
            <p:nvPr/>
          </p:nvSpPr>
          <p:spPr>
            <a:xfrm>
              <a:off x="7443703" y="2373407"/>
              <a:ext cx="373876" cy="373876"/>
            </a:xfrm>
            <a:prstGeom prst="triangle">
              <a:avLst>
                <a:gd name="adj" fmla="val 100000"/>
              </a:avLst>
            </a:prstGeom>
            <a:solidFill>
              <a:srgbClr val="993366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3">
                <a:shade val="80000"/>
                <a:hueOff val="0"/>
                <a:satOff val="0"/>
                <a:lumOff val="1591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L-Shape 14"/>
            <p:cNvSpPr/>
            <p:nvPr/>
          </p:nvSpPr>
          <p:spPr>
            <a:xfrm rot="5400000">
              <a:off x="8707938" y="1665692"/>
              <a:ext cx="1319052" cy="2194873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rgbClr val="993366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3">
                <a:shade val="80000"/>
                <a:hueOff val="0"/>
                <a:satOff val="0"/>
                <a:lumOff val="1909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487757" y="2321485"/>
              <a:ext cx="1981544" cy="1736939"/>
            </a:xfrm>
            <a:custGeom>
              <a:avLst/>
              <a:gdLst>
                <a:gd name="connsiteX0" fmla="*/ 0 w 1981544"/>
                <a:gd name="connsiteY0" fmla="*/ 0 h 1736939"/>
                <a:gd name="connsiteX1" fmla="*/ 1981544 w 1981544"/>
                <a:gd name="connsiteY1" fmla="*/ 0 h 1736939"/>
                <a:gd name="connsiteX2" fmla="*/ 1981544 w 1981544"/>
                <a:gd name="connsiteY2" fmla="*/ 1736939 h 1736939"/>
                <a:gd name="connsiteX3" fmla="*/ 0 w 1981544"/>
                <a:gd name="connsiteY3" fmla="*/ 1736939 h 1736939"/>
                <a:gd name="connsiteX4" fmla="*/ 0 w 1981544"/>
                <a:gd name="connsiteY4" fmla="*/ 0 h 173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1544" h="1736939">
                  <a:moveTo>
                    <a:pt x="0" y="0"/>
                  </a:moveTo>
                  <a:lnTo>
                    <a:pt x="1981544" y="0"/>
                  </a:lnTo>
                  <a:lnTo>
                    <a:pt x="1981544" y="1736939"/>
                  </a:lnTo>
                  <a:lnTo>
                    <a:pt x="0" y="173693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t" anchorCtr="0">
              <a:noAutofit/>
            </a:bodyPr>
            <a:lstStyle/>
            <a:p>
              <a:pPr lvl="0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800" b="1" kern="1200" dirty="0">
                  <a:solidFill>
                    <a:srgbClr val="9933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Darba uzsākšana pie ārējā finansējuma piesaistes</a:t>
              </a: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11656088" y="6209881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600" dirty="0">
                <a:solidFill>
                  <a:schemeClr val="bg1">
                    <a:lumMod val="50000"/>
                  </a:schemeClr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736812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BB1AC492-0C27-48DF-A17E-087C5EA44E5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3112" y="78448"/>
            <a:ext cx="10515600" cy="1325563"/>
          </a:xfrm>
        </p:spPr>
        <p:txBody>
          <a:bodyPr>
            <a:normAutofit/>
          </a:bodyPr>
          <a:lstStyle/>
          <a:p>
            <a:r>
              <a:rPr lang="lv-LV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Aicinājums nozarei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8E996C9-BE10-4250-8231-53E524C9081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993112" y="1719113"/>
            <a:ext cx="5157788" cy="823912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Augstākās izglītības un zinātnes iestādēm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F0EC7D34-BFA5-4428-8EB8-CE0BFAEACFAA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993112" y="2879560"/>
            <a:ext cx="5157788" cy="262255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Apzināt iestādes globālo IKT pakalpojumu vajadzības</a:t>
            </a:r>
          </a:p>
          <a:p>
            <a:pPr marL="0" indent="0">
              <a:lnSpc>
                <a:spcPct val="100000"/>
              </a:lnSpc>
              <a:buNone/>
            </a:pPr>
            <a:endParaRPr lang="lv-LV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Deleģēt kontaktpersonu sadarbībai ar VPC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71651CB-53D4-4B10-A170-056BBECCC33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938474" y="1719113"/>
            <a:ext cx="5183187" cy="47783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Industrijai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ADE5ECD2-09E0-4938-BF04-D9E4AC13992F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6938473" y="2332009"/>
            <a:ext cx="5183187" cy="3457423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Sadarboties jaunu industrijas radītu produktu izstrādē, pilotēšanā un aprobācijā</a:t>
            </a:r>
          </a:p>
          <a:p>
            <a:pPr marL="0" indent="0">
              <a:lnSpc>
                <a:spcPct val="110000"/>
              </a:lnSpc>
              <a:buNone/>
            </a:pPr>
            <a:endParaRPr lang="lv-LV" sz="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Sadarboties finansējuma piesaistē akadēmiskās un zinātniskās infrastruktūras attīstībā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3236334-5CC2-4CA4-B3AD-E9C6855C0E16}"/>
              </a:ext>
            </a:extLst>
          </p:cNvPr>
          <p:cNvSpPr txBox="1"/>
          <p:nvPr/>
        </p:nvSpPr>
        <p:spPr>
          <a:xfrm>
            <a:off x="-43786" y="5805492"/>
            <a:ext cx="12165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 dirty="0">
                <a:solidFill>
                  <a:srgbClr val="9933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IZVĒRTĒT INTERESI PIEDALĪTIES DIGITĀLĀS </a:t>
            </a:r>
          </a:p>
          <a:p>
            <a:pPr algn="ctr"/>
            <a:r>
              <a:rPr lang="lv-LV" sz="2400" b="1" dirty="0">
                <a:solidFill>
                  <a:srgbClr val="9933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EIROPAS PROGRAMMAS REALIZĀCIJĀ</a:t>
            </a:r>
          </a:p>
        </p:txBody>
      </p:sp>
      <p:sp>
        <p:nvSpPr>
          <p:cNvPr id="8" name="Chevron 7"/>
          <p:cNvSpPr/>
          <p:nvPr/>
        </p:nvSpPr>
        <p:spPr>
          <a:xfrm>
            <a:off x="464953" y="2006710"/>
            <a:ext cx="381920" cy="360612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9" name="Chevron 8"/>
          <p:cNvSpPr/>
          <p:nvPr/>
        </p:nvSpPr>
        <p:spPr>
          <a:xfrm>
            <a:off x="462226" y="3152982"/>
            <a:ext cx="381920" cy="360612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442699" y="4503229"/>
            <a:ext cx="381920" cy="360612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6485590" y="1770109"/>
            <a:ext cx="381920" cy="360612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2" name="Chevron 11"/>
          <p:cNvSpPr/>
          <p:nvPr/>
        </p:nvSpPr>
        <p:spPr>
          <a:xfrm>
            <a:off x="6497980" y="2767671"/>
            <a:ext cx="381920" cy="360612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6497980" y="4503229"/>
            <a:ext cx="381920" cy="360612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656088" y="6209881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600" dirty="0">
                <a:solidFill>
                  <a:schemeClr val="bg1">
                    <a:lumMod val="50000"/>
                  </a:schemeClr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250755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D86E926F-8A7C-45F6-B833-9309E6231F9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16923" y="1659497"/>
            <a:ext cx="3457084" cy="1948878"/>
          </a:xfrm>
        </p:spPr>
        <p:txBody>
          <a:bodyPr/>
          <a:lstStyle/>
          <a:p>
            <a:r>
              <a:rPr lang="lv-LV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Paldies!</a:t>
            </a:r>
          </a:p>
        </p:txBody>
      </p:sp>
      <p:sp>
        <p:nvSpPr>
          <p:cNvPr id="2" name="Rectangle 1"/>
          <p:cNvSpPr/>
          <p:nvPr/>
        </p:nvSpPr>
        <p:spPr>
          <a:xfrm>
            <a:off x="452176" y="3838470"/>
            <a:ext cx="6682154" cy="492370"/>
          </a:xfrm>
          <a:prstGeom prst="rect">
            <a:avLst/>
          </a:prstGeom>
          <a:solidFill>
            <a:srgbClr val="C23B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Rectangle 5"/>
          <p:cNvSpPr/>
          <p:nvPr/>
        </p:nvSpPr>
        <p:spPr>
          <a:xfrm>
            <a:off x="544285" y="4955511"/>
            <a:ext cx="10729965" cy="492370"/>
          </a:xfrm>
          <a:prstGeom prst="rect">
            <a:avLst/>
          </a:prstGeom>
          <a:solidFill>
            <a:srgbClr val="7B06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862382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2980</TotalTime>
  <Words>396</Words>
  <Application>Microsoft Office PowerPoint</Application>
  <PresentationFormat>Widescreen</PresentationFormat>
  <Paragraphs>96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Verdana</vt:lpstr>
      <vt:lpstr>Wingdings</vt:lpstr>
      <vt:lpstr>Office dizains</vt:lpstr>
      <vt:lpstr>Augstākās izglītības un zinātnes informācijas tehnoloģijas koplietošanas pakalpojumu centrs (VPC) </vt:lpstr>
      <vt:lpstr>PowerPoint Presentation</vt:lpstr>
      <vt:lpstr>AKTUALITĀTE</vt:lpstr>
      <vt:lpstr>Pakalpojumu grupas un mērķi</vt:lpstr>
      <vt:lpstr>Plānotais  pamata  pakalpojumu  grozs  2022. gadam  (ieviešana + pilnveidošana  + uzturēšana)</vt:lpstr>
      <vt:lpstr>VPC  darbības  principi</vt:lpstr>
      <vt:lpstr>Turpmākās darbības</vt:lpstr>
      <vt:lpstr>Aicinājums nozarei</vt:lpstr>
      <vt:lpstr>Paldies!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Jānis Bicāns</dc:creator>
  <cp:lastModifiedBy>Inta Pēdiņa</cp:lastModifiedBy>
  <cp:revision>87</cp:revision>
  <dcterms:created xsi:type="dcterms:W3CDTF">2021-11-10T08:22:22Z</dcterms:created>
  <dcterms:modified xsi:type="dcterms:W3CDTF">2022-03-19T06:08:08Z</dcterms:modified>
</cp:coreProperties>
</file>