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95" r:id="rId7"/>
    <p:sldId id="262" r:id="rId8"/>
    <p:sldId id="258" r:id="rId9"/>
    <p:sldId id="280" r:id="rId10"/>
    <p:sldId id="297" r:id="rId11"/>
    <p:sldId id="296" r:id="rId12"/>
    <p:sldId id="266" r:id="rId13"/>
    <p:sldId id="298" r:id="rId14"/>
    <p:sldId id="299" r:id="rId15"/>
    <p:sldId id="300" r:id="rId16"/>
    <p:sldId id="301" r:id="rId17"/>
    <p:sldId id="303" r:id="rId18"/>
    <p:sldId id="30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679"/>
    <a:srgbClr val="C1C1C1"/>
    <a:srgbClr val="509D70"/>
    <a:srgbClr val="EB6968"/>
    <a:srgbClr val="E0A614"/>
    <a:srgbClr val="FFFFFF"/>
    <a:srgbClr val="DD9595"/>
    <a:srgbClr val="383936"/>
    <a:srgbClr val="87C8AB"/>
    <a:srgbClr val="DB7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19.03.2022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19.03.2022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38B0D13-BD5F-460B-B337-F4A934202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E72876B-D3DA-4462-9E24-3354D8D02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14A539B6-6E3F-41BA-ACE2-76E8BB651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xmlns="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xmlns="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xmlns="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xmlns="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xmlns="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xmlns="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xmlns="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xmlns="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D194B4E-75F4-47BE-B171-9C64697AB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EFDA35F-76DF-4FDC-90C9-F9FEDF322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2">
            <a:extLst>
              <a:ext uri="{FF2B5EF4-FFF2-40B4-BE49-F238E27FC236}">
                <a16:creationId xmlns:a16="http://schemas.microsoft.com/office/drawing/2014/main" xmlns="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xmlns="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xmlns="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E202E03-5C65-4305-B969-65220AD41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xmlns="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xmlns="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xmlns="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xmlns="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xmlns="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E4B72DA-52CB-4D39-A342-8857B4D95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1D9BCDA-DFB7-41A4-A7C7-CEE86CED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xmlns="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0DFD584-E5CF-41EF-B51E-679CE22DD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E5C02DDF-25A6-42C7-9525-F279CE2095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xmlns="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xmlns="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xmlns="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xmlns="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9298DCF7-7DC1-4618-8133-F63847B0A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53A6567-233D-4A3B-B52B-DE7E5E35A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4D564EB-CA78-42C6-AD76-3C4E7B3AE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1CFFBB3A-BDCF-4878-8D04-E8BB9A050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6D8D9106-8780-461D-9091-E074B0A3C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xmlns="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xmlns="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xmlns="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anita.reinsone@lulfmi.lv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lv100.garamantas.lv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106" y="3178586"/>
            <a:ext cx="5879805" cy="1744288"/>
          </a:xfrm>
        </p:spPr>
        <p:txBody>
          <a:bodyPr/>
          <a:lstStyle/>
          <a:p>
            <a:r>
              <a:rPr lang="lv-LV" sz="2800" dirty="0">
                <a:latin typeface="Bierstadt" panose="020B0004020202020204" pitchFamily="34" charset="0"/>
              </a:rPr>
              <a:t>Sabiedriskās zinātnes </a:t>
            </a:r>
            <a:br>
              <a:rPr lang="lv-LV" sz="2800" dirty="0">
                <a:latin typeface="Bierstadt" panose="020B0004020202020204" pitchFamily="34" charset="0"/>
              </a:rPr>
            </a:br>
            <a:r>
              <a:rPr lang="lv-LV" sz="2800" dirty="0">
                <a:latin typeface="Bierstadt" panose="020B0004020202020204" pitchFamily="34" charset="0"/>
              </a:rPr>
              <a:t>digitālā platforma</a:t>
            </a:r>
            <a:br>
              <a:rPr lang="lv-LV" sz="2800" dirty="0">
                <a:latin typeface="Bierstadt" panose="020B0004020202020204" pitchFamily="34" charset="0"/>
              </a:rPr>
            </a:br>
            <a:r>
              <a:rPr lang="lv-LV" sz="2800" dirty="0">
                <a:latin typeface="Bierstadt" panose="020B0004020202020204" pitchFamily="34" charset="0"/>
              </a:rPr>
              <a:t/>
            </a:r>
            <a:br>
              <a:rPr lang="lv-LV" sz="2800" dirty="0">
                <a:latin typeface="Bierstadt" panose="020B0004020202020204" pitchFamily="34" charset="0"/>
              </a:rPr>
            </a:br>
            <a:endParaRPr lang="en-US" sz="2800" dirty="0">
              <a:latin typeface="Bierstadt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106" y="5288084"/>
            <a:ext cx="4941770" cy="114351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lv-LV" dirty="0">
                <a:latin typeface="Bierstadt" panose="020B0004020202020204" pitchFamily="34" charset="0"/>
              </a:rPr>
              <a:t>Sanita Reinsone, Dr. philol., vadošā pētniece</a:t>
            </a:r>
          </a:p>
          <a:p>
            <a:pPr>
              <a:spcBef>
                <a:spcPts val="300"/>
              </a:spcBef>
            </a:pPr>
            <a:r>
              <a:rPr lang="lv-LV" dirty="0">
                <a:latin typeface="Bierstadt" panose="020B0004020202020204" pitchFamily="34" charset="0"/>
              </a:rPr>
              <a:t>LU Literatūras, folkloras un mākslas institūtā</a:t>
            </a:r>
          </a:p>
          <a:p>
            <a:pPr>
              <a:spcBef>
                <a:spcPts val="300"/>
              </a:spcBef>
            </a:pPr>
            <a:r>
              <a:rPr lang="lv-LV" dirty="0">
                <a:latin typeface="Bierstadt" panose="020B0004020202020204" pitchFamily="34" charset="0"/>
              </a:rPr>
              <a:t>sanita.reinsone@lulfmi.lv</a:t>
            </a:r>
            <a:endParaRPr lang="en-US" dirty="0">
              <a:latin typeface="Bierstadt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9BCE95-07E1-4A79-B848-20F18ECF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190323"/>
            <a:ext cx="3203693" cy="732551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56735FA-7E14-471F-ACD2-CAF639B01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706" y="207187"/>
            <a:ext cx="2237361" cy="4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49" y="2571235"/>
            <a:ext cx="4619403" cy="1715531"/>
          </a:xfrm>
        </p:spPr>
        <p:txBody>
          <a:bodyPr/>
          <a:lstStyle/>
          <a:p>
            <a:r>
              <a:rPr lang="lv-LV" dirty="0"/>
              <a:t>Dalies ar zināšanām!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754F1-9D44-45F6-A987-798C659D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396" y="319332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0CBFD77-16FD-4838-B244-17F6706E47E7}"/>
              </a:ext>
            </a:extLst>
          </p:cNvPr>
          <p:cNvSpPr txBox="1"/>
          <p:nvPr/>
        </p:nvSpPr>
        <p:spPr>
          <a:xfrm>
            <a:off x="2141740" y="4002904"/>
            <a:ext cx="60977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datu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precizēšana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papildināšana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vietu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adrešu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precizēšana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jaunu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profilu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izstrāde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fotomateriāla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papildināšana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audio un video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ierakstu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digitalizācija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ieteikumi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uzlabojumiem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4DE85FFF-8BB9-42A3-98E2-278D026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39" y="187463"/>
            <a:ext cx="1123830" cy="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0625E08-1770-41E1-8FAE-AEF95A63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924" y="83454"/>
            <a:ext cx="1619048" cy="37142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4B27382-14D8-4497-AE8D-23302AAD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62" y="2453783"/>
            <a:ext cx="1984190" cy="9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4B68AC0E-9A59-4902-B816-2165EF8B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09" y="909711"/>
            <a:ext cx="3703121" cy="50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A50D55-31A9-4A46-9147-E27F2A4034D9}"/>
              </a:ext>
            </a:extLst>
          </p:cNvPr>
          <p:cNvSpPr txBox="1"/>
          <p:nvPr/>
        </p:nvSpPr>
        <p:spPr>
          <a:xfrm>
            <a:off x="1411471" y="734498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lv-LV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Dalies ar zināšanām!</a:t>
            </a:r>
            <a:endParaRPr lang="en-GB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427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4DE85FFF-8BB9-42A3-98E2-278D026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39" y="187463"/>
            <a:ext cx="1123830" cy="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0625E08-1770-41E1-8FAE-AEF95A63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924" y="83454"/>
            <a:ext cx="1619048" cy="371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A50D55-31A9-4A46-9147-E27F2A4034D9}"/>
              </a:ext>
            </a:extLst>
          </p:cNvPr>
          <p:cNvSpPr txBox="1"/>
          <p:nvPr/>
        </p:nvSpPr>
        <p:spPr>
          <a:xfrm>
            <a:off x="1539066" y="454883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lv-LV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Dalies ar zināšanām (un pieredzēto)!</a:t>
            </a:r>
            <a:endParaRPr lang="en-GB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420887-4B60-4720-92F8-C9BCFA70E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42" y="1659733"/>
            <a:ext cx="9278491" cy="4811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79C7E5-29A0-4621-AE8D-5788E7EAD563}"/>
              </a:ext>
            </a:extLst>
          </p:cNvPr>
          <p:cNvSpPr txBox="1"/>
          <p:nvPr/>
        </p:nvSpPr>
        <p:spPr>
          <a:xfrm>
            <a:off x="1411471" y="1134608"/>
            <a:ext cx="8062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en-GB" sz="20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Pandēmijas</a:t>
            </a: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pieredžu</a:t>
            </a: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dokumentēšana</a:t>
            </a: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000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dienasgrāmatas</a:t>
            </a:r>
            <a:endParaRPr lang="en-GB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30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9742CD-4952-4665-AE67-47941239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86" y="956930"/>
            <a:ext cx="7481498" cy="572994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81F2638-DCA4-4C90-848A-DB7F6038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39" y="187463"/>
            <a:ext cx="1123830" cy="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DABDB1-8828-4889-BE56-DFFDAE661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4" y="83454"/>
            <a:ext cx="1619048" cy="371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887454-551E-46BD-B3C0-17DF08E26402}"/>
              </a:ext>
            </a:extLst>
          </p:cNvPr>
          <p:cNvSpPr txBox="1"/>
          <p:nvPr/>
        </p:nvSpPr>
        <p:spPr>
          <a:xfrm>
            <a:off x="1709182" y="467833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lv-LV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Dalies ar zināšanām (un pieredzēto)!</a:t>
            </a:r>
            <a:endParaRPr lang="en-GB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ACB32B3-B563-4320-AA83-C1CC62850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660" y="3666337"/>
            <a:ext cx="2325723" cy="2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5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F0B91B3-AB71-45AF-9509-FA341E8C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" y="242445"/>
            <a:ext cx="111633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807F33-DB7F-4777-8B8F-18CC56EF92B7}"/>
              </a:ext>
            </a:extLst>
          </p:cNvPr>
          <p:cNvSpPr txBox="1"/>
          <p:nvPr/>
        </p:nvSpPr>
        <p:spPr>
          <a:xfrm>
            <a:off x="4175941" y="351729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lv-LV" sz="2000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Palīdzi mums izpētīt!</a:t>
            </a:r>
            <a:endParaRPr lang="en-GB" sz="2000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196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26FB7-3C2A-4DB4-8AE0-E02FDD1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32" y="498637"/>
            <a:ext cx="3139440" cy="1325563"/>
          </a:xfrm>
        </p:spPr>
        <p:txBody>
          <a:bodyPr>
            <a:normAutofit fontScale="90000"/>
          </a:bodyPr>
          <a:lstStyle/>
          <a:p>
            <a:r>
              <a:rPr lang="lv-LV" sz="3600" dirty="0">
                <a:solidFill>
                  <a:srgbClr val="606578"/>
                </a:solidFill>
              </a:rPr>
              <a:t>iesaisties.lv</a:t>
            </a:r>
            <a:r>
              <a:rPr lang="lv-LV" sz="3600" dirty="0">
                <a:solidFill>
                  <a:srgbClr val="84858F"/>
                </a:solidFill>
              </a:rPr>
              <a:t/>
            </a:r>
            <a:br>
              <a:rPr lang="lv-LV" sz="3600" dirty="0">
                <a:solidFill>
                  <a:srgbClr val="84858F"/>
                </a:solidFill>
              </a:rPr>
            </a:br>
            <a:r>
              <a:rPr lang="lv-LV" sz="3600" dirty="0">
                <a:solidFill>
                  <a:srgbClr val="606578"/>
                </a:solidFill>
              </a:rPr>
              <a:t>2023</a:t>
            </a:r>
            <a:endParaRPr lang="en-GB" sz="3600" dirty="0">
              <a:solidFill>
                <a:srgbClr val="60657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118879-1D0A-4426-97B8-DF0697149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6341" y="2497759"/>
            <a:ext cx="9384759" cy="3651595"/>
          </a:xfrm>
        </p:spPr>
        <p:txBody>
          <a:bodyPr>
            <a:normAutofit/>
          </a:bodyPr>
          <a:lstStyle/>
          <a:p>
            <a:r>
              <a:rPr lang="lv-LV" dirty="0"/>
              <a:t>Latvijas sabiedriskās zinātnes informācijas resurss</a:t>
            </a:r>
          </a:p>
          <a:p>
            <a:endParaRPr lang="lv-LV" sz="1800" dirty="0"/>
          </a:p>
          <a:p>
            <a:r>
              <a:rPr lang="lv-LV" dirty="0"/>
              <a:t>Starpdisciplināra un starpinstitucionāla sadarbība</a:t>
            </a:r>
            <a:endParaRPr lang="en-GB" dirty="0"/>
          </a:p>
          <a:p>
            <a:endParaRPr lang="lv-LV" spc="150" dirty="0">
              <a:latin typeface="+mj-lt"/>
              <a:ea typeface="+mj-ea"/>
              <a:cs typeface="+mj-cs"/>
            </a:endParaRPr>
          </a:p>
          <a:p>
            <a:r>
              <a:rPr lang="lv-LV" spc="150" dirty="0">
                <a:latin typeface="+mj-lt"/>
                <a:ea typeface="+mj-ea"/>
                <a:cs typeface="+mj-cs"/>
              </a:rPr>
              <a:t>Sabiedriskās zinātnes pieredzes apmaiņas un inovāciju forums</a:t>
            </a:r>
          </a:p>
          <a:p>
            <a:endParaRPr lang="lv-LV" dirty="0"/>
          </a:p>
          <a:p>
            <a:r>
              <a:rPr lang="lv-LV" spc="150" dirty="0">
                <a:latin typeface="+mj-lt"/>
                <a:ea typeface="+mj-ea"/>
                <a:cs typeface="+mj-cs"/>
              </a:rPr>
              <a:t>Iesaiste starptautiskās sabiedriskās zinātnes iniciatīvās </a:t>
            </a:r>
          </a:p>
          <a:p>
            <a:endParaRPr lang="lv-LV" sz="2400" dirty="0"/>
          </a:p>
          <a:p>
            <a:r>
              <a:rPr lang="lv-LV" spc="150" dirty="0">
                <a:latin typeface="+mj-lt"/>
                <a:ea typeface="+mj-ea"/>
                <a:cs typeface="+mj-cs"/>
              </a:rPr>
              <a:t>#IesaistiesZinātnē #CitizenScienceLV</a:t>
            </a:r>
            <a:endParaRPr lang="en-GB" spc="150" dirty="0">
              <a:latin typeface="+mj-lt"/>
              <a:ea typeface="+mj-ea"/>
              <a:cs typeface="+mj-cs"/>
            </a:endParaRPr>
          </a:p>
          <a:p>
            <a:endParaRPr lang="lv-LV" spc="150" dirty="0"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01920296-A9A0-4ABF-A7E8-D24557CEFE75}"/>
              </a:ext>
            </a:extLst>
          </p:cNvPr>
          <p:cNvSpPr txBox="1">
            <a:spLocks/>
          </p:cNvSpPr>
          <p:nvPr/>
        </p:nvSpPr>
        <p:spPr>
          <a:xfrm>
            <a:off x="5919680" y="3083916"/>
            <a:ext cx="5431971" cy="55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00" spc="150" dirty="0"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30AC451-4257-4B0C-81C2-F1B74A8274F4}"/>
              </a:ext>
            </a:extLst>
          </p:cNvPr>
          <p:cNvGrpSpPr/>
          <p:nvPr/>
        </p:nvGrpSpPr>
        <p:grpSpPr>
          <a:xfrm>
            <a:off x="2923962" y="468170"/>
            <a:ext cx="1238745" cy="1235928"/>
            <a:chOff x="616686" y="3165951"/>
            <a:chExt cx="2041452" cy="20337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4889D2-09C8-49E6-ABF8-0FA454D6FF4D}"/>
                </a:ext>
              </a:extLst>
            </p:cNvPr>
            <p:cNvSpPr/>
            <p:nvPr/>
          </p:nvSpPr>
          <p:spPr>
            <a:xfrm>
              <a:off x="616688" y="3641866"/>
              <a:ext cx="510363" cy="526097"/>
            </a:xfrm>
            <a:prstGeom prst="rect">
              <a:avLst/>
            </a:prstGeom>
            <a:solidFill>
              <a:srgbClr val="8FB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B1E562F-736F-4504-B8E4-B4909E050B92}"/>
                </a:ext>
              </a:extLst>
            </p:cNvPr>
            <p:cNvSpPr/>
            <p:nvPr/>
          </p:nvSpPr>
          <p:spPr>
            <a:xfrm>
              <a:off x="1127051" y="3641865"/>
              <a:ext cx="510363" cy="526097"/>
            </a:xfrm>
            <a:prstGeom prst="rect">
              <a:avLst/>
            </a:prstGeom>
            <a:solidFill>
              <a:srgbClr val="606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81C8666-AEEE-4E10-BF92-B61B1F9C3BD2}"/>
                </a:ext>
              </a:extLst>
            </p:cNvPr>
            <p:cNvSpPr/>
            <p:nvPr/>
          </p:nvSpPr>
          <p:spPr>
            <a:xfrm>
              <a:off x="616687" y="4167962"/>
              <a:ext cx="510363" cy="526097"/>
            </a:xfrm>
            <a:prstGeom prst="rect">
              <a:avLst/>
            </a:prstGeom>
            <a:solidFill>
              <a:srgbClr val="DD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2BAFDB2-06AD-42BD-85E7-45628984796A}"/>
                </a:ext>
              </a:extLst>
            </p:cNvPr>
            <p:cNvSpPr/>
            <p:nvPr/>
          </p:nvSpPr>
          <p:spPr>
            <a:xfrm>
              <a:off x="1127050" y="4167962"/>
              <a:ext cx="510363" cy="526097"/>
            </a:xfrm>
            <a:prstGeom prst="rect">
              <a:avLst/>
            </a:prstGeom>
            <a:solidFill>
              <a:srgbClr val="E0A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1CAE826-48AB-4BA5-BE0F-C79565A917C7}"/>
                </a:ext>
              </a:extLst>
            </p:cNvPr>
            <p:cNvSpPr/>
            <p:nvPr/>
          </p:nvSpPr>
          <p:spPr>
            <a:xfrm>
              <a:off x="1637413" y="4164067"/>
              <a:ext cx="510363" cy="526097"/>
            </a:xfrm>
            <a:prstGeom prst="rect">
              <a:avLst/>
            </a:prstGeom>
            <a:solidFill>
              <a:srgbClr val="DB7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17B7BCA-0365-4271-BE50-D88F1C36E5FE}"/>
                </a:ext>
              </a:extLst>
            </p:cNvPr>
            <p:cNvSpPr/>
            <p:nvPr/>
          </p:nvSpPr>
          <p:spPr>
            <a:xfrm>
              <a:off x="616686" y="4673612"/>
              <a:ext cx="510363" cy="526097"/>
            </a:xfrm>
            <a:prstGeom prst="rect">
              <a:avLst/>
            </a:prstGeom>
            <a:solidFill>
              <a:srgbClr val="383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7D017A2-7C89-4505-A2E3-8F57F1352DD1}"/>
                </a:ext>
              </a:extLst>
            </p:cNvPr>
            <p:cNvSpPr/>
            <p:nvPr/>
          </p:nvSpPr>
          <p:spPr>
            <a:xfrm>
              <a:off x="1127049" y="4673611"/>
              <a:ext cx="510363" cy="526097"/>
            </a:xfrm>
            <a:prstGeom prst="rect">
              <a:avLst/>
            </a:prstGeom>
            <a:solidFill>
              <a:srgbClr val="509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390E17A-8DBC-4955-9423-6E4AAC045B74}"/>
                </a:ext>
              </a:extLst>
            </p:cNvPr>
            <p:cNvSpPr/>
            <p:nvPr/>
          </p:nvSpPr>
          <p:spPr>
            <a:xfrm>
              <a:off x="1637412" y="4673610"/>
              <a:ext cx="510363" cy="526097"/>
            </a:xfrm>
            <a:prstGeom prst="rect">
              <a:avLst/>
            </a:prstGeom>
            <a:solidFill>
              <a:srgbClr val="87C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A7E71AA-D357-4732-8391-1950C7CE1C4B}"/>
                </a:ext>
              </a:extLst>
            </p:cNvPr>
            <p:cNvSpPr/>
            <p:nvPr/>
          </p:nvSpPr>
          <p:spPr>
            <a:xfrm>
              <a:off x="2147775" y="3165951"/>
              <a:ext cx="510363" cy="526097"/>
            </a:xfrm>
            <a:prstGeom prst="rect">
              <a:avLst/>
            </a:prstGeom>
            <a:solidFill>
              <a:srgbClr val="EB6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BDCAAEC-A9EA-48A9-AC74-C28C3CF63F98}"/>
              </a:ext>
            </a:extLst>
          </p:cNvPr>
          <p:cNvGrpSpPr/>
          <p:nvPr/>
        </p:nvGrpSpPr>
        <p:grpSpPr>
          <a:xfrm>
            <a:off x="2889135" y="2519025"/>
            <a:ext cx="372379" cy="3549620"/>
            <a:chOff x="2400035" y="2721044"/>
            <a:chExt cx="372379" cy="35496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4F0580B-3C6F-4DFF-8683-6D0B066F63A6}"/>
                </a:ext>
              </a:extLst>
            </p:cNvPr>
            <p:cNvSpPr/>
            <p:nvPr/>
          </p:nvSpPr>
          <p:spPr>
            <a:xfrm>
              <a:off x="2400035" y="2721044"/>
              <a:ext cx="337552" cy="319713"/>
            </a:xfrm>
            <a:prstGeom prst="rect">
              <a:avLst/>
            </a:prstGeom>
            <a:solidFill>
              <a:srgbClr val="606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B9B69E5-0169-4ABC-87C9-1AF32513E9EB}"/>
                </a:ext>
              </a:extLst>
            </p:cNvPr>
            <p:cNvSpPr/>
            <p:nvPr/>
          </p:nvSpPr>
          <p:spPr>
            <a:xfrm>
              <a:off x="2407977" y="4285506"/>
              <a:ext cx="337552" cy="319713"/>
            </a:xfrm>
            <a:prstGeom prst="rect">
              <a:avLst/>
            </a:prstGeom>
            <a:solidFill>
              <a:srgbClr val="E0A6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5A478F8-8F86-4CA4-8045-6C4730AA38B6}"/>
                </a:ext>
              </a:extLst>
            </p:cNvPr>
            <p:cNvSpPr/>
            <p:nvPr/>
          </p:nvSpPr>
          <p:spPr>
            <a:xfrm>
              <a:off x="2407977" y="3482009"/>
              <a:ext cx="337552" cy="319713"/>
            </a:xfrm>
            <a:prstGeom prst="rect">
              <a:avLst/>
            </a:prstGeom>
            <a:solidFill>
              <a:srgbClr val="DB7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9B89A48-07C3-45AA-B81E-89B13D38D092}"/>
                </a:ext>
              </a:extLst>
            </p:cNvPr>
            <p:cNvSpPr/>
            <p:nvPr/>
          </p:nvSpPr>
          <p:spPr>
            <a:xfrm>
              <a:off x="2400035" y="5067737"/>
              <a:ext cx="337552" cy="319713"/>
            </a:xfrm>
            <a:prstGeom prst="rect">
              <a:avLst/>
            </a:prstGeom>
            <a:solidFill>
              <a:srgbClr val="87C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6364F77-F520-4388-A6EB-B3E84F162BC2}"/>
                </a:ext>
              </a:extLst>
            </p:cNvPr>
            <p:cNvSpPr/>
            <p:nvPr/>
          </p:nvSpPr>
          <p:spPr>
            <a:xfrm>
              <a:off x="2434862" y="5950951"/>
              <a:ext cx="337552" cy="319713"/>
            </a:xfrm>
            <a:prstGeom prst="rect">
              <a:avLst/>
            </a:prstGeom>
            <a:solidFill>
              <a:srgbClr val="EB6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E9220031-94D6-4846-ABD0-F6D20E86A219}"/>
              </a:ext>
            </a:extLst>
          </p:cNvPr>
          <p:cNvSpPr txBox="1">
            <a:spLocks/>
          </p:cNvSpPr>
          <p:nvPr/>
        </p:nvSpPr>
        <p:spPr>
          <a:xfrm>
            <a:off x="8465156" y="6170147"/>
            <a:ext cx="4179570" cy="40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rgbClr val="509D70"/>
                </a:solidFill>
              </a:rPr>
              <a:t>Saziņai par iesaisties.lv:</a:t>
            </a:r>
            <a:r>
              <a:rPr lang="lv-LV" dirty="0">
                <a:solidFill>
                  <a:srgbClr val="EB6968"/>
                </a:solidFill>
              </a:rPr>
              <a:t> dh@lulfmi.lv</a:t>
            </a:r>
            <a:endParaRPr lang="en-US" dirty="0">
              <a:solidFill>
                <a:srgbClr val="EB6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8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lv-LV" dirty="0"/>
              <a:t>Paldies!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876056"/>
            <a:ext cx="4179570" cy="2609803"/>
          </a:xfrm>
        </p:spPr>
        <p:txBody>
          <a:bodyPr>
            <a:normAutofit/>
          </a:bodyPr>
          <a:lstStyle/>
          <a:p>
            <a:r>
              <a:rPr lang="lv-LV" dirty="0"/>
              <a:t>Sanita Reinsone</a:t>
            </a:r>
            <a:endParaRPr lang="en-US" dirty="0"/>
          </a:p>
          <a:p>
            <a:r>
              <a:rPr lang="lv-LV" dirty="0">
                <a:solidFill>
                  <a:srgbClr val="6066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sanita.reinsone@lulfmi.lv</a:t>
            </a:r>
            <a:endParaRPr lang="lv-LV" dirty="0">
              <a:solidFill>
                <a:srgbClr val="606679"/>
              </a:solidFill>
            </a:endParaRPr>
          </a:p>
          <a:p>
            <a:endParaRPr lang="lv-LV" dirty="0">
              <a:solidFill>
                <a:srgbClr val="60667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45DE295-DC9C-43CF-B85E-6751C089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910" y="931743"/>
            <a:ext cx="1937751" cy="444543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361C7F58-3134-404C-9FE3-DCE44BD4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8131" y="6378137"/>
            <a:ext cx="19377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C1C1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VPP-IZM-DH-2020/1-0001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C1C1C1"/>
              </a:solidFill>
              <a:effectLst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618AD6C4-7396-4DAE-A5D3-6CE83170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388" y="5685455"/>
            <a:ext cx="1609273" cy="6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03208E4-664F-4955-B99D-1827B141E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70" y="239062"/>
            <a:ext cx="2011083" cy="4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>
                <a:latin typeface="Bierstadt" panose="020B0004020202020204" pitchFamily="34" charset="0"/>
              </a:rPr>
              <a:t>rESURSI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lv-LV" dirty="0">
                <a:latin typeface="Bierstadt" panose="020B0004020202020204" pitchFamily="34" charset="0"/>
              </a:rPr>
              <a:t>SADARBĪBA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lv-LV" dirty="0">
                <a:latin typeface="Bierstadt" panose="020B0004020202020204" pitchFamily="34" charset="0"/>
              </a:rPr>
              <a:t>IZPĒTE</a:t>
            </a:r>
            <a:endParaRPr lang="en-US" dirty="0">
              <a:latin typeface="Bierstadt" panose="020B00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lv-LV" dirty="0"/>
              <a:t>vēsts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6560632" cy="1010842"/>
          </a:xfrm>
        </p:spPr>
        <p:txBody>
          <a:bodyPr>
            <a:normAutofit/>
          </a:bodyPr>
          <a:lstStyle/>
          <a:p>
            <a:r>
              <a:rPr lang="lv-LV" sz="1800" dirty="0"/>
              <a:t>Atvērtu, ikvienam pieejamu humanitāro zinātņu digitālo resursu veidošana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82564"/>
            <a:ext cx="6728346" cy="1010842"/>
          </a:xfrm>
        </p:spPr>
        <p:txBody>
          <a:bodyPr>
            <a:normAutofit/>
          </a:bodyPr>
          <a:lstStyle/>
          <a:p>
            <a:r>
              <a:rPr lang="lv-LV" sz="1800" dirty="0"/>
              <a:t>Sabiedrības iesaistīšana zināšanu radīšanā un digitālo kolekciju veidošanā</a:t>
            </a:r>
            <a:endParaRPr lang="en-US" sz="1800" dirty="0"/>
          </a:p>
          <a:p>
            <a:endParaRPr lang="lv-LV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>
            <a:normAutofit/>
          </a:bodyPr>
          <a:lstStyle/>
          <a:p>
            <a:r>
              <a:rPr lang="lv-LV" sz="1800" dirty="0"/>
              <a:t>Digitālās līdzdalības metožu pētniecība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>
            <a:normAutofit/>
          </a:bodyPr>
          <a:lstStyle/>
          <a:p>
            <a:r>
              <a:rPr lang="lv-LV" sz="1800" dirty="0">
                <a:latin typeface="Bierstadt" panose="020B0004020202020204" pitchFamily="34" charset="0"/>
              </a:rPr>
              <a:t>Sabiedriskās zinātnes popularizēšana</a:t>
            </a:r>
            <a:endParaRPr lang="en-US" sz="1800" dirty="0">
              <a:latin typeface="Bierstadt" panose="020B00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6607046-7362-4DF5-97D0-1FAFFF0B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6" y="5780189"/>
            <a:ext cx="3115364" cy="6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F3726F-BE60-4795-8B3C-1DDBCEED9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812" y="173739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F0B91B3-AB71-45AF-9509-FA341E8C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" y="242445"/>
            <a:ext cx="111633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807F33-DB7F-4777-8B8F-18CC56EF92B7}"/>
              </a:ext>
            </a:extLst>
          </p:cNvPr>
          <p:cNvSpPr txBox="1"/>
          <p:nvPr/>
        </p:nvSpPr>
        <p:spPr>
          <a:xfrm>
            <a:off x="4175941" y="351729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lv-LV" sz="2000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Palīdzi mums izpētīt!</a:t>
            </a:r>
            <a:endParaRPr lang="en-GB" sz="2000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5BD6DC8-6609-4902-87C3-430597C921A9}"/>
              </a:ext>
            </a:extLst>
          </p:cNvPr>
          <p:cNvGrpSpPr/>
          <p:nvPr/>
        </p:nvGrpSpPr>
        <p:grpSpPr>
          <a:xfrm>
            <a:off x="239485" y="164299"/>
            <a:ext cx="11752079" cy="6422998"/>
            <a:chOff x="239485" y="164299"/>
            <a:chExt cx="11752079" cy="642299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6DB169B-E6B2-4A92-9261-D27B0429F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485" y="164299"/>
              <a:ext cx="11752079" cy="64229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EF311B40-2EAD-43F6-9036-803DB20E0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2614" y="2244218"/>
              <a:ext cx="2892056" cy="969034"/>
            </a:xfrm>
            <a:prstGeom prst="rect">
              <a:avLst/>
            </a:prstGeom>
          </p:spPr>
        </p:pic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xmlns="" id="{85FB54BC-02CF-4204-8E01-24DA2396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6" y="164299"/>
            <a:ext cx="1490141" cy="3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lv-LV" dirty="0"/>
              <a:t>Liec lietā savas prasmes!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754F1-9D44-45F6-A987-798C659D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396" y="319332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0B0CD44C-82AA-46E3-8E7B-73873B74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0" y="0"/>
            <a:ext cx="4487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xmlns="" id="{F88F611D-3FDB-429C-863F-A34C2A1F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1" y="6360271"/>
            <a:ext cx="1945980" cy="5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12AA4C3-84BB-4CCD-95F3-7EA2EBB40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800" y="1571314"/>
            <a:ext cx="5800939" cy="3141016"/>
          </a:xfrm>
          <a:prstGeom prst="rect">
            <a:avLst/>
          </a:prstGeom>
        </p:spPr>
      </p:pic>
      <p:sp>
        <p:nvSpPr>
          <p:cNvPr id="55" name="Text Placeholder 5">
            <a:extLst>
              <a:ext uri="{FF2B5EF4-FFF2-40B4-BE49-F238E27FC236}">
                <a16:creationId xmlns:a16="http://schemas.microsoft.com/office/drawing/2014/main" xmlns="" id="{E30F27B5-50C8-40B0-937A-360DF8F90CAE}"/>
              </a:ext>
            </a:extLst>
          </p:cNvPr>
          <p:cNvSpPr txBox="1">
            <a:spLocks/>
          </p:cNvSpPr>
          <p:nvPr/>
        </p:nvSpPr>
        <p:spPr>
          <a:xfrm>
            <a:off x="4921275" y="1079185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noProof="1"/>
              <a:t>Digitālo līdzstrādnieku kopiena</a:t>
            </a:r>
            <a:endParaRPr lang="en-ZA" noProof="1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4A09986D-49ED-4BC8-A940-87F24B83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39" y="187463"/>
            <a:ext cx="1123830" cy="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9F05B1-89F9-4DE5-BCD8-802E76A465B8}"/>
              </a:ext>
            </a:extLst>
          </p:cNvPr>
          <p:cNvSpPr txBox="1"/>
          <p:nvPr/>
        </p:nvSpPr>
        <p:spPr>
          <a:xfrm>
            <a:off x="5078800" y="4966337"/>
            <a:ext cx="609777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6"/>
              </a:rPr>
              <a:t>http://lv100.garamantas.lv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768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dienas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stundas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jeb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452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stundu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darba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gandrīz 6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gadu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laikā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Vairāk nekā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77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atšifrētu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manuskripta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lappušu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DB06377-83D2-4677-ACEB-74E89C317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924" y="125984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C3CC50-BA89-452B-AD08-F7793AD5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8" y="223284"/>
            <a:ext cx="11497914" cy="618814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771D5FC-7A40-4156-B09F-5540785C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39" y="187463"/>
            <a:ext cx="1123830" cy="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8BC063-37F9-42CE-91A7-53309462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4" y="125984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49" y="2571235"/>
            <a:ext cx="4619403" cy="1715531"/>
          </a:xfrm>
        </p:spPr>
        <p:txBody>
          <a:bodyPr/>
          <a:lstStyle/>
          <a:p>
            <a:r>
              <a:rPr lang="lv-LV" dirty="0"/>
              <a:t>Radi un pārradi!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754F1-9D44-45F6-A987-798C659D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396" y="319332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1DB5AE-8C77-468F-BA8B-C0F89AD51FAA}"/>
              </a:ext>
            </a:extLst>
          </p:cNvPr>
          <p:cNvSpPr txBox="1"/>
          <p:nvPr/>
        </p:nvSpPr>
        <p:spPr>
          <a:xfrm>
            <a:off x="1411471" y="734498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lv-LV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Radi un pārradi!</a:t>
            </a: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GB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5A18F8-A4F5-4F15-AC3B-A5BCB5AB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15" y="1277679"/>
            <a:ext cx="10813090" cy="51860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0CBFD77-16FD-4838-B244-17F6706E47E7}"/>
              </a:ext>
            </a:extLst>
          </p:cNvPr>
          <p:cNvSpPr txBox="1"/>
          <p:nvPr/>
        </p:nvSpPr>
        <p:spPr>
          <a:xfrm>
            <a:off x="340131" y="4662123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lasi.literatura.lv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berni.literatura.lv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lasi.literatura.lv/lnb100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4DE85FFF-8BB9-42A3-98E2-278D026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39" y="187463"/>
            <a:ext cx="1123830" cy="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0625E08-1770-41E1-8FAE-AEF95A63F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4" y="125984"/>
            <a:ext cx="1619048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light pitch_tm56180624_Win32_LW_SL_v3" id="{5A4404DB-4ECC-4373-8C35-B428B8CCB737}" vid="{DB02F28E-0C23-47F0-A348-62748A79E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230e9df3-be65-4c73-a93b-d1236ebd677e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195</TotalTime>
  <Words>166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Bierstadt</vt:lpstr>
      <vt:lpstr>Calibri</vt:lpstr>
      <vt:lpstr>Monoline</vt:lpstr>
      <vt:lpstr>Sabiedriskās zinātnes  digitālā platforma  </vt:lpstr>
      <vt:lpstr>PowerPoint Presentation</vt:lpstr>
      <vt:lpstr>PowerPoint Presentation</vt:lpstr>
      <vt:lpstr>PowerPoint Presentation</vt:lpstr>
      <vt:lpstr>Liec lietā savas prasmes!</vt:lpstr>
      <vt:lpstr>PowerPoint Presentation</vt:lpstr>
      <vt:lpstr>PowerPoint Presentation</vt:lpstr>
      <vt:lpstr>Radi un pārradi!</vt:lpstr>
      <vt:lpstr>PowerPoint Presentation</vt:lpstr>
      <vt:lpstr>Dalies ar zināšanām!</vt:lpstr>
      <vt:lpstr>PowerPoint Presentation</vt:lpstr>
      <vt:lpstr>PowerPoint Presentation</vt:lpstr>
      <vt:lpstr>PowerPoint Presentation</vt:lpstr>
      <vt:lpstr>PowerPoint Presentation</vt:lpstr>
      <vt:lpstr>iesaisties.lv 2023</vt:lpstr>
      <vt:lpstr>Paldies!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Sabiedriskās zinātnes  digitālā platforma</dc:title>
  <dc:creator>Sanita Reinsone</dc:creator>
  <cp:lastModifiedBy>Inta Pēdiņa</cp:lastModifiedBy>
  <cp:revision>3</cp:revision>
  <dcterms:created xsi:type="dcterms:W3CDTF">2022-03-18T18:42:58Z</dcterms:created>
  <dcterms:modified xsi:type="dcterms:W3CDTF">2022-03-19T06:08:59Z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