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48" r:id="rId5"/>
  </p:sldMasterIdLst>
  <p:notesMasterIdLst>
    <p:notesMasterId r:id="rId11"/>
  </p:notesMasterIdLst>
  <p:sldIdLst>
    <p:sldId id="277" r:id="rId6"/>
    <p:sldId id="4537" r:id="rId7"/>
    <p:sldId id="4542" r:id="rId8"/>
    <p:sldId id="4543" r:id="rId9"/>
    <p:sldId id="4510" r:id="rId10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gne Briķe" initials="SB" lastIdx="25" clrIdx="0">
    <p:extLst>
      <p:ext uri="{19B8F6BF-5375-455C-9EA6-DF929625EA0E}">
        <p15:presenceInfo xmlns:p15="http://schemas.microsoft.com/office/powerpoint/2012/main" userId="Signe Briķ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F29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50" autoAdjust="0"/>
  </p:normalViewPr>
  <p:slideViewPr>
    <p:cSldViewPr snapToGrid="0">
      <p:cViewPr varScale="1">
        <p:scale>
          <a:sx n="56" d="100"/>
          <a:sy n="56" d="100"/>
        </p:scale>
        <p:origin x="10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A68CC-8031-48E5-9021-864C8E40C708}" type="datetimeFigureOut">
              <a:rPr lang="lv-LV" smtClean="0"/>
              <a:t>05.07.2023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6C06D-E2A6-4AF5-A118-E3F44BD63D1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4068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Google Shape;203;p1:notes"/>
          <p:cNvSpPr>
            <a:spLocks noGrp="1"/>
          </p:cNvSpPr>
          <p:nvPr>
            <p:ph type="body" idx="1"/>
          </p:nvPr>
        </p:nvSpPr>
        <p:spPr bwMode="auto">
          <a:xfrm>
            <a:off x="658813" y="4622800"/>
            <a:ext cx="5278437" cy="3779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80" tIns="45077" rIns="90180" bIns="45077" numCol="1" anchor="t" anchorCtr="0" compatLnSpc="1">
            <a:prstTxWarp prst="textNoShape">
              <a:avLst/>
            </a:prstTxWarp>
          </a:bodyPr>
          <a:lstStyle/>
          <a:p>
            <a:endParaRPr lang="lv-LV" altLang="lv-LV"/>
          </a:p>
        </p:txBody>
      </p:sp>
      <p:sp>
        <p:nvSpPr>
          <p:cNvPr id="95235" name="Google Shape;204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417513" y="1200150"/>
            <a:ext cx="5762625" cy="3241675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584916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lv-LV" sz="1200" b="1" dirty="0">
                <a:solidFill>
                  <a:schemeClr val="bg1"/>
                </a:solidFill>
                <a:latin typeface="Futura Md TL" panose="020B0502020204020303" pitchFamily="34" charset="0"/>
              </a:rPr>
              <a:t>No indivīda perspektīvas: atbilstošs un personalizēts, kvalitatīvs piedāvājums. </a:t>
            </a:r>
          </a:p>
          <a:p>
            <a:pPr marL="342900" indent="-342900">
              <a:buFont typeface="+mj-lt"/>
              <a:buAutoNum type="arabicPeriod"/>
            </a:pPr>
            <a:r>
              <a:rPr lang="lv-LV" sz="1200" b="1" dirty="0">
                <a:solidFill>
                  <a:schemeClr val="bg1"/>
                </a:solidFill>
                <a:latin typeface="Futura Md TL" panose="020B0502020204020303" pitchFamily="34" charset="0"/>
              </a:rPr>
              <a:t>No sistēmas viedokļa:  izsekojamība par ieguldījumiem cilvēkā, neatkarīgi no viņa statusa. </a:t>
            </a:r>
          </a:p>
          <a:p>
            <a:pPr marL="342900" indent="-342900">
              <a:buFont typeface="+mj-lt"/>
              <a:buAutoNum type="arabicPeriod"/>
            </a:pPr>
            <a:r>
              <a:rPr lang="lv-LV" sz="1200" b="1" dirty="0">
                <a:solidFill>
                  <a:schemeClr val="bg1"/>
                </a:solidFill>
                <a:latin typeface="Futura Md TL" panose="020B0502020204020303" pitchFamily="34" charset="0"/>
              </a:rPr>
              <a:t>Kopumā: Pāreja no projektu/programmu  finansējuma uz ilgtspējīgu finansējumu un rezultātiem</a:t>
            </a:r>
            <a:endParaRPr lang="en-US" sz="1200" b="1" dirty="0">
              <a:solidFill>
                <a:schemeClr val="bg1"/>
              </a:solidFill>
              <a:latin typeface="Futura Md TL" panose="020B05020202040203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C06D-E2A6-4AF5-A118-E3F44BD63D1C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66923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rtl="0">
              <a:buFont typeface="+mj-lt"/>
              <a:buAutoNum type="arabicPeriod"/>
            </a:pPr>
            <a:r>
              <a:rPr lang="lv-LV" sz="2000" dirty="0">
                <a:effectLst/>
              </a:rPr>
              <a:t>14 M uz 1,4 M iedzīvotāju 15-74 gadu vecumā (2023.g 1.cetukšņa dati) = 10 EUR/</a:t>
            </a:r>
            <a:r>
              <a:rPr lang="lv-LV" sz="2000" dirty="0" err="1">
                <a:effectLst/>
              </a:rPr>
              <a:t>cilv</a:t>
            </a:r>
            <a:r>
              <a:rPr lang="lv-LV" sz="2000" dirty="0">
                <a:effectLst/>
              </a:rPr>
              <a:t>.</a:t>
            </a:r>
          </a:p>
          <a:p>
            <a:pPr marL="514350" indent="-514350" rtl="0">
              <a:buFont typeface="+mj-lt"/>
              <a:buAutoNum type="arabicPeriod"/>
            </a:pPr>
            <a:r>
              <a:rPr lang="lv-LV" sz="2000" dirty="0">
                <a:effectLst/>
              </a:rPr>
              <a:t>Projekta ietvaros 1,5 gada laikā:</a:t>
            </a:r>
          </a:p>
          <a:p>
            <a:pPr lvl="1"/>
            <a:r>
              <a:rPr lang="lv-LV" sz="2000" dirty="0"/>
              <a:t>IT sistēma, kas veidota uz esošo sistēmu bāzes; </a:t>
            </a:r>
          </a:p>
          <a:p>
            <a:pPr lvl="1"/>
            <a:r>
              <a:rPr lang="lv-LV" sz="2000" dirty="0"/>
              <a:t>Analīzes rīki; </a:t>
            </a:r>
          </a:p>
          <a:p>
            <a:pPr lvl="1"/>
            <a:r>
              <a:rPr lang="lv-LV" sz="2000" dirty="0"/>
              <a:t>Kvalitātes monitorings; </a:t>
            </a:r>
          </a:p>
          <a:p>
            <a:pPr lvl="1"/>
            <a:r>
              <a:rPr lang="lv-LV" sz="2000" b="1" dirty="0"/>
              <a:t>Pirmie mācību un rezultātu pilotprojekti 3500 </a:t>
            </a:r>
            <a:r>
              <a:rPr lang="lv-LV" sz="2000" b="1" dirty="0" err="1"/>
              <a:t>cilv</a:t>
            </a:r>
            <a:r>
              <a:rPr lang="lv-LV" sz="2000" b="1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C06D-E2A6-4AF5-A118-E3F44BD63D1C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37867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F1ADD-429D-84AD-97D5-C70A8E3AE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A8D8D8-9920-0DF1-32DF-643655380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0EC0D-6F37-CADA-D140-733FF553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670B-3EB7-4239-8E11-8A3CB8730351}" type="datetimeFigureOut">
              <a:rPr lang="lv-LV" smtClean="0"/>
              <a:t>05.07.2023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8B181-3981-F589-EED2-039F90F6F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FE278-A8A0-FA2D-CC0E-3AF5AAF45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051A-9218-443B-A691-0F94712388C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830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62734-8418-7A26-B249-F05252CE9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71018F-85D6-F141-42D5-F00D7439E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6D72C-E850-FD2C-1A9B-D3EAE05A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670B-3EB7-4239-8E11-8A3CB8730351}" type="datetimeFigureOut">
              <a:rPr lang="lv-LV" smtClean="0"/>
              <a:t>05.07.2023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FA042-29AE-1D71-0F4C-A62F49F7E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F8E3C-CFCD-2FA4-0CBE-398E30A8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051A-9218-443B-A691-0F94712388C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7148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B89E7F-48AE-A6B2-A00B-C627FE1135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F1C35-EE60-DD47-77EF-41FEF1A58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CD3A7-0A0E-1D96-7E05-55A9FC650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670B-3EB7-4239-8E11-8A3CB8730351}" type="datetimeFigureOut">
              <a:rPr lang="lv-LV" smtClean="0"/>
              <a:t>05.07.2023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5CDF1-E412-0F5C-DF5E-008861E2C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59A29-1479-9D8C-4F30-4A00394FB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051A-9218-443B-A691-0F94712388C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1609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3">
  <p:cSld name="text 3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5;p25"/>
          <p:cNvSpPr>
            <a:spLocks noChangeArrowheads="1"/>
          </p:cNvSpPr>
          <p:nvPr/>
        </p:nvSpPr>
        <p:spPr bwMode="auto">
          <a:xfrm>
            <a:off x="631825" y="6565900"/>
            <a:ext cx="390525" cy="292100"/>
          </a:xfrm>
          <a:prstGeom prst="rect">
            <a:avLst/>
          </a:prstGeom>
          <a:solidFill>
            <a:srgbClr val="6647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3352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7924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2496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7068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lv-LV" altLang="lv-LV" sz="18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>
            <a:off x="616774" y="681038"/>
            <a:ext cx="5938219" cy="755482"/>
          </a:xfrm>
          <a:prstGeom prst="rect">
            <a:avLst/>
          </a:prstGeom>
          <a:noFill/>
          <a:ln>
            <a:noFill/>
          </a:ln>
        </p:spPr>
        <p:txBody>
          <a:bodyPr spcFirstLastPara="1" tIns="0" rIns="0" bIns="0" anchor="t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Verdana"/>
              <a:buNone/>
              <a:defRPr sz="2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>
            <a:off x="616778" y="1845946"/>
            <a:ext cx="10929767" cy="419985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None/>
              <a:defRPr>
                <a:solidFill>
                  <a:srgbClr val="6647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>
                <a:solidFill>
                  <a:srgbClr val="66479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>
                <a:solidFill>
                  <a:srgbClr val="66479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>
                <a:solidFill>
                  <a:srgbClr val="66479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None/>
              <a:defRPr>
                <a:solidFill>
                  <a:srgbClr val="6647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186;p25"/>
          <p:cNvSpPr txBox="1">
            <a:spLocks noGrp="1"/>
          </p:cNvSpPr>
          <p:nvPr>
            <p:ph type="ftr" idx="10"/>
          </p:nvPr>
        </p:nvSpPr>
        <p:spPr>
          <a:xfrm>
            <a:off x="1022350" y="6565900"/>
            <a:ext cx="4114800" cy="292100"/>
          </a:xfrm>
        </p:spPr>
        <p:txBody>
          <a:bodyPr spcFirstLastPara="1" tIns="36000" bIns="36000"/>
          <a:lstStyle>
            <a:lvl1pPr lvl="0" algn="l" defTabSz="938213" eaLnBrk="0" hangingPunct="0"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 sz="800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87;p25"/>
          <p:cNvSpPr txBox="1">
            <a:spLocks noGrp="1"/>
          </p:cNvSpPr>
          <p:nvPr>
            <p:ph type="sldNum" idx="11"/>
          </p:nvPr>
        </p:nvSpPr>
        <p:spPr bwMode="auto">
          <a:xfrm>
            <a:off x="631825" y="6565900"/>
            <a:ext cx="390525" cy="292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buClr>
                <a:srgbClr val="000000"/>
              </a:buClr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C18C8-8F38-41E2-99BF-B57AAC0FB7C1}" type="slidenum">
              <a:rPr lang="lv-LV" altLang="lv-LV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lv-LV" altLang="lv-LV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1857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;p2"/>
          <p:cNvSpPr>
            <a:spLocks noChangeArrowheads="1"/>
          </p:cNvSpPr>
          <p:nvPr/>
        </p:nvSpPr>
        <p:spPr bwMode="auto">
          <a:xfrm>
            <a:off x="0" y="2097088"/>
            <a:ext cx="12192000" cy="47609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3352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7924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2496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7068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lv-LV" altLang="lv-LV" sz="18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6" name="Google Shape;17;p2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0"/>
            <a:ext cx="239395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202556" y="2880220"/>
            <a:ext cx="78219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tIns="0" rIns="0" bIns="0" anchor="t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  <a:defRPr sz="48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02555" y="5823631"/>
            <a:ext cx="6879772" cy="47855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 rot="5400000">
            <a:off x="10671039" y="3683761"/>
            <a:ext cx="2062163" cy="455084"/>
          </a:xfrm>
          <a:prstGeom prst="rect">
            <a:avLst/>
          </a:prstGeom>
          <a:noFill/>
          <a:ln>
            <a:noFill/>
          </a:ln>
        </p:spPr>
        <p:txBody>
          <a:bodyPr spcFirstLastPara="1" anchor="ctr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465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social icons">
  <p:cSld name="Title Slide with social icon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8;p23"/>
          <p:cNvSpPr>
            <a:spLocks noChangeArrowheads="1"/>
          </p:cNvSpPr>
          <p:nvPr/>
        </p:nvSpPr>
        <p:spPr bwMode="auto">
          <a:xfrm>
            <a:off x="0" y="2097088"/>
            <a:ext cx="12192000" cy="47609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3352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7924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2496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7068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lv-LV" altLang="lv-LV" sz="18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6" name="Google Shape;171;p23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0"/>
            <a:ext cx="239395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173;p23"/>
          <p:cNvSpPr txBox="1">
            <a:spLocks noChangeArrowheads="1"/>
          </p:cNvSpPr>
          <p:nvPr/>
        </p:nvSpPr>
        <p:spPr bwMode="auto">
          <a:xfrm>
            <a:off x="1730375" y="5308600"/>
            <a:ext cx="121126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3352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7924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2496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7068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lv-LV" altLang="lv-LV" sz="120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IZM_gov_lv</a:t>
            </a:r>
            <a:endParaRPr lang="lv-LV" altLang="lv-LV" sz="1200">
              <a:solidFill>
                <a:srgbClr val="664690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8" name="Google Shape;174;p23"/>
          <p:cNvSpPr txBox="1">
            <a:spLocks noChangeArrowheads="1"/>
          </p:cNvSpPr>
          <p:nvPr/>
        </p:nvSpPr>
        <p:spPr bwMode="auto">
          <a:xfrm>
            <a:off x="4064000" y="5308600"/>
            <a:ext cx="19669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3352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7924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2496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7068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lv-LV" altLang="lv-LV" sz="120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Izglitibas.ministrija</a:t>
            </a:r>
            <a:endParaRPr lang="lv-LV" altLang="lv-LV" sz="1200">
              <a:solidFill>
                <a:srgbClr val="664690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pic>
        <p:nvPicPr>
          <p:cNvPr id="9" name="Google Shape;175;p2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5260975"/>
            <a:ext cx="3746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176;p2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5260975"/>
            <a:ext cx="373063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" name="Google Shape;169;p23"/>
          <p:cNvSpPr txBox="1">
            <a:spLocks noGrp="1"/>
          </p:cNvSpPr>
          <p:nvPr>
            <p:ph type="ctrTitle"/>
          </p:nvPr>
        </p:nvSpPr>
        <p:spPr>
          <a:xfrm>
            <a:off x="1202556" y="2880220"/>
            <a:ext cx="78219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tIns="0" rIns="0" bIns="0" anchor="t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  <a:defRPr sz="48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1"/>
          </p:nvPr>
        </p:nvSpPr>
        <p:spPr>
          <a:xfrm>
            <a:off x="1202555" y="5823631"/>
            <a:ext cx="6879772" cy="47855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body" idx="2"/>
          </p:nvPr>
        </p:nvSpPr>
        <p:spPr>
          <a:xfrm rot="5400000">
            <a:off x="10671039" y="3683761"/>
            <a:ext cx="2062163" cy="455084"/>
          </a:xfrm>
          <a:prstGeom prst="rect">
            <a:avLst/>
          </a:prstGeom>
          <a:noFill/>
          <a:ln>
            <a:noFill/>
          </a:ln>
        </p:spPr>
        <p:txBody>
          <a:bodyPr spcFirstLastPara="1" anchor="ctr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9055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andom 2">
  <p:cSld name="random 2">
    <p:bg>
      <p:bgPr>
        <a:solidFill>
          <a:srgbClr val="CBC7D8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0;p28"/>
          <p:cNvSpPr>
            <a:spLocks noChangeArrowheads="1"/>
          </p:cNvSpPr>
          <p:nvPr/>
        </p:nvSpPr>
        <p:spPr bwMode="auto">
          <a:xfrm>
            <a:off x="0" y="2235200"/>
            <a:ext cx="646113" cy="21431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3352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7924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2496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7068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lv-LV" altLang="lv-LV" sz="18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98" name="Google Shape;198;p28"/>
          <p:cNvSpPr txBox="1">
            <a:spLocks noGrp="1"/>
          </p:cNvSpPr>
          <p:nvPr>
            <p:ph type="ctrTitle"/>
          </p:nvPr>
        </p:nvSpPr>
        <p:spPr>
          <a:xfrm>
            <a:off x="914400" y="2235200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tIns="0" rIns="0" bIns="0" anchor="t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5400"/>
              <a:buFont typeface="Verdana"/>
              <a:buNone/>
              <a:defRPr sz="5400" b="1">
                <a:solidFill>
                  <a:srgbClr val="66479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subTitle" idx="1"/>
          </p:nvPr>
        </p:nvSpPr>
        <p:spPr>
          <a:xfrm>
            <a:off x="838201" y="4861249"/>
            <a:ext cx="7296539" cy="117099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None/>
              <a:defRPr sz="2400">
                <a:solidFill>
                  <a:srgbClr val="664790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4920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 2">
    <p:bg>
      <p:bgPr>
        <a:solidFill>
          <a:srgbClr val="CBC7D8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618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234791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 bwMode="auto">
          <a:xfrm>
            <a:off x="11379200" y="6324600"/>
            <a:ext cx="406400" cy="30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81081E-C2DA-454D-810D-5AF722E73475}" type="slidenum">
              <a:rPr lang="en-US" altLang="lv-LV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lv-LV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7120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234791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 bwMode="auto">
          <a:xfrm>
            <a:off x="11379200" y="6324600"/>
            <a:ext cx="406400" cy="30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2AD9DE-487B-42D8-96E7-57F061FE1DA8}" type="slidenum">
              <a:rPr lang="en-US" altLang="lv-LV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lv-LV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0596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header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8;p24"/>
          <p:cNvSpPr>
            <a:spLocks noChangeArrowheads="1"/>
          </p:cNvSpPr>
          <p:nvPr/>
        </p:nvSpPr>
        <p:spPr bwMode="auto">
          <a:xfrm>
            <a:off x="617538" y="6565900"/>
            <a:ext cx="390525" cy="292100"/>
          </a:xfrm>
          <a:prstGeom prst="rect">
            <a:avLst/>
          </a:prstGeom>
          <a:solidFill>
            <a:srgbClr val="6647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 defTabSz="938213"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altLang="lv-LV">
              <a:solidFill>
                <a:srgbClr val="FFFFFF"/>
              </a:solidFill>
              <a:latin typeface="Trebuchet MS" panose="020B0603020202020204" pitchFamily="34" charset="0"/>
              <a:ea typeface="MS PGothic" panose="020B0600070205080204" pitchFamily="34" charset="-128"/>
              <a:sym typeface="Trebuchet MS" panose="020B0603020202020204" pitchFamily="34" charset="0"/>
            </a:endParaRPr>
          </a:p>
        </p:txBody>
      </p:sp>
      <p:sp>
        <p:nvSpPr>
          <p:cNvPr id="4" name="Google Shape;181;p24"/>
          <p:cNvSpPr>
            <a:spLocks noChangeArrowheads="1"/>
          </p:cNvSpPr>
          <p:nvPr/>
        </p:nvSpPr>
        <p:spPr bwMode="auto">
          <a:xfrm>
            <a:off x="0" y="0"/>
            <a:ext cx="12192000" cy="1658938"/>
          </a:xfrm>
          <a:prstGeom prst="rect">
            <a:avLst/>
          </a:prstGeom>
          <a:solidFill>
            <a:srgbClr val="CBC7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 defTabSz="938213"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altLang="lv-LV">
              <a:solidFill>
                <a:srgbClr val="FFFFFF"/>
              </a:solidFill>
              <a:latin typeface="Trebuchet MS" panose="020B0603020202020204" pitchFamily="34" charset="0"/>
              <a:ea typeface="MS PGothic" panose="020B0600070205080204" pitchFamily="34" charset="-128"/>
              <a:sym typeface="Trebuchet MS" panose="020B0603020202020204" pitchFamily="34" charset="0"/>
            </a:endParaRPr>
          </a:p>
        </p:txBody>
      </p:sp>
      <p:sp>
        <p:nvSpPr>
          <p:cNvPr id="182" name="Google Shape;182;p24"/>
          <p:cNvSpPr txBox="1">
            <a:spLocks noGrp="1"/>
          </p:cNvSpPr>
          <p:nvPr>
            <p:ph type="title"/>
          </p:nvPr>
        </p:nvSpPr>
        <p:spPr>
          <a:xfrm>
            <a:off x="616775" y="257551"/>
            <a:ext cx="5723068" cy="1142815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200"/>
              <a:buFont typeface="Verdana"/>
              <a:buNone/>
              <a:defRPr sz="2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" name="Google Shape;179;p24"/>
          <p:cNvSpPr txBox="1">
            <a:spLocks noGrp="1"/>
          </p:cNvSpPr>
          <p:nvPr>
            <p:ph type="ftr" idx="10"/>
          </p:nvPr>
        </p:nvSpPr>
        <p:spPr/>
        <p:txBody>
          <a:bodyPr spcFirstLastPara="1" tIns="36000" bIns="360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80;p24"/>
          <p:cNvSpPr txBox="1">
            <a:spLocks noGrp="1"/>
          </p:cNvSpPr>
          <p:nvPr>
            <p:ph type="sldNum" idx="11"/>
          </p:nvPr>
        </p:nvSpPr>
        <p:spPr>
          <a:xfrm>
            <a:off x="617538" y="6565900"/>
            <a:ext cx="390525" cy="2921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defTabSz="938213" eaLnBrk="0" fontAlgn="base" hangingPunct="0">
              <a:spcAft>
                <a:spcPct val="0"/>
              </a:spcAft>
              <a:defRPr/>
            </a:pPr>
            <a:fld id="{75BADC34-126F-4705-82B5-C847A774812E}" type="slidenum">
              <a:rPr lang="lv-LV">
                <a:solidFill>
                  <a:srgbClr val="FFFFFF"/>
                </a:solidFill>
              </a:rPr>
              <a:pPr defTabSz="938213" eaLnBrk="0" fontAlgn="base" hangingPunct="0">
                <a:spcAft>
                  <a:spcPct val="0"/>
                </a:spcAft>
                <a:defRPr/>
              </a:pPr>
              <a:t>‹#›</a:t>
            </a:fld>
            <a:endParaRPr lang="lv-LV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96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C8BB8-6FA1-B5C6-DEBB-59B67E89D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D9E0F-CFEA-5C86-CFF2-066E143EB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CA443-C581-058B-1643-A6977AE07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670B-3EB7-4239-8E11-8A3CB8730351}" type="datetimeFigureOut">
              <a:rPr lang="lv-LV" smtClean="0"/>
              <a:t>05.07.2023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E6C19-829D-77E3-A2CD-1DDBE4389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E4C4A-0F9D-E0BD-59AC-5A9CE951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051A-9218-443B-A691-0F94712388C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82421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535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5038C-540F-2131-A7E0-161E7C863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23155-3E79-BFFA-C686-428048DAF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5D970-B59C-7522-81A6-361DFE147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670B-3EB7-4239-8E11-8A3CB8730351}" type="datetimeFigureOut">
              <a:rPr lang="lv-LV" smtClean="0"/>
              <a:t>05.07.2023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CA997-6D4E-EEE7-50B3-9127E9AB9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6EF40-7D85-577C-8031-19F1F7EF3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051A-9218-443B-A691-0F94712388C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0974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3ACD1-FE61-883B-55ED-7584963C1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A9B75-400C-8D48-FCA1-D749862BC2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8C165B-C5A4-2382-41FB-5A45AA267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11D5B-4E25-4DD9-8C27-9F56D3CE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670B-3EB7-4239-8E11-8A3CB8730351}" type="datetimeFigureOut">
              <a:rPr lang="lv-LV" smtClean="0"/>
              <a:t>05.07.2023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8D49B-62A5-6813-A30F-E92C7C2B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73ED0-B13C-BA48-6D84-7DC134DA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051A-9218-443B-A691-0F94712388C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5777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EA592-70A3-6901-ED4E-EEDC74E42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44793-9CEA-F545-CAE5-94ACA5A7A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B90D96-FFFE-0DDF-4973-5BE2D6A19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4D52DD-B525-63F6-0CF4-478651F112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DF7C5A-A960-CD50-C760-BE4EDEF885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EAFD16-8605-94DA-3EAB-5F0A3E26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670B-3EB7-4239-8E11-8A3CB8730351}" type="datetimeFigureOut">
              <a:rPr lang="lv-LV" smtClean="0"/>
              <a:t>05.07.2023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F418C9-3B48-4DE9-C349-34EE20812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27891F-A011-6A0E-9A4A-48113E4A2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051A-9218-443B-A691-0F94712388C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9967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10D9D-6C81-C8D5-5714-D3AA6F834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7A64-D79D-6059-1805-A3308329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670B-3EB7-4239-8E11-8A3CB8730351}" type="datetimeFigureOut">
              <a:rPr lang="lv-LV" smtClean="0"/>
              <a:t>05.07.2023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F4664-C11B-37B7-6DEF-1667A4C94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3B139-59FC-CDC4-11DB-DB9C52F6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051A-9218-443B-A691-0F94712388C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6632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B1855B-570B-6A2E-7623-3B2248830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670B-3EB7-4239-8E11-8A3CB8730351}" type="datetimeFigureOut">
              <a:rPr lang="lv-LV" smtClean="0"/>
              <a:t>05.07.2023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2250D6-3175-9E52-D22E-0BBF8FC0D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A799B-5472-E769-71D5-2D4886AF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051A-9218-443B-A691-0F94712388C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967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D257A-91E8-3DFC-E4EF-BA89EACD7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14E46-FB40-4721-9BF6-3D932C882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42E17E-C7F7-F52C-C796-F89B39B49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3A220-AF3B-172F-4B00-B1C332E06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670B-3EB7-4239-8E11-8A3CB8730351}" type="datetimeFigureOut">
              <a:rPr lang="lv-LV" smtClean="0"/>
              <a:t>05.07.2023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53131-F768-2F41-DCC7-00A212419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A59F4-1E4D-2C89-BA03-8F0847D46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051A-9218-443B-A691-0F94712388C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1070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058AE-702E-1F03-3105-1F8DCFE20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4D28E0-2C67-14EF-F79E-E4D0A65427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12135-33EB-077A-E871-4672F1E82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3E873-E725-AE20-D39C-FD07B7B1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670B-3EB7-4239-8E11-8A3CB8730351}" type="datetimeFigureOut">
              <a:rPr lang="lv-LV" smtClean="0"/>
              <a:t>05.07.2023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3AA49-DA21-6317-DA64-20EF590C2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AD020-75FC-04D0-F831-53918871C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051A-9218-443B-A691-0F94712388C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9069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F15EAD-282A-265A-B1A9-ED989F76C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4F770-07DB-2CEE-63CE-E97E869B1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36D43-0D51-7DAE-2590-1F9EA529A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8670B-3EB7-4239-8E11-8A3CB8730351}" type="datetimeFigureOut">
              <a:rPr lang="lv-LV" smtClean="0"/>
              <a:t>05.07.2023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DDF9E-D32D-9ADE-3C67-0F95E24AC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9CD78-9E7E-CE84-7FD6-144C68AB7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D051A-9218-443B-A691-0F94712388C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9512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1"/>
          <p:cNvSpPr txBox="1">
            <a:spLocks noGrp="1"/>
          </p:cNvSpPr>
          <p:nvPr>
            <p:ph type="title"/>
          </p:nvPr>
        </p:nvSpPr>
        <p:spPr bwMode="auto">
          <a:xfrm>
            <a:off x="646113" y="320675"/>
            <a:ext cx="655478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lv-LV" altLang="lv-LV">
              <a:sym typeface="Arial" panose="020B0604020202020204" pitchFamily="34" charset="0"/>
            </a:endParaRPr>
          </a:p>
        </p:txBody>
      </p:sp>
      <p:sp>
        <p:nvSpPr>
          <p:cNvPr id="1027" name="Google Shape;11;p1"/>
          <p:cNvSpPr txBox="1">
            <a:spLocks noGrp="1"/>
          </p:cNvSpPr>
          <p:nvPr>
            <p:ph type="body" idx="1"/>
          </p:nvPr>
        </p:nvSpPr>
        <p:spPr bwMode="auto">
          <a:xfrm>
            <a:off x="646113" y="1825625"/>
            <a:ext cx="108426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lv-LV" altLang="lv-LV">
              <a:sym typeface="Arial" panose="020B0604020202020204" pitchFamily="34" charset="0"/>
            </a:endParaRPr>
          </a:p>
        </p:txBody>
      </p:sp>
      <p:sp>
        <p:nvSpPr>
          <p:cNvPr id="2052" name="Google Shape;12;p1"/>
          <p:cNvSpPr txBox="1">
            <a:spLocks noGrp="1"/>
          </p:cNvSpPr>
          <p:nvPr>
            <p:ph type="ftr" idx="11"/>
          </p:nvPr>
        </p:nvSpPr>
        <p:spPr bwMode="auto">
          <a:xfrm>
            <a:off x="1008063" y="6565900"/>
            <a:ext cx="4114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0" rIns="36000" bIns="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800">
                <a:solidFill>
                  <a:srgbClr val="664790"/>
                </a:solidFill>
                <a:latin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lv-LV" altLang="lv-LV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15269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9" r:id="rId1"/>
    <p:sldLayoutId id="2147483852" r:id="rId2"/>
    <p:sldLayoutId id="2147483854" r:id="rId3"/>
    <p:sldLayoutId id="2147483855" r:id="rId4"/>
    <p:sldLayoutId id="2147483856" r:id="rId5"/>
    <p:sldLayoutId id="2147483858" r:id="rId6"/>
    <p:sldLayoutId id="2147483859" r:id="rId7"/>
    <p:sldLayoutId id="214748386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Google Shape;206;p30"/>
          <p:cNvSpPr txBox="1">
            <a:spLocks noGrp="1"/>
          </p:cNvSpPr>
          <p:nvPr>
            <p:ph type="ctrTitle"/>
          </p:nvPr>
        </p:nvSpPr>
        <p:spPr>
          <a:xfrm>
            <a:off x="1283409" y="2347564"/>
            <a:ext cx="9601842" cy="2387600"/>
          </a:xfrm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Verdana" panose="020B0604030504040204" pitchFamily="34" charset="0"/>
              <a:buNone/>
            </a:pPr>
            <a:br>
              <a:rPr lang="lv-LV" altLang="lv-LV" sz="3600" dirty="0">
                <a:solidFill>
                  <a:srgbClr val="FFFFFF"/>
                </a:solidFill>
                <a:latin typeface="Futura Md TL" panose="020B0502020204020303" pitchFamily="34" charset="0"/>
                <a:cs typeface="Arial" panose="020B0604020202020204" pitchFamily="34" charset="0"/>
                <a:sym typeface="Verdana" panose="020B0604030504040204" pitchFamily="34" charset="0"/>
              </a:rPr>
            </a:br>
            <a:r>
              <a:rPr lang="lv-LV" altLang="lv-LV" sz="4000" dirty="0">
                <a:solidFill>
                  <a:srgbClr val="FFFFFF"/>
                </a:solidFill>
                <a:latin typeface="Futura Md TL" panose="020B0502020204020303" pitchFamily="34" charset="0"/>
                <a:cs typeface="Arial" panose="020B0604020202020204" pitchFamily="34" charset="0"/>
              </a:rPr>
              <a:t>INDIVIDUĀLO MĀCĪBU KONTU </a:t>
            </a:r>
            <a:br>
              <a:rPr lang="lv-LV" altLang="lv-LV" sz="4000" dirty="0">
                <a:solidFill>
                  <a:srgbClr val="FFFFFF"/>
                </a:solidFill>
                <a:latin typeface="Futura Md TL" panose="020B0502020204020303" pitchFamily="34" charset="0"/>
                <a:cs typeface="Arial" panose="020B0604020202020204" pitchFamily="34" charset="0"/>
              </a:rPr>
            </a:br>
            <a:r>
              <a:rPr lang="lv-LV" altLang="lv-LV" sz="4000" dirty="0">
                <a:solidFill>
                  <a:srgbClr val="FFFFFF"/>
                </a:solidFill>
                <a:latin typeface="Futura Md TL" panose="020B0502020204020303" pitchFamily="34" charset="0"/>
                <a:cs typeface="Arial" panose="020B0604020202020204" pitchFamily="34" charset="0"/>
              </a:rPr>
              <a:t>PIEEJAS ATTĪSTĪBA: </a:t>
            </a:r>
            <a:br>
              <a:rPr lang="lv-LV" altLang="lv-LV" sz="4000" dirty="0">
                <a:solidFill>
                  <a:srgbClr val="FFFFFF"/>
                </a:solidFill>
                <a:latin typeface="Futura Md TL" panose="020B0502020204020303" pitchFamily="34" charset="0"/>
                <a:cs typeface="Arial" panose="020B0604020202020204" pitchFamily="34" charset="0"/>
              </a:rPr>
            </a:br>
            <a:r>
              <a:rPr lang="lv-LV" altLang="lv-LV" sz="4000" dirty="0">
                <a:solidFill>
                  <a:schemeClr val="accent3"/>
                </a:solidFill>
                <a:latin typeface="Futura Md TL" panose="020B0502020204020303" pitchFamily="34" charset="0"/>
                <a:cs typeface="Arial" panose="020B0604020202020204" pitchFamily="34" charset="0"/>
              </a:rPr>
              <a:t>par </a:t>
            </a:r>
            <a:r>
              <a:rPr lang="lv-LV" altLang="lv-LV" sz="3600" dirty="0">
                <a:solidFill>
                  <a:schemeClr val="accent3"/>
                </a:solidFill>
                <a:latin typeface="Futura Md TL" panose="020B0502020204020303" pitchFamily="34" charset="0"/>
                <a:cs typeface="Arial" panose="020B0604020202020204" pitchFamily="34" charset="0"/>
              </a:rPr>
              <a:t>v</a:t>
            </a:r>
            <a:r>
              <a:rPr lang="lv-LV" sz="3600" b="1" dirty="0">
                <a:solidFill>
                  <a:schemeClr val="accent3"/>
                </a:solidFill>
                <a:latin typeface="Futura Md TL" panose="020B0502020204020303" pitchFamily="34" charset="0"/>
              </a:rPr>
              <a:t>ienotu un vadītu</a:t>
            </a:r>
            <a:br>
              <a:rPr lang="lv-LV" sz="3600" b="1" dirty="0">
                <a:solidFill>
                  <a:schemeClr val="accent3"/>
                </a:solidFill>
                <a:latin typeface="Futura Md TL" panose="020B0502020204020303" pitchFamily="34" charset="0"/>
              </a:rPr>
            </a:br>
            <a:r>
              <a:rPr lang="lv-LV" sz="3600" b="1" dirty="0">
                <a:solidFill>
                  <a:schemeClr val="accent3"/>
                </a:solidFill>
                <a:latin typeface="Futura Md TL" panose="020B0502020204020303" pitchFamily="34" charset="0"/>
              </a:rPr>
              <a:t>pieaugušo izglītības sistēmu</a:t>
            </a:r>
            <a:endParaRPr lang="lv-LV" altLang="lv-LV" sz="4000" dirty="0">
              <a:solidFill>
                <a:schemeClr val="accent3"/>
              </a:solidFill>
              <a:latin typeface="Futura Md TL" panose="020B0502020204020303" pitchFamily="34" charset="0"/>
              <a:cs typeface="Arial" panose="020B0604020202020204" pitchFamily="34" charset="0"/>
              <a:sym typeface="Verdana" panose="020B0604030504040204" pitchFamily="34" charset="0"/>
            </a:endParaRPr>
          </a:p>
        </p:txBody>
      </p:sp>
      <p:sp>
        <p:nvSpPr>
          <p:cNvPr id="94211" name="Google Shape;208;p30"/>
          <p:cNvSpPr txBox="1">
            <a:spLocks noGrp="1"/>
          </p:cNvSpPr>
          <p:nvPr>
            <p:ph type="body" idx="2"/>
          </p:nvPr>
        </p:nvSpPr>
        <p:spPr>
          <a:xfrm rot="5400000">
            <a:off x="10363201" y="6348412"/>
            <a:ext cx="2062162" cy="34131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endParaRPr lang="lv-LV" altLang="lv-LV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FFFFFF"/>
              </a:buClr>
            </a:pPr>
            <a:endParaRPr lang="lv-LV" altLang="lv-LV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  <a:sym typeface="Verdana" panose="020B0604030504040204" pitchFamily="34" charset="0"/>
            </a:endParaRPr>
          </a:p>
        </p:txBody>
      </p:sp>
      <p:pic>
        <p:nvPicPr>
          <p:cNvPr id="942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0"/>
            <a:ext cx="1992313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687;p52"/>
          <p:cNvPicPr preferRelativeResize="0"/>
          <p:nvPr/>
        </p:nvPicPr>
        <p:blipFill>
          <a:blip r:embed="rId4">
            <a:duotone>
              <a:srgbClr val="EFECF3">
                <a:shade val="45000"/>
                <a:satMod val="135000"/>
              </a:srgbClr>
              <a:prstClr val="white"/>
            </a:duotone>
            <a:alphaModFix amt="70000"/>
          </a:blip>
          <a:stretch>
            <a:fillRect/>
          </a:stretch>
        </p:blipFill>
        <p:spPr>
          <a:xfrm rot="20003849">
            <a:off x="6116796" y="5105289"/>
            <a:ext cx="7552502" cy="35797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08;p30"/>
          <p:cNvSpPr txBox="1">
            <a:spLocks/>
          </p:cNvSpPr>
          <p:nvPr/>
        </p:nvSpPr>
        <p:spPr bwMode="auto">
          <a:xfrm rot="5400000">
            <a:off x="9339263" y="3779838"/>
            <a:ext cx="206216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0" tIns="45700" rIns="91425" bIns="4570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22860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 panose="020B0604020202020204" pitchFamily="34" charset="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914400" lvl="1" indent="-342900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371600" lvl="2" indent="-342900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828800" lvl="3" indent="-342900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286000" lvl="4" indent="-342900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 panose="020B0604020202020204" pitchFamily="34" charset="0"/>
              <a:buNone/>
              <a:tabLst/>
              <a:defRPr/>
            </a:pPr>
            <a:endParaRPr kumimoji="0" lang="lv-LV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 panose="020B0604020202020204" pitchFamily="34" charset="0"/>
              </a:rPr>
              <a:t>04.07</a:t>
            </a:r>
            <a:r>
              <a:rPr kumimoji="0" lang="lv-LV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 panose="020B0604020202020204" pitchFamily="34" charset="0"/>
              </a:rPr>
              <a:t>.2023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 panose="020B0604020202020204" pitchFamily="34" charset="0"/>
              </a:rPr>
              <a:t>.</a:t>
            </a:r>
            <a:endParaRPr kumimoji="0" lang="lv-LV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 panose="020B0604020202020204" pitchFamily="34" charset="0"/>
              <a:buNone/>
              <a:tabLst/>
              <a:defRPr/>
            </a:pPr>
            <a:endParaRPr kumimoji="0" lang="lv-LV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 panose="020B0604020202020204" pitchFamily="34" charset="0"/>
            </a:endParaRPr>
          </a:p>
        </p:txBody>
      </p:sp>
      <p:sp>
        <p:nvSpPr>
          <p:cNvPr id="2" name="Google Shape;206;p30">
            <a:extLst>
              <a:ext uri="{FF2B5EF4-FFF2-40B4-BE49-F238E27FC236}">
                <a16:creationId xmlns:a16="http://schemas.microsoft.com/office/drawing/2014/main" id="{BD3E5933-1948-4E40-BAE3-441A2E047B8D}"/>
              </a:ext>
            </a:extLst>
          </p:cNvPr>
          <p:cNvSpPr txBox="1">
            <a:spLocks/>
          </p:cNvSpPr>
          <p:nvPr/>
        </p:nvSpPr>
        <p:spPr bwMode="auto">
          <a:xfrm>
            <a:off x="1283409" y="4650361"/>
            <a:ext cx="8437562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Verdana" panose="020B0604030504040204" pitchFamily="34" charset="0"/>
              <a:buNone/>
            </a:pPr>
            <a:endParaRPr lang="lv-LV" altLang="lv-LV" sz="1700" kern="0" dirty="0">
              <a:solidFill>
                <a:srgbClr val="FFFFFF"/>
              </a:solidFill>
              <a:latin typeface="Futura Md TL" panose="020B0502020204020303" pitchFamily="34" charset="0"/>
              <a:cs typeface="Arial" panose="020B0604020202020204" pitchFamily="34" charset="0"/>
              <a:sym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7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AA07440-CD49-3A6F-4B5B-A158B8045479}"/>
              </a:ext>
            </a:extLst>
          </p:cNvPr>
          <p:cNvSpPr txBox="1"/>
          <p:nvPr/>
        </p:nvSpPr>
        <p:spPr>
          <a:xfrm>
            <a:off x="291366" y="1283190"/>
            <a:ext cx="11694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/>
              <a:t>Izveidot un koordinēt </a:t>
            </a:r>
            <a:r>
              <a:rPr lang="lv-LV" sz="2400" b="1" dirty="0"/>
              <a:t>pakalpojumu kopumu </a:t>
            </a:r>
            <a:r>
              <a:rPr lang="lv-LV" sz="2400" dirty="0"/>
              <a:t>– </a:t>
            </a:r>
            <a:r>
              <a:rPr lang="lv-LV" sz="2400" i="1" dirty="0"/>
              <a:t>prasmju vadības internetbanku </a:t>
            </a:r>
            <a:r>
              <a:rPr lang="lv-LV" sz="2400" dirty="0"/>
              <a:t>–</a:t>
            </a:r>
            <a:r>
              <a:rPr lang="lv-LV" sz="2400" i="1" dirty="0"/>
              <a:t>   </a:t>
            </a:r>
            <a:r>
              <a:rPr lang="lv-LV" sz="2400" dirty="0"/>
              <a:t>kas  mērķēta </a:t>
            </a:r>
            <a:r>
              <a:rPr lang="lv-LV" sz="2400" b="1" dirty="0"/>
              <a:t>886.2 tūkstošiem iedzīvotāju</a:t>
            </a:r>
            <a:r>
              <a:rPr lang="lv-LV" sz="2400" dirty="0"/>
              <a:t>.  </a:t>
            </a:r>
          </a:p>
          <a:p>
            <a:endParaRPr lang="lv-LV" sz="2400" dirty="0"/>
          </a:p>
          <a:p>
            <a:endParaRPr lang="lv-LV" sz="2400" dirty="0"/>
          </a:p>
        </p:txBody>
      </p:sp>
      <p:pic>
        <p:nvPicPr>
          <p:cNvPr id="9" name="Picture 8" descr="A picture containing text, screenshot, font, plot&#10;&#10;Description automatically generated">
            <a:extLst>
              <a:ext uri="{FF2B5EF4-FFF2-40B4-BE49-F238E27FC236}">
                <a16:creationId xmlns:a16="http://schemas.microsoft.com/office/drawing/2014/main" id="{CAE1B4C0-5CAD-8850-453D-533D98D39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774" y="2822148"/>
            <a:ext cx="6401752" cy="3600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B9DB4C-B565-1729-2976-64D2299526D8}"/>
              </a:ext>
            </a:extLst>
          </p:cNvPr>
          <p:cNvSpPr txBox="1"/>
          <p:nvPr/>
        </p:nvSpPr>
        <p:spPr>
          <a:xfrm>
            <a:off x="533420" y="2775982"/>
            <a:ext cx="48235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rtl="0">
              <a:buFont typeface="+mj-lt"/>
              <a:buAutoNum type="arabicPeriod"/>
            </a:pPr>
            <a:r>
              <a:rPr lang="lv-LV" sz="1800" dirty="0">
                <a:effectLst/>
              </a:rPr>
              <a:t>Pāreja </a:t>
            </a:r>
            <a:r>
              <a:rPr lang="lv-LV" sz="1800" b="1" dirty="0">
                <a:effectLst/>
              </a:rPr>
              <a:t>no makro </a:t>
            </a:r>
            <a:r>
              <a:rPr lang="lv-LV" sz="1800" dirty="0">
                <a:effectLst/>
              </a:rPr>
              <a:t>līmeņa programmu un mācību piedāvājuma </a:t>
            </a:r>
            <a:r>
              <a:rPr lang="lv-LV" sz="1800" b="1" dirty="0">
                <a:effectLst/>
              </a:rPr>
              <a:t>uz </a:t>
            </a:r>
            <a:r>
              <a:rPr lang="lv-LV" sz="1800" b="1" dirty="0" err="1">
                <a:effectLst/>
              </a:rPr>
              <a:t>mikro</a:t>
            </a:r>
            <a:r>
              <a:rPr lang="lv-LV" sz="1800" b="1" dirty="0">
                <a:effectLst/>
              </a:rPr>
              <a:t> </a:t>
            </a:r>
            <a:r>
              <a:rPr lang="lv-LV" sz="1800" dirty="0">
                <a:effectLst/>
              </a:rPr>
              <a:t>jeb </a:t>
            </a:r>
            <a:r>
              <a:rPr lang="lv-LV" sz="1800" b="1" dirty="0">
                <a:effectLst/>
              </a:rPr>
              <a:t>personalizētu, indivīda līmeni</a:t>
            </a:r>
            <a:r>
              <a:rPr lang="lv-LV" sz="1800" dirty="0">
                <a:effectLst/>
              </a:rPr>
              <a:t>. </a:t>
            </a:r>
          </a:p>
          <a:p>
            <a:pPr marL="457200" indent="-457200" rtl="0">
              <a:buFont typeface="+mj-lt"/>
              <a:buAutoNum type="arabicPeriod"/>
            </a:pPr>
            <a:endParaRPr lang="lv-LV" dirty="0"/>
          </a:p>
          <a:p>
            <a:pPr marL="457200" indent="-457200" rtl="0">
              <a:buFont typeface="+mj-lt"/>
              <a:buAutoNum type="arabicPeriod"/>
            </a:pPr>
            <a:r>
              <a:rPr lang="lv-LV" sz="1800" b="1" dirty="0">
                <a:effectLst/>
              </a:rPr>
              <a:t>Digitalizācijas iespējas 21.gadsimtā </a:t>
            </a:r>
            <a:r>
              <a:rPr lang="lv-LV" sz="1800" dirty="0">
                <a:effectLst/>
              </a:rPr>
              <a:t>- “prasmju internetbankas” izveide ar kontu katram darbaspējas vecuma iedzīvotājam.</a:t>
            </a:r>
          </a:p>
          <a:p>
            <a:pPr marL="457200" indent="-457200" rtl="0">
              <a:buFont typeface="+mj-lt"/>
              <a:buAutoNum type="arabicPeriod"/>
            </a:pPr>
            <a:endParaRPr lang="lv-LV" dirty="0"/>
          </a:p>
          <a:p>
            <a:pPr marL="457200" indent="-457200" rtl="0">
              <a:buFont typeface="+mj-lt"/>
              <a:buAutoNum type="arabicPeriod"/>
            </a:pPr>
            <a:r>
              <a:rPr lang="lv-LV" sz="1800" b="1" dirty="0">
                <a:effectLst/>
              </a:rPr>
              <a:t>Datos (pieprasījumā un prioritātēs)  balstīts </a:t>
            </a:r>
            <a:r>
              <a:rPr lang="lv-LV" sz="1800" dirty="0">
                <a:effectLst/>
              </a:rPr>
              <a:t>mācību </a:t>
            </a:r>
            <a:r>
              <a:rPr lang="lv-LV" sz="1800" b="1" dirty="0">
                <a:effectLst/>
              </a:rPr>
              <a:t>piedāvājums, saturs, rezultātu </a:t>
            </a:r>
            <a:r>
              <a:rPr lang="lv-LV" sz="1800" dirty="0">
                <a:effectLst/>
              </a:rPr>
              <a:t>monitorings.</a:t>
            </a:r>
          </a:p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37A9B65-F476-1170-7732-A88E428C4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36095"/>
            <a:ext cx="10515600" cy="1325563"/>
          </a:xfrm>
        </p:spPr>
        <p:txBody>
          <a:bodyPr/>
          <a:lstStyle/>
          <a:p>
            <a:r>
              <a:rPr lang="lv-LV" dirty="0">
                <a:solidFill>
                  <a:schemeClr val="tx2"/>
                </a:solidFill>
              </a:rPr>
              <a:t>Ko vēlamies izdarīt?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92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669F8-A5B1-9C57-0DA7-CC38175F4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298"/>
            <a:ext cx="10623698" cy="4351338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lv-LV" dirty="0"/>
              <a:t>Datos balstīts mācību saturs un operatīvs piedāvājums</a:t>
            </a:r>
          </a:p>
          <a:p>
            <a:pPr marL="0" lvl="0" indent="0">
              <a:buNone/>
            </a:pPr>
            <a:endParaRPr lang="lv-LV" dirty="0"/>
          </a:p>
          <a:p>
            <a:pPr marL="0" lvl="0" indent="0">
              <a:buNone/>
            </a:pPr>
            <a:r>
              <a:rPr lang="lv-LV" dirty="0"/>
              <a:t>2. Ātra reakcija uz izmaiņām darba tirgū, individualizēts piedāvājums katram indivīdam pēc mērķiem, spējām un varēšanas. Bezdarba risku mazināšana.  </a:t>
            </a:r>
          </a:p>
          <a:p>
            <a:pPr marL="0" lv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/>
              <a:t>3. Savlaicīga ES fondu aizvietošana nākotnē – izveidots strādājošs mehānisms kā valsts sasniegs katru indivīdu, spēs sniegt finansiālu atbalstu, motivāciju profesionālajai attīstībai. 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AB9CD6FF-F7D2-5CFD-A408-E9107982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77" y="2906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4000" dirty="0">
                <a:solidFill>
                  <a:schemeClr val="accent1"/>
                </a:solidFill>
              </a:rPr>
              <a:t>Ko no IMK pieejas ieviešanas iegūs sabiedrība un valsts? 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32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6C9E38-32B2-173B-E33D-1E91BB40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12" y="1010911"/>
            <a:ext cx="8403814" cy="584327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81F0012-DFB2-133E-2ACA-5AB2EC5EE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77" y="255429"/>
            <a:ext cx="10536997" cy="755482"/>
          </a:xfrm>
        </p:spPr>
        <p:txBody>
          <a:bodyPr/>
          <a:lstStyle/>
          <a:p>
            <a:r>
              <a:rPr lang="en-US" altLang="lv-LV" sz="4000" kern="1200" spc="-100" err="1">
                <a:solidFill>
                  <a:srgbClr val="7030A0"/>
                </a:solidFill>
                <a:latin typeface="Futura Md TL" panose="020B0502020204020303" pitchFamily="34" charset="0"/>
                <a:sym typeface="Verdana" panose="020B0604030504040204" pitchFamily="34" charset="0"/>
              </a:rPr>
              <a:t>Individuālo</a:t>
            </a:r>
            <a:r>
              <a:rPr lang="en-US" altLang="lv-LV" sz="4000" b="1">
                <a:latin typeface="Futura Md TL" panose="020B0502020204020303" pitchFamily="34" charset="0"/>
                <a:sym typeface="Verdana" panose="020B0604030504040204" pitchFamily="34" charset="0"/>
              </a:rPr>
              <a:t> </a:t>
            </a:r>
            <a:r>
              <a:rPr lang="en-US" altLang="lv-LV" sz="4000" kern="1200" spc="-100" err="1">
                <a:solidFill>
                  <a:srgbClr val="7030A0"/>
                </a:solidFill>
                <a:latin typeface="Futura Md TL" panose="020B0502020204020303" pitchFamily="34" charset="0"/>
                <a:sym typeface="Verdana" panose="020B0604030504040204" pitchFamily="34" charset="0"/>
              </a:rPr>
              <a:t>mācību</a:t>
            </a:r>
            <a:r>
              <a:rPr lang="en-US" altLang="lv-LV" sz="4000" kern="1200" spc="-100">
                <a:solidFill>
                  <a:srgbClr val="7030A0"/>
                </a:solidFill>
                <a:latin typeface="Futura Md TL" panose="020B0502020204020303" pitchFamily="34" charset="0"/>
                <a:sym typeface="Verdana" panose="020B0604030504040204" pitchFamily="34" charset="0"/>
              </a:rPr>
              <a:t> </a:t>
            </a:r>
            <a:r>
              <a:rPr lang="en-US" altLang="lv-LV" sz="4000" kern="1200" spc="-100" err="1">
                <a:solidFill>
                  <a:srgbClr val="7030A0"/>
                </a:solidFill>
                <a:latin typeface="Futura Md TL" panose="020B0502020204020303" pitchFamily="34" charset="0"/>
                <a:sym typeface="Verdana" panose="020B0604030504040204" pitchFamily="34" charset="0"/>
              </a:rPr>
              <a:t>kontu</a:t>
            </a:r>
            <a:r>
              <a:rPr lang="en-US" altLang="lv-LV" sz="4000" kern="1200" spc="-100">
                <a:solidFill>
                  <a:srgbClr val="7030A0"/>
                </a:solidFill>
                <a:latin typeface="Futura Md TL" panose="020B0502020204020303" pitchFamily="34" charset="0"/>
                <a:sym typeface="Verdana" panose="020B0604030504040204" pitchFamily="34" charset="0"/>
              </a:rPr>
              <a:t> </a:t>
            </a:r>
            <a:r>
              <a:rPr lang="en-US" altLang="lv-LV" sz="4000" kern="1200" spc="-100" err="1">
                <a:solidFill>
                  <a:srgbClr val="7030A0"/>
                </a:solidFill>
                <a:latin typeface="Futura Md TL" panose="020B0502020204020303" pitchFamily="34" charset="0"/>
                <a:sym typeface="Verdana" panose="020B0604030504040204" pitchFamily="34" charset="0"/>
              </a:rPr>
              <a:t>pieejas</a:t>
            </a:r>
            <a:r>
              <a:rPr lang="en-US" altLang="lv-LV" sz="4000" kern="1200" spc="-100">
                <a:solidFill>
                  <a:srgbClr val="7030A0"/>
                </a:solidFill>
                <a:latin typeface="Futura Md TL" panose="020B0502020204020303" pitchFamily="34" charset="0"/>
                <a:sym typeface="Verdana" panose="020B0604030504040204" pitchFamily="34" charset="0"/>
              </a:rPr>
              <a:t> </a:t>
            </a:r>
            <a:r>
              <a:rPr lang="en-US" altLang="lv-LV" sz="4000" kern="1200" spc="-100" err="1">
                <a:solidFill>
                  <a:srgbClr val="7030A0"/>
                </a:solidFill>
                <a:latin typeface="Futura Md TL" panose="020B0502020204020303" pitchFamily="34" charset="0"/>
                <a:sym typeface="Verdana" panose="020B0604030504040204" pitchFamily="34" charset="0"/>
              </a:rPr>
              <a:t>attīstība</a:t>
            </a:r>
            <a:endParaRPr lang="lv-LV" sz="4000" kern="1200" spc="-100">
              <a:solidFill>
                <a:srgbClr val="7030A0"/>
              </a:solidFill>
              <a:latin typeface="Futura Md TL" panose="020B05020202040203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3C0F77-E40A-D71F-FD37-E56396FE4BA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642CFF-8757-4696-921E-5D92B289EED6}" type="slidenum">
              <a:rPr lang="lv-LV" altLang="lv-LV" smtClean="0">
                <a:latin typeface="Futura Md TL" panose="020B0502020204020303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lv-LV" altLang="lv-LV">
              <a:latin typeface="Futura Md TL" panose="020B0502020204020303" pitchFamily="34" charset="0"/>
              <a:ea typeface="MS PGothic" panose="020B0600070205080204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380ECE-37C9-3645-E575-85CAD47C64ED}"/>
              </a:ext>
            </a:extLst>
          </p:cNvPr>
          <p:cNvSpPr txBox="1"/>
          <p:nvPr/>
        </p:nvSpPr>
        <p:spPr>
          <a:xfrm>
            <a:off x="0" y="3496018"/>
            <a:ext cx="908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1" dirty="0">
                <a:latin typeface="Futura Md TL" panose="020B0502020204020303" pitchFamily="34" charset="0"/>
              </a:rPr>
              <a:t>2023-2026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74186-BB97-2BA5-FB86-EB578F2E2B92}"/>
              </a:ext>
            </a:extLst>
          </p:cNvPr>
          <p:cNvSpPr txBox="1"/>
          <p:nvPr/>
        </p:nvSpPr>
        <p:spPr>
          <a:xfrm>
            <a:off x="6644515" y="5717338"/>
            <a:ext cx="461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latin typeface="Futura Md TL" panose="020B0502020204020303" pitchFamily="34" charset="0"/>
              </a:rPr>
              <a:t>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7B96B3-1033-8D5D-0763-1A41E759442E}"/>
              </a:ext>
            </a:extLst>
          </p:cNvPr>
          <p:cNvSpPr txBox="1"/>
          <p:nvPr/>
        </p:nvSpPr>
        <p:spPr>
          <a:xfrm>
            <a:off x="7149214" y="6048573"/>
            <a:ext cx="48408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lv-LV" dirty="0">
                <a:latin typeface="Futura Md TL" panose="020B0502020204020303" pitchFamily="34" charset="0"/>
              </a:rPr>
              <a:t>*</a:t>
            </a:r>
            <a:r>
              <a:rPr lang="lv-LV" sz="1200" dirty="0">
                <a:latin typeface="Futura Md TL" panose="020B0502020204020303" pitchFamily="34" charset="0"/>
              </a:rPr>
              <a:t>Nodarbināto skaits, atbilstoši Darbaspēka </a:t>
            </a:r>
            <a:r>
              <a:rPr lang="lv-LV" sz="1200" dirty="0" err="1">
                <a:latin typeface="Futura Md TL" panose="020B0502020204020303" pitchFamily="34" charset="0"/>
              </a:rPr>
              <a:t>apsekojumam</a:t>
            </a:r>
            <a:r>
              <a:rPr lang="lv-LV" sz="1200" dirty="0">
                <a:latin typeface="Futura Md TL" panose="020B0502020204020303" pitchFamily="34" charset="0"/>
              </a:rPr>
              <a:t> 2022. gadā</a:t>
            </a:r>
            <a:endParaRPr lang="lv-LV" sz="1200" b="0" i="0" u="none" strike="noStrike" baseline="0" dirty="0">
              <a:solidFill>
                <a:srgbClr val="000000"/>
              </a:solidFill>
              <a:latin typeface="Futura Md TL" panose="020B05020202040203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368F8B-2A86-F50D-AA1F-09C0425471BF}"/>
              </a:ext>
            </a:extLst>
          </p:cNvPr>
          <p:cNvSpPr txBox="1"/>
          <p:nvPr/>
        </p:nvSpPr>
        <p:spPr>
          <a:xfrm>
            <a:off x="7337651" y="4357493"/>
            <a:ext cx="4314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Futura Md TL" panose="020B0502020204020303" pitchFamily="34" charset="0"/>
              </a:rPr>
              <a:t>Mācību dalībnieku skaits var tikt palielināts atbilstoši pieejamajam finansējumam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48B922-DB03-7BE8-A324-68D3BBCCE948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6875275" y="4819158"/>
            <a:ext cx="4623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BC4B096-D8CB-0A66-6A49-B21B2FF853A7}"/>
              </a:ext>
            </a:extLst>
          </p:cNvPr>
          <p:cNvSpPr txBox="1"/>
          <p:nvPr/>
        </p:nvSpPr>
        <p:spPr>
          <a:xfrm>
            <a:off x="7194955" y="1044122"/>
            <a:ext cx="47493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sz="1400" b="1" dirty="0">
                <a:latin typeface="Futura Md TL" panose="020B0502020204020303" pitchFamily="34" charset="0"/>
              </a:rPr>
              <a:t>IZM – SADARBĪBAS PARTNERIS</a:t>
            </a:r>
          </a:p>
          <a:p>
            <a:pPr>
              <a:spcAft>
                <a:spcPts val="600"/>
              </a:spcAft>
            </a:pPr>
            <a:r>
              <a:rPr lang="lv-LV" sz="1400" b="1" dirty="0">
                <a:latin typeface="Futura Md TL" panose="020B0502020204020303" pitchFamily="34" charset="0"/>
              </a:rPr>
              <a:t>VIAA – INVESTĪCIJAS FINANSĒJUMA SAŅĒMĒJS</a:t>
            </a:r>
          </a:p>
        </p:txBody>
      </p:sp>
    </p:spTree>
    <p:extLst>
      <p:ext uri="{BB962C8B-B14F-4D97-AF65-F5344CB8AC3E}">
        <p14:creationId xmlns:p14="http://schemas.microsoft.com/office/powerpoint/2010/main" val="3493292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74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677DBF-464A-4168-1B60-02A4EAAC1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138" y="2303463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lv-LV" sz="5400" dirty="0">
                <a:solidFill>
                  <a:schemeClr val="accent1"/>
                </a:solidFill>
              </a:rPr>
              <a:t>Paldies!</a:t>
            </a:r>
          </a:p>
        </p:txBody>
      </p:sp>
    </p:spTree>
    <p:extLst>
      <p:ext uri="{BB962C8B-B14F-4D97-AF65-F5344CB8AC3E}">
        <p14:creationId xmlns:p14="http://schemas.microsoft.com/office/powerpoint/2010/main" val="3616544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ZM">
      <a:dk1>
        <a:sysClr val="windowText" lastClr="000000"/>
      </a:dk1>
      <a:lt1>
        <a:sysClr val="window" lastClr="FFFFFF"/>
      </a:lt1>
      <a:dk2>
        <a:srgbClr val="464090"/>
      </a:dk2>
      <a:lt2>
        <a:srgbClr val="E7E6E6"/>
      </a:lt2>
      <a:accent1>
        <a:srgbClr val="464090"/>
      </a:accent1>
      <a:accent2>
        <a:srgbClr val="D86212"/>
      </a:accent2>
      <a:accent3>
        <a:srgbClr val="A5A5A5"/>
      </a:accent3>
      <a:accent4>
        <a:srgbClr val="FFC000"/>
      </a:accent4>
      <a:accent5>
        <a:srgbClr val="1F386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Playfair Display Black"/>
        <a:ea typeface="Helvetica Light"/>
        <a:cs typeface="Helvetica Light"/>
      </a:majorFont>
      <a:minorFont>
        <a:latin typeface="Futura Md TL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Custom 21">
      <a:dk1>
        <a:srgbClr val="664690"/>
      </a:dk1>
      <a:lt1>
        <a:srgbClr val="FFFFFF"/>
      </a:lt1>
      <a:dk2>
        <a:srgbClr val="664690"/>
      </a:dk2>
      <a:lt2>
        <a:srgbClr val="FFFFFF"/>
      </a:lt2>
      <a:accent1>
        <a:srgbClr val="664690"/>
      </a:accent1>
      <a:accent2>
        <a:srgbClr val="856CA6"/>
      </a:accent2>
      <a:accent3>
        <a:srgbClr val="A391BC"/>
      </a:accent3>
      <a:accent4>
        <a:srgbClr val="C2B5D3"/>
      </a:accent4>
      <a:accent5>
        <a:srgbClr val="E0DAE9"/>
      </a:accent5>
      <a:accent6>
        <a:srgbClr val="EFECF3"/>
      </a:accent6>
      <a:hlink>
        <a:srgbClr val="442583"/>
      </a:hlink>
      <a:folHlink>
        <a:srgbClr val="6646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5BFECDC7C9C908419BF63876811F2DF3" ma:contentTypeVersion="2" ma:contentTypeDescription="Izveidot jaunu dokumentu." ma:contentTypeScope="" ma:versionID="daf307eb68f1e0dd2023468b2daf7e5b">
  <xsd:schema xmlns:xsd="http://www.w3.org/2001/XMLSchema" xmlns:xs="http://www.w3.org/2001/XMLSchema" xmlns:p="http://schemas.microsoft.com/office/2006/metadata/properties" xmlns:ns2="0b36e645-4350-4537-891f-0b43cbfd39d6" targetNamespace="http://schemas.microsoft.com/office/2006/metadata/properties" ma:root="true" ma:fieldsID="92cc606cb3ce617f0ccc43de1aa7baa6" ns2:_="">
    <xsd:import namespace="0b36e645-4350-4537-891f-0b43cbfd39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36e645-4350-4537-891f-0b43cbfd39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7482DF-8001-4805-B57A-F838A16949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1120F4-2586-4C1D-A256-C937A13F45BB}">
  <ds:schemaRefs>
    <ds:schemaRef ds:uri="0b36e645-4350-4537-891f-0b43cbfd39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C70ED64-1AB8-46C2-A823-60AF0E9E677A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b36e645-4350-4537-891f-0b43cbfd39d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288</Words>
  <Application>Microsoft Office PowerPoint</Application>
  <PresentationFormat>Platekrāna</PresentationFormat>
  <Paragraphs>36</Paragraphs>
  <Slides>5</Slides>
  <Notes>3</Notes>
  <HiddenSlides>0</HiddenSlides>
  <MMClips>0</MMClips>
  <ScaleCrop>false</ScaleCrop>
  <HeadingPairs>
    <vt:vector size="6" baseType="variant">
      <vt:variant>
        <vt:lpstr>Lietotie fonti</vt:lpstr>
      </vt:variant>
      <vt:variant>
        <vt:i4>7</vt:i4>
      </vt:variant>
      <vt:variant>
        <vt:lpstr>Dizains</vt:lpstr>
      </vt:variant>
      <vt:variant>
        <vt:i4>2</vt:i4>
      </vt:variant>
      <vt:variant>
        <vt:lpstr>Slaidu virsraksti</vt:lpstr>
      </vt:variant>
      <vt:variant>
        <vt:i4>5</vt:i4>
      </vt:variant>
    </vt:vector>
  </HeadingPairs>
  <TitlesOfParts>
    <vt:vector size="14" baseType="lpstr">
      <vt:lpstr>Arial</vt:lpstr>
      <vt:lpstr>Calibri</vt:lpstr>
      <vt:lpstr>Futura Md TL</vt:lpstr>
      <vt:lpstr>Playfair Display Black</vt:lpstr>
      <vt:lpstr>Times New Roman</vt:lpstr>
      <vt:lpstr>Trebuchet MS</vt:lpstr>
      <vt:lpstr>Verdana</vt:lpstr>
      <vt:lpstr>Office Theme</vt:lpstr>
      <vt:lpstr>3_Office Theme</vt:lpstr>
      <vt:lpstr> INDIVIDUĀLO MĀCĪBU KONTU  PIEEJAS ATTĪSTĪBA:  par vienotu un vadītu pieaugušo izglītības sistēmu</vt:lpstr>
      <vt:lpstr>Ko vēlamies izdarīt? </vt:lpstr>
      <vt:lpstr>Ko no IMK pieejas ieviešanas iegūs sabiedrība un valsts? </vt:lpstr>
      <vt:lpstr>Individuālo mācību kontu pieejas attīstība</vt:lpstr>
      <vt:lpstr>Paldies!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Signe Briķe</dc:creator>
  <cp:lastModifiedBy>Mārtiņš Langrāts</cp:lastModifiedBy>
  <cp:revision>18</cp:revision>
  <dcterms:created xsi:type="dcterms:W3CDTF">2023-05-22T08:38:42Z</dcterms:created>
  <dcterms:modified xsi:type="dcterms:W3CDTF">2023-07-05T07:43:51Z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0x0101005BFECDC7C9C908419BF63876811F2DF3</vt:lpwstr>
  </property>
</Properties>
</file>