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88_902A6E3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7" r:id="rId9"/>
    <p:sldId id="258" r:id="rId10"/>
    <p:sldId id="298" r:id="rId11"/>
    <p:sldId id="279" r:id="rId12"/>
    <p:sldId id="261" r:id="rId13"/>
    <p:sldId id="290" r:id="rId14"/>
    <p:sldId id="291" r:id="rId15"/>
    <p:sldId id="292" r:id="rId16"/>
    <p:sldId id="293" r:id="rId17"/>
    <p:sldId id="294" r:id="rId18"/>
    <p:sldId id="393" r:id="rId19"/>
    <p:sldId id="392" r:id="rId2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11C8E3-6199-8552-FD1E-730444241997}" name="Kim Johnson" initials="KJ" userId="S::Kim.Johnson@esa.int::0c0109ed-3dc6-40da-abfd-066e6e5010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y Courtois" initials="SC" lastIdx="1" clrIdx="0">
    <p:extLst>
      <p:ext uri="{19B8F6BF-5375-455C-9EA6-DF929625EA0E}">
        <p15:presenceInfo xmlns:p15="http://schemas.microsoft.com/office/powerpoint/2012/main" userId="S::Sandy.Courtois@esa.int::25e781d7-0b89-483f-9736-3fcb7a1209d8" providerId="AD"/>
      </p:ext>
    </p:extLst>
  </p:cmAuthor>
  <p:cmAuthor id="2" name="Helena Morais" initials="HM" lastIdx="6" clrIdx="1">
    <p:extLst>
      <p:ext uri="{19B8F6BF-5375-455C-9EA6-DF929625EA0E}">
        <p15:presenceInfo xmlns:p15="http://schemas.microsoft.com/office/powerpoint/2012/main" userId="S::Helena.Morais@ext.esa.int::ac4dec46-2b55-4394-8934-0be22ab6d24b" providerId="AD"/>
      </p:ext>
    </p:extLst>
  </p:cmAuthor>
  <p:cmAuthor id="3" name="Kim Johnson" initials="KJ" lastIdx="20" clrIdx="2">
    <p:extLst>
      <p:ext uri="{19B8F6BF-5375-455C-9EA6-DF929625EA0E}">
        <p15:presenceInfo xmlns:p15="http://schemas.microsoft.com/office/powerpoint/2012/main" userId="S::Kim.Johnson@esa.int::0c0109ed-3dc6-40da-abfd-066e6e50102b" providerId="AD"/>
      </p:ext>
    </p:extLst>
  </p:cmAuthor>
  <p:cmAuthor id="4" name="Dina Carapinha" initials="DC" lastIdx="1" clrIdx="3">
    <p:extLst>
      <p:ext uri="{19B8F6BF-5375-455C-9EA6-DF929625EA0E}">
        <p15:presenceInfo xmlns:p15="http://schemas.microsoft.com/office/powerpoint/2012/main" userId="S::Dina.Paula.Carapinha@esa.int::fb13dee1-b2db-4b4b-a9f7-3d9cb99cd6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76C8AE"/>
    <a:srgbClr val="335E6F"/>
    <a:srgbClr val="8197A6"/>
    <a:srgbClr val="F1666A"/>
    <a:srgbClr val="053249"/>
    <a:srgbClr val="D9D9D9"/>
    <a:srgbClr val="003249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89879" autoAdjust="0"/>
  </p:normalViewPr>
  <p:slideViewPr>
    <p:cSldViewPr snapToGrid="0">
      <p:cViewPr varScale="1">
        <p:scale>
          <a:sx n="60" d="100"/>
          <a:sy n="60" d="100"/>
        </p:scale>
        <p:origin x="60" y="100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modernComment_188_902A6E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17B50E-E865-48D5-9BD6-D07760ED5F48}" authorId="{AD11C8E3-6199-8552-FD1E-730444241997}" status="resolved" created="2023-09-07T13:53:18.402" complete="100000">
    <pc:sldMkLst xmlns:pc="http://schemas.microsoft.com/office/powerpoint/2013/main/command">
      <pc:docMk/>
      <pc:sldMk cId="2418699832" sldId="392"/>
    </pc:sldMkLst>
    <p188:txBody>
      <a:bodyPr/>
      <a:lstStyle/>
      <a:p>
        <a:r>
          <a:rPr lang="en-GB"/>
          <a:t>Add NA types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7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3" name="Picture 70">
            <a:extLst>
              <a:ext uri="{FF2B5EF4-FFF2-40B4-BE49-F238E27FC236}">
                <a16:creationId xmlns:a16="http://schemas.microsoft.com/office/drawing/2014/main" id="{0BAD7C6E-B45D-AE68-B692-B22776078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2" name="Picture 70">
            <a:extLst>
              <a:ext uri="{FF2B5EF4-FFF2-40B4-BE49-F238E27FC236}">
                <a16:creationId xmlns:a16="http://schemas.microsoft.com/office/drawing/2014/main" id="{F5BEA403-2F12-F457-CF6E-40B1241073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2" name="Picture 70">
            <a:extLst>
              <a:ext uri="{FF2B5EF4-FFF2-40B4-BE49-F238E27FC236}">
                <a16:creationId xmlns:a16="http://schemas.microsoft.com/office/drawing/2014/main" id="{0D651BA1-E279-792F-C1F9-DEE46D363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5" name="Picture 70">
            <a:extLst>
              <a:ext uri="{FF2B5EF4-FFF2-40B4-BE49-F238E27FC236}">
                <a16:creationId xmlns:a16="http://schemas.microsoft.com/office/drawing/2014/main" id="{91D273C7-A13C-3AC1-45AD-82190FB771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4" name="Picture 70">
            <a:extLst>
              <a:ext uri="{FF2B5EF4-FFF2-40B4-BE49-F238E27FC236}">
                <a16:creationId xmlns:a16="http://schemas.microsoft.com/office/drawing/2014/main" id="{1E66C314-1BEF-CC58-7C84-3C027B107D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2" name="Picture 70">
            <a:extLst>
              <a:ext uri="{FF2B5EF4-FFF2-40B4-BE49-F238E27FC236}">
                <a16:creationId xmlns:a16="http://schemas.microsoft.com/office/drawing/2014/main" id="{6D86AA8A-25D8-EA4C-2E78-5C5893B026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70">
            <a:extLst>
              <a:ext uri="{FF2B5EF4-FFF2-40B4-BE49-F238E27FC236}">
                <a16:creationId xmlns:a16="http://schemas.microsoft.com/office/drawing/2014/main" id="{BFDF8C97-D83E-5830-C126-B5771D7D5F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" name="Picture 70">
            <a:extLst>
              <a:ext uri="{FF2B5EF4-FFF2-40B4-BE49-F238E27FC236}">
                <a16:creationId xmlns:a16="http://schemas.microsoft.com/office/drawing/2014/main" id="{55673E69-6B1F-92D5-8F8A-6C1688967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2" name="Picture 70">
            <a:extLst>
              <a:ext uri="{FF2B5EF4-FFF2-40B4-BE49-F238E27FC236}">
                <a16:creationId xmlns:a16="http://schemas.microsoft.com/office/drawing/2014/main" id="{55F8FFD1-D662-9A2C-44B2-17AFCFA19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8_902A6E3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ng-business.sso.esa.in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ing-business.sso.esa.int/" TargetMode="External"/><Relationship Id="rId7" Type="http://schemas.openxmlformats.org/officeDocument/2006/relationships/image" Target="../media/image22.svg"/><Relationship Id="rId2" Type="http://schemas.openxmlformats.org/officeDocument/2006/relationships/hyperlink" Target="https://esastar-emr.sso.esa.int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hyperlink" Target="http://www.esa.int/spaceinvideos/Videos/2016/03/Bidder_Restricted_Area_creation_and_structure" TargetMode="External"/><Relationship Id="rId4" Type="http://schemas.openxmlformats.org/officeDocument/2006/relationships/hyperlink" Target="https://esastar-esamatch.sso.esa.i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2124265"/>
            <a:ext cx="10846800" cy="19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 to 4</a:t>
            </a:r>
            <a:r>
              <a:rPr lang="en-GB" sz="4000" b="1" baseline="30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Fixed Call for Proposals under the Requesting Party Activity (RPA) in Latvia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5" y="5590659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 Brzostowski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Riga, 12/09/2023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E5730BC-49C3-9D02-02BE-1264BDF13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53" y="798328"/>
            <a:ext cx="2571882" cy="654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3E990-670A-D8E2-8C7C-A836F4497DCD}"/>
              </a:ext>
            </a:extLst>
          </p:cNvPr>
          <p:cNvSpPr txBox="1"/>
          <p:nvPr/>
        </p:nvSpPr>
        <p:spPr>
          <a:xfrm>
            <a:off x="271913" y="4271325"/>
            <a:ext cx="62612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2030">
              <a:defRPr/>
            </a:pPr>
            <a:r>
              <a:rPr lang="pt-BR" sz="3000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CfP/5-50037/23/NL/MH</a:t>
            </a:r>
            <a:endParaRPr lang="en-GB" sz="3000" b="1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D4B648-449B-8AEE-08F1-1A86BDD25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6602" b="8699"/>
          <a:stretch/>
        </p:blipFill>
        <p:spPr>
          <a:xfrm>
            <a:off x="230269" y="923147"/>
            <a:ext cx="11764800" cy="5470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E753D-EB74-4621-85B3-E93C980F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/>
              <a:t>1. ESA Tools – Basics of ESA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464A-6A8E-408F-8277-1B87117F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1" dirty="0">
                <a:solidFill>
                  <a:schemeClr val="tx1"/>
                </a:solidFill>
                <a:highlight>
                  <a:srgbClr val="76C8AE"/>
                </a:highlight>
              </a:rPr>
              <a:t>esa-star Tendering</a:t>
            </a:r>
            <a:r>
              <a:rPr lang="en-GB" dirty="0">
                <a:solidFill>
                  <a:schemeClr val="accent5"/>
                </a:solidFill>
                <a:highlight>
                  <a:srgbClr val="76C8AE"/>
                </a:highlight>
              </a:rPr>
              <a:t> </a:t>
            </a:r>
            <a:r>
              <a:rPr lang="en-GB" dirty="0">
                <a:solidFill>
                  <a:schemeClr val="tx2"/>
                </a:solidFill>
                <a:highlight>
                  <a:srgbClr val="76C8AE"/>
                </a:highlight>
              </a:rPr>
              <a:t>(For activity types A, B, D, F, G1, G2)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1378A-7DBD-4BCA-BBEC-0CED97107D28}"/>
              </a:ext>
            </a:extLst>
          </p:cNvPr>
          <p:cNvSpPr txBox="1"/>
          <p:nvPr/>
        </p:nvSpPr>
        <p:spPr>
          <a:xfrm>
            <a:off x="4665219" y="2894431"/>
            <a:ext cx="5124057" cy="794802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Submit your proposal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9A860-74CD-F94C-761D-915977E0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6" t="31420" r="62393" b="44865"/>
          <a:stretch/>
        </p:blipFill>
        <p:spPr>
          <a:xfrm>
            <a:off x="2790825" y="2526015"/>
            <a:ext cx="1863725" cy="15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861A7-82AB-08A5-8251-63B4B5EE8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6602" b="8699"/>
          <a:stretch/>
        </p:blipFill>
        <p:spPr>
          <a:xfrm>
            <a:off x="230269" y="923147"/>
            <a:ext cx="11764800" cy="5470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FF8B5-4EC4-4BA5-BAA4-C24E251D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/>
              <a:t>1. ESA Tools – Basics of ESA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A861-6EA4-4758-B342-37C433E7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1" dirty="0">
                <a:solidFill>
                  <a:schemeClr val="tx1"/>
                </a:solidFill>
                <a:highlight>
                  <a:srgbClr val="76C8AE"/>
                </a:highlight>
              </a:rPr>
              <a:t>esa-star esa-match</a:t>
            </a:r>
            <a:endParaRPr lang="en-GB" sz="2000" dirty="0">
              <a:highlight>
                <a:srgbClr val="76C8AE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59603-9D99-5806-984B-EDE48311E118}"/>
              </a:ext>
            </a:extLst>
          </p:cNvPr>
          <p:cNvSpPr txBox="1"/>
          <p:nvPr/>
        </p:nvSpPr>
        <p:spPr>
          <a:xfrm>
            <a:off x="311250" y="2894431"/>
            <a:ext cx="6368950" cy="79480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Network, find partners, advertise what you offer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29AC6-4884-5CF2-9BF9-830FD3794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23" t="31420" r="29417" b="44865"/>
          <a:stretch/>
        </p:blipFill>
        <p:spPr>
          <a:xfrm>
            <a:off x="6680200" y="2526015"/>
            <a:ext cx="1854200" cy="15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ignpost outline">
            <a:extLst>
              <a:ext uri="{FF2B5EF4-FFF2-40B4-BE49-F238E27FC236}">
                <a16:creationId xmlns:a16="http://schemas.microsoft.com/office/drawing/2014/main" id="{31D39535-833B-4C86-800F-593B32AFA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12669" y="4200750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1ECEC-2E14-4708-932B-F794A5BD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69" y="3152001"/>
            <a:ext cx="10109200" cy="553998"/>
          </a:xfrm>
          <a:solidFill>
            <a:srgbClr val="335E6F">
              <a:alpha val="50000"/>
            </a:srgbClr>
          </a:solidFill>
        </p:spPr>
        <p:txBody>
          <a:bodyPr/>
          <a:lstStyle/>
          <a:p>
            <a:pPr algn="ctr"/>
            <a:r>
              <a:rPr lang="en-GB" dirty="0"/>
              <a:t>2. </a:t>
            </a:r>
            <a:r>
              <a:rPr lang="en-GB" sz="2800" b="1" kern="0" dirty="0">
                <a:solidFill>
                  <a:schemeClr val="bg1"/>
                </a:solidFill>
              </a:rPr>
              <a:t>Overview Type of Activity and their respective call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515E4-8920-72C3-E733-0093E76CECB0}"/>
              </a:ext>
            </a:extLst>
          </p:cNvPr>
          <p:cNvSpPr txBox="1"/>
          <p:nvPr/>
        </p:nvSpPr>
        <p:spPr>
          <a:xfrm>
            <a:off x="5631363" y="4686301"/>
            <a:ext cx="407487" cy="157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CfP1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32AE5-6B85-6B0B-5C17-BB9BC2644073}"/>
              </a:ext>
            </a:extLst>
          </p:cNvPr>
          <p:cNvSpPr txBox="1"/>
          <p:nvPr/>
        </p:nvSpPr>
        <p:spPr>
          <a:xfrm>
            <a:off x="6160001" y="5134091"/>
            <a:ext cx="445587" cy="157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CfP2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8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2. Type of Activities and their respective call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CEF497-EFF3-DF81-C80C-E6B793458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58490"/>
              </p:ext>
            </p:extLst>
          </p:nvPr>
        </p:nvGraphicFramePr>
        <p:xfrm>
          <a:off x="558800" y="1684947"/>
          <a:ext cx="10966450" cy="447954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83225">
                  <a:extLst>
                    <a:ext uri="{9D8B030D-6E8A-4147-A177-3AD203B41FA5}">
                      <a16:colId xmlns:a16="http://schemas.microsoft.com/office/drawing/2014/main" val="3642062616"/>
                    </a:ext>
                  </a:extLst>
                </a:gridCol>
                <a:gridCol w="5483225">
                  <a:extLst>
                    <a:ext uri="{9D8B030D-6E8A-4147-A177-3AD203B41FA5}">
                      <a16:colId xmlns:a16="http://schemas.microsoft.com/office/drawing/2014/main" val="2650417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Call: </a:t>
                      </a:r>
                      <a:r>
                        <a:rPr lang="en-US" altLang="en-US" sz="2000" b="0" dirty="0" err="1">
                          <a:solidFill>
                            <a:schemeClr val="bg1"/>
                          </a:solidFill>
                        </a:rPr>
                        <a:t>CfP</a:t>
                      </a:r>
                      <a:r>
                        <a:rPr lang="en-US" altLang="en-US" sz="2000" b="0" dirty="0">
                          <a:solidFill>
                            <a:schemeClr val="bg1"/>
                          </a:solidFill>
                        </a:rPr>
                        <a:t>/5-50037/23/NL/MH</a:t>
                      </a:r>
                      <a:endParaRPr lang="en-US" altLang="en-US" sz="2000" b="0" dirty="0">
                        <a:solidFill>
                          <a:schemeClr val="bg1"/>
                        </a:solidFill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Call: </a:t>
                      </a:r>
                      <a:r>
                        <a:rPr lang="en-GB" sz="2000" b="0" kern="0" dirty="0" err="1">
                          <a:solidFill>
                            <a:schemeClr val="bg1"/>
                          </a:solidFill>
                        </a:rPr>
                        <a:t>CfP</a:t>
                      </a:r>
                      <a:r>
                        <a:rPr lang="en-GB" sz="2000" b="0" kern="0" dirty="0">
                          <a:solidFill>
                            <a:schemeClr val="bg1"/>
                          </a:solidFill>
                        </a:rPr>
                        <a:t>/5-50036/23/NL/MH</a:t>
                      </a:r>
                      <a:endParaRPr lang="en-GB" sz="2000" b="0" kern="0" dirty="0">
                        <a:solidFill>
                          <a:schemeClr val="bg1"/>
                        </a:solidFill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722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dirty="0">
                          <a:solidFill>
                            <a:srgbClr val="335E6E"/>
                          </a:solidFill>
                          <a:effectLst/>
                        </a:rPr>
                        <a:t>Type A </a:t>
                      </a:r>
                      <a:r>
                        <a:rPr lang="pl-PL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– Research and preparatory a</a:t>
                      </a:r>
                      <a:r>
                        <a:rPr lang="en-US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c</a:t>
                      </a:r>
                      <a:r>
                        <a:rPr lang="pl-PL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tivity</a:t>
                      </a:r>
                      <a:r>
                        <a:rPr lang="en-GB" sz="1600" b="0" dirty="0">
                          <a:solidFill>
                            <a:srgbClr val="335E6E"/>
                          </a:solidFill>
                          <a:effectLst/>
                        </a:rPr>
                        <a:t>​</a:t>
                      </a:r>
                      <a:endParaRPr lang="en-GB" sz="1600" b="0" dirty="0">
                        <a:solidFill>
                          <a:srgbClr val="003249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335E6E"/>
                          </a:solidFill>
                          <a:effectLst/>
                        </a:rPr>
                        <a:t>Type G2 </a:t>
                      </a:r>
                      <a:r>
                        <a:rPr lang="pl-PL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- </a:t>
                      </a:r>
                      <a:r>
                        <a:rPr lang="en-US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Education activities – PhD Theses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3008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dirty="0">
                          <a:solidFill>
                            <a:srgbClr val="335E6E"/>
                          </a:solidFill>
                          <a:effectLst/>
                        </a:rPr>
                        <a:t>Type B </a:t>
                      </a:r>
                      <a:r>
                        <a:rPr lang="pl-PL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– Flight and ground segment related research and development activities</a:t>
                      </a:r>
                      <a:r>
                        <a:rPr lang="en-US" sz="1600" b="0" dirty="0">
                          <a:solidFill>
                            <a:srgbClr val="335E6E"/>
                          </a:solidFill>
                          <a:effectLst/>
                        </a:rPr>
                        <a:t>​</a:t>
                      </a:r>
                      <a:endParaRPr lang="en-US" sz="1600" b="0" dirty="0">
                        <a:solidFill>
                          <a:srgbClr val="003249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321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sngStrike" dirty="0">
                          <a:solidFill>
                            <a:schemeClr val="accent5"/>
                          </a:solidFill>
                          <a:effectLst/>
                        </a:rPr>
                        <a:t>Type C </a:t>
                      </a:r>
                      <a:r>
                        <a:rPr lang="en-GB" sz="1600" b="1" u="none" strike="sngStrike" dirty="0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r>
                        <a:rPr lang="en-GB" sz="1600" b="0" u="none" strike="sngStrike" dirty="0">
                          <a:solidFill>
                            <a:schemeClr val="accent5"/>
                          </a:solidFill>
                          <a:effectLst/>
                        </a:rPr>
                        <a:t>- Flight Opportunities</a:t>
                      </a:r>
                      <a:r>
                        <a:rPr lang="en-US" sz="1600" b="0" strike="sngStrike" dirty="0">
                          <a:solidFill>
                            <a:schemeClr val="accent5"/>
                          </a:solidFill>
                          <a:effectLst/>
                        </a:rPr>
                        <a:t>​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 N/A </a:t>
                      </a:r>
                      <a:endParaRPr lang="en-US" sz="1600" b="0" strike="sngStrike" dirty="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9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335E6E"/>
                          </a:solidFill>
                          <a:effectLst/>
                        </a:rPr>
                        <a:t>Type D </a:t>
                      </a:r>
                      <a:r>
                        <a:rPr lang="en-GB" sz="1600" b="1" u="none" strike="noStrike" dirty="0">
                          <a:solidFill>
                            <a:srgbClr val="335E6E"/>
                          </a:solidFill>
                          <a:effectLst/>
                        </a:rPr>
                        <a:t> </a:t>
                      </a:r>
                      <a:r>
                        <a:rPr lang="en-GB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- Space science activities</a:t>
                      </a:r>
                      <a:r>
                        <a:rPr lang="en-US" sz="1600" b="0" dirty="0">
                          <a:solidFill>
                            <a:srgbClr val="335E6E"/>
                          </a:solidFill>
                          <a:effectLst/>
                        </a:rPr>
                        <a:t>​</a:t>
                      </a:r>
                      <a:endParaRPr lang="en-US" sz="1600" b="0" dirty="0">
                        <a:solidFill>
                          <a:srgbClr val="003249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9634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sngStrike" dirty="0">
                          <a:solidFill>
                            <a:schemeClr val="accent5"/>
                          </a:solidFill>
                          <a:effectLst/>
                        </a:rPr>
                        <a:t>Type E </a:t>
                      </a:r>
                      <a:r>
                        <a:rPr lang="en-GB" sz="1600" b="1" u="none" strike="sngStrike" dirty="0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r>
                        <a:rPr lang="en-GB" sz="1600" b="0" u="none" strike="sngStrike" dirty="0">
                          <a:solidFill>
                            <a:schemeClr val="accent5"/>
                          </a:solidFill>
                          <a:effectLst/>
                        </a:rPr>
                        <a:t>- Satellite development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 N/A</a:t>
                      </a:r>
                      <a:endParaRPr lang="en-US" sz="1600" b="0" strike="sngStrike" dirty="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1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335E6E"/>
                          </a:solidFill>
                          <a:effectLst/>
                        </a:rPr>
                        <a:t>Type F </a:t>
                      </a:r>
                      <a:r>
                        <a:rPr lang="en-US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- </a:t>
                      </a:r>
                      <a:r>
                        <a:rPr lang="en-GB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Space (downstream) Applications. </a:t>
                      </a:r>
                      <a:r>
                        <a:rPr lang="pl-PL" sz="1600" b="0" dirty="0">
                          <a:solidFill>
                            <a:srgbClr val="335E6E"/>
                          </a:solidFill>
                          <a:effectLst/>
                        </a:rPr>
                        <a:t>​</a:t>
                      </a:r>
                      <a:endParaRPr lang="pl-PL" sz="1600" b="0" dirty="0">
                        <a:solidFill>
                          <a:srgbClr val="003249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144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335E6E"/>
                          </a:solidFill>
                          <a:effectLst/>
                        </a:rPr>
                        <a:t>Type G1 </a:t>
                      </a:r>
                      <a:r>
                        <a:rPr lang="pl-PL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- </a:t>
                      </a:r>
                      <a:r>
                        <a:rPr lang="en-US" sz="1600" b="0" u="none" strike="noStrike" dirty="0">
                          <a:solidFill>
                            <a:srgbClr val="335E6E"/>
                          </a:solidFill>
                          <a:effectLst/>
                        </a:rPr>
                        <a:t>Education activities – University courses</a:t>
                      </a:r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918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​</a:t>
                      </a:r>
                      <a:r>
                        <a:rPr lang="pl-PL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Type H </a:t>
                      </a:r>
                      <a:r>
                        <a:rPr lang="pl-PL" sz="16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– Space related courses</a:t>
                      </a:r>
                    </a:p>
                    <a:p>
                      <a:pPr marL="0" marR="0" lvl="0" indent="0" algn="l" defTabSz="88203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Handled via OSIP (separate presentation)</a:t>
                      </a:r>
                      <a:endParaRPr lang="en-GB" sz="1600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37114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91ED5F-9415-CA04-4D6A-183CF4A389DB}"/>
              </a:ext>
            </a:extLst>
          </p:cNvPr>
          <p:cNvSpPr txBox="1"/>
          <p:nvPr/>
        </p:nvSpPr>
        <p:spPr>
          <a:xfrm>
            <a:off x="216000" y="1035774"/>
            <a:ext cx="11550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000" b="0" i="0" u="none" strike="noStrike" dirty="0">
                <a:solidFill>
                  <a:srgbClr val="335E6E"/>
                </a:solidFill>
                <a:effectLst/>
                <a:latin typeface="Arial" panose="020B0604020202020204" pitchFamily="34" charset="0"/>
              </a:rPr>
              <a:t>The subject of the Calls for Proposals is exclusively for the following activity types:</a:t>
            </a:r>
            <a:r>
              <a:rPr lang="en-GB" sz="2000" b="0" i="0" dirty="0">
                <a:solidFill>
                  <a:srgbClr val="335E6E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2000" b="0" i="0" dirty="0">
              <a:solidFill>
                <a:srgbClr val="003249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998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7C89975C-695C-4393-BC2A-21C07CCBD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175790"/>
            <a:ext cx="1010880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2800" dirty="0"/>
              <a:t>Disclaimer</a:t>
            </a:r>
          </a:p>
        </p:txBody>
      </p:sp>
      <p:sp>
        <p:nvSpPr>
          <p:cNvPr id="39939" name="Content Placeholder 5">
            <a:extLst>
              <a:ext uri="{FF2B5EF4-FFF2-40B4-BE49-F238E27FC236}">
                <a16:creationId xmlns:a16="http://schemas.microsoft.com/office/drawing/2014/main" id="{609E2D4A-BD33-4D6F-B793-1AF70C7D3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075" y="882650"/>
            <a:ext cx="11764963" cy="5327650"/>
          </a:xfrm>
        </p:spPr>
        <p:txBody>
          <a:bodyPr/>
          <a:lstStyle/>
          <a:p>
            <a:pPr algn="just"/>
            <a:endParaRPr lang="en-GB" sz="2000" dirty="0">
              <a:solidFill>
                <a:schemeClr val="tx2"/>
              </a:solidFill>
            </a:endParaRPr>
          </a:p>
          <a:p>
            <a:pPr algn="just"/>
            <a:r>
              <a:rPr lang="en-GB" sz="2000" dirty="0">
                <a:solidFill>
                  <a:schemeClr val="tx2"/>
                </a:solidFill>
              </a:rPr>
              <a:t>This presentation material does not contain sufficient information to be used, in any way, in the context of the Fixed Call for Proposals </a:t>
            </a:r>
            <a:r>
              <a:rPr lang="en-US" altLang="en-US" sz="2000" b="1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CfP</a:t>
            </a:r>
            <a:r>
              <a:rPr lang="en-US" altLang="en-US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/5-50037/23/NL/MH</a:t>
            </a:r>
            <a:r>
              <a:rPr lang="en-US" altLang="en-US" sz="20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en-US" altLang="en-US" sz="2000" b="1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CfP</a:t>
            </a:r>
            <a:r>
              <a:rPr lang="en-US" altLang="en-US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/5-50036/23/NL/MH</a:t>
            </a:r>
            <a:r>
              <a:rPr lang="en-US" altLang="en-US" sz="20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.</a:t>
            </a:r>
            <a:endParaRPr lang="en-GB" sz="2000" dirty="0">
              <a:solidFill>
                <a:schemeClr val="tx2"/>
              </a:solidFill>
            </a:endParaRPr>
          </a:p>
          <a:p>
            <a:pPr algn="just"/>
            <a:endParaRPr lang="en-GB" sz="2000" dirty="0">
              <a:solidFill>
                <a:schemeClr val="tx2"/>
              </a:solidFill>
            </a:endParaRPr>
          </a:p>
          <a:p>
            <a:pPr algn="just"/>
            <a:r>
              <a:rPr lang="en-GB" sz="20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This presentation is just to help understand in a simplified manner some of the Rules and Procedures associated with ESA procurements, in particular of these tenders.</a:t>
            </a:r>
          </a:p>
          <a:p>
            <a:pPr algn="just"/>
            <a:endParaRPr lang="en-GB" sz="2000" dirty="0">
              <a:solidFill>
                <a:schemeClr val="tx2"/>
              </a:solidFill>
            </a:endParaRPr>
          </a:p>
          <a:p>
            <a:pPr algn="just"/>
            <a:endParaRPr lang="en-GB" sz="2000" dirty="0">
              <a:solidFill>
                <a:schemeClr val="tx2"/>
              </a:solidFill>
            </a:endParaRPr>
          </a:p>
          <a:p>
            <a:pPr algn="just"/>
            <a:r>
              <a:rPr lang="en-GB" sz="2000" dirty="0">
                <a:solidFill>
                  <a:schemeClr val="accent2"/>
                </a:solidFill>
                <a:latin typeface="Arial"/>
                <a:ea typeface="MS PGothic"/>
                <a:cs typeface="Arial"/>
              </a:rPr>
              <a:t>Please ensure that your Proposal is compliant with the requirements contained in </a:t>
            </a:r>
            <a:r>
              <a:rPr lang="en-GB" sz="2000" b="1" dirty="0">
                <a:solidFill>
                  <a:schemeClr val="accent2"/>
                </a:solidFill>
                <a:latin typeface="Arial"/>
                <a:ea typeface="MS PGothic"/>
                <a:cs typeface="Arial"/>
              </a:rPr>
              <a:t>the Fixed Call for Proposals </a:t>
            </a:r>
            <a:r>
              <a:rPr lang="en-GB" sz="2000" b="1" dirty="0" err="1">
                <a:solidFill>
                  <a:schemeClr val="accent2"/>
                </a:solidFill>
                <a:latin typeface="Arial"/>
                <a:ea typeface="MS PGothic"/>
                <a:cs typeface="Arial"/>
              </a:rPr>
              <a:t>CfP</a:t>
            </a:r>
            <a:r>
              <a:rPr lang="en-GB" sz="2000" b="1" dirty="0">
                <a:solidFill>
                  <a:schemeClr val="accent2"/>
                </a:solidFill>
                <a:latin typeface="Arial"/>
                <a:ea typeface="MS PGothic"/>
                <a:cs typeface="Arial"/>
              </a:rPr>
              <a:t>/5-50037/23/NL/MH and </a:t>
            </a:r>
            <a:r>
              <a:rPr lang="en-GB" sz="2000" b="1" dirty="0" err="1">
                <a:solidFill>
                  <a:schemeClr val="accent2"/>
                </a:solidFill>
                <a:latin typeface="Arial"/>
                <a:ea typeface="MS PGothic"/>
                <a:cs typeface="Arial"/>
              </a:rPr>
              <a:t>CfP</a:t>
            </a:r>
            <a:r>
              <a:rPr lang="en-GB" sz="2000" b="1" dirty="0">
                <a:solidFill>
                  <a:schemeClr val="accent2"/>
                </a:solidFill>
                <a:latin typeface="Arial"/>
                <a:ea typeface="MS PGothic"/>
                <a:cs typeface="Arial"/>
              </a:rPr>
              <a:t>/5-50036/23/NL/MH documentation</a:t>
            </a:r>
            <a:r>
              <a:rPr lang="en-GB" sz="2000" dirty="0">
                <a:solidFill>
                  <a:schemeClr val="accent2"/>
                </a:solidFill>
                <a:latin typeface="Arial"/>
                <a:ea typeface="MS PGothic"/>
                <a:cs typeface="Arial"/>
              </a:rPr>
              <a:t> that will be published on esa-star Publication</a:t>
            </a:r>
          </a:p>
          <a:p>
            <a:pPr algn="just"/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EE55DA-8BB8-4CA0-B0F5-A388A50004DF}"/>
              </a:ext>
            </a:extLst>
          </p:cNvPr>
          <p:cNvCxnSpPr>
            <a:cxnSpLocks/>
          </p:cNvCxnSpPr>
          <p:nvPr/>
        </p:nvCxnSpPr>
        <p:spPr>
          <a:xfrm>
            <a:off x="4312669" y="3743325"/>
            <a:ext cx="360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BFEA28-508A-B97E-405E-9F7E947941E8}"/>
              </a:ext>
            </a:extLst>
          </p:cNvPr>
          <p:cNvSpPr/>
          <p:nvPr/>
        </p:nvSpPr>
        <p:spPr>
          <a:xfrm>
            <a:off x="216000" y="4331763"/>
            <a:ext cx="10629800" cy="201965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32B5-63EE-4999-8302-4B1C630F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19" y="926324"/>
            <a:ext cx="7626181" cy="3262657"/>
          </a:xfrm>
        </p:spPr>
        <p:txBody>
          <a:bodyPr/>
          <a:lstStyle/>
          <a:p>
            <a:r>
              <a:rPr lang="en-GB" altLang="en-US" sz="2000" b="1" dirty="0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Latvia signed the Associate Member (AM) agreement on 30 June 2020 and went into force on 27 July 2020:</a:t>
            </a:r>
            <a:endParaRPr lang="en-US" b="1" dirty="0">
              <a:solidFill>
                <a:schemeClr val="tx1"/>
              </a:solidFill>
              <a:latin typeface="Arial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The RPA scheme is part of the AM agreement and is a funding scheme with a minimum contribution of 500k EUR per year, to further develop the national space industry. </a:t>
            </a:r>
          </a:p>
          <a:p>
            <a:pPr marL="1067076" lvl="1" indent="-285750" algn="just">
              <a:buFont typeface="Arial" panose="020B0604020202020204" pitchFamily="34" charset="0"/>
              <a:buChar char="•"/>
            </a:pPr>
            <a:r>
              <a:rPr lang="pl-PL" altLang="en-US" b="1" dirty="0">
                <a:solidFill>
                  <a:schemeClr val="accent2"/>
                </a:solidFill>
                <a:ea typeface="Verdana" pitchFamily="34" charset="0"/>
                <a:cs typeface="Verdana" pitchFamily="34" charset="0"/>
              </a:rPr>
              <a:t>Latvia is actually contributing more than this!</a:t>
            </a:r>
            <a:endParaRPr lang="en-GB" dirty="0">
              <a:solidFill>
                <a:schemeClr val="accent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RPA aims at providing support to Latvian entities to overcome market entry barriers and reach a competitive level for successful participation in multinational ESA programmes.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0D27D-272F-4EDA-A5C8-622183FC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/>
              <a:t>Requesting Party Activity (RPA) Scheme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5756BA-016D-4CD6-B60D-0819B67357B3}"/>
              </a:ext>
            </a:extLst>
          </p:cNvPr>
          <p:cNvSpPr txBox="1">
            <a:spLocks/>
          </p:cNvSpPr>
          <p:nvPr/>
        </p:nvSpPr>
        <p:spPr bwMode="auto">
          <a:xfrm>
            <a:off x="184318" y="4331763"/>
            <a:ext cx="11764800" cy="20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05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3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357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09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altLang="en-US" sz="2000" b="1" dirty="0">
                <a:solidFill>
                  <a:schemeClr val="tx1"/>
                </a:solidFill>
              </a:rPr>
              <a:t>The goals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To prepare the industry to be competitive in ESA optional programmes Latvia subscribes 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To develop the competences that enable the country to contribute to new ESA optional programmes;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To support space science activities (should the Latvian government wish);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To ensure that a highly educated workforce is available in the country for space related activities.</a:t>
            </a:r>
          </a:p>
          <a:p>
            <a:endParaRPr lang="en-GB" kern="0" dirty="0">
              <a:solidFill>
                <a:schemeClr val="tx2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8298C5-C172-5E4F-96D4-28D6BE2E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926324"/>
            <a:ext cx="4166437" cy="29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4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FFF03E-EC93-257E-45B4-99C7F6889F01}"/>
              </a:ext>
            </a:extLst>
          </p:cNvPr>
          <p:cNvSpPr/>
          <p:nvPr/>
        </p:nvSpPr>
        <p:spPr>
          <a:xfrm>
            <a:off x="216000" y="1676400"/>
            <a:ext cx="5896669" cy="3962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Summary of the presentation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69" y="873778"/>
            <a:ext cx="11768400" cy="5580361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ESA Tools – Basics of ESA procurement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Overview Type of Activity with respective call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Tender Package for Fixed Call for Proposals</a:t>
            </a:r>
          </a:p>
          <a:p>
            <a:pPr marL="1124226" lvl="1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lphaLcPeriod"/>
            </a:pPr>
            <a:r>
              <a:rPr lang="en-US" altLang="en-US" dirty="0">
                <a:solidFill>
                  <a:schemeClr val="accent5"/>
                </a:solidFill>
                <a:ea typeface="Verdana" pitchFamily="34" charset="0"/>
                <a:cs typeface="Verdana" pitchFamily="34" charset="0"/>
              </a:rPr>
              <a:t>Cover Letter</a:t>
            </a:r>
          </a:p>
          <a:p>
            <a:pPr marL="1124226" lvl="1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lphaLcPeriod"/>
            </a:pPr>
            <a:r>
              <a:rPr lang="en-US" altLang="en-US" dirty="0">
                <a:solidFill>
                  <a:schemeClr val="accent5"/>
                </a:solidFill>
                <a:ea typeface="Verdana" pitchFamily="34" charset="0"/>
                <a:cs typeface="Verdana" pitchFamily="34" charset="0"/>
              </a:rPr>
              <a:t>Draft Contract</a:t>
            </a:r>
          </a:p>
          <a:p>
            <a:pPr marL="1124226" lvl="1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lphaLcPeriod"/>
            </a:pPr>
            <a:r>
              <a:rPr lang="en-US" altLang="en-US" dirty="0">
                <a:solidFill>
                  <a:schemeClr val="accent5"/>
                </a:solidFill>
                <a:ea typeface="Verdana" pitchFamily="34" charset="0"/>
                <a:cs typeface="Verdana" pitchFamily="34" charset="0"/>
              </a:rPr>
              <a:t>Tendering Conditions</a:t>
            </a:r>
          </a:p>
          <a:p>
            <a:pPr marL="1124226" lvl="1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lphaLcPeriod"/>
            </a:pPr>
            <a:r>
              <a:rPr lang="en-US" altLang="en-US" dirty="0">
                <a:solidFill>
                  <a:schemeClr val="accent5"/>
                </a:solidFill>
                <a:ea typeface="Verdana" pitchFamily="34" charset="0"/>
                <a:cs typeface="Verdana" pitchFamily="34" charset="0"/>
              </a:rPr>
              <a:t>Proposal Template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The Tender Evaluation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The Negotiation Period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Debriefing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Schedule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Questions?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How to write a good proposal (separate presentation)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OSIP (separate presentation)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8177DF-05CC-FF45-21AA-FC55A400F5A7}"/>
              </a:ext>
            </a:extLst>
          </p:cNvPr>
          <p:cNvGrpSpPr/>
          <p:nvPr/>
        </p:nvGrpSpPr>
        <p:grpSpPr>
          <a:xfrm>
            <a:off x="6386512" y="2971800"/>
            <a:ext cx="5472113" cy="914400"/>
            <a:chOff x="1933574" y="4954339"/>
            <a:chExt cx="5472113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DB626A-C1AD-288C-8DE6-95E1E4B002B5}"/>
                </a:ext>
              </a:extLst>
            </p:cNvPr>
            <p:cNvSpPr/>
            <p:nvPr/>
          </p:nvSpPr>
          <p:spPr>
            <a:xfrm>
              <a:off x="1933574" y="4954339"/>
              <a:ext cx="9144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accent2"/>
                </a:solidFill>
              </a:endParaRPr>
            </a:p>
          </p:txBody>
        </p:sp>
        <p:pic>
          <p:nvPicPr>
            <p:cNvPr id="7" name="Graphic 6" descr="Exclamation mark with solid fill">
              <a:extLst>
                <a:ext uri="{FF2B5EF4-FFF2-40B4-BE49-F238E27FC236}">
                  <a16:creationId xmlns:a16="http://schemas.microsoft.com/office/drawing/2014/main" id="{89DEB7D3-73E6-03D9-8C9D-8449E497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33574" y="4954339"/>
              <a:ext cx="914400" cy="914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DAE1E1-C532-7BDF-465A-0CB1025CE8F8}"/>
                </a:ext>
              </a:extLst>
            </p:cNvPr>
            <p:cNvSpPr/>
            <p:nvPr/>
          </p:nvSpPr>
          <p:spPr>
            <a:xfrm>
              <a:off x="2838450" y="4954339"/>
              <a:ext cx="4567237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Section 3 to 8 will be shown in different presentations with the respective 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32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 outline">
            <a:extLst>
              <a:ext uri="{FF2B5EF4-FFF2-40B4-BE49-F238E27FC236}">
                <a16:creationId xmlns:a16="http://schemas.microsoft.com/office/drawing/2014/main" id="{31D39535-833B-4C86-800F-593B32AFA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2669" y="4200750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1ECEC-2E14-4708-932B-F794A5BD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69" y="3152001"/>
            <a:ext cx="10109200" cy="553998"/>
          </a:xfrm>
          <a:solidFill>
            <a:srgbClr val="335E6F">
              <a:alpha val="50000"/>
            </a:srgbClr>
          </a:solidFill>
        </p:spPr>
        <p:txBody>
          <a:bodyPr/>
          <a:lstStyle/>
          <a:p>
            <a:pPr algn="ctr"/>
            <a:r>
              <a:rPr lang="en-GB" dirty="0"/>
              <a:t>1. ESA Tools – Basics of ESA Procurement</a:t>
            </a:r>
          </a:p>
        </p:txBody>
      </p:sp>
    </p:spTree>
    <p:extLst>
      <p:ext uri="{BB962C8B-B14F-4D97-AF65-F5344CB8AC3E}">
        <p14:creationId xmlns:p14="http://schemas.microsoft.com/office/powerpoint/2010/main" val="2393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7BB02-3B9C-77A2-0D80-56CDA0A4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1" b="8358"/>
          <a:stretch/>
        </p:blipFill>
        <p:spPr>
          <a:xfrm>
            <a:off x="409671" y="1047875"/>
            <a:ext cx="11405996" cy="5329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0ABF0-4ADC-43AD-AC69-AD30D62D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/>
              <a:t>1. ESA Tools – Basics of ESA Procurement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86BBDD-FC81-4FFC-BA27-538A7F9BCCE4}"/>
              </a:ext>
            </a:extLst>
          </p:cNvPr>
          <p:cNvSpPr txBox="1">
            <a:spLocks/>
          </p:cNvSpPr>
          <p:nvPr/>
        </p:nvSpPr>
        <p:spPr bwMode="auto">
          <a:xfrm>
            <a:off x="409671" y="920845"/>
            <a:ext cx="11405996" cy="138475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0098DB"/>
              </a:buClr>
              <a:defRPr/>
            </a:pPr>
            <a:r>
              <a:rPr lang="en-GB" altLang="en-US" sz="1867" kern="0" dirty="0">
                <a:solidFill>
                  <a:schemeClr val="accent2"/>
                </a:solidFill>
                <a:hlinkClick r:id="rId3"/>
              </a:rPr>
              <a:t>https://doing-business.sso.esa.int/</a:t>
            </a:r>
            <a:r>
              <a:rPr lang="en-GB" altLang="en-US" sz="1867" kern="0" dirty="0">
                <a:solidFill>
                  <a:schemeClr val="accent2"/>
                </a:solidFill>
              </a:rPr>
              <a:t> </a:t>
            </a:r>
          </a:p>
          <a:p>
            <a:pPr marL="228594" indent="-228594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1467" kern="0" dirty="0">
                <a:solidFill>
                  <a:schemeClr val="tx2"/>
                </a:solidFill>
              </a:rPr>
              <a:t>Portal for access to the entire esa-star toolset, including associated ESA corporate applications like esa-p</a:t>
            </a:r>
          </a:p>
          <a:p>
            <a:pPr marL="228594" indent="-228594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1467" kern="0" dirty="0">
                <a:solidFill>
                  <a:schemeClr val="tx2"/>
                </a:solidFill>
              </a:rPr>
              <a:t>All applications are connected, making it easier for users to access the systems and retrieve information</a:t>
            </a:r>
          </a:p>
          <a:p>
            <a:pPr marL="228594" indent="-228594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467" kern="0" dirty="0">
                <a:solidFill>
                  <a:schemeClr val="tx2"/>
                </a:solidFill>
              </a:rPr>
              <a:t>Optimised and supported for use with the Google Chrome browser</a:t>
            </a:r>
          </a:p>
        </p:txBody>
      </p:sp>
    </p:spTree>
    <p:extLst>
      <p:ext uri="{BB962C8B-B14F-4D97-AF65-F5344CB8AC3E}">
        <p14:creationId xmlns:p14="http://schemas.microsoft.com/office/powerpoint/2010/main" val="25984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ABF0-4ADC-43AD-AC69-AD30D62D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/>
              <a:t>1. ESA Tools – Basics of ESA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B97A-751A-4CE1-93E4-D0D0D38C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chemeClr val="tx1"/>
                </a:solidFill>
                <a:highlight>
                  <a:srgbClr val="D9D9D9"/>
                </a:highlight>
              </a:rPr>
              <a:t>esa-star Registration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>
                <a:solidFill>
                  <a:schemeClr val="tx1"/>
                </a:solidFill>
                <a:hlinkClick r:id="rId2"/>
              </a:rPr>
              <a:t>https://esastar-emr.sso.esa.int/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Registration on ESA-STAR is a </a:t>
            </a:r>
            <a:r>
              <a:rPr lang="en-GB" b="1" dirty="0">
                <a:solidFill>
                  <a:schemeClr val="accent5"/>
                </a:solidFill>
              </a:rPr>
              <a:t>pre-requisite</a:t>
            </a:r>
            <a:r>
              <a:rPr lang="en-GB" dirty="0">
                <a:solidFill>
                  <a:schemeClr val="accent5"/>
                </a:solidFill>
              </a:rPr>
              <a:t> to do business with ESA</a:t>
            </a:r>
          </a:p>
          <a:p>
            <a:r>
              <a:rPr lang="en-GB" altLang="en-US" sz="2000" b="1" dirty="0">
                <a:solidFill>
                  <a:schemeClr val="tx1"/>
                </a:solidFill>
                <a:highlight>
                  <a:srgbClr val="D9D9D9"/>
                </a:highlight>
              </a:rPr>
              <a:t>esa-star Publication </a:t>
            </a:r>
            <a:r>
              <a:rPr lang="en-GB" altLang="en-US" dirty="0">
                <a:solidFill>
                  <a:schemeClr val="tx1"/>
                </a:solidFill>
              </a:rPr>
              <a:t>(</a:t>
            </a:r>
            <a:r>
              <a:rPr lang="en-GB" altLang="en-US" dirty="0">
                <a:solidFill>
                  <a:schemeClr val="tx1"/>
                </a:solidFill>
                <a:hlinkClick r:id="rId3"/>
              </a:rPr>
              <a:t>http://doing-business.sso.esa.int</a:t>
            </a:r>
            <a:r>
              <a:rPr lang="en-GB" altLang="en-US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accent5"/>
                </a:solidFill>
              </a:rPr>
              <a:t>All Tender related documents can be found in esa-star Publication. Here you request the system to create a </a:t>
            </a:r>
            <a:r>
              <a:rPr lang="en-GB" altLang="en-US" b="1" dirty="0">
                <a:solidFill>
                  <a:schemeClr val="accent5"/>
                </a:solidFill>
              </a:rPr>
              <a:t>Bidder Restricted Area</a:t>
            </a:r>
            <a:r>
              <a:rPr lang="en-GB" altLang="en-US" dirty="0">
                <a:solidFill>
                  <a:schemeClr val="accent5"/>
                </a:solidFill>
              </a:rPr>
              <a:t> in ESA-STAR Tendering</a:t>
            </a:r>
          </a:p>
          <a:p>
            <a:r>
              <a:rPr lang="en-GB" altLang="en-US" sz="2000" b="1" dirty="0">
                <a:solidFill>
                  <a:schemeClr val="tx1"/>
                </a:solidFill>
                <a:highlight>
                  <a:srgbClr val="D9D9D9"/>
                </a:highlight>
              </a:rPr>
              <a:t>esa-star Tendering</a:t>
            </a:r>
            <a:r>
              <a:rPr lang="en-GB" altLang="en-US" b="1" dirty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(</a:t>
            </a:r>
            <a:r>
              <a:rPr lang="en-GB" altLang="en-US" dirty="0">
                <a:solidFill>
                  <a:schemeClr val="tx1"/>
                </a:solidFill>
                <a:hlinkClick r:id="rId3"/>
              </a:rPr>
              <a:t>http://doing-business.sso.esa.int</a:t>
            </a:r>
            <a:r>
              <a:rPr lang="en-GB" altLang="en-US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accent5"/>
                </a:solidFill>
              </a:rPr>
              <a:t>In the Bidder Restricted Area, you can request for clarifications and </a:t>
            </a:r>
            <a:r>
              <a:rPr lang="en-GB" altLang="en-US" b="1" dirty="0">
                <a:solidFill>
                  <a:schemeClr val="accent5"/>
                </a:solidFill>
              </a:rPr>
              <a:t>submit the proposal</a:t>
            </a:r>
          </a:p>
          <a:p>
            <a:r>
              <a:rPr lang="en-GB" altLang="en-US" sz="2000" b="1" dirty="0">
                <a:solidFill>
                  <a:schemeClr val="tx1"/>
                </a:solidFill>
                <a:highlight>
                  <a:srgbClr val="D9D9D9"/>
                </a:highlight>
              </a:rPr>
              <a:t>esa-star esa-match</a:t>
            </a:r>
            <a:r>
              <a:rPr lang="en-GB" altLang="en-US" sz="2000" b="1" dirty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(</a:t>
            </a:r>
            <a:r>
              <a:rPr lang="en-GB" altLang="en-US" dirty="0">
                <a:solidFill>
                  <a:schemeClr val="tx1"/>
                </a:solidFill>
                <a:hlinkClick r:id="rId4"/>
              </a:rPr>
              <a:t>https://esastar-esamatch.sso.esa.int/</a:t>
            </a:r>
            <a:r>
              <a:rPr lang="en-GB" altLang="en-US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accent5"/>
                </a:solidFill>
              </a:rPr>
              <a:t>Competences &amp; Capabilities, </a:t>
            </a:r>
            <a:r>
              <a:rPr lang="en-GB" altLang="en-US" b="1" dirty="0">
                <a:solidFill>
                  <a:schemeClr val="accent5"/>
                </a:solidFill>
              </a:rPr>
              <a:t>find suitable tenders and entities for collaboration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9F784-2F8C-4DDF-BCBA-A0CE24CE06F5}"/>
              </a:ext>
            </a:extLst>
          </p:cNvPr>
          <p:cNvGrpSpPr/>
          <p:nvPr/>
        </p:nvGrpSpPr>
        <p:grpSpPr>
          <a:xfrm>
            <a:off x="568143" y="5167541"/>
            <a:ext cx="11089051" cy="914400"/>
            <a:chOff x="895350" y="1976666"/>
            <a:chExt cx="11089051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1F0EE3-6711-444C-A459-B854C7B0EE62}"/>
                </a:ext>
              </a:extLst>
            </p:cNvPr>
            <p:cNvSpPr/>
            <p:nvPr/>
          </p:nvSpPr>
          <p:spPr>
            <a:xfrm>
              <a:off x="895350" y="1976666"/>
              <a:ext cx="9144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AED033-5F66-4779-81BE-15752BFA0021}"/>
                </a:ext>
              </a:extLst>
            </p:cNvPr>
            <p:cNvSpPr/>
            <p:nvPr/>
          </p:nvSpPr>
          <p:spPr>
            <a:xfrm>
              <a:off x="1809751" y="1976666"/>
              <a:ext cx="1017465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b="1" dirty="0">
                  <a:solidFill>
                    <a:schemeClr val="accent3"/>
                  </a:solidFill>
                </a:rPr>
                <a:t>Instruction v</a:t>
              </a:r>
              <a:r>
                <a:rPr lang="en-US" b="1" dirty="0">
                  <a:solidFill>
                    <a:schemeClr val="accent3"/>
                  </a:solidFill>
                  <a:latin typeface="+mn-lt"/>
                </a:rPr>
                <a:t>ideo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  <a:hlinkClick r:id="rId5"/>
                </a:rPr>
                <a:t>http://www.esa.int/spaceinvideos/Videos/2016/03/Bidder_Restricted_Area_creation_and_structure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  </a:t>
              </a:r>
            </a:p>
          </p:txBody>
        </p:sp>
        <p:pic>
          <p:nvPicPr>
            <p:cNvPr id="11" name="Graphic 10" descr="Classroom outline">
              <a:extLst>
                <a:ext uri="{FF2B5EF4-FFF2-40B4-BE49-F238E27FC236}">
                  <a16:creationId xmlns:a16="http://schemas.microsoft.com/office/drawing/2014/main" id="{F4CD8CCE-53F3-4D5E-B1F0-14B34D8D2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5350" y="197666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965AB4-2194-3248-58BD-14349B127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6602" b="8699"/>
          <a:stretch/>
        </p:blipFill>
        <p:spPr>
          <a:xfrm>
            <a:off x="230269" y="923147"/>
            <a:ext cx="11764800" cy="5470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0ABF0-4ADC-43AD-AC69-AD30D62D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/>
              <a:t>1. ESA Tools – Basics of ESA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B97A-751A-4CE1-93E4-D0D0D38C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chemeClr val="tx1"/>
                </a:solidFill>
                <a:highlight>
                  <a:srgbClr val="76C8AE"/>
                </a:highlight>
              </a:rPr>
              <a:t>esa-star Registration</a:t>
            </a:r>
            <a:endParaRPr lang="en-GB" sz="2000" dirty="0">
              <a:highlight>
                <a:srgbClr val="76C8AE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42617-738F-46C1-BD08-3F0D699E7965}"/>
              </a:ext>
            </a:extLst>
          </p:cNvPr>
          <p:cNvSpPr txBox="1"/>
          <p:nvPr/>
        </p:nvSpPr>
        <p:spPr>
          <a:xfrm>
            <a:off x="2712989" y="2903956"/>
            <a:ext cx="7065516" cy="7948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Register in ESA-STAR Registration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9F3B9-2533-6535-F816-5CAA9A078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" t="31236" r="78975" b="44754"/>
          <a:stretch/>
        </p:blipFill>
        <p:spPr>
          <a:xfrm>
            <a:off x="845343" y="2526015"/>
            <a:ext cx="1878315" cy="1550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86F5A3-FB06-9A16-162C-24C4AD35E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8" t="31420" r="78897" b="44570"/>
          <a:stretch/>
        </p:blipFill>
        <p:spPr>
          <a:xfrm>
            <a:off x="834674" y="2526015"/>
            <a:ext cx="1878315" cy="15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78A6B7-6149-2FFE-46EC-A8F5B020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6602" b="8699"/>
          <a:stretch/>
        </p:blipFill>
        <p:spPr>
          <a:xfrm>
            <a:off x="230269" y="923147"/>
            <a:ext cx="11764800" cy="5470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056D88-15FF-4B7E-B934-FB34E3F3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/>
              <a:t>1. ESA Tools – Basics of ESA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5456-9EF4-4B07-A4B1-C6593D901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1" dirty="0">
                <a:solidFill>
                  <a:schemeClr val="tx1"/>
                </a:solidFill>
                <a:highlight>
                  <a:srgbClr val="76C8AE"/>
                </a:highlight>
              </a:rPr>
              <a:t>esa-star Publication</a:t>
            </a:r>
            <a:endParaRPr lang="en-GB" sz="2000" dirty="0">
              <a:highlight>
                <a:srgbClr val="76C8AE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754A0-3CFF-4E41-9797-29EA6671DCB5}"/>
              </a:ext>
            </a:extLst>
          </p:cNvPr>
          <p:cNvSpPr txBox="1"/>
          <p:nvPr/>
        </p:nvSpPr>
        <p:spPr>
          <a:xfrm>
            <a:off x="216000" y="2588738"/>
            <a:ext cx="4523131" cy="14061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Access Tenders and </a:t>
            </a:r>
          </a:p>
          <a:p>
            <a:pPr algn="ctr"/>
            <a:r>
              <a:rPr lang="en-GB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ESA procurement related news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6B158-2A69-A2AE-1AAC-5A33868B3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16" t="31420" r="45986" b="44865"/>
          <a:stretch/>
        </p:blipFill>
        <p:spPr>
          <a:xfrm>
            <a:off x="4749801" y="2526015"/>
            <a:ext cx="1835150" cy="15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426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097CC93E-BEC3-4082-99B1-E8749935E7C1}" vid="{6A8FBB11-3885-4762-83D6-B4EE41EDCD97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097CC93E-BEC3-4082-99B1-E8749935E7C1}" vid="{E46EDA70-55A4-4F57-A141-721148227D0D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097CC93E-BEC3-4082-99B1-E8749935E7C1}" vid="{2405D75C-B040-4AF8-8FB2-A44AA11FB65B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097CC93E-BEC3-4082-99B1-E8749935E7C1}" vid="{F19CE89D-E146-46A8-B657-C7825DB984A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60b1d43-dbbb-4ccd-81d1-8af7af92a028" xsi:nil="true"/>
    <lcf76f155ced4ddcb4097134ff3c332f xmlns="02323e2b-ed6c-4601-bc4f-7f982fb3745d">
      <Terms xmlns="http://schemas.microsoft.com/office/infopath/2007/PartnerControls"/>
    </lcf76f155ced4ddcb4097134ff3c332f>
    <Label xmlns="02323e2b-ed6c-4601-bc4f-7f982fb3745d">
      <Value>Trainees</Value>
    </Label>
    <Date xmlns="02323e2b-ed6c-4601-bc4f-7f982fb374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57F8890F759C44ACFA1EBD5B9C41D8" ma:contentTypeVersion="18" ma:contentTypeDescription="Create a new document." ma:contentTypeScope="" ma:versionID="33de0665ab300a735fe9690eb95f3ab8">
  <xsd:schema xmlns:xsd="http://www.w3.org/2001/XMLSchema" xmlns:xs="http://www.w3.org/2001/XMLSchema" xmlns:p="http://schemas.microsoft.com/office/2006/metadata/properties" xmlns:ns1="http://schemas.microsoft.com/sharepoint/v3" xmlns:ns2="02323e2b-ed6c-4601-bc4f-7f982fb3745d" xmlns:ns3="760b1d43-dbbb-4ccd-81d1-8af7af92a028" targetNamespace="http://schemas.microsoft.com/office/2006/metadata/properties" ma:root="true" ma:fieldsID="958ed58fc9bcd7228b27896c3c8a9e39" ns1:_="" ns2:_="" ns3:_="">
    <xsd:import namespace="http://schemas.microsoft.com/sharepoint/v3"/>
    <xsd:import namespace="02323e2b-ed6c-4601-bc4f-7f982fb3745d"/>
    <xsd:import namespace="760b1d43-dbbb-4ccd-81d1-8af7af92a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Date" minOccurs="0"/>
                <xsd:element ref="ns2:Labe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23e2b-ed6c-4601-bc4f-7f982fb37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688d343-e684-46db-b94f-a4cae8ed1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Date" ma:index="23" nillable="true" ma:displayName="Date" ma:format="DateTime" ma:internalName="Date">
      <xsd:simpleType>
        <xsd:restriction base="dms:DateTime"/>
      </xsd:simpleType>
    </xsd:element>
    <xsd:element name="Label" ma:index="24" nillable="true" ma:displayName="Label" ma:default="Trainees" ma:format="Dropdown" ma:internalName="Lab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rainees"/>
                    <xsd:enumeration value="Staff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b1d43-dbbb-4ccd-81d1-8af7af92a0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a46e86-a036-4144-b5d5-e9ee15c60ef7}" ma:internalName="TaxCatchAll" ma:showField="CatchAllData" ma:web="760b1d43-dbbb-4ccd-81d1-8af7af92a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/fields"/>
    <ds:schemaRef ds:uri="http://purl.org/dc/terms/"/>
    <ds:schemaRef ds:uri="http://schemas.openxmlformats.org/package/2006/metadata/core-properties"/>
    <ds:schemaRef ds:uri="http://schemas.microsoft.com/sharepoint/v4"/>
    <ds:schemaRef ds:uri="ddc99d1b-0883-4f2c-a8e6-6d8ebaa0e5d6"/>
    <ds:schemaRef ds:uri="http://schemas.microsoft.com/sharepoint/v3"/>
    <ds:schemaRef ds:uri="760b1d43-dbbb-4ccd-81d1-8af7af92a028"/>
    <ds:schemaRef ds:uri="02323e2b-ed6c-4601-bc4f-7f982fb3745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273D3-95A9-4BF7-9911-A68985C15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323e2b-ed6c-4601-bc4f-7f982fb3745d"/>
    <ds:schemaRef ds:uri="760b1d43-dbbb-4ccd-81d1-8af7af92a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24626</TotalTime>
  <Words>819</Words>
  <Application>Microsoft Office PowerPoint</Application>
  <PresentationFormat>Custom</PresentationFormat>
  <Paragraphs>88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ESA_Presentation_DARK</vt:lpstr>
      <vt:lpstr>ESA_Presentation_DARK_BG</vt:lpstr>
      <vt:lpstr>ESA_Presentation_CLEAR</vt:lpstr>
      <vt:lpstr>ESA_Presentation_CLEAR_BG</vt:lpstr>
      <vt:lpstr>PowerPoint Presentation</vt:lpstr>
      <vt:lpstr>Disclaimer</vt:lpstr>
      <vt:lpstr>Requesting Party Activity (RPA) Scheme</vt:lpstr>
      <vt:lpstr>Summary of the presentation</vt:lpstr>
      <vt:lpstr>1. ESA Tools – Basics of ESA Procurement</vt:lpstr>
      <vt:lpstr>1. ESA Tools – Basics of ESA Procurement</vt:lpstr>
      <vt:lpstr>1. ESA Tools – Basics of ESA Procurement</vt:lpstr>
      <vt:lpstr>1. ESA Tools – Basics of ESA Procurement</vt:lpstr>
      <vt:lpstr>1. ESA Tools – Basics of ESA Procurement</vt:lpstr>
      <vt:lpstr>1. ESA Tools – Basics of ESA Procurement</vt:lpstr>
      <vt:lpstr>1. ESA Tools – Basics of ESA Procurement</vt:lpstr>
      <vt:lpstr>2. Overview Type of Activity and their respective call</vt:lpstr>
      <vt:lpstr>2. Type of Activities and their respective call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PECS Briefing for Slovakia - 7th call</dc:title>
  <dc:subject>PECS Briefing for Slovakia - 7th call</dc:subject>
  <dc:creator>Karol Brzostowski</dc:creator>
  <cp:keywords/>
  <dc:description/>
  <cp:lastModifiedBy>Kim Johnson</cp:lastModifiedBy>
  <cp:revision>145</cp:revision>
  <cp:lastPrinted>2008-08-26T16:26:23Z</cp:lastPrinted>
  <dcterms:created xsi:type="dcterms:W3CDTF">2021-08-16T10:21:16Z</dcterms:created>
  <dcterms:modified xsi:type="dcterms:W3CDTF">2023-09-11T13:41:36Z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Karol Brzostowski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0x010100BA57F8890F759C44ACFA1EBD5B9C41D8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2021-08-17T23:00:00Z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  <property fmtid="{D5CDD505-2E9C-101B-9397-08002B2CF9AE}" pid="44" name="Image Tags">
    <vt:lpwstr/>
  </property>
  <property fmtid="{D5CDD505-2E9C-101B-9397-08002B2CF9AE}" pid="45" name="Date">
    <vt:lpwstr/>
  </property>
  <property fmtid="{D5CDD505-2E9C-101B-9397-08002B2CF9AE}" pid="46" name="MediaServiceImageTags">
    <vt:lpwstr/>
  </property>
</Properties>
</file>