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3950" r:id="rId5"/>
    <p:sldMasterId id="2147483957" r:id="rId6"/>
    <p:sldMasterId id="2147483970" r:id="rId7"/>
  </p:sldMasterIdLst>
  <p:notesMasterIdLst>
    <p:notesMasterId r:id="rId85"/>
  </p:notesMasterIdLst>
  <p:handoutMasterIdLst>
    <p:handoutMasterId r:id="rId86"/>
  </p:handoutMasterIdLst>
  <p:sldIdLst>
    <p:sldId id="256" r:id="rId8"/>
    <p:sldId id="296" r:id="rId9"/>
    <p:sldId id="257" r:id="rId10"/>
    <p:sldId id="346" r:id="rId11"/>
    <p:sldId id="262" r:id="rId12"/>
    <p:sldId id="297" r:id="rId13"/>
    <p:sldId id="347" r:id="rId14"/>
    <p:sldId id="420" r:id="rId15"/>
    <p:sldId id="421" r:id="rId16"/>
    <p:sldId id="264" r:id="rId17"/>
    <p:sldId id="289" r:id="rId18"/>
    <p:sldId id="348" r:id="rId19"/>
    <p:sldId id="349" r:id="rId20"/>
    <p:sldId id="351" r:id="rId21"/>
    <p:sldId id="352" r:id="rId22"/>
    <p:sldId id="354" r:id="rId23"/>
    <p:sldId id="355" r:id="rId24"/>
    <p:sldId id="356" r:id="rId25"/>
    <p:sldId id="423" r:id="rId26"/>
    <p:sldId id="431" r:id="rId27"/>
    <p:sldId id="424" r:id="rId28"/>
    <p:sldId id="426" r:id="rId29"/>
    <p:sldId id="357" r:id="rId30"/>
    <p:sldId id="428" r:id="rId31"/>
    <p:sldId id="429" r:id="rId32"/>
    <p:sldId id="430" r:id="rId33"/>
    <p:sldId id="358" r:id="rId34"/>
    <p:sldId id="369" r:id="rId35"/>
    <p:sldId id="371" r:id="rId36"/>
    <p:sldId id="432" r:id="rId37"/>
    <p:sldId id="375" r:id="rId38"/>
    <p:sldId id="376" r:id="rId39"/>
    <p:sldId id="377" r:id="rId40"/>
    <p:sldId id="434" r:id="rId41"/>
    <p:sldId id="435" r:id="rId42"/>
    <p:sldId id="382" r:id="rId43"/>
    <p:sldId id="436" r:id="rId44"/>
    <p:sldId id="383" r:id="rId45"/>
    <p:sldId id="387" r:id="rId46"/>
    <p:sldId id="388" r:id="rId47"/>
    <p:sldId id="389" r:id="rId48"/>
    <p:sldId id="384" r:id="rId49"/>
    <p:sldId id="390" r:id="rId50"/>
    <p:sldId id="391" r:id="rId51"/>
    <p:sldId id="392" r:id="rId52"/>
    <p:sldId id="393" r:id="rId53"/>
    <p:sldId id="437" r:id="rId54"/>
    <p:sldId id="394" r:id="rId55"/>
    <p:sldId id="395" r:id="rId56"/>
    <p:sldId id="438" r:id="rId57"/>
    <p:sldId id="396" r:id="rId58"/>
    <p:sldId id="397" r:id="rId59"/>
    <p:sldId id="398" r:id="rId60"/>
    <p:sldId id="399" r:id="rId61"/>
    <p:sldId id="400" r:id="rId62"/>
    <p:sldId id="401" r:id="rId63"/>
    <p:sldId id="402" r:id="rId64"/>
    <p:sldId id="403" r:id="rId65"/>
    <p:sldId id="404" r:id="rId66"/>
    <p:sldId id="405" r:id="rId67"/>
    <p:sldId id="406" r:id="rId68"/>
    <p:sldId id="407" r:id="rId69"/>
    <p:sldId id="408" r:id="rId70"/>
    <p:sldId id="409" r:id="rId71"/>
    <p:sldId id="410" r:id="rId72"/>
    <p:sldId id="411" r:id="rId73"/>
    <p:sldId id="412" r:id="rId74"/>
    <p:sldId id="439" r:id="rId75"/>
    <p:sldId id="413" r:id="rId76"/>
    <p:sldId id="414" r:id="rId77"/>
    <p:sldId id="416" r:id="rId78"/>
    <p:sldId id="440" r:id="rId79"/>
    <p:sldId id="441" r:id="rId80"/>
    <p:sldId id="442" r:id="rId81"/>
    <p:sldId id="993" r:id="rId82"/>
    <p:sldId id="994" r:id="rId83"/>
    <p:sldId id="419" r:id="rId84"/>
  </p:sldIdLst>
  <p:sldSz cx="12225338" cy="6858000"/>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610636" algn="l" rtl="0" fontAlgn="base">
      <a:spcBef>
        <a:spcPct val="0"/>
      </a:spcBef>
      <a:spcAft>
        <a:spcPct val="0"/>
      </a:spcAft>
      <a:defRPr kern="1200">
        <a:solidFill>
          <a:schemeClr val="tx1"/>
        </a:solidFill>
        <a:latin typeface="Verdana" pitchFamily="34" charset="0"/>
        <a:ea typeface="+mn-ea"/>
        <a:cs typeface="+mn-cs"/>
      </a:defRPr>
    </a:lvl2pPr>
    <a:lvl3pPr marL="1221273" algn="l" rtl="0" fontAlgn="base">
      <a:spcBef>
        <a:spcPct val="0"/>
      </a:spcBef>
      <a:spcAft>
        <a:spcPct val="0"/>
      </a:spcAft>
      <a:defRPr kern="1200">
        <a:solidFill>
          <a:schemeClr val="tx1"/>
        </a:solidFill>
        <a:latin typeface="Verdana" pitchFamily="34" charset="0"/>
        <a:ea typeface="+mn-ea"/>
        <a:cs typeface="+mn-cs"/>
      </a:defRPr>
    </a:lvl3pPr>
    <a:lvl4pPr marL="1831909" algn="l" rtl="0" fontAlgn="base">
      <a:spcBef>
        <a:spcPct val="0"/>
      </a:spcBef>
      <a:spcAft>
        <a:spcPct val="0"/>
      </a:spcAft>
      <a:defRPr kern="1200">
        <a:solidFill>
          <a:schemeClr val="tx1"/>
        </a:solidFill>
        <a:latin typeface="Verdana" pitchFamily="34" charset="0"/>
        <a:ea typeface="+mn-ea"/>
        <a:cs typeface="+mn-cs"/>
      </a:defRPr>
    </a:lvl4pPr>
    <a:lvl5pPr marL="2442545" algn="l" rtl="0" fontAlgn="base">
      <a:spcBef>
        <a:spcPct val="0"/>
      </a:spcBef>
      <a:spcAft>
        <a:spcPct val="0"/>
      </a:spcAft>
      <a:defRPr kern="1200">
        <a:solidFill>
          <a:schemeClr val="tx1"/>
        </a:solidFill>
        <a:latin typeface="Verdana" pitchFamily="34" charset="0"/>
        <a:ea typeface="+mn-ea"/>
        <a:cs typeface="+mn-cs"/>
      </a:defRPr>
    </a:lvl5pPr>
    <a:lvl6pPr marL="3053182" algn="l" defTabSz="1221273" rtl="0" eaLnBrk="1" latinLnBrk="0" hangingPunct="1">
      <a:defRPr kern="1200">
        <a:solidFill>
          <a:schemeClr val="tx1"/>
        </a:solidFill>
        <a:latin typeface="Verdana" pitchFamily="34" charset="0"/>
        <a:ea typeface="+mn-ea"/>
        <a:cs typeface="+mn-cs"/>
      </a:defRPr>
    </a:lvl6pPr>
    <a:lvl7pPr marL="3663818" algn="l" defTabSz="1221273" rtl="0" eaLnBrk="1" latinLnBrk="0" hangingPunct="1">
      <a:defRPr kern="1200">
        <a:solidFill>
          <a:schemeClr val="tx1"/>
        </a:solidFill>
        <a:latin typeface="Verdana" pitchFamily="34" charset="0"/>
        <a:ea typeface="+mn-ea"/>
        <a:cs typeface="+mn-cs"/>
      </a:defRPr>
    </a:lvl7pPr>
    <a:lvl8pPr marL="4274454" algn="l" defTabSz="1221273" rtl="0" eaLnBrk="1" latinLnBrk="0" hangingPunct="1">
      <a:defRPr kern="1200">
        <a:solidFill>
          <a:schemeClr val="tx1"/>
        </a:solidFill>
        <a:latin typeface="Verdana" pitchFamily="34" charset="0"/>
        <a:ea typeface="+mn-ea"/>
        <a:cs typeface="+mn-cs"/>
      </a:defRPr>
    </a:lvl8pPr>
    <a:lvl9pPr marL="4885091" algn="l" defTabSz="1221273"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1"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y Courtois" initials="SC" lastIdx="4" clrIdx="0">
    <p:extLst>
      <p:ext uri="{19B8F6BF-5375-455C-9EA6-DF929625EA0E}">
        <p15:presenceInfo xmlns:p15="http://schemas.microsoft.com/office/powerpoint/2012/main" userId="S::Sandy.Courtois@esa.int::25e781d7-0b89-483f-9736-3fcb7a1209d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clrMru>
    <a:srgbClr val="76C8AE"/>
    <a:srgbClr val="8197A6"/>
    <a:srgbClr val="053249"/>
    <a:srgbClr val="335E6F"/>
    <a:srgbClr val="F1666A"/>
    <a:srgbClr val="D9D9D9"/>
    <a:srgbClr val="003249"/>
    <a:srgbClr val="006196"/>
    <a:srgbClr val="6DCFF6"/>
    <a:srgbClr val="FFC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91" autoAdjust="0"/>
    <p:restoredTop sz="94035" autoAdjust="0"/>
  </p:normalViewPr>
  <p:slideViewPr>
    <p:cSldViewPr snapToGrid="0">
      <p:cViewPr varScale="1">
        <p:scale>
          <a:sx n="61" d="100"/>
          <a:sy n="61" d="100"/>
        </p:scale>
        <p:origin x="48" y="1194"/>
      </p:cViewPr>
      <p:guideLst>
        <p:guide orient="horz" pos="2160"/>
        <p:guide pos="385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0" d="100"/>
          <a:sy n="50" d="100"/>
        </p:scale>
        <p:origin x="-2659" y="-67"/>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viewProps" Target="viewProps.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5" Type="http://schemas.openxmlformats.org/officeDocument/2006/relationships/slideMaster" Target="slideMasters/slideMaster2.xml"/><Relationship Id="rId90" Type="http://schemas.openxmlformats.org/officeDocument/2006/relationships/theme" Target="theme/theme1.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commentAuthors" Target="commentAuthor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3A699D-B0B5-4FC4-81B4-902D86D34306}"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599B8852-A0B6-4A79-A6B5-627263D93726}">
      <dgm:prSet phldrT="[Text]"/>
      <dgm:spPr/>
      <dgm:t>
        <a:bodyPr/>
        <a:lstStyle/>
        <a:p>
          <a:r>
            <a:rPr lang="en-US" b="1" cap="none" spc="0" dirty="0">
              <a:ln w="18415" cmpd="sng">
                <a:solidFill>
                  <a:srgbClr val="FFFFFF"/>
                </a:solidFill>
                <a:prstDash val="solid"/>
              </a:ln>
              <a:solidFill>
                <a:schemeClr val="tx2"/>
              </a:solidFill>
              <a:effectLst>
                <a:outerShdw blurRad="63500" dir="3600000" algn="tl" rotWithShape="0">
                  <a:srgbClr val="000000">
                    <a:alpha val="70000"/>
                  </a:srgbClr>
                </a:outerShdw>
              </a:effectLst>
              <a:latin typeface="+mn-lt"/>
              <a:cs typeface="Verdana"/>
            </a:rPr>
            <a:t>DISTRIBUTION</a:t>
          </a:r>
          <a:endParaRPr lang="en-GB" dirty="0">
            <a:solidFill>
              <a:schemeClr val="tx2"/>
            </a:solidFill>
            <a:latin typeface="+mn-lt"/>
          </a:endParaRPr>
        </a:p>
      </dgm:t>
    </dgm:pt>
    <dgm:pt modelId="{4D651A77-8E21-44E1-954A-A2AFDD858AAB}" type="parTrans" cxnId="{6CDDF556-4414-461A-98F5-8C83787399E5}">
      <dgm:prSet/>
      <dgm:spPr/>
      <dgm:t>
        <a:bodyPr/>
        <a:lstStyle/>
        <a:p>
          <a:endParaRPr lang="en-GB"/>
        </a:p>
      </dgm:t>
    </dgm:pt>
    <dgm:pt modelId="{324CD63A-616F-4C3E-ABE9-3481EBD11A99}" type="sibTrans" cxnId="{6CDDF556-4414-461A-98F5-8C83787399E5}">
      <dgm:prSet/>
      <dgm:spPr/>
      <dgm:t>
        <a:bodyPr/>
        <a:lstStyle/>
        <a:p>
          <a:endParaRPr lang="en-GB"/>
        </a:p>
      </dgm:t>
    </dgm:pt>
    <dgm:pt modelId="{80743E27-21D3-4C32-8B9F-B9F8F89B726A}">
      <dgm:prSet phldrT="[Text]" custT="1"/>
      <dgm:spPr/>
      <dgm:t>
        <a:bodyPr/>
        <a:lstStyle/>
        <a:p>
          <a:endParaRPr lang="en-US" altLang="en-US" sz="2000" b="1" dirty="0">
            <a:solidFill>
              <a:schemeClr val="tx2"/>
            </a:solidFill>
            <a:latin typeface="Arial"/>
            <a:ea typeface="MS PGothic"/>
            <a:cs typeface="Arial"/>
          </a:endParaRPr>
        </a:p>
        <a:p>
          <a:pPr rtl="0"/>
          <a:r>
            <a:rPr lang="en-US" altLang="en-US" sz="2000" b="1" dirty="0">
              <a:solidFill>
                <a:schemeClr val="tx2"/>
              </a:solidFill>
              <a:latin typeface="Arial"/>
              <a:ea typeface="MS PGothic"/>
              <a:cs typeface="Arial"/>
            </a:rPr>
            <a:t>TEB participants are granted access, in esa-star, to admitted tenders only after signing a Non-Disclosure and Non-Interest Form </a:t>
          </a:r>
          <a:endParaRPr lang="en-GB" altLang="en-US" sz="2000" b="1" dirty="0">
            <a:solidFill>
              <a:schemeClr val="tx2"/>
            </a:solidFill>
            <a:latin typeface="Arial"/>
            <a:ea typeface="MS PGothic"/>
            <a:cs typeface="Arial"/>
          </a:endParaRPr>
        </a:p>
      </dgm:t>
    </dgm:pt>
    <dgm:pt modelId="{7E5BE44D-48CC-4EA7-BEED-C675B7210B87}" type="parTrans" cxnId="{73A9BE47-A484-4D13-A9E7-38D19F8FEBFD}">
      <dgm:prSet/>
      <dgm:spPr/>
      <dgm:t>
        <a:bodyPr/>
        <a:lstStyle/>
        <a:p>
          <a:endParaRPr lang="en-GB"/>
        </a:p>
      </dgm:t>
    </dgm:pt>
    <dgm:pt modelId="{67F08ADC-B2BA-4C73-B95F-C31F88BD7FA6}" type="sibTrans" cxnId="{73A9BE47-A484-4D13-A9E7-38D19F8FEBFD}">
      <dgm:prSet/>
      <dgm:spPr/>
      <dgm:t>
        <a:bodyPr/>
        <a:lstStyle/>
        <a:p>
          <a:endParaRPr lang="en-GB"/>
        </a:p>
      </dgm:t>
    </dgm:pt>
    <dgm:pt modelId="{D4D941AA-97FE-47EE-8B1D-80F31D2ABDDC}">
      <dgm:prSet phldrT="[Text]"/>
      <dgm:spPr/>
      <dgm:t>
        <a:bodyPr/>
        <a:lstStyle/>
        <a:p>
          <a:r>
            <a:rPr lang="en-US" b="1" cap="none" spc="0" dirty="0">
              <a:ln w="18415" cmpd="sng">
                <a:solidFill>
                  <a:srgbClr val="FFFFFF"/>
                </a:solidFill>
                <a:prstDash val="solid"/>
              </a:ln>
              <a:solidFill>
                <a:schemeClr val="tx2"/>
              </a:solidFill>
              <a:effectLst>
                <a:outerShdw blurRad="63500" dir="3600000" algn="tl" rotWithShape="0">
                  <a:srgbClr val="000000">
                    <a:alpha val="70000"/>
                  </a:srgbClr>
                </a:outerShdw>
              </a:effectLst>
              <a:latin typeface="+mn-lt"/>
              <a:cs typeface="Verdana"/>
            </a:rPr>
            <a:t>SECURITY</a:t>
          </a:r>
          <a:endParaRPr lang="en-GB" dirty="0">
            <a:solidFill>
              <a:schemeClr val="tx2"/>
            </a:solidFill>
            <a:latin typeface="+mn-lt"/>
          </a:endParaRPr>
        </a:p>
      </dgm:t>
    </dgm:pt>
    <dgm:pt modelId="{61D1DDA2-D5C6-4723-A139-27A8318B1C42}" type="parTrans" cxnId="{DD5A33D2-EA01-4CC3-A2E7-2A93A8787823}">
      <dgm:prSet/>
      <dgm:spPr/>
      <dgm:t>
        <a:bodyPr/>
        <a:lstStyle/>
        <a:p>
          <a:endParaRPr lang="en-GB"/>
        </a:p>
      </dgm:t>
    </dgm:pt>
    <dgm:pt modelId="{C7B317C7-C5B6-44B5-B539-78ABF80A1B57}" type="sibTrans" cxnId="{DD5A33D2-EA01-4CC3-A2E7-2A93A8787823}">
      <dgm:prSet/>
      <dgm:spPr/>
      <dgm:t>
        <a:bodyPr/>
        <a:lstStyle/>
        <a:p>
          <a:endParaRPr lang="en-GB"/>
        </a:p>
      </dgm:t>
    </dgm:pt>
    <dgm:pt modelId="{32770832-9971-4345-A05B-56EE49B94042}">
      <dgm:prSet phldrT="[Text]" custT="1"/>
      <dgm:spPr/>
      <dgm:t>
        <a:bodyPr/>
        <a:lstStyle/>
        <a:p>
          <a:endParaRPr lang="en-GB" altLang="en-US" sz="2000" b="1" dirty="0">
            <a:solidFill>
              <a:schemeClr val="tx2"/>
            </a:solidFill>
            <a:latin typeface="Arial"/>
            <a:ea typeface="MS PGothic"/>
            <a:cs typeface="Arial"/>
          </a:endParaRPr>
        </a:p>
      </dgm:t>
    </dgm:pt>
    <dgm:pt modelId="{499FE5DA-DE87-44B7-92D9-9F0A2BEAEBDC}" type="parTrans" cxnId="{CD931B9E-2220-4A18-A5BB-314B5FBF08DA}">
      <dgm:prSet/>
      <dgm:spPr/>
      <dgm:t>
        <a:bodyPr/>
        <a:lstStyle/>
        <a:p>
          <a:endParaRPr lang="en-GB"/>
        </a:p>
      </dgm:t>
    </dgm:pt>
    <dgm:pt modelId="{124FA4A2-1EA8-4057-83F4-30DB7C3E4914}" type="sibTrans" cxnId="{CD931B9E-2220-4A18-A5BB-314B5FBF08DA}">
      <dgm:prSet/>
      <dgm:spPr/>
      <dgm:t>
        <a:bodyPr/>
        <a:lstStyle/>
        <a:p>
          <a:endParaRPr lang="en-GB"/>
        </a:p>
      </dgm:t>
    </dgm:pt>
    <dgm:pt modelId="{1099F062-D95B-4CC3-B568-DACD457A4689}">
      <dgm:prSet phldrT="[Text]"/>
      <dgm:spPr/>
      <dgm:t>
        <a:bodyPr/>
        <a:lstStyle/>
        <a:p>
          <a:r>
            <a:rPr lang="en-US" b="1" cap="none" spc="0" dirty="0">
              <a:ln w="18415" cmpd="sng">
                <a:solidFill>
                  <a:srgbClr val="FFFFFF"/>
                </a:solidFill>
                <a:prstDash val="solid"/>
              </a:ln>
              <a:solidFill>
                <a:schemeClr val="tx2"/>
              </a:solidFill>
              <a:effectLst>
                <a:outerShdw blurRad="63500" dir="3600000" algn="tl" rotWithShape="0">
                  <a:srgbClr val="000000">
                    <a:alpha val="70000"/>
                  </a:srgbClr>
                </a:outerShdw>
              </a:effectLst>
              <a:latin typeface="+mn-lt"/>
              <a:cs typeface="Verdana"/>
            </a:rPr>
            <a:t>DISPOSAL</a:t>
          </a:r>
          <a:endParaRPr lang="en-GB" dirty="0">
            <a:solidFill>
              <a:schemeClr val="tx2"/>
            </a:solidFill>
            <a:latin typeface="+mn-lt"/>
          </a:endParaRPr>
        </a:p>
      </dgm:t>
    </dgm:pt>
    <dgm:pt modelId="{74714722-5C0E-4E90-B4B2-0E312C501458}" type="parTrans" cxnId="{0108C845-6C4D-4961-93CB-140AF711DEEA}">
      <dgm:prSet/>
      <dgm:spPr/>
      <dgm:t>
        <a:bodyPr/>
        <a:lstStyle/>
        <a:p>
          <a:endParaRPr lang="en-GB"/>
        </a:p>
      </dgm:t>
    </dgm:pt>
    <dgm:pt modelId="{E07A147B-7F88-4897-8DE6-EF846891DF87}" type="sibTrans" cxnId="{0108C845-6C4D-4961-93CB-140AF711DEEA}">
      <dgm:prSet/>
      <dgm:spPr/>
      <dgm:t>
        <a:bodyPr/>
        <a:lstStyle/>
        <a:p>
          <a:endParaRPr lang="en-GB"/>
        </a:p>
      </dgm:t>
    </dgm:pt>
    <dgm:pt modelId="{A7C78FDE-F144-4D6F-93C5-E3D9113F8AE0}">
      <dgm:prSet phldrT="[Text]" custT="1"/>
      <dgm:spPr/>
      <dgm:t>
        <a:bodyPr/>
        <a:lstStyle/>
        <a:p>
          <a:pPr rtl="0"/>
          <a:endParaRPr lang="en-US" altLang="en-US" sz="2000" b="1" dirty="0">
            <a:solidFill>
              <a:schemeClr val="tx2"/>
            </a:solidFill>
            <a:latin typeface="Arial"/>
            <a:ea typeface="MS PGothic"/>
            <a:cs typeface="Arial"/>
          </a:endParaRPr>
        </a:p>
        <a:p>
          <a:pPr rtl="0"/>
          <a:r>
            <a:rPr lang="en-US" altLang="en-US" sz="2000" b="1" dirty="0">
              <a:solidFill>
                <a:schemeClr val="tx2"/>
              </a:solidFill>
              <a:latin typeface="Arial"/>
              <a:ea typeface="MS PGothic"/>
              <a:cs typeface="Arial"/>
            </a:rPr>
            <a:t>Tenders not admitted for evaluation and those not recommended for contract award, are </a:t>
          </a:r>
          <a:r>
            <a:rPr lang="en-US" altLang="en-US" sz="2000" b="1">
              <a:solidFill>
                <a:schemeClr val="tx2"/>
              </a:solidFill>
              <a:latin typeface="Arial"/>
              <a:ea typeface="MS PGothic"/>
              <a:cs typeface="Arial"/>
            </a:rPr>
            <a:t>deleted from </a:t>
          </a:r>
          <a:r>
            <a:rPr lang="en-US" altLang="en-US" sz="2000" b="1" dirty="0">
              <a:solidFill>
                <a:schemeClr val="tx2"/>
              </a:solidFill>
              <a:latin typeface="Arial"/>
              <a:ea typeface="MS PGothic"/>
              <a:cs typeface="Arial"/>
            </a:rPr>
            <a:t>the </a:t>
          </a:r>
          <a:r>
            <a:rPr lang="en-US" altLang="en-US" sz="2000" b="1" dirty="0" err="1">
              <a:solidFill>
                <a:schemeClr val="tx2"/>
              </a:solidFill>
              <a:latin typeface="Arial"/>
              <a:ea typeface="MS PGothic"/>
              <a:cs typeface="Arial"/>
            </a:rPr>
            <a:t>esa</a:t>
          </a:r>
          <a:r>
            <a:rPr lang="en-US" altLang="en-US" sz="2000" b="1" dirty="0">
              <a:solidFill>
                <a:schemeClr val="tx2"/>
              </a:solidFill>
              <a:latin typeface="Arial"/>
              <a:ea typeface="MS PGothic"/>
              <a:cs typeface="Arial"/>
            </a:rPr>
            <a:t>-star system.</a:t>
          </a:r>
        </a:p>
        <a:p>
          <a:endParaRPr lang="en-US" altLang="en-US" sz="2000" b="1" dirty="0">
            <a:solidFill>
              <a:schemeClr val="tx2"/>
            </a:solidFill>
            <a:latin typeface="Arial"/>
            <a:ea typeface="MS PGothic"/>
            <a:cs typeface="Arial"/>
          </a:endParaRPr>
        </a:p>
      </dgm:t>
    </dgm:pt>
    <dgm:pt modelId="{A5B81F50-B98A-4625-BBFB-94F901E3AE70}" type="parTrans" cxnId="{B5DEB848-E33E-41F0-BF70-A633B038CD99}">
      <dgm:prSet/>
      <dgm:spPr/>
      <dgm:t>
        <a:bodyPr/>
        <a:lstStyle/>
        <a:p>
          <a:endParaRPr lang="en-GB"/>
        </a:p>
      </dgm:t>
    </dgm:pt>
    <dgm:pt modelId="{A6FF2702-CDA4-4743-8BE2-7D0893E6635C}" type="sibTrans" cxnId="{B5DEB848-E33E-41F0-BF70-A633B038CD99}">
      <dgm:prSet/>
      <dgm:spPr/>
      <dgm:t>
        <a:bodyPr/>
        <a:lstStyle/>
        <a:p>
          <a:endParaRPr lang="en-GB"/>
        </a:p>
      </dgm:t>
    </dgm:pt>
    <dgm:pt modelId="{E6AB5842-83E7-41E9-AF0D-C854D730AC65}">
      <dgm:prSet phldrT="[Text]" custT="1"/>
      <dgm:spPr/>
      <dgm:t>
        <a:bodyPr/>
        <a:lstStyle/>
        <a:p>
          <a:pPr rtl="0"/>
          <a:r>
            <a:rPr lang="en-US" altLang="en-US" sz="2000" b="1" dirty="0">
              <a:solidFill>
                <a:schemeClr val="tx2"/>
              </a:solidFill>
              <a:latin typeface="Arial"/>
              <a:ea typeface="MS PGothic"/>
              <a:cs typeface="Arial"/>
            </a:rPr>
            <a:t>The latest ESA Security Directives are applicable to the procurement process</a:t>
          </a:r>
          <a:r>
            <a:rPr lang="en-US" altLang="en-US" sz="2000" b="1" dirty="0">
              <a:solidFill>
                <a:schemeClr val="tx2"/>
              </a:solidFill>
              <a:latin typeface="Arial" panose="020B0604020202020204"/>
              <a:ea typeface="MS PGothic"/>
            </a:rPr>
            <a:t> and the admitted tenders. </a:t>
          </a:r>
          <a:endParaRPr lang="en-GB" sz="2000" b="1" dirty="0">
            <a:solidFill>
              <a:schemeClr val="tx2"/>
            </a:solidFill>
          </a:endParaRPr>
        </a:p>
      </dgm:t>
    </dgm:pt>
    <dgm:pt modelId="{98376829-2E2D-4C2B-B4F9-D9077273BFCC}" type="parTrans" cxnId="{03AB661B-3514-4A63-8C98-43E4183FDEC7}">
      <dgm:prSet/>
      <dgm:spPr/>
    </dgm:pt>
    <dgm:pt modelId="{61D12828-ADAF-47AE-B0B3-3F07E9A678C8}" type="sibTrans" cxnId="{03AB661B-3514-4A63-8C98-43E4183FDEC7}">
      <dgm:prSet/>
      <dgm:spPr/>
    </dgm:pt>
    <dgm:pt modelId="{E3C0F19E-EB80-4AF0-8C2B-1DA6787A134F}" type="pres">
      <dgm:prSet presAssocID="{553A699D-B0B5-4FC4-81B4-902D86D34306}" presName="Name0" presStyleCnt="0">
        <dgm:presLayoutVars>
          <dgm:dir/>
          <dgm:animLvl val="lvl"/>
          <dgm:resizeHandles val="exact"/>
        </dgm:presLayoutVars>
      </dgm:prSet>
      <dgm:spPr/>
    </dgm:pt>
    <dgm:pt modelId="{3387F35B-605D-46F7-AA33-62DACBD76ADF}" type="pres">
      <dgm:prSet presAssocID="{599B8852-A0B6-4A79-A6B5-627263D93726}" presName="compositeNode" presStyleCnt="0">
        <dgm:presLayoutVars>
          <dgm:bulletEnabled val="1"/>
        </dgm:presLayoutVars>
      </dgm:prSet>
      <dgm:spPr/>
    </dgm:pt>
    <dgm:pt modelId="{0E907E2E-BD26-4AB2-856C-54F84A077FF0}" type="pres">
      <dgm:prSet presAssocID="{599B8852-A0B6-4A79-A6B5-627263D93726}" presName="bgRect" presStyleLbl="node1" presStyleIdx="0" presStyleCnt="3" custLinFactNeighborX="-91"/>
      <dgm:spPr/>
    </dgm:pt>
    <dgm:pt modelId="{EE78F382-9280-4C51-BAF3-FE7096DD4C1C}" type="pres">
      <dgm:prSet presAssocID="{599B8852-A0B6-4A79-A6B5-627263D93726}" presName="parentNode" presStyleLbl="node1" presStyleIdx="0" presStyleCnt="3">
        <dgm:presLayoutVars>
          <dgm:chMax val="0"/>
          <dgm:bulletEnabled val="1"/>
        </dgm:presLayoutVars>
      </dgm:prSet>
      <dgm:spPr/>
    </dgm:pt>
    <dgm:pt modelId="{CA0E9DA8-19D9-4393-B721-650DE96BF733}" type="pres">
      <dgm:prSet presAssocID="{599B8852-A0B6-4A79-A6B5-627263D93726}" presName="childNode" presStyleLbl="node1" presStyleIdx="0" presStyleCnt="3">
        <dgm:presLayoutVars>
          <dgm:bulletEnabled val="1"/>
        </dgm:presLayoutVars>
      </dgm:prSet>
      <dgm:spPr/>
    </dgm:pt>
    <dgm:pt modelId="{2324915A-009F-42E6-B19B-89119F55E305}" type="pres">
      <dgm:prSet presAssocID="{324CD63A-616F-4C3E-ABE9-3481EBD11A99}" presName="hSp" presStyleCnt="0"/>
      <dgm:spPr/>
    </dgm:pt>
    <dgm:pt modelId="{DB7C6198-43A3-4614-A836-0CBD2F00C1F8}" type="pres">
      <dgm:prSet presAssocID="{324CD63A-616F-4C3E-ABE9-3481EBD11A99}" presName="vProcSp" presStyleCnt="0"/>
      <dgm:spPr/>
    </dgm:pt>
    <dgm:pt modelId="{12A59854-9122-48ED-9DA5-7F7DA9922C18}" type="pres">
      <dgm:prSet presAssocID="{324CD63A-616F-4C3E-ABE9-3481EBD11A99}" presName="vSp1" presStyleCnt="0"/>
      <dgm:spPr/>
    </dgm:pt>
    <dgm:pt modelId="{C7D7A1FF-5BC0-4997-AF53-4A66A0224D4C}" type="pres">
      <dgm:prSet presAssocID="{324CD63A-616F-4C3E-ABE9-3481EBD11A99}" presName="simulatedConn" presStyleLbl="solidFgAcc1" presStyleIdx="0" presStyleCnt="2"/>
      <dgm:spPr/>
    </dgm:pt>
    <dgm:pt modelId="{1328DBEF-DFDA-40D3-8EF8-7B1F0077F990}" type="pres">
      <dgm:prSet presAssocID="{324CD63A-616F-4C3E-ABE9-3481EBD11A99}" presName="vSp2" presStyleCnt="0"/>
      <dgm:spPr/>
    </dgm:pt>
    <dgm:pt modelId="{636187EC-2A3C-4D2C-8B9F-C5C065B237BA}" type="pres">
      <dgm:prSet presAssocID="{324CD63A-616F-4C3E-ABE9-3481EBD11A99}" presName="sibTrans" presStyleCnt="0"/>
      <dgm:spPr/>
    </dgm:pt>
    <dgm:pt modelId="{4D3E6276-5F57-4BD8-B144-B946D2F1BAC6}" type="pres">
      <dgm:prSet presAssocID="{D4D941AA-97FE-47EE-8B1D-80F31D2ABDDC}" presName="compositeNode" presStyleCnt="0">
        <dgm:presLayoutVars>
          <dgm:bulletEnabled val="1"/>
        </dgm:presLayoutVars>
      </dgm:prSet>
      <dgm:spPr/>
    </dgm:pt>
    <dgm:pt modelId="{31952D14-878B-4D15-B156-891E6B26C2C9}" type="pres">
      <dgm:prSet presAssocID="{D4D941AA-97FE-47EE-8B1D-80F31D2ABDDC}" presName="bgRect" presStyleLbl="node1" presStyleIdx="1" presStyleCnt="3"/>
      <dgm:spPr/>
    </dgm:pt>
    <dgm:pt modelId="{9C785F23-0ED6-4BCD-B6BD-BC7500D29A07}" type="pres">
      <dgm:prSet presAssocID="{D4D941AA-97FE-47EE-8B1D-80F31D2ABDDC}" presName="parentNode" presStyleLbl="node1" presStyleIdx="1" presStyleCnt="3">
        <dgm:presLayoutVars>
          <dgm:chMax val="0"/>
          <dgm:bulletEnabled val="1"/>
        </dgm:presLayoutVars>
      </dgm:prSet>
      <dgm:spPr/>
    </dgm:pt>
    <dgm:pt modelId="{EC25CD4E-06C8-4F81-9652-D5167A4D8D29}" type="pres">
      <dgm:prSet presAssocID="{D4D941AA-97FE-47EE-8B1D-80F31D2ABDDC}" presName="childNode" presStyleLbl="node1" presStyleIdx="1" presStyleCnt="3">
        <dgm:presLayoutVars>
          <dgm:bulletEnabled val="1"/>
        </dgm:presLayoutVars>
      </dgm:prSet>
      <dgm:spPr/>
    </dgm:pt>
    <dgm:pt modelId="{F721AA53-4E62-462F-8D57-2024CD8BB226}" type="pres">
      <dgm:prSet presAssocID="{C7B317C7-C5B6-44B5-B539-78ABF80A1B57}" presName="hSp" presStyleCnt="0"/>
      <dgm:spPr/>
    </dgm:pt>
    <dgm:pt modelId="{261AF622-7EC9-4A42-BAE2-F53EB7B9D23C}" type="pres">
      <dgm:prSet presAssocID="{C7B317C7-C5B6-44B5-B539-78ABF80A1B57}" presName="vProcSp" presStyleCnt="0"/>
      <dgm:spPr/>
    </dgm:pt>
    <dgm:pt modelId="{9DDD7F90-1187-4912-A026-34BDE1ED5EE3}" type="pres">
      <dgm:prSet presAssocID="{C7B317C7-C5B6-44B5-B539-78ABF80A1B57}" presName="vSp1" presStyleCnt="0"/>
      <dgm:spPr/>
    </dgm:pt>
    <dgm:pt modelId="{FAAE9D17-97D4-4593-8DC6-8F81D61DB582}" type="pres">
      <dgm:prSet presAssocID="{C7B317C7-C5B6-44B5-B539-78ABF80A1B57}" presName="simulatedConn" presStyleLbl="solidFgAcc1" presStyleIdx="1" presStyleCnt="2"/>
      <dgm:spPr/>
    </dgm:pt>
    <dgm:pt modelId="{C445FCFE-62DD-42E6-AA35-5D91998C87B2}" type="pres">
      <dgm:prSet presAssocID="{C7B317C7-C5B6-44B5-B539-78ABF80A1B57}" presName="vSp2" presStyleCnt="0"/>
      <dgm:spPr/>
    </dgm:pt>
    <dgm:pt modelId="{9FA4DE01-A2CB-479F-8168-A21655276414}" type="pres">
      <dgm:prSet presAssocID="{C7B317C7-C5B6-44B5-B539-78ABF80A1B57}" presName="sibTrans" presStyleCnt="0"/>
      <dgm:spPr/>
    </dgm:pt>
    <dgm:pt modelId="{A1C686F2-65B0-4DA2-9BFA-7EBB2DB8544A}" type="pres">
      <dgm:prSet presAssocID="{1099F062-D95B-4CC3-B568-DACD457A4689}" presName="compositeNode" presStyleCnt="0">
        <dgm:presLayoutVars>
          <dgm:bulletEnabled val="1"/>
        </dgm:presLayoutVars>
      </dgm:prSet>
      <dgm:spPr/>
    </dgm:pt>
    <dgm:pt modelId="{C893D041-DCD3-4FCE-9DA1-6BBBBD6D8848}" type="pres">
      <dgm:prSet presAssocID="{1099F062-D95B-4CC3-B568-DACD457A4689}" presName="bgRect" presStyleLbl="node1" presStyleIdx="2" presStyleCnt="3"/>
      <dgm:spPr/>
    </dgm:pt>
    <dgm:pt modelId="{F747BF4E-C64C-4041-A937-3DBA3933E983}" type="pres">
      <dgm:prSet presAssocID="{1099F062-D95B-4CC3-B568-DACD457A4689}" presName="parentNode" presStyleLbl="node1" presStyleIdx="2" presStyleCnt="3">
        <dgm:presLayoutVars>
          <dgm:chMax val="0"/>
          <dgm:bulletEnabled val="1"/>
        </dgm:presLayoutVars>
      </dgm:prSet>
      <dgm:spPr/>
    </dgm:pt>
    <dgm:pt modelId="{6D2F8266-E36E-45D2-90F3-C4857FCE2C6D}" type="pres">
      <dgm:prSet presAssocID="{1099F062-D95B-4CC3-B568-DACD457A4689}" presName="childNode" presStyleLbl="node1" presStyleIdx="2" presStyleCnt="3">
        <dgm:presLayoutVars>
          <dgm:bulletEnabled val="1"/>
        </dgm:presLayoutVars>
      </dgm:prSet>
      <dgm:spPr/>
    </dgm:pt>
  </dgm:ptLst>
  <dgm:cxnLst>
    <dgm:cxn modelId="{03AB661B-3514-4A63-8C98-43E4183FDEC7}" srcId="{D4D941AA-97FE-47EE-8B1D-80F31D2ABDDC}" destId="{E6AB5842-83E7-41E9-AF0D-C854D730AC65}" srcOrd="1" destOrd="0" parTransId="{98376829-2E2D-4C2B-B4F9-D9077273BFCC}" sibTransId="{61D12828-ADAF-47AE-B0B3-3F07E9A678C8}"/>
    <dgm:cxn modelId="{17937F28-1BE4-409D-8A90-391F8C524956}" type="presOf" srcId="{80743E27-21D3-4C32-8B9F-B9F8F89B726A}" destId="{CA0E9DA8-19D9-4393-B721-650DE96BF733}" srcOrd="0" destOrd="0" presId="urn:microsoft.com/office/officeart/2005/8/layout/hProcess7"/>
    <dgm:cxn modelId="{9BEEC42B-72B6-42D2-87A2-14BC24A5D498}" type="presOf" srcId="{599B8852-A0B6-4A79-A6B5-627263D93726}" destId="{EE78F382-9280-4C51-BAF3-FE7096DD4C1C}" srcOrd="1" destOrd="0" presId="urn:microsoft.com/office/officeart/2005/8/layout/hProcess7"/>
    <dgm:cxn modelId="{0108C845-6C4D-4961-93CB-140AF711DEEA}" srcId="{553A699D-B0B5-4FC4-81B4-902D86D34306}" destId="{1099F062-D95B-4CC3-B568-DACD457A4689}" srcOrd="2" destOrd="0" parTransId="{74714722-5C0E-4E90-B4B2-0E312C501458}" sibTransId="{E07A147B-7F88-4897-8DE6-EF846891DF87}"/>
    <dgm:cxn modelId="{73A9BE47-A484-4D13-A9E7-38D19F8FEBFD}" srcId="{599B8852-A0B6-4A79-A6B5-627263D93726}" destId="{80743E27-21D3-4C32-8B9F-B9F8F89B726A}" srcOrd="0" destOrd="0" parTransId="{7E5BE44D-48CC-4EA7-BEED-C675B7210B87}" sibTransId="{67F08ADC-B2BA-4C73-B95F-C31F88BD7FA6}"/>
    <dgm:cxn modelId="{B5DEB848-E33E-41F0-BF70-A633B038CD99}" srcId="{1099F062-D95B-4CC3-B568-DACD457A4689}" destId="{A7C78FDE-F144-4D6F-93C5-E3D9113F8AE0}" srcOrd="0" destOrd="0" parTransId="{A5B81F50-B98A-4625-BBFB-94F901E3AE70}" sibTransId="{A6FF2702-CDA4-4743-8BE2-7D0893E6635C}"/>
    <dgm:cxn modelId="{6CDDF556-4414-461A-98F5-8C83787399E5}" srcId="{553A699D-B0B5-4FC4-81B4-902D86D34306}" destId="{599B8852-A0B6-4A79-A6B5-627263D93726}" srcOrd="0" destOrd="0" parTransId="{4D651A77-8E21-44E1-954A-A2AFDD858AAB}" sibTransId="{324CD63A-616F-4C3E-ABE9-3481EBD11A99}"/>
    <dgm:cxn modelId="{C7AA9383-5A21-40AE-81BF-129DADAE8487}" type="presOf" srcId="{D4D941AA-97FE-47EE-8B1D-80F31D2ABDDC}" destId="{31952D14-878B-4D15-B156-891E6B26C2C9}" srcOrd="0" destOrd="0" presId="urn:microsoft.com/office/officeart/2005/8/layout/hProcess7"/>
    <dgm:cxn modelId="{DC823296-9180-4E1E-AB93-F290A2A12FE8}" type="presOf" srcId="{E6AB5842-83E7-41E9-AF0D-C854D730AC65}" destId="{EC25CD4E-06C8-4F81-9652-D5167A4D8D29}" srcOrd="0" destOrd="1" presId="urn:microsoft.com/office/officeart/2005/8/layout/hProcess7"/>
    <dgm:cxn modelId="{CD931B9E-2220-4A18-A5BB-314B5FBF08DA}" srcId="{D4D941AA-97FE-47EE-8B1D-80F31D2ABDDC}" destId="{32770832-9971-4345-A05B-56EE49B94042}" srcOrd="0" destOrd="0" parTransId="{499FE5DA-DE87-44B7-92D9-9F0A2BEAEBDC}" sibTransId="{124FA4A2-1EA8-4057-83F4-30DB7C3E4914}"/>
    <dgm:cxn modelId="{27CCD0B0-7C3A-4B52-9854-5D15E1C8DB05}" type="presOf" srcId="{599B8852-A0B6-4A79-A6B5-627263D93726}" destId="{0E907E2E-BD26-4AB2-856C-54F84A077FF0}" srcOrd="0" destOrd="0" presId="urn:microsoft.com/office/officeart/2005/8/layout/hProcess7"/>
    <dgm:cxn modelId="{452F11B1-FAC8-4F6A-884F-0026B2A732E3}" type="presOf" srcId="{1099F062-D95B-4CC3-B568-DACD457A4689}" destId="{F747BF4E-C64C-4041-A937-3DBA3933E983}" srcOrd="1" destOrd="0" presId="urn:microsoft.com/office/officeart/2005/8/layout/hProcess7"/>
    <dgm:cxn modelId="{DD5A33D2-EA01-4CC3-A2E7-2A93A8787823}" srcId="{553A699D-B0B5-4FC4-81B4-902D86D34306}" destId="{D4D941AA-97FE-47EE-8B1D-80F31D2ABDDC}" srcOrd="1" destOrd="0" parTransId="{61D1DDA2-D5C6-4723-A139-27A8318B1C42}" sibTransId="{C7B317C7-C5B6-44B5-B539-78ABF80A1B57}"/>
    <dgm:cxn modelId="{1ECD83D5-F65D-44A0-B5BB-2D028C9BF31A}" type="presOf" srcId="{A7C78FDE-F144-4D6F-93C5-E3D9113F8AE0}" destId="{6D2F8266-E36E-45D2-90F3-C4857FCE2C6D}" srcOrd="0" destOrd="0" presId="urn:microsoft.com/office/officeart/2005/8/layout/hProcess7"/>
    <dgm:cxn modelId="{D65B4CD7-B47D-44B1-BF77-F272858512C9}" type="presOf" srcId="{1099F062-D95B-4CC3-B568-DACD457A4689}" destId="{C893D041-DCD3-4FCE-9DA1-6BBBBD6D8848}" srcOrd="0" destOrd="0" presId="urn:microsoft.com/office/officeart/2005/8/layout/hProcess7"/>
    <dgm:cxn modelId="{46F8B1E5-D8E3-47E6-B4C9-26AA7C0C57DD}" type="presOf" srcId="{D4D941AA-97FE-47EE-8B1D-80F31D2ABDDC}" destId="{9C785F23-0ED6-4BCD-B6BD-BC7500D29A07}" srcOrd="1" destOrd="0" presId="urn:microsoft.com/office/officeart/2005/8/layout/hProcess7"/>
    <dgm:cxn modelId="{0C89E2F0-8341-4F99-8A11-C6858C90E580}" type="presOf" srcId="{553A699D-B0B5-4FC4-81B4-902D86D34306}" destId="{E3C0F19E-EB80-4AF0-8C2B-1DA6787A134F}" srcOrd="0" destOrd="0" presId="urn:microsoft.com/office/officeart/2005/8/layout/hProcess7"/>
    <dgm:cxn modelId="{2CF791F3-917C-4FB7-948D-77D40DEB4FFF}" type="presOf" srcId="{32770832-9971-4345-A05B-56EE49B94042}" destId="{EC25CD4E-06C8-4F81-9652-D5167A4D8D29}" srcOrd="0" destOrd="0" presId="urn:microsoft.com/office/officeart/2005/8/layout/hProcess7"/>
    <dgm:cxn modelId="{7885EAB4-1027-432F-8D63-89B2D606A2F8}" type="presParOf" srcId="{E3C0F19E-EB80-4AF0-8C2B-1DA6787A134F}" destId="{3387F35B-605D-46F7-AA33-62DACBD76ADF}" srcOrd="0" destOrd="0" presId="urn:microsoft.com/office/officeart/2005/8/layout/hProcess7"/>
    <dgm:cxn modelId="{41DC6FD7-557C-4D3F-90D9-2DECA3B516C7}" type="presParOf" srcId="{3387F35B-605D-46F7-AA33-62DACBD76ADF}" destId="{0E907E2E-BD26-4AB2-856C-54F84A077FF0}" srcOrd="0" destOrd="0" presId="urn:microsoft.com/office/officeart/2005/8/layout/hProcess7"/>
    <dgm:cxn modelId="{D28BF418-B02D-4B48-AA96-6024B2D7D845}" type="presParOf" srcId="{3387F35B-605D-46F7-AA33-62DACBD76ADF}" destId="{EE78F382-9280-4C51-BAF3-FE7096DD4C1C}" srcOrd="1" destOrd="0" presId="urn:microsoft.com/office/officeart/2005/8/layout/hProcess7"/>
    <dgm:cxn modelId="{B7E0CFFE-65A5-4E93-940C-DF79432B9B59}" type="presParOf" srcId="{3387F35B-605D-46F7-AA33-62DACBD76ADF}" destId="{CA0E9DA8-19D9-4393-B721-650DE96BF733}" srcOrd="2" destOrd="0" presId="urn:microsoft.com/office/officeart/2005/8/layout/hProcess7"/>
    <dgm:cxn modelId="{278C9A4C-FAF9-41FC-957C-D2BA499698C3}" type="presParOf" srcId="{E3C0F19E-EB80-4AF0-8C2B-1DA6787A134F}" destId="{2324915A-009F-42E6-B19B-89119F55E305}" srcOrd="1" destOrd="0" presId="urn:microsoft.com/office/officeart/2005/8/layout/hProcess7"/>
    <dgm:cxn modelId="{D66C5B63-AD82-4840-BCFB-4CBB263CC13B}" type="presParOf" srcId="{E3C0F19E-EB80-4AF0-8C2B-1DA6787A134F}" destId="{DB7C6198-43A3-4614-A836-0CBD2F00C1F8}" srcOrd="2" destOrd="0" presId="urn:microsoft.com/office/officeart/2005/8/layout/hProcess7"/>
    <dgm:cxn modelId="{7C6064A9-029D-443F-98A6-9413533CB364}" type="presParOf" srcId="{DB7C6198-43A3-4614-A836-0CBD2F00C1F8}" destId="{12A59854-9122-48ED-9DA5-7F7DA9922C18}" srcOrd="0" destOrd="0" presId="urn:microsoft.com/office/officeart/2005/8/layout/hProcess7"/>
    <dgm:cxn modelId="{3E2817B7-9AF8-408B-B09A-53A804958509}" type="presParOf" srcId="{DB7C6198-43A3-4614-A836-0CBD2F00C1F8}" destId="{C7D7A1FF-5BC0-4997-AF53-4A66A0224D4C}" srcOrd="1" destOrd="0" presId="urn:microsoft.com/office/officeart/2005/8/layout/hProcess7"/>
    <dgm:cxn modelId="{02BADBC5-79A5-4284-92EC-6EFA4E641013}" type="presParOf" srcId="{DB7C6198-43A3-4614-A836-0CBD2F00C1F8}" destId="{1328DBEF-DFDA-40D3-8EF8-7B1F0077F990}" srcOrd="2" destOrd="0" presId="urn:microsoft.com/office/officeart/2005/8/layout/hProcess7"/>
    <dgm:cxn modelId="{C6EA6A11-F03A-4344-9E1B-36D01CDCA924}" type="presParOf" srcId="{E3C0F19E-EB80-4AF0-8C2B-1DA6787A134F}" destId="{636187EC-2A3C-4D2C-8B9F-C5C065B237BA}" srcOrd="3" destOrd="0" presId="urn:microsoft.com/office/officeart/2005/8/layout/hProcess7"/>
    <dgm:cxn modelId="{09052B01-9959-434F-B44A-388E9BC2C724}" type="presParOf" srcId="{E3C0F19E-EB80-4AF0-8C2B-1DA6787A134F}" destId="{4D3E6276-5F57-4BD8-B144-B946D2F1BAC6}" srcOrd="4" destOrd="0" presId="urn:microsoft.com/office/officeart/2005/8/layout/hProcess7"/>
    <dgm:cxn modelId="{CE929F05-D738-4C66-9F54-BD744A3A8B9C}" type="presParOf" srcId="{4D3E6276-5F57-4BD8-B144-B946D2F1BAC6}" destId="{31952D14-878B-4D15-B156-891E6B26C2C9}" srcOrd="0" destOrd="0" presId="urn:microsoft.com/office/officeart/2005/8/layout/hProcess7"/>
    <dgm:cxn modelId="{E1A9E1E6-E7F2-4B44-8853-1494FEF038D3}" type="presParOf" srcId="{4D3E6276-5F57-4BD8-B144-B946D2F1BAC6}" destId="{9C785F23-0ED6-4BCD-B6BD-BC7500D29A07}" srcOrd="1" destOrd="0" presId="urn:microsoft.com/office/officeart/2005/8/layout/hProcess7"/>
    <dgm:cxn modelId="{44B4990B-D23B-444A-8F5C-E108CE5E6A44}" type="presParOf" srcId="{4D3E6276-5F57-4BD8-B144-B946D2F1BAC6}" destId="{EC25CD4E-06C8-4F81-9652-D5167A4D8D29}" srcOrd="2" destOrd="0" presId="urn:microsoft.com/office/officeart/2005/8/layout/hProcess7"/>
    <dgm:cxn modelId="{27F4BC6E-14A2-4CF1-960E-F755D21797AE}" type="presParOf" srcId="{E3C0F19E-EB80-4AF0-8C2B-1DA6787A134F}" destId="{F721AA53-4E62-462F-8D57-2024CD8BB226}" srcOrd="5" destOrd="0" presId="urn:microsoft.com/office/officeart/2005/8/layout/hProcess7"/>
    <dgm:cxn modelId="{2C9A6199-7631-4F59-B8E1-23A8E4C69FC4}" type="presParOf" srcId="{E3C0F19E-EB80-4AF0-8C2B-1DA6787A134F}" destId="{261AF622-7EC9-4A42-BAE2-F53EB7B9D23C}" srcOrd="6" destOrd="0" presId="urn:microsoft.com/office/officeart/2005/8/layout/hProcess7"/>
    <dgm:cxn modelId="{9BCBCF3C-B056-4845-9574-03A3C887BB53}" type="presParOf" srcId="{261AF622-7EC9-4A42-BAE2-F53EB7B9D23C}" destId="{9DDD7F90-1187-4912-A026-34BDE1ED5EE3}" srcOrd="0" destOrd="0" presId="urn:microsoft.com/office/officeart/2005/8/layout/hProcess7"/>
    <dgm:cxn modelId="{64FC5DF7-CDA8-40C5-A5D7-14BD58B5C294}" type="presParOf" srcId="{261AF622-7EC9-4A42-BAE2-F53EB7B9D23C}" destId="{FAAE9D17-97D4-4593-8DC6-8F81D61DB582}" srcOrd="1" destOrd="0" presId="urn:microsoft.com/office/officeart/2005/8/layout/hProcess7"/>
    <dgm:cxn modelId="{5289C5AC-AB11-4D09-B591-0D04EA9F0828}" type="presParOf" srcId="{261AF622-7EC9-4A42-BAE2-F53EB7B9D23C}" destId="{C445FCFE-62DD-42E6-AA35-5D91998C87B2}" srcOrd="2" destOrd="0" presId="urn:microsoft.com/office/officeart/2005/8/layout/hProcess7"/>
    <dgm:cxn modelId="{7ED88C55-E8FF-46A9-AB2D-EBB6D9C14E83}" type="presParOf" srcId="{E3C0F19E-EB80-4AF0-8C2B-1DA6787A134F}" destId="{9FA4DE01-A2CB-479F-8168-A21655276414}" srcOrd="7" destOrd="0" presId="urn:microsoft.com/office/officeart/2005/8/layout/hProcess7"/>
    <dgm:cxn modelId="{F70203E3-3EB6-47CB-91E5-DEC61DA84AF7}" type="presParOf" srcId="{E3C0F19E-EB80-4AF0-8C2B-1DA6787A134F}" destId="{A1C686F2-65B0-4DA2-9BFA-7EBB2DB8544A}" srcOrd="8" destOrd="0" presId="urn:microsoft.com/office/officeart/2005/8/layout/hProcess7"/>
    <dgm:cxn modelId="{5CB4773A-3FB5-4AC4-9099-6E542122FEBB}" type="presParOf" srcId="{A1C686F2-65B0-4DA2-9BFA-7EBB2DB8544A}" destId="{C893D041-DCD3-4FCE-9DA1-6BBBBD6D8848}" srcOrd="0" destOrd="0" presId="urn:microsoft.com/office/officeart/2005/8/layout/hProcess7"/>
    <dgm:cxn modelId="{BDECB89F-8D11-40A5-BD65-80D64CAC3E1A}" type="presParOf" srcId="{A1C686F2-65B0-4DA2-9BFA-7EBB2DB8544A}" destId="{F747BF4E-C64C-4041-A937-3DBA3933E983}" srcOrd="1" destOrd="0" presId="urn:microsoft.com/office/officeart/2005/8/layout/hProcess7"/>
    <dgm:cxn modelId="{FCCC0483-C961-4425-A288-80F43E413444}" type="presParOf" srcId="{A1C686F2-65B0-4DA2-9BFA-7EBB2DB8544A}" destId="{6D2F8266-E36E-45D2-90F3-C4857FCE2C6D}"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907E2E-BD26-4AB2-856C-54F84A077FF0}">
      <dsp:nvSpPr>
        <dsp:cNvPr id="0" name=""/>
        <dsp:cNvSpPr/>
      </dsp:nvSpPr>
      <dsp:spPr>
        <a:xfrm>
          <a:off x="0" y="364831"/>
          <a:ext cx="3831655" cy="4597986"/>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731" rIns="173355" bIns="0" numCol="1" spcCol="1270" anchor="t" anchorCtr="0">
          <a:noAutofit/>
        </a:bodyPr>
        <a:lstStyle/>
        <a:p>
          <a:pPr marL="0" lvl="0" indent="0" algn="r" defTabSz="1733550">
            <a:lnSpc>
              <a:spcPct val="90000"/>
            </a:lnSpc>
            <a:spcBef>
              <a:spcPct val="0"/>
            </a:spcBef>
            <a:spcAft>
              <a:spcPct val="35000"/>
            </a:spcAft>
            <a:buNone/>
          </a:pPr>
          <a:r>
            <a:rPr lang="en-US" sz="3900" b="1" kern="1200" cap="none" spc="0" dirty="0">
              <a:ln w="18415" cmpd="sng">
                <a:solidFill>
                  <a:srgbClr val="FFFFFF"/>
                </a:solidFill>
                <a:prstDash val="solid"/>
              </a:ln>
              <a:solidFill>
                <a:schemeClr val="tx2"/>
              </a:solidFill>
              <a:effectLst>
                <a:outerShdw blurRad="63500" dir="3600000" algn="tl" rotWithShape="0">
                  <a:srgbClr val="000000">
                    <a:alpha val="70000"/>
                  </a:srgbClr>
                </a:outerShdw>
              </a:effectLst>
              <a:latin typeface="+mn-lt"/>
              <a:cs typeface="Verdana"/>
            </a:rPr>
            <a:t>DISTRIBUTION</a:t>
          </a:r>
          <a:endParaRPr lang="en-GB" sz="3900" kern="1200" dirty="0">
            <a:solidFill>
              <a:schemeClr val="tx2"/>
            </a:solidFill>
            <a:latin typeface="+mn-lt"/>
          </a:endParaRPr>
        </a:p>
      </dsp:txBody>
      <dsp:txXfrm rot="16200000">
        <a:off x="-1502008" y="1866840"/>
        <a:ext cx="3770348" cy="766331"/>
      </dsp:txXfrm>
    </dsp:sp>
    <dsp:sp modelId="{CA0E9DA8-19D9-4393-B721-650DE96BF733}">
      <dsp:nvSpPr>
        <dsp:cNvPr id="0" name=""/>
        <dsp:cNvSpPr/>
      </dsp:nvSpPr>
      <dsp:spPr>
        <a:xfrm>
          <a:off x="766331" y="364831"/>
          <a:ext cx="2854583" cy="459798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endParaRPr lang="en-US" altLang="en-US" sz="2000" b="1" kern="1200" dirty="0">
            <a:solidFill>
              <a:schemeClr val="tx2"/>
            </a:solidFill>
            <a:latin typeface="Arial"/>
            <a:ea typeface="MS PGothic"/>
            <a:cs typeface="Arial"/>
          </a:endParaRPr>
        </a:p>
        <a:p>
          <a:pPr marL="0" lvl="0" indent="0" algn="l" defTabSz="889000" rtl="0">
            <a:lnSpc>
              <a:spcPct val="90000"/>
            </a:lnSpc>
            <a:spcBef>
              <a:spcPct val="0"/>
            </a:spcBef>
            <a:spcAft>
              <a:spcPct val="35000"/>
            </a:spcAft>
            <a:buNone/>
          </a:pPr>
          <a:r>
            <a:rPr lang="en-US" altLang="en-US" sz="2000" b="1" kern="1200" dirty="0">
              <a:solidFill>
                <a:schemeClr val="tx2"/>
              </a:solidFill>
              <a:latin typeface="Arial"/>
              <a:ea typeface="MS PGothic"/>
              <a:cs typeface="Arial"/>
            </a:rPr>
            <a:t>TEB participants are granted access, in esa-star, to admitted tenders only after signing a Non-Disclosure and Non-Interest Form </a:t>
          </a:r>
          <a:endParaRPr lang="en-GB" altLang="en-US" sz="2000" b="1" kern="1200" dirty="0">
            <a:solidFill>
              <a:schemeClr val="tx2"/>
            </a:solidFill>
            <a:latin typeface="Arial"/>
            <a:ea typeface="MS PGothic"/>
            <a:cs typeface="Arial"/>
          </a:endParaRPr>
        </a:p>
      </dsp:txBody>
      <dsp:txXfrm>
        <a:off x="766331" y="364831"/>
        <a:ext cx="2854583" cy="4597986"/>
      </dsp:txXfrm>
    </dsp:sp>
    <dsp:sp modelId="{31952D14-878B-4D15-B156-891E6B26C2C9}">
      <dsp:nvSpPr>
        <dsp:cNvPr id="0" name=""/>
        <dsp:cNvSpPr/>
      </dsp:nvSpPr>
      <dsp:spPr>
        <a:xfrm>
          <a:off x="3966653" y="364831"/>
          <a:ext cx="3831655" cy="4597986"/>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731" rIns="173355" bIns="0" numCol="1" spcCol="1270" anchor="t" anchorCtr="0">
          <a:noAutofit/>
        </a:bodyPr>
        <a:lstStyle/>
        <a:p>
          <a:pPr marL="0" lvl="0" indent="0" algn="r" defTabSz="1733550">
            <a:lnSpc>
              <a:spcPct val="90000"/>
            </a:lnSpc>
            <a:spcBef>
              <a:spcPct val="0"/>
            </a:spcBef>
            <a:spcAft>
              <a:spcPct val="35000"/>
            </a:spcAft>
            <a:buNone/>
          </a:pPr>
          <a:r>
            <a:rPr lang="en-US" sz="3900" b="1" kern="1200" cap="none" spc="0" dirty="0">
              <a:ln w="18415" cmpd="sng">
                <a:solidFill>
                  <a:srgbClr val="FFFFFF"/>
                </a:solidFill>
                <a:prstDash val="solid"/>
              </a:ln>
              <a:solidFill>
                <a:schemeClr val="tx2"/>
              </a:solidFill>
              <a:effectLst>
                <a:outerShdw blurRad="63500" dir="3600000" algn="tl" rotWithShape="0">
                  <a:srgbClr val="000000">
                    <a:alpha val="70000"/>
                  </a:srgbClr>
                </a:outerShdw>
              </a:effectLst>
              <a:latin typeface="+mn-lt"/>
              <a:cs typeface="Verdana"/>
            </a:rPr>
            <a:t>SECURITY</a:t>
          </a:r>
          <a:endParaRPr lang="en-GB" sz="3900" kern="1200" dirty="0">
            <a:solidFill>
              <a:schemeClr val="tx2"/>
            </a:solidFill>
            <a:latin typeface="+mn-lt"/>
          </a:endParaRPr>
        </a:p>
      </dsp:txBody>
      <dsp:txXfrm rot="16200000">
        <a:off x="2464644" y="1866840"/>
        <a:ext cx="3770348" cy="766331"/>
      </dsp:txXfrm>
    </dsp:sp>
    <dsp:sp modelId="{C7D7A1FF-5BC0-4997-AF53-4A66A0224D4C}">
      <dsp:nvSpPr>
        <dsp:cNvPr id="0" name=""/>
        <dsp:cNvSpPr/>
      </dsp:nvSpPr>
      <dsp:spPr>
        <a:xfrm rot="5400000">
          <a:off x="3648100" y="4017431"/>
          <a:ext cx="675424" cy="574748"/>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25CD4E-06C8-4F81-9652-D5167A4D8D29}">
      <dsp:nvSpPr>
        <dsp:cNvPr id="0" name=""/>
        <dsp:cNvSpPr/>
      </dsp:nvSpPr>
      <dsp:spPr>
        <a:xfrm>
          <a:off x="4732984" y="364831"/>
          <a:ext cx="2854583" cy="459798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a:lnSpc>
              <a:spcPct val="90000"/>
            </a:lnSpc>
            <a:spcBef>
              <a:spcPct val="0"/>
            </a:spcBef>
            <a:spcAft>
              <a:spcPct val="35000"/>
            </a:spcAft>
            <a:buNone/>
          </a:pPr>
          <a:endParaRPr lang="en-GB" altLang="en-US" sz="2000" b="1" kern="1200" dirty="0">
            <a:solidFill>
              <a:schemeClr val="tx2"/>
            </a:solidFill>
            <a:latin typeface="Arial"/>
            <a:ea typeface="MS PGothic"/>
            <a:cs typeface="Arial"/>
          </a:endParaRPr>
        </a:p>
        <a:p>
          <a:pPr marL="0" lvl="0" indent="0" algn="l" defTabSz="889000" rtl="0">
            <a:lnSpc>
              <a:spcPct val="90000"/>
            </a:lnSpc>
            <a:spcBef>
              <a:spcPct val="0"/>
            </a:spcBef>
            <a:spcAft>
              <a:spcPct val="35000"/>
            </a:spcAft>
            <a:buNone/>
          </a:pPr>
          <a:r>
            <a:rPr lang="en-US" altLang="en-US" sz="2000" b="1" kern="1200" dirty="0">
              <a:solidFill>
                <a:schemeClr val="tx2"/>
              </a:solidFill>
              <a:latin typeface="Arial"/>
              <a:ea typeface="MS PGothic"/>
              <a:cs typeface="Arial"/>
            </a:rPr>
            <a:t>The latest ESA Security Directives are applicable to the procurement process</a:t>
          </a:r>
          <a:r>
            <a:rPr lang="en-US" altLang="en-US" sz="2000" b="1" kern="1200" dirty="0">
              <a:solidFill>
                <a:schemeClr val="tx2"/>
              </a:solidFill>
              <a:latin typeface="Arial" panose="020B0604020202020204"/>
              <a:ea typeface="MS PGothic"/>
            </a:rPr>
            <a:t> and the admitted tenders. </a:t>
          </a:r>
          <a:endParaRPr lang="en-GB" sz="2000" b="1" kern="1200" dirty="0">
            <a:solidFill>
              <a:schemeClr val="tx2"/>
            </a:solidFill>
          </a:endParaRPr>
        </a:p>
      </dsp:txBody>
      <dsp:txXfrm>
        <a:off x="4732984" y="364831"/>
        <a:ext cx="2854583" cy="4597986"/>
      </dsp:txXfrm>
    </dsp:sp>
    <dsp:sp modelId="{C893D041-DCD3-4FCE-9DA1-6BBBBD6D8848}">
      <dsp:nvSpPr>
        <dsp:cNvPr id="0" name=""/>
        <dsp:cNvSpPr/>
      </dsp:nvSpPr>
      <dsp:spPr>
        <a:xfrm>
          <a:off x="7932417" y="364831"/>
          <a:ext cx="3831655" cy="4597986"/>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3731" rIns="173355" bIns="0" numCol="1" spcCol="1270" anchor="t" anchorCtr="0">
          <a:noAutofit/>
        </a:bodyPr>
        <a:lstStyle/>
        <a:p>
          <a:pPr marL="0" lvl="0" indent="0" algn="r" defTabSz="1733550">
            <a:lnSpc>
              <a:spcPct val="90000"/>
            </a:lnSpc>
            <a:spcBef>
              <a:spcPct val="0"/>
            </a:spcBef>
            <a:spcAft>
              <a:spcPct val="35000"/>
            </a:spcAft>
            <a:buNone/>
          </a:pPr>
          <a:r>
            <a:rPr lang="en-US" sz="3900" b="1" kern="1200" cap="none" spc="0" dirty="0">
              <a:ln w="18415" cmpd="sng">
                <a:solidFill>
                  <a:srgbClr val="FFFFFF"/>
                </a:solidFill>
                <a:prstDash val="solid"/>
              </a:ln>
              <a:solidFill>
                <a:schemeClr val="tx2"/>
              </a:solidFill>
              <a:effectLst>
                <a:outerShdw blurRad="63500" dir="3600000" algn="tl" rotWithShape="0">
                  <a:srgbClr val="000000">
                    <a:alpha val="70000"/>
                  </a:srgbClr>
                </a:outerShdw>
              </a:effectLst>
              <a:latin typeface="+mn-lt"/>
              <a:cs typeface="Verdana"/>
            </a:rPr>
            <a:t>DISPOSAL</a:t>
          </a:r>
          <a:endParaRPr lang="en-GB" sz="3900" kern="1200" dirty="0">
            <a:solidFill>
              <a:schemeClr val="tx2"/>
            </a:solidFill>
            <a:latin typeface="+mn-lt"/>
          </a:endParaRPr>
        </a:p>
      </dsp:txBody>
      <dsp:txXfrm rot="16200000">
        <a:off x="6430408" y="1866840"/>
        <a:ext cx="3770348" cy="766331"/>
      </dsp:txXfrm>
    </dsp:sp>
    <dsp:sp modelId="{FAAE9D17-97D4-4593-8DC6-8F81D61DB582}">
      <dsp:nvSpPr>
        <dsp:cNvPr id="0" name=""/>
        <dsp:cNvSpPr/>
      </dsp:nvSpPr>
      <dsp:spPr>
        <a:xfrm rot="5400000">
          <a:off x="7613863" y="4017431"/>
          <a:ext cx="675424" cy="574748"/>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2F8266-E36E-45D2-90F3-C4857FCE2C6D}">
      <dsp:nvSpPr>
        <dsp:cNvPr id="0" name=""/>
        <dsp:cNvSpPr/>
      </dsp:nvSpPr>
      <dsp:spPr>
        <a:xfrm>
          <a:off x="8698748" y="364831"/>
          <a:ext cx="2854583" cy="459798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8580" rIns="0" bIns="0" numCol="1" spcCol="1270" anchor="t" anchorCtr="0">
          <a:noAutofit/>
        </a:bodyPr>
        <a:lstStyle/>
        <a:p>
          <a:pPr marL="0" lvl="0" indent="0" algn="l" defTabSz="889000" rtl="0">
            <a:lnSpc>
              <a:spcPct val="90000"/>
            </a:lnSpc>
            <a:spcBef>
              <a:spcPct val="0"/>
            </a:spcBef>
            <a:spcAft>
              <a:spcPct val="35000"/>
            </a:spcAft>
            <a:buNone/>
          </a:pPr>
          <a:endParaRPr lang="en-US" altLang="en-US" sz="2000" b="1" kern="1200" dirty="0">
            <a:solidFill>
              <a:schemeClr val="tx2"/>
            </a:solidFill>
            <a:latin typeface="Arial"/>
            <a:ea typeface="MS PGothic"/>
            <a:cs typeface="Arial"/>
          </a:endParaRPr>
        </a:p>
        <a:p>
          <a:pPr marL="0" lvl="0" indent="0" algn="l" defTabSz="889000" rtl="0">
            <a:lnSpc>
              <a:spcPct val="90000"/>
            </a:lnSpc>
            <a:spcBef>
              <a:spcPct val="0"/>
            </a:spcBef>
            <a:spcAft>
              <a:spcPct val="35000"/>
            </a:spcAft>
            <a:buNone/>
          </a:pPr>
          <a:r>
            <a:rPr lang="en-US" altLang="en-US" sz="2000" b="1" kern="1200" dirty="0">
              <a:solidFill>
                <a:schemeClr val="tx2"/>
              </a:solidFill>
              <a:latin typeface="Arial"/>
              <a:ea typeface="MS PGothic"/>
              <a:cs typeface="Arial"/>
            </a:rPr>
            <a:t>Tenders not admitted for evaluation and those not recommended for contract award, are </a:t>
          </a:r>
          <a:r>
            <a:rPr lang="en-US" altLang="en-US" sz="2000" b="1" kern="1200">
              <a:solidFill>
                <a:schemeClr val="tx2"/>
              </a:solidFill>
              <a:latin typeface="Arial"/>
              <a:ea typeface="MS PGothic"/>
              <a:cs typeface="Arial"/>
            </a:rPr>
            <a:t>deleted from </a:t>
          </a:r>
          <a:r>
            <a:rPr lang="en-US" altLang="en-US" sz="2000" b="1" kern="1200" dirty="0">
              <a:solidFill>
                <a:schemeClr val="tx2"/>
              </a:solidFill>
              <a:latin typeface="Arial"/>
              <a:ea typeface="MS PGothic"/>
              <a:cs typeface="Arial"/>
            </a:rPr>
            <a:t>the </a:t>
          </a:r>
          <a:r>
            <a:rPr lang="en-US" altLang="en-US" sz="2000" b="1" kern="1200" dirty="0" err="1">
              <a:solidFill>
                <a:schemeClr val="tx2"/>
              </a:solidFill>
              <a:latin typeface="Arial"/>
              <a:ea typeface="MS PGothic"/>
              <a:cs typeface="Arial"/>
            </a:rPr>
            <a:t>esa</a:t>
          </a:r>
          <a:r>
            <a:rPr lang="en-US" altLang="en-US" sz="2000" b="1" kern="1200" dirty="0">
              <a:solidFill>
                <a:schemeClr val="tx2"/>
              </a:solidFill>
              <a:latin typeface="Arial"/>
              <a:ea typeface="MS PGothic"/>
              <a:cs typeface="Arial"/>
            </a:rPr>
            <a:t>-star system.</a:t>
          </a:r>
        </a:p>
        <a:p>
          <a:pPr marL="0" lvl="0" indent="0" algn="l" defTabSz="889000">
            <a:lnSpc>
              <a:spcPct val="90000"/>
            </a:lnSpc>
            <a:spcBef>
              <a:spcPct val="0"/>
            </a:spcBef>
            <a:spcAft>
              <a:spcPct val="35000"/>
            </a:spcAft>
            <a:buNone/>
          </a:pPr>
          <a:endParaRPr lang="en-US" altLang="en-US" sz="2000" b="1" kern="1200" dirty="0">
            <a:solidFill>
              <a:schemeClr val="tx2"/>
            </a:solidFill>
            <a:latin typeface="Arial"/>
            <a:ea typeface="MS PGothic"/>
            <a:cs typeface="Arial"/>
          </a:endParaRPr>
        </a:p>
      </dsp:txBody>
      <dsp:txXfrm>
        <a:off x="8698748" y="364831"/>
        <a:ext cx="2854583" cy="459798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dirty="0"/>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9/11/2023</a:t>
            </a:fld>
            <a:endParaRPr lang="en-US" dirty="0"/>
          </a:p>
        </p:txBody>
      </p:sp>
      <p:sp>
        <p:nvSpPr>
          <p:cNvPr id="11268" name="Rectangle 4"/>
          <p:cNvSpPr>
            <a:spLocks noGrp="1" noRot="1" noChangeAspect="1" noChangeArrowheads="1" noTextEdit="1"/>
          </p:cNvSpPr>
          <p:nvPr>
            <p:ph type="sldImg" idx="2"/>
          </p:nvPr>
        </p:nvSpPr>
        <p:spPr bwMode="auto">
          <a:xfrm>
            <a:off x="454025" y="693738"/>
            <a:ext cx="617696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dirty="0"/>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3" kern="1200">
        <a:solidFill>
          <a:schemeClr val="tx1"/>
        </a:solidFill>
        <a:latin typeface="Calibri" pitchFamily="34" charset="0"/>
        <a:ea typeface="+mn-ea"/>
        <a:cs typeface="+mn-cs"/>
      </a:defRPr>
    </a:lvl1pPr>
    <a:lvl2pPr marL="610636" algn="l" rtl="0" fontAlgn="base">
      <a:spcBef>
        <a:spcPct val="30000"/>
      </a:spcBef>
      <a:spcAft>
        <a:spcPct val="0"/>
      </a:spcAft>
      <a:defRPr sz="1603" kern="1200">
        <a:solidFill>
          <a:schemeClr val="tx1"/>
        </a:solidFill>
        <a:latin typeface="Calibri" pitchFamily="34" charset="0"/>
        <a:ea typeface="+mn-ea"/>
        <a:cs typeface="+mn-cs"/>
      </a:defRPr>
    </a:lvl2pPr>
    <a:lvl3pPr marL="1221273" algn="l" rtl="0" fontAlgn="base">
      <a:spcBef>
        <a:spcPct val="30000"/>
      </a:spcBef>
      <a:spcAft>
        <a:spcPct val="0"/>
      </a:spcAft>
      <a:defRPr sz="1603" kern="1200">
        <a:solidFill>
          <a:schemeClr val="tx1"/>
        </a:solidFill>
        <a:latin typeface="Calibri" pitchFamily="34" charset="0"/>
        <a:ea typeface="+mn-ea"/>
        <a:cs typeface="+mn-cs"/>
      </a:defRPr>
    </a:lvl3pPr>
    <a:lvl4pPr marL="1831909" algn="l" rtl="0" fontAlgn="base">
      <a:spcBef>
        <a:spcPct val="30000"/>
      </a:spcBef>
      <a:spcAft>
        <a:spcPct val="0"/>
      </a:spcAft>
      <a:defRPr sz="1603" kern="1200">
        <a:solidFill>
          <a:schemeClr val="tx1"/>
        </a:solidFill>
        <a:latin typeface="Calibri" pitchFamily="34" charset="0"/>
        <a:ea typeface="+mn-ea"/>
        <a:cs typeface="+mn-cs"/>
      </a:defRPr>
    </a:lvl4pPr>
    <a:lvl5pPr marL="2442545" algn="l" rtl="0" fontAlgn="base">
      <a:spcBef>
        <a:spcPct val="30000"/>
      </a:spcBef>
      <a:spcAft>
        <a:spcPct val="0"/>
      </a:spcAft>
      <a:defRPr sz="1603" kern="1200">
        <a:solidFill>
          <a:schemeClr val="tx1"/>
        </a:solidFill>
        <a:latin typeface="Calibri" pitchFamily="34" charset="0"/>
        <a:ea typeface="+mn-ea"/>
        <a:cs typeface="+mn-cs"/>
      </a:defRPr>
    </a:lvl5pPr>
    <a:lvl6pPr marL="3053182" algn="l" defTabSz="1221273" rtl="0" eaLnBrk="1" latinLnBrk="0" hangingPunct="1">
      <a:defRPr sz="1603" kern="1200">
        <a:solidFill>
          <a:schemeClr val="tx1"/>
        </a:solidFill>
        <a:latin typeface="+mn-lt"/>
        <a:ea typeface="+mn-ea"/>
        <a:cs typeface="+mn-cs"/>
      </a:defRPr>
    </a:lvl6pPr>
    <a:lvl7pPr marL="3663818" algn="l" defTabSz="1221273" rtl="0" eaLnBrk="1" latinLnBrk="0" hangingPunct="1">
      <a:defRPr sz="1603" kern="1200">
        <a:solidFill>
          <a:schemeClr val="tx1"/>
        </a:solidFill>
        <a:latin typeface="+mn-lt"/>
        <a:ea typeface="+mn-ea"/>
        <a:cs typeface="+mn-cs"/>
      </a:defRPr>
    </a:lvl7pPr>
    <a:lvl8pPr marL="4274454" algn="l" defTabSz="1221273" rtl="0" eaLnBrk="1" latinLnBrk="0" hangingPunct="1">
      <a:defRPr sz="1603" kern="1200">
        <a:solidFill>
          <a:schemeClr val="tx1"/>
        </a:solidFill>
        <a:latin typeface="+mn-lt"/>
        <a:ea typeface="+mn-ea"/>
        <a:cs typeface="+mn-cs"/>
      </a:defRPr>
    </a:lvl8pPr>
    <a:lvl9pPr marL="4885091" algn="l" defTabSz="1221273" rtl="0" eaLnBrk="1" latinLnBrk="0" hangingPunct="1">
      <a:defRPr sz="1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4025" y="693738"/>
            <a:ext cx="6176963" cy="34655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a:t>
            </a:fld>
            <a:endParaRPr lang="en-US" dirty="0"/>
          </a:p>
        </p:txBody>
      </p:sp>
    </p:spTree>
    <p:extLst>
      <p:ext uri="{BB962C8B-B14F-4D97-AF65-F5344CB8AC3E}">
        <p14:creationId xmlns:p14="http://schemas.microsoft.com/office/powerpoint/2010/main" val="1822512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08288" y="528638"/>
            <a:ext cx="4710112" cy="26431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of Non-Disclosure and Non-Interest Form signed by all TEB members. That means that - </a:t>
            </a:r>
            <a:r>
              <a:rPr lang="en-GB" sz="1200" dirty="0">
                <a:effectLst/>
                <a:latin typeface="Times New Roman" panose="02020603050405020304" pitchFamily="18" charset="0"/>
                <a:ea typeface="Times New Roman" panose="02020603050405020304" pitchFamily="18" charset="0"/>
                <a:cs typeface="Times New Roman" panose="02020603050405020304" pitchFamily="18" charset="0"/>
              </a:rPr>
              <a:t>The content of the Proposals are protected and are treated with strict confidentiality. Proposals and documents submitted by bidders in the frame of the procurement process are handled in accordance with the marking ESA UNCLASSIFIED – Limited Distribution in accordance with the ESA Security Directives.</a:t>
            </a:r>
          </a:p>
          <a:p>
            <a:endParaRPr lang="en-GB" dirty="0"/>
          </a:p>
        </p:txBody>
      </p:sp>
      <p:sp>
        <p:nvSpPr>
          <p:cNvPr id="4" name="Slide Number Placeholder 3"/>
          <p:cNvSpPr>
            <a:spLocks noGrp="1"/>
          </p:cNvSpPr>
          <p:nvPr>
            <p:ph type="sldNum" sz="quarter" idx="5"/>
          </p:nvPr>
        </p:nvSpPr>
        <p:spPr/>
        <p:txBody>
          <a:bodyPr/>
          <a:lstStyle/>
          <a:p>
            <a:pPr>
              <a:defRPr/>
            </a:pPr>
            <a:fld id="{ABCACD79-FE79-4F1C-9673-602F77E091BD}" type="slidenum">
              <a:rPr lang="en-US" altLang="en-US" smtClean="0"/>
              <a:pPr>
                <a:defRPr/>
              </a:pPr>
              <a:t>75</a:t>
            </a:fld>
            <a:endParaRPr lang="en-US" altLang="en-US"/>
          </a:p>
        </p:txBody>
      </p:sp>
    </p:spTree>
    <p:extLst>
      <p:ext uri="{BB962C8B-B14F-4D97-AF65-F5344CB8AC3E}">
        <p14:creationId xmlns:p14="http://schemas.microsoft.com/office/powerpoint/2010/main" val="25932079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jpeg"/><Relationship Id="rId1" Type="http://schemas.openxmlformats.org/officeDocument/2006/relationships/slideMaster" Target="../slideMasters/slideMaster1.xml"/><Relationship Id="rId5" Type="http://schemas.openxmlformats.org/officeDocument/2006/relationships/image" Target="../media/image31.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jpeg"/><Relationship Id="rId1" Type="http://schemas.openxmlformats.org/officeDocument/2006/relationships/slideMaster" Target="../slideMasters/slideMaster3.xml"/><Relationship Id="rId5" Type="http://schemas.openxmlformats.org/officeDocument/2006/relationships/image" Target="../media/image31.emf"/><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1.xml"/><Relationship Id="rId6" Type="http://schemas.openxmlformats.org/officeDocument/2006/relationships/image" Target="../media/image31.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0.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4.jp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emf"/><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Master" Target="../slideMasters/slideMaster3.xml"/><Relationship Id="rId5" Type="http://schemas.openxmlformats.org/officeDocument/2006/relationships/image" Target="../media/image31.emf"/><Relationship Id="rId4" Type="http://schemas.openxmlformats.org/officeDocument/2006/relationships/image" Target="../media/image4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6.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5.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emf"/><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225338" cy="6858000"/>
          </a:xfrm>
          <a:prstGeom prst="rect">
            <a:avLst/>
          </a:prstGeom>
        </p:spPr>
      </p:pic>
      <p:sp>
        <p:nvSpPr>
          <p:cNvPr id="56323" name="Rectangle 2"/>
          <p:cNvSpPr>
            <a:spLocks noGrp="1" noChangeArrowheads="1"/>
          </p:cNvSpPr>
          <p:nvPr>
            <p:ph type="subTitle" idx="1" hasCustomPrompt="1"/>
          </p:nvPr>
        </p:nvSpPr>
        <p:spPr>
          <a:xfrm>
            <a:off x="11361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704" y="3421831"/>
            <a:ext cx="10625007" cy="567399"/>
          </a:xfrm>
          <a:prstGeom prst="rect">
            <a:avLst/>
          </a:prstGeom>
        </p:spPr>
        <p:txBody>
          <a:bodyPr/>
          <a:lstStyle>
            <a:lvl1pPr>
              <a:defRPr sz="3087">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Text Box 58"/>
          <p:cNvSpPr txBox="1">
            <a:spLocks noChangeArrowheads="1"/>
          </p:cNvSpPr>
          <p:nvPr userDrawn="1"/>
        </p:nvSpPr>
        <p:spPr bwMode="auto">
          <a:xfrm>
            <a:off x="213480" y="6202800"/>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ESA UNCLASSIFIED – For ESA Official Use Only</a:t>
            </a:r>
            <a:endParaRPr lang="en-GB" sz="800"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36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7" name="Picture 5">
            <a:extLst>
              <a:ext uri="{FF2B5EF4-FFF2-40B4-BE49-F238E27FC236}">
                <a16:creationId xmlns:a16="http://schemas.microsoft.com/office/drawing/2014/main" id="{F2382437-E20D-44CE-9678-6FC2D2C8FA21}"/>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pic>
        <p:nvPicPr>
          <p:cNvPr id="3" name="Picture 70">
            <a:extLst>
              <a:ext uri="{FF2B5EF4-FFF2-40B4-BE49-F238E27FC236}">
                <a16:creationId xmlns:a16="http://schemas.microsoft.com/office/drawing/2014/main" id="{6BE57901-8455-2D01-6EA1-30F998C184B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strips(upRight)">
                                      <p:cBhvr>
                                        <p:cTn id="11" dur="500"/>
                                        <p:tgtEl>
                                          <p:spTgt spid="9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wipe(left)">
                                      <p:cBhvr>
                                        <p:cTn id="15"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83" y="-3"/>
            <a:ext cx="12302859"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08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966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6000" y="154800"/>
            <a:ext cx="10108800" cy="565200"/>
          </a:xfrm>
        </p:spPr>
        <p:txBody>
          <a:bodyPr/>
          <a:lstStyle>
            <a:lvl1pPr>
              <a:defRPr sz="3000"/>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80525" y="6202800"/>
            <a:ext cx="27507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60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557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6000" y="154800"/>
            <a:ext cx="10108800"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69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60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7731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chemeClr val="bg1"/>
                </a:solidFill>
                <a:latin typeface="Arial" charset="0"/>
                <a:ea typeface="Arial" charset="0"/>
                <a:cs typeface="Arial" charset="0"/>
              </a:rPr>
              <a:t>Produced by</a:t>
            </a:r>
            <a:endParaRPr lang="en-US" sz="796"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435991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dirty="0"/>
              <a:t>CLICK TO EDIT MASTER TITLE STYLE</a:t>
            </a:r>
            <a:endParaRPr lang="en-GB" noProof="0" dirty="0"/>
          </a:p>
        </p:txBody>
      </p:sp>
    </p:spTree>
    <p:extLst>
      <p:ext uri="{BB962C8B-B14F-4D97-AF65-F5344CB8AC3E}">
        <p14:creationId xmlns:p14="http://schemas.microsoft.com/office/powerpoint/2010/main" val="2291853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229200"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225338"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1869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6000" y="3421831"/>
            <a:ext cx="10625007" cy="567399"/>
          </a:xfrm>
          <a:prstGeom prst="rect">
            <a:avLst/>
          </a:prstGeom>
        </p:spPr>
        <p:txBody>
          <a:bodyPr/>
          <a:lstStyle>
            <a:lvl1pPr algn="l">
              <a:defRPr sz="3087">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2041" y="6422971"/>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33582" y="5406990"/>
            <a:ext cx="227947"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811453" y="6156809"/>
            <a:ext cx="227948"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125001" y="5811879"/>
            <a:ext cx="914400"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3200" y="6213933"/>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64495" y="6202800"/>
            <a:ext cx="29110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pic>
        <p:nvPicPr>
          <p:cNvPr id="65" name="Picture 5">
            <a:extLst>
              <a:ext uri="{FF2B5EF4-FFF2-40B4-BE49-F238E27FC236}">
                <a16:creationId xmlns:a16="http://schemas.microsoft.com/office/drawing/2014/main" id="{BBC9EEE5-B210-445C-81EF-FEA569E56083}"/>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pic>
        <p:nvPicPr>
          <p:cNvPr id="2" name="Picture 70">
            <a:extLst>
              <a:ext uri="{FF2B5EF4-FFF2-40B4-BE49-F238E27FC236}">
                <a16:creationId xmlns:a16="http://schemas.microsoft.com/office/drawing/2014/main" id="{592731E2-C1CB-C027-F28E-26A7E64323D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994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 calcmode="lin" valueType="num">
                                      <p:cBhvr additive="base">
                                        <p:cTn id="2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3">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 calcmode="lin" valueType="num">
                                      <p:cBhvr additive="base">
                                        <p:cTn id="32"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xEl>
                                              <p:pRg st="0" end="0"/>
                                            </p:txEl>
                                          </p:spTgt>
                                        </p:tgtEl>
                                        <p:attrNameLst>
                                          <p:attrName>style.visibility</p:attrName>
                                        </p:attrNameLst>
                                      </p:cBhvr>
                                      <p:to>
                                        <p:strVal val="visible"/>
                                      </p:to>
                                    </p:set>
                                    <p:anim calcmode="lin" valueType="num">
                                      <p:cBhvr additive="base">
                                        <p:cTn id="36"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wipe(left)">
                                      <p:cBhvr>
                                        <p:cTn id="4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67F11124-82EC-4269-B097-AA13626176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43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5600"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9" name="Picture 5">
            <a:extLst>
              <a:ext uri="{FF2B5EF4-FFF2-40B4-BE49-F238E27FC236}">
                <a16:creationId xmlns:a16="http://schemas.microsoft.com/office/drawing/2014/main" id="{F46AEE21-774A-4AB5-ADC4-A6979F397CFE}"/>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32" name="Picture 70">
            <a:extLst>
              <a:ext uri="{FF2B5EF4-FFF2-40B4-BE49-F238E27FC236}">
                <a16:creationId xmlns:a16="http://schemas.microsoft.com/office/drawing/2014/main" id="{4139CB37-A030-F71F-E800-56FE4DAB16D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 y="6438900"/>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4599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72"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973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86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518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351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925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500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1122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144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769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7368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9664" y="0"/>
            <a:ext cx="12595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rgbClr val="8197A6"/>
                </a:solidFill>
                <a:latin typeface="Arial" charset="0"/>
                <a:ea typeface="Arial" charset="0"/>
                <a:cs typeface="Arial" charset="0"/>
              </a:rPr>
              <a:t>Produced by</a:t>
            </a:r>
            <a:endParaRPr lang="en-US" sz="796"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535740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103AB9D-4033-450F-9AFB-12010B6E63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33"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2" y="0"/>
            <a:ext cx="12225339"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663393E8-7604-477C-92ED-F503CA6D7EE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grpSp>
        <p:nvGrpSpPr>
          <p:cNvPr id="65" name="Group 64">
            <a:extLst>
              <a:ext uri="{FF2B5EF4-FFF2-40B4-BE49-F238E27FC236}">
                <a16:creationId xmlns:a16="http://schemas.microsoft.com/office/drawing/2014/main" id="{684BDC99-C1D9-4528-A72A-2D4001C96AA0}"/>
              </a:ext>
            </a:extLst>
          </p:cNvPr>
          <p:cNvGrpSpPr/>
          <p:nvPr userDrawn="1"/>
        </p:nvGrpSpPr>
        <p:grpSpPr>
          <a:xfrm>
            <a:off x="226688" y="6569736"/>
            <a:ext cx="9628745" cy="144114"/>
            <a:chOff x="1076500" y="4469696"/>
            <a:chExt cx="9628745" cy="144114"/>
          </a:xfrm>
        </p:grpSpPr>
        <p:pic>
          <p:nvPicPr>
            <p:cNvPr id="66" name="Picture 65" descr="de.png">
              <a:extLst>
                <a:ext uri="{FF2B5EF4-FFF2-40B4-BE49-F238E27FC236}">
                  <a16:creationId xmlns:a16="http://schemas.microsoft.com/office/drawing/2014/main" id="{F034AC13-1EEF-41F8-AE58-AFAE5F7BE02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664F28BA-7502-421D-B101-5362E71CF65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C140489-71A9-4BF7-A35B-69576525CB6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A7D51D07-2CB5-4767-9EA3-39B64196273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2EEC56CB-024A-423E-B9CF-FE0DB325655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D6401585-748D-4FDB-BDD1-D6A1EA5E2C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2CACA929-FD02-440D-B59F-0496A188443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DAED9F16-79ED-4941-933F-F3740433FFD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C7EC3B9F-9E65-4BDC-865F-892967AA007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D7B2CE5-AF57-438B-BCEB-36D98E80528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FACE792E-4573-4359-BDDC-A6BEBFC2D2A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FE1E0052-6DA8-4408-9233-8DE651EAC397}"/>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D4C18404-1A13-45B2-B6BB-81B0EDEAC9E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FA2DDEEF-D0DD-4A9E-998C-27AADF7347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A0872AC7-5F0A-4D43-BEF0-E0AB690C4C3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642FEDC5-EB8D-4421-8869-C754AECD636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49D0D463-5E2E-423D-9110-F1B60BED0339}"/>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D1E35DDC-73DD-4F6B-9DDF-DAB91501E05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3BA2EC76-AFDC-42C5-BF4B-6B0FC83FB2E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D4E95AA9-6EC6-4472-8BE0-C2F38616020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AF7320CB-BE31-4CAF-AA55-0770745B63EB}"/>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AE392A63-49C8-4DD0-8BC8-5580D30E188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31A6A25C-BDCE-49B8-8D55-B39E4FC25A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4C71BA6F-62C8-4F62-B8FE-1A463E23FDC8}"/>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E9C5BA1B-5C5C-4AED-B62D-C637E616697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8F61DC0C-D87B-4D08-B5DB-B5333F0BF30B}"/>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838715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DARK1">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E2B681B-3E4B-354E-896C-9E7F61EBC6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7695" b="7948"/>
          <a:stretch/>
        </p:blipFill>
        <p:spPr>
          <a:xfrm>
            <a:off x="0" y="0"/>
            <a:ext cx="12225338" cy="6858000"/>
          </a:xfrm>
          <a:prstGeom prst="rect">
            <a:avLst/>
          </a:prstGeom>
        </p:spPr>
      </p:pic>
      <p:sp>
        <p:nvSpPr>
          <p:cNvPr id="39" name="Rectangle 38">
            <a:extLst>
              <a:ext uri="{FF2B5EF4-FFF2-40B4-BE49-F238E27FC236}">
                <a16:creationId xmlns:a16="http://schemas.microsoft.com/office/drawing/2014/main" id="{068F92FD-2519-D543-9089-A37EB34C04EF}"/>
              </a:ext>
            </a:extLst>
          </p:cNvPr>
          <p:cNvSpPr/>
          <p:nvPr userDrawn="1"/>
        </p:nvSpPr>
        <p:spPr>
          <a:xfrm>
            <a:off x="0" y="0"/>
            <a:ext cx="12231921"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cxnSp>
        <p:nvCxnSpPr>
          <p:cNvPr id="61" name="Straight Connector 60"/>
          <p:cNvCxnSpPr/>
          <p:nvPr userDrawn="1"/>
        </p:nvCxnSpPr>
        <p:spPr>
          <a:xfrm>
            <a:off x="218859" y="882193"/>
            <a:ext cx="1180058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
          <p:cNvSpPr>
            <a:spLocks noGrp="1" noChangeArrowheads="1"/>
          </p:cNvSpPr>
          <p:nvPr userDrawn="1">
            <p:ph type="title" hasCustomPrompt="1"/>
          </p:nvPr>
        </p:nvSpPr>
        <p:spPr bwMode="auto">
          <a:xfrm>
            <a:off x="218858" y="157324"/>
            <a:ext cx="1014088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US" altLang="en-US" dirty="0"/>
              <a:t>CLICK TO EDIT MASTER TITLE STYLE</a:t>
            </a:r>
            <a:endParaRPr lang="en-GB" altLang="en-US" dirty="0"/>
          </a:p>
        </p:txBody>
      </p:sp>
      <p:pic>
        <p:nvPicPr>
          <p:cNvPr id="59" name="Picture 5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59739" y="-216085"/>
            <a:ext cx="2099618" cy="1314000"/>
          </a:xfrm>
          <a:prstGeom prst="rect">
            <a:avLst/>
          </a:prstGeom>
        </p:spPr>
      </p:pic>
      <p:sp>
        <p:nvSpPr>
          <p:cNvPr id="98" name="Text Box 38">
            <a:extLst>
              <a:ext uri="{FF2B5EF4-FFF2-40B4-BE49-F238E27FC236}">
                <a16:creationId xmlns:a16="http://schemas.microsoft.com/office/drawing/2014/main" id="{7FCD07CB-9B49-8542-B6E1-EE8F108950D4}"/>
              </a:ext>
            </a:extLst>
          </p:cNvPr>
          <p:cNvSpPr txBox="1">
            <a:spLocks noChangeArrowheads="1"/>
          </p:cNvSpPr>
          <p:nvPr userDrawn="1"/>
        </p:nvSpPr>
        <p:spPr bwMode="auto">
          <a:xfrm>
            <a:off x="8228378" y="6201716"/>
            <a:ext cx="3761753"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65" name="Straight Connector 64">
            <a:extLst>
              <a:ext uri="{FF2B5EF4-FFF2-40B4-BE49-F238E27FC236}">
                <a16:creationId xmlns:a16="http://schemas.microsoft.com/office/drawing/2014/main" id="{C7AD4B35-54FA-9144-8CA0-29E6DFD8430A}"/>
              </a:ext>
            </a:extLst>
          </p:cNvPr>
          <p:cNvCxnSpPr>
            <a:cxnSpLocks/>
          </p:cNvCxnSpPr>
          <p:nvPr userDrawn="1"/>
        </p:nvCxnSpPr>
        <p:spPr>
          <a:xfrm>
            <a:off x="222041" y="6422971"/>
            <a:ext cx="11768091"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41" name="Content Placeholder 2">
            <a:extLst>
              <a:ext uri="{FF2B5EF4-FFF2-40B4-BE49-F238E27FC236}">
                <a16:creationId xmlns:a16="http://schemas.microsoft.com/office/drawing/2014/main" id="{B7472B44-2D02-5949-9E0B-52A429F67339}"/>
              </a:ext>
            </a:extLst>
          </p:cNvPr>
          <p:cNvSpPr>
            <a:spLocks noGrp="1"/>
          </p:cNvSpPr>
          <p:nvPr>
            <p:ph idx="1"/>
          </p:nvPr>
        </p:nvSpPr>
        <p:spPr>
          <a:xfrm>
            <a:off x="218859" y="888005"/>
            <a:ext cx="11795829" cy="5529155"/>
          </a:xfrm>
        </p:spPr>
        <p:txBody>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pic>
        <p:nvPicPr>
          <p:cNvPr id="40" name="Picture 39">
            <a:extLst>
              <a:ext uri="{FF2B5EF4-FFF2-40B4-BE49-F238E27FC236}">
                <a16:creationId xmlns:a16="http://schemas.microsoft.com/office/drawing/2014/main" id="{4A42A45F-67BE-BD4F-B645-969DFC4907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71528" y="6585917"/>
            <a:ext cx="1641396" cy="105918"/>
          </a:xfrm>
          <a:prstGeom prst="rect">
            <a:avLst/>
          </a:prstGeom>
        </p:spPr>
      </p:pic>
      <p:pic>
        <p:nvPicPr>
          <p:cNvPr id="2" name="Picture 70">
            <a:extLst>
              <a:ext uri="{FF2B5EF4-FFF2-40B4-BE49-F238E27FC236}">
                <a16:creationId xmlns:a16="http://schemas.microsoft.com/office/drawing/2014/main" id="{3C67B151-DC13-BC46-F73E-E1F51A18688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7348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44F-B6DA-43DE-8986-0AB5D2CDA49C}"/>
              </a:ext>
            </a:extLst>
          </p:cNvPr>
          <p:cNvSpPr>
            <a:spLocks noGrp="1"/>
          </p:cNvSpPr>
          <p:nvPr>
            <p:ph type="title" hasCustomPrompt="1"/>
          </p:nvPr>
        </p:nvSpPr>
        <p:spPr>
          <a:xfrm>
            <a:off x="216000" y="154800"/>
            <a:ext cx="10108800" cy="565200"/>
          </a:xfrm>
        </p:spPr>
        <p:txBody>
          <a:bodyPr/>
          <a:lstStyle>
            <a:lvl1pPr algn="l">
              <a:defRPr sz="3000"/>
            </a:lvl1pPr>
          </a:lstStyle>
          <a:p>
            <a:r>
              <a:rPr lang="en-GB" noProof="0" dirty="0"/>
              <a:t>CLICK TO EDIT MASTER TITLE STYLE</a:t>
            </a:r>
          </a:p>
        </p:txBody>
      </p:sp>
      <p:sp>
        <p:nvSpPr>
          <p:cNvPr id="4" name="Rectangle 2">
            <a:extLst>
              <a:ext uri="{FF2B5EF4-FFF2-40B4-BE49-F238E27FC236}">
                <a16:creationId xmlns:a16="http://schemas.microsoft.com/office/drawing/2014/main" id="{B4E70818-9563-4F06-956D-FEFEF006586A}"/>
              </a:ext>
            </a:extLst>
          </p:cNvPr>
          <p:cNvSpPr>
            <a:spLocks noGrp="1" noChangeArrowheads="1"/>
          </p:cNvSpPr>
          <p:nvPr>
            <p:ph idx="1"/>
          </p:nvPr>
        </p:nvSpPr>
        <p:spPr bwMode="auto">
          <a:xfrm>
            <a:off x="218262"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861AD377-1350-4EFA-894B-5CEA5EA7AA4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652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A398890-117D-44A3-97A3-567CB60E6D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33" y="-1"/>
            <a:ext cx="12191999"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AFACDF93-324D-4973-8C62-633313B491BB}"/>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grpSp>
        <p:nvGrpSpPr>
          <p:cNvPr id="65" name="Group 64">
            <a:extLst>
              <a:ext uri="{FF2B5EF4-FFF2-40B4-BE49-F238E27FC236}">
                <a16:creationId xmlns:a16="http://schemas.microsoft.com/office/drawing/2014/main" id="{20B608CC-E0F9-4779-9AC6-06A367DE2F53}"/>
              </a:ext>
            </a:extLst>
          </p:cNvPr>
          <p:cNvGrpSpPr/>
          <p:nvPr userDrawn="1"/>
        </p:nvGrpSpPr>
        <p:grpSpPr>
          <a:xfrm>
            <a:off x="226688" y="6569736"/>
            <a:ext cx="9628745" cy="144114"/>
            <a:chOff x="1076500" y="4469696"/>
            <a:chExt cx="9628745" cy="144114"/>
          </a:xfrm>
        </p:grpSpPr>
        <p:pic>
          <p:nvPicPr>
            <p:cNvPr id="66" name="Picture 65" descr="de.png">
              <a:extLst>
                <a:ext uri="{FF2B5EF4-FFF2-40B4-BE49-F238E27FC236}">
                  <a16:creationId xmlns:a16="http://schemas.microsoft.com/office/drawing/2014/main" id="{F9C6EEFA-6BCB-4E3E-880B-C5B2DB7F97F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A5606F9E-4319-426C-96D1-2D5341885E1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ED832C4-6088-4FFB-8ECA-FD4E929CAAC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62AEC6D8-B870-4117-B358-175425CA507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41D08CB4-B449-4D19-8CCD-FB42AC198F5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B344F443-BE5B-4A1E-AA59-7DE67A4BB96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C934B2EE-C381-4C32-A9EC-040C7060ECD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388D48A0-8125-47CF-A5B7-70C65117BD7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26D04D9B-A7C7-4799-9A44-F4B84AD15AD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28CD3BF-49D7-4096-8AF4-26F30291E62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BFFDA44D-6337-4A3C-819B-C825C4CD9C9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9D5C03EF-4597-48C6-8948-1A2FE56D76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9ECEB9F5-B5E5-4C73-B7BF-2DFC30CDBAD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5487C849-3C79-4C8C-93AE-7AB9C0BFAA4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6A104906-460B-4ABF-9D57-E03E0A4EC1A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FB8C829C-CDEA-43E2-B5FA-1375ED8969B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1B3F36C1-6B11-4BD3-B1E5-BD0EEFC0CFE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55A631C1-8E68-4419-9FD4-76651480A2F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DDD891B4-7647-423A-AEA4-FB0EA340BE9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ACE07E2F-6C2A-4C0A-9820-08FC5D5934BD}"/>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48FF3F93-B84A-487C-A32D-80ABF0BD054E}"/>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15C9E237-0ACB-484E-B8B5-25A5BF5DBB2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92A442F4-46A5-406C-99C6-FDFF991F471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A0575BFF-BED3-454F-A6DD-A52CFBCC395F}"/>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6E8D3617-6BA0-48D3-82CA-46645EBA5E0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027F2BBC-FE31-4DE5-894E-421DD73A2215}"/>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02765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3470" y="3456849"/>
            <a:ext cx="11852806"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27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9036" y="1321782"/>
          <a:ext cx="11656060"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1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9036" y="1219353"/>
          <a:ext cx="11656060"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12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23547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83" y="-3"/>
            <a:ext cx="12302859"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4987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heme" Target="../theme/theme1.xml"/><Relationship Id="rId26" Type="http://schemas.openxmlformats.org/officeDocument/2006/relationships/image" Target="../media/image8.png"/><Relationship Id="rId39" Type="http://schemas.openxmlformats.org/officeDocument/2006/relationships/image" Target="../media/image21.png"/><Relationship Id="rId21" Type="http://schemas.openxmlformats.org/officeDocument/2006/relationships/image" Target="../media/image3.png"/><Relationship Id="rId34" Type="http://schemas.openxmlformats.org/officeDocument/2006/relationships/image" Target="../media/image16.png"/><Relationship Id="rId42" Type="http://schemas.openxmlformats.org/officeDocument/2006/relationships/image" Target="../media/image24.png"/><Relationship Id="rId47" Type="http://schemas.openxmlformats.org/officeDocument/2006/relationships/image" Target="../media/image29.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6.png"/><Relationship Id="rId32" Type="http://schemas.openxmlformats.org/officeDocument/2006/relationships/image" Target="../media/image14.png"/><Relationship Id="rId37" Type="http://schemas.openxmlformats.org/officeDocument/2006/relationships/image" Target="../media/image19.png"/><Relationship Id="rId40" Type="http://schemas.openxmlformats.org/officeDocument/2006/relationships/image" Target="../media/image22.png"/><Relationship Id="rId45" Type="http://schemas.openxmlformats.org/officeDocument/2006/relationships/image" Target="../media/image27.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28" Type="http://schemas.openxmlformats.org/officeDocument/2006/relationships/image" Target="../media/image10.png"/><Relationship Id="rId36" Type="http://schemas.openxmlformats.org/officeDocument/2006/relationships/image" Target="../media/image18.png"/><Relationship Id="rId10" Type="http://schemas.openxmlformats.org/officeDocument/2006/relationships/slideLayout" Target="../slideLayouts/slideLayout10.xml"/><Relationship Id="rId19" Type="http://schemas.openxmlformats.org/officeDocument/2006/relationships/image" Target="../media/image1.jpeg"/><Relationship Id="rId31" Type="http://schemas.openxmlformats.org/officeDocument/2006/relationships/image" Target="../media/image13.png"/><Relationship Id="rId44" Type="http://schemas.openxmlformats.org/officeDocument/2006/relationships/image" Target="../media/image2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 Id="rId27" Type="http://schemas.openxmlformats.org/officeDocument/2006/relationships/image" Target="../media/image9.png"/><Relationship Id="rId30" Type="http://schemas.openxmlformats.org/officeDocument/2006/relationships/image" Target="../media/image12.png"/><Relationship Id="rId35" Type="http://schemas.openxmlformats.org/officeDocument/2006/relationships/image" Target="../media/image17.png"/><Relationship Id="rId43"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7.png"/><Relationship Id="rId33" Type="http://schemas.openxmlformats.org/officeDocument/2006/relationships/image" Target="../media/image15.png"/><Relationship Id="rId38" Type="http://schemas.openxmlformats.org/officeDocument/2006/relationships/image" Target="../media/image20.png"/><Relationship Id="rId46" Type="http://schemas.openxmlformats.org/officeDocument/2006/relationships/image" Target="../media/image28.png"/><Relationship Id="rId20" Type="http://schemas.openxmlformats.org/officeDocument/2006/relationships/image" Target="../media/image2.png"/><Relationship Id="rId41" Type="http://schemas.openxmlformats.org/officeDocument/2006/relationships/image" Target="../media/image2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8.xml"/><Relationship Id="rId5" Type="http://schemas.openxmlformats.org/officeDocument/2006/relationships/image" Target="../media/image31.emf"/><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image" Target="../media/image31.emf"/><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38.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3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31.xml"/><Relationship Id="rId6" Type="http://schemas.openxmlformats.org/officeDocument/2006/relationships/image" Target="../media/image31.emf"/><Relationship Id="rId5" Type="http://schemas.openxmlformats.org/officeDocument/2006/relationships/image" Target="../media/image38.png"/><Relationship Id="rId4" Type="http://schemas.openxmlformats.org/officeDocument/2006/relationships/image" Target="../media/image3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225338" cy="6858000"/>
          </a:xfrm>
          <a:prstGeom prst="rect">
            <a:avLst/>
          </a:prstGeom>
        </p:spPr>
      </p:pic>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7B88B654-6870-4EB8-A79A-306A0238640A}"/>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grpSp>
        <p:nvGrpSpPr>
          <p:cNvPr id="41" name="Group 40">
            <a:extLst>
              <a:ext uri="{FF2B5EF4-FFF2-40B4-BE49-F238E27FC236}">
                <a16:creationId xmlns:a16="http://schemas.microsoft.com/office/drawing/2014/main" id="{AD208BC8-A4CD-468B-A92C-D874A6D486C7}"/>
              </a:ext>
            </a:extLst>
          </p:cNvPr>
          <p:cNvGrpSpPr/>
          <p:nvPr userDrawn="1"/>
        </p:nvGrpSpPr>
        <p:grpSpPr>
          <a:xfrm>
            <a:off x="226688" y="6569736"/>
            <a:ext cx="9628745" cy="144114"/>
            <a:chOff x="1076500" y="4469696"/>
            <a:chExt cx="9628745" cy="144114"/>
          </a:xfrm>
        </p:grpSpPr>
        <p:pic>
          <p:nvPicPr>
            <p:cNvPr id="42" name="Picture 41" descr="de.png">
              <a:extLst>
                <a:ext uri="{FF2B5EF4-FFF2-40B4-BE49-F238E27FC236}">
                  <a16:creationId xmlns:a16="http://schemas.microsoft.com/office/drawing/2014/main" id="{A5241CAB-ADA2-4417-AD58-366D3382722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E44B6718-7132-4112-86F4-EB97255A038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0F720296-2A62-4DA7-837E-02D677FAAC8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D73A6867-7859-4C9C-BB7B-F223F064EB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1493C1A0-A11D-42B6-8DCB-162F826EEF13}"/>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0122824D-D8E9-4094-8057-406813DC2DB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4D5DC57B-4AEE-4812-9DD4-84980F6022A7}"/>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FCDCEAFB-665D-48AD-9E34-D9CFF731FC7A}"/>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F2E0A474-2FAE-477F-AB8D-C50F384AA0C5}"/>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10168A5E-064A-4ABA-B5A6-59999CBC49AC}"/>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5A32E48C-2D3D-4EEC-BE4D-423F2F39F1C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4C3D6A8C-E062-466C-B2D8-52D1B3FC4EFA}"/>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7A3219A7-1E00-4C98-81AF-1C2E67E1026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56F0B3F4-5ADA-41BD-8413-E2B2699C41F5}"/>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5CEDEC63-C26E-491B-A8CC-1F1F2EF2A84C}"/>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163376FE-C97D-4E6A-BE37-CCCC5BA436B3}"/>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3BE778F5-B33E-4FAB-8AC1-1FCA0478FFF0}"/>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A0ADC83A-EDBF-4D1F-9CC6-78C91183AC48}"/>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28F27ED4-7917-422D-9E5F-265059B3F406}"/>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2AEDE91D-4CAE-4409-9544-1513C16F6AED}"/>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D580BA20-050E-47FB-9E7A-385336FDC0B4}"/>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26EB49F8-5DE5-4BA4-824D-55A8BFEA8223}"/>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F2E67ACB-30B1-4DC0-A0F1-7AA87A88874D}"/>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05FED7DC-B78B-4C40-8E7D-8BA59B450805}"/>
                </a:ext>
              </a:extLst>
            </p:cNvPr>
            <p:cNvPicPr>
              <a:picLocks noChangeAspect="1"/>
            </p:cNvPicPr>
            <p:nvPr userDrawn="1"/>
          </p:nvPicPr>
          <p:blipFill>
            <a:blip r:embed="rId45"/>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3A0D12A6-06A1-4C98-99F3-70AC0D50706B}"/>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7FB1B9B6-BD48-4410-9682-BA491E97DB0A}"/>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cSld>
  <p:clrMap bg1="lt1" tx1="dk1" bg2="lt2" tx2="dk2" accent1="accent1" accent2="accent2" accent3="accent3" accent4="accent4" accent5="accent5" accent6="accent6" hlink="hlink" folHlink="folHlink"/>
  <p:sldLayoutIdLst>
    <p:sldLayoutId id="2147483929" r:id="rId1"/>
    <p:sldLayoutId id="2147483945" r:id="rId2"/>
    <p:sldLayoutId id="2147483974" r:id="rId3"/>
    <p:sldLayoutId id="2147483975" r:id="rId4"/>
    <p:sldLayoutId id="2147483973" r:id="rId5"/>
    <p:sldLayoutId id="2147483930" r:id="rId6"/>
    <p:sldLayoutId id="2147483931" r:id="rId7"/>
    <p:sldLayoutId id="2147483932" r:id="rId8"/>
    <p:sldLayoutId id="2147483933" r:id="rId9"/>
    <p:sldLayoutId id="2147483935" r:id="rId10"/>
    <p:sldLayoutId id="2147483936" r:id="rId11"/>
    <p:sldLayoutId id="2147483937" r:id="rId12"/>
    <p:sldLayoutId id="2147483938" r:id="rId13"/>
    <p:sldLayoutId id="2147483939" r:id="rId14"/>
    <p:sldLayoutId id="2147483946" r:id="rId15"/>
    <p:sldLayoutId id="2147483947" r:id="rId16"/>
    <p:sldLayoutId id="2147483977" r:id="rId17"/>
  </p:sldLayoutIdLst>
  <p:hf hdr="0" dt="0"/>
  <p:txStyles>
    <p:titleStyle>
      <a:lvl1pPr algn="l"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62" name="Picture 61">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B6E905FD-56C1-4FF6-A433-C72EFE86E9E9}"/>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2" name="Picture 70">
            <a:extLst>
              <a:ext uri="{FF2B5EF4-FFF2-40B4-BE49-F238E27FC236}">
                <a16:creationId xmlns:a16="http://schemas.microsoft.com/office/drawing/2014/main" id="{1A2C3035-5062-1074-0484-402E317E95F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6378706"/>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4798536"/>
      </p:ext>
    </p:extLst>
  </p:cSld>
  <p:clrMap bg1="lt1" tx1="dk1" bg2="lt2" tx2="dk2" accent1="accent1" accent2="accent2" accent3="accent3" accent4="accent4" accent5="accent5" accent6="accent6" hlink="hlink" folHlink="folHlink"/>
  <p:sldLayoutIdLst>
    <p:sldLayoutId id="2147483951" r:id="rId1"/>
  </p:sldLayoutIdLst>
  <p:hf sldNum="0" hdr="0" dt="0"/>
  <p:txStyles>
    <p:titleStyle>
      <a:lvl1pPr algn="just" rtl="0" fontAlgn="base">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AA5060D9-A09D-4130-9267-1E715CE49C5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94" name="Picture 93">
            <a:extLst>
              <a:ext uri="{FF2B5EF4-FFF2-40B4-BE49-F238E27FC236}">
                <a16:creationId xmlns:a16="http://schemas.microsoft.com/office/drawing/2014/main" id="{4732B035-7DC9-457A-B11E-1F17E69F566A}"/>
              </a:ext>
            </a:extLst>
          </p:cNvPr>
          <p:cNvPicPr>
            <a:picLocks/>
          </p:cNvPicPr>
          <p:nvPr userDrawn="1"/>
        </p:nvPicPr>
        <p:blipFill>
          <a:blip r:embed="rId15"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3" name="Picture 70">
            <a:extLst>
              <a:ext uri="{FF2B5EF4-FFF2-40B4-BE49-F238E27FC236}">
                <a16:creationId xmlns:a16="http://schemas.microsoft.com/office/drawing/2014/main" id="{84F22D6C-43A1-EE64-7EA5-4EE3B8CFF602}"/>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391583"/>
      </p:ext>
    </p:extLst>
  </p:cSld>
  <p:clrMap bg1="lt1" tx1="dk1" bg2="lt2" tx2="dk2" accent1="accent1" accent2="accent2" accent3="accent3" accent4="accent4" accent5="accent5" accent6="accent6" hlink="hlink" folHlink="folHlink"/>
  <p:sldLayoutIdLst>
    <p:sldLayoutId id="2147483976" r:id="rId1"/>
    <p:sldLayoutId id="2147483961" r:id="rId2"/>
    <p:sldLayoutId id="2147483962" r:id="rId3"/>
    <p:sldLayoutId id="2147483963" r:id="rId4"/>
    <p:sldLayoutId id="2147483964" r:id="rId5"/>
    <p:sldLayoutId id="2147483965" r:id="rId6"/>
    <p:sldLayoutId id="2147483972" r:id="rId7"/>
    <p:sldLayoutId id="2147483966" r:id="rId8"/>
    <p:sldLayoutId id="2147483967" r:id="rId9"/>
    <p:sldLayoutId id="2147483968" r:id="rId10"/>
    <p:sldLayoutId id="2147483969" r:id="rId11"/>
    <p:sldLayoutId id="2147483978" r:id="rId12"/>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974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cxnSp>
        <p:nvCxnSpPr>
          <p:cNvPr id="34" name="Straight Connector 64">
            <a:extLst>
              <a:ext uri="{FF2B5EF4-FFF2-40B4-BE49-F238E27FC236}">
                <a16:creationId xmlns:a16="http://schemas.microsoft.com/office/drawing/2014/main" id="{8F972EA9-1462-4B0E-A09A-25D9F39ABE44}"/>
              </a:ext>
            </a:extLst>
          </p:cNvPr>
          <p:cNvCxnSpPr>
            <a:cxnSpLocks/>
          </p:cNvCxnSpPr>
          <p:nvPr userDrawn="1"/>
        </p:nvCxnSpPr>
        <p:spPr>
          <a:xfrm>
            <a:off x="222041" y="6411947"/>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5217072E-26F2-4536-B7A4-4922A861E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71529" y="6578011"/>
            <a:ext cx="1641396" cy="113828"/>
          </a:xfrm>
          <a:prstGeom prst="rect">
            <a:avLst/>
          </a:prstGeom>
        </p:spPr>
      </p:pic>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59"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5" name="Text Box 34">
            <a:extLst>
              <a:ext uri="{FF2B5EF4-FFF2-40B4-BE49-F238E27FC236}">
                <a16:creationId xmlns:a16="http://schemas.microsoft.com/office/drawing/2014/main" id="{3DFCB740-7646-4EBC-AD20-3EBB6A01A799}"/>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CEC1D1E1-F167-4275-B0D3-2DDB714BE6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94" name="Picture 93">
            <a:extLst>
              <a:ext uri="{FF2B5EF4-FFF2-40B4-BE49-F238E27FC236}">
                <a16:creationId xmlns:a16="http://schemas.microsoft.com/office/drawing/2014/main" id="{EE9226E0-2BA4-4DC2-994B-AD70CB993B22}"/>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2" name="Picture 70">
            <a:extLst>
              <a:ext uri="{FF2B5EF4-FFF2-40B4-BE49-F238E27FC236}">
                <a16:creationId xmlns:a16="http://schemas.microsoft.com/office/drawing/2014/main" id="{9EDDE3C9-1DD1-6A83-879E-A910D22B9C64}"/>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300" y="6376367"/>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0336850"/>
      </p:ext>
    </p:extLst>
  </p:cSld>
  <p:clrMap bg1="lt1" tx1="dk1" bg2="lt2" tx2="dk2" accent1="accent1" accent2="accent2" accent3="accent3" accent4="accent4" accent5="accent5" accent6="accent6" hlink="hlink" folHlink="folHlink"/>
  <p:sldLayoutIdLst>
    <p:sldLayoutId id="2147483971" r:id="rId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emf"/><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2.xml"/><Relationship Id="rId6" Type="http://schemas.openxmlformats.org/officeDocument/2006/relationships/hyperlink" Target="http://www.ecss.nl/" TargetMode="External"/><Relationship Id="rId5" Type="http://schemas.openxmlformats.org/officeDocument/2006/relationships/image" Target="../media/image68.png"/><Relationship Id="rId4" Type="http://schemas.openxmlformats.org/officeDocument/2006/relationships/image" Target="../media/image67.jpeg"/></Relationships>
</file>

<file path=ppt/slides/_rels/slide45.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30.xml"/></Relationships>
</file>

<file path=ppt/slides/_rels/slide50.xml.rels><?xml version="1.0" encoding="UTF-8" standalone="yes"?>
<Relationships xmlns="http://schemas.openxmlformats.org/package/2006/relationships"><Relationship Id="rId2" Type="http://schemas.openxmlformats.org/officeDocument/2006/relationships/hyperlink" Target="https://esastar-publication.sso.esa.int/supportingDocumentation%20under%20Reference%20Documentation/Administrative%20Documents/PSS%20Forms/Issue%205" TargetMode="Externa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78.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Layout" Target="../slideLayouts/slideLayout30.xml"/><Relationship Id="rId6" Type="http://schemas.openxmlformats.org/officeDocument/2006/relationships/image" Target="../media/image83.svg"/><Relationship Id="rId5" Type="http://schemas.openxmlformats.org/officeDocument/2006/relationships/image" Target="../media/image82.png"/><Relationship Id="rId4" Type="http://schemas.openxmlformats.org/officeDocument/2006/relationships/hyperlink" Target="mailto:Karol.Brzostowski@ext.esa.int"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txBox="1">
            <a:spLocks noChangeArrowheads="1"/>
          </p:cNvSpPr>
          <p:nvPr/>
        </p:nvSpPr>
        <p:spPr bwMode="auto">
          <a:xfrm>
            <a:off x="126000" y="3544726"/>
            <a:ext cx="9965956" cy="58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02" tIns="44101" rIns="88202" bIns="44101" numCol="1" anchor="b" anchorCtr="0" compatLnSpc="1">
            <a:prstTxWarp prst="textNoShape">
              <a:avLst/>
            </a:prstTxWarp>
            <a:spAutoFit/>
          </a:bodyPr>
          <a:lstStyle/>
          <a:p>
            <a:pPr defTabSz="882030">
              <a:defRPr/>
            </a:pPr>
            <a:r>
              <a:rPr lang="en-GB" sz="3200" b="1" dirty="0">
                <a:solidFill>
                  <a:schemeClr val="bg1"/>
                </a:solidFill>
                <a:latin typeface="Arial" panose="020B0604020202020204" pitchFamily="34" charset="0"/>
                <a:ea typeface="+mj-ea"/>
                <a:cs typeface="Arial" panose="020B0604020202020204" pitchFamily="34" charset="0"/>
              </a:rPr>
              <a:t>How to write good proposal</a:t>
            </a:r>
            <a:endParaRPr lang="en-GB" sz="2400" b="1" dirty="0">
              <a:solidFill>
                <a:schemeClr val="bg1"/>
              </a:solidFill>
              <a:latin typeface="Arial" panose="020B0604020202020204" pitchFamily="34" charset="0"/>
              <a:ea typeface="+mj-ea"/>
              <a:cs typeface="Arial" panose="020B0604020202020204" pitchFamily="34" charset="0"/>
            </a:endParaRPr>
          </a:p>
        </p:txBody>
      </p:sp>
      <p:sp>
        <p:nvSpPr>
          <p:cNvPr id="8" name="Text Box 25"/>
          <p:cNvSpPr txBox="1">
            <a:spLocks noChangeArrowheads="1"/>
          </p:cNvSpPr>
          <p:nvPr/>
        </p:nvSpPr>
        <p:spPr bwMode="auto">
          <a:xfrm>
            <a:off x="6915681" y="5885467"/>
            <a:ext cx="5123720" cy="276999"/>
          </a:xfrm>
          <a:prstGeom prst="rect">
            <a:avLst/>
          </a:prstGeom>
          <a:noFill/>
          <a:ln>
            <a:noFill/>
          </a:ln>
          <a:effectLst/>
        </p:spPr>
        <p:txBody>
          <a:bodyPr wrap="squar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12/09/2023</a:t>
            </a:r>
          </a:p>
        </p:txBody>
      </p:sp>
      <p:sp>
        <p:nvSpPr>
          <p:cNvPr id="2" name="Text Box 99">
            <a:extLst>
              <a:ext uri="{FF2B5EF4-FFF2-40B4-BE49-F238E27FC236}">
                <a16:creationId xmlns:a16="http://schemas.microsoft.com/office/drawing/2014/main" id="{B06A49EE-0921-4A0E-99D9-29F5A2AC6E1F}"/>
              </a:ext>
            </a:extLst>
          </p:cNvPr>
          <p:cNvSpPr/>
          <p:nvPr/>
        </p:nvSpPr>
        <p:spPr>
          <a:xfrm>
            <a:off x="7288567" y="5590659"/>
            <a:ext cx="4750834"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12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Contract outline">
            <a:extLst>
              <a:ext uri="{FF2B5EF4-FFF2-40B4-BE49-F238E27FC236}">
                <a16:creationId xmlns:a16="http://schemas.microsoft.com/office/drawing/2014/main" id="{6E5639F4-52AE-5AFF-3370-A20761F2BB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7502771C-077F-9300-E277-BD070782C5E0}"/>
              </a:ext>
            </a:extLst>
          </p:cNvPr>
          <p:cNvSpPr>
            <a:spLocks noGrp="1"/>
          </p:cNvSpPr>
          <p:nvPr>
            <p:ph type="title"/>
          </p:nvPr>
        </p:nvSpPr>
        <p:spPr>
          <a:xfrm>
            <a:off x="1058069" y="2951947"/>
            <a:ext cx="10109200" cy="954107"/>
          </a:xfrm>
          <a:solidFill>
            <a:srgbClr val="335E6F">
              <a:alpha val="50000"/>
            </a:srgbClr>
          </a:solidFill>
        </p:spPr>
        <p:txBody>
          <a:bodyPr/>
          <a:lstStyle/>
          <a:p>
            <a:pPr algn="ctr"/>
            <a:r>
              <a:rPr lang="en-US" altLang="en-US" sz="2800" dirty="0">
                <a:solidFill>
                  <a:schemeClr val="bg1"/>
                </a:solidFill>
              </a:rPr>
              <a:t>Proposal Template</a:t>
            </a:r>
            <a:br>
              <a:rPr lang="en-US" altLang="en-US" sz="2800" dirty="0">
                <a:solidFill>
                  <a:schemeClr val="bg1"/>
                </a:solidFill>
              </a:rPr>
            </a:br>
            <a:r>
              <a:rPr lang="en-US" altLang="en-US" sz="2800" b="0" dirty="0">
                <a:solidFill>
                  <a:schemeClr val="accent6"/>
                </a:solidFill>
              </a:rPr>
              <a:t>Part 1 – Technical and Application Part</a:t>
            </a:r>
            <a:endParaRPr lang="en-GB" b="0" dirty="0">
              <a:solidFill>
                <a:schemeClr val="accent6"/>
              </a:solidFill>
            </a:endParaRPr>
          </a:p>
        </p:txBody>
      </p:sp>
    </p:spTree>
    <p:extLst>
      <p:ext uri="{BB962C8B-B14F-4D97-AF65-F5344CB8AC3E}">
        <p14:creationId xmlns:p14="http://schemas.microsoft.com/office/powerpoint/2010/main" val="29106554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23663"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354210"/>
            <a:ext cx="11764800" cy="5328000"/>
          </a:xfrm>
        </p:spPr>
        <p:txBody>
          <a:bodyPr/>
          <a:lstStyle/>
          <a:p>
            <a:r>
              <a:rPr lang="en-GB" sz="1600" dirty="0">
                <a:solidFill>
                  <a:schemeClr val="tx2"/>
                </a:solidFill>
                <a:latin typeface="+mn-lt"/>
              </a:rPr>
              <a:t>1.0    </a:t>
            </a:r>
            <a:r>
              <a:rPr lang="en-GB" sz="1600" u="sng" dirty="0">
                <a:solidFill>
                  <a:schemeClr val="tx2"/>
                </a:solidFill>
                <a:latin typeface="+mn-lt"/>
              </a:rPr>
              <a:t>INTRODUCTION AND SCOPE</a:t>
            </a:r>
            <a:endParaRPr lang="en-GB" sz="1600" dirty="0">
              <a:solidFill>
                <a:schemeClr val="tx2"/>
              </a:solidFill>
              <a:latin typeface="+mn-lt"/>
            </a:endParaRPr>
          </a:p>
          <a:p>
            <a:pPr marL="457200" indent="-457200" algn="just">
              <a:spcAft>
                <a:spcPts val="0"/>
              </a:spcAft>
            </a:pPr>
            <a:endParaRPr lang="en-GB" sz="1600" dirty="0">
              <a:solidFill>
                <a:schemeClr val="tx2"/>
              </a:solidFill>
              <a:latin typeface="+mn-lt"/>
              <a:ea typeface="Times New Roman"/>
              <a:cs typeface="Times New Roman"/>
            </a:endParaRPr>
          </a:p>
          <a:p>
            <a:pPr marL="457200" indent="-457200" algn="just">
              <a:spcAft>
                <a:spcPts val="0"/>
              </a:spcAft>
            </a:pPr>
            <a:r>
              <a:rPr lang="en-GB" sz="1600" dirty="0">
                <a:solidFill>
                  <a:schemeClr val="tx2"/>
                </a:solidFill>
                <a:latin typeface="+mn-lt"/>
                <a:ea typeface="Times New Roman"/>
                <a:cs typeface="Times New Roman"/>
              </a:rPr>
              <a:t>1.1	</a:t>
            </a:r>
            <a:r>
              <a:rPr lang="en-GB" sz="1600" u="sng" dirty="0">
                <a:solidFill>
                  <a:schemeClr val="tx2"/>
                </a:solidFill>
                <a:latin typeface="+mn-lt"/>
                <a:ea typeface="Times New Roman"/>
                <a:cs typeface="Times New Roman"/>
              </a:rPr>
              <a:t>TECHNICAL OBJECTIVES</a:t>
            </a:r>
            <a:endParaRPr lang="en-GB" sz="1600" dirty="0">
              <a:solidFill>
                <a:schemeClr val="tx2"/>
              </a:solidFill>
              <a:latin typeface="+mn-lt"/>
              <a:ea typeface="Times New Roman"/>
            </a:endParaRPr>
          </a:p>
          <a:p>
            <a:pPr marL="457200" indent="-6985">
              <a:spcAft>
                <a:spcPts val="0"/>
              </a:spcAft>
            </a:pPr>
            <a:r>
              <a:rPr lang="en-GB" sz="1600" i="1" dirty="0">
                <a:solidFill>
                  <a:schemeClr val="tx2"/>
                </a:solidFill>
                <a:latin typeface="+mn-lt"/>
                <a:ea typeface="Times New Roman"/>
                <a:cs typeface="Times New Roman"/>
              </a:rPr>
              <a:t> </a:t>
            </a:r>
            <a:endParaRPr lang="en-GB" sz="1600" dirty="0">
              <a:solidFill>
                <a:schemeClr val="tx2"/>
              </a:solidFill>
              <a:latin typeface="+mn-lt"/>
              <a:ea typeface="Times New Roman"/>
            </a:endParaRPr>
          </a:p>
          <a:p>
            <a:pPr marL="457200" indent="-457200">
              <a:spcAft>
                <a:spcPts val="0"/>
              </a:spcAft>
            </a:pPr>
            <a:r>
              <a:rPr lang="en-GB" sz="1600" dirty="0">
                <a:solidFill>
                  <a:schemeClr val="tx2"/>
                </a:solidFill>
                <a:latin typeface="+mn-lt"/>
                <a:ea typeface="Times New Roman"/>
                <a:cs typeface="Times New Roman"/>
              </a:rPr>
              <a:t>1.2	</a:t>
            </a:r>
            <a:r>
              <a:rPr lang="en-GB" sz="1600" u="sng" dirty="0">
                <a:solidFill>
                  <a:schemeClr val="tx2"/>
                </a:solidFill>
                <a:latin typeface="+mn-lt"/>
                <a:ea typeface="Times New Roman"/>
                <a:cs typeface="Times New Roman"/>
              </a:rPr>
              <a:t>REQUIREMENTS</a:t>
            </a:r>
            <a:endParaRPr lang="en-GB" sz="1600" dirty="0">
              <a:solidFill>
                <a:schemeClr val="tx2"/>
              </a:solidFill>
              <a:latin typeface="+mn-lt"/>
              <a:ea typeface="Times New Roman"/>
            </a:endParaRPr>
          </a:p>
          <a:p>
            <a:pPr marL="457200" indent="-457200" algn="just">
              <a:spcAft>
                <a:spcPts val="0"/>
              </a:spcAft>
            </a:pPr>
            <a:r>
              <a:rPr lang="en-GB" sz="1600" dirty="0">
                <a:solidFill>
                  <a:schemeClr val="tx2"/>
                </a:solidFill>
                <a:latin typeface="+mn-lt"/>
                <a:ea typeface="Times New Roman"/>
                <a:cs typeface="Times New Roman"/>
              </a:rPr>
              <a:t>		</a:t>
            </a:r>
            <a:endParaRPr lang="en-GB" sz="1600" dirty="0">
              <a:solidFill>
                <a:schemeClr val="tx2"/>
              </a:solidFill>
              <a:latin typeface="+mn-lt"/>
              <a:ea typeface="Times New Roman"/>
            </a:endParaRPr>
          </a:p>
          <a:p>
            <a:pPr marL="457200" indent="-457200" algn="just">
              <a:spcAft>
                <a:spcPts val="0"/>
              </a:spcAft>
            </a:pPr>
            <a:r>
              <a:rPr lang="en-GB" sz="1600" dirty="0">
                <a:solidFill>
                  <a:schemeClr val="tx2"/>
                </a:solidFill>
                <a:latin typeface="+mn-lt"/>
                <a:ea typeface="Times New Roman"/>
                <a:cs typeface="Times New Roman"/>
              </a:rPr>
              <a:t>1.3	</a:t>
            </a:r>
            <a:r>
              <a:rPr lang="en-GB" sz="1600" u="sng" dirty="0">
                <a:solidFill>
                  <a:schemeClr val="tx2"/>
                </a:solidFill>
                <a:latin typeface="+mn-lt"/>
                <a:ea typeface="Times New Roman"/>
                <a:cs typeface="Times New Roman"/>
              </a:rPr>
              <a:t>TECHNOLOGY READINESS LEVEL</a:t>
            </a:r>
            <a:endParaRPr lang="en-GB" sz="1600" dirty="0">
              <a:solidFill>
                <a:schemeClr val="tx2"/>
              </a:solidFill>
              <a:latin typeface="+mn-lt"/>
              <a:ea typeface="Times New Roman"/>
            </a:endParaRPr>
          </a:p>
        </p:txBody>
      </p:sp>
    </p:spTree>
    <p:extLst>
      <p:ext uri="{BB962C8B-B14F-4D97-AF65-F5344CB8AC3E}">
        <p14:creationId xmlns:p14="http://schemas.microsoft.com/office/powerpoint/2010/main" val="415912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23663"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354210"/>
            <a:ext cx="11764800" cy="1581495"/>
          </a:xfrm>
        </p:spPr>
        <p:txBody>
          <a:bodyPr/>
          <a:lstStyle/>
          <a:p>
            <a:pPr lvl="0"/>
            <a:r>
              <a:rPr lang="en-GB" sz="1600" b="1" dirty="0">
                <a:solidFill>
                  <a:schemeClr val="bg1">
                    <a:lumMod val="25000"/>
                  </a:schemeClr>
                </a:solidFill>
              </a:rPr>
              <a:t>1.0    </a:t>
            </a:r>
            <a:r>
              <a:rPr lang="en-GB" sz="1600" b="1" u="sng" dirty="0">
                <a:solidFill>
                  <a:schemeClr val="bg1">
                    <a:lumMod val="25000"/>
                  </a:schemeClr>
                </a:solidFill>
              </a:rPr>
              <a:t>INTRODUCTION AND SCOPE</a:t>
            </a:r>
          </a:p>
          <a:p>
            <a:pPr lvl="0"/>
            <a:endParaRPr lang="en-GB" sz="1600" u="sng" dirty="0">
              <a:solidFill>
                <a:schemeClr val="tx2"/>
              </a:solidFill>
            </a:endParaRPr>
          </a:p>
          <a:p>
            <a:r>
              <a:rPr lang="en-GB" sz="1600" dirty="0">
                <a:solidFill>
                  <a:schemeClr val="tx2"/>
                </a:solidFill>
              </a:rPr>
              <a:t>Provide the background and rationale of what you are proposing to do. Keep it succinct (not more than half a page), but clear enough to provide sufficient context for your development. </a:t>
            </a:r>
          </a:p>
          <a:p>
            <a:pPr lvl="0"/>
            <a:endParaRPr lang="en-GB" sz="1600" dirty="0">
              <a:solidFill>
                <a:schemeClr val="tx2"/>
              </a:solidFill>
            </a:endParaRPr>
          </a:p>
        </p:txBody>
      </p:sp>
    </p:spTree>
    <p:extLst>
      <p:ext uri="{BB962C8B-B14F-4D97-AF65-F5344CB8AC3E}">
        <p14:creationId xmlns:p14="http://schemas.microsoft.com/office/powerpoint/2010/main" val="85003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275537"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017328"/>
            <a:ext cx="11764800" cy="5328000"/>
          </a:xfrm>
        </p:spPr>
        <p:txBody>
          <a:bodyPr/>
          <a:lstStyle/>
          <a:p>
            <a:pPr marL="457200" lvl="0" indent="-457200" algn="just">
              <a:spcAft>
                <a:spcPts val="0"/>
              </a:spcAft>
            </a:pPr>
            <a:r>
              <a:rPr lang="en-GB" b="1" dirty="0">
                <a:solidFill>
                  <a:schemeClr val="bg1">
                    <a:lumMod val="25000"/>
                  </a:schemeClr>
                </a:solidFill>
                <a:latin typeface="+mn-lt"/>
                <a:ea typeface="Times New Roman"/>
                <a:cs typeface="Times New Roman"/>
              </a:rPr>
              <a:t>1.1	</a:t>
            </a:r>
            <a:r>
              <a:rPr lang="en-GB" b="1" u="sng" dirty="0">
                <a:solidFill>
                  <a:schemeClr val="bg1">
                    <a:lumMod val="25000"/>
                  </a:schemeClr>
                </a:solidFill>
                <a:latin typeface="+mn-lt"/>
                <a:ea typeface="Times New Roman"/>
                <a:cs typeface="Times New Roman"/>
              </a:rPr>
              <a:t>TECHNICAL OBJECTIVES</a:t>
            </a:r>
          </a:p>
          <a:p>
            <a:pPr marL="457200" lvl="0" indent="-457200" algn="just">
              <a:spcAft>
                <a:spcPts val="0"/>
              </a:spcAft>
            </a:pPr>
            <a:endParaRPr lang="en-GB" u="sng" dirty="0">
              <a:solidFill>
                <a:schemeClr val="tx2"/>
              </a:solidFill>
              <a:latin typeface="+mn-lt"/>
              <a:ea typeface="Times New Roman"/>
              <a:cs typeface="Times New Roman"/>
            </a:endParaRPr>
          </a:p>
          <a:p>
            <a:pPr indent="0">
              <a:lnSpc>
                <a:spcPct val="90000"/>
              </a:lnSpc>
              <a:buFont typeface="Verdana" pitchFamily="34" charset="0"/>
              <a:buNone/>
              <a:defRPr/>
            </a:pPr>
            <a:r>
              <a:rPr lang="en-US" altLang="en-US" sz="1600" kern="0" dirty="0">
                <a:solidFill>
                  <a:schemeClr val="tx2"/>
                </a:solidFill>
                <a:latin typeface="+mn-lt"/>
              </a:rPr>
              <a:t>The Objective is what you hope to achieve with the proposal (i.e. the end goal) and the key constraints or conditions under which that should be met. This is sometimes called the mission goal in texts. In theory, everything you propose to do should be derivable from this statement.</a:t>
            </a:r>
          </a:p>
          <a:p>
            <a:pPr marL="571500" indent="-571500">
              <a:lnSpc>
                <a:spcPct val="90000"/>
              </a:lnSpc>
              <a:buFontTx/>
              <a:buAutoNum type="arabicPeriod"/>
              <a:defRPr/>
            </a:pPr>
            <a:endParaRPr lang="en-US" altLang="en-US" sz="1000" kern="0" dirty="0">
              <a:solidFill>
                <a:schemeClr val="tx2"/>
              </a:solidFill>
              <a:latin typeface="+mn-lt"/>
            </a:endParaRPr>
          </a:p>
          <a:p>
            <a:pPr marL="571500" indent="-571500">
              <a:lnSpc>
                <a:spcPct val="90000"/>
              </a:lnSpc>
              <a:buFontTx/>
              <a:buAutoNum type="arabicPeriod"/>
              <a:defRPr/>
            </a:pPr>
            <a:r>
              <a:rPr lang="en-US" altLang="en-US" sz="1600" kern="0" dirty="0">
                <a:solidFill>
                  <a:schemeClr val="tx2"/>
                </a:solidFill>
                <a:latin typeface="+mn-lt"/>
              </a:rPr>
              <a:t>Objectives should:</a:t>
            </a:r>
          </a:p>
          <a:p>
            <a:pPr marL="1455738" lvl="1" indent="-571500">
              <a:lnSpc>
                <a:spcPct val="90000"/>
              </a:lnSpc>
              <a:buFontTx/>
              <a:buAutoNum type="arabicPeriod"/>
              <a:defRPr/>
            </a:pPr>
            <a:r>
              <a:rPr lang="en-US" altLang="en-US" sz="1600" kern="0" dirty="0">
                <a:solidFill>
                  <a:schemeClr val="tx2"/>
                </a:solidFill>
                <a:latin typeface="+mn-lt"/>
              </a:rPr>
              <a:t>Be </a:t>
            </a:r>
            <a:r>
              <a:rPr lang="en-US" altLang="en-US" sz="1600" b="1" kern="0" dirty="0">
                <a:solidFill>
                  <a:schemeClr val="tx2"/>
                </a:solidFill>
                <a:latin typeface="+mn-lt"/>
              </a:rPr>
              <a:t>short</a:t>
            </a:r>
            <a:r>
              <a:rPr lang="en-US" altLang="en-US" sz="1600" kern="0" dirty="0">
                <a:solidFill>
                  <a:schemeClr val="tx2"/>
                </a:solidFill>
                <a:latin typeface="+mn-lt"/>
              </a:rPr>
              <a:t> (1 to 3 sentences)</a:t>
            </a:r>
          </a:p>
          <a:p>
            <a:pPr marL="1455738" lvl="1" indent="-571500">
              <a:lnSpc>
                <a:spcPct val="90000"/>
              </a:lnSpc>
              <a:buFontTx/>
              <a:buAutoNum type="arabicPeriod"/>
              <a:defRPr/>
            </a:pPr>
            <a:r>
              <a:rPr lang="en-US" altLang="en-US" sz="1600" kern="0" dirty="0">
                <a:solidFill>
                  <a:schemeClr val="tx2"/>
                </a:solidFill>
                <a:latin typeface="+mn-lt"/>
              </a:rPr>
              <a:t>Be </a:t>
            </a:r>
            <a:r>
              <a:rPr lang="en-US" altLang="en-US" sz="1600" b="1" kern="0" dirty="0">
                <a:solidFill>
                  <a:schemeClr val="tx2"/>
                </a:solidFill>
                <a:latin typeface="+mn-lt"/>
              </a:rPr>
              <a:t>clear and verifiable</a:t>
            </a:r>
          </a:p>
          <a:p>
            <a:pPr marL="1455738" lvl="1" indent="-571500">
              <a:lnSpc>
                <a:spcPct val="90000"/>
              </a:lnSpc>
              <a:buFontTx/>
              <a:buAutoNum type="arabicPeriod"/>
              <a:defRPr/>
            </a:pPr>
            <a:r>
              <a:rPr lang="en-US" altLang="en-US" sz="1600" kern="0" dirty="0">
                <a:solidFill>
                  <a:schemeClr val="tx2"/>
                </a:solidFill>
                <a:latin typeface="+mn-lt"/>
              </a:rPr>
              <a:t>Contain the </a:t>
            </a:r>
            <a:r>
              <a:rPr lang="en-US" altLang="en-US" sz="1600" b="1" kern="0" dirty="0">
                <a:solidFill>
                  <a:schemeClr val="tx2"/>
                </a:solidFill>
                <a:latin typeface="+mn-lt"/>
              </a:rPr>
              <a:t>core essence </a:t>
            </a:r>
            <a:r>
              <a:rPr lang="en-US" altLang="en-US" sz="1600" kern="0" dirty="0">
                <a:solidFill>
                  <a:schemeClr val="tx2"/>
                </a:solidFill>
                <a:latin typeface="+mn-lt"/>
              </a:rPr>
              <a:t>of what should be achieved</a:t>
            </a:r>
          </a:p>
          <a:p>
            <a:pPr marL="571500" indent="-571500">
              <a:lnSpc>
                <a:spcPct val="90000"/>
              </a:lnSpc>
              <a:buFontTx/>
              <a:buAutoNum type="arabicPeriod"/>
              <a:defRPr/>
            </a:pPr>
            <a:endParaRPr lang="en-US" altLang="en-US" sz="1600" kern="0" dirty="0">
              <a:solidFill>
                <a:schemeClr val="tx2"/>
              </a:solidFill>
              <a:latin typeface="+mn-lt"/>
            </a:endParaRPr>
          </a:p>
          <a:p>
            <a:pPr marL="571500" indent="-571500">
              <a:lnSpc>
                <a:spcPct val="90000"/>
              </a:lnSpc>
              <a:buFontTx/>
              <a:buAutoNum type="arabicPeriod"/>
              <a:defRPr/>
            </a:pPr>
            <a:r>
              <a:rPr lang="en-US" altLang="en-US" sz="1600" kern="0" dirty="0">
                <a:solidFill>
                  <a:schemeClr val="tx2"/>
                </a:solidFill>
                <a:latin typeface="+mn-lt"/>
              </a:rPr>
              <a:t>Objectives should not:</a:t>
            </a:r>
          </a:p>
          <a:p>
            <a:pPr marL="1455738" lvl="1" indent="-571500">
              <a:lnSpc>
                <a:spcPct val="90000"/>
              </a:lnSpc>
              <a:buFontTx/>
              <a:buAutoNum type="arabicPeriod"/>
              <a:defRPr/>
            </a:pPr>
            <a:r>
              <a:rPr lang="en-US" altLang="en-US" sz="1600" kern="0" dirty="0">
                <a:solidFill>
                  <a:schemeClr val="tx2"/>
                </a:solidFill>
                <a:latin typeface="+mn-lt"/>
              </a:rPr>
              <a:t>Describe the work to be done, the work flow or how to do it</a:t>
            </a:r>
          </a:p>
          <a:p>
            <a:pPr marL="1455738" lvl="1" indent="-571500">
              <a:lnSpc>
                <a:spcPct val="90000"/>
              </a:lnSpc>
              <a:buFontTx/>
              <a:buAutoNum type="arabicPeriod"/>
              <a:defRPr/>
            </a:pPr>
            <a:r>
              <a:rPr lang="en-US" altLang="en-US" sz="1600" kern="0" dirty="0">
                <a:solidFill>
                  <a:schemeClr val="tx2"/>
                </a:solidFill>
                <a:latin typeface="+mn-lt"/>
              </a:rPr>
              <a:t>Describe the nice to haves/ options</a:t>
            </a:r>
          </a:p>
          <a:p>
            <a:pPr marL="1455738" lvl="1" indent="-571500">
              <a:lnSpc>
                <a:spcPct val="90000"/>
              </a:lnSpc>
              <a:buFontTx/>
              <a:buAutoNum type="arabicPeriod"/>
              <a:defRPr/>
            </a:pPr>
            <a:r>
              <a:rPr lang="en-US" altLang="en-US" sz="1600" kern="0" dirty="0">
                <a:solidFill>
                  <a:schemeClr val="tx2"/>
                </a:solidFill>
                <a:latin typeface="+mn-lt"/>
              </a:rPr>
              <a:t>Be overly long and descriptive</a:t>
            </a:r>
          </a:p>
          <a:p>
            <a:pPr indent="0">
              <a:lnSpc>
                <a:spcPct val="90000"/>
              </a:lnSpc>
              <a:buFont typeface="Verdana" pitchFamily="34" charset="0"/>
              <a:buNone/>
              <a:defRPr/>
            </a:pPr>
            <a:endParaRPr lang="en-US" altLang="en-US" sz="1000" kern="0" dirty="0">
              <a:solidFill>
                <a:schemeClr val="tx2"/>
              </a:solidFill>
              <a:latin typeface="+mn-lt"/>
            </a:endParaRPr>
          </a:p>
          <a:p>
            <a:pPr indent="0">
              <a:lnSpc>
                <a:spcPct val="90000"/>
              </a:lnSpc>
              <a:buFont typeface="Verdana" pitchFamily="34" charset="0"/>
              <a:buNone/>
              <a:defRPr/>
            </a:pPr>
            <a:r>
              <a:rPr lang="en-US" altLang="en-US" sz="1600" i="1" kern="0" dirty="0">
                <a:solidFill>
                  <a:schemeClr val="tx2"/>
                </a:solidFill>
                <a:latin typeface="+mn-lt"/>
              </a:rPr>
              <a:t>“‘…this nation should commit itself to achieving the goal, before this decade is out, of landing a man on the Moon and returning him safely to Earth”</a:t>
            </a:r>
            <a:r>
              <a:rPr lang="en-US" altLang="en-US" sz="1600" kern="0" dirty="0">
                <a:solidFill>
                  <a:schemeClr val="tx2"/>
                </a:solidFill>
                <a:latin typeface="+mn-lt"/>
              </a:rPr>
              <a:t> </a:t>
            </a:r>
            <a:r>
              <a:rPr lang="en-US" altLang="en-US" sz="1600" b="1" kern="0" dirty="0">
                <a:solidFill>
                  <a:schemeClr val="tx2"/>
                </a:solidFill>
                <a:latin typeface="+mn-lt"/>
              </a:rPr>
              <a:t>– this was the objective stated for a 24 Billion dollar project.</a:t>
            </a:r>
          </a:p>
          <a:p>
            <a:pPr indent="0">
              <a:lnSpc>
                <a:spcPct val="90000"/>
              </a:lnSpc>
              <a:buFont typeface="Verdana" pitchFamily="34" charset="0"/>
              <a:buNone/>
              <a:defRPr/>
            </a:pPr>
            <a:endParaRPr lang="en-US" altLang="en-US" sz="1000" kern="0" dirty="0">
              <a:solidFill>
                <a:schemeClr val="tx2"/>
              </a:solidFill>
              <a:latin typeface="+mn-lt"/>
            </a:endParaRPr>
          </a:p>
          <a:p>
            <a:pPr indent="0" algn="ctr">
              <a:lnSpc>
                <a:spcPct val="90000"/>
              </a:lnSpc>
              <a:buFont typeface="Verdana" pitchFamily="34" charset="0"/>
              <a:buNone/>
              <a:defRPr/>
            </a:pPr>
            <a:r>
              <a:rPr lang="en-US" altLang="en-US" sz="1600" kern="0" dirty="0">
                <a:solidFill>
                  <a:schemeClr val="tx2"/>
                </a:solidFill>
                <a:latin typeface="+mn-lt"/>
              </a:rPr>
              <a:t>In </a:t>
            </a:r>
            <a:r>
              <a:rPr lang="en-US" altLang="en-US" sz="1600" b="1" kern="0" dirty="0">
                <a:solidFill>
                  <a:schemeClr val="tx2"/>
                </a:solidFill>
                <a:latin typeface="+mn-lt"/>
              </a:rPr>
              <a:t>‘Application’ </a:t>
            </a:r>
            <a:r>
              <a:rPr lang="en-US" altLang="en-US" sz="1600" kern="0" dirty="0">
                <a:solidFill>
                  <a:schemeClr val="tx2"/>
                </a:solidFill>
                <a:latin typeface="+mn-lt"/>
              </a:rPr>
              <a:t>part of the proposal you should justify </a:t>
            </a:r>
            <a:r>
              <a:rPr lang="en-US" altLang="en-US" sz="1600" b="1" kern="0" dirty="0">
                <a:solidFill>
                  <a:schemeClr val="tx2"/>
                </a:solidFill>
                <a:latin typeface="+mn-lt"/>
              </a:rPr>
              <a:t>WHY</a:t>
            </a:r>
            <a:r>
              <a:rPr lang="en-US" altLang="en-US" sz="1600" kern="0" dirty="0">
                <a:solidFill>
                  <a:schemeClr val="tx2"/>
                </a:solidFill>
                <a:latin typeface="+mn-lt"/>
              </a:rPr>
              <a:t> this is a good objective and how it fits the programmatic constraints!</a:t>
            </a:r>
          </a:p>
          <a:p>
            <a:pPr marL="457200" lvl="0" indent="-457200" algn="just">
              <a:spcAft>
                <a:spcPts val="0"/>
              </a:spcAft>
            </a:pPr>
            <a:endParaRPr lang="en-GB" sz="2000" dirty="0">
              <a:solidFill>
                <a:schemeClr val="tx2"/>
              </a:solidFill>
              <a:latin typeface="+mn-lt"/>
              <a:ea typeface="Times New Roman"/>
            </a:endParaRPr>
          </a:p>
        </p:txBody>
      </p:sp>
    </p:spTree>
    <p:extLst>
      <p:ext uri="{BB962C8B-B14F-4D97-AF65-F5344CB8AC3E}">
        <p14:creationId xmlns:p14="http://schemas.microsoft.com/office/powerpoint/2010/main" val="647612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71789"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144989"/>
            <a:ext cx="11764800" cy="1566128"/>
          </a:xfrm>
        </p:spPr>
        <p:txBody>
          <a:bodyPr/>
          <a:lstStyle/>
          <a:p>
            <a:pPr marL="457200" indent="-457200">
              <a:spcAft>
                <a:spcPts val="0"/>
              </a:spcAft>
            </a:pPr>
            <a:r>
              <a:rPr lang="en-GB" sz="1800" b="1" dirty="0">
                <a:solidFill>
                  <a:schemeClr val="bg1">
                    <a:lumMod val="25000"/>
                  </a:schemeClr>
                </a:solidFill>
                <a:latin typeface="+mn-lt"/>
                <a:ea typeface="Times New Roman"/>
                <a:cs typeface="Times New Roman"/>
              </a:rPr>
              <a:t>1.2	</a:t>
            </a:r>
            <a:r>
              <a:rPr lang="en-GB" sz="1800" b="1" u="sng" dirty="0">
                <a:solidFill>
                  <a:schemeClr val="bg1">
                    <a:lumMod val="25000"/>
                  </a:schemeClr>
                </a:solidFill>
                <a:latin typeface="+mn-lt"/>
                <a:ea typeface="Times New Roman"/>
                <a:cs typeface="Times New Roman"/>
              </a:rPr>
              <a:t>REQUIREMENTS</a:t>
            </a:r>
          </a:p>
          <a:p>
            <a:pPr marL="457200" indent="-457200">
              <a:spcAft>
                <a:spcPts val="0"/>
              </a:spcAft>
            </a:pPr>
            <a:endParaRPr lang="en-GB" sz="1800" b="1" u="sng" dirty="0">
              <a:solidFill>
                <a:schemeClr val="bg1">
                  <a:lumMod val="25000"/>
                </a:schemeClr>
              </a:solidFill>
              <a:latin typeface="+mn-lt"/>
              <a:ea typeface="Times New Roman"/>
              <a:cs typeface="Times New Roman"/>
            </a:endParaRPr>
          </a:p>
          <a:p>
            <a:pPr lvl="0" algn="just">
              <a:lnSpc>
                <a:spcPct val="90000"/>
              </a:lnSpc>
              <a:defRPr/>
            </a:pPr>
            <a:r>
              <a:rPr lang="en-US" altLang="en-US" sz="1800" kern="0" dirty="0">
                <a:solidFill>
                  <a:schemeClr val="tx2"/>
                </a:solidFill>
                <a:latin typeface="+mn-lt"/>
              </a:rPr>
              <a:t>For proposals, requirements are the </a:t>
            </a:r>
            <a:r>
              <a:rPr lang="en-US" altLang="en-US" sz="1800" b="1" kern="0" dirty="0">
                <a:solidFill>
                  <a:schemeClr val="tx2"/>
                </a:solidFill>
                <a:latin typeface="+mn-lt"/>
              </a:rPr>
              <a:t>key measurable features </a:t>
            </a:r>
            <a:r>
              <a:rPr lang="en-US" altLang="en-US" sz="1800" kern="0" dirty="0">
                <a:solidFill>
                  <a:schemeClr val="tx2"/>
                </a:solidFill>
                <a:latin typeface="+mn-lt"/>
              </a:rPr>
              <a:t>that the product or the work must meet in order to be declared successful.  They should take into account what the end user needs/considers important.  </a:t>
            </a:r>
          </a:p>
          <a:p>
            <a:pPr lvl="0" algn="just">
              <a:lnSpc>
                <a:spcPct val="90000"/>
              </a:lnSpc>
              <a:defRPr/>
            </a:pPr>
            <a:endParaRPr lang="en-US" altLang="en-US" sz="1800" kern="0" dirty="0">
              <a:solidFill>
                <a:schemeClr val="tx2"/>
              </a:solidFill>
              <a:latin typeface="+mn-lt"/>
            </a:endParaRPr>
          </a:p>
          <a:p>
            <a:pPr lvl="0" algn="just">
              <a:lnSpc>
                <a:spcPct val="90000"/>
              </a:lnSpc>
              <a:defRPr/>
            </a:pPr>
            <a:r>
              <a:rPr lang="en-US" altLang="en-US" sz="1800" b="1" kern="0" dirty="0">
                <a:solidFill>
                  <a:schemeClr val="tx2"/>
                </a:solidFill>
                <a:latin typeface="+mn-lt"/>
              </a:rPr>
              <a:t>Requirements are</a:t>
            </a:r>
            <a:r>
              <a:rPr lang="en-US" altLang="en-US" sz="1800" kern="0" dirty="0">
                <a:solidFill>
                  <a:schemeClr val="tx2"/>
                </a:solidFill>
                <a:latin typeface="+mn-lt"/>
              </a:rPr>
              <a:t>:</a:t>
            </a:r>
          </a:p>
          <a:p>
            <a:pPr marL="285750" lvl="0" indent="-285750" algn="just">
              <a:lnSpc>
                <a:spcPct val="90000"/>
              </a:lnSpc>
              <a:buFont typeface="Arial" panose="020B0604020202020204" pitchFamily="34" charset="0"/>
              <a:buChar char="•"/>
              <a:defRPr/>
            </a:pPr>
            <a:r>
              <a:rPr lang="en-US" altLang="en-US" sz="1800" kern="0" dirty="0">
                <a:solidFill>
                  <a:schemeClr val="tx2"/>
                </a:solidFill>
                <a:latin typeface="+mn-lt"/>
              </a:rPr>
              <a:t>Clear, verifiable, quantitative and measurable.</a:t>
            </a:r>
          </a:p>
          <a:p>
            <a:pPr marL="285750" lvl="0" indent="-285750" algn="just">
              <a:lnSpc>
                <a:spcPct val="90000"/>
              </a:lnSpc>
              <a:buFont typeface="Arial" panose="020B0604020202020204" pitchFamily="34" charset="0"/>
              <a:buChar char="•"/>
              <a:defRPr/>
            </a:pPr>
            <a:r>
              <a:rPr lang="en-US" altLang="en-US" sz="1800" kern="0" dirty="0">
                <a:solidFill>
                  <a:schemeClr val="tx2"/>
                </a:solidFill>
                <a:latin typeface="+mn-lt"/>
              </a:rPr>
              <a:t>Requirements tell you what needs to be achieved / realized</a:t>
            </a:r>
          </a:p>
          <a:p>
            <a:pPr marL="285750" lvl="0" indent="-285750" algn="just">
              <a:lnSpc>
                <a:spcPct val="90000"/>
              </a:lnSpc>
              <a:buFont typeface="Arial" panose="020B0604020202020204" pitchFamily="34" charset="0"/>
              <a:buChar char="•"/>
              <a:defRPr/>
            </a:pPr>
            <a:r>
              <a:rPr lang="en-US" altLang="en-US" sz="1800" kern="0" dirty="0">
                <a:solidFill>
                  <a:schemeClr val="tx2"/>
                </a:solidFill>
                <a:latin typeface="+mn-lt"/>
              </a:rPr>
              <a:t>Requirements are what we all use to measure if the objectives were achieved</a:t>
            </a:r>
          </a:p>
          <a:p>
            <a:pPr lvl="0" algn="just">
              <a:lnSpc>
                <a:spcPct val="90000"/>
              </a:lnSpc>
              <a:defRPr/>
            </a:pPr>
            <a:r>
              <a:rPr lang="en-US" altLang="en-US" sz="1800" kern="0" dirty="0">
                <a:solidFill>
                  <a:schemeClr val="tx2"/>
                </a:solidFill>
                <a:latin typeface="+mn-lt"/>
              </a:rPr>
              <a:t>Note: Ideally requirements will also be justified in the proposal.</a:t>
            </a:r>
          </a:p>
          <a:p>
            <a:pPr lvl="0" algn="just">
              <a:lnSpc>
                <a:spcPct val="90000"/>
              </a:lnSpc>
              <a:defRPr/>
            </a:pPr>
            <a:endParaRPr lang="en-US" altLang="en-US" sz="1800" kern="0" dirty="0">
              <a:solidFill>
                <a:schemeClr val="tx2"/>
              </a:solidFill>
              <a:latin typeface="+mn-lt"/>
            </a:endParaRPr>
          </a:p>
          <a:p>
            <a:pPr lvl="0" algn="just">
              <a:lnSpc>
                <a:spcPct val="90000"/>
              </a:lnSpc>
              <a:defRPr/>
            </a:pPr>
            <a:r>
              <a:rPr lang="en-US" altLang="en-US" sz="1800" b="1" kern="0" dirty="0">
                <a:solidFill>
                  <a:schemeClr val="tx2"/>
                </a:solidFill>
                <a:latin typeface="+mn-lt"/>
              </a:rPr>
              <a:t>Requirements are not: </a:t>
            </a:r>
          </a:p>
          <a:p>
            <a:pPr marL="285750" lvl="0" indent="-285750" algn="just">
              <a:lnSpc>
                <a:spcPct val="90000"/>
              </a:lnSpc>
              <a:buFont typeface="Arial" panose="020B0604020202020204" pitchFamily="34" charset="0"/>
              <a:buChar char="•"/>
              <a:defRPr/>
            </a:pPr>
            <a:r>
              <a:rPr lang="en-US" altLang="en-US" sz="1800" kern="0" dirty="0">
                <a:solidFill>
                  <a:schemeClr val="tx2"/>
                </a:solidFill>
                <a:latin typeface="+mn-lt"/>
              </a:rPr>
              <a:t>The facilities, tools, experience or personnel that you </a:t>
            </a:r>
            <a:r>
              <a:rPr lang="en-US" altLang="en-US" sz="1800" i="1" kern="0" dirty="0">
                <a:solidFill>
                  <a:schemeClr val="tx2"/>
                </a:solidFill>
                <a:latin typeface="+mn-lt"/>
              </a:rPr>
              <a:t>need</a:t>
            </a:r>
            <a:r>
              <a:rPr lang="en-US" altLang="en-US" sz="1800" kern="0" dirty="0">
                <a:solidFill>
                  <a:schemeClr val="tx2"/>
                </a:solidFill>
                <a:latin typeface="+mn-lt"/>
              </a:rPr>
              <a:t> to perform the work. </a:t>
            </a:r>
          </a:p>
          <a:p>
            <a:pPr lvl="0" algn="just">
              <a:lnSpc>
                <a:spcPct val="90000"/>
              </a:lnSpc>
              <a:defRPr/>
            </a:pPr>
            <a:endParaRPr lang="en-US" altLang="en-US" sz="1800" kern="0" dirty="0">
              <a:solidFill>
                <a:schemeClr val="tx2"/>
              </a:solidFill>
              <a:latin typeface="+mn-lt"/>
            </a:endParaRPr>
          </a:p>
          <a:p>
            <a:pPr lvl="0" algn="just">
              <a:lnSpc>
                <a:spcPct val="90000"/>
              </a:lnSpc>
              <a:defRPr/>
            </a:pPr>
            <a:r>
              <a:rPr lang="en-US" altLang="en-US" sz="1800" kern="0" dirty="0">
                <a:solidFill>
                  <a:schemeClr val="tx2"/>
                </a:solidFill>
                <a:latin typeface="+mn-lt"/>
              </a:rPr>
              <a:t>If you are not in a position to properly define a full set of clear, well formulated requirements then consider to either look at a preparatory activity or include an activity focused on requirement definition and include a work package to this end.</a:t>
            </a:r>
          </a:p>
          <a:p>
            <a:pPr marL="457200" indent="-457200">
              <a:spcAft>
                <a:spcPts val="0"/>
              </a:spcAft>
            </a:pPr>
            <a:endParaRPr lang="en-GB" sz="1800" dirty="0">
              <a:solidFill>
                <a:schemeClr val="tx2"/>
              </a:solidFill>
              <a:latin typeface="+mn-lt"/>
              <a:ea typeface="Times New Roman"/>
            </a:endParaRPr>
          </a:p>
        </p:txBody>
      </p:sp>
    </p:spTree>
    <p:extLst>
      <p:ext uri="{BB962C8B-B14F-4D97-AF65-F5344CB8AC3E}">
        <p14:creationId xmlns:p14="http://schemas.microsoft.com/office/powerpoint/2010/main" val="2104951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39653"/>
            <a:ext cx="10516168"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30269" y="1417704"/>
            <a:ext cx="11764800" cy="1566128"/>
          </a:xfrm>
        </p:spPr>
        <p:txBody>
          <a:bodyPr/>
          <a:lstStyle/>
          <a:p>
            <a:pPr indent="0">
              <a:lnSpc>
                <a:spcPct val="90000"/>
              </a:lnSpc>
              <a:buFont typeface="Verdana" pitchFamily="34" charset="0"/>
              <a:buNone/>
              <a:defRPr/>
            </a:pPr>
            <a:r>
              <a:rPr lang="en-US" altLang="en-US" kern="0" dirty="0">
                <a:solidFill>
                  <a:schemeClr val="tx2"/>
                </a:solidFill>
                <a:latin typeface="+mn-lt"/>
              </a:rPr>
              <a:t>Example (in a cafeteria):</a:t>
            </a:r>
          </a:p>
          <a:p>
            <a:pPr indent="0">
              <a:lnSpc>
                <a:spcPct val="90000"/>
              </a:lnSpc>
              <a:buFont typeface="Verdana" pitchFamily="34" charset="0"/>
              <a:buNone/>
              <a:defRPr/>
            </a:pPr>
            <a:endParaRPr lang="en-US" altLang="en-US" sz="1050" kern="0" dirty="0">
              <a:solidFill>
                <a:schemeClr val="tx2"/>
              </a:solidFill>
              <a:latin typeface="+mn-lt"/>
            </a:endParaRPr>
          </a:p>
          <a:p>
            <a:pPr indent="0">
              <a:lnSpc>
                <a:spcPct val="90000"/>
              </a:lnSpc>
              <a:buFont typeface="Verdana" pitchFamily="34" charset="0"/>
              <a:buNone/>
              <a:defRPr/>
            </a:pPr>
            <a:r>
              <a:rPr lang="en-US" altLang="en-US" b="1" kern="0" dirty="0">
                <a:solidFill>
                  <a:schemeClr val="bg1">
                    <a:lumMod val="25000"/>
                  </a:schemeClr>
                </a:solidFill>
                <a:latin typeface="+mn-lt"/>
              </a:rPr>
              <a:t>Well formulated requirements</a:t>
            </a:r>
            <a:r>
              <a:rPr lang="en-US" altLang="en-US" kern="0" dirty="0">
                <a:solidFill>
                  <a:schemeClr val="bg1">
                    <a:lumMod val="25000"/>
                  </a:schemeClr>
                </a:solidFill>
                <a:latin typeface="+mn-lt"/>
              </a:rPr>
              <a:t>:</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The coffee shall be served at a temperature between 85 and 90˚C.</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The coffee shall be delivered to the customer within 4 minutes of being ordered.</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The coffee shall be dispensed in 200ml +/- 10ml servings.</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The customer shall receive a biscuit with each coffee, included in the price of the coffee</a:t>
            </a:r>
          </a:p>
          <a:p>
            <a:pPr marL="171450" indent="-171450">
              <a:lnSpc>
                <a:spcPct val="90000"/>
              </a:lnSpc>
              <a:buFont typeface="Arial" panose="020B0604020202020204" pitchFamily="34" charset="0"/>
              <a:buChar char="•"/>
              <a:defRPr/>
            </a:pPr>
            <a:endParaRPr lang="en-US" altLang="en-US" sz="1050" kern="0" dirty="0">
              <a:solidFill>
                <a:schemeClr val="tx2"/>
              </a:solidFill>
              <a:latin typeface="+mn-lt"/>
            </a:endParaRPr>
          </a:p>
          <a:p>
            <a:pPr indent="0">
              <a:lnSpc>
                <a:spcPct val="90000"/>
              </a:lnSpc>
              <a:buFont typeface="Verdana" pitchFamily="34" charset="0"/>
              <a:buNone/>
              <a:defRPr/>
            </a:pPr>
            <a:r>
              <a:rPr lang="en-US" altLang="en-US" b="1" kern="0" dirty="0">
                <a:solidFill>
                  <a:schemeClr val="bg1">
                    <a:lumMod val="25000"/>
                  </a:schemeClr>
                </a:solidFill>
                <a:latin typeface="+mn-lt"/>
              </a:rPr>
              <a:t>Poorly formulated requirements</a:t>
            </a:r>
            <a:r>
              <a:rPr lang="en-US" altLang="en-US" kern="0" dirty="0">
                <a:solidFill>
                  <a:schemeClr val="bg1">
                    <a:lumMod val="25000"/>
                  </a:schemeClr>
                </a:solidFill>
                <a:latin typeface="+mn-lt"/>
              </a:rPr>
              <a:t>:</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The coffee has to be a good temperature</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The coffee must be served quickly</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The coffee shall have big serving sizes</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We want people to have biscuits with their coffee</a:t>
            </a:r>
          </a:p>
          <a:p>
            <a:pPr marL="285750" indent="-285750">
              <a:lnSpc>
                <a:spcPct val="90000"/>
              </a:lnSpc>
              <a:buFont typeface="Arial" panose="020B0604020202020204" pitchFamily="34" charset="0"/>
              <a:buChar char="•"/>
              <a:defRPr/>
            </a:pPr>
            <a:endParaRPr lang="en-US" altLang="en-US" sz="1050" kern="0" dirty="0">
              <a:solidFill>
                <a:schemeClr val="tx2"/>
              </a:solidFill>
              <a:latin typeface="+mn-lt"/>
            </a:endParaRPr>
          </a:p>
          <a:p>
            <a:pPr indent="0">
              <a:lnSpc>
                <a:spcPct val="90000"/>
              </a:lnSpc>
              <a:buFont typeface="Verdana" pitchFamily="34" charset="0"/>
              <a:buNone/>
              <a:defRPr/>
            </a:pPr>
            <a:r>
              <a:rPr lang="en-US" altLang="en-US" b="1" kern="0" dirty="0">
                <a:solidFill>
                  <a:schemeClr val="bg1">
                    <a:lumMod val="25000"/>
                  </a:schemeClr>
                </a:solidFill>
                <a:latin typeface="+mn-lt"/>
              </a:rPr>
              <a:t>Not a requirement at all in this sense: </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We need to buy a kettle and coffee cups</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We need to hire someone to make the coffee</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We should do a trade off on what biscuits to give</a:t>
            </a:r>
          </a:p>
          <a:p>
            <a:pPr marL="171450" indent="-171450">
              <a:lnSpc>
                <a:spcPct val="90000"/>
              </a:lnSpc>
              <a:spcBef>
                <a:spcPct val="0"/>
              </a:spcBef>
              <a:buFont typeface="Arial" panose="020B0604020202020204" pitchFamily="34" charset="0"/>
              <a:buChar char="•"/>
              <a:defRPr/>
            </a:pPr>
            <a:r>
              <a:rPr lang="en-US" altLang="en-US" sz="1600" dirty="0">
                <a:solidFill>
                  <a:schemeClr val="tx2"/>
                </a:solidFill>
                <a:latin typeface="+mn-lt"/>
                <a:ea typeface="ＭＳ Ｐゴシック" charset="0"/>
                <a:cs typeface="+mn-cs"/>
              </a:rPr>
              <a:t>We shall get a coffee sellers license</a:t>
            </a:r>
          </a:p>
        </p:txBody>
      </p:sp>
      <p:pic>
        <p:nvPicPr>
          <p:cNvPr id="5" name="Picture 4">
            <a:extLst>
              <a:ext uri="{FF2B5EF4-FFF2-40B4-BE49-F238E27FC236}">
                <a16:creationId xmlns:a16="http://schemas.microsoft.com/office/drawing/2014/main" id="{8174588E-57FA-4C9B-ABA1-C38E4B9E8C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4305" y="3288631"/>
            <a:ext cx="3981193" cy="2649820"/>
          </a:xfrm>
          <a:prstGeom prst="rect">
            <a:avLst/>
          </a:prstGeom>
          <a:effectLst>
            <a:softEdge rad="0"/>
          </a:effectLst>
        </p:spPr>
      </p:pic>
    </p:spTree>
    <p:extLst>
      <p:ext uri="{BB962C8B-B14F-4D97-AF65-F5344CB8AC3E}">
        <p14:creationId xmlns:p14="http://schemas.microsoft.com/office/powerpoint/2010/main" val="518035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07621" cy="954107"/>
          </a:xfrm>
        </p:spPr>
        <p:txBody>
          <a:bodyPr/>
          <a:lstStyle/>
          <a:p>
            <a:r>
              <a:rPr lang="en-GB" sz="2800" dirty="0"/>
              <a:t>Proposal Template: Part 1 – Technical and Application Part</a:t>
            </a:r>
            <a:endParaRPr lang="en-GB" dirty="0"/>
          </a:p>
        </p:txBody>
      </p:sp>
      <p:sp>
        <p:nvSpPr>
          <p:cNvPr id="3" name="Content Placeholder 2">
            <a:extLst>
              <a:ext uri="{FF2B5EF4-FFF2-40B4-BE49-F238E27FC236}">
                <a16:creationId xmlns:a16="http://schemas.microsoft.com/office/drawing/2014/main" id="{6C12D940-7C23-4D58-A6AB-814844460BCB}"/>
              </a:ext>
            </a:extLst>
          </p:cNvPr>
          <p:cNvSpPr>
            <a:spLocks noGrp="1"/>
          </p:cNvSpPr>
          <p:nvPr>
            <p:ph idx="1"/>
          </p:nvPr>
        </p:nvSpPr>
        <p:spPr>
          <a:xfrm>
            <a:off x="216000" y="1106783"/>
            <a:ext cx="11764800" cy="2566859"/>
          </a:xfrm>
        </p:spPr>
        <p:txBody>
          <a:bodyPr/>
          <a:lstStyle/>
          <a:p>
            <a:r>
              <a:rPr lang="en-GB" b="1" dirty="0">
                <a:solidFill>
                  <a:schemeClr val="bg1">
                    <a:lumMod val="25000"/>
                  </a:schemeClr>
                </a:solidFill>
                <a:latin typeface="Arial"/>
                <a:ea typeface="Times New Roman"/>
                <a:cs typeface="Times New Roman"/>
              </a:rPr>
              <a:t>1.3 </a:t>
            </a:r>
            <a:r>
              <a:rPr lang="en-GB" b="1" u="sng" dirty="0">
                <a:solidFill>
                  <a:schemeClr val="bg1">
                    <a:lumMod val="25000"/>
                  </a:schemeClr>
                </a:solidFill>
                <a:latin typeface="Arial"/>
                <a:ea typeface="Times New Roman"/>
                <a:cs typeface="Times New Roman"/>
              </a:rPr>
              <a:t>TECHNOLOGY READINESS LEVEL</a:t>
            </a:r>
          </a:p>
          <a:p>
            <a:endParaRPr lang="en-GB" dirty="0">
              <a:solidFill>
                <a:schemeClr val="tx2"/>
              </a:solidFill>
            </a:endParaRPr>
          </a:p>
          <a:p>
            <a:r>
              <a:rPr lang="en-GB" b="1" dirty="0">
                <a:solidFill>
                  <a:schemeClr val="tx2"/>
                </a:solidFill>
              </a:rPr>
              <a:t>Indicate</a:t>
            </a:r>
            <a:r>
              <a:rPr lang="en-GB" dirty="0">
                <a:solidFill>
                  <a:schemeClr val="tx2"/>
                </a:solidFill>
              </a:rPr>
              <a:t> and </a:t>
            </a:r>
            <a:r>
              <a:rPr lang="en-GB" b="1" dirty="0">
                <a:solidFill>
                  <a:schemeClr val="tx2"/>
                </a:solidFill>
              </a:rPr>
              <a:t>substantiate</a:t>
            </a:r>
            <a:r>
              <a:rPr lang="en-GB" dirty="0">
                <a:solidFill>
                  <a:schemeClr val="tx2"/>
                </a:solidFill>
              </a:rPr>
              <a:t> the current TRL level of the technology. </a:t>
            </a:r>
            <a:br>
              <a:rPr lang="en-GB" dirty="0">
                <a:solidFill>
                  <a:schemeClr val="tx2"/>
                </a:solidFill>
              </a:rPr>
            </a:br>
            <a:r>
              <a:rPr lang="en-GB" dirty="0">
                <a:solidFill>
                  <a:schemeClr val="tx2"/>
                </a:solidFill>
              </a:rPr>
              <a:t>Refer to </a:t>
            </a:r>
            <a:r>
              <a:rPr lang="en-GB" b="1" dirty="0">
                <a:solidFill>
                  <a:schemeClr val="tx2"/>
                </a:solidFill>
              </a:rPr>
              <a:t>Annex A</a:t>
            </a:r>
            <a:r>
              <a:rPr lang="en-GB" dirty="0">
                <a:solidFill>
                  <a:schemeClr val="tx2"/>
                </a:solidFill>
              </a:rPr>
              <a:t> to the ITT Cover Letter for the description of TRLs. </a:t>
            </a:r>
            <a:br>
              <a:rPr lang="en-GB" dirty="0">
                <a:solidFill>
                  <a:schemeClr val="tx2"/>
                </a:solidFill>
              </a:rPr>
            </a:br>
            <a:r>
              <a:rPr lang="en-GB" dirty="0">
                <a:solidFill>
                  <a:schemeClr val="tx2"/>
                </a:solidFill>
              </a:rPr>
              <a:t>Please note that the type of activity proposed, Type a, b or c has to be </a:t>
            </a:r>
            <a:r>
              <a:rPr lang="en-GB" b="1" dirty="0">
                <a:solidFill>
                  <a:schemeClr val="tx2"/>
                </a:solidFill>
              </a:rPr>
              <a:t>compatible</a:t>
            </a:r>
            <a:r>
              <a:rPr lang="en-GB" dirty="0">
                <a:solidFill>
                  <a:schemeClr val="tx2"/>
                </a:solidFill>
              </a:rPr>
              <a:t> with the start and end TRL indicated in the </a:t>
            </a:r>
            <a:r>
              <a:rPr lang="en-GB" b="1" dirty="0">
                <a:solidFill>
                  <a:schemeClr val="tx2"/>
                </a:solidFill>
              </a:rPr>
              <a:t>Cover Letter </a:t>
            </a:r>
            <a:r>
              <a:rPr lang="en-GB" dirty="0">
                <a:solidFill>
                  <a:schemeClr val="tx2"/>
                </a:solidFill>
              </a:rPr>
              <a:t>of the call. </a:t>
            </a:r>
          </a:p>
          <a:p>
            <a:endParaRPr lang="en-GB" dirty="0">
              <a:solidFill>
                <a:schemeClr val="tx2"/>
              </a:solidFill>
            </a:endParaRPr>
          </a:p>
        </p:txBody>
      </p:sp>
      <p:pic>
        <p:nvPicPr>
          <p:cNvPr id="4" name="Picture 3" descr="Timeline&#10;&#10;Description automatically generated">
            <a:extLst>
              <a:ext uri="{FF2B5EF4-FFF2-40B4-BE49-F238E27FC236}">
                <a16:creationId xmlns:a16="http://schemas.microsoft.com/office/drawing/2014/main" id="{295D7924-5E6E-135F-4BA0-707FCC032B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7727" y="3059187"/>
            <a:ext cx="6121630" cy="3232986"/>
          </a:xfrm>
          <a:prstGeom prst="rect">
            <a:avLst/>
          </a:prstGeom>
        </p:spPr>
      </p:pic>
    </p:spTree>
    <p:extLst>
      <p:ext uri="{BB962C8B-B14F-4D97-AF65-F5344CB8AC3E}">
        <p14:creationId xmlns:p14="http://schemas.microsoft.com/office/powerpoint/2010/main" val="2694688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39653"/>
            <a:ext cx="10211368"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30268" y="1509569"/>
            <a:ext cx="11764800" cy="1566128"/>
          </a:xfrm>
        </p:spPr>
        <p:txBody>
          <a:bodyPr/>
          <a:lstStyle/>
          <a:p>
            <a:pPr marL="457200" indent="-457200" algn="just">
              <a:spcAft>
                <a:spcPts val="0"/>
              </a:spcAft>
            </a:pPr>
            <a:r>
              <a:rPr lang="en-GB" sz="2000" b="1" dirty="0">
                <a:solidFill>
                  <a:schemeClr val="bg1">
                    <a:lumMod val="25000"/>
                  </a:schemeClr>
                </a:solidFill>
                <a:latin typeface="Arial" panose="020B0604020202020204" pitchFamily="34" charset="0"/>
                <a:ea typeface="Times New Roman"/>
                <a:cs typeface="Arial" panose="020B0604020202020204" pitchFamily="34" charset="0"/>
              </a:rPr>
              <a:t>1.4	</a:t>
            </a:r>
            <a:r>
              <a:rPr lang="en-GB" sz="2000" b="1" u="sng" dirty="0">
                <a:solidFill>
                  <a:schemeClr val="bg1">
                    <a:lumMod val="25000"/>
                  </a:schemeClr>
                </a:solidFill>
                <a:latin typeface="Arial" panose="020B0604020202020204" pitchFamily="34" charset="0"/>
                <a:ea typeface="Times New Roman"/>
                <a:cs typeface="Arial" panose="020B0604020202020204" pitchFamily="34" charset="0"/>
              </a:rPr>
              <a:t>ENGINEERING APPROACH</a:t>
            </a:r>
          </a:p>
          <a:p>
            <a:pPr marL="457200" indent="-457200" algn="just">
              <a:spcAft>
                <a:spcPts val="0"/>
              </a:spcAft>
            </a:pPr>
            <a:endParaRPr lang="en-GB" sz="2000" dirty="0">
              <a:solidFill>
                <a:schemeClr val="tx2"/>
              </a:solidFill>
              <a:latin typeface="Arial" panose="020B0604020202020204" pitchFamily="34" charset="0"/>
              <a:ea typeface="Times New Roman"/>
              <a:cs typeface="Arial" panose="020B0604020202020204" pitchFamily="34" charset="0"/>
            </a:endParaRPr>
          </a:p>
          <a:p>
            <a:pPr algn="just">
              <a:spcAft>
                <a:spcPts val="0"/>
              </a:spcAft>
              <a:tabLst>
                <a:tab pos="457200" algn="l"/>
              </a:tabLst>
            </a:pPr>
            <a:r>
              <a:rPr lang="en-GB" sz="2000" dirty="0">
                <a:solidFill>
                  <a:schemeClr val="tx2"/>
                </a:solidFill>
                <a:latin typeface="Arial" panose="020B0604020202020204" pitchFamily="34" charset="0"/>
                <a:ea typeface="Times New Roman" panose="02020603050405020304" pitchFamily="18" charset="0"/>
                <a:cs typeface="Arial" panose="020B0604020202020204" pitchFamily="34" charset="0"/>
              </a:rPr>
              <a:t>	1.4.1	State of the Art</a:t>
            </a:r>
          </a:p>
          <a:p>
            <a:pPr algn="just">
              <a:spcAft>
                <a:spcPts val="0"/>
              </a:spcAft>
              <a:tabLst>
                <a:tab pos="457200" algn="l"/>
              </a:tabLst>
            </a:pPr>
            <a:r>
              <a:rPr lang="en-GB" sz="2000" dirty="0">
                <a:solidFill>
                  <a:schemeClr val="tx2"/>
                </a:solidFill>
                <a:latin typeface="Arial" panose="020B0604020202020204" pitchFamily="34" charset="0"/>
                <a:ea typeface="Times New Roman" panose="02020603050405020304" pitchFamily="18" charset="0"/>
                <a:cs typeface="Arial" panose="020B0604020202020204" pitchFamily="34" charset="0"/>
              </a:rPr>
              <a:t>	1.4.2	Technical Steps</a:t>
            </a:r>
          </a:p>
          <a:p>
            <a:pPr algn="just">
              <a:spcAft>
                <a:spcPts val="0"/>
              </a:spcAft>
              <a:tabLst>
                <a:tab pos="457200" algn="l"/>
              </a:tabLst>
            </a:pPr>
            <a:r>
              <a:rPr lang="en-GB" sz="2000" dirty="0">
                <a:solidFill>
                  <a:schemeClr val="tx2"/>
                </a:solidFill>
                <a:latin typeface="Arial" panose="020B0604020202020204" pitchFamily="34" charset="0"/>
                <a:ea typeface="Times New Roman" panose="02020603050405020304" pitchFamily="18" charset="0"/>
                <a:cs typeface="Arial" panose="020B0604020202020204" pitchFamily="34" charset="0"/>
              </a:rPr>
              <a:t>	1.4.3	Proposed Work Logic</a:t>
            </a:r>
          </a:p>
          <a:p>
            <a:pPr algn="just">
              <a:spcAft>
                <a:spcPts val="0"/>
              </a:spcAft>
              <a:tabLst>
                <a:tab pos="457200" algn="l"/>
              </a:tabLst>
            </a:pPr>
            <a:r>
              <a:rPr lang="en-GB" sz="2000" dirty="0">
                <a:solidFill>
                  <a:schemeClr val="tx2"/>
                </a:solidFill>
                <a:latin typeface="Arial" panose="020B0604020202020204" pitchFamily="34" charset="0"/>
                <a:ea typeface="Times New Roman" panose="02020603050405020304" pitchFamily="18" charset="0"/>
                <a:cs typeface="Arial" panose="020B0604020202020204" pitchFamily="34" charset="0"/>
              </a:rPr>
              <a:t>	1.4.4	Implementation aspects</a:t>
            </a:r>
            <a:endParaRPr lang="en-US" sz="2000" dirty="0">
              <a:solidFill>
                <a:schemeClr val="tx2"/>
              </a:solidFill>
              <a:latin typeface="Arial" panose="020B0604020202020204" pitchFamily="34" charset="0"/>
              <a:ea typeface="Times New Roman"/>
              <a:cs typeface="Arial" panose="020B0604020202020204" pitchFamily="34" charset="0"/>
            </a:endParaRPr>
          </a:p>
          <a:p>
            <a:pPr marL="457200" indent="-457200" algn="ctr">
              <a:spcAft>
                <a:spcPts val="0"/>
              </a:spcAft>
            </a:pPr>
            <a:endParaRPr lang="en-US" altLang="en-US" sz="2000" b="1" i="1" dirty="0">
              <a:solidFill>
                <a:schemeClr val="tx2"/>
              </a:solidFill>
              <a:latin typeface="Arial" panose="020B0604020202020204" pitchFamily="34" charset="0"/>
              <a:cs typeface="Arial" panose="020B0604020202020204" pitchFamily="34" charset="0"/>
            </a:endParaRPr>
          </a:p>
          <a:p>
            <a:pPr marL="457200" indent="-457200" algn="ctr">
              <a:spcAft>
                <a:spcPts val="0"/>
              </a:spcAft>
            </a:pPr>
            <a:endParaRPr lang="en-US" altLang="en-US" sz="2000" b="1" i="1" dirty="0">
              <a:solidFill>
                <a:schemeClr val="tx2"/>
              </a:solidFill>
              <a:latin typeface="Arial" panose="020B0604020202020204" pitchFamily="34" charset="0"/>
              <a:cs typeface="Arial" panose="020B0604020202020204" pitchFamily="34" charset="0"/>
            </a:endParaRPr>
          </a:p>
          <a:p>
            <a:pPr marL="457200" indent="-457200" algn="ctr">
              <a:spcAft>
                <a:spcPts val="0"/>
              </a:spcAft>
            </a:pPr>
            <a:r>
              <a:rPr lang="en-US" altLang="en-US" sz="2000" b="1" i="1" dirty="0">
                <a:solidFill>
                  <a:schemeClr val="tx2"/>
                </a:solidFill>
                <a:latin typeface="Arial" panose="020B0604020202020204" pitchFamily="34" charset="0"/>
                <a:cs typeface="Arial" panose="020B0604020202020204" pitchFamily="34" charset="0"/>
              </a:rPr>
              <a:t>NB! This is expected to be the core/bulk of the proposal</a:t>
            </a:r>
          </a:p>
        </p:txBody>
      </p:sp>
    </p:spTree>
    <p:extLst>
      <p:ext uri="{BB962C8B-B14F-4D97-AF65-F5344CB8AC3E}">
        <p14:creationId xmlns:p14="http://schemas.microsoft.com/office/powerpoint/2010/main" val="2647499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291579"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563762"/>
            <a:ext cx="11764800" cy="4399376"/>
          </a:xfrm>
        </p:spPr>
        <p:txBody>
          <a:bodyPr/>
          <a:lstStyle/>
          <a:p>
            <a:pPr marL="457200" indent="-457200" algn="just">
              <a:spcAft>
                <a:spcPts val="0"/>
              </a:spcAft>
            </a:pPr>
            <a:r>
              <a:rPr lang="en-GB" sz="2800" dirty="0">
                <a:solidFill>
                  <a:schemeClr val="tx2"/>
                </a:solidFill>
                <a:latin typeface="+mn-lt"/>
                <a:ea typeface="Times New Roman" panose="02020603050405020304" pitchFamily="18" charset="0"/>
                <a:cs typeface="Times New Roman" panose="02020603050405020304" pitchFamily="18" charset="0"/>
              </a:rPr>
              <a:t> </a:t>
            </a:r>
            <a:r>
              <a:rPr lang="en-GB" sz="2000" b="1" dirty="0">
                <a:solidFill>
                  <a:schemeClr val="bg1">
                    <a:lumMod val="25000"/>
                  </a:schemeClr>
                </a:solidFill>
                <a:latin typeface="+mn-lt"/>
                <a:ea typeface="Times New Roman"/>
                <a:cs typeface="Times New Roman"/>
              </a:rPr>
              <a:t>1.4	 </a:t>
            </a:r>
            <a:r>
              <a:rPr lang="en-GB" sz="2000" b="1" u="sng" dirty="0">
                <a:solidFill>
                  <a:schemeClr val="bg1">
                    <a:lumMod val="25000"/>
                  </a:schemeClr>
                </a:solidFill>
                <a:latin typeface="+mn-lt"/>
                <a:ea typeface="Times New Roman"/>
                <a:cs typeface="Times New Roman"/>
              </a:rPr>
              <a:t>ENGINEERING APPROACH</a:t>
            </a:r>
          </a:p>
          <a:p>
            <a:pPr indent="-76200" algn="just">
              <a:buClr>
                <a:srgbClr val="0098DB"/>
              </a:buClr>
              <a:defRPr/>
            </a:pPr>
            <a:r>
              <a:rPr lang="en-GB" dirty="0">
                <a:solidFill>
                  <a:schemeClr val="tx2"/>
                </a:solidFill>
                <a:latin typeface="+mn-lt"/>
                <a:ea typeface="Times New Roman"/>
                <a:cs typeface="Times New Roman"/>
              </a:rPr>
              <a:t>	</a:t>
            </a:r>
            <a:r>
              <a:rPr lang="en-GB" dirty="0">
                <a:solidFill>
                  <a:schemeClr val="bg1">
                    <a:lumMod val="25000"/>
                  </a:schemeClr>
                </a:solidFill>
                <a:latin typeface="+mn-lt"/>
                <a:ea typeface="Times New Roman" panose="02020603050405020304" pitchFamily="18" charset="0"/>
                <a:cs typeface="Times New Roman" panose="02020603050405020304" pitchFamily="18" charset="0"/>
              </a:rPr>
              <a:t> </a:t>
            </a:r>
            <a:r>
              <a:rPr lang="en-GB" sz="2000" dirty="0">
                <a:solidFill>
                  <a:schemeClr val="bg1">
                    <a:lumMod val="25000"/>
                  </a:schemeClr>
                </a:solidFill>
                <a:latin typeface="+mn-lt"/>
                <a:ea typeface="Times New Roman" panose="02020603050405020304" pitchFamily="18" charset="0"/>
                <a:cs typeface="Times New Roman" panose="02020603050405020304" pitchFamily="18" charset="0"/>
              </a:rPr>
              <a:t>1.4.1	</a:t>
            </a:r>
            <a:r>
              <a:rPr lang="en-GB" sz="2000" u="sng" dirty="0">
                <a:solidFill>
                  <a:schemeClr val="bg1">
                    <a:lumMod val="25000"/>
                  </a:schemeClr>
                </a:solidFill>
                <a:latin typeface="+mn-lt"/>
                <a:ea typeface="Times New Roman" panose="02020603050405020304" pitchFamily="18" charset="0"/>
                <a:cs typeface="Times New Roman" panose="02020603050405020304" pitchFamily="18" charset="0"/>
              </a:rPr>
              <a:t>State of the Art</a:t>
            </a:r>
          </a:p>
          <a:p>
            <a:pPr indent="-76200" algn="just">
              <a:buClr>
                <a:srgbClr val="0098DB"/>
              </a:buClr>
              <a:defRPr/>
            </a:pPr>
            <a:r>
              <a:rPr lang="en-US" altLang="en-US" kern="0" dirty="0">
                <a:solidFill>
                  <a:schemeClr val="tx2"/>
                </a:solidFill>
                <a:latin typeface="+mn-lt"/>
              </a:rPr>
              <a:t>Provide a brief overview of “State of the Art”.</a:t>
            </a:r>
          </a:p>
          <a:p>
            <a:pPr indent="-76200" algn="just">
              <a:buClr>
                <a:srgbClr val="0098DB"/>
              </a:buClr>
              <a:defRPr/>
            </a:pPr>
            <a:r>
              <a:rPr lang="en-US" altLang="en-US" kern="0" dirty="0">
                <a:solidFill>
                  <a:schemeClr val="tx2"/>
                </a:solidFill>
                <a:latin typeface="+mn-lt"/>
              </a:rPr>
              <a:t>Explain why you chose your proposed baseline instead of others, what benefit does it have over the others?</a:t>
            </a:r>
          </a:p>
          <a:p>
            <a:pPr marL="808038" lvl="1" eaLnBrk="0" hangingPunct="0">
              <a:lnSpc>
                <a:spcPct val="119000"/>
              </a:lnSpc>
              <a:spcBef>
                <a:spcPts val="0"/>
              </a:spcBef>
              <a:buClr>
                <a:srgbClr val="0098DB"/>
              </a:buClr>
              <a:defRPr/>
            </a:pPr>
            <a:endParaRPr lang="en-US" altLang="en-US" dirty="0">
              <a:solidFill>
                <a:schemeClr val="tx2"/>
              </a:solidFill>
              <a:latin typeface="+mn-lt"/>
            </a:endParaRPr>
          </a:p>
          <a:p>
            <a:pPr marL="457200" indent="-457200" algn="just">
              <a:spcAft>
                <a:spcPts val="0"/>
              </a:spcAft>
            </a:pPr>
            <a:r>
              <a:rPr lang="en-GB" sz="2800" dirty="0">
                <a:solidFill>
                  <a:schemeClr val="tx2"/>
                </a:solidFill>
                <a:latin typeface="+mn-lt"/>
                <a:ea typeface="Times New Roman"/>
                <a:cs typeface="Times New Roman" panose="02020603050405020304" pitchFamily="18" charset="0"/>
              </a:rPr>
              <a:t>	</a:t>
            </a:r>
            <a:r>
              <a:rPr lang="en-GB" dirty="0">
                <a:solidFill>
                  <a:schemeClr val="tx2"/>
                </a:solidFill>
                <a:latin typeface="+mn-lt"/>
                <a:ea typeface="Times New Roman"/>
                <a:cs typeface="Times New Roman"/>
              </a:rPr>
              <a:t>	</a:t>
            </a:r>
            <a:r>
              <a:rPr lang="en-GB" dirty="0">
                <a:solidFill>
                  <a:schemeClr val="bg1">
                    <a:lumMod val="25000"/>
                  </a:schemeClr>
                </a:solidFill>
                <a:latin typeface="+mn-lt"/>
                <a:ea typeface="Times New Roman" panose="02020603050405020304" pitchFamily="18" charset="0"/>
                <a:cs typeface="Times New Roman" panose="02020603050405020304" pitchFamily="18" charset="0"/>
              </a:rPr>
              <a:t> </a:t>
            </a:r>
            <a:r>
              <a:rPr lang="en-GB" sz="2000" dirty="0">
                <a:solidFill>
                  <a:schemeClr val="bg1">
                    <a:lumMod val="25000"/>
                  </a:schemeClr>
                </a:solidFill>
                <a:latin typeface="+mn-lt"/>
                <a:ea typeface="Times New Roman" panose="02020603050405020304" pitchFamily="18" charset="0"/>
                <a:cs typeface="Times New Roman" panose="02020603050405020304" pitchFamily="18" charset="0"/>
              </a:rPr>
              <a:t>1.4.2	</a:t>
            </a:r>
            <a:r>
              <a:rPr lang="en-GB" sz="2000" u="sng" dirty="0">
                <a:solidFill>
                  <a:schemeClr val="bg1">
                    <a:lumMod val="25000"/>
                  </a:schemeClr>
                </a:solidFill>
                <a:latin typeface="+mn-lt"/>
                <a:ea typeface="Times New Roman" panose="02020603050405020304" pitchFamily="18" charset="0"/>
                <a:cs typeface="Times New Roman" panose="02020603050405020304" pitchFamily="18" charset="0"/>
              </a:rPr>
              <a:t>Technical Steps</a:t>
            </a:r>
            <a:endParaRPr lang="en-GB" u="sng" dirty="0">
              <a:solidFill>
                <a:schemeClr val="bg1">
                  <a:lumMod val="25000"/>
                </a:schemeClr>
              </a:solidFill>
              <a:latin typeface="+mn-lt"/>
              <a:ea typeface="Times New Roman" panose="02020603050405020304" pitchFamily="18" charset="0"/>
            </a:endParaRPr>
          </a:p>
          <a:p>
            <a:r>
              <a:rPr lang="en-GB" sz="1800" dirty="0">
                <a:solidFill>
                  <a:schemeClr val="tx2"/>
                </a:solidFill>
                <a:latin typeface="Arial" panose="020B0604020202020204" pitchFamily="34" charset="0"/>
              </a:rPr>
              <a:t>Present and discuss </a:t>
            </a:r>
            <a:r>
              <a:rPr lang="en-GB" sz="1800" b="1" dirty="0">
                <a:solidFill>
                  <a:schemeClr val="tx2"/>
                </a:solidFill>
                <a:latin typeface="Arial" panose="020B0604020202020204" pitchFamily="34" charset="0"/>
              </a:rPr>
              <a:t>in DETAIL </a:t>
            </a:r>
            <a:r>
              <a:rPr lang="en-GB" sz="1800" dirty="0">
                <a:solidFill>
                  <a:schemeClr val="tx2"/>
                </a:solidFill>
                <a:latin typeface="Arial" panose="020B0604020202020204" pitchFamily="34" charset="0"/>
              </a:rPr>
              <a:t>the scientific/technical steps to achieve the set objectives. </a:t>
            </a:r>
          </a:p>
          <a:p>
            <a:r>
              <a:rPr lang="en-GB" sz="1800" dirty="0">
                <a:solidFill>
                  <a:schemeClr val="tx2"/>
                </a:solidFill>
                <a:latin typeface="Arial" panose="020B0604020202020204" pitchFamily="34" charset="0"/>
              </a:rPr>
              <a:t>This needs to correspond to the </a:t>
            </a:r>
            <a:r>
              <a:rPr lang="en-GB" sz="1800" b="1" dirty="0">
                <a:solidFill>
                  <a:schemeClr val="tx2"/>
                </a:solidFill>
                <a:latin typeface="Arial" panose="020B0604020202020204" pitchFamily="34" charset="0"/>
                <a:cs typeface="Arial" panose="020B0604020202020204" pitchFamily="34" charset="0"/>
              </a:rPr>
              <a:t>Work Flow Logic</a:t>
            </a:r>
            <a:r>
              <a:rPr lang="en-GB" sz="1800" dirty="0">
                <a:solidFill>
                  <a:schemeClr val="tx2"/>
                </a:solidFill>
                <a:latin typeface="Arial" panose="020B0604020202020204" pitchFamily="34" charset="0"/>
                <a:cs typeface="Arial" panose="020B0604020202020204" pitchFamily="34" charset="0"/>
              </a:rPr>
              <a:t>! </a:t>
            </a:r>
            <a:r>
              <a:rPr lang="en-US" sz="1800" kern="0" dirty="0">
                <a:solidFill>
                  <a:schemeClr val="tx2"/>
                </a:solidFill>
                <a:latin typeface="Arial" panose="020B0604020202020204" pitchFamily="34" charset="0"/>
                <a:cs typeface="Arial" panose="020B0604020202020204" pitchFamily="34" charset="0"/>
              </a:rPr>
              <a:t>T</a:t>
            </a:r>
            <a:r>
              <a:rPr lang="en-US" altLang="en-US" sz="1800" kern="0" dirty="0">
                <a:solidFill>
                  <a:schemeClr val="tx2"/>
                </a:solidFill>
                <a:latin typeface="Arial" panose="020B0604020202020204" pitchFamily="34" charset="0"/>
                <a:cs typeface="Arial" panose="020B0604020202020204" pitchFamily="34" charset="0"/>
              </a:rPr>
              <a:t>his is the text description and justification of the flow chart and the Work Breakdown Structure. </a:t>
            </a:r>
            <a:endParaRPr lang="en-GB" sz="4000" dirty="0">
              <a:solidFill>
                <a:schemeClr val="tx2"/>
              </a:solidFill>
              <a:latin typeface="Arial" panose="020B0604020202020204" pitchFamily="34" charset="0"/>
              <a:cs typeface="Arial" panose="020B0604020202020204" pitchFamily="34" charset="0"/>
            </a:endParaRPr>
          </a:p>
          <a:p>
            <a:pPr marL="808038" lvl="1" eaLnBrk="0" hangingPunct="0">
              <a:lnSpc>
                <a:spcPct val="119000"/>
              </a:lnSpc>
              <a:spcBef>
                <a:spcPts val="0"/>
              </a:spcBef>
              <a:buClr>
                <a:srgbClr val="0098DB"/>
              </a:buClr>
              <a:defRPr/>
            </a:pPr>
            <a:endParaRPr lang="en-US" altLang="en-US" kern="0" dirty="0">
              <a:solidFill>
                <a:schemeClr val="tx2"/>
              </a:solidFill>
              <a:latin typeface="+mn-lt"/>
            </a:endParaRPr>
          </a:p>
          <a:p>
            <a:pPr marL="0" indent="-76200" algn="just">
              <a:buClr>
                <a:srgbClr val="0098DB"/>
              </a:buClr>
              <a:buFont typeface="Verdana" pitchFamily="34" charset="0"/>
              <a:buNone/>
              <a:defRPr/>
            </a:pPr>
            <a:endParaRPr kumimoji="0" lang="en-US" altLang="en-US"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940092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55747"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271294"/>
            <a:ext cx="5896669" cy="4628491"/>
          </a:xfrm>
        </p:spPr>
        <p:txBody>
          <a:bodyPr/>
          <a:lstStyle/>
          <a:p>
            <a:pPr marL="457200" indent="-457200" algn="just">
              <a:spcAft>
                <a:spcPts val="0"/>
              </a:spcAft>
            </a:pPr>
            <a:r>
              <a:rPr lang="en-GB" sz="2800" dirty="0">
                <a:solidFill>
                  <a:schemeClr val="tx2"/>
                </a:solidFill>
                <a:latin typeface="+mn-lt"/>
                <a:ea typeface="Times New Roman" panose="02020603050405020304" pitchFamily="18" charset="0"/>
                <a:cs typeface="Times New Roman" panose="02020603050405020304" pitchFamily="18" charset="0"/>
              </a:rPr>
              <a:t> </a:t>
            </a:r>
            <a:r>
              <a:rPr lang="en-GB" sz="2000" b="1" dirty="0">
                <a:solidFill>
                  <a:schemeClr val="bg1">
                    <a:lumMod val="25000"/>
                  </a:schemeClr>
                </a:solidFill>
                <a:latin typeface="+mn-lt"/>
                <a:ea typeface="Times New Roman"/>
                <a:cs typeface="Times New Roman"/>
              </a:rPr>
              <a:t>1.4	 </a:t>
            </a:r>
            <a:r>
              <a:rPr lang="en-GB" sz="2000" b="1" u="sng" dirty="0">
                <a:solidFill>
                  <a:schemeClr val="bg1">
                    <a:lumMod val="25000"/>
                  </a:schemeClr>
                </a:solidFill>
                <a:latin typeface="+mn-lt"/>
                <a:ea typeface="Times New Roman"/>
                <a:cs typeface="Times New Roman"/>
              </a:rPr>
              <a:t>ENGINEERING APPROACH</a:t>
            </a:r>
          </a:p>
          <a:p>
            <a:pPr indent="-76200" algn="just">
              <a:buClr>
                <a:srgbClr val="0098DB"/>
              </a:buClr>
              <a:defRPr/>
            </a:pPr>
            <a:r>
              <a:rPr lang="en-GB" dirty="0">
                <a:solidFill>
                  <a:schemeClr val="tx2"/>
                </a:solidFill>
                <a:latin typeface="+mn-lt"/>
                <a:ea typeface="Times New Roman"/>
                <a:cs typeface="Times New Roman"/>
              </a:rPr>
              <a:t>	</a:t>
            </a:r>
            <a:r>
              <a:rPr lang="en-GB" dirty="0">
                <a:solidFill>
                  <a:schemeClr val="bg1">
                    <a:lumMod val="25000"/>
                  </a:schemeClr>
                </a:solidFill>
                <a:latin typeface="+mn-lt"/>
                <a:ea typeface="Times New Roman" panose="02020603050405020304" pitchFamily="18" charset="0"/>
                <a:cs typeface="Times New Roman" panose="02020603050405020304" pitchFamily="18" charset="0"/>
              </a:rPr>
              <a:t> </a:t>
            </a:r>
            <a:r>
              <a:rPr lang="en-GB" sz="2000" dirty="0">
                <a:solidFill>
                  <a:schemeClr val="bg1">
                    <a:lumMod val="25000"/>
                  </a:schemeClr>
                </a:solidFill>
                <a:latin typeface="+mn-lt"/>
                <a:ea typeface="Times New Roman" panose="02020603050405020304" pitchFamily="18" charset="0"/>
                <a:cs typeface="Times New Roman" panose="02020603050405020304" pitchFamily="18" charset="0"/>
              </a:rPr>
              <a:t>1.4.3	</a:t>
            </a:r>
            <a:r>
              <a:rPr lang="en-GB" sz="2000" u="sng" dirty="0">
                <a:solidFill>
                  <a:schemeClr val="bg1">
                    <a:lumMod val="25000"/>
                  </a:schemeClr>
                </a:solidFill>
                <a:latin typeface="+mn-lt"/>
                <a:ea typeface="Times New Roman" panose="02020603050405020304" pitchFamily="18" charset="0"/>
                <a:cs typeface="Times New Roman" panose="02020603050405020304" pitchFamily="18" charset="0"/>
              </a:rPr>
              <a:t>Proposed Work Logic</a:t>
            </a:r>
          </a:p>
          <a:p>
            <a:pPr indent="-76200" algn="just">
              <a:buClr>
                <a:srgbClr val="0098DB"/>
              </a:buClr>
              <a:defRPr/>
            </a:pPr>
            <a:endParaRPr lang="en-GB" u="sng" dirty="0">
              <a:solidFill>
                <a:schemeClr val="bg1">
                  <a:lumMod val="25000"/>
                </a:schemeClr>
              </a:solidFill>
              <a:latin typeface="+mn-lt"/>
              <a:ea typeface="Times New Roman" panose="02020603050405020304" pitchFamily="18" charset="0"/>
            </a:endParaRPr>
          </a:p>
          <a:p>
            <a:pPr marL="285750" indent="-285750" algn="just">
              <a:buClr>
                <a:schemeClr val="accent1"/>
              </a:buClr>
              <a:buFont typeface="Arial" panose="020B0604020202020204" pitchFamily="34" charset="0"/>
              <a:buChar char="•"/>
            </a:pPr>
            <a:r>
              <a:rPr lang="en-GB" sz="2000" dirty="0">
                <a:solidFill>
                  <a:schemeClr val="tx2"/>
                </a:solidFill>
              </a:rPr>
              <a:t>Include the </a:t>
            </a:r>
            <a:r>
              <a:rPr lang="en-GB" sz="2000" b="1" dirty="0">
                <a:solidFill>
                  <a:schemeClr val="tx2"/>
                </a:solidFill>
              </a:rPr>
              <a:t>reviews</a:t>
            </a:r>
            <a:r>
              <a:rPr lang="en-GB" sz="2000" dirty="0">
                <a:solidFill>
                  <a:schemeClr val="tx2"/>
                </a:solidFill>
              </a:rPr>
              <a:t> and decision points (check points). Technical ECSS reviews are key for credibility and typically align with payments.</a:t>
            </a:r>
          </a:p>
          <a:p>
            <a:pPr marL="285750" lvl="0" indent="-285750" algn="just">
              <a:buClr>
                <a:schemeClr val="accent1"/>
              </a:buClr>
              <a:buFont typeface="Arial" panose="020B0604020202020204" pitchFamily="34" charset="0"/>
              <a:buChar char="•"/>
            </a:pPr>
            <a:r>
              <a:rPr lang="en-GB" sz="2000" dirty="0">
                <a:solidFill>
                  <a:schemeClr val="tx2"/>
                </a:solidFill>
              </a:rPr>
              <a:t>Consistency with WBS (and easy traceability)</a:t>
            </a:r>
          </a:p>
          <a:p>
            <a:pPr marL="285750" lvl="0" indent="-285750" algn="just">
              <a:buClr>
                <a:schemeClr val="accent1"/>
              </a:buClr>
              <a:buFont typeface="Arial" panose="020B0604020202020204" pitchFamily="34" charset="0"/>
              <a:buChar char="•"/>
            </a:pPr>
            <a:r>
              <a:rPr lang="en-GB" sz="2000" dirty="0">
                <a:solidFill>
                  <a:schemeClr val="tx2"/>
                </a:solidFill>
              </a:rPr>
              <a:t>Parallel/serial consistency is logical (consistent with GANTT chart)</a:t>
            </a:r>
          </a:p>
          <a:p>
            <a:pPr marL="285750" lvl="0" indent="-285750" algn="just">
              <a:buClr>
                <a:schemeClr val="accent1"/>
              </a:buClr>
              <a:buFont typeface="Arial" panose="020B0604020202020204" pitchFamily="34" charset="0"/>
              <a:buChar char="•"/>
            </a:pPr>
            <a:r>
              <a:rPr lang="en-GB" sz="2000" b="1" dirty="0">
                <a:solidFill>
                  <a:schemeClr val="tx2"/>
                </a:solidFill>
              </a:rPr>
              <a:t>Sub-contractor work </a:t>
            </a:r>
            <a:r>
              <a:rPr lang="en-GB" sz="2000" dirty="0">
                <a:solidFill>
                  <a:schemeClr val="tx2"/>
                </a:solidFill>
              </a:rPr>
              <a:t>is clear</a:t>
            </a:r>
          </a:p>
          <a:p>
            <a:pPr marL="285750" lvl="0" indent="-285750" algn="just">
              <a:buClr>
                <a:schemeClr val="accent1"/>
              </a:buClr>
              <a:buFont typeface="Arial" panose="020B0604020202020204" pitchFamily="34" charset="0"/>
              <a:buChar char="•"/>
            </a:pPr>
            <a:r>
              <a:rPr lang="en-GB" sz="2000" dirty="0">
                <a:solidFill>
                  <a:schemeClr val="tx2"/>
                </a:solidFill>
              </a:rPr>
              <a:t>Dependencies clear</a:t>
            </a:r>
          </a:p>
          <a:p>
            <a:pPr marL="0" indent="-76200" algn="just">
              <a:buClr>
                <a:srgbClr val="0098DB"/>
              </a:buClr>
              <a:buFont typeface="Verdana" pitchFamily="34" charset="0"/>
              <a:buNone/>
              <a:defRPr/>
            </a:pPr>
            <a:endParaRPr kumimoji="0" lang="en-US" altLang="en-US" b="0" i="1" u="none" strike="noStrike" kern="0" cap="none" spc="0" normalizeH="0" baseline="0" noProof="0" dirty="0">
              <a:ln>
                <a:noFill/>
              </a:ln>
              <a:solidFill>
                <a:schemeClr val="tx2"/>
              </a:solidFill>
              <a:effectLst/>
              <a:uLnTx/>
              <a:uFillTx/>
              <a:latin typeface="+mn-lt"/>
            </a:endParaRPr>
          </a:p>
        </p:txBody>
      </p:sp>
      <p:pic>
        <p:nvPicPr>
          <p:cNvPr id="7" name="Picture 6">
            <a:extLst>
              <a:ext uri="{FF2B5EF4-FFF2-40B4-BE49-F238E27FC236}">
                <a16:creationId xmlns:a16="http://schemas.microsoft.com/office/drawing/2014/main" id="{EAB9DE4E-1CD8-4863-A6BF-DB7D100C7B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532186" y="1262585"/>
            <a:ext cx="5043897" cy="4817201"/>
          </a:xfrm>
          <a:prstGeom prst="rect">
            <a:avLst/>
          </a:prstGeom>
          <a:noFill/>
          <a:ln w="28575">
            <a:solidFill>
              <a:srgbClr val="FFC000"/>
            </a:solidFill>
          </a:ln>
        </p:spPr>
      </p:pic>
    </p:spTree>
    <p:extLst>
      <p:ext uri="{BB962C8B-B14F-4D97-AF65-F5344CB8AC3E}">
        <p14:creationId xmlns:p14="http://schemas.microsoft.com/office/powerpoint/2010/main" val="116795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Summary of the presentation</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258789"/>
            <a:ext cx="11768400" cy="4758898"/>
          </a:xfrm>
        </p:spPr>
        <p:txBody>
          <a:bodyPr/>
          <a:lstStyle/>
          <a:p>
            <a:pPr marL="285750" indent="-285750">
              <a:lnSpc>
                <a:spcPct val="150000"/>
              </a:lnSpc>
              <a:buFont typeface="Arial" panose="020B0604020202020204" pitchFamily="34" charset="0"/>
              <a:buChar char="•"/>
              <a:defRPr/>
            </a:pPr>
            <a:r>
              <a:rPr lang="en-GB" altLang="en-US" sz="2000" dirty="0">
                <a:solidFill>
                  <a:schemeClr val="tx2"/>
                </a:solidFill>
              </a:rPr>
              <a:t>Disclaimer</a:t>
            </a:r>
            <a:endParaRPr lang="pl-PL" altLang="en-US" sz="2000" dirty="0">
              <a:solidFill>
                <a:schemeClr val="tx2"/>
              </a:solidFill>
            </a:endParaRPr>
          </a:p>
          <a:p>
            <a:pPr marL="285750" indent="-285750">
              <a:lnSpc>
                <a:spcPct val="150000"/>
              </a:lnSpc>
              <a:buFont typeface="Arial" panose="020B0604020202020204" pitchFamily="34" charset="0"/>
              <a:buChar char="•"/>
              <a:defRPr/>
            </a:pPr>
            <a:r>
              <a:rPr lang="en-GB" altLang="en-US" sz="2000" dirty="0">
                <a:solidFill>
                  <a:schemeClr val="tx2"/>
                </a:solidFill>
              </a:rPr>
              <a:t>Common Mistakes</a:t>
            </a:r>
          </a:p>
          <a:p>
            <a:pPr marL="285750" indent="-285750">
              <a:lnSpc>
                <a:spcPct val="150000"/>
              </a:lnSpc>
              <a:buFont typeface="Arial" panose="020B0604020202020204" pitchFamily="34" charset="0"/>
              <a:buChar char="•"/>
              <a:defRPr/>
            </a:pPr>
            <a:r>
              <a:rPr lang="en-GB" altLang="en-US" sz="2000" dirty="0">
                <a:solidFill>
                  <a:schemeClr val="tx2"/>
                </a:solidFill>
              </a:rPr>
              <a:t>The proposal template  - Cover Letter</a:t>
            </a:r>
            <a:endParaRPr lang="pl-PL" altLang="en-US" sz="2000" dirty="0">
              <a:solidFill>
                <a:schemeClr val="tx2"/>
              </a:solidFill>
            </a:endParaRPr>
          </a:p>
          <a:p>
            <a:pPr marL="285750" indent="-285750">
              <a:lnSpc>
                <a:spcPct val="150000"/>
              </a:lnSpc>
              <a:buFont typeface="Arial" panose="020B0604020202020204" pitchFamily="34" charset="0"/>
              <a:buChar char="•"/>
              <a:defRPr/>
            </a:pPr>
            <a:r>
              <a:rPr lang="en-GB" altLang="en-US" sz="2000" dirty="0">
                <a:solidFill>
                  <a:schemeClr val="tx2"/>
                </a:solidFill>
              </a:rPr>
              <a:t>The proposal template Part 1 – Technical and Application part</a:t>
            </a:r>
            <a:endParaRPr lang="pl-PL" altLang="en-US" sz="2000" dirty="0">
              <a:solidFill>
                <a:schemeClr val="tx2"/>
              </a:solidFill>
            </a:endParaRPr>
          </a:p>
          <a:p>
            <a:pPr marL="285750" indent="-285750">
              <a:lnSpc>
                <a:spcPct val="150000"/>
              </a:lnSpc>
              <a:buFont typeface="Arial" panose="020B0604020202020204" pitchFamily="34" charset="0"/>
              <a:buChar char="•"/>
              <a:defRPr/>
            </a:pPr>
            <a:r>
              <a:rPr lang="en-GB" altLang="en-US" sz="2000" dirty="0">
                <a:solidFill>
                  <a:schemeClr val="tx2"/>
                </a:solidFill>
              </a:rPr>
              <a:t>The proposal template Part 2 – Management part</a:t>
            </a:r>
            <a:endParaRPr lang="pl-PL" altLang="en-US" sz="2000" dirty="0">
              <a:solidFill>
                <a:schemeClr val="tx2"/>
              </a:solidFill>
            </a:endParaRPr>
          </a:p>
          <a:p>
            <a:pPr marL="285750" indent="-285750">
              <a:lnSpc>
                <a:spcPct val="150000"/>
              </a:lnSpc>
              <a:buFont typeface="Arial" panose="020B0604020202020204" pitchFamily="34" charset="0"/>
              <a:buChar char="•"/>
              <a:defRPr/>
            </a:pPr>
            <a:r>
              <a:rPr lang="en-GB" altLang="en-US" sz="2000" dirty="0">
                <a:solidFill>
                  <a:schemeClr val="tx2"/>
                </a:solidFill>
              </a:rPr>
              <a:t>The proposal template Part 3 -  Financial part</a:t>
            </a:r>
            <a:endParaRPr lang="pl-PL" altLang="en-US" sz="2000" dirty="0">
              <a:solidFill>
                <a:schemeClr val="tx2"/>
              </a:solidFill>
            </a:endParaRPr>
          </a:p>
          <a:p>
            <a:pPr marL="285750" indent="-285750">
              <a:lnSpc>
                <a:spcPct val="150000"/>
              </a:lnSpc>
              <a:buFont typeface="Arial" panose="020B0604020202020204" pitchFamily="34" charset="0"/>
              <a:buChar char="•"/>
              <a:defRPr/>
            </a:pPr>
            <a:r>
              <a:rPr lang="en-GB" altLang="en-US" sz="2000" dirty="0">
                <a:solidFill>
                  <a:schemeClr val="tx2"/>
                </a:solidFill>
              </a:rPr>
              <a:t>The proposal template Part 4 – Contract Conditions part</a:t>
            </a:r>
          </a:p>
        </p:txBody>
      </p:sp>
    </p:spTree>
    <p:extLst>
      <p:ext uri="{BB962C8B-B14F-4D97-AF65-F5344CB8AC3E}">
        <p14:creationId xmlns:p14="http://schemas.microsoft.com/office/powerpoint/2010/main" val="751209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07621"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199222" y="914454"/>
            <a:ext cx="8196477" cy="4628491"/>
          </a:xfrm>
        </p:spPr>
        <p:txBody>
          <a:bodyPr/>
          <a:lstStyle/>
          <a:p>
            <a:pPr marL="457200" indent="-457200" algn="just">
              <a:spcAft>
                <a:spcPts val="0"/>
              </a:spcAft>
            </a:pPr>
            <a:r>
              <a:rPr lang="en-GB" sz="2800" dirty="0">
                <a:solidFill>
                  <a:schemeClr val="tx2"/>
                </a:solidFill>
                <a:latin typeface="+mn-lt"/>
                <a:ea typeface="Times New Roman" panose="02020603050405020304" pitchFamily="18" charset="0"/>
                <a:cs typeface="Times New Roman" panose="02020603050405020304" pitchFamily="18" charset="0"/>
              </a:rPr>
              <a:t> </a:t>
            </a:r>
            <a:r>
              <a:rPr lang="en-GB" sz="2000" b="1" dirty="0">
                <a:solidFill>
                  <a:schemeClr val="bg1">
                    <a:lumMod val="25000"/>
                  </a:schemeClr>
                </a:solidFill>
                <a:latin typeface="+mn-lt"/>
                <a:ea typeface="Times New Roman"/>
                <a:cs typeface="Times New Roman"/>
              </a:rPr>
              <a:t>1.4	 </a:t>
            </a:r>
            <a:r>
              <a:rPr lang="en-GB" sz="2000" b="1" u="sng" dirty="0">
                <a:solidFill>
                  <a:schemeClr val="bg1">
                    <a:lumMod val="25000"/>
                  </a:schemeClr>
                </a:solidFill>
                <a:latin typeface="+mn-lt"/>
                <a:ea typeface="Times New Roman"/>
                <a:cs typeface="Times New Roman"/>
              </a:rPr>
              <a:t>ENGINEERING APPROACH</a:t>
            </a:r>
          </a:p>
          <a:p>
            <a:pPr indent="-76200" algn="just">
              <a:buClr>
                <a:srgbClr val="0098DB"/>
              </a:buClr>
              <a:defRPr/>
            </a:pPr>
            <a:r>
              <a:rPr lang="en-GB" dirty="0">
                <a:solidFill>
                  <a:schemeClr val="tx2"/>
                </a:solidFill>
                <a:latin typeface="+mn-lt"/>
                <a:ea typeface="Times New Roman"/>
                <a:cs typeface="Times New Roman"/>
              </a:rPr>
              <a:t>	</a:t>
            </a:r>
            <a:r>
              <a:rPr lang="en-GB" dirty="0">
                <a:solidFill>
                  <a:schemeClr val="bg1">
                    <a:lumMod val="25000"/>
                  </a:schemeClr>
                </a:solidFill>
                <a:latin typeface="+mn-lt"/>
                <a:ea typeface="Times New Roman" panose="02020603050405020304" pitchFamily="18" charset="0"/>
                <a:cs typeface="Times New Roman" panose="02020603050405020304" pitchFamily="18" charset="0"/>
              </a:rPr>
              <a:t> </a:t>
            </a:r>
            <a:r>
              <a:rPr lang="en-GB" sz="2000" dirty="0">
                <a:solidFill>
                  <a:schemeClr val="bg1">
                    <a:lumMod val="25000"/>
                  </a:schemeClr>
                </a:solidFill>
                <a:latin typeface="+mn-lt"/>
                <a:ea typeface="Times New Roman" panose="02020603050405020304" pitchFamily="18" charset="0"/>
                <a:cs typeface="Times New Roman" panose="02020603050405020304" pitchFamily="18" charset="0"/>
              </a:rPr>
              <a:t>1.4.4	</a:t>
            </a:r>
            <a:r>
              <a:rPr lang="en-GB" sz="2000" u="sng" dirty="0">
                <a:solidFill>
                  <a:schemeClr val="bg1">
                    <a:lumMod val="25000"/>
                  </a:schemeClr>
                </a:solidFill>
                <a:latin typeface="+mn-lt"/>
                <a:ea typeface="Times New Roman" panose="02020603050405020304" pitchFamily="18" charset="0"/>
                <a:cs typeface="Times New Roman" panose="02020603050405020304" pitchFamily="18" charset="0"/>
              </a:rPr>
              <a:t>Implementation aspects</a:t>
            </a:r>
          </a:p>
          <a:p>
            <a:pPr indent="-76200" algn="just">
              <a:buClr>
                <a:srgbClr val="0098DB"/>
              </a:buClr>
              <a:defRPr/>
            </a:pPr>
            <a:r>
              <a:rPr lang="en-GB" altLang="en-US" b="1" dirty="0">
                <a:solidFill>
                  <a:srgbClr val="FF0000"/>
                </a:solidFill>
                <a:latin typeface="+mn-lt"/>
              </a:rPr>
              <a:t>NB! Present a first iteration of the baseline design or concept (diagram)!</a:t>
            </a:r>
          </a:p>
          <a:p>
            <a:pPr indent="0">
              <a:buFont typeface="Verdana" pitchFamily="34" charset="0"/>
              <a:buNone/>
              <a:defRPr/>
            </a:pPr>
            <a:r>
              <a:rPr lang="en-US" altLang="en-US" sz="2000" kern="0" dirty="0">
                <a:solidFill>
                  <a:schemeClr val="tx2"/>
                </a:solidFill>
                <a:latin typeface="+mn-lt"/>
              </a:rPr>
              <a:t>Have you answered these questions? </a:t>
            </a:r>
          </a:p>
          <a:p>
            <a:pPr marL="342900" eaLnBrk="0" hangingPunct="0">
              <a:buClr>
                <a:schemeClr val="bg1">
                  <a:lumMod val="25000"/>
                </a:schemeClr>
              </a:buClr>
              <a:buFont typeface="Verdana" pitchFamily="34" charset="0"/>
              <a:buAutoNum type="arabicPeriod"/>
              <a:defRPr/>
            </a:pPr>
            <a:r>
              <a:rPr lang="en-US" altLang="en-US" sz="2000" kern="0" dirty="0">
                <a:solidFill>
                  <a:schemeClr val="tx2"/>
                </a:solidFill>
                <a:latin typeface="+mn-lt"/>
                <a:ea typeface="MS PGothic" pitchFamily="34" charset="-128"/>
              </a:rPr>
              <a:t>What are the </a:t>
            </a:r>
            <a:r>
              <a:rPr lang="en-US" altLang="en-US" sz="2000" b="1" kern="0" dirty="0">
                <a:solidFill>
                  <a:schemeClr val="tx2"/>
                </a:solidFill>
                <a:latin typeface="+mn-lt"/>
                <a:ea typeface="MS PGothic" pitchFamily="34" charset="-128"/>
              </a:rPr>
              <a:t>key stages/ steps </a:t>
            </a:r>
            <a:r>
              <a:rPr lang="en-US" altLang="en-US" sz="2000" kern="0" dirty="0">
                <a:solidFill>
                  <a:schemeClr val="tx2"/>
                </a:solidFill>
                <a:latin typeface="+mn-lt"/>
                <a:ea typeface="MS PGothic" pitchFamily="34" charset="-128"/>
              </a:rPr>
              <a:t>in the work/activity? </a:t>
            </a:r>
          </a:p>
          <a:p>
            <a:pPr marL="342900" eaLnBrk="0" hangingPunct="0">
              <a:buClr>
                <a:schemeClr val="bg1">
                  <a:lumMod val="25000"/>
                </a:schemeClr>
              </a:buClr>
              <a:buFont typeface="Verdana" pitchFamily="34" charset="0"/>
              <a:buAutoNum type="arabicPeriod"/>
              <a:defRPr/>
            </a:pPr>
            <a:r>
              <a:rPr lang="en-US" altLang="en-US" sz="2000" kern="0" dirty="0">
                <a:solidFill>
                  <a:schemeClr val="tx2"/>
                </a:solidFill>
                <a:latin typeface="+mn-lt"/>
                <a:ea typeface="MS PGothic" pitchFamily="34" charset="-128"/>
              </a:rPr>
              <a:t>What is the </a:t>
            </a:r>
            <a:r>
              <a:rPr lang="en-US" altLang="en-US" sz="2000" b="1" kern="0" dirty="0">
                <a:solidFill>
                  <a:schemeClr val="tx2"/>
                </a:solidFill>
                <a:latin typeface="+mn-lt"/>
                <a:ea typeface="MS PGothic" pitchFamily="34" charset="-128"/>
              </a:rPr>
              <a:t>goal/ purpose </a:t>
            </a:r>
            <a:r>
              <a:rPr lang="en-US" altLang="en-US" sz="2000" kern="0" dirty="0">
                <a:solidFill>
                  <a:schemeClr val="tx2"/>
                </a:solidFill>
                <a:latin typeface="+mn-lt"/>
                <a:ea typeface="MS PGothic" pitchFamily="34" charset="-128"/>
              </a:rPr>
              <a:t>of each step?</a:t>
            </a:r>
          </a:p>
          <a:p>
            <a:pPr marL="342900" eaLnBrk="0" hangingPunct="0">
              <a:buClr>
                <a:schemeClr val="bg1">
                  <a:lumMod val="25000"/>
                </a:schemeClr>
              </a:buClr>
              <a:buFont typeface="Verdana" pitchFamily="34" charset="0"/>
              <a:buAutoNum type="arabicPeriod"/>
              <a:defRPr/>
            </a:pPr>
            <a:r>
              <a:rPr lang="en-US" altLang="en-US" sz="2000" kern="0" dirty="0">
                <a:solidFill>
                  <a:schemeClr val="tx2"/>
                </a:solidFill>
                <a:latin typeface="+mn-lt"/>
                <a:ea typeface="MS PGothic" pitchFamily="34" charset="-128"/>
              </a:rPr>
              <a:t>What will be done in each step?</a:t>
            </a:r>
          </a:p>
          <a:p>
            <a:pPr marL="342900" eaLnBrk="0" hangingPunct="0">
              <a:buClr>
                <a:schemeClr val="bg1">
                  <a:lumMod val="25000"/>
                </a:schemeClr>
              </a:buClr>
              <a:buFont typeface="Verdana" pitchFamily="34" charset="0"/>
              <a:buAutoNum type="arabicPeriod"/>
              <a:defRPr/>
            </a:pPr>
            <a:r>
              <a:rPr lang="en-US" altLang="en-US" sz="2000" kern="0" dirty="0">
                <a:solidFill>
                  <a:schemeClr val="tx2"/>
                </a:solidFill>
                <a:latin typeface="+mn-lt"/>
                <a:ea typeface="MS PGothic" pitchFamily="34" charset="-128"/>
              </a:rPr>
              <a:t>How will each step be assessed, controlled, </a:t>
            </a:r>
            <a:r>
              <a:rPr lang="en-US" altLang="en-US" sz="2000" b="1" kern="0" dirty="0">
                <a:solidFill>
                  <a:schemeClr val="tx2"/>
                </a:solidFill>
                <a:latin typeface="+mn-lt"/>
                <a:ea typeface="MS PGothic" pitchFamily="34" charset="-128"/>
              </a:rPr>
              <a:t>reviewed </a:t>
            </a:r>
            <a:r>
              <a:rPr lang="en-US" altLang="en-US" sz="2000" kern="0" dirty="0">
                <a:solidFill>
                  <a:schemeClr val="tx2"/>
                </a:solidFill>
                <a:latin typeface="+mn-lt"/>
                <a:ea typeface="MS PGothic" pitchFamily="34" charset="-128"/>
              </a:rPr>
              <a:t>or validated? </a:t>
            </a:r>
          </a:p>
          <a:p>
            <a:pPr marL="342900" eaLnBrk="0" hangingPunct="0">
              <a:buClr>
                <a:schemeClr val="bg1">
                  <a:lumMod val="25000"/>
                </a:schemeClr>
              </a:buClr>
              <a:buFont typeface="Verdana" pitchFamily="34" charset="0"/>
              <a:buAutoNum type="arabicPeriod"/>
              <a:defRPr/>
            </a:pPr>
            <a:r>
              <a:rPr lang="en-US" altLang="en-US" sz="2000" kern="0" dirty="0">
                <a:solidFill>
                  <a:schemeClr val="tx2"/>
                </a:solidFill>
                <a:latin typeface="+mn-lt"/>
                <a:ea typeface="MS PGothic" pitchFamily="34" charset="-128"/>
              </a:rPr>
              <a:t>How does each step relate to the others?</a:t>
            </a:r>
          </a:p>
          <a:p>
            <a:pPr marL="342900" eaLnBrk="0" hangingPunct="0">
              <a:buClr>
                <a:schemeClr val="bg1">
                  <a:lumMod val="25000"/>
                </a:schemeClr>
              </a:buClr>
              <a:buFont typeface="Verdana" pitchFamily="34" charset="0"/>
              <a:buAutoNum type="arabicPeriod"/>
              <a:defRPr/>
            </a:pPr>
            <a:r>
              <a:rPr lang="en-US" altLang="en-US" sz="2000" kern="0" dirty="0">
                <a:solidFill>
                  <a:schemeClr val="tx2"/>
                </a:solidFill>
                <a:latin typeface="+mn-lt"/>
                <a:ea typeface="MS PGothic" pitchFamily="34" charset="-128"/>
              </a:rPr>
              <a:t>If there are subcontractors: </a:t>
            </a:r>
            <a:r>
              <a:rPr lang="en-US" altLang="en-US" sz="2000" b="1" kern="0" dirty="0">
                <a:solidFill>
                  <a:schemeClr val="tx2"/>
                </a:solidFill>
                <a:latin typeface="+mn-lt"/>
                <a:ea typeface="MS PGothic" pitchFamily="34" charset="-128"/>
              </a:rPr>
              <a:t>How</a:t>
            </a:r>
            <a:r>
              <a:rPr lang="en-US" altLang="en-US" sz="2000" kern="0" dirty="0">
                <a:solidFill>
                  <a:schemeClr val="tx2"/>
                </a:solidFill>
                <a:latin typeface="+mn-lt"/>
                <a:ea typeface="MS PGothic" pitchFamily="34" charset="-128"/>
              </a:rPr>
              <a:t> is the work broken up between companies? </a:t>
            </a:r>
            <a:r>
              <a:rPr lang="en-US" altLang="en-US" sz="2000" b="1" kern="0" dirty="0">
                <a:solidFill>
                  <a:schemeClr val="tx2"/>
                </a:solidFill>
                <a:latin typeface="+mn-lt"/>
                <a:ea typeface="MS PGothic" pitchFamily="34" charset="-128"/>
              </a:rPr>
              <a:t>Why?</a:t>
            </a:r>
          </a:p>
          <a:p>
            <a:pPr marL="342900" eaLnBrk="0" hangingPunct="0">
              <a:buClr>
                <a:schemeClr val="bg1">
                  <a:lumMod val="25000"/>
                </a:schemeClr>
              </a:buClr>
              <a:buFont typeface="Verdana" pitchFamily="34" charset="0"/>
              <a:buAutoNum type="arabicPeriod"/>
              <a:defRPr/>
            </a:pPr>
            <a:r>
              <a:rPr lang="en-US" altLang="en-US" sz="2000" kern="0" dirty="0">
                <a:solidFill>
                  <a:schemeClr val="tx2"/>
                </a:solidFill>
                <a:latin typeface="+mn-lt"/>
                <a:ea typeface="MS PGothic" pitchFamily="34" charset="-128"/>
              </a:rPr>
              <a:t>What are the </a:t>
            </a:r>
            <a:r>
              <a:rPr lang="en-US" altLang="en-US" sz="2000" b="1" kern="0" dirty="0">
                <a:solidFill>
                  <a:schemeClr val="tx2"/>
                </a:solidFill>
                <a:latin typeface="+mn-lt"/>
                <a:ea typeface="MS PGothic" pitchFamily="34" charset="-128"/>
              </a:rPr>
              <a:t>key trade offs</a:t>
            </a:r>
            <a:r>
              <a:rPr lang="en-US" altLang="en-US" sz="2000" kern="0" dirty="0">
                <a:solidFill>
                  <a:schemeClr val="tx2"/>
                </a:solidFill>
                <a:latin typeface="+mn-lt"/>
                <a:ea typeface="MS PGothic" pitchFamily="34" charset="-128"/>
              </a:rPr>
              <a:t>? What are the key decision points? </a:t>
            </a:r>
          </a:p>
          <a:p>
            <a:pPr marL="0" indent="-76200" algn="just">
              <a:buClr>
                <a:srgbClr val="0098DB"/>
              </a:buClr>
              <a:buFont typeface="Verdana" pitchFamily="34" charset="0"/>
              <a:buNone/>
              <a:defRPr/>
            </a:pPr>
            <a:endParaRPr kumimoji="0" lang="en-US" altLang="en-US" b="0" i="1" u="none" strike="noStrike" kern="0" cap="none" spc="0" normalizeH="0" baseline="0" noProof="0" dirty="0">
              <a:ln>
                <a:noFill/>
              </a:ln>
              <a:solidFill>
                <a:schemeClr val="tx2"/>
              </a:solidFill>
              <a:effectLst/>
              <a:uLnTx/>
              <a:uFillTx/>
              <a:latin typeface="+mn-lt"/>
            </a:endParaRPr>
          </a:p>
        </p:txBody>
      </p:sp>
      <p:pic>
        <p:nvPicPr>
          <p:cNvPr id="3" name="Picture 1" descr="Machine generated alternative text:&#10;project Initiator &#10;MOR &#10;1st Level Customer &#10;POR &#10;2nd Level Customer &#10;POR &#10;nth Level &#10;POR &#10;Top Level Customer &#10;Lowest Level Supplier &#10;ECSS-M-ST-IOC Rev. 1 &#10;6 March 2009 &#10;System Operator &#10;CRR &#10;1st Leve Sup#ie &#10;2nd Level Supplie &#10;nth Level Supplie &#10;4.4.2 &#10;Figure 4-4: Review life cycle &#10;Relationship between business agreements &#10;and project phases &#10;A business agreement can cover a single project phase, a sequential grouping of &#10;project phases or sub-phases (e.g. phase Bl/phase B2; phase B2/phase Cl/phase &#10;C2), depending on such factors as funding availability, competitive tendering, &#10;schedule, perceived risk. Irrespective of the approach used for defining the &#10;scope of individual business agreements, all space projects essentially follow &#10;the classical project phases in sequence and include all of the major objectives &#10;and key milestones of each of these phases. ">
            <a:extLst>
              <a:ext uri="{FF2B5EF4-FFF2-40B4-BE49-F238E27FC236}">
                <a16:creationId xmlns:a16="http://schemas.microsoft.com/office/drawing/2014/main" id="{405DC8BC-B8AA-C9F5-3486-9A3D42516B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07" t="8955" r="10783" b="31558"/>
          <a:stretch/>
        </p:blipFill>
        <p:spPr bwMode="auto">
          <a:xfrm>
            <a:off x="8412479" y="3427627"/>
            <a:ext cx="3613639" cy="28601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176D07D-C9B3-44A2-D4C5-D439949B491E}"/>
              </a:ext>
            </a:extLst>
          </p:cNvPr>
          <p:cNvPicPr>
            <a:picLocks noChangeAspect="1"/>
          </p:cNvPicPr>
          <p:nvPr/>
        </p:nvPicPr>
        <p:blipFill>
          <a:blip r:embed="rId3"/>
          <a:stretch>
            <a:fillRect/>
          </a:stretch>
        </p:blipFill>
        <p:spPr>
          <a:xfrm>
            <a:off x="8412478" y="775291"/>
            <a:ext cx="3596861" cy="2652336"/>
          </a:xfrm>
          <a:prstGeom prst="rect">
            <a:avLst/>
          </a:prstGeom>
        </p:spPr>
      </p:pic>
    </p:spTree>
    <p:extLst>
      <p:ext uri="{BB962C8B-B14F-4D97-AF65-F5344CB8AC3E}">
        <p14:creationId xmlns:p14="http://schemas.microsoft.com/office/powerpoint/2010/main" val="3059126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39653"/>
            <a:ext cx="10468042"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114754"/>
            <a:ext cx="9250217" cy="4628491"/>
          </a:xfrm>
        </p:spPr>
        <p:txBody>
          <a:bodyPr/>
          <a:lstStyle/>
          <a:p>
            <a:pPr algn="just">
              <a:spcAft>
                <a:spcPts val="0"/>
              </a:spcAft>
            </a:pPr>
            <a:r>
              <a:rPr lang="en-GB" sz="1600" b="1" dirty="0">
                <a:solidFill>
                  <a:schemeClr val="bg1">
                    <a:lumMod val="25000"/>
                  </a:schemeClr>
                </a:solidFill>
                <a:latin typeface="+mn-lt"/>
                <a:ea typeface="Times New Roman" panose="02020603050405020304" pitchFamily="18" charset="0"/>
                <a:cs typeface="Times New Roman" panose="02020603050405020304" pitchFamily="18" charset="0"/>
              </a:rPr>
              <a:t>1.5     </a:t>
            </a:r>
            <a:r>
              <a:rPr lang="en-GB" sz="1600" b="1" u="sng" dirty="0">
                <a:solidFill>
                  <a:schemeClr val="bg1">
                    <a:lumMod val="25000"/>
                  </a:schemeClr>
                </a:solidFill>
                <a:latin typeface="+mn-lt"/>
                <a:ea typeface="Times New Roman" panose="02020603050405020304" pitchFamily="18" charset="0"/>
                <a:cs typeface="Times New Roman" panose="02020603050405020304" pitchFamily="18" charset="0"/>
              </a:rPr>
              <a:t>TECHNICAL FEASIBILITY, PROBLEM AREAS AND DEVELOPMENT RISK</a:t>
            </a:r>
            <a:endParaRPr lang="en-GB" sz="1600" b="1" u="sng" dirty="0">
              <a:solidFill>
                <a:schemeClr val="bg1">
                  <a:lumMod val="25000"/>
                </a:schemeClr>
              </a:solidFill>
              <a:latin typeface="+mn-lt"/>
              <a:ea typeface="Times New Roman" panose="02020603050405020304" pitchFamily="18" charset="0"/>
            </a:endParaRPr>
          </a:p>
          <a:p>
            <a:pPr algn="just">
              <a:spcAft>
                <a:spcPts val="0"/>
              </a:spcAft>
            </a:pPr>
            <a:br>
              <a:rPr lang="en-GB" sz="1600" dirty="0">
                <a:solidFill>
                  <a:schemeClr val="tx2"/>
                </a:solidFill>
                <a:latin typeface="+mn-lt"/>
                <a:ea typeface="Times New Roman" panose="02020603050405020304" pitchFamily="18" charset="0"/>
                <a:cs typeface="Times New Roman" panose="02020603050405020304" pitchFamily="18" charset="0"/>
              </a:rPr>
            </a:br>
            <a:r>
              <a:rPr lang="en-US" altLang="en-US" sz="1600" dirty="0">
                <a:solidFill>
                  <a:schemeClr val="tx2"/>
                </a:solidFill>
                <a:latin typeface="+mn-lt"/>
                <a:ea typeface="ＭＳ Ｐゴシック" charset="0"/>
              </a:rPr>
              <a:t>The problem areas and risks discussions are intended to cover primarily TECHNICAL (and PROGRAMMATIC where there is a key dependency/ timeliness issue),  problem areas and risks that may arise DURING the work and cannot be pre-emptively resolved prior to the start of work.</a:t>
            </a:r>
          </a:p>
          <a:p>
            <a:pPr>
              <a:lnSpc>
                <a:spcPct val="90000"/>
              </a:lnSpc>
              <a:defRPr/>
            </a:pPr>
            <a:endParaRPr lang="en-US" altLang="en-US" sz="1600" dirty="0">
              <a:solidFill>
                <a:schemeClr val="tx2"/>
              </a:solidFill>
              <a:latin typeface="+mn-lt"/>
              <a:ea typeface="ＭＳ Ｐゴシック" charset="0"/>
            </a:endParaRPr>
          </a:p>
          <a:p>
            <a:pPr>
              <a:lnSpc>
                <a:spcPct val="90000"/>
              </a:lnSpc>
              <a:defRPr/>
            </a:pPr>
            <a:r>
              <a:rPr lang="en-US" altLang="en-US" sz="1600" dirty="0">
                <a:solidFill>
                  <a:schemeClr val="tx2"/>
                </a:solidFill>
                <a:latin typeface="+mn-lt"/>
                <a:ea typeface="ＭＳ Ｐゴシック" charset="0"/>
              </a:rPr>
              <a:t>Correct identification of risks and potential problems </a:t>
            </a:r>
            <a:r>
              <a:rPr lang="en-US" altLang="en-US" sz="1600" b="1" dirty="0">
                <a:solidFill>
                  <a:schemeClr val="tx2"/>
                </a:solidFill>
                <a:latin typeface="+mn-lt"/>
                <a:ea typeface="ＭＳ Ｐゴシック" charset="0"/>
              </a:rPr>
              <a:t>shows you understand</a:t>
            </a:r>
            <a:r>
              <a:rPr lang="en-US" altLang="en-US" sz="1600" dirty="0">
                <a:solidFill>
                  <a:schemeClr val="tx2"/>
                </a:solidFill>
                <a:latin typeface="+mn-lt"/>
                <a:ea typeface="ＭＳ Ｐゴシック" charset="0"/>
              </a:rPr>
              <a:t> the work you are proposing and can manage it properly. </a:t>
            </a:r>
          </a:p>
          <a:p>
            <a:pPr>
              <a:lnSpc>
                <a:spcPct val="90000"/>
              </a:lnSpc>
              <a:defRPr/>
            </a:pPr>
            <a:endParaRPr lang="en-US" altLang="en-US" sz="1600" dirty="0">
              <a:solidFill>
                <a:schemeClr val="tx2"/>
              </a:solidFill>
              <a:latin typeface="+mn-lt"/>
              <a:ea typeface="ＭＳ Ｐゴシック" charset="0"/>
            </a:endParaRPr>
          </a:p>
          <a:p>
            <a:pPr>
              <a:lnSpc>
                <a:spcPct val="90000"/>
              </a:lnSpc>
              <a:defRPr/>
            </a:pPr>
            <a:r>
              <a:rPr lang="en-US" altLang="en-US" sz="1600" dirty="0">
                <a:solidFill>
                  <a:schemeClr val="tx2"/>
                </a:solidFill>
                <a:latin typeface="+mn-lt"/>
                <a:ea typeface="ＭＳ Ｐゴシック" charset="0"/>
              </a:rPr>
              <a:t>Discussion of risks and problems should include a mitigation and prevention actions: </a:t>
            </a:r>
            <a:endParaRPr lang="en-US" altLang="en-US" kern="0" dirty="0">
              <a:solidFill>
                <a:schemeClr val="tx2"/>
              </a:solidFill>
              <a:latin typeface="+mn-lt"/>
            </a:endParaRPr>
          </a:p>
          <a:p>
            <a:pPr marL="171450" indent="-171450">
              <a:lnSpc>
                <a:spcPct val="90000"/>
              </a:lnSpc>
              <a:spcAft>
                <a:spcPts val="600"/>
              </a:spcAft>
              <a:buFont typeface="Arial" panose="020B0604020202020204" pitchFamily="34" charset="0"/>
              <a:buChar char="•"/>
              <a:defRPr/>
            </a:pPr>
            <a:r>
              <a:rPr lang="en-US" altLang="en-US" sz="1600" dirty="0">
                <a:solidFill>
                  <a:schemeClr val="tx2"/>
                </a:solidFill>
                <a:latin typeface="+mn-lt"/>
                <a:ea typeface="ＭＳ Ｐゴシック" charset="0"/>
              </a:rPr>
              <a:t>What is the potential impact if the problem/risk arises?</a:t>
            </a:r>
          </a:p>
          <a:p>
            <a:pPr marL="171450" indent="-171450">
              <a:lnSpc>
                <a:spcPct val="90000"/>
              </a:lnSpc>
              <a:spcAft>
                <a:spcPts val="600"/>
              </a:spcAft>
              <a:buFont typeface="Arial" panose="020B0604020202020204" pitchFamily="34" charset="0"/>
              <a:buChar char="•"/>
              <a:defRPr/>
            </a:pPr>
            <a:r>
              <a:rPr lang="en-US" altLang="en-US" sz="1600" dirty="0">
                <a:solidFill>
                  <a:schemeClr val="tx2"/>
                </a:solidFill>
                <a:latin typeface="+mn-lt"/>
                <a:ea typeface="ＭＳ Ｐゴシック" charset="0"/>
              </a:rPr>
              <a:t>Prevention: What actions will you take to minimize the risk of it becoming a reality?</a:t>
            </a:r>
          </a:p>
          <a:p>
            <a:pPr marL="171450" indent="-171450">
              <a:lnSpc>
                <a:spcPct val="90000"/>
              </a:lnSpc>
              <a:spcAft>
                <a:spcPts val="600"/>
              </a:spcAft>
              <a:buFont typeface="Arial" panose="020B0604020202020204" pitchFamily="34" charset="0"/>
              <a:buChar char="•"/>
              <a:defRPr/>
            </a:pPr>
            <a:r>
              <a:rPr lang="en-US" altLang="en-US" sz="1600" dirty="0">
                <a:solidFill>
                  <a:schemeClr val="tx2"/>
                </a:solidFill>
                <a:latin typeface="+mn-lt"/>
                <a:ea typeface="ＭＳ Ｐゴシック" charset="0"/>
              </a:rPr>
              <a:t>Mitigation: What will you do if the worst case happens, how will you ensure the project can continue (can it?)?</a:t>
            </a:r>
          </a:p>
          <a:p>
            <a:pPr marL="171450" indent="-171450">
              <a:lnSpc>
                <a:spcPct val="90000"/>
              </a:lnSpc>
              <a:spcAft>
                <a:spcPts val="600"/>
              </a:spcAft>
              <a:buFont typeface="Arial" panose="020B0604020202020204" pitchFamily="34" charset="0"/>
              <a:buChar char="•"/>
              <a:defRPr/>
            </a:pPr>
            <a:r>
              <a:rPr lang="en-US" altLang="en-US" sz="1600" dirty="0">
                <a:solidFill>
                  <a:schemeClr val="tx2"/>
                </a:solidFill>
                <a:latin typeface="+mn-lt"/>
                <a:ea typeface="ＭＳ Ｐゴシック" charset="0"/>
              </a:rPr>
              <a:t>Provide details to show those mitigating actions are credible and feasible.</a:t>
            </a:r>
          </a:p>
          <a:p>
            <a:pPr marL="171450" indent="-171450">
              <a:lnSpc>
                <a:spcPct val="90000"/>
              </a:lnSpc>
              <a:spcAft>
                <a:spcPts val="600"/>
              </a:spcAft>
              <a:buFont typeface="Arial" panose="020B0604020202020204" pitchFamily="34" charset="0"/>
              <a:buChar char="•"/>
              <a:defRPr/>
            </a:pPr>
            <a:r>
              <a:rPr lang="en-US" altLang="en-US" sz="1600" b="1" dirty="0">
                <a:solidFill>
                  <a:schemeClr val="tx2"/>
                </a:solidFill>
                <a:latin typeface="+mn-lt"/>
                <a:ea typeface="ＭＳ Ｐゴシック" charset="0"/>
              </a:rPr>
              <a:t>DO NOT </a:t>
            </a:r>
            <a:r>
              <a:rPr lang="en-US" altLang="en-US" sz="1600" dirty="0">
                <a:solidFill>
                  <a:schemeClr val="tx2"/>
                </a:solidFill>
                <a:latin typeface="+mn-lt"/>
                <a:ea typeface="ＭＳ Ｐゴシック" charset="0"/>
              </a:rPr>
              <a:t>focus on manpower issue, management issues</a:t>
            </a:r>
          </a:p>
          <a:p>
            <a:pPr marL="171450" indent="-171450">
              <a:lnSpc>
                <a:spcPct val="90000"/>
              </a:lnSpc>
              <a:spcAft>
                <a:spcPts val="600"/>
              </a:spcAft>
              <a:buFont typeface="Arial" panose="020B0604020202020204" pitchFamily="34" charset="0"/>
              <a:buChar char="•"/>
              <a:defRPr/>
            </a:pPr>
            <a:r>
              <a:rPr lang="en-US" altLang="en-US" sz="1600" b="1" dirty="0">
                <a:solidFill>
                  <a:schemeClr val="tx2"/>
                </a:solidFill>
                <a:latin typeface="+mn-lt"/>
                <a:ea typeface="ＭＳ Ｐゴシック" charset="0"/>
              </a:rPr>
              <a:t>DO</a:t>
            </a:r>
            <a:r>
              <a:rPr lang="en-US" altLang="en-US" sz="1600" dirty="0">
                <a:solidFill>
                  <a:schemeClr val="tx2"/>
                </a:solidFill>
                <a:latin typeface="+mn-lt"/>
                <a:ea typeface="ＭＳ Ｐゴシック" charset="0"/>
              </a:rPr>
              <a:t> include technical issues, risks and problems</a:t>
            </a:r>
          </a:p>
          <a:p>
            <a:pPr marL="171450" indent="-171450">
              <a:lnSpc>
                <a:spcPct val="90000"/>
              </a:lnSpc>
              <a:spcAft>
                <a:spcPts val="600"/>
              </a:spcAft>
              <a:buFont typeface="Arial" panose="020B0604020202020204" pitchFamily="34" charset="0"/>
              <a:buChar char="•"/>
              <a:defRPr/>
            </a:pPr>
            <a:r>
              <a:rPr lang="en-US" altLang="en-US" sz="1600" b="1" dirty="0">
                <a:solidFill>
                  <a:schemeClr val="tx2"/>
                </a:solidFill>
                <a:latin typeface="+mn-lt"/>
                <a:ea typeface="ＭＳ Ｐゴシック" charset="0"/>
              </a:rPr>
              <a:t>DO</a:t>
            </a:r>
            <a:r>
              <a:rPr lang="en-US" altLang="en-US" sz="1600" dirty="0">
                <a:solidFill>
                  <a:schemeClr val="tx2"/>
                </a:solidFill>
                <a:latin typeface="+mn-lt"/>
                <a:ea typeface="ＭＳ Ｐゴシック" charset="0"/>
              </a:rPr>
              <a:t> include planning issues related to critical path items</a:t>
            </a:r>
          </a:p>
          <a:p>
            <a:pPr marL="0" indent="-76200" algn="just">
              <a:buClr>
                <a:srgbClr val="0098DB"/>
              </a:buClr>
              <a:buFont typeface="Verdana" pitchFamily="34" charset="0"/>
              <a:buNone/>
              <a:defRPr/>
            </a:pPr>
            <a:endParaRPr kumimoji="0" lang="en-US" altLang="en-US" sz="1100" b="0" i="1" u="none" strike="noStrike" kern="0" cap="none" spc="0" normalizeH="0" baseline="0" noProof="0" dirty="0">
              <a:ln>
                <a:noFill/>
              </a:ln>
              <a:solidFill>
                <a:schemeClr val="tx2"/>
              </a:solidFill>
              <a:effectLst/>
              <a:uLnTx/>
              <a:uFillTx/>
              <a:latin typeface="+mn-lt"/>
            </a:endParaRPr>
          </a:p>
        </p:txBody>
      </p:sp>
      <p:pic>
        <p:nvPicPr>
          <p:cNvPr id="3" name="Picture 2">
            <a:extLst>
              <a:ext uri="{FF2B5EF4-FFF2-40B4-BE49-F238E27FC236}">
                <a16:creationId xmlns:a16="http://schemas.microsoft.com/office/drawing/2014/main" id="{6E4490D2-5FFF-4B1F-B121-BB5414263C94}"/>
              </a:ext>
            </a:extLst>
          </p:cNvPr>
          <p:cNvPicPr>
            <a:picLocks noChangeAspect="1"/>
          </p:cNvPicPr>
          <p:nvPr/>
        </p:nvPicPr>
        <p:blipFill>
          <a:blip r:embed="rId2"/>
          <a:stretch>
            <a:fillRect/>
          </a:stretch>
        </p:blipFill>
        <p:spPr>
          <a:xfrm>
            <a:off x="8556827" y="3063852"/>
            <a:ext cx="3552122" cy="3288024"/>
          </a:xfrm>
          <a:prstGeom prst="rect">
            <a:avLst/>
          </a:prstGeom>
        </p:spPr>
      </p:pic>
    </p:spTree>
    <p:extLst>
      <p:ext uri="{BB962C8B-B14F-4D97-AF65-F5344CB8AC3E}">
        <p14:creationId xmlns:p14="http://schemas.microsoft.com/office/powerpoint/2010/main" val="40497904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39653"/>
            <a:ext cx="10419916"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114754"/>
            <a:ext cx="10901179" cy="4628491"/>
          </a:xfrm>
        </p:spPr>
        <p:txBody>
          <a:bodyPr/>
          <a:lstStyle/>
          <a:p>
            <a:pPr algn="just">
              <a:spcAft>
                <a:spcPts val="0"/>
              </a:spcAft>
            </a:pPr>
            <a:r>
              <a:rPr lang="en-GB" sz="1600" b="1" dirty="0">
                <a:solidFill>
                  <a:schemeClr val="bg1">
                    <a:lumMod val="25000"/>
                  </a:schemeClr>
                </a:solidFill>
                <a:latin typeface="+mn-lt"/>
                <a:ea typeface="Times New Roman" panose="02020603050405020304" pitchFamily="18" charset="0"/>
                <a:cs typeface="Times New Roman" panose="02020603050405020304" pitchFamily="18" charset="0"/>
              </a:rPr>
              <a:t>1.6     </a:t>
            </a:r>
            <a:r>
              <a:rPr lang="en-GB" sz="1600" b="1" u="sng" dirty="0">
                <a:solidFill>
                  <a:schemeClr val="bg1">
                    <a:lumMod val="25000"/>
                  </a:schemeClr>
                </a:solidFill>
                <a:latin typeface="+mn-lt"/>
                <a:ea typeface="Times New Roman" panose="02020603050405020304" pitchFamily="18" charset="0"/>
                <a:cs typeface="Times New Roman" panose="02020603050405020304" pitchFamily="18" charset="0"/>
              </a:rPr>
              <a:t>PROSPECT FOR EXPLOITATION AND USE</a:t>
            </a:r>
            <a:endParaRPr lang="en-GB" sz="1600" b="1" u="sng" dirty="0">
              <a:solidFill>
                <a:schemeClr val="bg1">
                  <a:lumMod val="25000"/>
                </a:schemeClr>
              </a:solidFill>
              <a:latin typeface="+mn-lt"/>
              <a:ea typeface="Times New Roman" panose="02020603050405020304" pitchFamily="18" charset="0"/>
            </a:endParaRPr>
          </a:p>
          <a:p>
            <a:pPr indent="0" eaLnBrk="0" hangingPunct="0">
              <a:buClr>
                <a:srgbClr val="0098DB"/>
              </a:buClr>
              <a:defRPr/>
            </a:pPr>
            <a:br>
              <a:rPr lang="en-GB" sz="1600" dirty="0">
                <a:solidFill>
                  <a:schemeClr val="tx2"/>
                </a:solidFill>
                <a:latin typeface="+mn-lt"/>
                <a:ea typeface="Times New Roman" panose="02020603050405020304" pitchFamily="18" charset="0"/>
                <a:cs typeface="Times New Roman" panose="02020603050405020304" pitchFamily="18" charset="0"/>
              </a:rPr>
            </a:br>
            <a:r>
              <a:rPr lang="en-US" altLang="en-US" kern="0" dirty="0">
                <a:solidFill>
                  <a:schemeClr val="tx2"/>
                </a:solidFill>
                <a:ea typeface="MS PGothic" pitchFamily="34" charset="-128"/>
              </a:rPr>
              <a:t>This is very strongly linked to the objectives and the requirements (in particular the user requirements).</a:t>
            </a:r>
          </a:p>
          <a:p>
            <a:pPr marL="342900" eaLnBrk="0" hangingPunct="0">
              <a:buClr>
                <a:srgbClr val="0098DB"/>
              </a:buClr>
              <a:buFont typeface="Verdana" pitchFamily="34" charset="0"/>
              <a:buAutoNum type="arabicPeriod"/>
              <a:defRPr/>
            </a:pPr>
            <a:endParaRPr lang="en-US" altLang="en-US" kern="0" dirty="0">
              <a:solidFill>
                <a:schemeClr val="tx2"/>
              </a:solidFill>
              <a:ea typeface="MS PGothic" pitchFamily="34" charset="-128"/>
            </a:endParaRPr>
          </a:p>
          <a:p>
            <a:pPr marL="342900" eaLnBrk="0" hangingPunct="0">
              <a:buClr>
                <a:schemeClr val="bg1">
                  <a:lumMod val="25000"/>
                </a:schemeClr>
              </a:buClr>
              <a:buFont typeface="Verdana" pitchFamily="34" charset="0"/>
              <a:buAutoNum type="arabicPeriod"/>
              <a:defRPr/>
            </a:pPr>
            <a:r>
              <a:rPr lang="en-US" altLang="en-US" kern="0" dirty="0">
                <a:solidFill>
                  <a:schemeClr val="tx2"/>
                </a:solidFill>
                <a:ea typeface="MS PGothic" pitchFamily="34" charset="-128"/>
              </a:rPr>
              <a:t>Who will use the technology developed?  </a:t>
            </a:r>
          </a:p>
          <a:p>
            <a:pPr marL="342900" eaLnBrk="0" hangingPunct="0">
              <a:buClr>
                <a:schemeClr val="bg1">
                  <a:lumMod val="25000"/>
                </a:schemeClr>
              </a:buClr>
              <a:buFont typeface="Verdana" pitchFamily="34" charset="0"/>
              <a:buAutoNum type="arabicPeriod"/>
              <a:defRPr/>
            </a:pPr>
            <a:r>
              <a:rPr lang="en-US" altLang="en-US" kern="0" dirty="0">
                <a:solidFill>
                  <a:schemeClr val="tx2"/>
                </a:solidFill>
                <a:ea typeface="MS PGothic" pitchFamily="34" charset="-128"/>
              </a:rPr>
              <a:t>What will they use it for? </a:t>
            </a:r>
          </a:p>
          <a:p>
            <a:pPr marL="342900" eaLnBrk="0" hangingPunct="0">
              <a:buClr>
                <a:schemeClr val="bg1">
                  <a:lumMod val="25000"/>
                </a:schemeClr>
              </a:buClr>
              <a:buFont typeface="Verdana" pitchFamily="34" charset="0"/>
              <a:buAutoNum type="arabicPeriod"/>
              <a:defRPr/>
            </a:pPr>
            <a:r>
              <a:rPr lang="en-US" altLang="en-US" kern="0" dirty="0">
                <a:solidFill>
                  <a:schemeClr val="tx2"/>
                </a:solidFill>
                <a:ea typeface="MS PGothic" pitchFamily="34" charset="-128"/>
              </a:rPr>
              <a:t>Why is it needed?</a:t>
            </a:r>
          </a:p>
          <a:p>
            <a:pPr marL="342900" eaLnBrk="0" hangingPunct="0">
              <a:buClr>
                <a:schemeClr val="bg1">
                  <a:lumMod val="25000"/>
                </a:schemeClr>
              </a:buClr>
              <a:buFont typeface="Verdana" pitchFamily="34" charset="0"/>
              <a:buAutoNum type="arabicPeriod"/>
              <a:defRPr/>
            </a:pPr>
            <a:r>
              <a:rPr lang="en-US" altLang="en-US" kern="0" dirty="0">
                <a:solidFill>
                  <a:schemeClr val="tx2"/>
                </a:solidFill>
                <a:ea typeface="MS PGothic" pitchFamily="34" charset="-128"/>
              </a:rPr>
              <a:t>What are the competing technologies/ methods? </a:t>
            </a:r>
          </a:p>
          <a:p>
            <a:pPr marL="342900" eaLnBrk="0" hangingPunct="0">
              <a:buClr>
                <a:schemeClr val="bg1">
                  <a:lumMod val="25000"/>
                </a:schemeClr>
              </a:buClr>
              <a:buFont typeface="Verdana" pitchFamily="34" charset="0"/>
              <a:buAutoNum type="arabicPeriod"/>
              <a:defRPr/>
            </a:pPr>
            <a:r>
              <a:rPr lang="en-US" altLang="en-US" kern="0" dirty="0">
                <a:solidFill>
                  <a:schemeClr val="tx2"/>
                </a:solidFill>
                <a:ea typeface="MS PGothic" pitchFamily="34" charset="-128"/>
              </a:rPr>
              <a:t>Why could this be better? </a:t>
            </a:r>
          </a:p>
          <a:p>
            <a:pPr marL="342900" eaLnBrk="0" hangingPunct="0">
              <a:buClr>
                <a:schemeClr val="bg1">
                  <a:lumMod val="25000"/>
                </a:schemeClr>
              </a:buClr>
              <a:buFont typeface="Verdana" pitchFamily="34" charset="0"/>
              <a:buAutoNum type="arabicPeriod"/>
              <a:defRPr/>
            </a:pPr>
            <a:r>
              <a:rPr lang="en-US" altLang="en-US" kern="0" dirty="0">
                <a:solidFill>
                  <a:schemeClr val="tx2"/>
                </a:solidFill>
                <a:ea typeface="MS PGothic" pitchFamily="34" charset="-128"/>
              </a:rPr>
              <a:t>Is there a valid business case for continuing after this activity?</a:t>
            </a:r>
          </a:p>
          <a:p>
            <a:pPr marL="342900" eaLnBrk="0" hangingPunct="0">
              <a:buClr>
                <a:schemeClr val="bg1">
                  <a:lumMod val="25000"/>
                </a:schemeClr>
              </a:buClr>
              <a:buFont typeface="Verdana" pitchFamily="34" charset="0"/>
              <a:buAutoNum type="arabicPeriod"/>
              <a:defRPr/>
            </a:pPr>
            <a:r>
              <a:rPr lang="en-US" altLang="en-US" kern="0" dirty="0">
                <a:solidFill>
                  <a:schemeClr val="tx2"/>
                </a:solidFill>
                <a:ea typeface="MS PGothic" pitchFamily="34" charset="-128"/>
              </a:rPr>
              <a:t>Does it match the programmatic constraints of the call? (BE EXPLICIT WRT COVER LETTER)</a:t>
            </a:r>
          </a:p>
          <a:p>
            <a:pPr marL="342900" eaLnBrk="0" hangingPunct="0">
              <a:buClr>
                <a:srgbClr val="0098DB"/>
              </a:buClr>
              <a:buFont typeface="Verdana" pitchFamily="34" charset="0"/>
              <a:buAutoNum type="arabicPeriod"/>
              <a:defRPr/>
            </a:pPr>
            <a:endParaRPr lang="en-US" altLang="en-US" kern="0" dirty="0">
              <a:solidFill>
                <a:schemeClr val="tx2"/>
              </a:solidFill>
              <a:ea typeface="MS PGothic" pitchFamily="34" charset="-128"/>
            </a:endParaRPr>
          </a:p>
          <a:p>
            <a:pPr indent="0" eaLnBrk="0" hangingPunct="0">
              <a:buClr>
                <a:srgbClr val="0098DB"/>
              </a:buClr>
              <a:defRPr/>
            </a:pPr>
            <a:r>
              <a:rPr lang="en-US" altLang="en-US" kern="0" dirty="0">
                <a:solidFill>
                  <a:schemeClr val="tx2"/>
                </a:solidFill>
                <a:ea typeface="MS PGothic" pitchFamily="34" charset="-128"/>
              </a:rPr>
              <a:t>If you don’t know the answers to all these and can’t convince us then why should we finance the development? Think about a preparatory activity.</a:t>
            </a:r>
          </a:p>
          <a:p>
            <a:pPr marL="0" indent="-76200" algn="just">
              <a:buClr>
                <a:srgbClr val="0098DB"/>
              </a:buClr>
              <a:buFont typeface="Verdana" pitchFamily="34" charset="0"/>
              <a:buNone/>
              <a:defRPr/>
            </a:pPr>
            <a:endParaRPr kumimoji="0" lang="en-US" altLang="en-US" sz="11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3368334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C488C1D-6ABA-39F2-FE7D-EF74F70B30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3176" y="1215936"/>
            <a:ext cx="3672799" cy="5024349"/>
          </a:xfrm>
          <a:prstGeom prst="rect">
            <a:avLst/>
          </a:prstGeom>
        </p:spPr>
      </p:pic>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23663"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563762"/>
            <a:ext cx="11764800" cy="1566128"/>
          </a:xfrm>
        </p:spPr>
        <p:txBody>
          <a:bodyPr/>
          <a:lstStyle/>
          <a:p>
            <a:pPr marL="457200" indent="-457200" algn="just">
              <a:spcAft>
                <a:spcPts val="0"/>
              </a:spcAft>
            </a:pPr>
            <a:r>
              <a:rPr lang="en-US" sz="2000" dirty="0">
                <a:solidFill>
                  <a:schemeClr val="tx2"/>
                </a:solidFill>
                <a:latin typeface="+mn-lt"/>
                <a:ea typeface="Times New Roman"/>
                <a:cs typeface="Times New Roman"/>
              </a:rPr>
              <a:t>1.7	TECHNICAL IMPLEMENTATION / PROGRAMME OF WORK</a:t>
            </a:r>
            <a:endParaRPr lang="en-GB" sz="2000" dirty="0">
              <a:solidFill>
                <a:schemeClr val="tx2"/>
              </a:solidFill>
              <a:latin typeface="+mn-lt"/>
              <a:ea typeface="Times New Roman"/>
              <a:cs typeface="Times New Roman"/>
            </a:endParaRPr>
          </a:p>
          <a:p>
            <a:pPr marL="457200" indent="-457200" algn="just">
              <a:spcAft>
                <a:spcPts val="0"/>
              </a:spcAft>
            </a:pPr>
            <a:endParaRPr lang="en-GB" sz="2000" dirty="0">
              <a:solidFill>
                <a:schemeClr val="tx2"/>
              </a:solidFill>
              <a:latin typeface="+mn-lt"/>
              <a:ea typeface="Times New Roman" panose="02020603050405020304" pitchFamily="18" charset="0"/>
              <a:cs typeface="Times New Roman"/>
            </a:endParaRPr>
          </a:p>
          <a:p>
            <a:pPr marL="457200" indent="-457200" algn="just">
              <a:spcAft>
                <a:spcPts val="0"/>
              </a:spcAft>
            </a:pPr>
            <a:r>
              <a:rPr lang="en-GB" sz="2000" dirty="0">
                <a:solidFill>
                  <a:schemeClr val="tx2"/>
                </a:solidFill>
                <a:latin typeface="+mn-lt"/>
                <a:ea typeface="Times New Roman" panose="02020603050405020304" pitchFamily="18" charset="0"/>
                <a:cs typeface="Times New Roman"/>
              </a:rPr>
              <a:t>	</a:t>
            </a:r>
            <a:r>
              <a:rPr lang="en-GB" sz="2000" dirty="0">
                <a:solidFill>
                  <a:schemeClr val="tx2"/>
                </a:solidFill>
                <a:latin typeface="+mn-lt"/>
                <a:ea typeface="Times New Roman" panose="02020603050405020304" pitchFamily="18" charset="0"/>
              </a:rPr>
              <a:t>1.7.1  </a:t>
            </a:r>
            <a:r>
              <a:rPr lang="en-GB" sz="2000" u="sng" dirty="0">
                <a:solidFill>
                  <a:schemeClr val="tx2"/>
                </a:solidFill>
                <a:latin typeface="+mn-lt"/>
                <a:ea typeface="Times New Roman" panose="02020603050405020304" pitchFamily="18" charset="0"/>
              </a:rPr>
              <a:t>Work Breakdown Structure (WBS)</a:t>
            </a:r>
          </a:p>
          <a:p>
            <a:pPr marL="457200" indent="-457200" algn="just">
              <a:spcAft>
                <a:spcPts val="0"/>
              </a:spcAft>
            </a:pPr>
            <a:endParaRPr lang="en-GB" sz="2000" u="sng" dirty="0">
              <a:solidFill>
                <a:schemeClr val="tx2"/>
              </a:solidFill>
              <a:latin typeface="+mn-lt"/>
              <a:ea typeface="Times New Roman"/>
              <a:cs typeface="Times New Roman"/>
            </a:endParaRPr>
          </a:p>
          <a:p>
            <a:pPr marL="457200" indent="-457200" algn="just">
              <a:spcAft>
                <a:spcPts val="0"/>
              </a:spcAft>
            </a:pPr>
            <a:r>
              <a:rPr lang="en-GB" sz="2000" dirty="0">
                <a:solidFill>
                  <a:schemeClr val="tx2"/>
                </a:solidFill>
                <a:latin typeface="+mn-lt"/>
                <a:ea typeface="Times New Roman"/>
                <a:cs typeface="Times New Roman"/>
              </a:rPr>
              <a:t>	</a:t>
            </a:r>
            <a:r>
              <a:rPr lang="en-US" sz="2000" dirty="0">
                <a:solidFill>
                  <a:schemeClr val="tx2"/>
                </a:solidFill>
                <a:latin typeface="+mn-lt"/>
                <a:ea typeface="Times New Roman"/>
                <a:cs typeface="Times New Roman"/>
              </a:rPr>
              <a:t>1.7.2 </a:t>
            </a:r>
            <a:r>
              <a:rPr lang="en-US" sz="2000" u="sng" dirty="0">
                <a:solidFill>
                  <a:schemeClr val="tx2"/>
                </a:solidFill>
                <a:latin typeface="+mn-lt"/>
                <a:ea typeface="Times New Roman"/>
                <a:cs typeface="Times New Roman"/>
              </a:rPr>
              <a:t>Work Package Description (WPD)</a:t>
            </a:r>
          </a:p>
          <a:p>
            <a:pPr marL="0" indent="-76200" algn="just">
              <a:buClr>
                <a:srgbClr val="0098DB"/>
              </a:buClr>
              <a:buFont typeface="Verdana" pitchFamily="34" charset="0"/>
              <a:buNone/>
              <a:defRPr/>
            </a:pPr>
            <a:endParaRPr kumimoji="0" lang="en-US" altLang="en-US" sz="1200" b="0" i="1" u="none" strike="noStrike" kern="0" cap="none" spc="0" normalizeH="0" baseline="0" noProof="0" dirty="0">
              <a:ln>
                <a:noFill/>
              </a:ln>
              <a:solidFill>
                <a:schemeClr val="tx2"/>
              </a:solidFill>
              <a:effectLst/>
              <a:uLnTx/>
              <a:uFillTx/>
              <a:latin typeface="+mn-lt"/>
            </a:endParaRPr>
          </a:p>
        </p:txBody>
      </p:sp>
      <p:sp>
        <p:nvSpPr>
          <p:cNvPr id="3" name="Rectangle 2">
            <a:extLst>
              <a:ext uri="{FF2B5EF4-FFF2-40B4-BE49-F238E27FC236}">
                <a16:creationId xmlns:a16="http://schemas.microsoft.com/office/drawing/2014/main" id="{16774F23-75AC-6D22-964D-1519BF10D6C9}"/>
              </a:ext>
            </a:extLst>
          </p:cNvPr>
          <p:cNvSpPr/>
          <p:nvPr/>
        </p:nvSpPr>
        <p:spPr>
          <a:xfrm>
            <a:off x="349321" y="5642064"/>
            <a:ext cx="9205645" cy="369332"/>
          </a:xfrm>
          <a:prstGeom prst="rect">
            <a:avLst/>
          </a:prstGeom>
          <a:solidFill>
            <a:srgbClr val="76C8AE"/>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eaLnBrk="1" hangingPunct="1">
              <a:defRPr/>
            </a:pPr>
            <a:r>
              <a:rPr lang="en-GB" altLang="en-US" b="1" dirty="0">
                <a:solidFill>
                  <a:schemeClr val="tx2"/>
                </a:solidFill>
              </a:rPr>
              <a:t>TIP! These sections should be coherent with the earlier sections of the proposal!</a:t>
            </a:r>
            <a:endParaRPr lang="en-GB" b="1" dirty="0">
              <a:solidFill>
                <a:schemeClr val="tx2"/>
              </a:solidFill>
            </a:endParaRPr>
          </a:p>
        </p:txBody>
      </p:sp>
    </p:spTree>
    <p:extLst>
      <p:ext uri="{BB962C8B-B14F-4D97-AF65-F5344CB8AC3E}">
        <p14:creationId xmlns:p14="http://schemas.microsoft.com/office/powerpoint/2010/main" val="2869054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39705"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563762"/>
            <a:ext cx="11764800" cy="1566128"/>
          </a:xfrm>
        </p:spPr>
        <p:txBody>
          <a:bodyPr/>
          <a:lstStyle/>
          <a:p>
            <a:pPr marL="457200" indent="-457200" algn="just">
              <a:spcAft>
                <a:spcPts val="0"/>
              </a:spcAft>
            </a:pPr>
            <a:r>
              <a:rPr lang="en-GB" sz="2000" dirty="0">
                <a:solidFill>
                  <a:schemeClr val="tx2"/>
                </a:solidFill>
                <a:latin typeface="+mn-lt"/>
                <a:ea typeface="Times New Roman" panose="02020603050405020304" pitchFamily="18" charset="0"/>
                <a:cs typeface="Times New Roman"/>
              </a:rPr>
              <a:t>	</a:t>
            </a:r>
            <a:r>
              <a:rPr lang="en-GB" sz="2000" b="1" dirty="0">
                <a:solidFill>
                  <a:schemeClr val="bg1">
                    <a:lumMod val="25000"/>
                  </a:schemeClr>
                </a:solidFill>
                <a:latin typeface="+mn-lt"/>
                <a:ea typeface="Times New Roman" panose="02020603050405020304" pitchFamily="18" charset="0"/>
              </a:rPr>
              <a:t>1.7.1  </a:t>
            </a:r>
            <a:r>
              <a:rPr lang="en-GB" sz="2000" b="1" u="sng" dirty="0">
                <a:solidFill>
                  <a:schemeClr val="bg1">
                    <a:lumMod val="25000"/>
                  </a:schemeClr>
                </a:solidFill>
                <a:latin typeface="+mn-lt"/>
                <a:ea typeface="Times New Roman" panose="02020603050405020304" pitchFamily="18" charset="0"/>
              </a:rPr>
              <a:t>Work Breakdown Structure (WBS)</a:t>
            </a:r>
          </a:p>
          <a:p>
            <a:pPr marL="457200" indent="-457200" algn="just">
              <a:spcAft>
                <a:spcPts val="0"/>
              </a:spcAft>
            </a:pPr>
            <a:endParaRPr lang="en-GB" sz="2000" u="sng" dirty="0">
              <a:solidFill>
                <a:schemeClr val="tx2"/>
              </a:solidFill>
              <a:latin typeface="+mn-lt"/>
              <a:ea typeface="Times New Roman"/>
              <a:cs typeface="Times New Roman"/>
            </a:endParaRPr>
          </a:p>
          <a:p>
            <a:pPr marL="285750" lvl="0" indent="-285750" algn="just">
              <a:lnSpc>
                <a:spcPct val="90000"/>
              </a:lnSpc>
              <a:spcBef>
                <a:spcPts val="600"/>
              </a:spcBef>
              <a:buClr>
                <a:schemeClr val="accent1"/>
              </a:buClr>
              <a:buFont typeface="Arial" panose="020B0604020202020204" pitchFamily="34" charset="0"/>
              <a:buChar char="•"/>
              <a:defRPr/>
            </a:pPr>
            <a:r>
              <a:rPr lang="en-US" altLang="en-US" sz="2000" kern="0" dirty="0">
                <a:solidFill>
                  <a:schemeClr val="tx2"/>
                </a:solidFill>
                <a:latin typeface="+mn-lt"/>
              </a:rPr>
              <a:t>Logically structure the main Work Packages following the main tasks of the work flow (preferably ‘gated’ by reviews)</a:t>
            </a:r>
          </a:p>
          <a:p>
            <a:pPr marL="1067076" lvl="1" indent="-285750" algn="just">
              <a:lnSpc>
                <a:spcPct val="90000"/>
              </a:lnSpc>
              <a:spcBef>
                <a:spcPts val="600"/>
              </a:spcBef>
              <a:buFont typeface="Arial" panose="020B0604020202020204" pitchFamily="34" charset="0"/>
              <a:buChar char="•"/>
              <a:defRPr/>
            </a:pPr>
            <a:r>
              <a:rPr lang="en-US" altLang="en-US" sz="2000" kern="0" dirty="0">
                <a:solidFill>
                  <a:schemeClr val="tx2"/>
                </a:solidFill>
                <a:latin typeface="+mn-lt"/>
              </a:rPr>
              <a:t>Work logic is preferably </a:t>
            </a:r>
            <a:r>
              <a:rPr lang="en-US" altLang="en-US" sz="2000" b="1" kern="0" dirty="0">
                <a:solidFill>
                  <a:schemeClr val="tx2"/>
                </a:solidFill>
                <a:latin typeface="+mn-lt"/>
              </a:rPr>
              <a:t>‘gated’ by technical / engineering reviews </a:t>
            </a:r>
          </a:p>
          <a:p>
            <a:pPr marL="1643521" lvl="2" indent="-285750" algn="just">
              <a:lnSpc>
                <a:spcPct val="90000"/>
              </a:lnSpc>
              <a:spcBef>
                <a:spcPts val="600"/>
              </a:spcBef>
              <a:buFont typeface="Arial" panose="020B0604020202020204" pitchFamily="34" charset="0"/>
              <a:buChar char="•"/>
              <a:defRPr/>
            </a:pPr>
            <a:r>
              <a:rPr lang="en-US" altLang="en-US" sz="2000" dirty="0">
                <a:solidFill>
                  <a:schemeClr val="tx2"/>
                </a:solidFill>
                <a:latin typeface="+mn-lt"/>
              </a:rPr>
              <a:t>Preliminary Requirements Review (</a:t>
            </a:r>
            <a:r>
              <a:rPr lang="en-US" altLang="en-US" sz="2000" kern="0" dirty="0">
                <a:solidFill>
                  <a:schemeClr val="tx2"/>
                </a:solidFill>
                <a:latin typeface="+mn-lt"/>
              </a:rPr>
              <a:t>PRR), System Requirements Review (SRR), Preliminary Design Review (PDR), etc. These typically are aligned with payment milestones.</a:t>
            </a:r>
          </a:p>
          <a:p>
            <a:pPr marL="1643521" lvl="2" indent="-285750" algn="just">
              <a:lnSpc>
                <a:spcPct val="90000"/>
              </a:lnSpc>
              <a:spcBef>
                <a:spcPts val="600"/>
              </a:spcBef>
              <a:buFont typeface="Arial" panose="020B0604020202020204" pitchFamily="34" charset="0"/>
              <a:buChar char="•"/>
              <a:defRPr/>
            </a:pPr>
            <a:r>
              <a:rPr lang="en-GB" altLang="en-US" sz="2000" dirty="0">
                <a:solidFill>
                  <a:schemeClr val="tx2"/>
                </a:solidFill>
                <a:latin typeface="+mn-lt"/>
              </a:rPr>
              <a:t>See ECSS-M-ST-10C Project Planning and Implementation (Chapter 4,5 and Annex A) for standard review definitions.</a:t>
            </a:r>
            <a:endParaRPr lang="pl-PL" altLang="en-US" sz="2000" dirty="0">
              <a:solidFill>
                <a:schemeClr val="tx2"/>
              </a:solidFill>
              <a:latin typeface="+mn-lt"/>
            </a:endParaRPr>
          </a:p>
          <a:p>
            <a:pPr marL="285750" lvl="0" indent="-285750" algn="just">
              <a:lnSpc>
                <a:spcPct val="90000"/>
              </a:lnSpc>
              <a:spcBef>
                <a:spcPts val="600"/>
              </a:spcBef>
              <a:buClr>
                <a:schemeClr val="accent1"/>
              </a:buClr>
              <a:buFont typeface="Arial" panose="020B0604020202020204" pitchFamily="34" charset="0"/>
              <a:buChar char="•"/>
              <a:defRPr/>
            </a:pPr>
            <a:r>
              <a:rPr lang="en-US" altLang="en-US" sz="2000" kern="0" dirty="0">
                <a:solidFill>
                  <a:schemeClr val="tx2"/>
                </a:solidFill>
                <a:latin typeface="+mn-lt"/>
              </a:rPr>
              <a:t>Include </a:t>
            </a:r>
            <a:r>
              <a:rPr lang="en-US" altLang="en-US" sz="2000" b="1" kern="0" dirty="0">
                <a:solidFill>
                  <a:schemeClr val="tx2"/>
                </a:solidFill>
                <a:latin typeface="+mn-lt"/>
              </a:rPr>
              <a:t>WP for management</a:t>
            </a:r>
            <a:endParaRPr lang="pl-PL" altLang="en-US" sz="2000" b="1" kern="0" dirty="0">
              <a:solidFill>
                <a:schemeClr val="tx2"/>
              </a:solidFill>
              <a:latin typeface="+mn-lt"/>
            </a:endParaRPr>
          </a:p>
          <a:p>
            <a:pPr marL="285750" lvl="0" indent="-285750" algn="just">
              <a:lnSpc>
                <a:spcPct val="90000"/>
              </a:lnSpc>
              <a:spcBef>
                <a:spcPts val="600"/>
              </a:spcBef>
              <a:buClr>
                <a:schemeClr val="accent1"/>
              </a:buClr>
              <a:buFont typeface="Arial" panose="020B0604020202020204" pitchFamily="34" charset="0"/>
              <a:buChar char="•"/>
              <a:defRPr/>
            </a:pPr>
            <a:r>
              <a:rPr lang="en-US" altLang="en-US" sz="2000" kern="0" dirty="0">
                <a:solidFill>
                  <a:schemeClr val="tx2"/>
                </a:solidFill>
                <a:latin typeface="+mn-lt"/>
              </a:rPr>
              <a:t>Ensure </a:t>
            </a:r>
            <a:r>
              <a:rPr lang="en-US" altLang="en-US" sz="2000" b="1" kern="0" dirty="0">
                <a:solidFill>
                  <a:schemeClr val="tx2"/>
                </a:solidFill>
                <a:latin typeface="+mn-lt"/>
              </a:rPr>
              <a:t>each company</a:t>
            </a:r>
            <a:r>
              <a:rPr lang="en-US" altLang="en-US" sz="2000" kern="0" dirty="0">
                <a:solidFill>
                  <a:schemeClr val="tx2"/>
                </a:solidFill>
                <a:latin typeface="+mn-lt"/>
              </a:rPr>
              <a:t> has separate </a:t>
            </a:r>
            <a:r>
              <a:rPr lang="en-US" altLang="en-US" sz="2000" b="1" kern="0" dirty="0">
                <a:solidFill>
                  <a:schemeClr val="tx2"/>
                </a:solidFill>
                <a:latin typeface="+mn-lt"/>
              </a:rPr>
              <a:t>(sub)work packages</a:t>
            </a:r>
            <a:endParaRPr lang="pl-PL" altLang="en-US" sz="2000" b="1" kern="0" dirty="0">
              <a:solidFill>
                <a:schemeClr val="tx2"/>
              </a:solidFill>
              <a:latin typeface="+mn-lt"/>
            </a:endParaRPr>
          </a:p>
          <a:p>
            <a:pPr marL="285750" lvl="0" indent="-285750" algn="just">
              <a:lnSpc>
                <a:spcPct val="90000"/>
              </a:lnSpc>
              <a:spcBef>
                <a:spcPts val="600"/>
              </a:spcBef>
              <a:buClr>
                <a:schemeClr val="accent1"/>
              </a:buClr>
              <a:buFont typeface="Arial" panose="020B0604020202020204" pitchFamily="34" charset="0"/>
              <a:buChar char="•"/>
              <a:defRPr/>
            </a:pPr>
            <a:r>
              <a:rPr lang="en-US" altLang="en-US" sz="2000" kern="0" dirty="0">
                <a:solidFill>
                  <a:schemeClr val="tx2"/>
                </a:solidFill>
                <a:latin typeface="+mn-lt"/>
              </a:rPr>
              <a:t>Ensure all tasks in one work package ‘belong together’</a:t>
            </a:r>
          </a:p>
          <a:p>
            <a:pPr marL="0" indent="-76200" algn="just">
              <a:buClr>
                <a:srgbClr val="0098DB"/>
              </a:buClr>
              <a:buFont typeface="Verdana" pitchFamily="34" charset="0"/>
              <a:buNone/>
              <a:defRPr/>
            </a:pPr>
            <a:endParaRPr kumimoji="0" lang="en-US" altLang="en-US" sz="12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621363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371789"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0" y="1041684"/>
            <a:ext cx="6794400" cy="331381"/>
          </a:xfrm>
        </p:spPr>
        <p:txBody>
          <a:bodyPr/>
          <a:lstStyle/>
          <a:p>
            <a:pPr marL="457200" indent="-457200" algn="just">
              <a:spcAft>
                <a:spcPts val="0"/>
              </a:spcAft>
            </a:pPr>
            <a:r>
              <a:rPr lang="en-GB" sz="2000" dirty="0">
                <a:solidFill>
                  <a:schemeClr val="tx2"/>
                </a:solidFill>
                <a:latin typeface="+mn-lt"/>
                <a:ea typeface="Times New Roman" panose="02020603050405020304" pitchFamily="18" charset="0"/>
                <a:cs typeface="Times New Roman"/>
              </a:rPr>
              <a:t>	</a:t>
            </a:r>
            <a:r>
              <a:rPr lang="en-GB" sz="2000" b="1" dirty="0">
                <a:solidFill>
                  <a:schemeClr val="bg1">
                    <a:lumMod val="25000"/>
                  </a:schemeClr>
                </a:solidFill>
                <a:latin typeface="+mn-lt"/>
                <a:ea typeface="Times New Roman" panose="02020603050405020304" pitchFamily="18" charset="0"/>
              </a:rPr>
              <a:t>1.7.1  </a:t>
            </a:r>
            <a:r>
              <a:rPr lang="en-GB" sz="2000" b="1" u="sng" dirty="0">
                <a:solidFill>
                  <a:schemeClr val="bg1">
                    <a:lumMod val="25000"/>
                  </a:schemeClr>
                </a:solidFill>
                <a:latin typeface="+mn-lt"/>
                <a:ea typeface="Times New Roman" panose="02020603050405020304" pitchFamily="18" charset="0"/>
              </a:rPr>
              <a:t>Work Breakdown Structure (WBS)</a:t>
            </a:r>
          </a:p>
        </p:txBody>
      </p:sp>
      <p:grpSp>
        <p:nvGrpSpPr>
          <p:cNvPr id="5" name="Group 4">
            <a:extLst>
              <a:ext uri="{FF2B5EF4-FFF2-40B4-BE49-F238E27FC236}">
                <a16:creationId xmlns:a16="http://schemas.microsoft.com/office/drawing/2014/main" id="{FCA6F2E8-BF88-460F-BBF6-6A14D085CFC1}"/>
              </a:ext>
            </a:extLst>
          </p:cNvPr>
          <p:cNvGrpSpPr/>
          <p:nvPr/>
        </p:nvGrpSpPr>
        <p:grpSpPr>
          <a:xfrm>
            <a:off x="6317881" y="1715739"/>
            <a:ext cx="5787873" cy="4604548"/>
            <a:chOff x="4535392" y="1112694"/>
            <a:chExt cx="4514231" cy="3843011"/>
          </a:xfrm>
        </p:grpSpPr>
        <p:pic>
          <p:nvPicPr>
            <p:cNvPr id="7" name="Picture 6">
              <a:extLst>
                <a:ext uri="{FF2B5EF4-FFF2-40B4-BE49-F238E27FC236}">
                  <a16:creationId xmlns:a16="http://schemas.microsoft.com/office/drawing/2014/main" id="{F0C58492-0E78-4FFA-A9DB-806444C1B50A}"/>
                </a:ext>
              </a:extLst>
            </p:cNvPr>
            <p:cNvPicPr>
              <a:picLocks noChangeAspect="1"/>
            </p:cNvPicPr>
            <p:nvPr/>
          </p:nvPicPr>
          <p:blipFill>
            <a:blip r:embed="rId2"/>
            <a:stretch>
              <a:fillRect/>
            </a:stretch>
          </p:blipFill>
          <p:spPr>
            <a:xfrm>
              <a:off x="4535392" y="1112694"/>
              <a:ext cx="4514231" cy="2801498"/>
            </a:xfrm>
            <a:prstGeom prst="rect">
              <a:avLst/>
            </a:prstGeom>
          </p:spPr>
        </p:pic>
        <p:sp>
          <p:nvSpPr>
            <p:cNvPr id="8" name="TextBox 7">
              <a:extLst>
                <a:ext uri="{FF2B5EF4-FFF2-40B4-BE49-F238E27FC236}">
                  <a16:creationId xmlns:a16="http://schemas.microsoft.com/office/drawing/2014/main" id="{C9F2CFF5-6C18-4F20-8D85-3DA279F76FA6}"/>
                </a:ext>
              </a:extLst>
            </p:cNvPr>
            <p:cNvSpPr txBox="1"/>
            <p:nvPr/>
          </p:nvSpPr>
          <p:spPr>
            <a:xfrm>
              <a:off x="6792508" y="2308827"/>
              <a:ext cx="1702878" cy="2646878"/>
            </a:xfrm>
            <a:prstGeom prst="rect">
              <a:avLst/>
            </a:prstGeom>
            <a:noFill/>
          </p:spPr>
          <p:txBody>
            <a:bodyPr wrap="square" rtlCol="0">
              <a:spAutoFit/>
            </a:bodyPr>
            <a:lstStyle/>
            <a:p>
              <a:r>
                <a:rPr lang="en-GB" sz="16600" dirty="0">
                  <a:solidFill>
                    <a:srgbClr val="92D05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t>
              </a:r>
              <a:endParaRPr lang="en-GB" sz="16600" dirty="0">
                <a:solidFill>
                  <a:srgbClr val="92D050"/>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9" name="Group 8">
            <a:extLst>
              <a:ext uri="{FF2B5EF4-FFF2-40B4-BE49-F238E27FC236}">
                <a16:creationId xmlns:a16="http://schemas.microsoft.com/office/drawing/2014/main" id="{511BEA09-2F4D-4096-A8AC-87745CF7B4E4}"/>
              </a:ext>
            </a:extLst>
          </p:cNvPr>
          <p:cNvGrpSpPr/>
          <p:nvPr/>
        </p:nvGrpSpPr>
        <p:grpSpPr>
          <a:xfrm>
            <a:off x="324796" y="1930003"/>
            <a:ext cx="5582663" cy="4450030"/>
            <a:chOff x="376564" y="1590841"/>
            <a:chExt cx="3964446" cy="3618780"/>
          </a:xfrm>
        </p:grpSpPr>
        <p:pic>
          <p:nvPicPr>
            <p:cNvPr id="10" name="Picture 9">
              <a:extLst>
                <a:ext uri="{FF2B5EF4-FFF2-40B4-BE49-F238E27FC236}">
                  <a16:creationId xmlns:a16="http://schemas.microsoft.com/office/drawing/2014/main" id="{ECEA6AEA-768F-465D-B5DE-0CB9B5408F64}"/>
                </a:ext>
              </a:extLst>
            </p:cNvPr>
            <p:cNvPicPr>
              <a:picLocks noChangeAspect="1"/>
            </p:cNvPicPr>
            <p:nvPr/>
          </p:nvPicPr>
          <p:blipFill>
            <a:blip r:embed="rId3"/>
            <a:stretch>
              <a:fillRect/>
            </a:stretch>
          </p:blipFill>
          <p:spPr>
            <a:xfrm>
              <a:off x="376564" y="1590841"/>
              <a:ext cx="1905659" cy="2886904"/>
            </a:xfrm>
            <a:prstGeom prst="rect">
              <a:avLst/>
            </a:prstGeom>
          </p:spPr>
        </p:pic>
        <p:sp>
          <p:nvSpPr>
            <p:cNvPr id="11" name="Rectangle 10">
              <a:extLst>
                <a:ext uri="{FF2B5EF4-FFF2-40B4-BE49-F238E27FC236}">
                  <a16:creationId xmlns:a16="http://schemas.microsoft.com/office/drawing/2014/main" id="{83744E35-F697-4EF7-BFC2-C3E1819F8B5E}"/>
                </a:ext>
              </a:extLst>
            </p:cNvPr>
            <p:cNvSpPr/>
            <p:nvPr/>
          </p:nvSpPr>
          <p:spPr>
            <a:xfrm>
              <a:off x="2234361" y="1705114"/>
              <a:ext cx="2106649" cy="976112"/>
            </a:xfrm>
            <a:prstGeom prst="rect">
              <a:avLst/>
            </a:prstGeom>
          </p:spPr>
          <p:txBody>
            <a:bodyPr wrap="square">
              <a:spAutoFit/>
            </a:bodyPr>
            <a:lstStyle/>
            <a:p>
              <a:pPr marL="171450" lvl="0" indent="-171450" algn="just">
                <a:buFont typeface="Arial" panose="020B0604020202020204" pitchFamily="34" charset="0"/>
                <a:buChar char="•"/>
              </a:pPr>
              <a:r>
                <a:rPr lang="en-GB" sz="1200" dirty="0">
                  <a:solidFill>
                    <a:schemeClr val="tx2"/>
                  </a:solidFill>
                  <a:latin typeface="+mn-lt"/>
                </a:rPr>
                <a:t>No Management</a:t>
              </a:r>
            </a:p>
            <a:p>
              <a:pPr marL="171450" lvl="0" indent="-171450" algn="just">
                <a:buFont typeface="Arial" panose="020B0604020202020204" pitchFamily="34" charset="0"/>
                <a:buChar char="•"/>
              </a:pPr>
              <a:r>
                <a:rPr lang="en-GB" sz="1200" dirty="0">
                  <a:solidFill>
                    <a:schemeClr val="tx2"/>
                  </a:solidFill>
                  <a:latin typeface="+mn-lt"/>
                </a:rPr>
                <a:t>No split by company</a:t>
              </a:r>
            </a:p>
            <a:p>
              <a:pPr marL="171450" lvl="0" indent="-171450" algn="just">
                <a:buFont typeface="Arial" panose="020B0604020202020204" pitchFamily="34" charset="0"/>
                <a:buChar char="•"/>
              </a:pPr>
              <a:r>
                <a:rPr lang="en-GB" sz="1200" dirty="0">
                  <a:solidFill>
                    <a:schemeClr val="tx2"/>
                  </a:solidFill>
                  <a:latin typeface="+mn-lt"/>
                </a:rPr>
                <a:t>Not organised by core Task/Phase (WP307 is major WP not sub-WP)</a:t>
              </a:r>
            </a:p>
            <a:p>
              <a:pPr marL="171450" lvl="0" indent="-171450" algn="just">
                <a:buFont typeface="Arial" panose="020B0604020202020204" pitchFamily="34" charset="0"/>
                <a:buChar char="•"/>
              </a:pPr>
              <a:r>
                <a:rPr lang="en-GB" sz="1200" dirty="0">
                  <a:solidFill>
                    <a:schemeClr val="tx2"/>
                  </a:solidFill>
                  <a:latin typeface="+mn-lt"/>
                </a:rPr>
                <a:t>Insufficient detail in WP500 for Planning</a:t>
              </a:r>
            </a:p>
          </p:txBody>
        </p:sp>
        <p:sp>
          <p:nvSpPr>
            <p:cNvPr id="12" name="Rectangle 11">
              <a:extLst>
                <a:ext uri="{FF2B5EF4-FFF2-40B4-BE49-F238E27FC236}">
                  <a16:creationId xmlns:a16="http://schemas.microsoft.com/office/drawing/2014/main" id="{55851AD4-FC4B-4232-B1CA-F68048A54F6D}"/>
                </a:ext>
              </a:extLst>
            </p:cNvPr>
            <p:cNvSpPr/>
            <p:nvPr/>
          </p:nvSpPr>
          <p:spPr>
            <a:xfrm>
              <a:off x="1816824" y="2054911"/>
              <a:ext cx="2524186" cy="3154710"/>
            </a:xfrm>
            <a:prstGeom prst="rect">
              <a:avLst/>
            </a:prstGeom>
          </p:spPr>
          <p:txBody>
            <a:bodyPr wrap="square">
              <a:spAutoFit/>
            </a:bodyPr>
            <a:lstStyle/>
            <a:p>
              <a:r>
                <a:rPr lang="en-GB" sz="19900" dirty="0">
                  <a:solidFill>
                    <a:srgbClr val="FF0000"/>
                  </a:solidFill>
                  <a:sym typeface="Wingdings" panose="05000000000000000000" pitchFamily="2" charset="2"/>
                </a:rPr>
                <a:t></a:t>
              </a:r>
              <a:endParaRPr lang="en-GB" sz="19900" dirty="0">
                <a:solidFill>
                  <a:srgbClr val="FF0000"/>
                </a:solidFill>
              </a:endParaRPr>
            </a:p>
          </p:txBody>
        </p:sp>
      </p:grpSp>
      <p:sp>
        <p:nvSpPr>
          <p:cNvPr id="3" name="TextBox 2">
            <a:extLst>
              <a:ext uri="{FF2B5EF4-FFF2-40B4-BE49-F238E27FC236}">
                <a16:creationId xmlns:a16="http://schemas.microsoft.com/office/drawing/2014/main" id="{958B0E1C-BA8D-E4E4-000D-C7447FF13367}"/>
              </a:ext>
            </a:extLst>
          </p:cNvPr>
          <p:cNvSpPr txBox="1"/>
          <p:nvPr/>
        </p:nvSpPr>
        <p:spPr>
          <a:xfrm>
            <a:off x="5780328" y="5119859"/>
            <a:ext cx="5998294" cy="1200329"/>
          </a:xfrm>
          <a:prstGeom prst="rect">
            <a:avLst/>
          </a:prstGeom>
          <a:noFill/>
        </p:spPr>
        <p:txBody>
          <a:bodyPr wrap="square" rtlCol="0">
            <a:spAutoFit/>
          </a:bodyPr>
          <a:lstStyle/>
          <a:p>
            <a:pPr marL="285750" indent="-285750">
              <a:buFont typeface="Wingdings" panose="05000000000000000000" pitchFamily="2" charset="2"/>
              <a:buChar char="q"/>
            </a:pPr>
            <a:r>
              <a:rPr lang="en-US" sz="1200" dirty="0">
                <a:latin typeface="+mn-lt"/>
              </a:rPr>
              <a:t>Management is partly clear </a:t>
            </a:r>
            <a:r>
              <a:rPr lang="en-US" sz="1200" dirty="0" err="1">
                <a:latin typeface="+mn-lt"/>
              </a:rPr>
              <a:t>w.r.t.</a:t>
            </a:r>
            <a:r>
              <a:rPr lang="en-US" sz="1200" dirty="0">
                <a:latin typeface="+mn-lt"/>
              </a:rPr>
              <a:t> entities, but work package leaders aren’t shown and require cross referencing</a:t>
            </a:r>
          </a:p>
          <a:p>
            <a:pPr marL="285750" indent="-285750">
              <a:buFont typeface="Wingdings" panose="05000000000000000000" pitchFamily="2" charset="2"/>
              <a:buChar char="ü"/>
            </a:pPr>
            <a:r>
              <a:rPr lang="en-US" sz="1200" dirty="0">
                <a:latin typeface="+mn-lt"/>
              </a:rPr>
              <a:t>Clear split by company and management of subcontractor is implied. Color coding by company / entity is good</a:t>
            </a:r>
          </a:p>
          <a:p>
            <a:pPr marL="285750" indent="-285750">
              <a:buFont typeface="Wingdings" panose="05000000000000000000" pitchFamily="2" charset="2"/>
              <a:buChar char="ü"/>
            </a:pPr>
            <a:r>
              <a:rPr lang="en-US" sz="1200" dirty="0">
                <a:latin typeface="+mn-lt"/>
              </a:rPr>
              <a:t>WP400 is significant with necessary subordinate WPs.</a:t>
            </a:r>
          </a:p>
          <a:p>
            <a:pPr marL="285750" indent="-285750">
              <a:buFont typeface="Wingdings" panose="05000000000000000000" pitchFamily="2" charset="2"/>
              <a:buChar char="ü"/>
            </a:pPr>
            <a:r>
              <a:rPr lang="en-US" sz="1200" dirty="0">
                <a:latin typeface="+mn-lt"/>
              </a:rPr>
              <a:t>WP500 Subordinate WPs give fair indications core tasks &amp; credible planning</a:t>
            </a:r>
          </a:p>
        </p:txBody>
      </p:sp>
    </p:spTree>
    <p:extLst>
      <p:ext uri="{BB962C8B-B14F-4D97-AF65-F5344CB8AC3E}">
        <p14:creationId xmlns:p14="http://schemas.microsoft.com/office/powerpoint/2010/main" val="2548800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39653"/>
            <a:ext cx="10227410"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563762"/>
            <a:ext cx="10227411" cy="1566128"/>
          </a:xfrm>
        </p:spPr>
        <p:txBody>
          <a:bodyPr/>
          <a:lstStyle/>
          <a:p>
            <a:pPr marL="457200" indent="-457200" algn="just">
              <a:spcAft>
                <a:spcPts val="0"/>
              </a:spcAft>
            </a:pPr>
            <a:r>
              <a:rPr lang="en-GB" sz="2000" b="1" dirty="0">
                <a:solidFill>
                  <a:schemeClr val="bg1">
                    <a:lumMod val="25000"/>
                  </a:schemeClr>
                </a:solidFill>
                <a:latin typeface="+mn-lt"/>
                <a:ea typeface="Times New Roman" panose="02020603050405020304" pitchFamily="18" charset="0"/>
                <a:cs typeface="Times New Roman"/>
              </a:rPr>
              <a:t>	</a:t>
            </a:r>
            <a:r>
              <a:rPr lang="en-GB" sz="2000" b="1" dirty="0">
                <a:solidFill>
                  <a:schemeClr val="bg1">
                    <a:lumMod val="25000"/>
                  </a:schemeClr>
                </a:solidFill>
                <a:latin typeface="+mn-lt"/>
                <a:ea typeface="Times New Roman" panose="02020603050405020304" pitchFamily="18" charset="0"/>
              </a:rPr>
              <a:t>1.7.2  </a:t>
            </a:r>
            <a:r>
              <a:rPr lang="en-GB" sz="2000" b="1" u="sng" dirty="0">
                <a:solidFill>
                  <a:schemeClr val="bg1">
                    <a:lumMod val="25000"/>
                  </a:schemeClr>
                </a:solidFill>
                <a:latin typeface="+mn-lt"/>
                <a:ea typeface="Times New Roman" panose="02020603050405020304" pitchFamily="18" charset="0"/>
              </a:rPr>
              <a:t>Work Package Description (WPD)</a:t>
            </a:r>
          </a:p>
          <a:p>
            <a:pPr marL="457200" indent="-457200" algn="just">
              <a:spcAft>
                <a:spcPts val="0"/>
              </a:spcAft>
            </a:pPr>
            <a:endParaRPr lang="en-GB" sz="2000" u="sng" dirty="0">
              <a:solidFill>
                <a:schemeClr val="tx2"/>
              </a:solidFill>
              <a:latin typeface="+mn-lt"/>
              <a:ea typeface="Times New Roman"/>
              <a:cs typeface="Times New Roman"/>
            </a:endParaRPr>
          </a:p>
          <a:p>
            <a:pPr lvl="1" indent="-342900">
              <a:buClr>
                <a:srgbClr val="0098DB"/>
              </a:buClr>
              <a:buFont typeface="Arial" panose="020B0604020202020204" pitchFamily="34" charset="0"/>
              <a:buChar char="•"/>
              <a:defRPr/>
            </a:pPr>
            <a:r>
              <a:rPr lang="en-US" altLang="en-US" kern="0" dirty="0">
                <a:solidFill>
                  <a:schemeClr val="tx2"/>
                </a:solidFill>
                <a:latin typeface="+mn-lt"/>
              </a:rPr>
              <a:t>The WPDs form the </a:t>
            </a:r>
            <a:r>
              <a:rPr lang="en-US" altLang="en-US" b="1" kern="0" dirty="0">
                <a:solidFill>
                  <a:schemeClr val="tx2"/>
                </a:solidFill>
                <a:latin typeface="+mn-lt"/>
              </a:rPr>
              <a:t>detailed description </a:t>
            </a:r>
            <a:r>
              <a:rPr lang="en-US" altLang="en-US" kern="0" dirty="0">
                <a:solidFill>
                  <a:schemeClr val="tx2"/>
                </a:solidFill>
                <a:latin typeface="+mn-lt"/>
              </a:rPr>
              <a:t>of the work that will be performed</a:t>
            </a:r>
          </a:p>
          <a:p>
            <a:pPr lvl="1" indent="-342900">
              <a:buClr>
                <a:srgbClr val="0098DB"/>
              </a:buClr>
              <a:buFont typeface="Arial" panose="020B0604020202020204" pitchFamily="34" charset="0"/>
              <a:buChar char="•"/>
              <a:defRPr/>
            </a:pPr>
            <a:r>
              <a:rPr lang="en-US" altLang="en-US" kern="0" dirty="0">
                <a:solidFill>
                  <a:schemeClr val="tx2"/>
                </a:solidFill>
                <a:latin typeface="+mn-lt"/>
              </a:rPr>
              <a:t>They </a:t>
            </a:r>
            <a:r>
              <a:rPr lang="en-US" altLang="en-US" b="1" kern="0" dirty="0">
                <a:solidFill>
                  <a:schemeClr val="tx2"/>
                </a:solidFill>
                <a:latin typeface="+mn-lt"/>
              </a:rPr>
              <a:t>scope the work </a:t>
            </a:r>
            <a:r>
              <a:rPr lang="en-US" altLang="en-US" kern="0" dirty="0">
                <a:solidFill>
                  <a:schemeClr val="tx2"/>
                </a:solidFill>
                <a:latin typeface="+mn-lt"/>
              </a:rPr>
              <a:t>and the deliverables </a:t>
            </a:r>
          </a:p>
          <a:p>
            <a:pPr lvl="1" indent="-342900">
              <a:buClr>
                <a:srgbClr val="0098DB"/>
              </a:buClr>
              <a:buFont typeface="Arial" panose="020B0604020202020204" pitchFamily="34" charset="0"/>
              <a:buChar char="•"/>
              <a:defRPr/>
            </a:pPr>
            <a:r>
              <a:rPr lang="en-US" altLang="en-US" kern="0" dirty="0">
                <a:solidFill>
                  <a:schemeClr val="tx2"/>
                </a:solidFill>
                <a:latin typeface="+mn-lt"/>
              </a:rPr>
              <a:t>They allow a </a:t>
            </a:r>
            <a:r>
              <a:rPr lang="en-US" altLang="en-US" b="1" kern="0" dirty="0">
                <a:solidFill>
                  <a:schemeClr val="tx2"/>
                </a:solidFill>
                <a:latin typeface="+mn-lt"/>
              </a:rPr>
              <a:t>basis for the costing</a:t>
            </a:r>
          </a:p>
          <a:p>
            <a:pPr lvl="1" indent="-342900">
              <a:buClr>
                <a:srgbClr val="0098DB"/>
              </a:buClr>
              <a:buFont typeface="Arial" panose="020B0604020202020204" pitchFamily="34" charset="0"/>
              <a:buChar char="•"/>
              <a:defRPr/>
            </a:pPr>
            <a:r>
              <a:rPr lang="en-US" altLang="en-US" kern="0" dirty="0">
                <a:solidFill>
                  <a:schemeClr val="tx2"/>
                </a:solidFill>
                <a:latin typeface="+mn-lt"/>
              </a:rPr>
              <a:t>They </a:t>
            </a:r>
            <a:r>
              <a:rPr lang="en-US" altLang="en-US" b="1" kern="0" dirty="0">
                <a:solidFill>
                  <a:schemeClr val="tx2"/>
                </a:solidFill>
                <a:latin typeface="+mn-lt"/>
              </a:rPr>
              <a:t>discriminate the work </a:t>
            </a:r>
            <a:r>
              <a:rPr lang="en-US" altLang="en-US" kern="0" dirty="0">
                <a:solidFill>
                  <a:schemeClr val="tx2"/>
                </a:solidFill>
                <a:latin typeface="+mn-lt"/>
              </a:rPr>
              <a:t>and responsibilities of the different companies/ entities</a:t>
            </a:r>
          </a:p>
          <a:p>
            <a:pPr marL="427038">
              <a:buClr>
                <a:srgbClr val="0098DB"/>
              </a:buClr>
              <a:defRPr/>
            </a:pPr>
            <a:endParaRPr lang="pl-PL" altLang="en-US" kern="0" dirty="0">
              <a:solidFill>
                <a:schemeClr val="tx2"/>
              </a:solidFill>
              <a:latin typeface="+mn-lt"/>
            </a:endParaRPr>
          </a:p>
          <a:p>
            <a:pPr marL="427038">
              <a:buClr>
                <a:srgbClr val="0098DB"/>
              </a:buClr>
              <a:defRPr/>
            </a:pPr>
            <a:endParaRPr lang="pl-PL" altLang="en-US" kern="0" dirty="0">
              <a:solidFill>
                <a:schemeClr val="tx2"/>
              </a:solidFill>
              <a:latin typeface="+mn-lt"/>
            </a:endParaRPr>
          </a:p>
          <a:p>
            <a:pPr marL="427038">
              <a:buClr>
                <a:srgbClr val="0098DB"/>
              </a:buClr>
              <a:defRPr/>
            </a:pPr>
            <a:r>
              <a:rPr lang="en-US" altLang="en-US" kern="0" dirty="0">
                <a:solidFill>
                  <a:schemeClr val="tx2"/>
                </a:solidFill>
                <a:latin typeface="+mn-lt"/>
              </a:rPr>
              <a:t>Note that the ECSS propose a standard template for a WBS and WPD (for the WPD </a:t>
            </a:r>
            <a:r>
              <a:rPr lang="en-GB" kern="0" dirty="0">
                <a:solidFill>
                  <a:schemeClr val="tx2"/>
                </a:solidFill>
                <a:latin typeface="+mn-lt"/>
              </a:rPr>
              <a:t>the ESA PSS A20 form can be used)</a:t>
            </a:r>
          </a:p>
          <a:p>
            <a:pPr marL="0" indent="-76200" algn="just">
              <a:buClr>
                <a:srgbClr val="0098DB"/>
              </a:buClr>
              <a:buFont typeface="Verdana" pitchFamily="34" charset="0"/>
              <a:buNone/>
              <a:defRPr/>
            </a:pPr>
            <a:endParaRPr kumimoji="0" lang="en-US" altLang="en-US" sz="12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2162343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39653"/>
            <a:ext cx="10387832"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563762"/>
            <a:ext cx="11764800" cy="1566128"/>
          </a:xfrm>
        </p:spPr>
        <p:txBody>
          <a:bodyPr/>
          <a:lstStyle/>
          <a:p>
            <a:pPr marL="342900" marR="0" lvl="0" indent="-3429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rabicPeriod"/>
              <a:tabLst/>
              <a:defRPr/>
            </a:pPr>
            <a:r>
              <a:rPr kumimoji="0" lang="en-US" altLang="en-US" sz="1600" b="0" i="0" u="none" strike="noStrike" kern="0" cap="none" spc="0" normalizeH="0" baseline="0" noProof="0" dirty="0">
                <a:ln>
                  <a:noFill/>
                </a:ln>
                <a:solidFill>
                  <a:schemeClr val="tx2"/>
                </a:solidFill>
                <a:effectLst/>
                <a:uLnTx/>
                <a:uFillTx/>
                <a:latin typeface="+mn-lt"/>
              </a:rPr>
              <a:t>Essential Data: </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Work Package (WP) Title, WP Manager, Company</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Start and end dates (T0+) and/or EVENT (PDR, CDR)</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Inputs </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Description of work (e.g.: tasks and sub-task)</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Outputs (each WP will result in a number of technical documents, for example output of WP1 (task 1.1 and task 1.2), there will be TN1.1 and TN1.2 </a:t>
            </a:r>
          </a:p>
          <a:p>
            <a:pPr marL="342900" marR="0" lvl="0" indent="-3429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rabicPeriod"/>
              <a:tabLst/>
              <a:defRPr/>
            </a:pPr>
            <a:r>
              <a:rPr kumimoji="0" lang="en-US" altLang="en-US" sz="1600" b="0" i="0" u="none" strike="noStrike" kern="0" cap="none" spc="0" normalizeH="0" baseline="0" noProof="0" dirty="0">
                <a:ln>
                  <a:noFill/>
                </a:ln>
                <a:solidFill>
                  <a:schemeClr val="tx2"/>
                </a:solidFill>
                <a:effectLst/>
                <a:uLnTx/>
                <a:uFillTx/>
                <a:latin typeface="+mn-lt"/>
              </a:rPr>
              <a:t>TIPS:</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WP Manager should be responsible for the work (e.g. have suitable experience)</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Duration (Start: T0 + 1, End: T0 +5).</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Describe work (bullets) at sufficient detail to understand level of analysis performed, work flow within the WP, reviews to be held etc. Avoid generic ambiguous high level descriptions (e.g. ‘Perform design’)</a:t>
            </a:r>
          </a:p>
          <a:p>
            <a:pPr marL="1227138" marR="0" lvl="1" indent="-419100" algn="l" defTabSz="914400" rtl="0" eaLnBrk="0" fontAlgn="base" latinLnBrk="0" hangingPunct="0">
              <a:lnSpc>
                <a:spcPct val="100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Outputs are all deliverables produced, ensure consistency with Deliverables list and deliverable identifiers.</a:t>
            </a:r>
          </a:p>
          <a:p>
            <a:pPr marL="0" indent="-76200" algn="just">
              <a:buClr>
                <a:srgbClr val="0098DB"/>
              </a:buClr>
              <a:buFont typeface="Verdana" pitchFamily="34" charset="0"/>
              <a:buNone/>
              <a:defRPr/>
            </a:pPr>
            <a:endParaRPr kumimoji="0" lang="en-US" altLang="en-US" sz="16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834446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275537"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4837" y="4497287"/>
            <a:ext cx="2984272" cy="1920153"/>
          </a:xfrm>
        </p:spPr>
        <p:txBody>
          <a:bodyPr/>
          <a:lstStyle/>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Too high level</a:t>
            </a:r>
          </a:p>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Too open to interpretation</a:t>
            </a:r>
          </a:p>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Scope undefined</a:t>
            </a:r>
          </a:p>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Deliverable undefined</a:t>
            </a:r>
          </a:p>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Company missing</a:t>
            </a:r>
          </a:p>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No inputs</a:t>
            </a:r>
          </a:p>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Actual dates used </a:t>
            </a:r>
          </a:p>
          <a:p>
            <a:pPr marL="285750" indent="-285750">
              <a:lnSpc>
                <a:spcPct val="100000"/>
              </a:lnSpc>
              <a:buClr>
                <a:schemeClr val="bg1">
                  <a:lumMod val="25000"/>
                </a:schemeClr>
              </a:buClr>
              <a:buFont typeface="Arial" panose="020B0604020202020204" pitchFamily="34" charset="0"/>
              <a:buChar char="•"/>
            </a:pPr>
            <a:r>
              <a:rPr lang="en-GB" sz="1200" dirty="0">
                <a:solidFill>
                  <a:schemeClr val="tx2"/>
                </a:solidFill>
              </a:rPr>
              <a:t>Not linked to planning (events)</a:t>
            </a:r>
          </a:p>
        </p:txBody>
      </p:sp>
      <p:sp>
        <p:nvSpPr>
          <p:cNvPr id="10" name="Rectangle 9">
            <a:extLst>
              <a:ext uri="{FF2B5EF4-FFF2-40B4-BE49-F238E27FC236}">
                <a16:creationId xmlns:a16="http://schemas.microsoft.com/office/drawing/2014/main" id="{B718ED29-13A3-473E-878B-101A70FB9C73}"/>
              </a:ext>
            </a:extLst>
          </p:cNvPr>
          <p:cNvSpPr/>
          <p:nvPr/>
        </p:nvSpPr>
        <p:spPr>
          <a:xfrm rot="20091489">
            <a:off x="389846" y="1568317"/>
            <a:ext cx="1077538" cy="584775"/>
          </a:xfrm>
          <a:prstGeom prst="rect">
            <a:avLst/>
          </a:prstGeom>
          <a:noFill/>
        </p:spPr>
        <p:txBody>
          <a:bodyPr wrap="none" lIns="91440" tIns="45720" rIns="91440" bIns="45720">
            <a:spAutoFit/>
          </a:bodyPr>
          <a:lstStyle/>
          <a:p>
            <a:pPr algn="ctr"/>
            <a:r>
              <a:rPr lang="en-US" sz="3200" b="1" spc="50" dirty="0">
                <a:ln w="9525" cmpd="sng">
                  <a:solidFill>
                    <a:schemeClr val="accent1"/>
                  </a:solidFill>
                  <a:prstDash val="solid"/>
                </a:ln>
                <a:solidFill>
                  <a:srgbClr val="FF0000"/>
                </a:solidFill>
                <a:effectLst>
                  <a:glow rad="38100">
                    <a:schemeClr val="accent1">
                      <a:alpha val="40000"/>
                    </a:schemeClr>
                  </a:glow>
                </a:effectLst>
              </a:rPr>
              <a:t>Bad</a:t>
            </a:r>
            <a:endParaRPr lang="en-US" sz="3200" b="1" cap="none" spc="50" dirty="0">
              <a:ln w="9525" cmpd="sng">
                <a:solidFill>
                  <a:schemeClr val="accent1"/>
                </a:solidFill>
                <a:prstDash val="solid"/>
              </a:ln>
              <a:solidFill>
                <a:srgbClr val="FF0000"/>
              </a:solidFill>
              <a:effectLst>
                <a:glow rad="38100">
                  <a:schemeClr val="accent1">
                    <a:alpha val="40000"/>
                  </a:schemeClr>
                </a:glow>
              </a:effectLst>
            </a:endParaRPr>
          </a:p>
        </p:txBody>
      </p:sp>
      <p:sp>
        <p:nvSpPr>
          <p:cNvPr id="12" name="Rectangle 11">
            <a:extLst>
              <a:ext uri="{FF2B5EF4-FFF2-40B4-BE49-F238E27FC236}">
                <a16:creationId xmlns:a16="http://schemas.microsoft.com/office/drawing/2014/main" id="{C60E9A71-7114-41EE-83D7-3F0F905FB5F0}"/>
              </a:ext>
            </a:extLst>
          </p:cNvPr>
          <p:cNvSpPr/>
          <p:nvPr/>
        </p:nvSpPr>
        <p:spPr>
          <a:xfrm rot="1576361">
            <a:off x="10382174" y="1755851"/>
            <a:ext cx="1394934" cy="584775"/>
          </a:xfrm>
          <a:prstGeom prst="rect">
            <a:avLst/>
          </a:prstGeom>
          <a:noFill/>
        </p:spPr>
        <p:txBody>
          <a:bodyPr wrap="none" lIns="91440" tIns="45720" rIns="91440" bIns="45720">
            <a:spAutoFit/>
          </a:bodyPr>
          <a:lstStyle/>
          <a:p>
            <a:pPr algn="ctr"/>
            <a:r>
              <a:rPr lang="en-US" sz="3200" b="1" spc="50" dirty="0">
                <a:ln w="9525" cmpd="sng">
                  <a:solidFill>
                    <a:schemeClr val="accent1"/>
                  </a:solidFill>
                  <a:prstDash val="solid"/>
                </a:ln>
                <a:solidFill>
                  <a:srgbClr val="70AD47">
                    <a:tint val="1000"/>
                  </a:srgbClr>
                </a:solidFill>
                <a:effectLst>
                  <a:glow rad="38100">
                    <a:schemeClr val="accent1">
                      <a:alpha val="40000"/>
                    </a:schemeClr>
                  </a:glow>
                </a:effectLst>
              </a:rPr>
              <a:t>Good</a:t>
            </a:r>
            <a:endParaRPr lang="en-US" sz="3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13" name="Picture 12">
            <a:extLst>
              <a:ext uri="{FF2B5EF4-FFF2-40B4-BE49-F238E27FC236}">
                <a16:creationId xmlns:a16="http://schemas.microsoft.com/office/drawing/2014/main" id="{03DEEFAD-C90D-4666-B49E-4A693873533E}"/>
              </a:ext>
            </a:extLst>
          </p:cNvPr>
          <p:cNvPicPr>
            <a:picLocks noChangeAspect="1"/>
          </p:cNvPicPr>
          <p:nvPr/>
        </p:nvPicPr>
        <p:blipFill>
          <a:blip r:embed="rId2"/>
          <a:stretch>
            <a:fillRect/>
          </a:stretch>
        </p:blipFill>
        <p:spPr>
          <a:xfrm>
            <a:off x="7340646" y="1661021"/>
            <a:ext cx="3472885" cy="4290982"/>
          </a:xfrm>
          <a:prstGeom prst="rect">
            <a:avLst/>
          </a:prstGeom>
        </p:spPr>
      </p:pic>
      <p:pic>
        <p:nvPicPr>
          <p:cNvPr id="14" name="Picture 13">
            <a:extLst>
              <a:ext uri="{FF2B5EF4-FFF2-40B4-BE49-F238E27FC236}">
                <a16:creationId xmlns:a16="http://schemas.microsoft.com/office/drawing/2014/main" id="{12F97C9D-B21E-4185-9058-1CD882E96486}"/>
              </a:ext>
            </a:extLst>
          </p:cNvPr>
          <p:cNvPicPr>
            <a:picLocks noChangeAspect="1"/>
          </p:cNvPicPr>
          <p:nvPr/>
        </p:nvPicPr>
        <p:blipFill>
          <a:blip r:embed="rId3"/>
          <a:stretch>
            <a:fillRect/>
          </a:stretch>
        </p:blipFill>
        <p:spPr>
          <a:xfrm>
            <a:off x="876043" y="2345995"/>
            <a:ext cx="4144972" cy="2151292"/>
          </a:xfrm>
          <a:prstGeom prst="rect">
            <a:avLst/>
          </a:prstGeom>
        </p:spPr>
      </p:pic>
      <p:sp>
        <p:nvSpPr>
          <p:cNvPr id="11" name="Rectangle 10">
            <a:extLst>
              <a:ext uri="{FF2B5EF4-FFF2-40B4-BE49-F238E27FC236}">
                <a16:creationId xmlns:a16="http://schemas.microsoft.com/office/drawing/2014/main" id="{8521D2ED-189D-421A-8AFC-8189F7E928FD}"/>
              </a:ext>
            </a:extLst>
          </p:cNvPr>
          <p:cNvSpPr/>
          <p:nvPr/>
        </p:nvSpPr>
        <p:spPr>
          <a:xfrm>
            <a:off x="4244020" y="1245522"/>
            <a:ext cx="2591801" cy="830997"/>
          </a:xfrm>
          <a:prstGeom prst="rect">
            <a:avLst/>
          </a:prstGeom>
          <a:noFill/>
          <a:ln w="19050">
            <a:solidFill>
              <a:schemeClr val="tx1"/>
            </a:solidFill>
          </a:ln>
        </p:spPr>
        <p:txBody>
          <a:bodyPr wrap="square">
            <a:spAutoFit/>
          </a:bodyPr>
          <a:lstStyle/>
          <a:p>
            <a:pPr algn="just">
              <a:defRPr/>
            </a:pPr>
            <a:r>
              <a:rPr lang="en-GB" sz="1200" b="1" dirty="0">
                <a:solidFill>
                  <a:schemeClr val="tx2"/>
                </a:solidFill>
                <a:latin typeface="+mn-lt"/>
                <a:ea typeface="MS PGothic" pitchFamily="34" charset="-128"/>
              </a:rPr>
              <a:t>Note:  The outputs to the Work Package Descriptions shall be included in the List of Deliverables!</a:t>
            </a:r>
          </a:p>
        </p:txBody>
      </p:sp>
    </p:spTree>
    <p:extLst>
      <p:ext uri="{BB962C8B-B14F-4D97-AF65-F5344CB8AC3E}">
        <p14:creationId xmlns:p14="http://schemas.microsoft.com/office/powerpoint/2010/main" val="3910991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39653"/>
            <a:ext cx="10403874"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30269" y="1329497"/>
            <a:ext cx="11764800" cy="2706475"/>
          </a:xfrm>
        </p:spPr>
        <p:txBody>
          <a:bodyPr/>
          <a:lstStyle/>
          <a:p>
            <a:pPr marL="457200" indent="-457200" algn="just">
              <a:spcAft>
                <a:spcPts val="0"/>
              </a:spcAft>
            </a:pPr>
            <a:r>
              <a:rPr lang="en-GB" sz="2000" b="1" dirty="0">
                <a:solidFill>
                  <a:schemeClr val="bg1">
                    <a:lumMod val="25000"/>
                  </a:schemeClr>
                </a:solidFill>
                <a:latin typeface="+mn-lt"/>
                <a:ea typeface="Times New Roman"/>
                <a:cs typeface="Times New Roman"/>
              </a:rPr>
              <a:t>1.8	Background of the company(</a:t>
            </a:r>
            <a:r>
              <a:rPr lang="en-GB" sz="2000" b="1" dirty="0" err="1">
                <a:solidFill>
                  <a:schemeClr val="bg1">
                    <a:lumMod val="25000"/>
                  </a:schemeClr>
                </a:solidFill>
                <a:latin typeface="+mn-lt"/>
                <a:ea typeface="Times New Roman"/>
                <a:cs typeface="Times New Roman"/>
              </a:rPr>
              <a:t>ies</a:t>
            </a:r>
            <a:r>
              <a:rPr lang="en-GB" sz="2000" b="1" dirty="0">
                <a:solidFill>
                  <a:schemeClr val="bg1">
                    <a:lumMod val="25000"/>
                  </a:schemeClr>
                </a:solidFill>
                <a:latin typeface="+mn-lt"/>
                <a:ea typeface="Times New Roman"/>
                <a:cs typeface="Times New Roman"/>
              </a:rPr>
              <a:t>)</a:t>
            </a:r>
          </a:p>
          <a:p>
            <a:pPr marL="457200" indent="-457200" algn="just">
              <a:spcAft>
                <a:spcPts val="0"/>
              </a:spcAft>
            </a:pPr>
            <a:endParaRPr lang="en-GB" sz="2000" b="1" dirty="0">
              <a:solidFill>
                <a:schemeClr val="tx2"/>
              </a:solidFill>
              <a:latin typeface="+mn-lt"/>
              <a:ea typeface="Times New Roman"/>
              <a:cs typeface="Times New Roman"/>
            </a:endParaRPr>
          </a:p>
          <a:p>
            <a:pPr indent="0">
              <a:lnSpc>
                <a:spcPct val="90000"/>
              </a:lnSpc>
              <a:buFont typeface="Verdana" pitchFamily="34" charset="0"/>
              <a:buNone/>
              <a:defRPr/>
            </a:pPr>
            <a:r>
              <a:rPr lang="en-US" altLang="en-US" sz="1600" kern="0" dirty="0">
                <a:solidFill>
                  <a:schemeClr val="tx2"/>
                </a:solidFill>
                <a:latin typeface="+mn-lt"/>
              </a:rPr>
              <a:t>We are only interested in RELEVANT background and experience. </a:t>
            </a:r>
          </a:p>
          <a:p>
            <a:pPr marL="571500" indent="-571500">
              <a:lnSpc>
                <a:spcPct val="90000"/>
              </a:lnSpc>
              <a:buFontTx/>
              <a:buAutoNum type="arabicPeriod"/>
              <a:defRPr/>
            </a:pPr>
            <a:endParaRPr lang="en-US" altLang="en-US" sz="1600" kern="0" dirty="0">
              <a:solidFill>
                <a:schemeClr val="tx2"/>
              </a:solidFill>
              <a:latin typeface="+mn-lt"/>
            </a:endParaRPr>
          </a:p>
          <a:p>
            <a:pPr indent="0">
              <a:lnSpc>
                <a:spcPct val="90000"/>
              </a:lnSpc>
              <a:buFont typeface="Verdana" pitchFamily="34" charset="0"/>
              <a:buNone/>
              <a:defRPr/>
            </a:pPr>
            <a:r>
              <a:rPr lang="en-US" altLang="en-US" sz="1600" kern="0" dirty="0">
                <a:solidFill>
                  <a:schemeClr val="tx2"/>
                </a:solidFill>
                <a:latin typeface="+mn-lt"/>
              </a:rPr>
              <a:t>Coffee Example: </a:t>
            </a:r>
          </a:p>
          <a:p>
            <a:pPr marL="571500" indent="-571500">
              <a:lnSpc>
                <a:spcPct val="90000"/>
              </a:lnSpc>
              <a:buFontTx/>
              <a:buAutoNum type="arabicPeriod"/>
              <a:defRPr/>
            </a:pPr>
            <a:r>
              <a:rPr lang="en-US" altLang="en-US" sz="1600" b="1" kern="0" dirty="0">
                <a:solidFill>
                  <a:schemeClr val="tx2"/>
                </a:solidFill>
                <a:latin typeface="+mn-lt"/>
              </a:rPr>
              <a:t>Directly relevant </a:t>
            </a:r>
            <a:r>
              <a:rPr lang="en-US" altLang="en-US" sz="1600" kern="0" dirty="0">
                <a:solidFill>
                  <a:schemeClr val="tx2"/>
                </a:solidFill>
                <a:latin typeface="+mn-lt"/>
              </a:rPr>
              <a:t>experience for a Coffee maker: Having made coffee before for themselves or having made multiple types of coffee in a café</a:t>
            </a:r>
          </a:p>
          <a:p>
            <a:pPr marL="571500" indent="-571500">
              <a:lnSpc>
                <a:spcPct val="90000"/>
              </a:lnSpc>
              <a:buFontTx/>
              <a:buAutoNum type="arabicPeriod"/>
              <a:defRPr/>
            </a:pPr>
            <a:r>
              <a:rPr lang="en-US" altLang="en-US" sz="1600" kern="0" dirty="0">
                <a:solidFill>
                  <a:schemeClr val="tx2"/>
                </a:solidFill>
                <a:latin typeface="+mn-lt"/>
              </a:rPr>
              <a:t>Partially relevant experience for a Coffee maker: Having made other (non-coffee) hot beverages, having worked in a café where coffee was made, but not actually making the coffee.</a:t>
            </a:r>
          </a:p>
          <a:p>
            <a:pPr marL="571500" indent="-571500">
              <a:lnSpc>
                <a:spcPct val="90000"/>
              </a:lnSpc>
              <a:buFontTx/>
              <a:buAutoNum type="arabicPeriod"/>
              <a:defRPr/>
            </a:pPr>
            <a:r>
              <a:rPr lang="en-US" altLang="en-US" sz="1600" kern="0" dirty="0">
                <a:solidFill>
                  <a:schemeClr val="tx2"/>
                </a:solidFill>
                <a:latin typeface="+mn-lt"/>
              </a:rPr>
              <a:t>Non-relevant experience for a Coffee maker: Cleaning the café, playing football, driving a car</a:t>
            </a:r>
          </a:p>
          <a:p>
            <a:pPr marL="571500" indent="-571500">
              <a:lnSpc>
                <a:spcPct val="90000"/>
              </a:lnSpc>
              <a:buFontTx/>
              <a:buAutoNum type="arabicPeriod"/>
              <a:defRPr/>
            </a:pPr>
            <a:endParaRPr lang="en-US" altLang="en-US" sz="1600" kern="0" dirty="0">
              <a:solidFill>
                <a:schemeClr val="tx2"/>
              </a:solidFill>
              <a:latin typeface="+mn-lt"/>
            </a:endParaRPr>
          </a:p>
          <a:p>
            <a:pPr indent="0">
              <a:lnSpc>
                <a:spcPct val="90000"/>
              </a:lnSpc>
              <a:buFont typeface="Verdana" pitchFamily="34" charset="0"/>
              <a:buNone/>
              <a:defRPr/>
            </a:pPr>
            <a:r>
              <a:rPr lang="en-US" altLang="en-US" sz="1600" kern="0" dirty="0">
                <a:solidFill>
                  <a:schemeClr val="tx2"/>
                </a:solidFill>
                <a:latin typeface="+mn-lt"/>
              </a:rPr>
              <a:t>Do not waste space in the proposal with non-relevant experience. </a:t>
            </a:r>
          </a:p>
          <a:p>
            <a:pPr indent="0">
              <a:lnSpc>
                <a:spcPct val="90000"/>
              </a:lnSpc>
              <a:buFont typeface="Verdana" pitchFamily="34" charset="0"/>
              <a:buNone/>
              <a:defRPr/>
            </a:pPr>
            <a:r>
              <a:rPr lang="en-US" altLang="en-US" sz="1600" kern="0" dirty="0">
                <a:solidFill>
                  <a:schemeClr val="tx2"/>
                </a:solidFill>
                <a:latin typeface="+mn-lt"/>
              </a:rPr>
              <a:t>Relevant patents, papers or publications could be included in Annex(es)</a:t>
            </a:r>
          </a:p>
          <a:p>
            <a:pPr indent="0">
              <a:lnSpc>
                <a:spcPct val="90000"/>
              </a:lnSpc>
              <a:buFont typeface="Verdana" pitchFamily="34" charset="0"/>
              <a:buNone/>
              <a:defRPr/>
            </a:pPr>
            <a:endParaRPr lang="en-US" altLang="en-US" sz="1600" kern="0" dirty="0">
              <a:solidFill>
                <a:schemeClr val="tx2"/>
              </a:solidFill>
              <a:latin typeface="+mn-lt"/>
            </a:endParaRPr>
          </a:p>
          <a:p>
            <a:pPr indent="0">
              <a:lnSpc>
                <a:spcPct val="90000"/>
              </a:lnSpc>
              <a:buFont typeface="Verdana" pitchFamily="34" charset="0"/>
              <a:buNone/>
              <a:defRPr/>
            </a:pPr>
            <a:r>
              <a:rPr lang="en-US" altLang="en-US" sz="1600" kern="0" dirty="0">
                <a:solidFill>
                  <a:schemeClr val="tx2"/>
                </a:solidFill>
                <a:latin typeface="+mn-lt"/>
              </a:rPr>
              <a:t>If the people or bidding team is missing key background, experience or knowledge – </a:t>
            </a:r>
            <a:r>
              <a:rPr lang="en-US" altLang="en-US" sz="1600" b="1" kern="0" dirty="0">
                <a:solidFill>
                  <a:schemeClr val="tx2"/>
                </a:solidFill>
                <a:latin typeface="+mn-lt"/>
              </a:rPr>
              <a:t>identify this yourself and explain how you will get it</a:t>
            </a:r>
            <a:r>
              <a:rPr lang="en-US" altLang="en-US" sz="1600" kern="0" dirty="0">
                <a:solidFill>
                  <a:schemeClr val="tx2"/>
                </a:solidFill>
                <a:latin typeface="+mn-lt"/>
              </a:rPr>
              <a:t>.</a:t>
            </a:r>
          </a:p>
          <a:p>
            <a:pPr marL="0" indent="-76200" algn="just">
              <a:buClr>
                <a:srgbClr val="0098DB"/>
              </a:buClr>
              <a:buFont typeface="Verdana" pitchFamily="34" charset="0"/>
              <a:buNone/>
              <a:defRPr/>
            </a:pPr>
            <a:endParaRPr kumimoji="0" lang="en-US" altLang="en-US" sz="16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924247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Disclaimer</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451295"/>
            <a:ext cx="11768400" cy="4758898"/>
          </a:xfrm>
        </p:spPr>
        <p:txBody>
          <a:bodyPr/>
          <a:lstStyle/>
          <a:p>
            <a:pPr>
              <a:lnSpc>
                <a:spcPct val="100000"/>
              </a:lnSpc>
              <a:spcBef>
                <a:spcPct val="0"/>
              </a:spcBef>
              <a:buClrTx/>
            </a:pPr>
            <a:r>
              <a:rPr lang="en-US" altLang="en-US" sz="1800" dirty="0">
                <a:solidFill>
                  <a:schemeClr val="tx2"/>
                </a:solidFill>
                <a:ea typeface="Verdana" pitchFamily="34" charset="0"/>
                <a:cs typeface="Verdana" pitchFamily="34" charset="0"/>
              </a:rPr>
              <a:t>This presentation material does not contain sufficient information to be used, in any way, in the context of any ESA ITTs (Invitation-to-Tender). </a:t>
            </a:r>
            <a:br>
              <a:rPr lang="en-US" altLang="en-US" sz="1800" dirty="0">
                <a:solidFill>
                  <a:schemeClr val="tx2"/>
                </a:solidFill>
                <a:ea typeface="Verdana" pitchFamily="34" charset="0"/>
                <a:cs typeface="Verdana" pitchFamily="34" charset="0"/>
              </a:rPr>
            </a:br>
            <a:endParaRPr lang="en-US" altLang="en-US" sz="1800" dirty="0">
              <a:solidFill>
                <a:schemeClr val="tx2"/>
              </a:solidFill>
              <a:ea typeface="Verdana" pitchFamily="34" charset="0"/>
              <a:cs typeface="Verdana" pitchFamily="34" charset="0"/>
            </a:endParaRPr>
          </a:p>
          <a:p>
            <a:pPr>
              <a:lnSpc>
                <a:spcPct val="100000"/>
              </a:lnSpc>
              <a:spcBef>
                <a:spcPct val="0"/>
              </a:spcBef>
              <a:buClrTx/>
            </a:pPr>
            <a:r>
              <a:rPr lang="en-US" altLang="en-US" sz="1800" dirty="0">
                <a:solidFill>
                  <a:schemeClr val="tx2"/>
                </a:solidFill>
                <a:ea typeface="Verdana" pitchFamily="34" charset="0"/>
                <a:cs typeface="Verdana" pitchFamily="34" charset="0"/>
              </a:rPr>
              <a:t>This presentation is just to help understand, in a simplified manner, some  of the key elements associated with ESA proposals. </a:t>
            </a:r>
          </a:p>
          <a:p>
            <a:pPr>
              <a:lnSpc>
                <a:spcPct val="100000"/>
              </a:lnSpc>
              <a:spcBef>
                <a:spcPct val="0"/>
              </a:spcBef>
              <a:buClrTx/>
            </a:pPr>
            <a:endParaRPr lang="en-US" altLang="en-US" sz="1800" dirty="0">
              <a:solidFill>
                <a:schemeClr val="tx2"/>
              </a:solidFill>
              <a:ea typeface="Verdana" pitchFamily="34" charset="0"/>
              <a:cs typeface="Verdana" pitchFamily="34" charset="0"/>
            </a:endParaRPr>
          </a:p>
          <a:p>
            <a:pPr>
              <a:lnSpc>
                <a:spcPct val="100000"/>
              </a:lnSpc>
              <a:spcBef>
                <a:spcPct val="0"/>
              </a:spcBef>
              <a:buClrTx/>
            </a:pPr>
            <a:r>
              <a:rPr lang="en-US" altLang="en-US" sz="1800" dirty="0">
                <a:solidFill>
                  <a:schemeClr val="tx2"/>
                </a:solidFill>
                <a:ea typeface="Verdana" pitchFamily="34" charset="0"/>
                <a:cs typeface="Verdana" pitchFamily="34" charset="0"/>
              </a:rPr>
              <a:t>Proposal templates can vary, however, some main elements are provided in this presentation to serve as an example and guidance. Do not copy any part of the examples given.</a:t>
            </a:r>
            <a:br>
              <a:rPr lang="en-US" altLang="en-US" sz="1800" dirty="0">
                <a:solidFill>
                  <a:schemeClr val="tx2"/>
                </a:solidFill>
                <a:ea typeface="Verdana" pitchFamily="34" charset="0"/>
                <a:cs typeface="Verdana" pitchFamily="34" charset="0"/>
              </a:rPr>
            </a:br>
            <a:endParaRPr lang="en-GB" altLang="en-US" sz="1800" dirty="0">
              <a:solidFill>
                <a:schemeClr val="tx2"/>
              </a:solidFill>
              <a:ea typeface="Verdana" pitchFamily="34" charset="0"/>
              <a:cs typeface="Verdana" pitchFamily="34" charset="0"/>
            </a:endParaRPr>
          </a:p>
          <a:p>
            <a:pPr>
              <a:lnSpc>
                <a:spcPct val="100000"/>
              </a:lnSpc>
              <a:spcBef>
                <a:spcPct val="0"/>
              </a:spcBef>
              <a:buClrTx/>
            </a:pPr>
            <a:r>
              <a:rPr lang="en-US" altLang="en-US" sz="1800" dirty="0">
                <a:solidFill>
                  <a:schemeClr val="tx2"/>
                </a:solidFill>
                <a:ea typeface="Verdana" pitchFamily="34" charset="0"/>
                <a:cs typeface="Verdana" pitchFamily="34" charset="0"/>
              </a:rPr>
              <a:t>Please ensure that your Proposal is compliant with the requirements contained in the specific ITT documentation.</a:t>
            </a:r>
          </a:p>
        </p:txBody>
      </p:sp>
    </p:spTree>
    <p:extLst>
      <p:ext uri="{BB962C8B-B14F-4D97-AF65-F5344CB8AC3E}">
        <p14:creationId xmlns:p14="http://schemas.microsoft.com/office/powerpoint/2010/main" val="2621810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5999" y="-39653"/>
            <a:ext cx="10243453" cy="954107"/>
          </a:xfrm>
        </p:spPr>
        <p:txBody>
          <a:bodyPr/>
          <a:lstStyle/>
          <a:p>
            <a:r>
              <a:rPr lang="en-GB" sz="2800" dirty="0"/>
              <a:t>Proposal Template: Part 1 – Technical and Application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30269" y="1329497"/>
            <a:ext cx="11764800" cy="2706475"/>
          </a:xfrm>
        </p:spPr>
        <p:txBody>
          <a:bodyPr/>
          <a:lstStyle/>
          <a:p>
            <a:pPr marL="457200" indent="-457200" algn="just">
              <a:spcAft>
                <a:spcPts val="0"/>
              </a:spcAft>
            </a:pPr>
            <a:r>
              <a:rPr lang="en-GB" sz="2000" b="1" dirty="0">
                <a:solidFill>
                  <a:schemeClr val="bg1">
                    <a:lumMod val="25000"/>
                  </a:schemeClr>
                </a:solidFill>
                <a:latin typeface="+mn-lt"/>
                <a:ea typeface="Times New Roman"/>
                <a:cs typeface="Times New Roman"/>
              </a:rPr>
              <a:t>1.9	Facilities</a:t>
            </a:r>
          </a:p>
          <a:p>
            <a:pPr>
              <a:lnSpc>
                <a:spcPct val="90000"/>
              </a:lnSpc>
              <a:defRPr/>
            </a:pPr>
            <a:r>
              <a:rPr lang="en-US" altLang="en-US" dirty="0">
                <a:solidFill>
                  <a:schemeClr val="tx2"/>
                </a:solidFill>
              </a:rPr>
              <a:t>Facilities are the things needed </a:t>
            </a:r>
            <a:r>
              <a:rPr lang="en-US" altLang="en-US" b="1" dirty="0">
                <a:solidFill>
                  <a:schemeClr val="tx2"/>
                </a:solidFill>
              </a:rPr>
              <a:t>in order to complete the work proposed</a:t>
            </a:r>
            <a:r>
              <a:rPr lang="en-US" altLang="en-US" dirty="0">
                <a:solidFill>
                  <a:schemeClr val="tx2"/>
                </a:solidFill>
              </a:rPr>
              <a:t>. You need to identify </a:t>
            </a:r>
            <a:r>
              <a:rPr lang="en-US" altLang="en-US" b="1" i="1" dirty="0">
                <a:solidFill>
                  <a:schemeClr val="tx2"/>
                </a:solidFill>
              </a:rPr>
              <a:t>what you need </a:t>
            </a:r>
            <a:r>
              <a:rPr lang="en-US" altLang="en-US" dirty="0">
                <a:solidFill>
                  <a:schemeClr val="tx2"/>
                </a:solidFill>
              </a:rPr>
              <a:t>for the proposed work and </a:t>
            </a:r>
            <a:r>
              <a:rPr lang="en-US" altLang="en-US" b="1" i="1" dirty="0">
                <a:solidFill>
                  <a:schemeClr val="tx2"/>
                </a:solidFill>
              </a:rPr>
              <a:t>whether you have it</a:t>
            </a:r>
            <a:r>
              <a:rPr lang="en-US" altLang="en-US" dirty="0">
                <a:solidFill>
                  <a:schemeClr val="tx2"/>
                </a:solidFill>
              </a:rPr>
              <a:t>, or </a:t>
            </a:r>
            <a:r>
              <a:rPr lang="en-US" altLang="en-US" b="1" i="1" dirty="0">
                <a:solidFill>
                  <a:schemeClr val="tx2"/>
                </a:solidFill>
              </a:rPr>
              <a:t>how you gain access </a:t>
            </a:r>
            <a:r>
              <a:rPr lang="en-US" altLang="en-US" dirty="0">
                <a:solidFill>
                  <a:schemeClr val="tx2"/>
                </a:solidFill>
              </a:rPr>
              <a:t>to it. </a:t>
            </a:r>
          </a:p>
          <a:p>
            <a:pPr marL="571500" indent="-571500">
              <a:lnSpc>
                <a:spcPct val="90000"/>
              </a:lnSpc>
              <a:buFontTx/>
              <a:buAutoNum type="arabicPeriod"/>
              <a:defRPr/>
            </a:pPr>
            <a:endParaRPr lang="en-US" altLang="en-US" dirty="0">
              <a:solidFill>
                <a:schemeClr val="tx2"/>
              </a:solidFill>
            </a:endParaRPr>
          </a:p>
          <a:p>
            <a:pPr marL="571500" indent="-571500">
              <a:lnSpc>
                <a:spcPct val="90000"/>
              </a:lnSpc>
              <a:buFontTx/>
              <a:buAutoNum type="arabicPeriod"/>
              <a:defRPr/>
            </a:pPr>
            <a:r>
              <a:rPr lang="en-US" altLang="en-US" dirty="0">
                <a:solidFill>
                  <a:schemeClr val="tx2"/>
                </a:solidFill>
              </a:rPr>
              <a:t>Example Facilities</a:t>
            </a:r>
          </a:p>
          <a:p>
            <a:pPr marL="1455738" lvl="1" indent="-571500">
              <a:lnSpc>
                <a:spcPct val="90000"/>
              </a:lnSpc>
              <a:buFontTx/>
              <a:buAutoNum type="arabicPeriod"/>
              <a:defRPr/>
            </a:pPr>
            <a:r>
              <a:rPr lang="en-US" altLang="en-US" dirty="0">
                <a:solidFill>
                  <a:schemeClr val="tx2"/>
                </a:solidFill>
              </a:rPr>
              <a:t>Test equipment</a:t>
            </a:r>
          </a:p>
          <a:p>
            <a:pPr marL="1455738" lvl="1" indent="-571500">
              <a:lnSpc>
                <a:spcPct val="90000"/>
              </a:lnSpc>
              <a:buFontTx/>
              <a:buAutoNum type="arabicPeriod"/>
              <a:defRPr/>
            </a:pPr>
            <a:r>
              <a:rPr lang="en-US" altLang="en-US" dirty="0">
                <a:solidFill>
                  <a:schemeClr val="tx2"/>
                </a:solidFill>
              </a:rPr>
              <a:t>Specialist design and analysis software</a:t>
            </a:r>
          </a:p>
          <a:p>
            <a:pPr marL="1455738" lvl="1" indent="-571500">
              <a:lnSpc>
                <a:spcPct val="90000"/>
              </a:lnSpc>
              <a:buFontTx/>
              <a:buAutoNum type="arabicPeriod"/>
              <a:defRPr/>
            </a:pPr>
            <a:r>
              <a:rPr lang="en-US" altLang="en-US" dirty="0">
                <a:solidFill>
                  <a:schemeClr val="tx2"/>
                </a:solidFill>
              </a:rPr>
              <a:t>Specialist computing facilities</a:t>
            </a:r>
          </a:p>
          <a:p>
            <a:pPr marL="1455738" lvl="1" indent="-571500">
              <a:lnSpc>
                <a:spcPct val="90000"/>
              </a:lnSpc>
              <a:buFontTx/>
              <a:buAutoNum type="arabicPeriod"/>
              <a:defRPr/>
            </a:pPr>
            <a:r>
              <a:rPr lang="en-US" altLang="en-US" dirty="0">
                <a:solidFill>
                  <a:schemeClr val="tx2"/>
                </a:solidFill>
              </a:rPr>
              <a:t>Specialist manufacturing facilities </a:t>
            </a:r>
          </a:p>
          <a:p>
            <a:pPr marL="571500" indent="-571500">
              <a:lnSpc>
                <a:spcPct val="90000"/>
              </a:lnSpc>
              <a:buFontTx/>
              <a:buAutoNum type="arabicPeriod"/>
              <a:defRPr/>
            </a:pPr>
            <a:endParaRPr lang="en-US" altLang="en-US" dirty="0">
              <a:solidFill>
                <a:schemeClr val="tx2"/>
              </a:solidFill>
            </a:endParaRPr>
          </a:p>
          <a:p>
            <a:pPr marL="571500" indent="-571500">
              <a:lnSpc>
                <a:spcPct val="90000"/>
              </a:lnSpc>
              <a:buFontTx/>
              <a:buAutoNum type="arabicPeriod"/>
              <a:defRPr/>
            </a:pPr>
            <a:r>
              <a:rPr lang="en-US" altLang="en-US" dirty="0">
                <a:solidFill>
                  <a:schemeClr val="tx2"/>
                </a:solidFill>
              </a:rPr>
              <a:t>Examples of things </a:t>
            </a:r>
            <a:r>
              <a:rPr lang="en-US" altLang="en-US" b="1" dirty="0">
                <a:solidFill>
                  <a:schemeClr val="tx2"/>
                </a:solidFill>
              </a:rPr>
              <a:t>NOT</a:t>
            </a:r>
            <a:r>
              <a:rPr lang="en-US" altLang="en-US" dirty="0">
                <a:solidFill>
                  <a:schemeClr val="tx2"/>
                </a:solidFill>
              </a:rPr>
              <a:t> considered Facilities:</a:t>
            </a:r>
          </a:p>
          <a:p>
            <a:pPr marL="1455738" lvl="1" indent="-571500">
              <a:lnSpc>
                <a:spcPct val="90000"/>
              </a:lnSpc>
              <a:buFontTx/>
              <a:buAutoNum type="arabicPeriod"/>
              <a:defRPr/>
            </a:pPr>
            <a:r>
              <a:rPr lang="en-US" altLang="en-US" dirty="0">
                <a:solidFill>
                  <a:schemeClr val="tx2"/>
                </a:solidFill>
              </a:rPr>
              <a:t>Your building and address</a:t>
            </a:r>
          </a:p>
          <a:p>
            <a:pPr marL="1455738" lvl="1" indent="-571500">
              <a:lnSpc>
                <a:spcPct val="90000"/>
              </a:lnSpc>
              <a:buFontTx/>
              <a:buAutoNum type="arabicPeriod"/>
              <a:defRPr/>
            </a:pPr>
            <a:r>
              <a:rPr lang="en-US" altLang="en-US" dirty="0">
                <a:solidFill>
                  <a:schemeClr val="tx2"/>
                </a:solidFill>
              </a:rPr>
              <a:t>Your car park</a:t>
            </a:r>
          </a:p>
          <a:p>
            <a:pPr marL="1455738" lvl="1" indent="-571500">
              <a:lnSpc>
                <a:spcPct val="90000"/>
              </a:lnSpc>
              <a:buFontTx/>
              <a:buAutoNum type="arabicPeriod"/>
              <a:defRPr/>
            </a:pPr>
            <a:r>
              <a:rPr lang="en-US" altLang="en-US" dirty="0">
                <a:solidFill>
                  <a:schemeClr val="tx2"/>
                </a:solidFill>
              </a:rPr>
              <a:t>Your desks and office furniture</a:t>
            </a:r>
          </a:p>
          <a:p>
            <a:pPr marL="1455738" lvl="1" indent="-571500">
              <a:lnSpc>
                <a:spcPct val="90000"/>
              </a:lnSpc>
              <a:buFontTx/>
              <a:buAutoNum type="arabicPeriod"/>
              <a:defRPr/>
            </a:pPr>
            <a:r>
              <a:rPr lang="en-US" altLang="en-US" dirty="0">
                <a:solidFill>
                  <a:schemeClr val="tx2"/>
                </a:solidFill>
              </a:rPr>
              <a:t>Standard computers, office s/w and printers</a:t>
            </a:r>
          </a:p>
          <a:p>
            <a:pPr marL="457200" indent="-457200" algn="just">
              <a:spcAft>
                <a:spcPts val="0"/>
              </a:spcAft>
            </a:pPr>
            <a:endParaRPr lang="en-GB" sz="2000" b="1" dirty="0">
              <a:solidFill>
                <a:schemeClr val="tx2"/>
              </a:solidFill>
              <a:latin typeface="+mn-lt"/>
              <a:ea typeface="Times New Roman"/>
              <a:cs typeface="Times New Roman"/>
            </a:endParaRPr>
          </a:p>
          <a:p>
            <a:pPr marL="0" indent="-76200" algn="just">
              <a:buClr>
                <a:srgbClr val="0098DB"/>
              </a:buClr>
              <a:buFont typeface="Verdana" pitchFamily="34" charset="0"/>
              <a:buNone/>
              <a:defRPr/>
            </a:pPr>
            <a:endParaRPr kumimoji="0" lang="en-US" altLang="en-US" sz="1600" b="0" i="1" u="none" strike="noStrike" kern="0" cap="none" spc="0" normalizeH="0" baseline="0" noProof="0" dirty="0">
              <a:ln>
                <a:noFill/>
              </a:ln>
              <a:solidFill>
                <a:schemeClr val="tx2"/>
              </a:solidFill>
              <a:effectLst/>
              <a:uLnTx/>
              <a:uFillTx/>
              <a:latin typeface="+mn-lt"/>
            </a:endParaRPr>
          </a:p>
        </p:txBody>
      </p:sp>
      <p:pic>
        <p:nvPicPr>
          <p:cNvPr id="3" name="Picture 2" descr="A picture containing person, person, indoor, standing&#10;&#10;Description automatically generated">
            <a:extLst>
              <a:ext uri="{FF2B5EF4-FFF2-40B4-BE49-F238E27FC236}">
                <a16:creationId xmlns:a16="http://schemas.microsoft.com/office/drawing/2014/main" id="{648EF547-1AE7-1F88-D49A-F40A1C15FE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53052" y="2412274"/>
            <a:ext cx="5343047" cy="3562031"/>
          </a:xfrm>
          <a:prstGeom prst="rect">
            <a:avLst/>
          </a:prstGeom>
        </p:spPr>
      </p:pic>
    </p:spTree>
    <p:extLst>
      <p:ext uri="{BB962C8B-B14F-4D97-AF65-F5344CB8AC3E}">
        <p14:creationId xmlns:p14="http://schemas.microsoft.com/office/powerpoint/2010/main" val="3913537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nagement outline">
            <a:extLst>
              <a:ext uri="{FF2B5EF4-FFF2-40B4-BE49-F238E27FC236}">
                <a16:creationId xmlns:a16="http://schemas.microsoft.com/office/drawing/2014/main" id="{B6FF9A21-A1D8-8DA3-2109-F34E97E5414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CFFA97D9-4BD3-CDFE-DEBB-916AD34BCF50}"/>
              </a:ext>
            </a:extLst>
          </p:cNvPr>
          <p:cNvSpPr>
            <a:spLocks noGrp="1"/>
          </p:cNvSpPr>
          <p:nvPr>
            <p:ph type="title"/>
          </p:nvPr>
        </p:nvSpPr>
        <p:spPr>
          <a:xfrm>
            <a:off x="1058069" y="2951947"/>
            <a:ext cx="10109200" cy="954107"/>
          </a:xfrm>
          <a:solidFill>
            <a:srgbClr val="335E6F">
              <a:alpha val="50000"/>
            </a:srgbClr>
          </a:solidFill>
        </p:spPr>
        <p:txBody>
          <a:bodyPr/>
          <a:lstStyle/>
          <a:p>
            <a:pPr algn="ctr"/>
            <a:r>
              <a:rPr lang="en-US" altLang="en-US" sz="2800">
                <a:solidFill>
                  <a:schemeClr val="bg1"/>
                </a:solidFill>
              </a:rPr>
              <a:t>Proposal Template</a:t>
            </a:r>
            <a:br>
              <a:rPr lang="en-US" altLang="en-US" sz="2800"/>
            </a:br>
            <a:r>
              <a:rPr lang="en-US" altLang="en-US" sz="2800" b="0">
                <a:solidFill>
                  <a:schemeClr val="accent6"/>
                </a:solidFill>
              </a:rPr>
              <a:t>Part 2 – Management</a:t>
            </a:r>
            <a:endParaRPr lang="en-GB" b="0">
              <a:solidFill>
                <a:schemeClr val="accent6"/>
              </a:solidFill>
            </a:endParaRPr>
          </a:p>
        </p:txBody>
      </p:sp>
    </p:spTree>
    <p:extLst>
      <p:ext uri="{BB962C8B-B14F-4D97-AF65-F5344CB8AC3E}">
        <p14:creationId xmlns:p14="http://schemas.microsoft.com/office/powerpoint/2010/main" val="4136986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629042"/>
            <a:ext cx="11593046" cy="4001737"/>
          </a:xfrm>
        </p:spPr>
        <p:txBody>
          <a:bodyPr/>
          <a:lstStyle/>
          <a:p>
            <a:pPr marL="457200" indent="-457200" algn="just">
              <a:spcAft>
                <a:spcPts val="0"/>
              </a:spcAft>
            </a:pPr>
            <a:r>
              <a:rPr lang="en-GB" b="1" dirty="0">
                <a:solidFill>
                  <a:schemeClr val="bg1">
                    <a:lumMod val="25000"/>
                  </a:schemeClr>
                </a:solidFill>
                <a:latin typeface="+mj-lt"/>
                <a:ea typeface="Times New Roman"/>
                <a:cs typeface="Times New Roman"/>
              </a:rPr>
              <a:t>2.1	TEAM ORGANISATION AND PERSONNEL</a:t>
            </a:r>
          </a:p>
          <a:p>
            <a:pPr marL="457200" indent="-457200" algn="just">
              <a:spcAft>
                <a:spcPts val="0"/>
              </a:spcAft>
            </a:pPr>
            <a:endParaRPr lang="en-GB" dirty="0">
              <a:solidFill>
                <a:schemeClr val="tx2"/>
              </a:solidFill>
              <a:latin typeface="+mj-lt"/>
              <a:ea typeface="Times New Roman"/>
              <a:cs typeface="Times New Roman"/>
            </a:endParaRPr>
          </a:p>
          <a:p>
            <a:pPr marL="457200" indent="-457200" algn="just">
              <a:spcAft>
                <a:spcPts val="0"/>
              </a:spcAft>
            </a:pPr>
            <a:r>
              <a:rPr lang="pl-PL" sz="2000" dirty="0">
                <a:solidFill>
                  <a:schemeClr val="tx2"/>
                </a:solidFill>
                <a:latin typeface="+mj-lt"/>
                <a:ea typeface="Times New Roman"/>
                <a:cs typeface="Times New Roman"/>
              </a:rPr>
              <a:t>	</a:t>
            </a:r>
            <a:r>
              <a:rPr lang="en-GB" sz="2000" dirty="0">
                <a:solidFill>
                  <a:schemeClr val="tx2"/>
                </a:solidFill>
                <a:latin typeface="+mj-lt"/>
                <a:ea typeface="Times New Roman"/>
                <a:cs typeface="Times New Roman"/>
              </a:rPr>
              <a:t>2.1.1	Proposed team</a:t>
            </a:r>
          </a:p>
          <a:p>
            <a:pPr marL="457200" indent="-457200" algn="just">
              <a:spcAft>
                <a:spcPts val="0"/>
              </a:spcAft>
            </a:pPr>
            <a:r>
              <a:rPr lang="pl-PL" sz="2000" dirty="0">
                <a:solidFill>
                  <a:schemeClr val="tx2"/>
                </a:solidFill>
                <a:latin typeface="+mj-lt"/>
                <a:ea typeface="Times New Roman"/>
                <a:cs typeface="Times New Roman"/>
              </a:rPr>
              <a:t>		</a:t>
            </a:r>
            <a:r>
              <a:rPr lang="en-GB" sz="2000" dirty="0">
                <a:solidFill>
                  <a:schemeClr val="tx2"/>
                </a:solidFill>
                <a:latin typeface="+mj-lt"/>
                <a:ea typeface="Times New Roman"/>
                <a:cs typeface="Times New Roman"/>
              </a:rPr>
              <a:t>2.1.1.1	Overall team composition, key personnel</a:t>
            </a:r>
          </a:p>
          <a:p>
            <a:pPr marL="457200" indent="-457200" algn="just">
              <a:spcAft>
                <a:spcPts val="0"/>
              </a:spcAft>
            </a:pPr>
            <a:r>
              <a:rPr lang="pl-PL" sz="2000" dirty="0">
                <a:solidFill>
                  <a:schemeClr val="tx2"/>
                </a:solidFill>
                <a:latin typeface="+mj-lt"/>
                <a:ea typeface="Times New Roman"/>
                <a:cs typeface="Times New Roman"/>
              </a:rPr>
              <a:t>		</a:t>
            </a:r>
            <a:endParaRPr lang="en-US" sz="2000" dirty="0">
              <a:solidFill>
                <a:schemeClr val="tx2"/>
              </a:solidFill>
              <a:latin typeface="+mj-lt"/>
              <a:ea typeface="Times New Roman"/>
              <a:cs typeface="Times New Roman"/>
            </a:endParaRPr>
          </a:p>
          <a:p>
            <a:pPr marL="457200" indent="-457200" algn="just">
              <a:spcAft>
                <a:spcPts val="0"/>
              </a:spcAft>
            </a:pPr>
            <a:r>
              <a:rPr lang="en-GB" sz="2000" dirty="0">
                <a:solidFill>
                  <a:schemeClr val="tx2"/>
                </a:solidFill>
                <a:latin typeface="+mn-lt"/>
                <a:ea typeface="Times New Roman"/>
                <a:cs typeface="Times New Roman"/>
              </a:rPr>
              <a:t>	Provide an organigram that describes the overall team composition, including participants from all </a:t>
            </a:r>
            <a:r>
              <a:rPr lang="en-GB" sz="2000" b="1" dirty="0">
                <a:solidFill>
                  <a:schemeClr val="tx2"/>
                </a:solidFill>
                <a:latin typeface="+mn-lt"/>
                <a:ea typeface="Times New Roman"/>
                <a:cs typeface="Times New Roman"/>
              </a:rPr>
              <a:t>Sub-contractors</a:t>
            </a:r>
            <a:r>
              <a:rPr lang="en-GB" sz="2000" dirty="0">
                <a:solidFill>
                  <a:schemeClr val="tx2"/>
                </a:solidFill>
                <a:latin typeface="+mn-lt"/>
                <a:ea typeface="Times New Roman"/>
                <a:cs typeface="Times New Roman"/>
              </a:rPr>
              <a:t>, if any, and including all </a:t>
            </a:r>
            <a:r>
              <a:rPr lang="en-GB" sz="2000" b="1" dirty="0">
                <a:solidFill>
                  <a:schemeClr val="tx2"/>
                </a:solidFill>
                <a:latin typeface="+mn-lt"/>
                <a:ea typeface="Times New Roman"/>
                <a:cs typeface="Times New Roman"/>
              </a:rPr>
              <a:t>key</a:t>
            </a:r>
            <a:r>
              <a:rPr lang="en-GB" sz="2000" dirty="0">
                <a:solidFill>
                  <a:schemeClr val="tx2"/>
                </a:solidFill>
                <a:latin typeface="+mn-lt"/>
                <a:ea typeface="Times New Roman"/>
                <a:cs typeface="Times New Roman"/>
              </a:rPr>
              <a:t> (i.e. having a major role within the team and/or being responsible for one or more WPs) personnel.</a:t>
            </a:r>
            <a:endParaRPr kumimoji="0" lang="en-US" altLang="en-US" sz="20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30057828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529388" y="1629042"/>
            <a:ext cx="11213433" cy="2706475"/>
          </a:xfrm>
        </p:spPr>
        <p:txBody>
          <a:bodyPr/>
          <a:lstStyle/>
          <a:p>
            <a:r>
              <a:rPr lang="en-GB" sz="2000" b="1" dirty="0">
                <a:solidFill>
                  <a:schemeClr val="tx2"/>
                </a:solidFill>
                <a:latin typeface="+mn-lt"/>
              </a:rPr>
              <a:t>NB! Key Personnel</a:t>
            </a:r>
          </a:p>
          <a:p>
            <a:pPr marL="0" indent="-76200" algn="just">
              <a:buClr>
                <a:srgbClr val="0098DB"/>
              </a:buClr>
              <a:buFont typeface="Verdana" pitchFamily="34" charset="0"/>
              <a:buNone/>
              <a:defRPr/>
            </a:pPr>
            <a:endParaRPr kumimoji="0" lang="en-US" altLang="en-US" sz="1600" b="0" i="1" u="none" strike="noStrike" kern="0" cap="none" spc="0" normalizeH="0" baseline="0" noProof="0" dirty="0">
              <a:ln>
                <a:noFill/>
              </a:ln>
              <a:solidFill>
                <a:schemeClr val="tx2"/>
              </a:solidFill>
              <a:effectLst/>
              <a:uLnTx/>
              <a:uFillTx/>
              <a:latin typeface="+mn-lt"/>
            </a:endParaRPr>
          </a:p>
          <a:p>
            <a:pPr lvl="0" algn="just" eaLnBrk="0" hangingPunct="0">
              <a:lnSpc>
                <a:spcPct val="90000"/>
              </a:lnSpc>
              <a:spcBef>
                <a:spcPct val="20000"/>
              </a:spcBef>
              <a:buClr>
                <a:srgbClr val="0098DB"/>
              </a:buClr>
              <a:defRPr/>
            </a:pPr>
            <a:r>
              <a:rPr lang="en-US" altLang="en-US" sz="1600" kern="0" dirty="0">
                <a:solidFill>
                  <a:schemeClr val="tx2"/>
                </a:solidFill>
                <a:latin typeface="+mn-lt"/>
              </a:rPr>
              <a:t>A Key Personnel is someone playing a </a:t>
            </a:r>
            <a:r>
              <a:rPr lang="en-US" altLang="en-US" sz="1600" b="1" kern="0" dirty="0">
                <a:solidFill>
                  <a:schemeClr val="tx2"/>
                </a:solidFill>
                <a:latin typeface="+mn-lt"/>
              </a:rPr>
              <a:t>leading role </a:t>
            </a:r>
            <a:r>
              <a:rPr lang="en-US" altLang="en-US" sz="1600" kern="0" dirty="0">
                <a:solidFill>
                  <a:schemeClr val="tx2"/>
                </a:solidFill>
                <a:latin typeface="+mn-lt"/>
              </a:rPr>
              <a:t>in the activity OR providing</a:t>
            </a:r>
            <a:r>
              <a:rPr lang="en-US" altLang="en-US" sz="1600" b="1" kern="0" dirty="0">
                <a:solidFill>
                  <a:schemeClr val="tx2"/>
                </a:solidFill>
                <a:latin typeface="+mn-lt"/>
              </a:rPr>
              <a:t> irreplaceable </a:t>
            </a:r>
            <a:r>
              <a:rPr lang="en-US" altLang="en-US" sz="1600" kern="0" dirty="0">
                <a:solidFill>
                  <a:schemeClr val="tx2"/>
                </a:solidFill>
                <a:latin typeface="+mn-lt"/>
              </a:rPr>
              <a:t>experience and expertise.</a:t>
            </a:r>
          </a:p>
          <a:p>
            <a:pPr lvl="0" algn="just" eaLnBrk="0" hangingPunct="0">
              <a:lnSpc>
                <a:spcPct val="90000"/>
              </a:lnSpc>
              <a:spcBef>
                <a:spcPct val="20000"/>
              </a:spcBef>
              <a:buClr>
                <a:srgbClr val="0098DB"/>
              </a:buClr>
              <a:defRPr/>
            </a:pPr>
            <a:endParaRPr lang="en-GB" altLang="en-US" sz="1600" kern="0" dirty="0">
              <a:solidFill>
                <a:schemeClr val="tx2"/>
              </a:solidFill>
              <a:latin typeface="+mn-lt"/>
            </a:endParaRPr>
          </a:p>
          <a:p>
            <a:pPr marL="342900" lvl="0" indent="-342900" algn="just" eaLnBrk="0" hangingPunct="0">
              <a:lnSpc>
                <a:spcPct val="90000"/>
              </a:lnSpc>
              <a:spcBef>
                <a:spcPct val="20000"/>
              </a:spcBef>
              <a:buClr>
                <a:schemeClr val="bg1">
                  <a:lumMod val="25000"/>
                </a:schemeClr>
              </a:buClr>
              <a:buFont typeface="Verdana" pitchFamily="34" charset="0"/>
              <a:buAutoNum type="arabicPeriod"/>
              <a:defRPr/>
            </a:pPr>
            <a:r>
              <a:rPr lang="en-GB" altLang="en-US" sz="1600" kern="0" dirty="0">
                <a:solidFill>
                  <a:schemeClr val="tx2"/>
                </a:solidFill>
                <a:latin typeface="+mn-lt"/>
              </a:rPr>
              <a:t>Anyone contributing </a:t>
            </a:r>
            <a:r>
              <a:rPr lang="en-GB" altLang="en-US" sz="1600" b="1" kern="0" dirty="0">
                <a:solidFill>
                  <a:schemeClr val="tx2"/>
                </a:solidFill>
                <a:latin typeface="+mn-lt"/>
              </a:rPr>
              <a:t>&lt;&lt;10% </a:t>
            </a:r>
            <a:r>
              <a:rPr lang="en-GB" altLang="en-US" sz="1600" kern="0" dirty="0">
                <a:solidFill>
                  <a:schemeClr val="tx2"/>
                </a:solidFill>
                <a:latin typeface="+mn-lt"/>
              </a:rPr>
              <a:t>of their time is being used very inefficiently and is by definition not playing a leading role (unless due to unique expertise).</a:t>
            </a:r>
          </a:p>
          <a:p>
            <a:pPr marL="342900" lvl="0" indent="-342900" algn="just" eaLnBrk="0" hangingPunct="0">
              <a:lnSpc>
                <a:spcPct val="90000"/>
              </a:lnSpc>
              <a:spcBef>
                <a:spcPct val="20000"/>
              </a:spcBef>
              <a:buClr>
                <a:schemeClr val="bg1">
                  <a:lumMod val="25000"/>
                </a:schemeClr>
              </a:buClr>
              <a:buFont typeface="Verdana" pitchFamily="34" charset="0"/>
              <a:buAutoNum type="arabicPeriod"/>
              <a:defRPr/>
            </a:pPr>
            <a:endParaRPr lang="en-US" altLang="en-US" sz="1600" kern="0" dirty="0">
              <a:solidFill>
                <a:schemeClr val="tx2"/>
              </a:solidFill>
              <a:latin typeface="+mn-lt"/>
            </a:endParaRPr>
          </a:p>
          <a:p>
            <a:pPr marL="342900" lvl="0" indent="-342900" algn="just" eaLnBrk="0" hangingPunct="0">
              <a:lnSpc>
                <a:spcPct val="90000"/>
              </a:lnSpc>
              <a:spcBef>
                <a:spcPct val="20000"/>
              </a:spcBef>
              <a:buClr>
                <a:schemeClr val="bg1">
                  <a:lumMod val="25000"/>
                </a:schemeClr>
              </a:buClr>
              <a:buFont typeface="Verdana" pitchFamily="34" charset="0"/>
              <a:buAutoNum type="arabicPeriod"/>
              <a:defRPr/>
            </a:pPr>
            <a:r>
              <a:rPr lang="en-US" altLang="en-US" sz="1600" kern="0" dirty="0">
                <a:solidFill>
                  <a:schemeClr val="tx2"/>
                </a:solidFill>
                <a:latin typeface="+mn-lt"/>
              </a:rPr>
              <a:t>If someone is claimed to be a key personnel because they have irreplaceable experience and expertise –</a:t>
            </a:r>
            <a:r>
              <a:rPr lang="en-US" altLang="en-US" sz="1600" b="1" kern="0" dirty="0">
                <a:solidFill>
                  <a:schemeClr val="tx2"/>
                </a:solidFill>
                <a:latin typeface="+mn-lt"/>
              </a:rPr>
              <a:t> explain</a:t>
            </a:r>
            <a:r>
              <a:rPr lang="en-US" altLang="en-US" sz="1600" kern="0" dirty="0">
                <a:solidFill>
                  <a:schemeClr val="tx2"/>
                </a:solidFill>
                <a:latin typeface="+mn-lt"/>
              </a:rPr>
              <a:t> </a:t>
            </a:r>
            <a:r>
              <a:rPr lang="en-US" altLang="en-US" sz="1600" b="1" kern="0" dirty="0">
                <a:solidFill>
                  <a:schemeClr val="tx2"/>
                </a:solidFill>
                <a:latin typeface="+mn-lt"/>
              </a:rPr>
              <a:t>the role </a:t>
            </a:r>
            <a:r>
              <a:rPr lang="en-US" altLang="en-US" sz="1600" kern="0" dirty="0">
                <a:solidFill>
                  <a:schemeClr val="tx2"/>
                </a:solidFill>
                <a:latin typeface="+mn-lt"/>
              </a:rPr>
              <a:t>they play, what this is and how it will be exploited.</a:t>
            </a:r>
          </a:p>
          <a:p>
            <a:pPr marL="342900" lvl="0" indent="-342900" algn="just" eaLnBrk="0" hangingPunct="0">
              <a:lnSpc>
                <a:spcPct val="90000"/>
              </a:lnSpc>
              <a:spcBef>
                <a:spcPct val="20000"/>
              </a:spcBef>
              <a:buClr>
                <a:schemeClr val="bg1">
                  <a:lumMod val="25000"/>
                </a:schemeClr>
              </a:buClr>
              <a:buFont typeface="Verdana" pitchFamily="34" charset="0"/>
              <a:buAutoNum type="arabicPeriod"/>
              <a:defRPr/>
            </a:pPr>
            <a:endParaRPr lang="en-US" altLang="en-US" sz="1600" kern="0" dirty="0">
              <a:solidFill>
                <a:schemeClr val="tx2"/>
              </a:solidFill>
              <a:latin typeface="+mn-lt"/>
            </a:endParaRPr>
          </a:p>
          <a:p>
            <a:pPr marL="342900" lvl="0" indent="-342900" algn="just" eaLnBrk="0" hangingPunct="0">
              <a:lnSpc>
                <a:spcPct val="90000"/>
              </a:lnSpc>
              <a:spcBef>
                <a:spcPct val="20000"/>
              </a:spcBef>
              <a:buClr>
                <a:schemeClr val="bg1">
                  <a:lumMod val="25000"/>
                </a:schemeClr>
              </a:buClr>
              <a:buFont typeface="Verdana" pitchFamily="34" charset="0"/>
              <a:buAutoNum type="arabicPeriod"/>
              <a:defRPr/>
            </a:pPr>
            <a:r>
              <a:rPr lang="en-US" altLang="en-US" sz="1600" kern="0" dirty="0">
                <a:solidFill>
                  <a:schemeClr val="tx2"/>
                </a:solidFill>
                <a:latin typeface="+mn-lt"/>
              </a:rPr>
              <a:t>High numbers of claimed key Personnel does not make the proposal any better. Demonstrated good and </a:t>
            </a:r>
            <a:r>
              <a:rPr lang="en-US" altLang="en-US" sz="1600" b="1" kern="0" dirty="0">
                <a:solidFill>
                  <a:schemeClr val="tx2"/>
                </a:solidFill>
                <a:latin typeface="+mn-lt"/>
              </a:rPr>
              <a:t>effective use of people </a:t>
            </a:r>
            <a:r>
              <a:rPr lang="en-US" altLang="en-US" sz="1600" kern="0" dirty="0">
                <a:solidFill>
                  <a:schemeClr val="tx2"/>
                </a:solidFill>
                <a:latin typeface="+mn-lt"/>
              </a:rPr>
              <a:t>with the right background and with clear roles is better.</a:t>
            </a:r>
          </a:p>
          <a:p>
            <a:pPr marL="342900" lvl="0" indent="-342900" algn="just" eaLnBrk="0" hangingPunct="0">
              <a:lnSpc>
                <a:spcPct val="90000"/>
              </a:lnSpc>
              <a:spcBef>
                <a:spcPct val="20000"/>
              </a:spcBef>
              <a:buClr>
                <a:schemeClr val="bg1">
                  <a:lumMod val="25000"/>
                </a:schemeClr>
              </a:buClr>
              <a:buFont typeface="Verdana" pitchFamily="34" charset="0"/>
              <a:buAutoNum type="arabicPeriod"/>
              <a:defRPr/>
            </a:pPr>
            <a:endParaRPr lang="en-US" altLang="en-US" sz="1600" kern="0" dirty="0">
              <a:solidFill>
                <a:schemeClr val="tx2"/>
              </a:solidFill>
              <a:latin typeface="+mn-lt"/>
            </a:endParaRPr>
          </a:p>
          <a:p>
            <a:pPr marL="342900" lvl="0" indent="-342900" algn="just" eaLnBrk="0" hangingPunct="0">
              <a:lnSpc>
                <a:spcPct val="90000"/>
              </a:lnSpc>
              <a:spcBef>
                <a:spcPct val="20000"/>
              </a:spcBef>
              <a:buClr>
                <a:schemeClr val="bg1">
                  <a:lumMod val="25000"/>
                </a:schemeClr>
              </a:buClr>
              <a:buFont typeface="Verdana" pitchFamily="34" charset="0"/>
              <a:buAutoNum type="arabicPeriod"/>
              <a:defRPr/>
            </a:pPr>
            <a:r>
              <a:rPr lang="en-US" altLang="en-US" sz="1600" kern="0" dirty="0">
                <a:solidFill>
                  <a:schemeClr val="tx2"/>
                </a:solidFill>
                <a:latin typeface="+mn-lt"/>
              </a:rPr>
              <a:t>The percentage of the working time that each key personnel will dedicate to each Work-package (WP) shall be given. </a:t>
            </a:r>
            <a:r>
              <a:rPr lang="en-US" altLang="en-US" sz="1600" b="1" kern="0" dirty="0">
                <a:solidFill>
                  <a:schemeClr val="tx2"/>
                </a:solidFill>
                <a:latin typeface="+mn-lt"/>
              </a:rPr>
              <a:t>For the management task, if the consortium is not large, the percentage should not be higher than ~10%.</a:t>
            </a:r>
          </a:p>
          <a:p>
            <a:pPr marL="0" indent="-76200" algn="just">
              <a:buClr>
                <a:srgbClr val="0098DB"/>
              </a:buClr>
              <a:buFont typeface="Verdana" pitchFamily="34" charset="0"/>
              <a:buNone/>
              <a:defRPr/>
            </a:pPr>
            <a:endParaRPr kumimoji="0" lang="en-US" altLang="en-US" sz="16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203731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505952" y="1054469"/>
            <a:ext cx="11213433" cy="2706475"/>
          </a:xfrm>
        </p:spPr>
        <p:txBody>
          <a:bodyPr/>
          <a:lstStyle/>
          <a:p>
            <a:pPr indent="0">
              <a:lnSpc>
                <a:spcPct val="90000"/>
              </a:lnSpc>
              <a:defRPr/>
            </a:pPr>
            <a:r>
              <a:rPr lang="en-US" dirty="0">
                <a:solidFill>
                  <a:schemeClr val="bg1">
                    <a:lumMod val="25000"/>
                  </a:schemeClr>
                </a:solidFill>
                <a:ea typeface="Times New Roman"/>
                <a:cs typeface="Times New Roman"/>
              </a:rPr>
              <a:t>2.1.1.1	</a:t>
            </a:r>
            <a:r>
              <a:rPr lang="en-US" u="sng" dirty="0">
                <a:solidFill>
                  <a:schemeClr val="bg1">
                    <a:lumMod val="25000"/>
                  </a:schemeClr>
                </a:solidFill>
                <a:ea typeface="Times New Roman"/>
                <a:cs typeface="Times New Roman"/>
              </a:rPr>
              <a:t>Overall team composition, key personnel</a:t>
            </a:r>
            <a:br>
              <a:rPr lang="en-GB" altLang="en-US" b="1" kern="0" dirty="0">
                <a:solidFill>
                  <a:schemeClr val="tx2"/>
                </a:solidFill>
              </a:rPr>
            </a:br>
            <a:endParaRPr lang="en-GB" altLang="en-US" b="1" kern="0" dirty="0">
              <a:solidFill>
                <a:schemeClr val="tx2"/>
              </a:solidFill>
            </a:endParaRPr>
          </a:p>
          <a:p>
            <a:pPr indent="0" algn="just">
              <a:lnSpc>
                <a:spcPct val="90000"/>
              </a:lnSpc>
              <a:buFont typeface="Verdana" pitchFamily="34" charset="0"/>
              <a:buNone/>
              <a:defRPr/>
            </a:pPr>
            <a:r>
              <a:rPr lang="en-US" altLang="en-US" kern="0" dirty="0">
                <a:solidFill>
                  <a:schemeClr val="tx2"/>
                </a:solidFill>
              </a:rPr>
              <a:t>Provide an organigramme for the Project Team</a:t>
            </a:r>
            <a:r>
              <a:rPr lang="pl-PL" altLang="en-US" kern="0" dirty="0">
                <a:solidFill>
                  <a:schemeClr val="tx2"/>
                </a:solidFill>
              </a:rPr>
              <a:t> (including sub-contractor(s), if any)</a:t>
            </a:r>
            <a:r>
              <a:rPr lang="en-US" altLang="en-US" kern="0" dirty="0">
                <a:solidFill>
                  <a:schemeClr val="tx2"/>
                </a:solidFill>
              </a:rPr>
              <a:t>, this is intended to show the reporting lines and responsibility/delegation. It does not show who talks to whom on a daily basis.</a:t>
            </a:r>
          </a:p>
          <a:p>
            <a:pPr marL="285750" indent="-285750" algn="just">
              <a:lnSpc>
                <a:spcPct val="90000"/>
              </a:lnSpc>
              <a:buFont typeface="Arial" panose="020B0604020202020204" pitchFamily="34" charset="0"/>
              <a:buChar char="•"/>
              <a:defRPr/>
            </a:pPr>
            <a:r>
              <a:rPr lang="en-US" altLang="en-US" kern="0" dirty="0">
                <a:solidFill>
                  <a:schemeClr val="tx2"/>
                </a:solidFill>
              </a:rPr>
              <a:t>Each sub-contractor should have 1 formal contact point</a:t>
            </a:r>
          </a:p>
          <a:p>
            <a:pPr marL="285750" indent="-285750" algn="just">
              <a:lnSpc>
                <a:spcPct val="90000"/>
              </a:lnSpc>
              <a:buFont typeface="Arial" panose="020B0604020202020204" pitchFamily="34" charset="0"/>
              <a:buChar char="•"/>
              <a:defRPr/>
            </a:pPr>
            <a:r>
              <a:rPr lang="en-US" altLang="en-US" kern="0" dirty="0">
                <a:solidFill>
                  <a:schemeClr val="tx2"/>
                </a:solidFill>
              </a:rPr>
              <a:t>NO steering committees in ESA contracts – Project Manager (in discussion with ESA) is responsible for the direction, quality of work, decisions and timeliness.</a:t>
            </a: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pic>
        <p:nvPicPr>
          <p:cNvPr id="4" name="Picture 4">
            <a:extLst>
              <a:ext uri="{FF2B5EF4-FFF2-40B4-BE49-F238E27FC236}">
                <a16:creationId xmlns:a16="http://schemas.microsoft.com/office/drawing/2014/main" id="{86DD6550-C726-4DD1-B5A2-EB4D5F2ADE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458" y="3294520"/>
            <a:ext cx="4209344" cy="2509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3575EC96-B006-41C6-B7C0-0D605E9198AE}"/>
              </a:ext>
            </a:extLst>
          </p:cNvPr>
          <p:cNvPicPr>
            <a:picLocks noChangeAspect="1"/>
          </p:cNvPicPr>
          <p:nvPr/>
        </p:nvPicPr>
        <p:blipFill>
          <a:blip r:embed="rId3"/>
          <a:stretch>
            <a:fillRect/>
          </a:stretch>
        </p:blipFill>
        <p:spPr>
          <a:xfrm>
            <a:off x="7144575" y="3294520"/>
            <a:ext cx="4209344" cy="2751472"/>
          </a:xfrm>
          <a:prstGeom prst="rect">
            <a:avLst/>
          </a:prstGeom>
        </p:spPr>
      </p:pic>
      <p:sp>
        <p:nvSpPr>
          <p:cNvPr id="7" name="TextBox 6">
            <a:extLst>
              <a:ext uri="{FF2B5EF4-FFF2-40B4-BE49-F238E27FC236}">
                <a16:creationId xmlns:a16="http://schemas.microsoft.com/office/drawing/2014/main" id="{E62852B4-9216-4162-8CDA-673D0BF2C632}"/>
              </a:ext>
            </a:extLst>
          </p:cNvPr>
          <p:cNvSpPr txBox="1"/>
          <p:nvPr/>
        </p:nvSpPr>
        <p:spPr>
          <a:xfrm>
            <a:off x="10016507" y="3957206"/>
            <a:ext cx="1702878" cy="2646878"/>
          </a:xfrm>
          <a:prstGeom prst="rect">
            <a:avLst/>
          </a:prstGeom>
          <a:noFill/>
        </p:spPr>
        <p:txBody>
          <a:bodyPr wrap="square" rtlCol="0">
            <a:spAutoFit/>
          </a:bodyPr>
          <a:lstStyle/>
          <a:p>
            <a:r>
              <a:rPr lang="en-GB" sz="16600" dirty="0">
                <a:solidFill>
                  <a:srgbClr val="92D05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a:t>
            </a:r>
            <a:endParaRPr lang="en-GB" sz="16600" dirty="0">
              <a:solidFill>
                <a:srgbClr val="92D050"/>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79BEDDE3-7B98-4609-9701-1AB677C4A670}"/>
              </a:ext>
            </a:extLst>
          </p:cNvPr>
          <p:cNvSpPr/>
          <p:nvPr/>
        </p:nvSpPr>
        <p:spPr>
          <a:xfrm>
            <a:off x="4080975" y="3703290"/>
            <a:ext cx="2378849" cy="3154710"/>
          </a:xfrm>
          <a:prstGeom prst="rect">
            <a:avLst/>
          </a:prstGeom>
        </p:spPr>
        <p:txBody>
          <a:bodyPr wrap="square">
            <a:spAutoFit/>
          </a:bodyPr>
          <a:lstStyle/>
          <a:p>
            <a:r>
              <a:rPr lang="en-GB" sz="19900" dirty="0">
                <a:solidFill>
                  <a:srgbClr val="FF0000"/>
                </a:solidFill>
                <a:sym typeface="Wingdings" panose="05000000000000000000" pitchFamily="2" charset="2"/>
              </a:rPr>
              <a:t></a:t>
            </a:r>
            <a:endParaRPr lang="en-GB" sz="19900" dirty="0">
              <a:solidFill>
                <a:srgbClr val="FF0000"/>
              </a:solidFill>
            </a:endParaRPr>
          </a:p>
        </p:txBody>
      </p:sp>
    </p:spTree>
    <p:extLst>
      <p:ext uri="{BB962C8B-B14F-4D97-AF65-F5344CB8AC3E}">
        <p14:creationId xmlns:p14="http://schemas.microsoft.com/office/powerpoint/2010/main" val="3074463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505952" y="1327185"/>
            <a:ext cx="11213433" cy="5081430"/>
          </a:xfrm>
        </p:spPr>
        <p:txBody>
          <a:bodyPr/>
          <a:lstStyle/>
          <a:p>
            <a:pPr indent="0">
              <a:lnSpc>
                <a:spcPct val="90000"/>
              </a:lnSpc>
              <a:defRPr/>
            </a:pPr>
            <a:r>
              <a:rPr lang="en-US" sz="2000" dirty="0">
                <a:solidFill>
                  <a:schemeClr val="bg1">
                    <a:lumMod val="25000"/>
                  </a:schemeClr>
                </a:solidFill>
                <a:ea typeface="Times New Roman"/>
                <a:cs typeface="Times New Roman"/>
              </a:rPr>
              <a:t>2.1.1.2	Rationale of the proposed industrial </a:t>
            </a:r>
            <a:r>
              <a:rPr lang="en-US" sz="2000" dirty="0" err="1">
                <a:solidFill>
                  <a:schemeClr val="bg1">
                    <a:lumMod val="25000"/>
                  </a:schemeClr>
                </a:solidFill>
                <a:ea typeface="Times New Roman"/>
                <a:cs typeface="Times New Roman"/>
              </a:rPr>
              <a:t>organisation</a:t>
            </a:r>
            <a:br>
              <a:rPr lang="en-GB" altLang="en-US" b="1" kern="0" dirty="0">
                <a:solidFill>
                  <a:schemeClr val="tx2"/>
                </a:solidFill>
              </a:rPr>
            </a:br>
            <a:endParaRPr lang="en-GB" altLang="en-US" b="1" kern="0" dirty="0">
              <a:solidFill>
                <a:schemeClr val="tx2"/>
              </a:solidFill>
            </a:endParaRPr>
          </a:p>
          <a:p>
            <a:pPr marL="171450" indent="-171450" algn="just">
              <a:lnSpc>
                <a:spcPct val="150000"/>
              </a:lnSpc>
              <a:buClr>
                <a:schemeClr val="accent1"/>
              </a:buClr>
              <a:buFont typeface="Arial" panose="020B0604020202020204" pitchFamily="34" charset="0"/>
              <a:buChar char="•"/>
            </a:pPr>
            <a:r>
              <a:rPr lang="pl-PL" sz="2000" dirty="0">
                <a:solidFill>
                  <a:schemeClr val="tx2"/>
                </a:solidFill>
              </a:rPr>
              <a:t>Rationale of the team composition</a:t>
            </a:r>
          </a:p>
          <a:p>
            <a:pPr marL="171450" indent="-171450" algn="just">
              <a:lnSpc>
                <a:spcPct val="150000"/>
              </a:lnSpc>
              <a:buClr>
                <a:schemeClr val="accent1"/>
              </a:buClr>
              <a:buFont typeface="Arial" panose="020B0604020202020204" pitchFamily="34" charset="0"/>
              <a:buChar char="•"/>
            </a:pPr>
            <a:r>
              <a:rPr lang="pl-PL" sz="2000" dirty="0">
                <a:solidFill>
                  <a:schemeClr val="tx2"/>
                </a:solidFill>
              </a:rPr>
              <a:t>Rationale of the split of work between Prime and subcontractor(s) (if any)</a:t>
            </a:r>
          </a:p>
          <a:p>
            <a:pPr marL="171450" indent="-171450" algn="just">
              <a:lnSpc>
                <a:spcPct val="150000"/>
              </a:lnSpc>
              <a:buClr>
                <a:schemeClr val="accent1"/>
              </a:buClr>
              <a:buFont typeface="Arial" panose="020B0604020202020204" pitchFamily="34" charset="0"/>
              <a:buChar char="•"/>
            </a:pPr>
            <a:r>
              <a:rPr lang="pl-PL" sz="2000" dirty="0">
                <a:solidFill>
                  <a:schemeClr val="tx2"/>
                </a:solidFill>
              </a:rPr>
              <a:t>Justification for the choice of subcontractor(s) (if any)</a:t>
            </a:r>
            <a:endParaRPr lang="en-GB" sz="2000" dirty="0">
              <a:solidFill>
                <a:schemeClr val="tx2"/>
              </a:solidFill>
            </a:endParaRPr>
          </a:p>
          <a:p>
            <a:pPr marL="171450" indent="-171450" algn="just">
              <a:lnSpc>
                <a:spcPct val="150000"/>
              </a:lnSpc>
              <a:buClr>
                <a:schemeClr val="accent1"/>
              </a:buClr>
              <a:buFont typeface="Arial" panose="020B0604020202020204" pitchFamily="34" charset="0"/>
              <a:buChar char="•"/>
            </a:pPr>
            <a:endParaRPr lang="en-GB" sz="800" dirty="0">
              <a:solidFill>
                <a:schemeClr val="tx2"/>
              </a:solidFill>
            </a:endParaRPr>
          </a:p>
          <a:p>
            <a:pPr algn="just">
              <a:lnSpc>
                <a:spcPct val="150000"/>
              </a:lnSpc>
              <a:buClr>
                <a:schemeClr val="accent1"/>
              </a:buClr>
            </a:pPr>
            <a:r>
              <a:rPr lang="en-GB" sz="2000" dirty="0">
                <a:solidFill>
                  <a:schemeClr val="bg1">
                    <a:lumMod val="25000"/>
                  </a:schemeClr>
                </a:solidFill>
                <a:latin typeface="+mj-lt"/>
                <a:ea typeface="Times New Roman"/>
                <a:cs typeface="Times New Roman"/>
              </a:rPr>
              <a:t>2.1.1.3	Position of each of the team members within his/her own company’s (or institute’s) structure and within the proposed team</a:t>
            </a:r>
          </a:p>
          <a:p>
            <a:pPr marL="342900" indent="-342900" algn="just">
              <a:lnSpc>
                <a:spcPct val="150000"/>
              </a:lnSpc>
              <a:buClr>
                <a:schemeClr val="accent1"/>
              </a:buClr>
              <a:buFont typeface="Arial" panose="020B0604020202020204" pitchFamily="34" charset="0"/>
              <a:buChar char="•"/>
            </a:pPr>
            <a:r>
              <a:rPr lang="en-GB" altLang="en-US" sz="2000" dirty="0">
                <a:solidFill>
                  <a:schemeClr val="tx2"/>
                </a:solidFill>
              </a:rPr>
              <a:t>Clear and short description (not WP responsibility only)</a:t>
            </a:r>
          </a:p>
          <a:p>
            <a:pPr algn="just">
              <a:lnSpc>
                <a:spcPct val="150000"/>
              </a:lnSpc>
              <a:buClr>
                <a:schemeClr val="accent1"/>
              </a:buClr>
            </a:pPr>
            <a:r>
              <a:rPr lang="en-GB" sz="2000" dirty="0">
                <a:solidFill>
                  <a:schemeClr val="bg1">
                    <a:lumMod val="25000"/>
                  </a:schemeClr>
                </a:solidFill>
                <a:latin typeface="+mj-lt"/>
                <a:ea typeface="Times New Roman"/>
                <a:cs typeface="Times New Roman"/>
              </a:rPr>
              <a:t>2.1.1.4	Time dedication of key personnel</a:t>
            </a:r>
          </a:p>
          <a:p>
            <a:pPr marL="342900" indent="-342900" algn="just">
              <a:lnSpc>
                <a:spcPct val="150000"/>
              </a:lnSpc>
              <a:buClr>
                <a:schemeClr val="accent1"/>
              </a:buClr>
              <a:buFont typeface="Arial" panose="020B0604020202020204" pitchFamily="34" charset="0"/>
              <a:buChar char="•"/>
            </a:pPr>
            <a:r>
              <a:rPr lang="en-GB" altLang="en-US" sz="2000" dirty="0">
                <a:solidFill>
                  <a:schemeClr val="tx2"/>
                </a:solidFill>
              </a:rPr>
              <a:t>Check consistency with PSS Forms</a:t>
            </a:r>
          </a:p>
          <a:p>
            <a:pPr algn="just">
              <a:lnSpc>
                <a:spcPct val="150000"/>
              </a:lnSpc>
              <a:buClr>
                <a:schemeClr val="accent1"/>
              </a:buClr>
            </a:pPr>
            <a:endParaRPr lang="en-GB" sz="2000" dirty="0">
              <a:solidFill>
                <a:schemeClr val="bg1">
                  <a:lumMod val="25000"/>
                </a:schemeClr>
              </a:solidFill>
              <a:latin typeface="+mj-lt"/>
              <a:ea typeface="Times New Roman"/>
              <a:cs typeface="Times New Roman"/>
            </a:endParaRPr>
          </a:p>
          <a:p>
            <a:pPr marL="342900" indent="-342900" algn="just">
              <a:lnSpc>
                <a:spcPct val="150000"/>
              </a:lnSpc>
              <a:buClr>
                <a:schemeClr val="accent1"/>
              </a:buClr>
              <a:buFont typeface="Arial" panose="020B0604020202020204" pitchFamily="34" charset="0"/>
              <a:buChar char="•"/>
            </a:pPr>
            <a:endParaRPr lang="en-GB" sz="2000" dirty="0">
              <a:solidFill>
                <a:schemeClr val="bg1">
                  <a:lumMod val="25000"/>
                </a:schemeClr>
              </a:solidFill>
              <a:latin typeface="+mj-lt"/>
              <a:ea typeface="Times New Roman"/>
              <a:cs typeface="Times New Roman"/>
            </a:endParaRPr>
          </a:p>
          <a:p>
            <a:pPr marL="171450" indent="-171450" algn="just">
              <a:lnSpc>
                <a:spcPct val="150000"/>
              </a:lnSpc>
              <a:buClr>
                <a:schemeClr val="accent1"/>
              </a:buClr>
              <a:buFont typeface="Arial" panose="020B0604020202020204" pitchFamily="34" charset="0"/>
              <a:buChar char="•"/>
            </a:pPr>
            <a:endParaRPr lang="en-GB" sz="2000" dirty="0">
              <a:solidFill>
                <a:schemeClr val="tx2"/>
              </a:solidFill>
            </a:endParaRP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3424824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772239"/>
            <a:ext cx="11565889" cy="3930977"/>
          </a:xfrm>
        </p:spPr>
        <p:txBody>
          <a:bodyPr/>
          <a:lstStyle/>
          <a:p>
            <a:pPr marL="457200" indent="-457200" algn="just">
              <a:spcAft>
                <a:spcPts val="0"/>
              </a:spcAft>
            </a:pPr>
            <a:r>
              <a:rPr lang="en-GB" sz="1800" b="1" dirty="0">
                <a:solidFill>
                  <a:schemeClr val="bg1">
                    <a:lumMod val="25000"/>
                  </a:schemeClr>
                </a:solidFill>
                <a:latin typeface="+mj-lt"/>
                <a:ea typeface="Times New Roman"/>
                <a:cs typeface="Times New Roman"/>
              </a:rPr>
              <a:t>2.2	Curricula Vitae</a:t>
            </a:r>
          </a:p>
          <a:p>
            <a:pPr marL="1238526" lvl="1" indent="-457200" algn="just">
              <a:spcAft>
                <a:spcPts val="0"/>
              </a:spcAft>
            </a:pPr>
            <a:r>
              <a:rPr lang="en-GB" dirty="0">
                <a:solidFill>
                  <a:schemeClr val="tx2"/>
                </a:solidFill>
                <a:latin typeface="+mj-lt"/>
                <a:ea typeface="Times New Roman"/>
                <a:cs typeface="Times New Roman"/>
              </a:rPr>
              <a:t>One summary resume per </a:t>
            </a:r>
            <a:r>
              <a:rPr lang="en-GB" b="1" dirty="0">
                <a:solidFill>
                  <a:schemeClr val="tx2"/>
                </a:solidFill>
                <a:latin typeface="+mj-lt"/>
                <a:ea typeface="Times New Roman"/>
                <a:cs typeface="Times New Roman"/>
              </a:rPr>
              <a:t>key</a:t>
            </a:r>
            <a:r>
              <a:rPr lang="en-GB" dirty="0">
                <a:solidFill>
                  <a:schemeClr val="tx2"/>
                </a:solidFill>
                <a:latin typeface="+mj-lt"/>
                <a:ea typeface="Times New Roman"/>
                <a:cs typeface="Times New Roman"/>
              </a:rPr>
              <a:t> person</a:t>
            </a:r>
          </a:p>
          <a:p>
            <a:pPr marL="1238526" lvl="1" indent="-457200" algn="just">
              <a:spcAft>
                <a:spcPts val="0"/>
              </a:spcAft>
            </a:pPr>
            <a:r>
              <a:rPr lang="en-GB" dirty="0">
                <a:solidFill>
                  <a:schemeClr val="tx2"/>
                </a:solidFill>
                <a:latin typeface="+mj-lt"/>
                <a:ea typeface="Times New Roman"/>
                <a:cs typeface="Times New Roman"/>
              </a:rPr>
              <a:t>Include:</a:t>
            </a:r>
          </a:p>
          <a:p>
            <a:pPr marL="952776" lvl="1" indent="-171450" algn="just">
              <a:spcAft>
                <a:spcPts val="0"/>
              </a:spcAft>
              <a:buFont typeface="Arial" panose="020B0604020202020204" pitchFamily="34" charset="0"/>
              <a:buChar char="•"/>
            </a:pPr>
            <a:r>
              <a:rPr lang="en-GB" dirty="0">
                <a:solidFill>
                  <a:schemeClr val="tx2"/>
                </a:solidFill>
                <a:latin typeface="+mj-lt"/>
                <a:ea typeface="Times New Roman"/>
                <a:cs typeface="Times New Roman"/>
              </a:rPr>
              <a:t>Role</a:t>
            </a:r>
            <a:endParaRPr lang="pl-PL" dirty="0">
              <a:solidFill>
                <a:schemeClr val="tx2"/>
              </a:solidFill>
              <a:latin typeface="+mj-lt"/>
              <a:ea typeface="Times New Roman"/>
              <a:cs typeface="Times New Roman"/>
            </a:endParaRPr>
          </a:p>
          <a:p>
            <a:pPr marL="952776" lvl="1" indent="-171450" algn="just">
              <a:spcAft>
                <a:spcPts val="0"/>
              </a:spcAft>
              <a:buFont typeface="Arial" panose="020B0604020202020204" pitchFamily="34" charset="0"/>
              <a:buChar char="•"/>
            </a:pPr>
            <a:r>
              <a:rPr lang="en-GB" dirty="0">
                <a:solidFill>
                  <a:schemeClr val="tx2"/>
                </a:solidFill>
                <a:latin typeface="+mj-lt"/>
                <a:ea typeface="Times New Roman"/>
                <a:cs typeface="Times New Roman"/>
              </a:rPr>
              <a:t>Relevant experience</a:t>
            </a:r>
            <a:endParaRPr lang="pl-PL" dirty="0">
              <a:solidFill>
                <a:schemeClr val="tx2"/>
              </a:solidFill>
              <a:latin typeface="+mj-lt"/>
              <a:ea typeface="Times New Roman"/>
              <a:cs typeface="Times New Roman"/>
            </a:endParaRPr>
          </a:p>
          <a:p>
            <a:pPr marL="952776" lvl="1" indent="-171450" algn="just">
              <a:spcAft>
                <a:spcPts val="0"/>
              </a:spcAft>
              <a:buFont typeface="Arial" panose="020B0604020202020204" pitchFamily="34" charset="0"/>
              <a:buChar char="•"/>
            </a:pPr>
            <a:r>
              <a:rPr lang="en-GB" dirty="0">
                <a:solidFill>
                  <a:schemeClr val="tx2"/>
                </a:solidFill>
                <a:latin typeface="+mj-lt"/>
                <a:ea typeface="Times New Roman"/>
                <a:cs typeface="Times New Roman"/>
              </a:rPr>
              <a:t>Very summarised version of other experience</a:t>
            </a:r>
          </a:p>
          <a:p>
            <a:pPr marL="1238526" lvl="1" indent="-457200" algn="just">
              <a:spcAft>
                <a:spcPts val="0"/>
              </a:spcAft>
              <a:buFont typeface="Arial" panose="020B0604020202020204" pitchFamily="34" charset="0"/>
              <a:buChar char="•"/>
            </a:pPr>
            <a:endParaRPr lang="en-GB" dirty="0">
              <a:solidFill>
                <a:schemeClr val="tx2"/>
              </a:solidFill>
              <a:latin typeface="+mj-lt"/>
              <a:ea typeface="Times New Roman"/>
              <a:cs typeface="Times New Roman"/>
            </a:endParaRPr>
          </a:p>
          <a:p>
            <a:pPr lvl="1" algn="just">
              <a:spcAft>
                <a:spcPts val="0"/>
              </a:spcAft>
            </a:pPr>
            <a:r>
              <a:rPr lang="en-GB" dirty="0">
                <a:solidFill>
                  <a:schemeClr val="tx2"/>
                </a:solidFill>
                <a:latin typeface="+mj-lt"/>
                <a:ea typeface="Times New Roman"/>
                <a:cs typeface="Times New Roman"/>
              </a:rPr>
              <a:t>Full CV can be included in an Annex</a:t>
            </a: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493410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032425"/>
            <a:ext cx="11565889" cy="2706475"/>
          </a:xfrm>
        </p:spPr>
        <p:txBody>
          <a:bodyPr/>
          <a:lstStyle/>
          <a:p>
            <a:pPr marL="457200" indent="-457200" algn="just">
              <a:spcAft>
                <a:spcPts val="0"/>
              </a:spcAft>
            </a:pPr>
            <a:r>
              <a:rPr lang="en-GB" sz="1800" b="1" dirty="0">
                <a:solidFill>
                  <a:schemeClr val="bg1">
                    <a:lumMod val="25000"/>
                  </a:schemeClr>
                </a:solidFill>
                <a:latin typeface="+mj-lt"/>
                <a:ea typeface="Times New Roman"/>
                <a:cs typeface="Times New Roman"/>
              </a:rPr>
              <a:t>2.3	</a:t>
            </a:r>
            <a:r>
              <a:rPr lang="en-GB" b="1" dirty="0">
                <a:solidFill>
                  <a:schemeClr val="bg1">
                    <a:lumMod val="25000"/>
                  </a:schemeClr>
                </a:solidFill>
                <a:latin typeface="+mj-lt"/>
                <a:ea typeface="Times New Roman"/>
                <a:cs typeface="Times New Roman"/>
              </a:rPr>
              <a:t>Management of Subcontractor(s)</a:t>
            </a:r>
          </a:p>
          <a:p>
            <a:pPr marL="457200" indent="-457200" algn="just">
              <a:spcAft>
                <a:spcPts val="0"/>
              </a:spcAft>
            </a:pPr>
            <a:endParaRPr lang="en-GB" sz="1800" b="1" dirty="0">
              <a:solidFill>
                <a:schemeClr val="bg1">
                  <a:lumMod val="25000"/>
                </a:schemeClr>
              </a:solidFill>
              <a:latin typeface="+mj-lt"/>
              <a:ea typeface="Times New Roman"/>
              <a:cs typeface="Times New Roman"/>
            </a:endParaRPr>
          </a:p>
          <a:p>
            <a:pPr lvl="0" eaLnBrk="0" hangingPunct="0">
              <a:lnSpc>
                <a:spcPct val="90000"/>
              </a:lnSpc>
              <a:spcBef>
                <a:spcPct val="20000"/>
              </a:spcBef>
              <a:buClr>
                <a:srgbClr val="0098DB"/>
              </a:buClr>
              <a:defRPr/>
            </a:pPr>
            <a:r>
              <a:rPr lang="en-GB" altLang="en-US" sz="1800" kern="0" dirty="0">
                <a:solidFill>
                  <a:schemeClr val="tx2"/>
                </a:solidFill>
                <a:latin typeface="+mn-lt"/>
                <a:ea typeface="MS PGothic" pitchFamily="34" charset="-128"/>
              </a:rPr>
              <a:t>Most space developments require multidisciplinary International teams.</a:t>
            </a:r>
          </a:p>
          <a:p>
            <a:pPr lvl="0" eaLnBrk="0" hangingPunct="0">
              <a:lnSpc>
                <a:spcPct val="90000"/>
              </a:lnSpc>
              <a:spcBef>
                <a:spcPct val="20000"/>
              </a:spcBef>
              <a:buClr>
                <a:srgbClr val="0098DB"/>
              </a:buClr>
              <a:defRPr/>
            </a:pPr>
            <a:r>
              <a:rPr lang="en-GB" altLang="en-US" sz="1800" kern="0" dirty="0">
                <a:solidFill>
                  <a:schemeClr val="tx2"/>
                </a:solidFill>
                <a:latin typeface="+mn-lt"/>
                <a:ea typeface="MS PGothic" pitchFamily="34" charset="-128"/>
              </a:rPr>
              <a:t>In cases where you involve of Subcontractor(s), pr</a:t>
            </a:r>
            <a:r>
              <a:rPr lang="pl-PL" altLang="en-US" sz="1800" kern="0" dirty="0">
                <a:solidFill>
                  <a:schemeClr val="tx2"/>
                </a:solidFill>
                <a:latin typeface="+mn-lt"/>
                <a:ea typeface="MS PGothic" pitchFamily="34" charset="-128"/>
              </a:rPr>
              <a:t>esent </a:t>
            </a:r>
            <a:r>
              <a:rPr lang="en-US" altLang="en-US" sz="1800" kern="0" dirty="0">
                <a:solidFill>
                  <a:schemeClr val="tx2"/>
                </a:solidFill>
                <a:latin typeface="+mn-lt"/>
                <a:ea typeface="MS PGothic" pitchFamily="34" charset="-128"/>
              </a:rPr>
              <a:t>the </a:t>
            </a:r>
            <a:r>
              <a:rPr lang="pl-PL" altLang="en-US" sz="1800" kern="0" dirty="0">
                <a:solidFill>
                  <a:schemeClr val="tx2"/>
                </a:solidFill>
                <a:latin typeface="+mn-lt"/>
                <a:ea typeface="MS PGothic" pitchFamily="34" charset="-128"/>
              </a:rPr>
              <a:t>management plan and procedures to exercise monitoring and control over the </a:t>
            </a:r>
            <a:r>
              <a:rPr lang="en-US" altLang="en-US" sz="1800" kern="0" dirty="0">
                <a:solidFill>
                  <a:schemeClr val="tx2"/>
                </a:solidFill>
                <a:latin typeface="+mn-lt"/>
                <a:ea typeface="MS PGothic" pitchFamily="34" charset="-128"/>
              </a:rPr>
              <a:t>contributions from </a:t>
            </a:r>
            <a:r>
              <a:rPr lang="pl-PL" altLang="en-US" sz="1800" kern="0" dirty="0">
                <a:solidFill>
                  <a:schemeClr val="tx2"/>
                </a:solidFill>
                <a:latin typeface="+mn-lt"/>
                <a:ea typeface="MS PGothic" pitchFamily="34" charset="-128"/>
              </a:rPr>
              <a:t>subcontractor(s)</a:t>
            </a:r>
            <a:r>
              <a:rPr lang="en-US" altLang="en-US" sz="1800" kern="0" dirty="0">
                <a:solidFill>
                  <a:schemeClr val="tx2"/>
                </a:solidFill>
                <a:latin typeface="+mn-lt"/>
                <a:ea typeface="MS PGothic" pitchFamily="34" charset="-128"/>
              </a:rPr>
              <a:t> (e.g., progress meetings, reports, supplier reviews)</a:t>
            </a:r>
            <a:r>
              <a:rPr lang="pl-PL" altLang="en-US" sz="1800" kern="0" dirty="0">
                <a:solidFill>
                  <a:schemeClr val="tx2"/>
                </a:solidFill>
                <a:latin typeface="+mn-lt"/>
                <a:ea typeface="MS PGothic" pitchFamily="34" charset="-128"/>
              </a:rPr>
              <a:t>.</a:t>
            </a:r>
            <a:endParaRPr lang="en-GB" altLang="en-US" sz="1800" kern="0" dirty="0">
              <a:solidFill>
                <a:schemeClr val="tx2"/>
              </a:solidFill>
              <a:latin typeface="+mn-lt"/>
              <a:ea typeface="MS PGothic" pitchFamily="34" charset="-128"/>
            </a:endParaRP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pic>
        <p:nvPicPr>
          <p:cNvPr id="3" name="Picture 2" descr="Diagram&#10;&#10;Description automatically generated">
            <a:extLst>
              <a:ext uri="{FF2B5EF4-FFF2-40B4-BE49-F238E27FC236}">
                <a16:creationId xmlns:a16="http://schemas.microsoft.com/office/drawing/2014/main" id="{11955881-B657-9FFF-3455-371D642ADC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3947" y="2819176"/>
            <a:ext cx="7324597" cy="3516473"/>
          </a:xfrm>
          <a:prstGeom prst="rect">
            <a:avLst/>
          </a:prstGeom>
        </p:spPr>
      </p:pic>
    </p:spTree>
    <p:extLst>
      <p:ext uri="{BB962C8B-B14F-4D97-AF65-F5344CB8AC3E}">
        <p14:creationId xmlns:p14="http://schemas.microsoft.com/office/powerpoint/2010/main" val="1979665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581744"/>
            <a:ext cx="11565889" cy="2706475"/>
          </a:xfrm>
        </p:spPr>
        <p:txBody>
          <a:bodyPr/>
          <a:lstStyle/>
          <a:p>
            <a:pPr marL="457200" indent="-457200" algn="just">
              <a:spcAft>
                <a:spcPts val="0"/>
              </a:spcAft>
            </a:pPr>
            <a:r>
              <a:rPr lang="en-GB" sz="1800" b="1" dirty="0">
                <a:solidFill>
                  <a:schemeClr val="bg1">
                    <a:lumMod val="25000"/>
                  </a:schemeClr>
                </a:solidFill>
                <a:latin typeface="+mj-lt"/>
                <a:ea typeface="Times New Roman"/>
                <a:cs typeface="Times New Roman"/>
              </a:rPr>
              <a:t>2.4	PLANNING</a:t>
            </a:r>
            <a:endParaRPr lang="en-GB" sz="1800" dirty="0">
              <a:solidFill>
                <a:schemeClr val="tx2"/>
              </a:solidFill>
              <a:latin typeface="+mj-lt"/>
              <a:ea typeface="Times New Roman"/>
              <a:cs typeface="Times New Roman"/>
            </a:endParaRPr>
          </a:p>
          <a:p>
            <a:pPr marL="457200" indent="-457200" algn="just">
              <a:spcAft>
                <a:spcPts val="0"/>
              </a:spcAft>
            </a:pPr>
            <a:r>
              <a:rPr lang="pl-PL" sz="1800" dirty="0">
                <a:solidFill>
                  <a:schemeClr val="tx2"/>
                </a:solidFill>
                <a:latin typeface="+mj-lt"/>
                <a:ea typeface="Times New Roman"/>
                <a:cs typeface="Times New Roman"/>
              </a:rPr>
              <a:t>	</a:t>
            </a:r>
            <a:r>
              <a:rPr lang="en-GB" sz="1800" dirty="0">
                <a:solidFill>
                  <a:schemeClr val="tx2"/>
                </a:solidFill>
                <a:latin typeface="+mj-lt"/>
                <a:ea typeface="Times New Roman"/>
                <a:cs typeface="Times New Roman"/>
              </a:rPr>
              <a:t>2.4.1	GANTT chart</a:t>
            </a:r>
          </a:p>
          <a:p>
            <a:pPr marL="457200" indent="-457200" algn="just">
              <a:spcAft>
                <a:spcPts val="0"/>
              </a:spcAft>
            </a:pPr>
            <a:r>
              <a:rPr lang="pl-PL" sz="1800" dirty="0">
                <a:solidFill>
                  <a:schemeClr val="tx2"/>
                </a:solidFill>
                <a:latin typeface="+mj-lt"/>
                <a:ea typeface="Times New Roman"/>
                <a:cs typeface="Times New Roman"/>
              </a:rPr>
              <a:t>	</a:t>
            </a:r>
            <a:r>
              <a:rPr lang="en-GB" sz="1800" dirty="0">
                <a:solidFill>
                  <a:schemeClr val="tx2"/>
                </a:solidFill>
                <a:latin typeface="+mj-lt"/>
                <a:ea typeface="Times New Roman"/>
                <a:cs typeface="Times New Roman"/>
              </a:rPr>
              <a:t>2.4.2	</a:t>
            </a:r>
            <a:r>
              <a:rPr lang="en-GB" dirty="0">
                <a:solidFill>
                  <a:schemeClr val="tx2"/>
                </a:solidFill>
                <a:latin typeface="+mj-lt"/>
                <a:ea typeface="Times New Roman"/>
                <a:cs typeface="Times New Roman"/>
              </a:rPr>
              <a:t>Proposed Schedule</a:t>
            </a:r>
            <a:endParaRPr lang="en-GB" sz="1800" dirty="0">
              <a:solidFill>
                <a:schemeClr val="tx2"/>
              </a:solidFill>
              <a:latin typeface="+mj-lt"/>
              <a:ea typeface="Times New Roman"/>
              <a:cs typeface="Times New Roman"/>
            </a:endParaRPr>
          </a:p>
          <a:p>
            <a:pPr marL="457200" indent="-457200" algn="just">
              <a:spcAft>
                <a:spcPts val="0"/>
              </a:spcAft>
            </a:pPr>
            <a:r>
              <a:rPr lang="en-GB" dirty="0">
                <a:solidFill>
                  <a:schemeClr val="tx2"/>
                </a:solidFill>
                <a:latin typeface="+mj-lt"/>
                <a:ea typeface="Times New Roman"/>
                <a:cs typeface="Times New Roman"/>
              </a:rPr>
              <a:t>	2.4.3	Meeting and Travel Plan</a:t>
            </a:r>
            <a:endParaRPr lang="en-GB" sz="1800" dirty="0">
              <a:solidFill>
                <a:schemeClr val="tx2"/>
              </a:solidFill>
              <a:latin typeface="+mj-lt"/>
              <a:ea typeface="Times New Roman"/>
              <a:cs typeface="Times New Roman"/>
            </a:endParaRPr>
          </a:p>
          <a:p>
            <a:pPr marL="457200" indent="-457200" algn="just">
              <a:spcAft>
                <a:spcPts val="0"/>
              </a:spcAft>
            </a:pPr>
            <a:endParaRPr lang="en-GB" sz="1800" dirty="0">
              <a:solidFill>
                <a:schemeClr val="tx2"/>
              </a:solidFill>
              <a:latin typeface="+mj-lt"/>
              <a:ea typeface="Times New Roman"/>
              <a:cs typeface="Times New Roman"/>
            </a:endParaRP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354167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234902"/>
            <a:ext cx="11565889" cy="4819057"/>
          </a:xfrm>
        </p:spPr>
        <p:txBody>
          <a:bodyPr/>
          <a:lstStyle/>
          <a:p>
            <a:pPr marL="457200" indent="-457200" algn="just">
              <a:spcAft>
                <a:spcPts val="0"/>
              </a:spcAft>
            </a:pPr>
            <a:r>
              <a:rPr lang="en-GB" sz="1800" b="1" dirty="0">
                <a:solidFill>
                  <a:schemeClr val="bg1">
                    <a:lumMod val="25000"/>
                  </a:schemeClr>
                </a:solidFill>
                <a:latin typeface="+mj-lt"/>
                <a:ea typeface="Times New Roman"/>
                <a:cs typeface="Times New Roman"/>
              </a:rPr>
              <a:t>2.4.1	GANTT </a:t>
            </a:r>
            <a:r>
              <a:rPr lang="en-GB" b="1" dirty="0">
                <a:solidFill>
                  <a:schemeClr val="bg1">
                    <a:lumMod val="25000"/>
                  </a:schemeClr>
                </a:solidFill>
                <a:latin typeface="+mj-lt"/>
                <a:ea typeface="Times New Roman"/>
                <a:cs typeface="Times New Roman"/>
              </a:rPr>
              <a:t>chart</a:t>
            </a:r>
            <a:endParaRPr lang="en-GB" sz="1800" b="1" dirty="0">
              <a:solidFill>
                <a:schemeClr val="bg1">
                  <a:lumMod val="25000"/>
                </a:schemeClr>
              </a:solidFill>
              <a:latin typeface="+mj-lt"/>
              <a:ea typeface="Times New Roman"/>
              <a:cs typeface="Times New Roman"/>
            </a:endParaRPr>
          </a:p>
          <a:p>
            <a:pPr marL="457200" indent="-457200" algn="just">
              <a:spcAft>
                <a:spcPts val="0"/>
              </a:spcAft>
            </a:pPr>
            <a:endParaRPr lang="en-GB" sz="1800" dirty="0">
              <a:solidFill>
                <a:schemeClr val="tx2"/>
              </a:solidFill>
              <a:latin typeface="+mj-lt"/>
              <a:ea typeface="Times New Roman"/>
              <a:cs typeface="Times New Roman"/>
            </a:endParaRPr>
          </a:p>
          <a:p>
            <a:pPr indent="0">
              <a:lnSpc>
                <a:spcPct val="90000"/>
              </a:lnSpc>
              <a:buFont typeface="Verdana" pitchFamily="34" charset="0"/>
              <a:buNone/>
              <a:defRPr/>
            </a:pPr>
            <a:r>
              <a:rPr lang="en-US" altLang="en-US" sz="1800" kern="0" dirty="0">
                <a:solidFill>
                  <a:schemeClr val="tx2"/>
                </a:solidFill>
              </a:rPr>
              <a:t>The GANTT chart shows you can </a:t>
            </a:r>
            <a:r>
              <a:rPr lang="en-US" altLang="en-US" sz="1800" kern="0" dirty="0" err="1">
                <a:solidFill>
                  <a:schemeClr val="tx2"/>
                </a:solidFill>
              </a:rPr>
              <a:t>organise</a:t>
            </a:r>
            <a:r>
              <a:rPr lang="en-US" altLang="en-US" sz="1800" kern="0" dirty="0">
                <a:solidFill>
                  <a:schemeClr val="tx2"/>
                </a:solidFill>
              </a:rPr>
              <a:t> your work, provides a tool to monitor the work, to communicate key dates and to </a:t>
            </a:r>
            <a:r>
              <a:rPr lang="en-US" altLang="en-US" sz="1800" b="1" i="1" kern="0" dirty="0">
                <a:solidFill>
                  <a:schemeClr val="tx2"/>
                </a:solidFill>
              </a:rPr>
              <a:t>show what drives the schedule</a:t>
            </a:r>
            <a:r>
              <a:rPr lang="en-US" altLang="en-US" sz="1800" kern="0" dirty="0">
                <a:solidFill>
                  <a:schemeClr val="tx2"/>
                </a:solidFill>
              </a:rPr>
              <a:t>. </a:t>
            </a:r>
          </a:p>
          <a:p>
            <a:pPr indent="0">
              <a:lnSpc>
                <a:spcPct val="90000"/>
              </a:lnSpc>
              <a:buFont typeface="Verdana" pitchFamily="34" charset="0"/>
              <a:buNone/>
              <a:defRPr/>
            </a:pPr>
            <a:endParaRPr lang="en-US" altLang="en-US" sz="1800" kern="0" dirty="0">
              <a:solidFill>
                <a:schemeClr val="tx2"/>
              </a:solidFill>
            </a:endParaRPr>
          </a:p>
          <a:p>
            <a:pPr indent="0">
              <a:lnSpc>
                <a:spcPct val="90000"/>
              </a:lnSpc>
              <a:buFont typeface="Verdana" pitchFamily="34" charset="0"/>
              <a:buNone/>
              <a:defRPr/>
            </a:pPr>
            <a:r>
              <a:rPr lang="en-US" altLang="en-US" sz="1800" kern="0" dirty="0">
                <a:solidFill>
                  <a:schemeClr val="tx2"/>
                </a:solidFill>
              </a:rPr>
              <a:t>It shows you understand the work involved in what you are proposing.</a:t>
            </a:r>
          </a:p>
          <a:p>
            <a:pPr indent="0">
              <a:lnSpc>
                <a:spcPct val="90000"/>
              </a:lnSpc>
              <a:buFont typeface="Verdana" pitchFamily="34" charset="0"/>
              <a:buNone/>
              <a:defRPr/>
            </a:pPr>
            <a:endParaRPr lang="en-US" altLang="en-US" sz="1800" kern="0" dirty="0">
              <a:solidFill>
                <a:schemeClr val="tx2"/>
              </a:solidFill>
            </a:endParaRPr>
          </a:p>
          <a:p>
            <a:pPr indent="0">
              <a:lnSpc>
                <a:spcPct val="90000"/>
              </a:lnSpc>
              <a:buFont typeface="Verdana" pitchFamily="34" charset="0"/>
              <a:buNone/>
              <a:defRPr/>
            </a:pPr>
            <a:r>
              <a:rPr lang="en-US" altLang="en-US" sz="1800" kern="0" dirty="0">
                <a:solidFill>
                  <a:schemeClr val="tx2"/>
                </a:solidFill>
              </a:rPr>
              <a:t>Some tips for GANTT charts:</a:t>
            </a:r>
          </a:p>
          <a:p>
            <a:pPr marL="571500" indent="-571500">
              <a:lnSpc>
                <a:spcPct val="150000"/>
              </a:lnSpc>
              <a:buFontTx/>
              <a:buAutoNum type="arabicPeriod"/>
              <a:defRPr/>
            </a:pPr>
            <a:r>
              <a:rPr lang="en-US" altLang="en-US" sz="1800" kern="0" dirty="0">
                <a:solidFill>
                  <a:schemeClr val="tx2"/>
                </a:solidFill>
              </a:rPr>
              <a:t>It should link clearly to WBS and Flow Chart</a:t>
            </a:r>
          </a:p>
          <a:p>
            <a:pPr marL="571500" indent="-571500">
              <a:lnSpc>
                <a:spcPct val="150000"/>
              </a:lnSpc>
              <a:buFontTx/>
              <a:buAutoNum type="arabicPeriod"/>
              <a:defRPr/>
            </a:pPr>
            <a:r>
              <a:rPr lang="en-US" altLang="en-US" sz="1800" kern="0" dirty="0">
                <a:solidFill>
                  <a:schemeClr val="tx2"/>
                </a:solidFill>
              </a:rPr>
              <a:t>It should show milestones, reviews and </a:t>
            </a:r>
            <a:r>
              <a:rPr lang="en-US" altLang="en-US" sz="1800" b="1" kern="0" dirty="0">
                <a:solidFill>
                  <a:schemeClr val="tx2"/>
                </a:solidFill>
              </a:rPr>
              <a:t>key</a:t>
            </a:r>
            <a:r>
              <a:rPr lang="en-US" altLang="en-US" sz="1800" kern="0" dirty="0">
                <a:solidFill>
                  <a:schemeClr val="tx2"/>
                </a:solidFill>
              </a:rPr>
              <a:t> deliverables</a:t>
            </a:r>
          </a:p>
          <a:p>
            <a:pPr marL="571500" indent="-571500">
              <a:lnSpc>
                <a:spcPct val="150000"/>
              </a:lnSpc>
              <a:buFontTx/>
              <a:buAutoNum type="arabicPeriod"/>
              <a:defRPr/>
            </a:pPr>
            <a:r>
              <a:rPr lang="en-US" altLang="en-US" sz="1800" kern="0" dirty="0">
                <a:solidFill>
                  <a:schemeClr val="tx2"/>
                </a:solidFill>
              </a:rPr>
              <a:t>It should show the </a:t>
            </a:r>
            <a:r>
              <a:rPr lang="en-US" altLang="en-US" sz="1800" b="1" kern="0" dirty="0">
                <a:solidFill>
                  <a:schemeClr val="tx2"/>
                </a:solidFill>
              </a:rPr>
              <a:t>key</a:t>
            </a:r>
            <a:r>
              <a:rPr lang="en-US" altLang="en-US" sz="1800" kern="0" dirty="0">
                <a:solidFill>
                  <a:schemeClr val="tx2"/>
                </a:solidFill>
              </a:rPr>
              <a:t> dependencies between tasks</a:t>
            </a:r>
          </a:p>
          <a:p>
            <a:pPr marL="571500" indent="-571500">
              <a:lnSpc>
                <a:spcPct val="150000"/>
              </a:lnSpc>
              <a:buFontTx/>
              <a:buAutoNum type="arabicPeriod"/>
              <a:defRPr/>
            </a:pPr>
            <a:r>
              <a:rPr lang="en-US" altLang="en-US" sz="1800" kern="0" dirty="0">
                <a:solidFill>
                  <a:schemeClr val="tx2"/>
                </a:solidFill>
              </a:rPr>
              <a:t>Include to a ‘sensible’ level (not too much, not too little) – ask can you monitor progress?</a:t>
            </a:r>
          </a:p>
          <a:p>
            <a:pPr marL="571500" indent="-571500">
              <a:lnSpc>
                <a:spcPct val="150000"/>
              </a:lnSpc>
              <a:buFontTx/>
              <a:buAutoNum type="arabicPeriod"/>
              <a:defRPr/>
            </a:pPr>
            <a:r>
              <a:rPr lang="en-US" altLang="en-US" sz="1800" kern="0" dirty="0">
                <a:solidFill>
                  <a:schemeClr val="tx2"/>
                </a:solidFill>
              </a:rPr>
              <a:t>Is there a critical path? Is it shown and discussed?</a:t>
            </a: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235569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(hints and tips)</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433763" y="1290874"/>
            <a:ext cx="11357811" cy="4758898"/>
          </a:xfrm>
        </p:spPr>
        <p:txBody>
          <a:bodyPr/>
          <a:lstStyle/>
          <a:p>
            <a:pPr algn="just" eaLnBrk="1" hangingPunct="1">
              <a:lnSpc>
                <a:spcPct val="100000"/>
              </a:lnSpc>
              <a:spcBef>
                <a:spcPct val="0"/>
              </a:spcBef>
              <a:buClrTx/>
              <a:buFontTx/>
              <a:buNone/>
            </a:pPr>
            <a:r>
              <a:rPr lang="en-US" altLang="en-US" sz="1800" dirty="0">
                <a:solidFill>
                  <a:schemeClr val="tx2"/>
                </a:solidFill>
              </a:rPr>
              <a:t>During this presentation we will draw your attention to </a:t>
            </a:r>
            <a:r>
              <a:rPr lang="en-US" altLang="en-US" sz="1800" b="1" dirty="0">
                <a:solidFill>
                  <a:schemeClr val="tx2"/>
                </a:solidFill>
              </a:rPr>
              <a:t>common mistakes </a:t>
            </a:r>
            <a:r>
              <a:rPr lang="en-US" altLang="en-US" sz="1800" dirty="0">
                <a:solidFill>
                  <a:schemeClr val="tx2"/>
                </a:solidFill>
              </a:rPr>
              <a:t>and oversights in proposals. It is not a prescriptive ‘do it like this’ list and the material must be sensibly applied to your particular case. </a:t>
            </a:r>
          </a:p>
          <a:p>
            <a:pPr algn="just" eaLnBrk="1" hangingPunct="1">
              <a:lnSpc>
                <a:spcPct val="100000"/>
              </a:lnSpc>
              <a:spcBef>
                <a:spcPct val="0"/>
              </a:spcBef>
              <a:buClrTx/>
              <a:buFontTx/>
              <a:buNone/>
            </a:pPr>
            <a:endParaRPr lang="en-US" altLang="en-US" sz="1800" dirty="0">
              <a:solidFill>
                <a:schemeClr val="tx2"/>
              </a:solidFill>
            </a:endParaRPr>
          </a:p>
          <a:p>
            <a:pPr algn="just" eaLnBrk="1" hangingPunct="1">
              <a:lnSpc>
                <a:spcPct val="100000"/>
              </a:lnSpc>
              <a:spcBef>
                <a:spcPct val="0"/>
              </a:spcBef>
              <a:buClrTx/>
              <a:buFontTx/>
              <a:buNone/>
            </a:pPr>
            <a:r>
              <a:rPr lang="en-US" altLang="en-US" sz="1800" dirty="0">
                <a:solidFill>
                  <a:schemeClr val="tx2"/>
                </a:solidFill>
              </a:rPr>
              <a:t>There is no substitute for </a:t>
            </a:r>
            <a:r>
              <a:rPr lang="en-US" altLang="en-US" sz="1800" b="1" dirty="0">
                <a:solidFill>
                  <a:schemeClr val="tx2"/>
                </a:solidFill>
              </a:rPr>
              <a:t>a good idea.</a:t>
            </a:r>
            <a:r>
              <a:rPr lang="pl-PL" altLang="en-US" sz="1800" dirty="0">
                <a:solidFill>
                  <a:schemeClr val="tx2"/>
                </a:solidFill>
              </a:rPr>
              <a:t> </a:t>
            </a:r>
            <a:r>
              <a:rPr lang="en-US" altLang="en-US" sz="1800" dirty="0">
                <a:solidFill>
                  <a:schemeClr val="tx2"/>
                </a:solidFill>
              </a:rPr>
              <a:t>This presentation will only help you to present your idea in a way it can be </a:t>
            </a:r>
            <a:r>
              <a:rPr lang="en-US" altLang="en-US" sz="1800" b="1" dirty="0">
                <a:solidFill>
                  <a:schemeClr val="tx2"/>
                </a:solidFill>
              </a:rPr>
              <a:t>understood by</a:t>
            </a:r>
            <a:r>
              <a:rPr lang="pl-PL" altLang="en-US" sz="1800" b="1" dirty="0">
                <a:solidFill>
                  <a:schemeClr val="tx2"/>
                </a:solidFill>
              </a:rPr>
              <a:t> </a:t>
            </a:r>
            <a:r>
              <a:rPr lang="en-US" altLang="en-US" sz="1800" b="1" dirty="0">
                <a:solidFill>
                  <a:schemeClr val="tx2"/>
                </a:solidFill>
              </a:rPr>
              <a:t>reviewers</a:t>
            </a:r>
            <a:r>
              <a:rPr lang="en-US" altLang="en-US" sz="1800" dirty="0">
                <a:solidFill>
                  <a:schemeClr val="tx2"/>
                </a:solidFill>
              </a:rPr>
              <a:t>.</a:t>
            </a:r>
            <a:endParaRPr lang="pl-PL" altLang="en-US" sz="1800" dirty="0">
              <a:solidFill>
                <a:schemeClr val="tx2"/>
              </a:solidFill>
            </a:endParaRPr>
          </a:p>
          <a:p>
            <a:pPr algn="just" eaLnBrk="1" hangingPunct="1">
              <a:lnSpc>
                <a:spcPct val="100000"/>
              </a:lnSpc>
              <a:spcBef>
                <a:spcPct val="0"/>
              </a:spcBef>
              <a:buClrTx/>
              <a:buFontTx/>
              <a:buNone/>
            </a:pPr>
            <a:br>
              <a:rPr lang="en-US" altLang="en-US" sz="1800" dirty="0">
                <a:solidFill>
                  <a:schemeClr val="tx2"/>
                </a:solidFill>
              </a:rPr>
            </a:br>
            <a:r>
              <a:rPr lang="en-US" altLang="en-US" sz="1800" dirty="0">
                <a:solidFill>
                  <a:schemeClr val="tx2"/>
                </a:solidFill>
              </a:rPr>
              <a:t>Please ensure that your Proposal is compliant with the ITT conditions of tender and cover letter – each ITT can be different. Do not use a previous template from any other ITT.</a:t>
            </a:r>
          </a:p>
          <a:p>
            <a:pPr algn="just" eaLnBrk="1" hangingPunct="1">
              <a:lnSpc>
                <a:spcPct val="100000"/>
              </a:lnSpc>
              <a:spcBef>
                <a:spcPct val="0"/>
              </a:spcBef>
              <a:buClrTx/>
              <a:buFontTx/>
              <a:buNone/>
            </a:pPr>
            <a:endParaRPr lang="en-US" altLang="en-US" sz="1800" dirty="0">
              <a:solidFill>
                <a:schemeClr val="tx2"/>
              </a:solidFill>
            </a:endParaRPr>
          </a:p>
          <a:p>
            <a:pPr algn="just" eaLnBrk="1" hangingPunct="1">
              <a:lnSpc>
                <a:spcPct val="100000"/>
              </a:lnSpc>
              <a:spcBef>
                <a:spcPct val="0"/>
              </a:spcBef>
              <a:buClrTx/>
              <a:buFont typeface="Verdana" pitchFamily="34" charset="0"/>
              <a:buNone/>
            </a:pPr>
            <a:r>
              <a:rPr lang="en-US" altLang="en-US" sz="1800" b="1" dirty="0">
                <a:solidFill>
                  <a:schemeClr val="tx2"/>
                </a:solidFill>
              </a:rPr>
              <a:t>REMEMBER: </a:t>
            </a:r>
          </a:p>
          <a:p>
            <a:pPr algn="just" eaLnBrk="1" hangingPunct="1">
              <a:lnSpc>
                <a:spcPct val="100000"/>
              </a:lnSpc>
              <a:spcBef>
                <a:spcPct val="0"/>
              </a:spcBef>
              <a:buClrTx/>
              <a:buFont typeface="Verdana" pitchFamily="34" charset="0"/>
              <a:buNone/>
            </a:pPr>
            <a:r>
              <a:rPr lang="en-US" altLang="en-US" sz="1800" b="1" dirty="0">
                <a:solidFill>
                  <a:schemeClr val="tx2"/>
                </a:solidFill>
              </a:rPr>
              <a:t>ESA is only allowed to evaluate what is in the 25 pages of the proposal</a:t>
            </a:r>
            <a:r>
              <a:rPr lang="en-US" altLang="en-US" sz="1800" dirty="0">
                <a:solidFill>
                  <a:schemeClr val="tx2"/>
                </a:solidFill>
              </a:rPr>
              <a:t> – do not assume that the reviewers have “your common knowledge” or that “it is commonly known”. We cannot evaluate intentions, “read in-between-the-lines” or guess what you mean. We are only allowed, outside of the proposal, to consult ESA-STAR or other ESA internal information. </a:t>
            </a:r>
          </a:p>
          <a:p>
            <a:pPr algn="just" eaLnBrk="1" hangingPunct="1">
              <a:lnSpc>
                <a:spcPct val="100000"/>
              </a:lnSpc>
              <a:spcBef>
                <a:spcPct val="0"/>
              </a:spcBef>
              <a:buClrTx/>
              <a:buFont typeface="Verdana" pitchFamily="34" charset="0"/>
              <a:buNone/>
            </a:pPr>
            <a:endParaRPr lang="en-US" altLang="en-US" sz="1800" dirty="0">
              <a:solidFill>
                <a:schemeClr val="tx2"/>
              </a:solidFill>
            </a:endParaRPr>
          </a:p>
          <a:p>
            <a:pPr algn="just" eaLnBrk="1" hangingPunct="1">
              <a:lnSpc>
                <a:spcPct val="100000"/>
              </a:lnSpc>
              <a:spcBef>
                <a:spcPct val="0"/>
              </a:spcBef>
              <a:buClrTx/>
              <a:buFont typeface="Verdana" pitchFamily="34" charset="0"/>
              <a:buNone/>
            </a:pPr>
            <a:r>
              <a:rPr lang="en-US" altLang="en-US" sz="1800" b="1" dirty="0">
                <a:solidFill>
                  <a:schemeClr val="tx2"/>
                </a:solidFill>
              </a:rPr>
              <a:t>The TEB members have to read typically 20+ proposals in total per TEB </a:t>
            </a:r>
            <a:r>
              <a:rPr lang="en-US" altLang="en-US" sz="1800" dirty="0">
                <a:solidFill>
                  <a:schemeClr val="tx2"/>
                </a:solidFill>
              </a:rPr>
              <a:t>– the easier you make it for them to read and understand, the better for both them and you</a:t>
            </a:r>
            <a:r>
              <a:rPr lang="et-EE" altLang="en-US" sz="1800" dirty="0">
                <a:solidFill>
                  <a:schemeClr val="tx2"/>
                </a:solidFill>
              </a:rPr>
              <a:t>.</a:t>
            </a:r>
            <a:endParaRPr lang="en-GB" altLang="en-US" sz="1800" dirty="0">
              <a:solidFill>
                <a:schemeClr val="tx2"/>
              </a:solidFill>
            </a:endParaRPr>
          </a:p>
        </p:txBody>
      </p:sp>
    </p:spTree>
    <p:extLst>
      <p:ext uri="{BB962C8B-B14F-4D97-AF65-F5344CB8AC3E}">
        <p14:creationId xmlns:p14="http://schemas.microsoft.com/office/powerpoint/2010/main" val="1771736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pic>
        <p:nvPicPr>
          <p:cNvPr id="9" name="Picture 8">
            <a:extLst>
              <a:ext uri="{FF2B5EF4-FFF2-40B4-BE49-F238E27FC236}">
                <a16:creationId xmlns:a16="http://schemas.microsoft.com/office/drawing/2014/main" id="{FE44627D-40E7-4C21-868E-1CA4ED3DC379}"/>
              </a:ext>
            </a:extLst>
          </p:cNvPr>
          <p:cNvPicPr>
            <a:picLocks noChangeAspect="1"/>
          </p:cNvPicPr>
          <p:nvPr/>
        </p:nvPicPr>
        <p:blipFill>
          <a:blip r:embed="rId2"/>
          <a:stretch>
            <a:fillRect/>
          </a:stretch>
        </p:blipFill>
        <p:spPr>
          <a:xfrm>
            <a:off x="1058269" y="2489735"/>
            <a:ext cx="10108800" cy="2162135"/>
          </a:xfrm>
          <a:prstGeom prst="rect">
            <a:avLst/>
          </a:prstGeom>
        </p:spPr>
      </p:pic>
      <p:sp>
        <p:nvSpPr>
          <p:cNvPr id="10" name="TextBox 9">
            <a:extLst>
              <a:ext uri="{FF2B5EF4-FFF2-40B4-BE49-F238E27FC236}">
                <a16:creationId xmlns:a16="http://schemas.microsoft.com/office/drawing/2014/main" id="{2D8A9CFF-1995-4641-907D-C77BCF9AA791}"/>
              </a:ext>
            </a:extLst>
          </p:cNvPr>
          <p:cNvSpPr txBox="1"/>
          <p:nvPr/>
        </p:nvSpPr>
        <p:spPr>
          <a:xfrm>
            <a:off x="216000" y="1915164"/>
            <a:ext cx="2141933" cy="338554"/>
          </a:xfrm>
          <a:prstGeom prst="rect">
            <a:avLst/>
          </a:prstGeom>
          <a:noFill/>
        </p:spPr>
        <p:txBody>
          <a:bodyPr wrap="none">
            <a:spAutoFit/>
          </a:bodyPr>
          <a:lstStyle/>
          <a:p>
            <a:pPr eaLnBrk="1" hangingPunct="1">
              <a:defRPr/>
            </a:pPr>
            <a:r>
              <a:rPr lang="en-US" sz="1600" b="1" dirty="0">
                <a:solidFill>
                  <a:srgbClr val="FF0000"/>
                </a:solidFill>
              </a:rPr>
              <a:t>Bad GANTT chart</a:t>
            </a:r>
            <a:endParaRPr lang="en-GB" sz="1600" b="1" dirty="0">
              <a:solidFill>
                <a:srgbClr val="FF0000"/>
              </a:solidFill>
            </a:endParaRPr>
          </a:p>
        </p:txBody>
      </p:sp>
      <p:sp>
        <p:nvSpPr>
          <p:cNvPr id="11" name="TextBox 10">
            <a:extLst>
              <a:ext uri="{FF2B5EF4-FFF2-40B4-BE49-F238E27FC236}">
                <a16:creationId xmlns:a16="http://schemas.microsoft.com/office/drawing/2014/main" id="{89551A3F-9242-48BC-AF23-FE517828EEE9}"/>
              </a:ext>
            </a:extLst>
          </p:cNvPr>
          <p:cNvSpPr txBox="1"/>
          <p:nvPr/>
        </p:nvSpPr>
        <p:spPr>
          <a:xfrm>
            <a:off x="318533" y="5490338"/>
            <a:ext cx="1936865" cy="523220"/>
          </a:xfrm>
          <a:prstGeom prst="rect">
            <a:avLst/>
          </a:prstGeom>
          <a:noFill/>
        </p:spPr>
        <p:txBody>
          <a:bodyPr wrap="square" rtlCol="0">
            <a:spAutoFit/>
          </a:bodyPr>
          <a:lstStyle/>
          <a:p>
            <a:r>
              <a:rPr lang="en-GB" sz="1400" dirty="0">
                <a:solidFill>
                  <a:schemeClr val="tx2"/>
                </a:solidFill>
                <a:latin typeface="+mn-lt"/>
              </a:rPr>
              <a:t>Names not matching WBS titles</a:t>
            </a:r>
          </a:p>
        </p:txBody>
      </p:sp>
      <p:sp>
        <p:nvSpPr>
          <p:cNvPr id="12" name="TextBox 11">
            <a:extLst>
              <a:ext uri="{FF2B5EF4-FFF2-40B4-BE49-F238E27FC236}">
                <a16:creationId xmlns:a16="http://schemas.microsoft.com/office/drawing/2014/main" id="{13D01725-BD7D-4546-8A97-7E3E5ADB1900}"/>
              </a:ext>
            </a:extLst>
          </p:cNvPr>
          <p:cNvSpPr txBox="1"/>
          <p:nvPr/>
        </p:nvSpPr>
        <p:spPr>
          <a:xfrm>
            <a:off x="2841795" y="5490338"/>
            <a:ext cx="1936865" cy="523220"/>
          </a:xfrm>
          <a:prstGeom prst="rect">
            <a:avLst/>
          </a:prstGeom>
          <a:noFill/>
        </p:spPr>
        <p:txBody>
          <a:bodyPr wrap="square" rtlCol="0">
            <a:spAutoFit/>
          </a:bodyPr>
          <a:lstStyle/>
          <a:p>
            <a:r>
              <a:rPr lang="en-GB" sz="1400" dirty="0">
                <a:solidFill>
                  <a:schemeClr val="tx2"/>
                </a:solidFill>
                <a:latin typeface="+mn-lt"/>
              </a:rPr>
              <a:t>Insufficient granularity (not matching WBS)</a:t>
            </a:r>
          </a:p>
        </p:txBody>
      </p:sp>
      <p:sp>
        <p:nvSpPr>
          <p:cNvPr id="13" name="TextBox 12">
            <a:extLst>
              <a:ext uri="{FF2B5EF4-FFF2-40B4-BE49-F238E27FC236}">
                <a16:creationId xmlns:a16="http://schemas.microsoft.com/office/drawing/2014/main" id="{D26DF091-C1C5-45C4-A0BE-98A9BB58178A}"/>
              </a:ext>
            </a:extLst>
          </p:cNvPr>
          <p:cNvSpPr txBox="1"/>
          <p:nvPr/>
        </p:nvSpPr>
        <p:spPr>
          <a:xfrm>
            <a:off x="7259721" y="5013284"/>
            <a:ext cx="3621613" cy="738664"/>
          </a:xfrm>
          <a:prstGeom prst="rect">
            <a:avLst/>
          </a:prstGeom>
          <a:noFill/>
        </p:spPr>
        <p:txBody>
          <a:bodyPr wrap="square" rtlCol="0">
            <a:spAutoFit/>
          </a:bodyPr>
          <a:lstStyle/>
          <a:p>
            <a:r>
              <a:rPr lang="en-GB" sz="1400" dirty="0">
                <a:solidFill>
                  <a:schemeClr val="tx2"/>
                </a:solidFill>
                <a:latin typeface="+mn-lt"/>
              </a:rPr>
              <a:t>No dependencies or critical path shown</a:t>
            </a:r>
          </a:p>
          <a:p>
            <a:r>
              <a:rPr lang="en-GB" sz="1400" dirty="0">
                <a:solidFill>
                  <a:schemeClr val="tx2"/>
                </a:solidFill>
                <a:latin typeface="+mn-lt"/>
              </a:rPr>
              <a:t>No discrimination between entities</a:t>
            </a:r>
          </a:p>
          <a:p>
            <a:r>
              <a:rPr lang="en-GB" sz="1400" dirty="0">
                <a:solidFill>
                  <a:schemeClr val="tx2"/>
                </a:solidFill>
                <a:latin typeface="+mn-lt"/>
              </a:rPr>
              <a:t>No meetings/ key points</a:t>
            </a:r>
          </a:p>
        </p:txBody>
      </p:sp>
      <p:cxnSp>
        <p:nvCxnSpPr>
          <p:cNvPr id="14" name="Straight Arrow Connector 13">
            <a:extLst>
              <a:ext uri="{FF2B5EF4-FFF2-40B4-BE49-F238E27FC236}">
                <a16:creationId xmlns:a16="http://schemas.microsoft.com/office/drawing/2014/main" id="{56E73766-F461-4433-8F14-CFC3ED7F4D0A}"/>
              </a:ext>
            </a:extLst>
          </p:cNvPr>
          <p:cNvCxnSpPr>
            <a:cxnSpLocks/>
          </p:cNvCxnSpPr>
          <p:nvPr/>
        </p:nvCxnSpPr>
        <p:spPr>
          <a:xfrm flipH="1" flipV="1">
            <a:off x="8813787" y="3957145"/>
            <a:ext cx="1" cy="98159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875B495-E221-48EC-8427-5C542E50AFB5}"/>
              </a:ext>
            </a:extLst>
          </p:cNvPr>
          <p:cNvCxnSpPr>
            <a:cxnSpLocks/>
          </p:cNvCxnSpPr>
          <p:nvPr/>
        </p:nvCxnSpPr>
        <p:spPr>
          <a:xfrm flipV="1">
            <a:off x="4100566" y="4364337"/>
            <a:ext cx="2618761" cy="1047099"/>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4061A00-9C1D-4162-BAD1-0BE8E4D3D6AF}"/>
              </a:ext>
            </a:extLst>
          </p:cNvPr>
          <p:cNvCxnSpPr>
            <a:cxnSpLocks/>
          </p:cNvCxnSpPr>
          <p:nvPr/>
        </p:nvCxnSpPr>
        <p:spPr>
          <a:xfrm flipH="1" flipV="1">
            <a:off x="2873814" y="4730772"/>
            <a:ext cx="711161" cy="65184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D093E02-28CF-4E29-BA89-B55EF91C6D30}"/>
              </a:ext>
            </a:extLst>
          </p:cNvPr>
          <p:cNvCxnSpPr>
            <a:cxnSpLocks/>
          </p:cNvCxnSpPr>
          <p:nvPr/>
        </p:nvCxnSpPr>
        <p:spPr>
          <a:xfrm flipV="1">
            <a:off x="1159705" y="4780193"/>
            <a:ext cx="621798" cy="68511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4974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18" name="TextBox 17">
            <a:extLst>
              <a:ext uri="{FF2B5EF4-FFF2-40B4-BE49-F238E27FC236}">
                <a16:creationId xmlns:a16="http://schemas.microsoft.com/office/drawing/2014/main" id="{662B374F-B13E-418F-A70F-DAA6791CE4E3}"/>
              </a:ext>
            </a:extLst>
          </p:cNvPr>
          <p:cNvSpPr txBox="1"/>
          <p:nvPr/>
        </p:nvSpPr>
        <p:spPr>
          <a:xfrm>
            <a:off x="216000" y="1432464"/>
            <a:ext cx="2295821" cy="338554"/>
          </a:xfrm>
          <a:prstGeom prst="rect">
            <a:avLst/>
          </a:prstGeom>
          <a:noFill/>
        </p:spPr>
        <p:txBody>
          <a:bodyPr wrap="none">
            <a:spAutoFit/>
          </a:bodyPr>
          <a:lstStyle/>
          <a:p>
            <a:pPr eaLnBrk="1" hangingPunct="1">
              <a:defRPr/>
            </a:pPr>
            <a:r>
              <a:rPr lang="en-US" sz="1600" b="1" dirty="0">
                <a:solidFill>
                  <a:srgbClr val="00B050"/>
                </a:solidFill>
              </a:rPr>
              <a:t>Good GANTT chart</a:t>
            </a:r>
            <a:endParaRPr lang="en-GB" sz="1600" b="1" dirty="0">
              <a:solidFill>
                <a:srgbClr val="00B050"/>
              </a:solidFill>
            </a:endParaRPr>
          </a:p>
        </p:txBody>
      </p:sp>
      <p:pic>
        <p:nvPicPr>
          <p:cNvPr id="19" name="Picture 18">
            <a:extLst>
              <a:ext uri="{FF2B5EF4-FFF2-40B4-BE49-F238E27FC236}">
                <a16:creationId xmlns:a16="http://schemas.microsoft.com/office/drawing/2014/main" id="{1F1C4269-7B2B-4D71-870F-E8103F99C291}"/>
              </a:ext>
            </a:extLst>
          </p:cNvPr>
          <p:cNvPicPr>
            <a:picLocks noChangeAspect="1"/>
          </p:cNvPicPr>
          <p:nvPr/>
        </p:nvPicPr>
        <p:blipFill>
          <a:blip r:embed="rId2"/>
          <a:stretch>
            <a:fillRect/>
          </a:stretch>
        </p:blipFill>
        <p:spPr>
          <a:xfrm>
            <a:off x="1058269" y="1884337"/>
            <a:ext cx="10108800" cy="3900218"/>
          </a:xfrm>
          <a:prstGeom prst="rect">
            <a:avLst/>
          </a:prstGeom>
        </p:spPr>
      </p:pic>
    </p:spTree>
    <p:extLst>
      <p:ext uri="{BB962C8B-B14F-4D97-AF65-F5344CB8AC3E}">
        <p14:creationId xmlns:p14="http://schemas.microsoft.com/office/powerpoint/2010/main" val="22640273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154692"/>
            <a:ext cx="11565889" cy="2706475"/>
          </a:xfrm>
        </p:spPr>
        <p:txBody>
          <a:bodyPr/>
          <a:lstStyle/>
          <a:p>
            <a:pPr marL="457200" lvl="0" indent="-457200" algn="just">
              <a:spcAft>
                <a:spcPts val="0"/>
              </a:spcAft>
            </a:pPr>
            <a:r>
              <a:rPr lang="en-US" sz="1600" dirty="0">
                <a:solidFill>
                  <a:schemeClr val="bg1">
                    <a:lumMod val="25000"/>
                  </a:schemeClr>
                </a:solidFill>
                <a:latin typeface="+mn-lt"/>
                <a:ea typeface="Times New Roman"/>
                <a:cs typeface="Times New Roman"/>
              </a:rPr>
              <a:t>2.4.2 	</a:t>
            </a:r>
            <a:r>
              <a:rPr lang="en-US" sz="1600" u="sng" dirty="0">
                <a:solidFill>
                  <a:schemeClr val="bg1">
                    <a:lumMod val="25000"/>
                  </a:schemeClr>
                </a:solidFill>
                <a:latin typeface="+mn-lt"/>
                <a:ea typeface="Times New Roman"/>
                <a:cs typeface="Times New Roman"/>
              </a:rPr>
              <a:t>Proposed Schedule</a:t>
            </a:r>
          </a:p>
          <a:p>
            <a:pPr marL="457200" indent="-457200" algn="just">
              <a:spcAft>
                <a:spcPts val="0"/>
              </a:spcAft>
            </a:pPr>
            <a:r>
              <a:rPr lang="en-US" sz="1600" dirty="0">
                <a:solidFill>
                  <a:schemeClr val="tx2"/>
                </a:solidFill>
                <a:latin typeface="+mn-lt"/>
                <a:ea typeface="Times New Roman"/>
                <a:cs typeface="Times New Roman"/>
              </a:rPr>
              <a:t>        </a:t>
            </a:r>
            <a:r>
              <a:rPr lang="en-GB" sz="1600" dirty="0">
                <a:solidFill>
                  <a:schemeClr val="tx2"/>
                </a:solidFill>
                <a:latin typeface="+mn-lt"/>
                <a:ea typeface="Times New Roman"/>
                <a:cs typeface="Times New Roman"/>
              </a:rPr>
              <a:t>Provide a synthetic </a:t>
            </a:r>
            <a:r>
              <a:rPr lang="en-GB" sz="1600" b="1" dirty="0">
                <a:solidFill>
                  <a:schemeClr val="tx2"/>
                </a:solidFill>
                <a:latin typeface="+mn-lt"/>
                <a:ea typeface="Times New Roman"/>
                <a:cs typeface="Times New Roman"/>
              </a:rPr>
              <a:t>summary</a:t>
            </a:r>
            <a:r>
              <a:rPr lang="en-GB" sz="1600" dirty="0">
                <a:solidFill>
                  <a:schemeClr val="tx2"/>
                </a:solidFill>
                <a:latin typeface="+mn-lt"/>
                <a:ea typeface="Times New Roman"/>
                <a:cs typeface="Times New Roman"/>
              </a:rPr>
              <a:t> of the schedule including duration, planning assumptions (e.g. envisaged </a:t>
            </a:r>
            <a:r>
              <a:rPr lang="en-GB" sz="1600" b="1" dirty="0">
                <a:solidFill>
                  <a:schemeClr val="tx2"/>
                </a:solidFill>
                <a:latin typeface="+mn-lt"/>
                <a:ea typeface="Times New Roman"/>
                <a:cs typeface="Times New Roman"/>
              </a:rPr>
              <a:t>start date, holidays </a:t>
            </a:r>
            <a:r>
              <a:rPr lang="en-GB" sz="1600" dirty="0">
                <a:solidFill>
                  <a:schemeClr val="tx2"/>
                </a:solidFill>
                <a:latin typeface="+mn-lt"/>
                <a:ea typeface="Times New Roman"/>
                <a:cs typeface="Times New Roman"/>
              </a:rPr>
              <a:t>etc.) and identifying and explaining </a:t>
            </a:r>
            <a:r>
              <a:rPr lang="en-GB" sz="1600" b="1" dirty="0">
                <a:solidFill>
                  <a:schemeClr val="tx2"/>
                </a:solidFill>
                <a:latin typeface="+mn-lt"/>
                <a:ea typeface="Times New Roman"/>
                <a:cs typeface="Times New Roman"/>
              </a:rPr>
              <a:t>key planning drivers </a:t>
            </a:r>
            <a:r>
              <a:rPr lang="en-GB" sz="1600" dirty="0">
                <a:solidFill>
                  <a:schemeClr val="tx2"/>
                </a:solidFill>
                <a:latin typeface="+mn-lt"/>
                <a:ea typeface="Times New Roman"/>
                <a:cs typeface="Times New Roman"/>
              </a:rPr>
              <a:t>and dependencies</a:t>
            </a:r>
            <a:r>
              <a:rPr lang="en-US" sz="1600" dirty="0">
                <a:solidFill>
                  <a:schemeClr val="tx2"/>
                </a:solidFill>
                <a:latin typeface="+mn-lt"/>
                <a:ea typeface="Times New Roman"/>
                <a:cs typeface="Times New Roman"/>
              </a:rPr>
              <a:t>.</a:t>
            </a:r>
          </a:p>
          <a:p>
            <a:pPr marL="457200" lvl="0" indent="-457200" algn="just">
              <a:spcAft>
                <a:spcPts val="0"/>
              </a:spcAft>
            </a:pPr>
            <a:endParaRPr lang="en-US" sz="1600" dirty="0">
              <a:solidFill>
                <a:schemeClr val="tx2"/>
              </a:solidFill>
              <a:latin typeface="+mn-lt"/>
              <a:ea typeface="Times New Roman"/>
              <a:cs typeface="Times New Roman"/>
            </a:endParaRPr>
          </a:p>
          <a:p>
            <a:pPr marL="457200" lvl="0" indent="-457200" algn="just">
              <a:spcAft>
                <a:spcPts val="0"/>
              </a:spcAft>
            </a:pPr>
            <a:r>
              <a:rPr lang="en-US" sz="1600" dirty="0">
                <a:solidFill>
                  <a:schemeClr val="bg1">
                    <a:lumMod val="25000"/>
                  </a:schemeClr>
                </a:solidFill>
                <a:latin typeface="+mn-lt"/>
                <a:ea typeface="Times New Roman"/>
                <a:cs typeface="Times New Roman"/>
              </a:rPr>
              <a:t>2.4.3 	</a:t>
            </a:r>
            <a:r>
              <a:rPr lang="en-US" sz="1600" u="sng" dirty="0">
                <a:solidFill>
                  <a:schemeClr val="bg1">
                    <a:lumMod val="25000"/>
                  </a:schemeClr>
                </a:solidFill>
                <a:latin typeface="+mn-lt"/>
                <a:ea typeface="Times New Roman"/>
                <a:cs typeface="Times New Roman"/>
              </a:rPr>
              <a:t>Meeting and Travel Plan</a:t>
            </a:r>
          </a:p>
          <a:p>
            <a:pPr marL="457200" lvl="0" indent="-457200" algn="just">
              <a:spcAft>
                <a:spcPts val="0"/>
              </a:spcAft>
            </a:pPr>
            <a:r>
              <a:rPr lang="en-US" sz="1600" dirty="0">
                <a:solidFill>
                  <a:schemeClr val="tx2"/>
                </a:solidFill>
                <a:latin typeface="+mn-lt"/>
                <a:ea typeface="Times New Roman"/>
                <a:cs typeface="Times New Roman"/>
              </a:rPr>
              <a:t>        S</a:t>
            </a:r>
            <a:r>
              <a:rPr lang="en-GB" sz="1600" dirty="0" err="1">
                <a:solidFill>
                  <a:schemeClr val="tx2"/>
                </a:solidFill>
                <a:latin typeface="+mn-lt"/>
                <a:ea typeface="Times New Roman"/>
                <a:cs typeface="Times New Roman"/>
              </a:rPr>
              <a:t>hould</a:t>
            </a:r>
            <a:r>
              <a:rPr lang="en-GB" sz="1600" dirty="0">
                <a:solidFill>
                  <a:schemeClr val="tx2"/>
                </a:solidFill>
                <a:latin typeface="+mn-lt"/>
                <a:ea typeface="Times New Roman"/>
                <a:cs typeface="Times New Roman"/>
              </a:rPr>
              <a:t> be </a:t>
            </a:r>
            <a:r>
              <a:rPr lang="en-GB" sz="1600" b="1" dirty="0">
                <a:solidFill>
                  <a:schemeClr val="tx2"/>
                </a:solidFill>
                <a:latin typeface="+mn-lt"/>
                <a:ea typeface="Times New Roman"/>
                <a:cs typeface="Times New Roman"/>
              </a:rPr>
              <a:t>consistent </a:t>
            </a:r>
            <a:r>
              <a:rPr lang="en-GB" sz="1600" dirty="0">
                <a:solidFill>
                  <a:schemeClr val="tx2"/>
                </a:solidFill>
                <a:latin typeface="+mn-lt"/>
                <a:ea typeface="Times New Roman"/>
                <a:cs typeface="Times New Roman"/>
              </a:rPr>
              <a:t>with the cost given in </a:t>
            </a:r>
            <a:r>
              <a:rPr lang="en-GB" sz="1600" b="1" dirty="0">
                <a:solidFill>
                  <a:schemeClr val="tx2"/>
                </a:solidFill>
                <a:latin typeface="+mn-lt"/>
                <a:ea typeface="Times New Roman"/>
                <a:cs typeface="Times New Roman"/>
              </a:rPr>
              <a:t>PSS A2, Exhibit B </a:t>
            </a:r>
            <a:r>
              <a:rPr lang="en-GB" sz="1600" dirty="0">
                <a:solidFill>
                  <a:schemeClr val="tx2"/>
                </a:solidFill>
                <a:latin typeface="+mn-lt"/>
                <a:ea typeface="Times New Roman"/>
                <a:cs typeface="Times New Roman"/>
              </a:rPr>
              <a:t>and shall include not only meetings with the Agency but also meetings with sub-contractors involving travel, </a:t>
            </a:r>
            <a:r>
              <a:rPr lang="en-GB" sz="1600" b="1" dirty="0">
                <a:solidFill>
                  <a:schemeClr val="tx2"/>
                </a:solidFill>
                <a:latin typeface="+mn-lt"/>
                <a:ea typeface="Times New Roman"/>
                <a:cs typeface="Times New Roman"/>
              </a:rPr>
              <a:t>field trips</a:t>
            </a:r>
            <a:r>
              <a:rPr lang="en-GB" sz="1600" dirty="0">
                <a:solidFill>
                  <a:schemeClr val="tx2"/>
                </a:solidFill>
                <a:latin typeface="+mn-lt"/>
                <a:ea typeface="Times New Roman"/>
                <a:cs typeface="Times New Roman"/>
              </a:rPr>
              <a:t>, travels to test houses.</a:t>
            </a:r>
          </a:p>
          <a:p>
            <a:pPr marL="457200" lvl="0" indent="-457200" algn="just">
              <a:spcAft>
                <a:spcPts val="0"/>
              </a:spcAft>
            </a:pPr>
            <a:endParaRPr lang="en-GB" sz="1600" u="sng" dirty="0">
              <a:solidFill>
                <a:schemeClr val="tx2"/>
              </a:solidFill>
              <a:latin typeface="+mn-lt"/>
              <a:ea typeface="Times New Roman"/>
              <a:cs typeface="Times New Roman"/>
            </a:endParaRPr>
          </a:p>
          <a:p>
            <a:pPr marL="285750" lvl="0" indent="-285750" algn="just" eaLnBrk="0" hangingPunct="0">
              <a:lnSpc>
                <a:spcPct val="90000"/>
              </a:lnSpc>
              <a:spcBef>
                <a:spcPct val="20000"/>
              </a:spcBef>
              <a:buClr>
                <a:srgbClr val="0098DB"/>
              </a:buClr>
              <a:buFontTx/>
              <a:buChar char="-"/>
              <a:defRPr/>
            </a:pPr>
            <a:r>
              <a:rPr lang="en-US" altLang="en-US" sz="1600" kern="0" dirty="0">
                <a:solidFill>
                  <a:schemeClr val="tx2"/>
                </a:solidFill>
                <a:latin typeface="+mn-lt"/>
              </a:rPr>
              <a:t>All meetings with ESA (e.g. progress meetings – note these may be via telecon)</a:t>
            </a:r>
          </a:p>
          <a:p>
            <a:pPr marL="285750" lvl="0" indent="-285750" algn="just" eaLnBrk="0" hangingPunct="0">
              <a:lnSpc>
                <a:spcPct val="90000"/>
              </a:lnSpc>
              <a:spcBef>
                <a:spcPct val="20000"/>
              </a:spcBef>
              <a:buClr>
                <a:srgbClr val="0098DB"/>
              </a:buClr>
              <a:buFontTx/>
              <a:buChar char="-"/>
              <a:defRPr/>
            </a:pPr>
            <a:r>
              <a:rPr lang="en-US" altLang="en-US" sz="1600" kern="0" dirty="0">
                <a:solidFill>
                  <a:schemeClr val="tx2"/>
                </a:solidFill>
                <a:latin typeface="+mn-lt"/>
              </a:rPr>
              <a:t>All reviews, both internal and with ESA (e.g. Requirements Reviews, Design Review, Test Readiness...)</a:t>
            </a:r>
          </a:p>
          <a:p>
            <a:pPr marL="285750" lvl="0" indent="-285750" algn="just" eaLnBrk="0" hangingPunct="0">
              <a:lnSpc>
                <a:spcPct val="90000"/>
              </a:lnSpc>
              <a:spcBef>
                <a:spcPct val="20000"/>
              </a:spcBef>
              <a:buClr>
                <a:srgbClr val="0098DB"/>
              </a:buClr>
              <a:buFontTx/>
              <a:buChar char="-"/>
              <a:defRPr/>
            </a:pPr>
            <a:r>
              <a:rPr lang="en-US" altLang="en-US" sz="1600" kern="0" dirty="0">
                <a:solidFill>
                  <a:schemeClr val="tx2"/>
                </a:solidFill>
                <a:latin typeface="+mn-lt"/>
              </a:rPr>
              <a:t>All meetings with sub-contractors or potential customers (e.g. progress meetings, working meetings, requirement definition meetings)</a:t>
            </a:r>
          </a:p>
          <a:p>
            <a:pPr marL="285750" lvl="0" indent="-285750" algn="just" eaLnBrk="0" hangingPunct="0">
              <a:lnSpc>
                <a:spcPct val="90000"/>
              </a:lnSpc>
              <a:spcBef>
                <a:spcPct val="20000"/>
              </a:spcBef>
              <a:buClr>
                <a:srgbClr val="0098DB"/>
              </a:buClr>
              <a:buFontTx/>
              <a:buChar char="-"/>
              <a:defRPr/>
            </a:pPr>
            <a:r>
              <a:rPr lang="en-US" altLang="en-US" sz="1600" kern="0" dirty="0">
                <a:solidFill>
                  <a:schemeClr val="tx2"/>
                </a:solidFill>
                <a:latin typeface="+mn-lt"/>
              </a:rPr>
              <a:t>All travels to facilities (e.g. Test houses, Ground truth measurement areas)</a:t>
            </a:r>
          </a:p>
          <a:p>
            <a:pPr lvl="0" algn="just" eaLnBrk="0" hangingPunct="0">
              <a:lnSpc>
                <a:spcPct val="90000"/>
              </a:lnSpc>
              <a:spcBef>
                <a:spcPct val="20000"/>
              </a:spcBef>
              <a:buClr>
                <a:srgbClr val="0098DB"/>
              </a:buClr>
              <a:defRPr/>
            </a:pPr>
            <a:r>
              <a:rPr lang="en-US" altLang="en-US" sz="1600" kern="0" dirty="0">
                <a:solidFill>
                  <a:schemeClr val="tx2"/>
                </a:solidFill>
                <a:latin typeface="+mn-lt"/>
              </a:rPr>
              <a:t>Final Presentation (at ESA premises)</a:t>
            </a:r>
            <a:endParaRPr lang="pl-PL" altLang="en-US" sz="1600" kern="0" dirty="0">
              <a:solidFill>
                <a:schemeClr val="tx2"/>
              </a:solidFill>
              <a:latin typeface="+mn-lt"/>
            </a:endParaRPr>
          </a:p>
          <a:p>
            <a:pPr lvl="0" algn="just" eaLnBrk="0" hangingPunct="0">
              <a:lnSpc>
                <a:spcPct val="90000"/>
              </a:lnSpc>
              <a:spcBef>
                <a:spcPct val="20000"/>
              </a:spcBef>
              <a:buClr>
                <a:srgbClr val="0098DB"/>
              </a:buClr>
              <a:defRPr/>
            </a:pPr>
            <a:br>
              <a:rPr lang="en-US" altLang="en-US" sz="1600" kern="0" dirty="0">
                <a:solidFill>
                  <a:schemeClr val="tx2"/>
                </a:solidFill>
                <a:latin typeface="+mn-lt"/>
              </a:rPr>
            </a:br>
            <a:r>
              <a:rPr lang="en-US" altLang="en-US" sz="1600" b="1" kern="0" dirty="0">
                <a:solidFill>
                  <a:schemeClr val="tx2"/>
                </a:solidFill>
                <a:latin typeface="+mn-lt"/>
              </a:rPr>
              <a:t>NOT</a:t>
            </a:r>
            <a:r>
              <a:rPr lang="en-US" altLang="en-US" sz="1600" kern="0" dirty="0">
                <a:solidFill>
                  <a:schemeClr val="tx2"/>
                </a:solidFill>
                <a:latin typeface="+mn-lt"/>
              </a:rPr>
              <a:t> to include:</a:t>
            </a:r>
          </a:p>
          <a:p>
            <a:pPr marL="285750" lvl="0" indent="-285750" algn="just" eaLnBrk="0" hangingPunct="0">
              <a:lnSpc>
                <a:spcPct val="90000"/>
              </a:lnSpc>
              <a:spcBef>
                <a:spcPct val="20000"/>
              </a:spcBef>
              <a:buClr>
                <a:srgbClr val="0098DB"/>
              </a:buClr>
              <a:buFontTx/>
              <a:buChar char="-"/>
              <a:defRPr/>
            </a:pPr>
            <a:r>
              <a:rPr lang="en-US" altLang="en-US" sz="1600" kern="0" dirty="0">
                <a:solidFill>
                  <a:schemeClr val="tx2"/>
                </a:solidFill>
                <a:latin typeface="+mn-lt"/>
              </a:rPr>
              <a:t>Any meeting or travel not DIRECTLY needed for progression of the activity (e.g. conferences, promotional activities…)</a:t>
            </a:r>
          </a:p>
          <a:p>
            <a:pPr marL="285750" lvl="0" indent="-285750" algn="just" eaLnBrk="0" hangingPunct="0">
              <a:lnSpc>
                <a:spcPct val="90000"/>
              </a:lnSpc>
              <a:spcBef>
                <a:spcPct val="20000"/>
              </a:spcBef>
              <a:buClr>
                <a:srgbClr val="0098DB"/>
              </a:buClr>
              <a:buFontTx/>
              <a:buChar char="-"/>
              <a:defRPr/>
            </a:pPr>
            <a:r>
              <a:rPr lang="en-US" altLang="en-US" sz="1600" kern="0" dirty="0">
                <a:solidFill>
                  <a:schemeClr val="tx2"/>
                </a:solidFill>
                <a:latin typeface="+mn-lt"/>
              </a:rPr>
              <a:t>Ad-hoc meetings to resolve problems (e.g. supply problems)</a:t>
            </a: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3229208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76421" y="1122608"/>
            <a:ext cx="10725803" cy="5108509"/>
          </a:xfrm>
        </p:spPr>
        <p:txBody>
          <a:bodyPr/>
          <a:lstStyle/>
          <a:p>
            <a:pPr marL="457200" indent="-457200" algn="just">
              <a:spcAft>
                <a:spcPts val="0"/>
              </a:spcAft>
            </a:pPr>
            <a:r>
              <a:rPr lang="en-US" sz="1800" dirty="0">
                <a:solidFill>
                  <a:schemeClr val="tx2"/>
                </a:solidFill>
                <a:latin typeface="+mn-lt"/>
                <a:ea typeface="Times New Roman"/>
                <a:cs typeface="Times New Roman"/>
              </a:rPr>
              <a:t>2.5	</a:t>
            </a:r>
            <a:r>
              <a:rPr lang="en-US" sz="1800" u="sng" dirty="0">
                <a:solidFill>
                  <a:schemeClr val="tx2"/>
                </a:solidFill>
                <a:latin typeface="+mn-lt"/>
                <a:ea typeface="Times New Roman"/>
                <a:cs typeface="Times New Roman"/>
              </a:rPr>
              <a:t>DELIVERABLE ITEMS</a:t>
            </a:r>
          </a:p>
          <a:p>
            <a:pPr marL="457200" indent="-457200" algn="just">
              <a:spcAft>
                <a:spcPts val="0"/>
              </a:spcAft>
            </a:pPr>
            <a:r>
              <a:rPr lang="en-GB" sz="1800" dirty="0">
                <a:solidFill>
                  <a:schemeClr val="tx2"/>
                </a:solidFill>
                <a:latin typeface="+mn-lt"/>
                <a:ea typeface="Times New Roman"/>
                <a:cs typeface="Times New Roman"/>
              </a:rPr>
              <a:t>        The List of Deliverable Items shall be grouped in </a:t>
            </a:r>
            <a:r>
              <a:rPr lang="en-GB" sz="1800" b="1" dirty="0">
                <a:solidFill>
                  <a:schemeClr val="tx2"/>
                </a:solidFill>
                <a:latin typeface="+mn-lt"/>
                <a:ea typeface="Times New Roman"/>
                <a:cs typeface="Times New Roman"/>
              </a:rPr>
              <a:t>Documentation, Hardware and Software </a:t>
            </a:r>
            <a:r>
              <a:rPr lang="en-GB" sz="1800" dirty="0">
                <a:solidFill>
                  <a:schemeClr val="tx2"/>
                </a:solidFill>
                <a:latin typeface="+mn-lt"/>
                <a:ea typeface="Times New Roman"/>
                <a:cs typeface="Times New Roman"/>
              </a:rPr>
              <a:t>and shall include sufficient </a:t>
            </a:r>
            <a:r>
              <a:rPr lang="en-GB" sz="1800" b="1" dirty="0">
                <a:solidFill>
                  <a:schemeClr val="tx2"/>
                </a:solidFill>
                <a:latin typeface="+mn-lt"/>
                <a:ea typeface="Times New Roman"/>
                <a:cs typeface="Times New Roman"/>
              </a:rPr>
              <a:t>explanation</a:t>
            </a:r>
            <a:r>
              <a:rPr lang="en-GB" sz="1800" dirty="0">
                <a:solidFill>
                  <a:schemeClr val="tx2"/>
                </a:solidFill>
                <a:latin typeface="+mn-lt"/>
                <a:ea typeface="Times New Roman"/>
                <a:cs typeface="Times New Roman"/>
              </a:rPr>
              <a:t> to unambiguously represent the </a:t>
            </a:r>
            <a:r>
              <a:rPr lang="en-GB" sz="1800" b="1" dirty="0">
                <a:solidFill>
                  <a:schemeClr val="tx2"/>
                </a:solidFill>
                <a:latin typeface="+mn-lt"/>
                <a:ea typeface="Times New Roman"/>
                <a:cs typeface="Times New Roman"/>
              </a:rPr>
              <a:t>scope</a:t>
            </a:r>
            <a:r>
              <a:rPr lang="en-GB" sz="1800" dirty="0">
                <a:solidFill>
                  <a:schemeClr val="tx2"/>
                </a:solidFill>
                <a:latin typeface="+mn-lt"/>
                <a:ea typeface="Times New Roman"/>
                <a:cs typeface="Times New Roman"/>
              </a:rPr>
              <a:t> of the deliverable. </a:t>
            </a:r>
            <a:endParaRPr lang="en-US" sz="1800" dirty="0">
              <a:solidFill>
                <a:schemeClr val="tx2"/>
              </a:solidFill>
              <a:latin typeface="+mn-lt"/>
              <a:ea typeface="Times New Roman"/>
              <a:cs typeface="Times New Roman"/>
            </a:endParaRPr>
          </a:p>
          <a:p>
            <a:pPr marL="457200" indent="-457200" algn="just">
              <a:spcAft>
                <a:spcPts val="0"/>
              </a:spcAft>
            </a:pPr>
            <a:r>
              <a:rPr lang="en-US" sz="1800" dirty="0">
                <a:solidFill>
                  <a:schemeClr val="tx2"/>
                </a:solidFill>
                <a:latin typeface="+mn-lt"/>
                <a:ea typeface="Times New Roman"/>
                <a:cs typeface="Times New Roman"/>
              </a:rPr>
              <a:t>	</a:t>
            </a:r>
          </a:p>
          <a:p>
            <a:pPr marL="457200" indent="-457200" algn="just">
              <a:spcAft>
                <a:spcPts val="0"/>
              </a:spcAft>
            </a:pPr>
            <a:r>
              <a:rPr lang="en-US" sz="1800" dirty="0">
                <a:solidFill>
                  <a:schemeClr val="tx2"/>
                </a:solidFill>
                <a:latin typeface="+mn-lt"/>
                <a:ea typeface="Times New Roman"/>
                <a:cs typeface="Times New Roman"/>
              </a:rPr>
              <a:t>2.5.1	</a:t>
            </a:r>
            <a:r>
              <a:rPr lang="en-US" sz="1800" u="sng" dirty="0">
                <a:solidFill>
                  <a:schemeClr val="tx2"/>
                </a:solidFill>
                <a:latin typeface="+mn-lt"/>
                <a:ea typeface="Times New Roman"/>
                <a:cs typeface="Times New Roman"/>
              </a:rPr>
              <a:t>Documentation</a:t>
            </a:r>
          </a:p>
          <a:p>
            <a:pPr marL="457200" indent="-457200" algn="just">
              <a:spcAft>
                <a:spcPts val="0"/>
              </a:spcAft>
            </a:pPr>
            <a:endParaRPr lang="en-US" u="sng" dirty="0">
              <a:solidFill>
                <a:schemeClr val="tx2"/>
              </a:solidFill>
              <a:latin typeface="+mn-lt"/>
              <a:ea typeface="Times New Roman"/>
              <a:cs typeface="Times New Roman"/>
            </a:endParaRPr>
          </a:p>
          <a:p>
            <a:pPr marL="1067076" lvl="1" indent="-285750" eaLnBrk="1" fontAlgn="auto" hangingPunct="1">
              <a:lnSpc>
                <a:spcPct val="100000"/>
              </a:lnSpc>
              <a:spcBef>
                <a:spcPts val="0"/>
              </a:spcBef>
              <a:spcAft>
                <a:spcPts val="0"/>
              </a:spcAft>
              <a:buClrTx/>
              <a:buFont typeface="Arial" panose="020B0604020202020204" pitchFamily="34" charset="0"/>
              <a:buChar char="•"/>
              <a:defRPr/>
            </a:pPr>
            <a:r>
              <a:rPr kumimoji="0" lang="en-GB" b="1" i="0" u="none" strike="noStrike" kern="0" cap="none" spc="0" normalizeH="0" baseline="0" noProof="0" dirty="0">
                <a:ln>
                  <a:noFill/>
                </a:ln>
                <a:solidFill>
                  <a:schemeClr val="tx2"/>
                </a:solidFill>
                <a:effectLst/>
                <a:uLnTx/>
                <a:uFillTx/>
                <a:latin typeface="+mn-lt"/>
              </a:rPr>
              <a:t>Ensure there is a description of each deliverable to avoid later discussion!</a:t>
            </a:r>
            <a:br>
              <a:rPr kumimoji="0" lang="en-GB" b="1" i="0" u="none" strike="noStrike" kern="0" cap="none" spc="0" normalizeH="0" baseline="0" noProof="0" dirty="0">
                <a:ln>
                  <a:noFill/>
                </a:ln>
                <a:solidFill>
                  <a:schemeClr val="tx2"/>
                </a:solidFill>
                <a:effectLst/>
                <a:uLnTx/>
                <a:uFillTx/>
                <a:latin typeface="+mn-lt"/>
              </a:rPr>
            </a:br>
            <a:endParaRPr kumimoji="0" lang="en-GB" b="1" i="0" u="none" strike="noStrike" kern="0" cap="none" spc="0" normalizeH="0" baseline="0" noProof="0" dirty="0">
              <a:ln>
                <a:noFill/>
              </a:ln>
              <a:solidFill>
                <a:schemeClr val="tx2"/>
              </a:solidFill>
              <a:effectLst/>
              <a:uLnTx/>
              <a:uFillTx/>
              <a:latin typeface="+mn-lt"/>
            </a:endParaRPr>
          </a:p>
          <a:p>
            <a:pPr marL="1067076" lvl="1" indent="-285750" eaLnBrk="1" fontAlgn="auto" hangingPunct="1">
              <a:lnSpc>
                <a:spcPct val="100000"/>
              </a:lnSpc>
              <a:spcBef>
                <a:spcPts val="0"/>
              </a:spcBef>
              <a:spcAft>
                <a:spcPts val="0"/>
              </a:spcAft>
              <a:buClrTx/>
              <a:buFont typeface="Arial" panose="020B0604020202020204" pitchFamily="34" charset="0"/>
              <a:buChar char="•"/>
              <a:defRPr/>
            </a:pPr>
            <a:r>
              <a:rPr kumimoji="0" lang="en-GB" b="1" i="0" u="none" strike="noStrike" kern="0" cap="none" spc="0" normalizeH="0" baseline="0" noProof="0" dirty="0">
                <a:ln>
                  <a:noFill/>
                </a:ln>
                <a:solidFill>
                  <a:schemeClr val="tx2"/>
                </a:solidFill>
                <a:effectLst/>
                <a:uLnTx/>
                <a:uFillTx/>
                <a:latin typeface="+mn-lt"/>
              </a:rPr>
              <a:t>Ensure consistency with WPDs!</a:t>
            </a:r>
          </a:p>
          <a:p>
            <a:pPr indent="450215" algn="just">
              <a:spcAft>
                <a:spcPts val="0"/>
              </a:spcAft>
            </a:pPr>
            <a:endParaRPr lang="en-US" sz="1800" u="sng" dirty="0">
              <a:solidFill>
                <a:schemeClr val="tx2"/>
              </a:solidFill>
              <a:latin typeface="+mn-lt"/>
              <a:ea typeface="Times New Roman"/>
              <a:cs typeface="Times New Roman"/>
            </a:endParaRPr>
          </a:p>
          <a:p>
            <a:pPr indent="450215" algn="just">
              <a:spcAft>
                <a:spcPts val="0"/>
              </a:spcAft>
            </a:pPr>
            <a:br>
              <a:rPr lang="en-US" sz="1800" dirty="0">
                <a:solidFill>
                  <a:schemeClr val="tx2"/>
                </a:solidFill>
                <a:latin typeface="+mn-lt"/>
                <a:ea typeface="Times New Roman"/>
                <a:cs typeface="Times New Roman"/>
              </a:rPr>
            </a:br>
            <a:r>
              <a:rPr lang="en-US" sz="1800" dirty="0">
                <a:solidFill>
                  <a:schemeClr val="tx2"/>
                </a:solidFill>
                <a:latin typeface="+mn-lt"/>
                <a:ea typeface="Times New Roman"/>
                <a:cs typeface="Times New Roman"/>
              </a:rPr>
              <a:t>        </a:t>
            </a:r>
            <a:r>
              <a:rPr lang="en-GB" sz="1800" dirty="0">
                <a:solidFill>
                  <a:schemeClr val="tx2"/>
                </a:solidFill>
                <a:latin typeface="+mn-lt"/>
                <a:ea typeface="Times New Roman" panose="02020603050405020304" pitchFamily="18" charset="0"/>
                <a:cs typeface="Times New Roman" panose="02020603050405020304" pitchFamily="18" charset="0"/>
              </a:rPr>
              <a:t>2.5.2 </a:t>
            </a:r>
            <a:r>
              <a:rPr lang="en-GB" sz="1800" u="sng" dirty="0">
                <a:solidFill>
                  <a:schemeClr val="tx2"/>
                </a:solidFill>
                <a:latin typeface="+mn-lt"/>
                <a:ea typeface="Times New Roman" panose="02020603050405020304" pitchFamily="18" charset="0"/>
                <a:cs typeface="Times New Roman" panose="02020603050405020304" pitchFamily="18" charset="0"/>
              </a:rPr>
              <a:t>Other Deliverables (Hardware, Software, Models, Data, etc.)</a:t>
            </a:r>
            <a:endParaRPr lang="en-GB" sz="1800" dirty="0">
              <a:solidFill>
                <a:schemeClr val="tx2"/>
              </a:solidFill>
              <a:latin typeface="+mn-lt"/>
              <a:ea typeface="Times New Roman" panose="02020603050405020304" pitchFamily="18" charset="0"/>
              <a:cs typeface="Times New Roman" panose="02020603050405020304" pitchFamily="18" charset="0"/>
            </a:endParaRPr>
          </a:p>
          <a:p>
            <a:pPr marL="0" indent="-76200" algn="just">
              <a:buClr>
                <a:srgbClr val="0098DB"/>
              </a:buClr>
              <a:buFont typeface="Verdana" pitchFamily="34" charset="0"/>
              <a:buNone/>
              <a:defRPr/>
            </a:pPr>
            <a:endParaRPr kumimoji="0" lang="en-US" altLang="en-US" sz="14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2748550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2 – Management Part</a:t>
            </a:r>
            <a:endParaRPr lang="en-GB" dirty="0"/>
          </a:p>
        </p:txBody>
      </p:sp>
      <p:grpSp>
        <p:nvGrpSpPr>
          <p:cNvPr id="9" name="Group 8">
            <a:extLst>
              <a:ext uri="{FF2B5EF4-FFF2-40B4-BE49-F238E27FC236}">
                <a16:creationId xmlns:a16="http://schemas.microsoft.com/office/drawing/2014/main" id="{3A057EC1-300E-4BD5-B317-458B3392897B}"/>
              </a:ext>
            </a:extLst>
          </p:cNvPr>
          <p:cNvGrpSpPr/>
          <p:nvPr/>
        </p:nvGrpSpPr>
        <p:grpSpPr>
          <a:xfrm>
            <a:off x="440590" y="1215048"/>
            <a:ext cx="5367250" cy="766087"/>
            <a:chOff x="344602" y="1158855"/>
            <a:chExt cx="5367250" cy="766087"/>
          </a:xfrm>
        </p:grpSpPr>
        <p:pic>
          <p:nvPicPr>
            <p:cNvPr id="10" name="Picture 9">
              <a:extLst>
                <a:ext uri="{FF2B5EF4-FFF2-40B4-BE49-F238E27FC236}">
                  <a16:creationId xmlns:a16="http://schemas.microsoft.com/office/drawing/2014/main" id="{3D2B03EA-B1C3-4E88-A5D1-E2B7E694F959}"/>
                </a:ext>
              </a:extLst>
            </p:cNvPr>
            <p:cNvPicPr>
              <a:picLocks noChangeAspect="1"/>
            </p:cNvPicPr>
            <p:nvPr/>
          </p:nvPicPr>
          <p:blipFill>
            <a:blip r:embed="rId2"/>
            <a:stretch>
              <a:fillRect/>
            </a:stretch>
          </p:blipFill>
          <p:spPr>
            <a:xfrm>
              <a:off x="2366282" y="1158855"/>
              <a:ext cx="3345570" cy="766087"/>
            </a:xfrm>
            <a:prstGeom prst="rect">
              <a:avLst/>
            </a:prstGeom>
          </p:spPr>
        </p:pic>
        <p:pic>
          <p:nvPicPr>
            <p:cNvPr id="11" name="Picture 10">
              <a:extLst>
                <a:ext uri="{FF2B5EF4-FFF2-40B4-BE49-F238E27FC236}">
                  <a16:creationId xmlns:a16="http://schemas.microsoft.com/office/drawing/2014/main" id="{FC6C6288-110D-480F-B417-32295DBE21D7}"/>
                </a:ext>
              </a:extLst>
            </p:cNvPr>
            <p:cNvPicPr>
              <a:picLocks noChangeAspect="1"/>
            </p:cNvPicPr>
            <p:nvPr/>
          </p:nvPicPr>
          <p:blipFill>
            <a:blip r:embed="rId3"/>
            <a:stretch>
              <a:fillRect/>
            </a:stretch>
          </p:blipFill>
          <p:spPr>
            <a:xfrm>
              <a:off x="344602" y="1159532"/>
              <a:ext cx="2021680" cy="765410"/>
            </a:xfrm>
            <a:prstGeom prst="rect">
              <a:avLst/>
            </a:prstGeom>
          </p:spPr>
        </p:pic>
      </p:grpSp>
      <p:pic>
        <p:nvPicPr>
          <p:cNvPr id="12" name="Picture 1" descr="V188_PlanSerre_12bis COVER.jpg">
            <a:extLst>
              <a:ext uri="{FF2B5EF4-FFF2-40B4-BE49-F238E27FC236}">
                <a16:creationId xmlns:a16="http://schemas.microsoft.com/office/drawing/2014/main" id="{73D2B788-329B-44E9-BF66-FB724B52965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0641" y="1047012"/>
            <a:ext cx="3345570" cy="524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https://ecss.nl/wp-content/uploads/2019/12/ECSS-Tree-global(3December2019).png">
            <a:extLst>
              <a:ext uri="{FF2B5EF4-FFF2-40B4-BE49-F238E27FC236}">
                <a16:creationId xmlns:a16="http://schemas.microsoft.com/office/drawing/2014/main" id="{CC411E72-0192-F93E-9631-E44DCF104D4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403" t="5094" b="67827"/>
          <a:stretch/>
        </p:blipFill>
        <p:spPr bwMode="auto">
          <a:xfrm>
            <a:off x="5286867" y="4997905"/>
            <a:ext cx="6697533" cy="154514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5">
            <a:extLst>
              <a:ext uri="{FF2B5EF4-FFF2-40B4-BE49-F238E27FC236}">
                <a16:creationId xmlns:a16="http://schemas.microsoft.com/office/drawing/2014/main" id="{3D88BFC1-BEE3-B627-7058-99C432CC9D3C}"/>
              </a:ext>
            </a:extLst>
          </p:cNvPr>
          <p:cNvSpPr txBox="1">
            <a:spLocks/>
          </p:cNvSpPr>
          <p:nvPr/>
        </p:nvSpPr>
        <p:spPr bwMode="auto">
          <a:xfrm>
            <a:off x="240938" y="2047497"/>
            <a:ext cx="7872660" cy="415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algn="just">
              <a:lnSpc>
                <a:spcPct val="90000"/>
              </a:lnSpc>
              <a:buClr>
                <a:srgbClr val="0098DB"/>
              </a:buClr>
              <a:defRPr/>
            </a:pPr>
            <a:r>
              <a:rPr lang="en-GB" sz="1600" kern="0" dirty="0">
                <a:solidFill>
                  <a:schemeClr val="tx2"/>
                </a:solidFill>
                <a:latin typeface="+mn-lt"/>
              </a:rPr>
              <a:t>ESA implements the European Cooperation for Space Standardization (ECSS) in it’s programs.  This implementation is for RPA projects, but it is </a:t>
            </a:r>
            <a:r>
              <a:rPr lang="en-GB" sz="1600" b="1" kern="0" dirty="0">
                <a:solidFill>
                  <a:schemeClr val="tx2"/>
                </a:solidFill>
                <a:latin typeface="+mn-lt"/>
              </a:rPr>
              <a:t>strongly recommended </a:t>
            </a:r>
            <a:r>
              <a:rPr lang="en-GB" sz="1600" kern="0" dirty="0">
                <a:solidFill>
                  <a:schemeClr val="tx2"/>
                </a:solidFill>
                <a:latin typeface="+mn-lt"/>
              </a:rPr>
              <a:t>to implement them at least partially to better understand the way ESA programs work and the terminology used and resulting requirements.</a:t>
            </a:r>
          </a:p>
          <a:p>
            <a:pPr algn="just">
              <a:lnSpc>
                <a:spcPct val="90000"/>
              </a:lnSpc>
              <a:buClr>
                <a:srgbClr val="0098DB"/>
              </a:buClr>
              <a:defRPr/>
            </a:pPr>
            <a:endParaRPr lang="en-GB" sz="1600" kern="0" dirty="0">
              <a:solidFill>
                <a:schemeClr val="tx2"/>
              </a:solidFill>
              <a:latin typeface="+mn-lt"/>
            </a:endParaRPr>
          </a:p>
          <a:p>
            <a:pPr algn="just">
              <a:lnSpc>
                <a:spcPct val="90000"/>
              </a:lnSpc>
              <a:buClr>
                <a:srgbClr val="0098DB"/>
              </a:buClr>
              <a:defRPr/>
            </a:pPr>
            <a:r>
              <a:rPr lang="en-GB" sz="1600" kern="0" dirty="0">
                <a:solidFill>
                  <a:schemeClr val="tx2"/>
                </a:solidFill>
                <a:latin typeface="+mn-lt"/>
              </a:rPr>
              <a:t>ECSS documentation is available for free download from </a:t>
            </a:r>
            <a:r>
              <a:rPr lang="en-GB" sz="1600" b="1" kern="0" dirty="0">
                <a:solidFill>
                  <a:schemeClr val="tx2"/>
                </a:solidFill>
                <a:latin typeface="+mn-lt"/>
                <a:hlinkClick r:id="rId6">
                  <a:extLst>
                    <a:ext uri="{A12FA001-AC4F-418D-AE19-62706E023703}">
                      <ahyp:hlinkClr xmlns:ahyp="http://schemas.microsoft.com/office/drawing/2018/hyperlinkcolor" val="tx"/>
                    </a:ext>
                  </a:extLst>
                </a:hlinkClick>
              </a:rPr>
              <a:t>www.ECSS.nl</a:t>
            </a:r>
            <a:r>
              <a:rPr lang="en-GB" sz="1600" kern="0" dirty="0">
                <a:solidFill>
                  <a:schemeClr val="tx2"/>
                </a:solidFill>
                <a:latin typeface="+mn-lt"/>
              </a:rPr>
              <a:t>. Registration is free. </a:t>
            </a:r>
          </a:p>
          <a:p>
            <a:pPr algn="just">
              <a:lnSpc>
                <a:spcPct val="90000"/>
              </a:lnSpc>
              <a:buClr>
                <a:srgbClr val="0098DB"/>
              </a:buClr>
              <a:defRPr/>
            </a:pPr>
            <a:endParaRPr lang="en-GB" sz="1600" kern="0" dirty="0">
              <a:solidFill>
                <a:schemeClr val="tx2"/>
              </a:solidFill>
              <a:latin typeface="+mn-lt"/>
            </a:endParaRPr>
          </a:p>
          <a:p>
            <a:pPr algn="just">
              <a:lnSpc>
                <a:spcPct val="90000"/>
              </a:lnSpc>
              <a:buClr>
                <a:srgbClr val="0098DB"/>
              </a:buClr>
              <a:defRPr/>
            </a:pPr>
            <a:r>
              <a:rPr lang="en-GB" sz="1600" kern="0" dirty="0">
                <a:solidFill>
                  <a:schemeClr val="tx2"/>
                </a:solidFill>
                <a:latin typeface="+mn-lt"/>
              </a:rPr>
              <a:t>Some key documents to start with are: </a:t>
            </a:r>
          </a:p>
          <a:p>
            <a:pPr marL="171450" indent="-171450" algn="just">
              <a:lnSpc>
                <a:spcPct val="90000"/>
              </a:lnSpc>
              <a:buClr>
                <a:srgbClr val="0098DB"/>
              </a:buClr>
              <a:buFont typeface="Arial" panose="020B0604020202020204" pitchFamily="34" charset="0"/>
              <a:buChar char="•"/>
              <a:defRPr/>
            </a:pPr>
            <a:r>
              <a:rPr lang="en-GB" sz="1600" kern="0" dirty="0">
                <a:solidFill>
                  <a:schemeClr val="tx2"/>
                </a:solidFill>
                <a:latin typeface="+mn-lt"/>
              </a:rPr>
              <a:t>ECSS-M-ST-10C Project Planning and Implementation (In particular, Chapter 4,5 and Annex A)</a:t>
            </a:r>
          </a:p>
          <a:p>
            <a:pPr marL="171450" indent="-171450" algn="just">
              <a:lnSpc>
                <a:spcPct val="90000"/>
              </a:lnSpc>
              <a:buClr>
                <a:srgbClr val="0098DB"/>
              </a:buClr>
              <a:buFont typeface="Arial" panose="020B0604020202020204" pitchFamily="34" charset="0"/>
              <a:buChar char="•"/>
              <a:defRPr/>
            </a:pPr>
            <a:r>
              <a:rPr lang="en-GB" sz="1600" kern="0" dirty="0">
                <a:solidFill>
                  <a:schemeClr val="tx2"/>
                </a:solidFill>
                <a:latin typeface="+mn-lt"/>
              </a:rPr>
              <a:t>ECSS-M-ST-80C Risk Management</a:t>
            </a:r>
            <a:endParaRPr lang="en-GB" sz="1100" i="1" kern="0" dirty="0">
              <a:solidFill>
                <a:schemeClr val="tx2"/>
              </a:solidFill>
              <a:latin typeface="+mn-lt"/>
            </a:endParaRPr>
          </a:p>
          <a:p>
            <a:pPr marL="171450" indent="-171450" algn="just">
              <a:lnSpc>
                <a:spcPct val="90000"/>
              </a:lnSpc>
              <a:buClr>
                <a:srgbClr val="0098DB"/>
              </a:buClr>
              <a:buFont typeface="Arial" panose="020B0604020202020204" pitchFamily="34" charset="0"/>
              <a:buChar char="•"/>
              <a:defRPr/>
            </a:pPr>
            <a:r>
              <a:rPr lang="en-GB" sz="1600" kern="0" dirty="0">
                <a:solidFill>
                  <a:schemeClr val="tx2"/>
                </a:solidFill>
                <a:latin typeface="+mn-lt"/>
              </a:rPr>
              <a:t>ECSS-E-10A System Engineering</a:t>
            </a:r>
          </a:p>
          <a:p>
            <a:pPr marL="171450" indent="-171450" algn="just">
              <a:lnSpc>
                <a:spcPct val="90000"/>
              </a:lnSpc>
              <a:buClr>
                <a:srgbClr val="0098DB"/>
              </a:buClr>
              <a:buFont typeface="Arial" panose="020B0604020202020204" pitchFamily="34" charset="0"/>
              <a:buChar char="•"/>
              <a:defRPr/>
            </a:pPr>
            <a:r>
              <a:rPr lang="en-GB" sz="1600" kern="0" dirty="0">
                <a:solidFill>
                  <a:schemeClr val="tx2"/>
                </a:solidFill>
                <a:latin typeface="+mn-lt"/>
              </a:rPr>
              <a:t>ECSS-E-ST-10-06C Technical Requirements Specification</a:t>
            </a:r>
          </a:p>
          <a:p>
            <a:pPr marL="171450" indent="-171450" algn="just">
              <a:lnSpc>
                <a:spcPct val="90000"/>
              </a:lnSpc>
              <a:buClr>
                <a:srgbClr val="0098DB"/>
              </a:buClr>
              <a:buFont typeface="Arial" panose="020B0604020202020204" pitchFamily="34" charset="0"/>
              <a:buChar char="•"/>
              <a:defRPr/>
            </a:pPr>
            <a:r>
              <a:rPr lang="en-GB" sz="1600" kern="0" dirty="0">
                <a:solidFill>
                  <a:schemeClr val="tx2"/>
                </a:solidFill>
                <a:latin typeface="+mn-lt"/>
              </a:rPr>
              <a:t>ECSS-Q-ST-20C Space Product Assurance - Quality Assurance</a:t>
            </a:r>
          </a:p>
        </p:txBody>
      </p:sp>
    </p:spTree>
    <p:extLst>
      <p:ext uri="{BB962C8B-B14F-4D97-AF65-F5344CB8AC3E}">
        <p14:creationId xmlns:p14="http://schemas.microsoft.com/office/powerpoint/2010/main" val="23512487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Coins outline">
            <a:extLst>
              <a:ext uri="{FF2B5EF4-FFF2-40B4-BE49-F238E27FC236}">
                <a16:creationId xmlns:a16="http://schemas.microsoft.com/office/drawing/2014/main" id="{C7223457-E999-F309-FFE9-3DC345EE71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FD087145-81B1-5509-730C-575BE8ED400B}"/>
              </a:ext>
            </a:extLst>
          </p:cNvPr>
          <p:cNvSpPr>
            <a:spLocks noGrp="1"/>
          </p:cNvSpPr>
          <p:nvPr>
            <p:ph type="title"/>
          </p:nvPr>
        </p:nvSpPr>
        <p:spPr>
          <a:xfrm>
            <a:off x="1058069" y="2951947"/>
            <a:ext cx="10109200" cy="954107"/>
          </a:xfrm>
          <a:solidFill>
            <a:srgbClr val="335E6F">
              <a:alpha val="50000"/>
            </a:srgbClr>
          </a:solidFill>
        </p:spPr>
        <p:txBody>
          <a:bodyPr/>
          <a:lstStyle/>
          <a:p>
            <a:pPr algn="ctr"/>
            <a:r>
              <a:rPr lang="en-US" altLang="en-US" sz="2800" dirty="0">
                <a:solidFill>
                  <a:schemeClr val="bg1"/>
                </a:solidFill>
              </a:rPr>
              <a:t>Proposal Template</a:t>
            </a:r>
            <a:br>
              <a:rPr lang="en-US" altLang="en-US" sz="2800" dirty="0"/>
            </a:br>
            <a:r>
              <a:rPr lang="en-US" altLang="en-US" sz="2800" b="0" dirty="0">
                <a:solidFill>
                  <a:schemeClr val="accent6"/>
                </a:solidFill>
              </a:rPr>
              <a:t>Part 3 – Financial Part</a:t>
            </a:r>
            <a:endParaRPr lang="en-GB" b="0" dirty="0">
              <a:solidFill>
                <a:schemeClr val="accent6"/>
              </a:solidFill>
            </a:endParaRPr>
          </a:p>
        </p:txBody>
      </p:sp>
    </p:spTree>
    <p:extLst>
      <p:ext uri="{BB962C8B-B14F-4D97-AF65-F5344CB8AC3E}">
        <p14:creationId xmlns:p14="http://schemas.microsoft.com/office/powerpoint/2010/main" val="11538037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234903"/>
            <a:ext cx="11526821" cy="4928446"/>
          </a:xfrm>
        </p:spPr>
        <p:txBody>
          <a:bodyPr/>
          <a:lstStyle/>
          <a:p>
            <a:pPr marL="457200" indent="-457200" algn="just">
              <a:spcAft>
                <a:spcPts val="0"/>
              </a:spcAft>
            </a:pPr>
            <a:r>
              <a:rPr lang="en-US" sz="1600" dirty="0">
                <a:solidFill>
                  <a:schemeClr val="tx2"/>
                </a:solidFill>
                <a:latin typeface="+mn-lt"/>
                <a:ea typeface="Times New Roman"/>
                <a:cs typeface="Times New Roman"/>
              </a:rPr>
              <a:t>3.1	PRICE QUOTATION FOR THE CONTEMPLATED CONTRACT:</a:t>
            </a:r>
          </a:p>
          <a:p>
            <a:pPr marL="457200" indent="-457200" algn="just">
              <a:spcAft>
                <a:spcPts val="0"/>
              </a:spcAft>
            </a:pPr>
            <a:r>
              <a:rPr lang="en-US" sz="1600" dirty="0">
                <a:solidFill>
                  <a:schemeClr val="bg2"/>
                </a:solidFill>
                <a:latin typeface="+mn-lt"/>
                <a:ea typeface="Times New Roman"/>
                <a:cs typeface="Times New Roman"/>
              </a:rPr>
              <a:t>	</a:t>
            </a:r>
            <a:r>
              <a:rPr lang="en-GB" sz="1600" dirty="0">
                <a:solidFill>
                  <a:srgbClr val="FF0000"/>
                </a:solidFill>
                <a:latin typeface="+mn-lt"/>
                <a:ea typeface="Times New Roman"/>
                <a:cs typeface="Times New Roman"/>
              </a:rPr>
              <a:t>[Enter here the total amount quoted as a Firm Fixed Price (FFP), in Euro without cents, delivery duty paid, exclusive of import duties and value added taxes in ESA Member States, etc., in pursuance of the pricing conditions fixed in the “Draft Contract” included in the ITT</a:t>
            </a:r>
            <a:r>
              <a:rPr lang="en-US" sz="1600" dirty="0">
                <a:solidFill>
                  <a:srgbClr val="FF0000"/>
                </a:solidFill>
                <a:latin typeface="+mn-lt"/>
                <a:ea typeface="Times New Roman"/>
                <a:cs typeface="Times New Roman"/>
              </a:rPr>
              <a:t>]</a:t>
            </a:r>
          </a:p>
          <a:p>
            <a:pPr marL="457200" indent="-457200" algn="just">
              <a:spcAft>
                <a:spcPts val="0"/>
              </a:spcAft>
            </a:pPr>
            <a:endParaRPr lang="en-US" sz="1600" dirty="0">
              <a:solidFill>
                <a:srgbClr val="FF0000"/>
              </a:solidFill>
              <a:latin typeface="+mn-lt"/>
              <a:ea typeface="Times New Roman"/>
              <a:cs typeface="Times New Roman"/>
            </a:endParaRPr>
          </a:p>
          <a:p>
            <a:pPr marL="712788" indent="-260350" algn="just">
              <a:spcAft>
                <a:spcPts val="0"/>
              </a:spcAft>
            </a:pPr>
            <a:r>
              <a:rPr lang="en-US" sz="1600" dirty="0">
                <a:solidFill>
                  <a:srgbClr val="FF0000"/>
                </a:solidFill>
                <a:latin typeface="+mn-lt"/>
                <a:ea typeface="Times New Roman"/>
                <a:cs typeface="Times New Roman"/>
              </a:rPr>
              <a:t>Remarks concerning certain price elements:</a:t>
            </a:r>
          </a:p>
          <a:p>
            <a:pPr marL="712788" indent="-260350" algn="just">
              <a:spcAft>
                <a:spcPts val="0"/>
              </a:spcAft>
            </a:pPr>
            <a:endParaRPr lang="en-US" sz="1600" dirty="0">
              <a:solidFill>
                <a:srgbClr val="FF0000"/>
              </a:solidFill>
              <a:latin typeface="+mn-lt"/>
              <a:ea typeface="Times New Roman"/>
              <a:cs typeface="Times New Roman"/>
            </a:endParaRPr>
          </a:p>
          <a:p>
            <a:pPr marL="712788" indent="-260350" algn="just">
              <a:spcAft>
                <a:spcPts val="0"/>
              </a:spcAft>
            </a:pPr>
            <a:r>
              <a:rPr lang="en-US" sz="1600" dirty="0">
                <a:solidFill>
                  <a:srgbClr val="FF0000"/>
                </a:solidFill>
                <a:latin typeface="+mn-lt"/>
                <a:ea typeface="Times New Roman"/>
                <a:cs typeface="Times New Roman"/>
              </a:rPr>
              <a:t>a)	</a:t>
            </a:r>
            <a:r>
              <a:rPr lang="en-GB" sz="1600" dirty="0">
                <a:solidFill>
                  <a:srgbClr val="FF0000"/>
                </a:solidFill>
                <a:ea typeface="Times New Roman"/>
                <a:cs typeface="Times New Roman"/>
              </a:rPr>
              <a:t>Charging of royalties and licence fees:</a:t>
            </a:r>
          </a:p>
          <a:p>
            <a:pPr marL="712788" indent="-260350" algn="just">
              <a:spcAft>
                <a:spcPts val="0"/>
              </a:spcAft>
            </a:pPr>
            <a:r>
              <a:rPr lang="en-GB" sz="1600" dirty="0">
                <a:solidFill>
                  <a:srgbClr val="FF0000"/>
                </a:solidFill>
                <a:ea typeface="Times New Roman"/>
                <a:cs typeface="Times New Roman"/>
              </a:rPr>
              <a:t>	ESA will only accept to pay royalties or licence fees on the condition that they are:</a:t>
            </a:r>
          </a:p>
          <a:p>
            <a:pPr marL="712788" indent="-260350">
              <a:spcAft>
                <a:spcPts val="0"/>
              </a:spcAft>
            </a:pPr>
            <a:r>
              <a:rPr lang="en-GB" sz="1600" dirty="0">
                <a:solidFill>
                  <a:srgbClr val="FF0000"/>
                </a:solidFill>
                <a:ea typeface="Times New Roman"/>
                <a:cs typeface="Times New Roman"/>
              </a:rPr>
              <a:t>	-	clearly identified in the tender, with the financial basis for their calculation, method of application and total amount, and</a:t>
            </a:r>
          </a:p>
          <a:p>
            <a:pPr marL="712788" indent="-260350" algn="just">
              <a:spcAft>
                <a:spcPts val="0"/>
              </a:spcAft>
            </a:pPr>
            <a:r>
              <a:rPr lang="en-GB" sz="1600" dirty="0">
                <a:solidFill>
                  <a:srgbClr val="FF0000"/>
                </a:solidFill>
                <a:ea typeface="Times New Roman"/>
                <a:cs typeface="Times New Roman"/>
              </a:rPr>
              <a:t>	-	demonstrated to be of direct and necessary benefit to the work to be performed (thus not merely the consequence of a general agreement or commitment to a Third Party), and</a:t>
            </a:r>
          </a:p>
          <a:p>
            <a:pPr marL="712788" indent="-260350" algn="just">
              <a:spcAft>
                <a:spcPts val="0"/>
              </a:spcAft>
            </a:pPr>
            <a:r>
              <a:rPr lang="en-GB" sz="1600" dirty="0">
                <a:solidFill>
                  <a:srgbClr val="FF0000"/>
                </a:solidFill>
                <a:ea typeface="Times New Roman"/>
                <a:cs typeface="Times New Roman"/>
              </a:rPr>
              <a:t>	-	applied only to that part of the effort to be performed by a Contractor or Sub-contractor that is directly related to the subject matter of the licence or royalty agreement</a:t>
            </a:r>
            <a:r>
              <a:rPr lang="en-US" sz="1600" dirty="0">
                <a:solidFill>
                  <a:srgbClr val="FF0000"/>
                </a:solidFill>
                <a:latin typeface="+mn-lt"/>
                <a:ea typeface="Times New Roman"/>
                <a:cs typeface="Times New Roman"/>
              </a:rPr>
              <a:t>.</a:t>
            </a:r>
          </a:p>
          <a:p>
            <a:pPr marL="712788" indent="-260350" algn="just">
              <a:spcAft>
                <a:spcPts val="0"/>
              </a:spcAft>
            </a:pPr>
            <a:r>
              <a:rPr lang="en-US" sz="1600" dirty="0">
                <a:solidFill>
                  <a:srgbClr val="FF0000"/>
                </a:solidFill>
                <a:latin typeface="+mn-lt"/>
                <a:ea typeface="Times New Roman"/>
                <a:cs typeface="Times New Roman"/>
              </a:rPr>
              <a:t> </a:t>
            </a:r>
          </a:p>
          <a:p>
            <a:pPr marL="0" indent="-76200" algn="just">
              <a:buClr>
                <a:srgbClr val="0098DB"/>
              </a:buClr>
              <a:buFont typeface="Verdana" pitchFamily="34" charset="0"/>
              <a:buNone/>
              <a:defRPr/>
            </a:pPr>
            <a:endParaRPr kumimoji="0" lang="en-US" altLang="en-US"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38717841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964777"/>
            <a:ext cx="11526821" cy="4928446"/>
          </a:xfrm>
        </p:spPr>
        <p:txBody>
          <a:bodyPr/>
          <a:lstStyle/>
          <a:p>
            <a:pPr marL="457200" indent="-457200" algn="just">
              <a:spcAft>
                <a:spcPts val="0"/>
              </a:spcAft>
            </a:pPr>
            <a:r>
              <a:rPr lang="en-US" sz="1600" dirty="0">
                <a:solidFill>
                  <a:schemeClr val="tx2"/>
                </a:solidFill>
                <a:latin typeface="+mn-lt"/>
                <a:ea typeface="Times New Roman"/>
                <a:cs typeface="Times New Roman"/>
              </a:rPr>
              <a:t>(cont.)</a:t>
            </a:r>
          </a:p>
          <a:p>
            <a:pPr marL="457200" indent="-457200" algn="just">
              <a:spcAft>
                <a:spcPts val="0"/>
              </a:spcAft>
            </a:pPr>
            <a:r>
              <a:rPr lang="en-US" sz="1600" dirty="0">
                <a:solidFill>
                  <a:schemeClr val="tx2"/>
                </a:solidFill>
                <a:ea typeface="Times New Roman"/>
                <a:cs typeface="Times New Roman"/>
              </a:rPr>
              <a:t>3.1	PRICE QUOTATION FOR THE CONTEMPLATED CONTRACT:</a:t>
            </a:r>
          </a:p>
          <a:p>
            <a:pPr marL="457200" indent="-457200" algn="just">
              <a:spcAft>
                <a:spcPts val="0"/>
              </a:spcAft>
            </a:pPr>
            <a:endParaRPr lang="en-US" sz="1600" dirty="0">
              <a:solidFill>
                <a:schemeClr val="bg2"/>
              </a:solidFill>
              <a:ea typeface="Times New Roman"/>
              <a:cs typeface="Times New Roman"/>
            </a:endParaRPr>
          </a:p>
          <a:p>
            <a:pPr marL="712788" indent="-260350" algn="just">
              <a:spcAft>
                <a:spcPts val="0"/>
              </a:spcAft>
            </a:pPr>
            <a:r>
              <a:rPr lang="en-US" sz="1600" dirty="0">
                <a:solidFill>
                  <a:srgbClr val="FF0000"/>
                </a:solidFill>
                <a:ea typeface="Times New Roman"/>
                <a:cs typeface="Times New Roman"/>
              </a:rPr>
              <a:t>Remarks concerning certain price elements:</a:t>
            </a:r>
          </a:p>
          <a:p>
            <a:pPr marL="712788" indent="-260350" algn="just">
              <a:spcAft>
                <a:spcPts val="0"/>
              </a:spcAft>
            </a:pPr>
            <a:endParaRPr lang="en-US" sz="1600" dirty="0">
              <a:solidFill>
                <a:srgbClr val="FF0000"/>
              </a:solidFill>
              <a:latin typeface="+mn-lt"/>
              <a:ea typeface="Times New Roman"/>
              <a:cs typeface="Times New Roman"/>
            </a:endParaRPr>
          </a:p>
          <a:p>
            <a:pPr marL="712788" indent="-260350" algn="just">
              <a:spcAft>
                <a:spcPts val="0"/>
              </a:spcAft>
            </a:pPr>
            <a:r>
              <a:rPr lang="en-US" sz="1600" dirty="0">
                <a:solidFill>
                  <a:srgbClr val="FF0000"/>
                </a:solidFill>
                <a:latin typeface="+mn-lt"/>
                <a:ea typeface="Times New Roman"/>
                <a:cs typeface="Times New Roman"/>
              </a:rPr>
              <a:t>b)	</a:t>
            </a:r>
            <a:r>
              <a:rPr lang="en-GB" sz="1600" dirty="0">
                <a:solidFill>
                  <a:srgbClr val="FF0000"/>
                </a:solidFill>
                <a:latin typeface="+mn-lt"/>
                <a:ea typeface="Times New Roman"/>
                <a:cs typeface="Times New Roman"/>
              </a:rPr>
              <a:t>Quotations free of taxes and custom duties:</a:t>
            </a:r>
          </a:p>
          <a:p>
            <a:pPr marL="712788" indent="-260350" algn="just">
              <a:spcAft>
                <a:spcPts val="0"/>
              </a:spcAft>
            </a:pPr>
            <a:r>
              <a:rPr lang="en-GB" sz="1600" dirty="0">
                <a:solidFill>
                  <a:srgbClr val="FF0000"/>
                </a:solidFill>
                <a:latin typeface="+mn-lt"/>
                <a:ea typeface="Times New Roman"/>
                <a:cs typeface="Times New Roman"/>
              </a:rPr>
              <a:t>	Prices shall be quoted free of any value added taxes (VAT) and import duties in the Agency’s Member States. Please note that subcontractor are not VAT exempt. In this connection you shall pay attention to the provisions stated in Article 3 of the Draft Contract (Appendix 1 to the ITT). In case you consider that you and/or your Sub-contractor(s) will remain subject to payment of taxes or custom duties, you shall indicate separately the applicable rates, the corresponding estimated amounts, and the reason why exemption from such taxes or duties cannot be obtained</a:t>
            </a:r>
            <a:r>
              <a:rPr lang="en-US" sz="1600" dirty="0">
                <a:solidFill>
                  <a:srgbClr val="FF0000"/>
                </a:solidFill>
                <a:latin typeface="+mn-lt"/>
                <a:ea typeface="Times New Roman"/>
                <a:cs typeface="Times New Roman"/>
              </a:rPr>
              <a:t>.</a:t>
            </a:r>
          </a:p>
          <a:p>
            <a:pPr marL="712788" indent="-260350" algn="just">
              <a:spcAft>
                <a:spcPts val="0"/>
              </a:spcAft>
            </a:pPr>
            <a:endParaRPr lang="en-US" sz="1600" dirty="0">
              <a:solidFill>
                <a:srgbClr val="FF0000"/>
              </a:solidFill>
              <a:latin typeface="+mn-lt"/>
              <a:ea typeface="Times New Roman"/>
              <a:cs typeface="Times New Roman"/>
            </a:endParaRPr>
          </a:p>
          <a:p>
            <a:pPr marL="712788" indent="-260350" algn="just">
              <a:spcAft>
                <a:spcPts val="0"/>
              </a:spcAft>
            </a:pPr>
            <a:r>
              <a:rPr lang="en-US" sz="1600" dirty="0">
                <a:solidFill>
                  <a:srgbClr val="FF0000"/>
                </a:solidFill>
                <a:latin typeface="+mn-lt"/>
                <a:ea typeface="Times New Roman"/>
                <a:cs typeface="Times New Roman"/>
              </a:rPr>
              <a:t>c)	</a:t>
            </a:r>
            <a:r>
              <a:rPr lang="en-GB" sz="1600" dirty="0">
                <a:solidFill>
                  <a:srgbClr val="FF0000"/>
                </a:solidFill>
                <a:latin typeface="+mn-lt"/>
                <a:ea typeface="Times New Roman"/>
                <a:cs typeface="Times New Roman"/>
              </a:rPr>
              <a:t>Currency and conversion rate:</a:t>
            </a:r>
          </a:p>
          <a:p>
            <a:pPr marL="712788" indent="-260350" algn="just">
              <a:spcAft>
                <a:spcPts val="0"/>
              </a:spcAft>
            </a:pPr>
            <a:r>
              <a:rPr lang="en-GB" sz="1600" dirty="0">
                <a:solidFill>
                  <a:srgbClr val="FF0000"/>
                </a:solidFill>
                <a:latin typeface="+mn-lt"/>
                <a:ea typeface="Times New Roman"/>
                <a:cs typeface="Times New Roman"/>
              </a:rPr>
              <a:t>	For any Tenderer or proposed Sub-contractor located in countries outside of the Euro zone, the exchange rate used to quote their prices in Euro shall be indicated by the company (or institute) in its costing form PSS-A2. Any other factors (such as hedging costs, forward buying rates) used for the purpose of the calculations shall also be indicated</a:t>
            </a:r>
            <a:r>
              <a:rPr lang="en-US" sz="1600" dirty="0">
                <a:solidFill>
                  <a:srgbClr val="FF0000"/>
                </a:solidFill>
                <a:latin typeface="+mn-lt"/>
                <a:ea typeface="Times New Roman"/>
                <a:cs typeface="Times New Roman"/>
              </a:rPr>
              <a:t>]</a:t>
            </a:r>
          </a:p>
          <a:p>
            <a:pPr marL="712788" indent="-260350" algn="just">
              <a:spcAft>
                <a:spcPts val="0"/>
              </a:spcAft>
            </a:pPr>
            <a:r>
              <a:rPr lang="en-US" sz="1600" dirty="0">
                <a:solidFill>
                  <a:srgbClr val="FF0000"/>
                </a:solidFill>
                <a:latin typeface="+mn-lt"/>
                <a:ea typeface="Times New Roman"/>
                <a:cs typeface="Times New Roman"/>
              </a:rPr>
              <a:t> </a:t>
            </a:r>
          </a:p>
          <a:p>
            <a:pPr marL="0" indent="-76200" algn="just">
              <a:buClr>
                <a:srgbClr val="0098DB"/>
              </a:buClr>
              <a:buFont typeface="Verdana" pitchFamily="34" charset="0"/>
              <a:buNone/>
              <a:defRPr/>
            </a:pPr>
            <a:endParaRPr kumimoji="0" lang="en-US" altLang="en-US"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2150300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796586"/>
            <a:ext cx="11568960" cy="4259641"/>
          </a:xfrm>
        </p:spPr>
        <p:txBody>
          <a:bodyPr/>
          <a:lstStyle/>
          <a:p>
            <a:pPr marL="342900" marR="0" lvl="0" indent="-342900" algn="just" defTabSz="914400" eaLnBrk="1" fontAlgn="auto" latinLnBrk="0" hangingPunct="1">
              <a:lnSpc>
                <a:spcPct val="100000"/>
              </a:lnSpc>
              <a:spcBef>
                <a:spcPct val="0"/>
              </a:spcBef>
              <a:spcAft>
                <a:spcPts val="0"/>
              </a:spcAft>
              <a:buClrTx/>
              <a:buSzTx/>
              <a:buFont typeface="Verdana" pitchFamily="34" charset="0"/>
              <a:buAutoNum type="arabicPeriod"/>
              <a:tabLst/>
              <a:defRPr/>
            </a:pPr>
            <a:r>
              <a:rPr kumimoji="0" lang="en-GB" altLang="en-US" sz="1800" b="0" i="0" u="none" strike="noStrike" kern="0" cap="none" spc="0" normalizeH="0" baseline="0" noProof="0" dirty="0">
                <a:ln>
                  <a:noFill/>
                </a:ln>
                <a:solidFill>
                  <a:schemeClr val="tx2"/>
                </a:solidFill>
                <a:effectLst/>
                <a:uLnTx/>
                <a:uFillTx/>
                <a:latin typeface="+mn-lt"/>
                <a:cs typeface="MS PGothic" charset="0"/>
              </a:rPr>
              <a:t>The price of the Contract will be a </a:t>
            </a:r>
            <a:r>
              <a:rPr kumimoji="0" lang="en-GB" altLang="en-US" sz="1800" b="1" i="0" u="none" strike="noStrike" kern="0" cap="none" spc="0" normalizeH="0" baseline="0" noProof="0" dirty="0">
                <a:ln>
                  <a:noFill/>
                </a:ln>
                <a:solidFill>
                  <a:schemeClr val="tx2"/>
                </a:solidFill>
                <a:effectLst/>
                <a:uLnTx/>
                <a:uFillTx/>
                <a:latin typeface="+mn-lt"/>
                <a:cs typeface="MS PGothic" charset="0"/>
              </a:rPr>
              <a:t>Firm Fixed Price without VAT</a:t>
            </a:r>
            <a:r>
              <a:rPr kumimoji="0" lang="en-GB" altLang="en-US" sz="1800" b="0" i="0" u="none" strike="noStrike" kern="0" cap="none" spc="0" normalizeH="0" baseline="0" noProof="0" dirty="0">
                <a:ln>
                  <a:noFill/>
                </a:ln>
                <a:solidFill>
                  <a:schemeClr val="tx2"/>
                </a:solidFill>
                <a:effectLst/>
                <a:uLnTx/>
                <a:uFillTx/>
                <a:latin typeface="+mn-lt"/>
                <a:cs typeface="MS PGothic" charset="0"/>
              </a:rPr>
              <a:t>.</a:t>
            </a: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endParaRPr kumimoji="0" lang="en-GB" altLang="en-US" sz="1800" b="0" i="0" u="none" strike="noStrike" kern="0" cap="none" spc="0" normalizeH="0" baseline="0" noProof="0" dirty="0">
              <a:ln>
                <a:noFill/>
              </a:ln>
              <a:solidFill>
                <a:schemeClr val="tx2"/>
              </a:solidFill>
              <a:effectLst/>
              <a:uLnTx/>
              <a:uFillTx/>
              <a:latin typeface="+mn-lt"/>
              <a:cs typeface="MS PGothic" charset="0"/>
            </a:endParaRP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r>
              <a:rPr kumimoji="0" lang="en-US" sz="1800" b="0" i="0" u="none" strike="noStrike" kern="0" cap="none" spc="0" normalizeH="0" baseline="0" noProof="0" dirty="0">
                <a:ln>
                  <a:noFill/>
                </a:ln>
                <a:solidFill>
                  <a:schemeClr val="tx2"/>
                </a:solidFill>
                <a:effectLst/>
                <a:uLnTx/>
                <a:uFillTx/>
                <a:latin typeface="+mn-lt"/>
              </a:rPr>
              <a:t>The EU provides International </a:t>
            </a:r>
            <a:r>
              <a:rPr kumimoji="0" lang="en-US" sz="1800" b="0" i="0" u="none" strike="noStrike" kern="0" cap="none" spc="0" normalizeH="0" baseline="0" noProof="0" dirty="0" err="1">
                <a:ln>
                  <a:noFill/>
                </a:ln>
                <a:solidFill>
                  <a:schemeClr val="tx2"/>
                </a:solidFill>
                <a:effectLst/>
                <a:uLnTx/>
                <a:uFillTx/>
                <a:latin typeface="+mn-lt"/>
              </a:rPr>
              <a:t>Organisations</a:t>
            </a:r>
            <a:r>
              <a:rPr kumimoji="0" lang="en-US" sz="1800" b="0" i="0" u="none" strike="noStrike" kern="0" cap="none" spc="0" normalizeH="0" baseline="0" noProof="0" dirty="0">
                <a:ln>
                  <a:noFill/>
                </a:ln>
                <a:solidFill>
                  <a:schemeClr val="tx2"/>
                </a:solidFill>
                <a:effectLst/>
                <a:uLnTx/>
                <a:uFillTx/>
                <a:latin typeface="+mn-lt"/>
              </a:rPr>
              <a:t> the privilege to be exempted from VAT for intra-community transactions. ESA, as an International  </a:t>
            </a:r>
            <a:r>
              <a:rPr kumimoji="0" lang="en-US" sz="1800" b="0" i="0" u="none" strike="noStrike" kern="0" cap="none" spc="0" normalizeH="0" baseline="0" noProof="0" dirty="0" err="1">
                <a:ln>
                  <a:noFill/>
                </a:ln>
                <a:solidFill>
                  <a:schemeClr val="tx2"/>
                </a:solidFill>
                <a:effectLst/>
                <a:uLnTx/>
                <a:uFillTx/>
                <a:latin typeface="+mn-lt"/>
              </a:rPr>
              <a:t>Organisation</a:t>
            </a:r>
            <a:r>
              <a:rPr kumimoji="0" lang="en-US" sz="1800" b="0" i="0" u="none" strike="noStrike" kern="0" cap="none" spc="0" normalizeH="0" baseline="0" noProof="0" dirty="0">
                <a:ln>
                  <a:noFill/>
                </a:ln>
                <a:solidFill>
                  <a:schemeClr val="tx2"/>
                </a:solidFill>
                <a:effectLst/>
                <a:uLnTx/>
                <a:uFillTx/>
                <a:latin typeface="+mn-lt"/>
              </a:rPr>
              <a:t>, is classified as </a:t>
            </a:r>
            <a:r>
              <a:rPr kumimoji="0" lang="en-GB" sz="1800" b="0" i="0" u="sng" strike="noStrike" kern="0" cap="none" spc="0" normalizeH="0" baseline="0" noProof="0" dirty="0">
                <a:ln>
                  <a:noFill/>
                </a:ln>
                <a:solidFill>
                  <a:schemeClr val="tx2"/>
                </a:solidFill>
                <a:effectLst/>
                <a:uLnTx/>
                <a:uFillTx/>
                <a:latin typeface="+mn-lt"/>
              </a:rPr>
              <a:t>non-taxable.</a:t>
            </a:r>
            <a:r>
              <a:rPr kumimoji="0" lang="en-US" sz="1800" b="0" i="0" u="none" strike="noStrike" kern="0" cap="none" spc="0" normalizeH="0" baseline="0" noProof="0" dirty="0">
                <a:ln>
                  <a:noFill/>
                </a:ln>
                <a:solidFill>
                  <a:schemeClr val="tx2"/>
                </a:solidFill>
                <a:effectLst/>
                <a:uLnTx/>
                <a:uFillTx/>
                <a:latin typeface="+mn-lt"/>
              </a:rPr>
              <a:t> ESA applies this privilege by issuing a VAT EXEMPTION CERTIFICATE for its contract. </a:t>
            </a:r>
            <a:r>
              <a:rPr kumimoji="0" lang="en-GB" sz="1800" b="0" i="0" u="none" strike="noStrike" kern="0" cap="none" spc="0" normalizeH="0" baseline="0" noProof="0" dirty="0">
                <a:ln>
                  <a:noFill/>
                </a:ln>
                <a:solidFill>
                  <a:schemeClr val="tx2"/>
                </a:solidFill>
                <a:effectLst/>
                <a:uLnTx/>
                <a:uFillTx/>
                <a:latin typeface="+mn-lt"/>
              </a:rPr>
              <a:t>ESA does therefore not have a EU VAT-ID number</a:t>
            </a: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endParaRPr kumimoji="0" lang="en-US" sz="1800" b="0" i="0" u="none" strike="noStrike" kern="0" cap="none" spc="0" normalizeH="0" baseline="0" noProof="0" dirty="0">
              <a:ln>
                <a:noFill/>
              </a:ln>
              <a:solidFill>
                <a:schemeClr val="tx2"/>
              </a:solidFill>
              <a:effectLst/>
              <a:uLnTx/>
              <a:uFillTx/>
              <a:latin typeface="+mn-lt"/>
            </a:endParaRP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r>
              <a:rPr kumimoji="0" lang="en-US" sz="1800" b="1" i="0" u="none" strike="noStrike" kern="0" cap="none" spc="0" normalizeH="0" baseline="0" noProof="0" dirty="0">
                <a:ln>
                  <a:noFill/>
                </a:ln>
                <a:solidFill>
                  <a:schemeClr val="bg1">
                    <a:lumMod val="25000"/>
                  </a:schemeClr>
                </a:solidFill>
                <a:effectLst/>
                <a:uLnTx/>
                <a:uFillTx/>
                <a:latin typeface="+mn-lt"/>
              </a:rPr>
              <a:t>=&gt; The VAT Exemption certificate will be provided with the original contract.</a:t>
            </a: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endParaRPr kumimoji="0" lang="en-US" sz="1800" b="0" i="0" u="none" strike="noStrike" kern="0" cap="none" spc="0" normalizeH="0" baseline="0" noProof="0" dirty="0">
              <a:ln>
                <a:noFill/>
              </a:ln>
              <a:solidFill>
                <a:schemeClr val="tx2"/>
              </a:solidFill>
              <a:effectLst/>
              <a:uLnTx/>
              <a:uFillTx/>
              <a:latin typeface="+mn-lt"/>
            </a:endParaRP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v"/>
              <a:tabLst/>
              <a:defRPr/>
            </a:pPr>
            <a:r>
              <a:rPr kumimoji="0" lang="en-US" sz="1800" b="1" i="0" u="none" strike="noStrike" kern="0" cap="none" spc="0" normalizeH="0" baseline="0" noProof="0" dirty="0">
                <a:ln>
                  <a:noFill/>
                </a:ln>
                <a:solidFill>
                  <a:schemeClr val="tx2"/>
                </a:solidFill>
                <a:effectLst/>
                <a:uLnTx/>
                <a:uFillTx/>
                <a:latin typeface="+mn-lt"/>
              </a:rPr>
              <a:t>The Prime Contractor is the only one receiving the VAT EXEMPTION CERTIFICATE </a:t>
            </a:r>
            <a:r>
              <a:rPr kumimoji="0" lang="en-US" sz="1800" b="0" i="0" u="none" strike="noStrike" kern="0" cap="none" spc="0" normalizeH="0" baseline="0" noProof="0" dirty="0">
                <a:ln>
                  <a:noFill/>
                </a:ln>
                <a:solidFill>
                  <a:schemeClr val="tx2"/>
                </a:solidFill>
                <a:effectLst/>
                <a:uLnTx/>
                <a:uFillTx/>
                <a:latin typeface="+mn-lt"/>
              </a:rPr>
              <a:t>as it is the supplier in direct contractual relationship with ESA. It is the Prime Contractor to invoice ESA directly.</a:t>
            </a:r>
            <a:br>
              <a:rPr kumimoji="0" lang="en-US" sz="1800" b="0" i="0" u="none" strike="noStrike" kern="0" cap="none" spc="0" normalizeH="0" baseline="0" noProof="0" dirty="0">
                <a:ln>
                  <a:noFill/>
                </a:ln>
                <a:solidFill>
                  <a:schemeClr val="tx2"/>
                </a:solidFill>
                <a:effectLst/>
                <a:uLnTx/>
                <a:uFillTx/>
                <a:latin typeface="+mn-lt"/>
              </a:rPr>
            </a:br>
            <a:endParaRPr kumimoji="0" lang="en-US" sz="1800" b="0" i="0" u="none" strike="noStrike" kern="0" cap="none" spc="0" normalizeH="0" baseline="0" noProof="0" dirty="0">
              <a:ln>
                <a:noFill/>
              </a:ln>
              <a:solidFill>
                <a:schemeClr val="tx2"/>
              </a:solidFill>
              <a:effectLst/>
              <a:uLnTx/>
              <a:uFillTx/>
              <a:latin typeface="+mn-lt"/>
            </a:endParaRP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v"/>
              <a:tabLst/>
              <a:defRPr/>
            </a:pPr>
            <a:r>
              <a:rPr kumimoji="0" lang="en-US" sz="1800" b="0" i="0" u="none" strike="noStrike" kern="0" cap="none" spc="0" normalizeH="0" baseline="0" noProof="0" dirty="0">
                <a:ln>
                  <a:noFill/>
                </a:ln>
                <a:solidFill>
                  <a:schemeClr val="tx2"/>
                </a:solidFill>
                <a:effectLst/>
                <a:uLnTx/>
                <a:uFillTx/>
                <a:latin typeface="+mn-lt"/>
              </a:rPr>
              <a:t>Sub-contractors will not receive the VAT EXCEMPTION CERTIFICATE as they do not stand in a direct contractual relationship with ESA; they are paid by the Prime. </a:t>
            </a:r>
            <a:endParaRPr kumimoji="0" lang="en-US" sz="1800" b="0" i="1" u="none" strike="noStrike" kern="0" cap="none" spc="0" normalizeH="0" baseline="0" noProof="0" dirty="0">
              <a:ln>
                <a:noFill/>
              </a:ln>
              <a:solidFill>
                <a:schemeClr val="tx2"/>
              </a:solidFill>
              <a:effectLst/>
              <a:uLnTx/>
              <a:uFillTx/>
              <a:latin typeface="+mn-lt"/>
            </a:endParaRP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kumimoji="0" lang="en-US" altLang="en-US" sz="1600" b="0" i="0" u="none" strike="noStrike" kern="0" cap="none" spc="0" normalizeH="0" baseline="0" noProof="0" dirty="0">
              <a:ln>
                <a:noFill/>
              </a:ln>
              <a:solidFill>
                <a:schemeClr val="tx2"/>
              </a:solidFill>
              <a:effectLst/>
              <a:uLnTx/>
              <a:uFillTx/>
              <a:latin typeface="+mn-lt"/>
            </a:endParaRP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lang="en-US" altLang="en-US" sz="1600" dirty="0">
              <a:solidFill>
                <a:schemeClr val="tx2"/>
              </a:solidFill>
              <a:latin typeface="+mn-lt"/>
            </a:endParaRPr>
          </a:p>
          <a:p>
            <a:pPr marR="0" lvl="0" algn="l" defTabSz="914400" rtl="0" eaLnBrk="0" fontAlgn="base" latinLnBrk="0" hangingPunct="0">
              <a:lnSpc>
                <a:spcPct val="90000"/>
              </a:lnSpc>
              <a:spcBef>
                <a:spcPct val="20000"/>
              </a:spcBef>
              <a:spcAft>
                <a:spcPct val="0"/>
              </a:spcAft>
              <a:buClr>
                <a:srgbClr val="0098DB"/>
              </a:buClr>
              <a:buSzTx/>
              <a:tabLst/>
              <a:defRPr/>
            </a:pPr>
            <a:endParaRPr kumimoji="0" lang="en-US" altLang="en-US" sz="1600" b="0" i="0" u="none" strike="noStrike" kern="0" cap="none" spc="0" normalizeH="0" baseline="0" noProof="0" dirty="0">
              <a:ln>
                <a:noFill/>
              </a:ln>
              <a:solidFill>
                <a:schemeClr val="tx2"/>
              </a:solidFill>
              <a:effectLst/>
              <a:uLnTx/>
              <a:uFillTx/>
              <a:latin typeface="+mn-lt"/>
            </a:endParaRPr>
          </a:p>
        </p:txBody>
      </p:sp>
      <p:sp>
        <p:nvSpPr>
          <p:cNvPr id="7" name="Rectangle 6">
            <a:extLst>
              <a:ext uri="{FF2B5EF4-FFF2-40B4-BE49-F238E27FC236}">
                <a16:creationId xmlns:a16="http://schemas.microsoft.com/office/drawing/2014/main" id="{867928F5-F377-4CD7-8812-ADAC173E6584}"/>
              </a:ext>
            </a:extLst>
          </p:cNvPr>
          <p:cNvSpPr/>
          <p:nvPr/>
        </p:nvSpPr>
        <p:spPr>
          <a:xfrm>
            <a:off x="3405452" y="1063132"/>
            <a:ext cx="5414434" cy="369332"/>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sz="1800" b="1" i="0" u="none" strike="noStrike" kern="0" cap="none" spc="0" normalizeH="0" baseline="0" noProof="0" dirty="0">
                <a:ln>
                  <a:noFill/>
                </a:ln>
                <a:solidFill>
                  <a:schemeClr val="tx2"/>
                </a:solidFill>
                <a:effectLst/>
                <a:uLnTx/>
                <a:uFillTx/>
                <a:latin typeface="Verdana"/>
                <a:ea typeface="+mn-ea"/>
                <a:cs typeface="+mn-cs"/>
              </a:rPr>
              <a:t>Hints and tips: </a:t>
            </a:r>
            <a:r>
              <a:rPr kumimoji="0" lang="en-US" altLang="en-US" sz="1800" b="1" i="0" u="none" strike="noStrike" kern="0" cap="none" spc="0" normalizeH="0" baseline="0" noProof="0" dirty="0">
                <a:ln>
                  <a:noFill/>
                </a:ln>
                <a:solidFill>
                  <a:schemeClr val="tx2"/>
                </a:solidFill>
                <a:effectLst/>
                <a:uLnTx/>
                <a:uFillTx/>
                <a:latin typeface="Verdana"/>
                <a:ea typeface="+mn-ea"/>
                <a:cs typeface="+mn-cs"/>
              </a:rPr>
              <a:t>Price Quotation</a:t>
            </a:r>
            <a:endParaRPr kumimoji="0" lang="en-GB" sz="1800" b="1" i="0" u="none" strike="noStrike" kern="0" cap="none" spc="0" normalizeH="0" baseline="0" noProof="0" dirty="0">
              <a:ln>
                <a:noFill/>
              </a:ln>
              <a:solidFill>
                <a:schemeClr val="tx2"/>
              </a:solidFill>
              <a:effectLst/>
              <a:uLnTx/>
              <a:uFillTx/>
              <a:latin typeface="Verdana"/>
              <a:ea typeface="+mn-ea"/>
              <a:cs typeface="+mn-cs"/>
            </a:endParaRPr>
          </a:p>
        </p:txBody>
      </p:sp>
    </p:spTree>
    <p:extLst>
      <p:ext uri="{BB962C8B-B14F-4D97-AF65-F5344CB8AC3E}">
        <p14:creationId xmlns:p14="http://schemas.microsoft.com/office/powerpoint/2010/main" val="28384473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562413"/>
            <a:ext cx="11568960" cy="4259641"/>
          </a:xfrm>
        </p:spPr>
        <p:txBody>
          <a:bodyPr/>
          <a:lstStyle/>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r>
              <a:rPr kumimoji="0" lang="en-GB" altLang="en-US" sz="1800" b="0" i="0" u="none" strike="noStrike" kern="0" cap="none" spc="0" normalizeH="0" baseline="0" noProof="0" dirty="0">
                <a:ln>
                  <a:noFill/>
                </a:ln>
                <a:solidFill>
                  <a:schemeClr val="tx2"/>
                </a:solidFill>
                <a:effectLst/>
                <a:uLnTx/>
                <a:uFillTx/>
                <a:ea typeface="MS PGothic" pitchFamily="34" charset="-128"/>
                <a:cs typeface="MS PGothic" charset="0"/>
              </a:rPr>
              <a:t>2. </a:t>
            </a:r>
            <a:r>
              <a:rPr kumimoji="0" lang="en-GB" altLang="en-US" sz="2000" b="1" i="0" u="none" strike="noStrike" kern="0" cap="none" spc="0" normalizeH="0" baseline="0" noProof="0" dirty="0">
                <a:ln>
                  <a:noFill/>
                </a:ln>
                <a:solidFill>
                  <a:schemeClr val="tx2"/>
                </a:solidFill>
                <a:effectLst/>
                <a:uLnTx/>
                <a:uFillTx/>
                <a:ea typeface="MS PGothic" pitchFamily="34" charset="-128"/>
                <a:cs typeface="MS PGothic" charset="0"/>
              </a:rPr>
              <a:t>The price of the proposed  activity must be transparent, clear and credible. </a:t>
            </a: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endPar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endParaRP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GB" altLang="en-US" sz="2000" b="1" i="0" u="none" strike="noStrike" kern="0" cap="none" spc="0" normalizeH="0" baseline="0" noProof="0" dirty="0">
                <a:ln>
                  <a:noFill/>
                </a:ln>
                <a:solidFill>
                  <a:schemeClr val="bg1">
                    <a:lumMod val="25000"/>
                  </a:schemeClr>
                </a:solidFill>
                <a:effectLst/>
                <a:uLnTx/>
                <a:uFillTx/>
                <a:ea typeface="MS PGothic" pitchFamily="34" charset="-128"/>
              </a:rPr>
              <a:t>TRANSPARENT:</a:t>
            </a:r>
            <a:r>
              <a:rPr kumimoji="0" lang="en-GB" altLang="en-US" sz="2000" b="1" i="0" u="none" strike="noStrike" kern="0" cap="none" spc="0" normalizeH="0" baseline="0" noProof="0" dirty="0">
                <a:ln>
                  <a:noFill/>
                </a:ln>
                <a:solidFill>
                  <a:schemeClr val="tx2"/>
                </a:solidFill>
                <a:effectLst/>
                <a:uLnTx/>
                <a:uFillTx/>
                <a:ea typeface="MS PGothic" pitchFamily="34" charset="-128"/>
              </a:rPr>
              <a:t> </a:t>
            </a:r>
            <a:r>
              <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rPr>
              <a:t>Where does the money</a:t>
            </a:r>
            <a:r>
              <a:rPr kumimoji="0" lang="en-GB" altLang="en-US" sz="2000" b="0" i="0" u="none" strike="noStrike" kern="0" cap="none" spc="0" normalizeH="0" noProof="0" dirty="0">
                <a:ln>
                  <a:noFill/>
                </a:ln>
                <a:solidFill>
                  <a:schemeClr val="tx2"/>
                </a:solidFill>
                <a:effectLst/>
                <a:uLnTx/>
                <a:uFillTx/>
                <a:latin typeface="Verdana"/>
                <a:ea typeface="MS PGothic" pitchFamily="34" charset="-128"/>
                <a:cs typeface="MS PGothic" charset="0"/>
              </a:rPr>
              <a:t> go? </a:t>
            </a:r>
            <a:r>
              <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rPr>
              <a:t>(</a:t>
            </a:r>
            <a:r>
              <a:rPr kumimoji="0" lang="en-GB" altLang="en-US" sz="2000" b="0" i="0" u="none" strike="noStrike" kern="0" cap="none" spc="0" normalizeH="0" baseline="0" noProof="0" dirty="0" err="1">
                <a:ln>
                  <a:noFill/>
                </a:ln>
                <a:solidFill>
                  <a:schemeClr val="tx2"/>
                </a:solidFill>
                <a:effectLst/>
                <a:uLnTx/>
                <a:uFillTx/>
                <a:latin typeface="Verdana"/>
                <a:ea typeface="MS PGothic" pitchFamily="34" charset="-128"/>
                <a:cs typeface="MS PGothic" charset="0"/>
              </a:rPr>
              <a:t>e.g</a:t>
            </a:r>
            <a:r>
              <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rPr>
              <a:t>: the cost structure, hardware etc.)</a:t>
            </a: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endPar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endParaRP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GB" altLang="en-US" sz="2000" b="1" i="0" u="none" strike="noStrike" kern="0" cap="none" spc="0" normalizeH="0" baseline="0" noProof="0" dirty="0">
                <a:ln>
                  <a:noFill/>
                </a:ln>
                <a:solidFill>
                  <a:schemeClr val="bg1">
                    <a:lumMod val="25000"/>
                  </a:schemeClr>
                </a:solidFill>
                <a:effectLst/>
                <a:uLnTx/>
                <a:uFillTx/>
                <a:ea typeface="MS PGothic" pitchFamily="34" charset="-128"/>
              </a:rPr>
              <a:t>CLEAR</a:t>
            </a:r>
            <a:r>
              <a:rPr kumimoji="0" lang="en-GB" altLang="en-US" sz="2000" b="1" i="0" u="none" strike="noStrike" kern="0" cap="none" spc="0" normalizeH="0" baseline="0" noProof="0" dirty="0">
                <a:ln>
                  <a:noFill/>
                </a:ln>
                <a:solidFill>
                  <a:schemeClr val="tx2"/>
                </a:solidFill>
                <a:effectLst/>
                <a:uLnTx/>
                <a:uFillTx/>
                <a:ea typeface="MS PGothic" pitchFamily="34" charset="-128"/>
              </a:rPr>
              <a:t>: </a:t>
            </a:r>
            <a:r>
              <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rPr>
              <a:t>Level of details is important =&gt; PSS forms</a:t>
            </a:r>
          </a:p>
          <a:p>
            <a:pPr marL="0" marR="0" lvl="0" indent="0" algn="just" defTabSz="914400" eaLnBrk="1" fontAlgn="auto" latinLnBrk="0" hangingPunct="1">
              <a:lnSpc>
                <a:spcPct val="100000"/>
              </a:lnSpc>
              <a:spcBef>
                <a:spcPct val="0"/>
              </a:spcBef>
              <a:spcAft>
                <a:spcPts val="0"/>
              </a:spcAft>
              <a:buClrTx/>
              <a:buSzTx/>
              <a:buFont typeface="Verdana" pitchFamily="34" charset="0"/>
              <a:buNone/>
              <a:tabLst/>
              <a:defRPr/>
            </a:pPr>
            <a:endPar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endParaRP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en-GB" altLang="en-US" sz="2000" b="1" i="0" u="none" strike="noStrike" kern="0" cap="none" spc="0" normalizeH="0" baseline="0" noProof="0" dirty="0">
                <a:ln>
                  <a:noFill/>
                </a:ln>
                <a:solidFill>
                  <a:schemeClr val="bg1">
                    <a:lumMod val="25000"/>
                  </a:schemeClr>
                </a:solidFill>
                <a:effectLst/>
                <a:uLnTx/>
                <a:uFillTx/>
                <a:ea typeface="MS PGothic" pitchFamily="34" charset="-128"/>
              </a:rPr>
              <a:t>CREDIBLE: </a:t>
            </a:r>
            <a:r>
              <a:rPr lang="en-GB" altLang="en-US" sz="2000" kern="0" dirty="0">
                <a:solidFill>
                  <a:schemeClr val="tx2"/>
                </a:solidFill>
                <a:latin typeface="Verdana"/>
                <a:cs typeface="MS PGothic" charset="0"/>
              </a:rPr>
              <a:t>Are the cost credible to </a:t>
            </a:r>
            <a:r>
              <a:rPr kumimoji="0" lang="en-GB" altLang="en-US" sz="2000" b="0" i="0" u="none" strike="noStrike" kern="0" cap="none" spc="0" normalizeH="0" baseline="0" noProof="0" dirty="0">
                <a:ln>
                  <a:noFill/>
                </a:ln>
                <a:solidFill>
                  <a:schemeClr val="tx2"/>
                </a:solidFill>
                <a:effectLst/>
                <a:uLnTx/>
                <a:uFillTx/>
                <a:latin typeface="Verdana"/>
                <a:ea typeface="MS PGothic" pitchFamily="34" charset="-128"/>
                <a:cs typeface="MS PGothic" charset="0"/>
              </a:rPr>
              <a:t>achieve the objectives of the proposed activity ? </a:t>
            </a: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GB" altLang="en-US" sz="1600" b="0" i="0" u="none" strike="noStrike" kern="0" cap="none" spc="0" normalizeH="0" baseline="0" noProof="0" dirty="0">
              <a:ln>
                <a:noFill/>
              </a:ln>
              <a:solidFill>
                <a:schemeClr val="tx2"/>
              </a:solidFill>
              <a:effectLst/>
              <a:uLnTx/>
              <a:uFillTx/>
              <a:latin typeface="Verdana"/>
              <a:cs typeface="MS PGothic" charset="0"/>
            </a:endParaRP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ü"/>
              <a:tabLst/>
              <a:defRPr/>
            </a:pPr>
            <a:endParaRPr kumimoji="0" lang="en-GB" altLang="en-US" sz="1600" b="0" i="0" u="none" strike="noStrike" kern="0" cap="none" spc="0" normalizeH="0" baseline="0" noProof="0" dirty="0">
              <a:ln>
                <a:noFill/>
              </a:ln>
              <a:solidFill>
                <a:schemeClr val="tx2"/>
              </a:solidFill>
              <a:effectLst/>
              <a:uLnTx/>
              <a:uFillTx/>
              <a:latin typeface="Verdana"/>
              <a:cs typeface="MS PGothic" charset="0"/>
            </a:endParaRP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en-GB" altLang="en-US" sz="1800" b="0" i="0" u="none" strike="noStrike" kern="0" cap="none" spc="0" normalizeH="0" baseline="0" noProof="0" dirty="0">
                <a:ln>
                  <a:noFill/>
                </a:ln>
                <a:solidFill>
                  <a:schemeClr val="tx2"/>
                </a:solidFill>
                <a:effectLst/>
                <a:uLnTx/>
                <a:uFillTx/>
                <a:latin typeface="Verdana"/>
                <a:cs typeface="MS PGothic" charset="0"/>
              </a:rPr>
              <a:t>After the contract is signed by both party, ESA does not require financial reporting on the evolution of the spending. </a:t>
            </a: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en-GB" altLang="en-US" sz="1800" b="0" i="0" u="none" strike="noStrike" kern="0" cap="none" spc="0" normalizeH="0" baseline="0" noProof="0" dirty="0">
                <a:ln>
                  <a:noFill/>
                </a:ln>
                <a:solidFill>
                  <a:schemeClr val="tx2"/>
                </a:solidFill>
                <a:effectLst/>
                <a:uLnTx/>
                <a:uFillTx/>
                <a:latin typeface="Verdana"/>
                <a:cs typeface="MS PGothic" charset="0"/>
              </a:rPr>
              <a:t>All financial details are set in the proposal &amp; at negotiation. The proposal and the minutes of meeting will be part of “the rules of the game”  together with the Contract for the all duration of the  contract. </a:t>
            </a:r>
          </a:p>
          <a:p>
            <a:pPr marL="285750" marR="0" lvl="0" indent="-285750" algn="just" defTabSz="914400" eaLnBrk="1" fontAlgn="auto" latinLnBrk="0" hangingPunct="1">
              <a:lnSpc>
                <a:spcPct val="100000"/>
              </a:lnSpc>
              <a:spcBef>
                <a:spcPct val="0"/>
              </a:spcBef>
              <a:spcAft>
                <a:spcPts val="0"/>
              </a:spcAft>
              <a:buClrTx/>
              <a:buSzTx/>
              <a:buFont typeface="Wingdings" panose="05000000000000000000" pitchFamily="2" charset="2"/>
              <a:buChar char="q"/>
              <a:tabLst/>
              <a:defRPr/>
            </a:pPr>
            <a:r>
              <a:rPr lang="en-US" altLang="en-US" sz="1800" kern="0" dirty="0">
                <a:solidFill>
                  <a:schemeClr val="tx2"/>
                </a:solidFill>
                <a:latin typeface="Verdana"/>
                <a:cs typeface="MS PGothic" charset="0"/>
              </a:rPr>
              <a:t>The </a:t>
            </a:r>
            <a:r>
              <a:rPr lang="en-US" altLang="en-US" sz="1800" u="sng" kern="0" dirty="0">
                <a:solidFill>
                  <a:schemeClr val="bg1">
                    <a:lumMod val="25000"/>
                  </a:schemeClr>
                </a:solidFill>
                <a:latin typeface="Verdana"/>
                <a:cs typeface="MS PGothic" charset="0"/>
              </a:rPr>
              <a:t>financial envelope in the ITT is an earmarked budget</a:t>
            </a:r>
            <a:r>
              <a:rPr lang="en-US" altLang="en-US" sz="1800" b="1" u="sng" kern="0" dirty="0">
                <a:solidFill>
                  <a:schemeClr val="bg1">
                    <a:lumMod val="25000"/>
                  </a:schemeClr>
                </a:solidFill>
                <a:latin typeface="Verdana"/>
                <a:cs typeface="MS PGothic" charset="0"/>
              </a:rPr>
              <a:t> </a:t>
            </a:r>
            <a:r>
              <a:rPr lang="en-US" altLang="en-US" sz="1800" u="sng" kern="0" dirty="0">
                <a:solidFill>
                  <a:schemeClr val="bg1">
                    <a:lumMod val="25000"/>
                  </a:schemeClr>
                </a:solidFill>
                <a:latin typeface="Verdana"/>
                <a:cs typeface="MS PGothic" charset="0"/>
              </a:rPr>
              <a:t>– it is </a:t>
            </a:r>
            <a:r>
              <a:rPr lang="en-US" altLang="en-US" sz="1800" b="1" u="sng" kern="0" dirty="0">
                <a:solidFill>
                  <a:schemeClr val="bg1">
                    <a:lumMod val="25000"/>
                  </a:schemeClr>
                </a:solidFill>
                <a:latin typeface="Verdana"/>
                <a:cs typeface="MS PGothic" charset="0"/>
              </a:rPr>
              <a:t>NOT</a:t>
            </a:r>
            <a:r>
              <a:rPr lang="en-US" altLang="en-US" sz="1800" u="sng" kern="0" dirty="0">
                <a:solidFill>
                  <a:schemeClr val="bg1">
                    <a:lumMod val="25000"/>
                  </a:schemeClr>
                </a:solidFill>
                <a:latin typeface="Verdana"/>
                <a:cs typeface="MS PGothic" charset="0"/>
              </a:rPr>
              <a:t> a goal</a:t>
            </a:r>
            <a:r>
              <a:rPr lang="en-US" altLang="en-US" sz="1800" u="sng" kern="0" dirty="0">
                <a:solidFill>
                  <a:schemeClr val="tx2"/>
                </a:solidFill>
                <a:latin typeface="Verdana"/>
                <a:cs typeface="MS PGothic" charset="0"/>
              </a:rPr>
              <a:t>. </a:t>
            </a:r>
            <a:r>
              <a:rPr lang="en-US" altLang="en-US" sz="1800" kern="0" dirty="0">
                <a:solidFill>
                  <a:schemeClr val="tx2"/>
                </a:solidFill>
                <a:latin typeface="Verdana"/>
                <a:cs typeface="MS PGothic" charset="0"/>
              </a:rPr>
              <a:t>Price must be fair and reasonable for the scope of work described in the proposal. </a:t>
            </a:r>
            <a:endParaRPr lang="en-GB" altLang="en-US" sz="1800" kern="0" dirty="0">
              <a:solidFill>
                <a:schemeClr val="tx2"/>
              </a:solidFill>
              <a:latin typeface="Verdana"/>
              <a:cs typeface="MS PGothic" charset="0"/>
            </a:endParaRP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kumimoji="0" lang="en-US" altLang="en-US" sz="1600" b="0" i="0" u="none" strike="noStrike" kern="0" cap="none" spc="0" normalizeH="0" baseline="0" noProof="0" dirty="0">
              <a:ln>
                <a:noFill/>
              </a:ln>
              <a:solidFill>
                <a:schemeClr val="tx2"/>
              </a:solidFill>
              <a:effectLst/>
              <a:uLnTx/>
              <a:uFillTx/>
              <a:latin typeface="+mn-lt"/>
            </a:endParaRP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lang="en-US" altLang="en-US" sz="1600" dirty="0">
              <a:solidFill>
                <a:schemeClr val="tx2"/>
              </a:solidFill>
              <a:latin typeface="+mn-lt"/>
            </a:endParaRPr>
          </a:p>
          <a:p>
            <a:pPr marR="0" lvl="0" algn="l" defTabSz="914400" rtl="0" eaLnBrk="0" fontAlgn="base" latinLnBrk="0" hangingPunct="0">
              <a:lnSpc>
                <a:spcPct val="90000"/>
              </a:lnSpc>
              <a:spcBef>
                <a:spcPct val="20000"/>
              </a:spcBef>
              <a:spcAft>
                <a:spcPct val="0"/>
              </a:spcAft>
              <a:buClr>
                <a:srgbClr val="0098DB"/>
              </a:buClr>
              <a:buSzTx/>
              <a:tabLst/>
              <a:defRPr/>
            </a:pPr>
            <a:endParaRPr kumimoji="0" lang="en-US" altLang="en-US" sz="1600" b="0" i="0" u="none" strike="noStrike" kern="0" cap="none" spc="0" normalizeH="0" baseline="0" noProof="0" dirty="0">
              <a:ln>
                <a:noFill/>
              </a:ln>
              <a:solidFill>
                <a:schemeClr val="tx2"/>
              </a:solidFill>
              <a:effectLst/>
              <a:uLnTx/>
              <a:uFillTx/>
              <a:latin typeface="+mn-lt"/>
            </a:endParaRPr>
          </a:p>
        </p:txBody>
      </p:sp>
      <p:sp>
        <p:nvSpPr>
          <p:cNvPr id="7" name="Rectangle 6">
            <a:extLst>
              <a:ext uri="{FF2B5EF4-FFF2-40B4-BE49-F238E27FC236}">
                <a16:creationId xmlns:a16="http://schemas.microsoft.com/office/drawing/2014/main" id="{867928F5-F377-4CD7-8812-ADAC173E6584}"/>
              </a:ext>
            </a:extLst>
          </p:cNvPr>
          <p:cNvSpPr/>
          <p:nvPr/>
        </p:nvSpPr>
        <p:spPr>
          <a:xfrm>
            <a:off x="3405452" y="1063132"/>
            <a:ext cx="5414434" cy="369332"/>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sz="1800" b="1" i="0" u="none" strike="noStrike" kern="0" cap="none" spc="0" normalizeH="0" baseline="0" noProof="0" dirty="0">
                <a:ln>
                  <a:noFill/>
                </a:ln>
                <a:solidFill>
                  <a:schemeClr val="tx2"/>
                </a:solidFill>
                <a:effectLst/>
                <a:uLnTx/>
                <a:uFillTx/>
                <a:latin typeface="Verdana"/>
                <a:ea typeface="+mn-ea"/>
                <a:cs typeface="+mn-cs"/>
              </a:rPr>
              <a:t>Hints and tips: </a:t>
            </a:r>
            <a:r>
              <a:rPr kumimoji="0" lang="en-US" altLang="en-US" sz="1800" b="1" i="0" u="none" strike="noStrike" kern="0" cap="none" spc="0" normalizeH="0" baseline="0" noProof="0" dirty="0">
                <a:ln>
                  <a:noFill/>
                </a:ln>
                <a:solidFill>
                  <a:schemeClr val="tx2"/>
                </a:solidFill>
                <a:effectLst/>
                <a:uLnTx/>
                <a:uFillTx/>
                <a:latin typeface="Verdana"/>
                <a:ea typeface="+mn-ea"/>
                <a:cs typeface="+mn-cs"/>
              </a:rPr>
              <a:t>Price Quotation</a:t>
            </a:r>
            <a:endParaRPr kumimoji="0" lang="en-GB" sz="1800" b="1" i="0" u="none" strike="noStrike" kern="0" cap="none" spc="0" normalizeH="0" baseline="0" noProof="0" dirty="0">
              <a:ln>
                <a:noFill/>
              </a:ln>
              <a:solidFill>
                <a:schemeClr val="tx2"/>
              </a:solidFill>
              <a:effectLst/>
              <a:uLnTx/>
              <a:uFillTx/>
              <a:latin typeface="Verdana"/>
              <a:ea typeface="+mn-ea"/>
              <a:cs typeface="+mn-cs"/>
            </a:endParaRPr>
          </a:p>
        </p:txBody>
      </p:sp>
    </p:spTree>
    <p:extLst>
      <p:ext uri="{BB962C8B-B14F-4D97-AF65-F5344CB8AC3E}">
        <p14:creationId xmlns:p14="http://schemas.microsoft.com/office/powerpoint/2010/main" val="4105726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Checklist outline">
            <a:extLst>
              <a:ext uri="{FF2B5EF4-FFF2-40B4-BE49-F238E27FC236}">
                <a16:creationId xmlns:a16="http://schemas.microsoft.com/office/drawing/2014/main" id="{700F8447-BA02-2EBD-2122-A76E182C71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3869824"/>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8CFADA76-E8D2-90C6-4246-7B13CE364DE7}"/>
              </a:ext>
            </a:extLst>
          </p:cNvPr>
          <p:cNvSpPr>
            <a:spLocks noGrp="1"/>
          </p:cNvSpPr>
          <p:nvPr>
            <p:ph type="title"/>
          </p:nvPr>
        </p:nvSpPr>
        <p:spPr>
          <a:xfrm>
            <a:off x="1058069" y="2621021"/>
            <a:ext cx="10109200" cy="954107"/>
          </a:xfrm>
          <a:solidFill>
            <a:srgbClr val="335E6F">
              <a:alpha val="50000"/>
            </a:srgbClr>
          </a:solidFill>
        </p:spPr>
        <p:txBody>
          <a:bodyPr/>
          <a:lstStyle/>
          <a:p>
            <a:pPr algn="ctr"/>
            <a:r>
              <a:rPr lang="en-US" altLang="en-US" sz="2800">
                <a:solidFill>
                  <a:schemeClr val="bg1"/>
                </a:solidFill>
              </a:rPr>
              <a:t>Proposal Template</a:t>
            </a:r>
            <a:br>
              <a:rPr lang="en-US" altLang="en-US" sz="2800">
                <a:solidFill>
                  <a:schemeClr val="bg1"/>
                </a:solidFill>
              </a:rPr>
            </a:br>
            <a:r>
              <a:rPr lang="en-US" altLang="en-US" sz="2800" b="0">
                <a:solidFill>
                  <a:schemeClr val="accent6"/>
                </a:solidFill>
              </a:rPr>
              <a:t>Common Mistakes / Checklist before submission</a:t>
            </a:r>
            <a:endParaRPr lang="en-GB" b="0">
              <a:solidFill>
                <a:schemeClr val="accent6"/>
              </a:solidFill>
            </a:endParaRPr>
          </a:p>
        </p:txBody>
      </p:sp>
    </p:spTree>
    <p:extLst>
      <p:ext uri="{BB962C8B-B14F-4D97-AF65-F5344CB8AC3E}">
        <p14:creationId xmlns:p14="http://schemas.microsoft.com/office/powerpoint/2010/main" val="37616456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964776"/>
            <a:ext cx="11526821" cy="5493173"/>
          </a:xfrm>
        </p:spPr>
        <p:txBody>
          <a:bodyPr/>
          <a:lstStyle/>
          <a:p>
            <a:pPr marL="457200" indent="-457200" algn="just">
              <a:spcAft>
                <a:spcPts val="0"/>
              </a:spcAft>
            </a:pPr>
            <a:r>
              <a:rPr lang="en-US" sz="1400" dirty="0">
                <a:solidFill>
                  <a:schemeClr val="tx2"/>
                </a:solidFill>
                <a:latin typeface="+mn-lt"/>
                <a:ea typeface="Times New Roman"/>
                <a:cs typeface="Times New Roman"/>
              </a:rPr>
              <a:t>3.2	</a:t>
            </a:r>
            <a:r>
              <a:rPr lang="en-US" sz="1400" u="sng" dirty="0">
                <a:solidFill>
                  <a:schemeClr val="tx2"/>
                </a:solidFill>
                <a:latin typeface="+mn-lt"/>
                <a:ea typeface="Times New Roman"/>
                <a:cs typeface="Times New Roman"/>
              </a:rPr>
              <a:t>DETAILED PRICE BREAKDOWN</a:t>
            </a:r>
          </a:p>
          <a:p>
            <a:pPr marL="457200" indent="-457200" algn="just">
              <a:spcAft>
                <a:spcPts val="0"/>
              </a:spcAft>
            </a:pPr>
            <a:endParaRPr lang="en-US" sz="700" dirty="0">
              <a:solidFill>
                <a:schemeClr val="tx2"/>
              </a:solidFill>
              <a:latin typeface="+mn-lt"/>
              <a:ea typeface="Times New Roman"/>
              <a:cs typeface="Times New Roman"/>
            </a:endParaRPr>
          </a:p>
          <a:p>
            <a:pPr marL="893763" indent="-441325" algn="just">
              <a:spcAft>
                <a:spcPts val="0"/>
              </a:spcAft>
            </a:pPr>
            <a:r>
              <a:rPr lang="en-US" sz="1400" dirty="0">
                <a:solidFill>
                  <a:schemeClr val="tx2"/>
                </a:solidFill>
                <a:latin typeface="+mn-lt"/>
                <a:ea typeface="Times New Roman"/>
                <a:cs typeface="Times New Roman"/>
              </a:rPr>
              <a:t>3.2.1	</a:t>
            </a:r>
            <a:r>
              <a:rPr lang="en-US" sz="1400" b="1" dirty="0">
                <a:solidFill>
                  <a:schemeClr val="tx2"/>
                </a:solidFill>
                <a:latin typeface="+mn-lt"/>
                <a:ea typeface="Times New Roman"/>
                <a:cs typeface="Times New Roman"/>
              </a:rPr>
              <a:t>Procedures Specifications and Standards (PSS)</a:t>
            </a:r>
            <a:r>
              <a:rPr lang="en-US" sz="1400" dirty="0">
                <a:solidFill>
                  <a:schemeClr val="tx2"/>
                </a:solidFill>
                <a:latin typeface="+mn-lt"/>
                <a:ea typeface="Times New Roman"/>
                <a:cs typeface="Times New Roman"/>
              </a:rPr>
              <a:t> costing forms:</a:t>
            </a:r>
          </a:p>
          <a:p>
            <a:pPr marL="893763" algn="just">
              <a:spcAft>
                <a:spcPts val="0"/>
              </a:spcAft>
            </a:pPr>
            <a:r>
              <a:rPr lang="en-US" sz="1400" dirty="0">
                <a:solidFill>
                  <a:srgbClr val="FF0000"/>
                </a:solidFill>
                <a:latin typeface="+mn-lt"/>
                <a:ea typeface="Times New Roman"/>
                <a:cs typeface="Times New Roman"/>
              </a:rPr>
              <a:t>[</a:t>
            </a:r>
            <a:r>
              <a:rPr lang="en-GB" sz="1400" dirty="0">
                <a:solidFill>
                  <a:srgbClr val="FF0000"/>
                </a:solidFill>
                <a:latin typeface="+mn-lt"/>
                <a:ea typeface="Times New Roman"/>
                <a:cs typeface="Times New Roman"/>
              </a:rPr>
              <a:t>On the basis of the corresponding instructions to each form, complete and insert in Annex to  your Proposal the costing form(s) requested below):</a:t>
            </a:r>
            <a:endParaRPr lang="en-US" sz="1000" dirty="0">
              <a:solidFill>
                <a:srgbClr val="FF0000"/>
              </a:solidFill>
              <a:latin typeface="+mn-lt"/>
              <a:ea typeface="Times New Roman"/>
              <a:cs typeface="Times New Roman"/>
            </a:endParaRPr>
          </a:p>
          <a:p>
            <a:pPr marL="1065213" indent="-171450" algn="just">
              <a:lnSpc>
                <a:spcPct val="100000"/>
              </a:lnSpc>
              <a:spcAft>
                <a:spcPts val="0"/>
              </a:spcAft>
              <a:buFontTx/>
              <a:buChar char="-"/>
            </a:pPr>
            <a:r>
              <a:rPr lang="en-US" sz="1400" b="1" dirty="0">
                <a:solidFill>
                  <a:srgbClr val="FF0000"/>
                </a:solidFill>
                <a:latin typeface="+mn-lt"/>
                <a:ea typeface="Times New Roman"/>
                <a:cs typeface="Times New Roman"/>
              </a:rPr>
              <a:t>PSS A1 </a:t>
            </a:r>
            <a:r>
              <a:rPr lang="en-US" sz="1400" dirty="0">
                <a:solidFill>
                  <a:srgbClr val="FF0000"/>
                </a:solidFill>
                <a:latin typeface="+mn-lt"/>
                <a:ea typeface="Times New Roman"/>
                <a:cs typeface="Times New Roman"/>
              </a:rPr>
              <a:t>Company Cost Rates and Overheads</a:t>
            </a:r>
          </a:p>
          <a:p>
            <a:pPr marL="1065213" indent="-171450" algn="just">
              <a:lnSpc>
                <a:spcPct val="100000"/>
              </a:lnSpc>
              <a:spcAft>
                <a:spcPts val="0"/>
              </a:spcAft>
              <a:buFontTx/>
              <a:buChar char="-"/>
            </a:pPr>
            <a:r>
              <a:rPr lang="en-US" sz="1400" b="1" dirty="0">
                <a:solidFill>
                  <a:srgbClr val="FF0000"/>
                </a:solidFill>
                <a:latin typeface="+mn-lt"/>
                <a:ea typeface="Times New Roman"/>
                <a:cs typeface="Times New Roman"/>
              </a:rPr>
              <a:t>PSS A2 </a:t>
            </a:r>
            <a:r>
              <a:rPr lang="en-US" sz="1400" dirty="0">
                <a:solidFill>
                  <a:srgbClr val="FF0000"/>
                </a:solidFill>
                <a:latin typeface="+mn-lt"/>
                <a:ea typeface="Times New Roman"/>
                <a:cs typeface="Times New Roman"/>
              </a:rPr>
              <a:t>Company Price Breakdown Form</a:t>
            </a:r>
          </a:p>
          <a:p>
            <a:pPr marL="1065213" indent="-171450" algn="just">
              <a:lnSpc>
                <a:spcPct val="100000"/>
              </a:lnSpc>
              <a:spcAft>
                <a:spcPts val="0"/>
              </a:spcAft>
              <a:buFontTx/>
              <a:buChar char="-"/>
            </a:pPr>
            <a:r>
              <a:rPr lang="en-US" sz="1400" b="1" dirty="0">
                <a:solidFill>
                  <a:srgbClr val="FF0000"/>
                </a:solidFill>
                <a:latin typeface="+mn-lt"/>
                <a:ea typeface="Times New Roman"/>
                <a:cs typeface="Times New Roman"/>
              </a:rPr>
              <a:t>PSS A2 </a:t>
            </a:r>
            <a:r>
              <a:rPr lang="en-US" sz="1400" dirty="0">
                <a:solidFill>
                  <a:srgbClr val="FF0000"/>
                </a:solidFill>
                <a:latin typeface="+mn-lt"/>
                <a:ea typeface="Times New Roman"/>
                <a:cs typeface="Times New Roman"/>
              </a:rPr>
              <a:t>Exhibit A – Other Cost Element Details (if applicable)</a:t>
            </a:r>
          </a:p>
          <a:p>
            <a:pPr marL="1065213" indent="-171450" algn="just">
              <a:lnSpc>
                <a:spcPct val="100000"/>
              </a:lnSpc>
              <a:spcAft>
                <a:spcPts val="0"/>
              </a:spcAft>
              <a:buFontTx/>
              <a:buChar char="-"/>
            </a:pPr>
            <a:r>
              <a:rPr lang="en-US" sz="1400" b="1" dirty="0">
                <a:solidFill>
                  <a:srgbClr val="FF0000"/>
                </a:solidFill>
                <a:latin typeface="+mn-lt"/>
                <a:ea typeface="Times New Roman"/>
                <a:cs typeface="Times New Roman"/>
              </a:rPr>
              <a:t>PSS A2 </a:t>
            </a:r>
            <a:r>
              <a:rPr lang="en-US" sz="1400" dirty="0">
                <a:solidFill>
                  <a:srgbClr val="FF0000"/>
                </a:solidFill>
                <a:latin typeface="+mn-lt"/>
                <a:ea typeface="Times New Roman"/>
                <a:cs typeface="Times New Roman"/>
              </a:rPr>
              <a:t>Exhibit B – Travel and subsistence plan</a:t>
            </a:r>
          </a:p>
          <a:p>
            <a:pPr marL="1065213" indent="-171450" algn="just">
              <a:lnSpc>
                <a:spcPct val="100000"/>
              </a:lnSpc>
              <a:spcAft>
                <a:spcPts val="0"/>
              </a:spcAft>
              <a:buFontTx/>
              <a:buChar char="-"/>
            </a:pPr>
            <a:r>
              <a:rPr lang="en-US" sz="1400" b="1" dirty="0">
                <a:solidFill>
                  <a:srgbClr val="FF0000"/>
                </a:solidFill>
                <a:latin typeface="+mn-lt"/>
                <a:ea typeface="Times New Roman"/>
                <a:cs typeface="Times New Roman"/>
              </a:rPr>
              <a:t>PSS A8 </a:t>
            </a:r>
            <a:r>
              <a:rPr lang="en-US" sz="1400" dirty="0">
                <a:solidFill>
                  <a:srgbClr val="FF0000"/>
                </a:solidFill>
                <a:latin typeface="+mn-lt"/>
                <a:ea typeface="Times New Roman"/>
                <a:cs typeface="Times New Roman"/>
              </a:rPr>
              <a:t>Manpower &amp; Price Summary per WP</a:t>
            </a:r>
            <a:endParaRPr lang="en-US" sz="1000" dirty="0">
              <a:solidFill>
                <a:srgbClr val="FF0000"/>
              </a:solidFill>
              <a:latin typeface="+mn-lt"/>
              <a:ea typeface="Times New Roman"/>
              <a:cs typeface="Times New Roman"/>
            </a:endParaRPr>
          </a:p>
          <a:p>
            <a:pPr marL="450215" algn="just"/>
            <a:endParaRPr lang="en-US" altLang="en-US" sz="700" dirty="0">
              <a:solidFill>
                <a:srgbClr val="FF0000"/>
              </a:solidFill>
              <a:latin typeface="+mn-lt"/>
              <a:cs typeface="Times New Roman"/>
            </a:endParaRPr>
          </a:p>
          <a:p>
            <a:pPr marL="450215" algn="just"/>
            <a:r>
              <a:rPr lang="en-GB" altLang="en-US" sz="1400" dirty="0">
                <a:solidFill>
                  <a:srgbClr val="FF0000"/>
                </a:solidFill>
                <a:latin typeface="+mn-lt"/>
                <a:cs typeface="Times New Roman"/>
              </a:rPr>
              <a:t>Note that the PSS form templates can be downloaded from esa-star Publication at </a:t>
            </a:r>
            <a:r>
              <a:rPr lang="en-GB" altLang="en-US" sz="1400" dirty="0">
                <a:solidFill>
                  <a:srgbClr val="FF0000"/>
                </a:solidFill>
                <a:latin typeface="+mn-lt"/>
                <a:cs typeface="Times New Roman"/>
                <a:hlinkClick r:id="rId2">
                  <a:extLst>
                    <a:ext uri="{A12FA001-AC4F-418D-AE19-62706E023703}">
                      <ahyp:hlinkClr xmlns:ahyp="http://schemas.microsoft.com/office/drawing/2018/hyperlinkcolor" val="tx"/>
                    </a:ext>
                  </a:extLst>
                </a:hlinkClick>
              </a:rPr>
              <a:t>https://esastar-publication.sso.esa.int/supportingDocumentation under Reference Documentation/Administrative Documents/PSS Forms/Issue 5</a:t>
            </a:r>
            <a:r>
              <a:rPr lang="en-GB" altLang="en-US" sz="1400" dirty="0">
                <a:solidFill>
                  <a:srgbClr val="FF0000"/>
                </a:solidFill>
                <a:latin typeface="+mn-lt"/>
                <a:cs typeface="Times New Roman"/>
              </a:rPr>
              <a:t>. Each of the PSS forms must be signed.</a:t>
            </a:r>
          </a:p>
          <a:p>
            <a:pPr marL="449580"/>
            <a:r>
              <a:rPr lang="en-GB" altLang="en-US" sz="1400" dirty="0">
                <a:solidFill>
                  <a:srgbClr val="FF0000"/>
                </a:solidFill>
                <a:latin typeface="+mn-lt"/>
                <a:cs typeface="Times New Roman"/>
              </a:rPr>
              <a:t>Note for co-funded activity, the PSSA2, Exhibit A and Exhibit B and PSSA8 should present the total cost of the activity including the co-funded amount. No profit can be charged on co-funded activity.  The amount co-funded by the Tenderer shall not include any additional co-financing from other public R&amp;D or other public programmes. The difference between the total cost of the activity and the total price of the present Contract shall be funded by the Contractor through [its internal funds/ or specify as required], and shall not be recharged to the Agency in other Contracts, nor in the form of overhead.</a:t>
            </a:r>
          </a:p>
          <a:p>
            <a:pPr marL="450215" indent="6985" algn="just">
              <a:tabLst>
                <a:tab pos="450215" algn="l"/>
              </a:tabLst>
            </a:pPr>
            <a:r>
              <a:rPr lang="en-GB" altLang="en-US" sz="1400" dirty="0">
                <a:solidFill>
                  <a:srgbClr val="FF0000"/>
                </a:solidFill>
                <a:latin typeface="+mn-lt"/>
                <a:cs typeface="Times New Roman"/>
              </a:rPr>
              <a:t>For fully funded activity, the profit shall not exceed eight percent (8%) of the base cost defined in item no. 9 of PSS A2 form, issue 5 (“Company Price Breakdown Form”).</a:t>
            </a:r>
          </a:p>
          <a:p>
            <a:pPr marL="457200" indent="-457200" algn="just">
              <a:spcAft>
                <a:spcPts val="0"/>
              </a:spcAft>
            </a:pPr>
            <a:r>
              <a:rPr lang="en-US" altLang="en-US" sz="1400" dirty="0">
                <a:solidFill>
                  <a:srgbClr val="FF0000"/>
                </a:solidFill>
                <a:latin typeface="+mn-lt"/>
                <a:cs typeface="Times New Roman"/>
              </a:rPr>
              <a:t> </a:t>
            </a:r>
          </a:p>
          <a:p>
            <a:pPr marL="0" indent="-76200" algn="just">
              <a:buClr>
                <a:srgbClr val="0098DB"/>
              </a:buClr>
              <a:buFont typeface="Verdana" pitchFamily="34" charset="0"/>
              <a:buNone/>
              <a:defRPr/>
            </a:pPr>
            <a:endParaRPr kumimoji="0" lang="en-US" altLang="en-US" sz="1600"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7478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523870"/>
            <a:ext cx="11568960" cy="4259641"/>
          </a:xfrm>
        </p:spPr>
        <p:txBody>
          <a:bodyPr/>
          <a:lstStyle/>
          <a:p>
            <a:pPr marL="893763">
              <a:spcAft>
                <a:spcPts val="0"/>
              </a:spcAft>
            </a:pPr>
            <a:r>
              <a:rPr lang="en-US" sz="2000" b="1" dirty="0">
                <a:solidFill>
                  <a:schemeClr val="tx2"/>
                </a:solidFill>
                <a:latin typeface="+mn-lt"/>
                <a:ea typeface="Times New Roman"/>
                <a:cs typeface="Times New Roman"/>
              </a:rPr>
              <a:t>Procedures Specifications and Standards (PSS)</a:t>
            </a:r>
          </a:p>
          <a:p>
            <a:pPr marL="893763">
              <a:spcAft>
                <a:spcPts val="0"/>
              </a:spcAft>
            </a:pPr>
            <a:endParaRPr lang="en-US" sz="1200" dirty="0">
              <a:solidFill>
                <a:schemeClr val="tx2"/>
              </a:solidFill>
              <a:latin typeface="+mn-lt"/>
              <a:ea typeface="Times New Roman"/>
              <a:cs typeface="Times New Roman"/>
            </a:endParaRPr>
          </a:p>
          <a:p>
            <a:pPr marL="1065213" indent="-171450">
              <a:lnSpc>
                <a:spcPct val="150000"/>
              </a:lnSpc>
              <a:spcAft>
                <a:spcPts val="0"/>
              </a:spcAft>
              <a:buClr>
                <a:schemeClr val="accent1"/>
              </a:buClr>
              <a:buFont typeface="Arial" panose="020B0604020202020204" pitchFamily="34" charset="0"/>
              <a:buChar char="•"/>
            </a:pPr>
            <a:r>
              <a:rPr lang="en-US" sz="2000" dirty="0">
                <a:solidFill>
                  <a:schemeClr val="tx2"/>
                </a:solidFill>
                <a:latin typeface="+mn-lt"/>
                <a:ea typeface="Times New Roman"/>
                <a:cs typeface="Times New Roman"/>
              </a:rPr>
              <a:t>PSS A1 Company Cost Rates and Overheads</a:t>
            </a:r>
            <a:endParaRPr lang="pl-PL" sz="2000" dirty="0">
              <a:solidFill>
                <a:schemeClr val="tx2"/>
              </a:solidFill>
              <a:latin typeface="+mn-lt"/>
              <a:ea typeface="Times New Roman"/>
              <a:cs typeface="Times New Roman"/>
            </a:endParaRPr>
          </a:p>
          <a:p>
            <a:pPr marL="1065213" indent="-171450">
              <a:lnSpc>
                <a:spcPct val="150000"/>
              </a:lnSpc>
              <a:spcAft>
                <a:spcPts val="0"/>
              </a:spcAft>
              <a:buClr>
                <a:schemeClr val="accent1"/>
              </a:buClr>
              <a:buFont typeface="Arial" panose="020B0604020202020204" pitchFamily="34" charset="0"/>
              <a:buChar char="•"/>
            </a:pPr>
            <a:r>
              <a:rPr lang="en-US" sz="2000" dirty="0">
                <a:solidFill>
                  <a:schemeClr val="tx2"/>
                </a:solidFill>
                <a:latin typeface="+mn-lt"/>
                <a:ea typeface="Times New Roman"/>
                <a:cs typeface="Times New Roman"/>
              </a:rPr>
              <a:t>PSS A2 Company Price Breakdown Form</a:t>
            </a:r>
            <a:endParaRPr lang="pl-PL" sz="2000" dirty="0">
              <a:solidFill>
                <a:schemeClr val="tx2"/>
              </a:solidFill>
              <a:latin typeface="+mn-lt"/>
              <a:ea typeface="Times New Roman"/>
              <a:cs typeface="Times New Roman"/>
            </a:endParaRPr>
          </a:p>
          <a:p>
            <a:pPr marL="1065213" indent="-171450">
              <a:lnSpc>
                <a:spcPct val="150000"/>
              </a:lnSpc>
              <a:spcAft>
                <a:spcPts val="0"/>
              </a:spcAft>
              <a:buClr>
                <a:schemeClr val="accent1"/>
              </a:buClr>
              <a:buFont typeface="Arial" panose="020B0604020202020204" pitchFamily="34" charset="0"/>
              <a:buChar char="•"/>
            </a:pPr>
            <a:r>
              <a:rPr lang="en-US" sz="2000" dirty="0">
                <a:solidFill>
                  <a:schemeClr val="tx2"/>
                </a:solidFill>
                <a:latin typeface="+mn-lt"/>
                <a:ea typeface="Times New Roman"/>
                <a:cs typeface="Times New Roman"/>
              </a:rPr>
              <a:t>PSS A2 Exhibit A – Other Cost Element Details (if applicable)</a:t>
            </a:r>
            <a:endParaRPr lang="pl-PL" sz="2000" dirty="0">
              <a:solidFill>
                <a:schemeClr val="tx2"/>
              </a:solidFill>
              <a:latin typeface="+mn-lt"/>
              <a:ea typeface="Times New Roman"/>
              <a:cs typeface="Times New Roman"/>
            </a:endParaRPr>
          </a:p>
          <a:p>
            <a:pPr marL="1065213" indent="-171450">
              <a:lnSpc>
                <a:spcPct val="150000"/>
              </a:lnSpc>
              <a:spcAft>
                <a:spcPts val="0"/>
              </a:spcAft>
              <a:buClr>
                <a:schemeClr val="accent1"/>
              </a:buClr>
              <a:buFont typeface="Arial" panose="020B0604020202020204" pitchFamily="34" charset="0"/>
              <a:buChar char="•"/>
            </a:pPr>
            <a:r>
              <a:rPr lang="en-US" sz="2000" dirty="0">
                <a:solidFill>
                  <a:schemeClr val="tx2"/>
                </a:solidFill>
                <a:latin typeface="+mn-lt"/>
                <a:ea typeface="Times New Roman"/>
                <a:cs typeface="Times New Roman"/>
              </a:rPr>
              <a:t>PSS A2 Exhibit B – Travel and subsistence plan</a:t>
            </a:r>
          </a:p>
          <a:p>
            <a:pPr marL="1065213" indent="-171450">
              <a:lnSpc>
                <a:spcPct val="150000"/>
              </a:lnSpc>
              <a:spcAft>
                <a:spcPts val="0"/>
              </a:spcAft>
              <a:buClr>
                <a:schemeClr val="accent1"/>
              </a:buClr>
              <a:buFont typeface="Arial" panose="020B0604020202020204" pitchFamily="34" charset="0"/>
              <a:buChar char="•"/>
            </a:pPr>
            <a:r>
              <a:rPr lang="en-US" sz="2000" dirty="0">
                <a:solidFill>
                  <a:schemeClr val="tx2"/>
                </a:solidFill>
                <a:latin typeface="+mn-lt"/>
                <a:ea typeface="Times New Roman"/>
                <a:cs typeface="Times New Roman"/>
              </a:rPr>
              <a:t>PSS A8 Manpower &amp; Price Summary per WP </a:t>
            </a:r>
            <a:endParaRPr lang="et-EE" sz="2000" dirty="0">
              <a:solidFill>
                <a:schemeClr val="tx2"/>
              </a:solidFill>
              <a:latin typeface="+mn-lt"/>
              <a:ea typeface="Times New Roman"/>
              <a:cs typeface="Times New Roman"/>
            </a:endParaRPr>
          </a:p>
          <a:p>
            <a:pPr marR="0" lvl="0" algn="l" defTabSz="914400" rtl="0" eaLnBrk="0" fontAlgn="base" latinLnBrk="0" hangingPunct="0">
              <a:lnSpc>
                <a:spcPct val="90000"/>
              </a:lnSpc>
              <a:spcBef>
                <a:spcPct val="20000"/>
              </a:spcBef>
              <a:spcAft>
                <a:spcPct val="0"/>
              </a:spcAft>
              <a:buClr>
                <a:srgbClr val="0098DB"/>
              </a:buClr>
              <a:buSzTx/>
              <a:tabLst/>
              <a:defRPr/>
            </a:pPr>
            <a:endParaRPr kumimoji="0" lang="en-US" altLang="en-US" b="0" i="0" u="none" strike="noStrike" kern="0" cap="none" spc="0" normalizeH="0" baseline="0" noProof="0" dirty="0">
              <a:ln>
                <a:noFill/>
              </a:ln>
              <a:solidFill>
                <a:schemeClr val="tx2"/>
              </a:solidFill>
              <a:effectLst/>
              <a:uLnTx/>
              <a:uFillTx/>
              <a:latin typeface="+mn-lt"/>
            </a:endParaRP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lang="en-US" altLang="en-US" dirty="0">
              <a:solidFill>
                <a:schemeClr val="tx2"/>
              </a:solidFill>
              <a:latin typeface="+mn-lt"/>
            </a:endParaRPr>
          </a:p>
          <a:p>
            <a:pPr marR="0" lvl="0" algn="l" defTabSz="914400" rtl="0" eaLnBrk="0" fontAlgn="base" latinLnBrk="0" hangingPunct="0">
              <a:lnSpc>
                <a:spcPct val="90000"/>
              </a:lnSpc>
              <a:spcBef>
                <a:spcPct val="20000"/>
              </a:spcBef>
              <a:spcAft>
                <a:spcPct val="0"/>
              </a:spcAft>
              <a:buClr>
                <a:srgbClr val="0098DB"/>
              </a:buClr>
              <a:buSzTx/>
              <a:tabLst/>
              <a:defRPr/>
            </a:pPr>
            <a:endParaRPr kumimoji="0" lang="en-US" altLang="en-US" b="0" i="0"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32444176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197147" y="155569"/>
            <a:ext cx="10108800" cy="523220"/>
          </a:xfrm>
        </p:spPr>
        <p:txBody>
          <a:bodyPr/>
          <a:lstStyle/>
          <a:p>
            <a:r>
              <a:rPr lang="en-GB" sz="2800" dirty="0"/>
              <a:t>Proposal Template: Part 3 – Financial Part</a:t>
            </a:r>
            <a:endParaRPr lang="en-GB" dirty="0"/>
          </a:p>
        </p:txBody>
      </p:sp>
      <p:grpSp>
        <p:nvGrpSpPr>
          <p:cNvPr id="7" name="Group 6">
            <a:extLst>
              <a:ext uri="{FF2B5EF4-FFF2-40B4-BE49-F238E27FC236}">
                <a16:creationId xmlns:a16="http://schemas.microsoft.com/office/drawing/2014/main" id="{014E54E6-9D23-4691-A6EE-BDA058C6437F}"/>
              </a:ext>
            </a:extLst>
          </p:cNvPr>
          <p:cNvGrpSpPr/>
          <p:nvPr/>
        </p:nvGrpSpPr>
        <p:grpSpPr>
          <a:xfrm>
            <a:off x="943259" y="966871"/>
            <a:ext cx="10568263" cy="4771481"/>
            <a:chOff x="33831" y="778335"/>
            <a:chExt cx="9144000" cy="3810696"/>
          </a:xfrm>
        </p:grpSpPr>
        <p:pic>
          <p:nvPicPr>
            <p:cNvPr id="12" name="Picture 11">
              <a:extLst>
                <a:ext uri="{FF2B5EF4-FFF2-40B4-BE49-F238E27FC236}">
                  <a16:creationId xmlns:a16="http://schemas.microsoft.com/office/drawing/2014/main" id="{80848283-621A-4EB6-B3CA-2CC175B6648D}"/>
                </a:ext>
              </a:extLst>
            </p:cNvPr>
            <p:cNvPicPr>
              <a:picLocks noChangeAspect="1"/>
            </p:cNvPicPr>
            <p:nvPr/>
          </p:nvPicPr>
          <p:blipFill>
            <a:blip r:embed="rId2"/>
            <a:stretch>
              <a:fillRect/>
            </a:stretch>
          </p:blipFill>
          <p:spPr>
            <a:xfrm>
              <a:off x="33831" y="1347634"/>
              <a:ext cx="9144000" cy="3241397"/>
            </a:xfrm>
            <a:prstGeom prst="rect">
              <a:avLst/>
            </a:prstGeom>
          </p:spPr>
        </p:pic>
        <p:sp>
          <p:nvSpPr>
            <p:cNvPr id="13" name="TextBox 12">
              <a:extLst>
                <a:ext uri="{FF2B5EF4-FFF2-40B4-BE49-F238E27FC236}">
                  <a16:creationId xmlns:a16="http://schemas.microsoft.com/office/drawing/2014/main" id="{5F9342F3-2ABA-44E8-85B3-11988EAC3D10}"/>
                </a:ext>
              </a:extLst>
            </p:cNvPr>
            <p:cNvSpPr txBox="1"/>
            <p:nvPr/>
          </p:nvSpPr>
          <p:spPr>
            <a:xfrm>
              <a:off x="3155911" y="778335"/>
              <a:ext cx="3497649" cy="340519"/>
            </a:xfrm>
            <a:prstGeom prst="flowChartAlternateProcess">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GB" sz="1400" dirty="0">
                  <a:latin typeface="72 Black" panose="020B0A04030603020204" pitchFamily="34" charset="0"/>
                  <a:cs typeface="72 Black" panose="020B0A04030603020204" pitchFamily="34" charset="0"/>
                </a:rPr>
                <a:t>How to retrieve PSS forms?</a:t>
              </a:r>
            </a:p>
          </p:txBody>
        </p:sp>
        <p:sp>
          <p:nvSpPr>
            <p:cNvPr id="14" name="Oval 13">
              <a:extLst>
                <a:ext uri="{FF2B5EF4-FFF2-40B4-BE49-F238E27FC236}">
                  <a16:creationId xmlns:a16="http://schemas.microsoft.com/office/drawing/2014/main" id="{318AE364-F9CE-4C09-A683-EE697D4F1D75}"/>
                </a:ext>
              </a:extLst>
            </p:cNvPr>
            <p:cNvSpPr/>
            <p:nvPr/>
          </p:nvSpPr>
          <p:spPr>
            <a:xfrm>
              <a:off x="371483" y="1473698"/>
              <a:ext cx="922330" cy="459092"/>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sp>
          <p:nvSpPr>
            <p:cNvPr id="15" name="TextBox 14">
              <a:extLst>
                <a:ext uri="{FF2B5EF4-FFF2-40B4-BE49-F238E27FC236}">
                  <a16:creationId xmlns:a16="http://schemas.microsoft.com/office/drawing/2014/main" id="{07708E0D-7319-4D20-BB0D-F3FFF69A9A47}"/>
                </a:ext>
              </a:extLst>
            </p:cNvPr>
            <p:cNvSpPr txBox="1"/>
            <p:nvPr/>
          </p:nvSpPr>
          <p:spPr>
            <a:xfrm rot="20432777">
              <a:off x="1260000" y="1060972"/>
              <a:ext cx="1015573" cy="672525"/>
            </a:xfrm>
            <a:prstGeom prst="leftArrow">
              <a:avLst/>
            </a:prstGeom>
            <a:solidFill>
              <a:srgbClr val="FF0000"/>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1600" dirty="0"/>
                <a:t>Step 1</a:t>
              </a:r>
              <a:endParaRPr lang="en-GB" sz="1600" dirty="0"/>
            </a:p>
          </p:txBody>
        </p:sp>
        <p:sp>
          <p:nvSpPr>
            <p:cNvPr id="16" name="Oval 15">
              <a:extLst>
                <a:ext uri="{FF2B5EF4-FFF2-40B4-BE49-F238E27FC236}">
                  <a16:creationId xmlns:a16="http://schemas.microsoft.com/office/drawing/2014/main" id="{404B2B82-9CE2-430F-AADE-8BC477ABBC15}"/>
                </a:ext>
              </a:extLst>
            </p:cNvPr>
            <p:cNvSpPr/>
            <p:nvPr/>
          </p:nvSpPr>
          <p:spPr>
            <a:xfrm>
              <a:off x="8009010" y="1244152"/>
              <a:ext cx="971437" cy="459092"/>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sp>
          <p:nvSpPr>
            <p:cNvPr id="17" name="TextBox 16">
              <a:extLst>
                <a:ext uri="{FF2B5EF4-FFF2-40B4-BE49-F238E27FC236}">
                  <a16:creationId xmlns:a16="http://schemas.microsoft.com/office/drawing/2014/main" id="{1D779FDE-7279-4B4E-B35A-685518DF8A2C}"/>
                </a:ext>
              </a:extLst>
            </p:cNvPr>
            <p:cNvSpPr txBox="1"/>
            <p:nvPr/>
          </p:nvSpPr>
          <p:spPr>
            <a:xfrm rot="19644456">
              <a:off x="7229923" y="1547154"/>
              <a:ext cx="1015573" cy="672525"/>
            </a:xfrm>
            <a:prstGeom prst="rightArrow">
              <a:avLst/>
            </a:prstGeom>
            <a:solidFill>
              <a:srgbClr val="FF0000"/>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1600" dirty="0"/>
                <a:t>Step 2</a:t>
              </a:r>
              <a:endParaRPr lang="en-GB" sz="1600" dirty="0"/>
            </a:p>
          </p:txBody>
        </p:sp>
        <p:sp>
          <p:nvSpPr>
            <p:cNvPr id="18" name="Oval 17">
              <a:extLst>
                <a:ext uri="{FF2B5EF4-FFF2-40B4-BE49-F238E27FC236}">
                  <a16:creationId xmlns:a16="http://schemas.microsoft.com/office/drawing/2014/main" id="{41C56083-48F7-4010-BA1F-E1B8869A6FEA}"/>
                </a:ext>
              </a:extLst>
            </p:cNvPr>
            <p:cNvSpPr/>
            <p:nvPr/>
          </p:nvSpPr>
          <p:spPr>
            <a:xfrm>
              <a:off x="33831" y="3640880"/>
              <a:ext cx="971437" cy="459092"/>
            </a:xfrm>
            <a:prstGeom prst="ellipse">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sp>
          <p:nvSpPr>
            <p:cNvPr id="19" name="TextBox 18">
              <a:extLst>
                <a:ext uri="{FF2B5EF4-FFF2-40B4-BE49-F238E27FC236}">
                  <a16:creationId xmlns:a16="http://schemas.microsoft.com/office/drawing/2014/main" id="{BC4B3E0C-7C38-4CA1-B65E-7AF8D4E85669}"/>
                </a:ext>
              </a:extLst>
            </p:cNvPr>
            <p:cNvSpPr txBox="1"/>
            <p:nvPr/>
          </p:nvSpPr>
          <p:spPr>
            <a:xfrm rot="19418891">
              <a:off x="669212" y="2923822"/>
              <a:ext cx="1015573" cy="672525"/>
            </a:xfrm>
            <a:prstGeom prst="leftArrow">
              <a:avLst/>
            </a:prstGeom>
            <a:solidFill>
              <a:srgbClr val="FF0000"/>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wrap="none" rtlCol="0">
              <a:spAutoFit/>
            </a:bodyPr>
            <a:lstStyle/>
            <a:p>
              <a:r>
                <a:rPr lang="en-US" sz="1600" dirty="0"/>
                <a:t>Step 2</a:t>
              </a:r>
              <a:endParaRPr lang="en-GB" sz="1600" dirty="0"/>
            </a:p>
          </p:txBody>
        </p:sp>
      </p:grpSp>
    </p:spTree>
    <p:extLst>
      <p:ext uri="{BB962C8B-B14F-4D97-AF65-F5344CB8AC3E}">
        <p14:creationId xmlns:p14="http://schemas.microsoft.com/office/powerpoint/2010/main" val="1796232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409128"/>
            <a:ext cx="11568960" cy="4259641"/>
          </a:xfrm>
        </p:spPr>
        <p:txBody>
          <a:bodyPr/>
          <a:lstStyle/>
          <a:p>
            <a:pPr marL="0" indent="0" algn="just">
              <a:lnSpc>
                <a:spcPct val="100000"/>
              </a:lnSpc>
              <a:buNone/>
            </a:pPr>
            <a:r>
              <a:rPr lang="en-GB" altLang="en-US" sz="2000" dirty="0">
                <a:solidFill>
                  <a:schemeClr val="tx2"/>
                </a:solidFill>
                <a:latin typeface="+mn-lt"/>
              </a:rPr>
              <a:t>Why do we use PSS Forms ?</a:t>
            </a:r>
          </a:p>
          <a:p>
            <a:pPr marL="285750" indent="-285750" algn="just">
              <a:lnSpc>
                <a:spcPct val="100000"/>
              </a:lnSpc>
              <a:buClr>
                <a:srgbClr val="76C8AE"/>
              </a:buClr>
              <a:buFont typeface="Wingdings" panose="05000000000000000000" pitchFamily="2" charset="2"/>
              <a:buChar char="q"/>
            </a:pPr>
            <a:r>
              <a:rPr lang="en-US" altLang="en-US" sz="2000" dirty="0">
                <a:solidFill>
                  <a:schemeClr val="tx2"/>
                </a:solidFill>
                <a:latin typeface="+mn-lt"/>
              </a:rPr>
              <a:t>Fairness: PSSs are standard tools used for all ESA activities/ITT. All costs are presented the same way to allow systematic evaluation.</a:t>
            </a:r>
          </a:p>
          <a:p>
            <a:pPr marL="285750" lvl="1" indent="-285750" algn="just">
              <a:lnSpc>
                <a:spcPct val="100000"/>
              </a:lnSpc>
              <a:buFont typeface="Wingdings" panose="05000000000000000000" pitchFamily="2" charset="2"/>
              <a:buChar char="q"/>
            </a:pPr>
            <a:r>
              <a:rPr lang="en-US" altLang="en-US" sz="2000" dirty="0">
                <a:solidFill>
                  <a:schemeClr val="tx2"/>
                </a:solidFill>
                <a:latin typeface="+mn-lt"/>
              </a:rPr>
              <a:t>Clarity: PSSs allow to review clearly where the money is allocated.</a:t>
            </a:r>
          </a:p>
          <a:p>
            <a:pPr marL="285750" lvl="1" indent="-285750" algn="just">
              <a:lnSpc>
                <a:spcPct val="100000"/>
              </a:lnSpc>
              <a:buFont typeface="Wingdings" panose="05000000000000000000" pitchFamily="2" charset="2"/>
              <a:buChar char="q"/>
            </a:pPr>
            <a:r>
              <a:rPr lang="en-US" altLang="en-US" sz="2000" dirty="0">
                <a:solidFill>
                  <a:schemeClr val="tx2"/>
                </a:solidFill>
                <a:latin typeface="+mn-lt"/>
              </a:rPr>
              <a:t>Evaluation tool: </a:t>
            </a:r>
            <a:r>
              <a:rPr lang="en-US" altLang="en-US" sz="2000" dirty="0" err="1">
                <a:solidFill>
                  <a:schemeClr val="tx2"/>
                </a:solidFill>
                <a:latin typeface="+mn-lt"/>
              </a:rPr>
              <a:t>e.g</a:t>
            </a:r>
            <a:r>
              <a:rPr lang="en-US" altLang="en-US" sz="2000" dirty="0">
                <a:solidFill>
                  <a:schemeClr val="tx2"/>
                </a:solidFill>
                <a:latin typeface="+mn-lt"/>
              </a:rPr>
              <a:t> number of hours spent per key personnel per Work Package, cost per category, hardware cost…</a:t>
            </a:r>
          </a:p>
          <a:p>
            <a:pPr algn="just">
              <a:lnSpc>
                <a:spcPct val="80000"/>
              </a:lnSpc>
              <a:buNone/>
            </a:pPr>
            <a:endParaRPr lang="en-GB" altLang="en-US" sz="2000" dirty="0">
              <a:solidFill>
                <a:schemeClr val="tx2"/>
              </a:solidFill>
              <a:latin typeface="+mn-lt"/>
            </a:endParaRPr>
          </a:p>
          <a:p>
            <a:pPr algn="just">
              <a:lnSpc>
                <a:spcPct val="80000"/>
              </a:lnSpc>
              <a:buNone/>
            </a:pPr>
            <a:endParaRPr lang="en-GB" altLang="en-US" sz="1000" dirty="0">
              <a:solidFill>
                <a:schemeClr val="tx2"/>
              </a:solidFill>
              <a:latin typeface="+mn-lt"/>
            </a:endParaRPr>
          </a:p>
          <a:p>
            <a:pPr algn="just">
              <a:lnSpc>
                <a:spcPct val="80000"/>
              </a:lnSpc>
              <a:buNone/>
            </a:pPr>
            <a:r>
              <a:rPr lang="en-GB" altLang="en-US" sz="2000" b="1" dirty="0">
                <a:solidFill>
                  <a:schemeClr val="tx2"/>
                </a:solidFill>
                <a:latin typeface="+mn-lt"/>
              </a:rPr>
              <a:t>Check carefully the Instruction Page</a:t>
            </a:r>
          </a:p>
          <a:p>
            <a:pPr algn="just">
              <a:lnSpc>
                <a:spcPct val="80000"/>
              </a:lnSpc>
              <a:buNone/>
            </a:pPr>
            <a:endParaRPr lang="en-GB" altLang="en-US" sz="2000" dirty="0">
              <a:solidFill>
                <a:schemeClr val="tx2"/>
              </a:solidFill>
              <a:latin typeface="+mn-lt"/>
            </a:endParaRPr>
          </a:p>
          <a:p>
            <a:pPr indent="19050" algn="just">
              <a:lnSpc>
                <a:spcPct val="80000"/>
              </a:lnSpc>
              <a:buNone/>
            </a:pPr>
            <a:r>
              <a:rPr lang="en-GB" altLang="en-US" sz="2000" dirty="0">
                <a:solidFill>
                  <a:srgbClr val="FF0000"/>
                </a:solidFill>
                <a:latin typeface="+mn-lt"/>
              </a:rPr>
              <a:t>BE AWARE: We evaluate in detail the cost. We will challenge the number of hours and the cost allocation to verify that the cost are true and credible. Use the standard cost categories effective for any other work done by your organisation. </a:t>
            </a: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kumimoji="0" lang="en-US" altLang="en-US" sz="2000" b="0" i="0" u="none" strike="noStrike" kern="0" cap="none" spc="0" normalizeH="0" baseline="0" noProof="0" dirty="0">
              <a:ln>
                <a:noFill/>
              </a:ln>
              <a:solidFill>
                <a:schemeClr val="tx2"/>
              </a:solidFill>
              <a:effectLst/>
              <a:uLnTx/>
              <a:uFillTx/>
              <a:latin typeface="+mn-lt"/>
            </a:endParaRP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lang="en-US" altLang="en-US" sz="2000" dirty="0">
              <a:solidFill>
                <a:schemeClr val="tx2"/>
              </a:solidFill>
              <a:latin typeface="+mn-lt"/>
            </a:endParaRPr>
          </a:p>
          <a:p>
            <a:pPr marR="0" lvl="0" algn="l" defTabSz="914400" rtl="0" eaLnBrk="0" fontAlgn="base" latinLnBrk="0" hangingPunct="0">
              <a:lnSpc>
                <a:spcPct val="90000"/>
              </a:lnSpc>
              <a:spcBef>
                <a:spcPct val="20000"/>
              </a:spcBef>
              <a:spcAft>
                <a:spcPct val="0"/>
              </a:spcAft>
              <a:buClr>
                <a:srgbClr val="0098DB"/>
              </a:buClr>
              <a:buSzTx/>
              <a:tabLst/>
              <a:defRPr/>
            </a:pPr>
            <a:endParaRPr kumimoji="0" lang="en-US" altLang="en-US" sz="2000" b="0" i="0"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850182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7" name="Rounded Rectangle 2">
            <a:extLst>
              <a:ext uri="{FF2B5EF4-FFF2-40B4-BE49-F238E27FC236}">
                <a16:creationId xmlns:a16="http://schemas.microsoft.com/office/drawing/2014/main" id="{09AB3299-AA47-4CC2-BC78-EF0FFDFF45D8}"/>
              </a:ext>
            </a:extLst>
          </p:cNvPr>
          <p:cNvSpPr/>
          <p:nvPr/>
        </p:nvSpPr>
        <p:spPr>
          <a:xfrm>
            <a:off x="1834416" y="1439953"/>
            <a:ext cx="8556506" cy="3978093"/>
          </a:xfrm>
          <a:prstGeom prst="roundRect">
            <a:avLst/>
          </a:prstGeom>
          <a:solidFill>
            <a:schemeClr val="bg1"/>
          </a:solidFill>
          <a:ln w="92075" cap="rnd" cmpd="thickThin">
            <a:solidFill>
              <a:srgbClr val="0098DB"/>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b="1" dirty="0">
                <a:solidFill>
                  <a:schemeClr val="bg1">
                    <a:lumMod val="25000"/>
                  </a:schemeClr>
                </a:solidFill>
                <a:ea typeface="+mj-ea"/>
                <a:cs typeface="Verdana"/>
              </a:rPr>
              <a:t>PSSA1</a:t>
            </a:r>
          </a:p>
          <a:p>
            <a:pPr algn="ctr">
              <a:lnSpc>
                <a:spcPct val="100000"/>
              </a:lnSpc>
            </a:pPr>
            <a:endParaRPr lang="en-GB" altLang="en-US" sz="1600" kern="0" dirty="0">
              <a:solidFill>
                <a:schemeClr val="tx2"/>
              </a:solidFill>
              <a:cs typeface="Verdana"/>
            </a:endParaRPr>
          </a:p>
          <a:p>
            <a:pPr marL="177800" indent="-177800">
              <a:lnSpc>
                <a:spcPct val="150000"/>
              </a:lnSpc>
              <a:buFont typeface="Wingdings" panose="05000000000000000000" pitchFamily="2" charset="2"/>
              <a:buChar char="ü"/>
            </a:pPr>
            <a:r>
              <a:rPr lang="en-GB" altLang="en-US" sz="2000" kern="0" dirty="0">
                <a:solidFill>
                  <a:schemeClr val="tx2"/>
                </a:solidFill>
                <a:cs typeface="Verdana"/>
              </a:rPr>
              <a:t>Present the labour Cost per Category (Project Manager, Mechanical Engineer, Senior scientist, PhD, Engineer …)</a:t>
            </a:r>
          </a:p>
          <a:p>
            <a:pPr marL="177800" indent="-177800">
              <a:lnSpc>
                <a:spcPct val="150000"/>
              </a:lnSpc>
              <a:buFont typeface="Wingdings" panose="05000000000000000000" pitchFamily="2" charset="2"/>
              <a:buChar char="ü"/>
            </a:pPr>
            <a:r>
              <a:rPr lang="en-GB" altLang="en-US" sz="2000" kern="0" dirty="0">
                <a:solidFill>
                  <a:schemeClr val="tx2"/>
                </a:solidFill>
                <a:cs typeface="Verdana"/>
              </a:rPr>
              <a:t>No Names </a:t>
            </a:r>
          </a:p>
          <a:p>
            <a:pPr marL="177800" indent="-177800">
              <a:lnSpc>
                <a:spcPct val="150000"/>
              </a:lnSpc>
              <a:buFont typeface="Wingdings" panose="05000000000000000000" pitchFamily="2" charset="2"/>
              <a:buChar char="ü"/>
            </a:pPr>
            <a:r>
              <a:rPr lang="en-GB" altLang="en-US" sz="2000" kern="0" dirty="0">
                <a:solidFill>
                  <a:schemeClr val="tx2"/>
                </a:solidFill>
                <a:cs typeface="Verdana"/>
              </a:rPr>
              <a:t>ONE hourly rate for ONE labour cost category</a:t>
            </a:r>
          </a:p>
          <a:p>
            <a:pPr marL="177800" indent="-177800">
              <a:lnSpc>
                <a:spcPct val="150000"/>
              </a:lnSpc>
              <a:buFont typeface="Wingdings" panose="05000000000000000000" pitchFamily="2" charset="2"/>
              <a:buChar char="ü"/>
            </a:pPr>
            <a:r>
              <a:rPr lang="en-US" altLang="en-US" sz="2000" kern="0" dirty="0">
                <a:solidFill>
                  <a:schemeClr val="tx2"/>
                </a:solidFill>
                <a:cs typeface="Verdana"/>
              </a:rPr>
              <a:t>Fill in the Internal Facilities' part only if cost will be allocated to it. </a:t>
            </a:r>
          </a:p>
          <a:p>
            <a:pPr algn="ctr"/>
            <a:endParaRPr lang="en-GB" dirty="0">
              <a:solidFill>
                <a:schemeClr val="tx2"/>
              </a:solidFill>
            </a:endParaRPr>
          </a:p>
        </p:txBody>
      </p:sp>
    </p:spTree>
    <p:extLst>
      <p:ext uri="{BB962C8B-B14F-4D97-AF65-F5344CB8AC3E}">
        <p14:creationId xmlns:p14="http://schemas.microsoft.com/office/powerpoint/2010/main" val="14976902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6" name="Rounded Rectangle 5">
            <a:extLst>
              <a:ext uri="{FF2B5EF4-FFF2-40B4-BE49-F238E27FC236}">
                <a16:creationId xmlns:a16="http://schemas.microsoft.com/office/drawing/2014/main" id="{BD8AD641-5E06-46F0-8813-E1CC93525F66}"/>
              </a:ext>
            </a:extLst>
          </p:cNvPr>
          <p:cNvSpPr/>
          <p:nvPr/>
        </p:nvSpPr>
        <p:spPr>
          <a:xfrm>
            <a:off x="1025779" y="1282484"/>
            <a:ext cx="10504960" cy="4293031"/>
          </a:xfrm>
          <a:prstGeom prst="roundRect">
            <a:avLst/>
          </a:prstGeom>
          <a:solidFill>
            <a:schemeClr val="bg1"/>
          </a:solidFill>
          <a:ln w="88900" cap="rnd" cmpd="thickThin">
            <a:solidFill>
              <a:srgbClr val="0098DB"/>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r>
              <a:rPr lang="en-GB" altLang="en-US" sz="2800" b="1" dirty="0">
                <a:solidFill>
                  <a:schemeClr val="bg1">
                    <a:lumMod val="25000"/>
                  </a:schemeClr>
                </a:solidFill>
                <a:ea typeface="+mj-ea"/>
                <a:cs typeface="Verdana"/>
              </a:rPr>
              <a:t>PSSA2</a:t>
            </a:r>
          </a:p>
          <a:p>
            <a:pPr algn="ctr">
              <a:lnSpc>
                <a:spcPct val="100000"/>
              </a:lnSpc>
            </a:pPr>
            <a:endParaRPr lang="en-GB" altLang="en-US" sz="300" b="1" kern="0" dirty="0">
              <a:solidFill>
                <a:schemeClr val="tx2"/>
              </a:solidFill>
              <a:cs typeface="Verdana"/>
            </a:endParaRPr>
          </a:p>
          <a:p>
            <a:pPr marL="177800" indent="-177800">
              <a:lnSpc>
                <a:spcPct val="150000"/>
              </a:lnSpc>
              <a:buFont typeface="Wingdings" panose="05000000000000000000" pitchFamily="2" charset="2"/>
              <a:buChar char="ü"/>
            </a:pPr>
            <a:r>
              <a:rPr lang="en-GB" altLang="en-US" kern="0" dirty="0">
                <a:solidFill>
                  <a:schemeClr val="tx2"/>
                </a:solidFill>
                <a:cs typeface="Verdana"/>
              </a:rPr>
              <a:t>Full vision of the cost allocated to the activity</a:t>
            </a:r>
          </a:p>
          <a:p>
            <a:pPr marL="177800" indent="-177800">
              <a:lnSpc>
                <a:spcPct val="150000"/>
              </a:lnSpc>
              <a:buFont typeface="Wingdings" panose="05000000000000000000" pitchFamily="2" charset="2"/>
              <a:buChar char="ü"/>
            </a:pPr>
            <a:r>
              <a:rPr lang="en-GB" altLang="en-US" kern="0" dirty="0">
                <a:solidFill>
                  <a:schemeClr val="tx2"/>
                </a:solidFill>
                <a:cs typeface="Verdana"/>
              </a:rPr>
              <a:t>If applicable, do not forget to include profit and cost of subcontractors</a:t>
            </a:r>
          </a:p>
          <a:p>
            <a:pPr marL="228600" indent="-228600">
              <a:lnSpc>
                <a:spcPct val="150000"/>
              </a:lnSpc>
              <a:buFont typeface="Wingdings" panose="05000000000000000000" pitchFamily="2" charset="2"/>
              <a:buChar char="ü"/>
            </a:pPr>
            <a:r>
              <a:rPr lang="en-GB" altLang="en-US" b="1" kern="0" dirty="0">
                <a:solidFill>
                  <a:schemeClr val="tx2"/>
                </a:solidFill>
                <a:cs typeface="Verdana"/>
              </a:rPr>
              <a:t>Exhibit A </a:t>
            </a:r>
            <a:r>
              <a:rPr lang="en-GB" altLang="en-US" kern="0" dirty="0">
                <a:solidFill>
                  <a:schemeClr val="tx2"/>
                </a:solidFill>
                <a:cs typeface="Verdana"/>
              </a:rPr>
              <a:t>: Details the cost allocated to hardware, services and miscellaneous</a:t>
            </a:r>
          </a:p>
          <a:p>
            <a:pPr marL="635000" lvl="1" indent="-177800">
              <a:lnSpc>
                <a:spcPct val="150000"/>
              </a:lnSpc>
              <a:buFont typeface="Arial" panose="020B0604020202020204" pitchFamily="34" charset="0"/>
              <a:buChar char="•"/>
            </a:pPr>
            <a:r>
              <a:rPr lang="en-GB" altLang="en-US" kern="0" dirty="0">
                <a:solidFill>
                  <a:schemeClr val="tx2"/>
                </a:solidFill>
                <a:cs typeface="Verdana"/>
              </a:rPr>
              <a:t>TIPS: Cost must be detailed and verifiable against current market price</a:t>
            </a:r>
          </a:p>
          <a:p>
            <a:pPr marL="177800" indent="-177800">
              <a:lnSpc>
                <a:spcPct val="150000"/>
              </a:lnSpc>
              <a:buFont typeface="Wingdings" panose="05000000000000000000" pitchFamily="2" charset="2"/>
              <a:buChar char="ü"/>
            </a:pPr>
            <a:r>
              <a:rPr lang="en-GB" altLang="en-US" b="1" kern="0" dirty="0">
                <a:solidFill>
                  <a:schemeClr val="tx2"/>
                </a:solidFill>
                <a:cs typeface="Verdana"/>
              </a:rPr>
              <a:t>Exhibit B</a:t>
            </a:r>
            <a:r>
              <a:rPr lang="en-GB" altLang="en-US" kern="0" dirty="0">
                <a:solidFill>
                  <a:schemeClr val="tx2"/>
                </a:solidFill>
                <a:cs typeface="Verdana"/>
              </a:rPr>
              <a:t>: Details the </a:t>
            </a:r>
            <a:r>
              <a:rPr lang="en-GB" altLang="en-US" b="1" kern="0" dirty="0">
                <a:solidFill>
                  <a:schemeClr val="tx2"/>
                </a:solidFill>
                <a:cs typeface="Verdana"/>
              </a:rPr>
              <a:t>travel costs</a:t>
            </a:r>
          </a:p>
          <a:p>
            <a:pPr marL="628650" lvl="1" indent="-171450">
              <a:lnSpc>
                <a:spcPct val="150000"/>
              </a:lnSpc>
              <a:buFont typeface="Arial" panose="020B0604020202020204" pitchFamily="34" charset="0"/>
              <a:buChar char="•"/>
            </a:pPr>
            <a:r>
              <a:rPr lang="en-GB" altLang="en-US" kern="0" dirty="0">
                <a:solidFill>
                  <a:schemeClr val="tx2"/>
                </a:solidFill>
                <a:cs typeface="Verdana"/>
              </a:rPr>
              <a:t>No conference unless strictly linked to the need of the activity. We promote teleconference whenever possible. Not everyone need to come to the Final Presentation.</a:t>
            </a:r>
          </a:p>
          <a:p>
            <a:pPr marL="177800" indent="-177800">
              <a:lnSpc>
                <a:spcPct val="150000"/>
              </a:lnSpc>
              <a:buFont typeface="Wingdings" panose="05000000000000000000" pitchFamily="2" charset="2"/>
              <a:buChar char="ü"/>
            </a:pPr>
            <a:r>
              <a:rPr lang="en-US" altLang="en-US" kern="0" dirty="0">
                <a:solidFill>
                  <a:schemeClr val="tx2"/>
                </a:solidFill>
                <a:cs typeface="Verdana"/>
              </a:rPr>
              <a:t>The instruction provides all the definitions related to OTHER DIRECT COST ELEMENTS. </a:t>
            </a:r>
          </a:p>
          <a:p>
            <a:pPr algn="ctr"/>
            <a:endParaRPr lang="en-GB" dirty="0">
              <a:solidFill>
                <a:schemeClr val="tx2"/>
              </a:solidFill>
            </a:endParaRPr>
          </a:p>
        </p:txBody>
      </p:sp>
    </p:spTree>
    <p:extLst>
      <p:ext uri="{BB962C8B-B14F-4D97-AF65-F5344CB8AC3E}">
        <p14:creationId xmlns:p14="http://schemas.microsoft.com/office/powerpoint/2010/main" val="38478221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pic>
        <p:nvPicPr>
          <p:cNvPr id="5" name="Picture 4">
            <a:extLst>
              <a:ext uri="{FF2B5EF4-FFF2-40B4-BE49-F238E27FC236}">
                <a16:creationId xmlns:a16="http://schemas.microsoft.com/office/drawing/2014/main" id="{321BFD84-0014-4678-9222-ABCD701CE27D}"/>
              </a:ext>
            </a:extLst>
          </p:cNvPr>
          <p:cNvPicPr>
            <a:picLocks noChangeAspect="1"/>
          </p:cNvPicPr>
          <p:nvPr/>
        </p:nvPicPr>
        <p:blipFill>
          <a:blip r:embed="rId2"/>
          <a:stretch>
            <a:fillRect/>
          </a:stretch>
        </p:blipFill>
        <p:spPr>
          <a:xfrm>
            <a:off x="5500630" y="1206903"/>
            <a:ext cx="6355573" cy="4638082"/>
          </a:xfrm>
          <a:prstGeom prst="rect">
            <a:avLst/>
          </a:prstGeom>
        </p:spPr>
      </p:pic>
      <p:sp>
        <p:nvSpPr>
          <p:cNvPr id="8" name="Rectangle 7">
            <a:extLst>
              <a:ext uri="{FF2B5EF4-FFF2-40B4-BE49-F238E27FC236}">
                <a16:creationId xmlns:a16="http://schemas.microsoft.com/office/drawing/2014/main" id="{401AFF79-5937-49A2-9BC5-5EACF506412B}"/>
              </a:ext>
            </a:extLst>
          </p:cNvPr>
          <p:cNvSpPr/>
          <p:nvPr/>
        </p:nvSpPr>
        <p:spPr>
          <a:xfrm>
            <a:off x="369135" y="1174438"/>
            <a:ext cx="3286617" cy="861774"/>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dirty="0">
                <a:ln>
                  <a:noFill/>
                </a:ln>
                <a:solidFill>
                  <a:schemeClr val="bg1">
                    <a:lumMod val="25000"/>
                  </a:schemeClr>
                </a:solidFill>
                <a:effectLst/>
                <a:uLnTx/>
                <a:uFillTx/>
                <a:ea typeface="+mn-ea"/>
                <a:cs typeface="+mn-cs"/>
              </a:rPr>
              <a:t>Hints and tips: </a:t>
            </a:r>
            <a:r>
              <a:rPr kumimoji="0" lang="en-US" altLang="en-US" b="1" i="0" u="none" strike="noStrike" kern="0" cap="none" spc="0" normalizeH="0" baseline="0" noProof="0" dirty="0">
                <a:ln>
                  <a:noFill/>
                </a:ln>
                <a:solidFill>
                  <a:schemeClr val="bg1">
                    <a:lumMod val="25000"/>
                  </a:schemeClr>
                </a:solidFill>
                <a:effectLst/>
                <a:uLnTx/>
                <a:uFillTx/>
                <a:ea typeface="+mn-ea"/>
                <a:cs typeface="+mn-cs"/>
              </a:rPr>
              <a:t>PSS A2</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Key review points by</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 Technical Experts</a:t>
            </a:r>
            <a:endParaRPr kumimoji="0" lang="en-GB" sz="1600" b="1" i="0" u="none" strike="noStrike" kern="0" cap="none" spc="0" normalizeH="0" baseline="0" noProof="0" dirty="0">
              <a:ln>
                <a:noFill/>
              </a:ln>
              <a:solidFill>
                <a:schemeClr val="bg1">
                  <a:lumMod val="25000"/>
                </a:schemeClr>
              </a:solidFill>
              <a:effectLst/>
              <a:uLnTx/>
              <a:uFillTx/>
            </a:endParaRPr>
          </a:p>
        </p:txBody>
      </p:sp>
      <p:sp>
        <p:nvSpPr>
          <p:cNvPr id="9" name="TextBox 8">
            <a:extLst>
              <a:ext uri="{FF2B5EF4-FFF2-40B4-BE49-F238E27FC236}">
                <a16:creationId xmlns:a16="http://schemas.microsoft.com/office/drawing/2014/main" id="{E72277E0-B7A3-464E-9FE5-09312A94EC81}"/>
              </a:ext>
            </a:extLst>
          </p:cNvPr>
          <p:cNvSpPr txBox="1"/>
          <p:nvPr/>
        </p:nvSpPr>
        <p:spPr>
          <a:xfrm>
            <a:off x="369134" y="2511640"/>
            <a:ext cx="3474445" cy="2677656"/>
          </a:xfrm>
          <a:prstGeom prst="rect">
            <a:avLst/>
          </a:prstGeom>
          <a:noFill/>
        </p:spPr>
        <p:txBody>
          <a:bodyPr wrap="square" rtlCol="0">
            <a:spAutoFit/>
          </a:bodyPr>
          <a:lstStyle/>
          <a:p>
            <a:r>
              <a:rPr lang="en-US" sz="2400" dirty="0">
                <a:solidFill>
                  <a:schemeClr val="tx2"/>
                </a:solidFill>
                <a:latin typeface="+mn-lt"/>
              </a:rPr>
              <a:t>Total # hours</a:t>
            </a:r>
          </a:p>
          <a:p>
            <a:r>
              <a:rPr lang="en-US" sz="2400" dirty="0">
                <a:solidFill>
                  <a:schemeClr val="tx2"/>
                </a:solidFill>
                <a:latin typeface="+mn-lt"/>
              </a:rPr>
              <a:t>Total # FTE</a:t>
            </a:r>
          </a:p>
          <a:p>
            <a:pPr marL="285750" indent="-285750">
              <a:buFont typeface="Arial" panose="020B0604020202020204" pitchFamily="34" charset="0"/>
              <a:buChar char="•"/>
            </a:pPr>
            <a:r>
              <a:rPr lang="en-US" sz="2000" dirty="0">
                <a:solidFill>
                  <a:schemeClr val="tx2"/>
                </a:solidFill>
                <a:latin typeface="+mn-lt"/>
              </a:rPr>
              <a:t>Are these reasonable for the duration and scope of work?</a:t>
            </a:r>
          </a:p>
          <a:p>
            <a:pPr marL="285750" indent="-285750">
              <a:buFont typeface="Arial" panose="020B0604020202020204" pitchFamily="34" charset="0"/>
              <a:buChar char="•"/>
            </a:pPr>
            <a:r>
              <a:rPr lang="en-US" sz="2000" dirty="0">
                <a:solidFill>
                  <a:schemeClr val="tx2"/>
                </a:solidFill>
                <a:latin typeface="+mn-lt"/>
              </a:rPr>
              <a:t>Do they match the # and time allocation of key people?</a:t>
            </a:r>
            <a:endParaRPr lang="en-GB" sz="2000" dirty="0">
              <a:solidFill>
                <a:schemeClr val="tx2"/>
              </a:solidFill>
              <a:latin typeface="+mn-lt"/>
            </a:endParaRPr>
          </a:p>
        </p:txBody>
      </p:sp>
      <p:cxnSp>
        <p:nvCxnSpPr>
          <p:cNvPr id="10" name="Straight Arrow Connector 9">
            <a:extLst>
              <a:ext uri="{FF2B5EF4-FFF2-40B4-BE49-F238E27FC236}">
                <a16:creationId xmlns:a16="http://schemas.microsoft.com/office/drawing/2014/main" id="{B8D158FA-FC3A-4A1D-8F57-0670E5E6FE43}"/>
              </a:ext>
            </a:extLst>
          </p:cNvPr>
          <p:cNvCxnSpPr>
            <a:cxnSpLocks/>
          </p:cNvCxnSpPr>
          <p:nvPr/>
        </p:nvCxnSpPr>
        <p:spPr>
          <a:xfrm>
            <a:off x="2405373" y="2767459"/>
            <a:ext cx="6459658" cy="192852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02606DE-DCC1-4514-A076-B8447E23E58D}"/>
              </a:ext>
            </a:extLst>
          </p:cNvPr>
          <p:cNvCxnSpPr>
            <a:cxnSpLocks/>
          </p:cNvCxnSpPr>
          <p:nvPr/>
        </p:nvCxnSpPr>
        <p:spPr>
          <a:xfrm>
            <a:off x="2405373" y="3161617"/>
            <a:ext cx="4940824" cy="1534369"/>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6822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8" name="Rectangle 7">
            <a:extLst>
              <a:ext uri="{FF2B5EF4-FFF2-40B4-BE49-F238E27FC236}">
                <a16:creationId xmlns:a16="http://schemas.microsoft.com/office/drawing/2014/main" id="{401AFF79-5937-49A2-9BC5-5EACF506412B}"/>
              </a:ext>
            </a:extLst>
          </p:cNvPr>
          <p:cNvSpPr/>
          <p:nvPr/>
        </p:nvSpPr>
        <p:spPr>
          <a:xfrm>
            <a:off x="369135" y="1174438"/>
            <a:ext cx="3286617" cy="861774"/>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dirty="0">
                <a:ln>
                  <a:noFill/>
                </a:ln>
                <a:solidFill>
                  <a:schemeClr val="bg1">
                    <a:lumMod val="25000"/>
                  </a:schemeClr>
                </a:solidFill>
                <a:effectLst/>
                <a:uLnTx/>
                <a:uFillTx/>
                <a:ea typeface="+mn-ea"/>
                <a:cs typeface="+mn-cs"/>
              </a:rPr>
              <a:t>Hints and tips: </a:t>
            </a:r>
            <a:r>
              <a:rPr kumimoji="0" lang="en-US" altLang="en-US" b="1" i="0" u="none" strike="noStrike" kern="0" cap="none" spc="0" normalizeH="0" baseline="0" noProof="0" dirty="0">
                <a:ln>
                  <a:noFill/>
                </a:ln>
                <a:solidFill>
                  <a:schemeClr val="bg1">
                    <a:lumMod val="25000"/>
                  </a:schemeClr>
                </a:solidFill>
                <a:effectLst/>
                <a:uLnTx/>
                <a:uFillTx/>
                <a:ea typeface="+mn-ea"/>
                <a:cs typeface="+mn-cs"/>
              </a:rPr>
              <a:t>PSS A2</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Key review points by</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 Technical Experts</a:t>
            </a:r>
            <a:endParaRPr kumimoji="0" lang="en-GB" sz="1600" b="1" i="0" u="none" strike="noStrike" kern="0" cap="none" spc="0" normalizeH="0" baseline="0" noProof="0" dirty="0">
              <a:ln>
                <a:noFill/>
              </a:ln>
              <a:solidFill>
                <a:schemeClr val="bg1">
                  <a:lumMod val="25000"/>
                </a:schemeClr>
              </a:solidFill>
              <a:effectLst/>
              <a:uLnTx/>
              <a:uFillTx/>
            </a:endParaRPr>
          </a:p>
        </p:txBody>
      </p:sp>
      <p:sp>
        <p:nvSpPr>
          <p:cNvPr id="9" name="TextBox 8">
            <a:extLst>
              <a:ext uri="{FF2B5EF4-FFF2-40B4-BE49-F238E27FC236}">
                <a16:creationId xmlns:a16="http://schemas.microsoft.com/office/drawing/2014/main" id="{E72277E0-B7A3-464E-9FE5-09312A94EC81}"/>
              </a:ext>
            </a:extLst>
          </p:cNvPr>
          <p:cNvSpPr txBox="1"/>
          <p:nvPr/>
        </p:nvSpPr>
        <p:spPr>
          <a:xfrm>
            <a:off x="369135" y="2247849"/>
            <a:ext cx="3474445" cy="4247317"/>
          </a:xfrm>
          <a:prstGeom prst="rect">
            <a:avLst/>
          </a:prstGeom>
          <a:noFill/>
        </p:spPr>
        <p:txBody>
          <a:bodyPr wrap="square" rtlCol="0">
            <a:spAutoFit/>
          </a:bodyPr>
          <a:lstStyle/>
          <a:p>
            <a:r>
              <a:rPr lang="en-US" dirty="0">
                <a:solidFill>
                  <a:schemeClr val="tx2"/>
                </a:solidFill>
                <a:latin typeface="+mn-lt"/>
              </a:rPr>
              <a:t>Other direct cost elements - % of overall cost reasonable? (details reviewed in Exhibits)</a:t>
            </a:r>
          </a:p>
          <a:p>
            <a:endParaRPr lang="pl-PL" dirty="0">
              <a:solidFill>
                <a:schemeClr val="tx2"/>
              </a:solidFill>
              <a:latin typeface="+mn-lt"/>
            </a:endParaRPr>
          </a:p>
          <a:p>
            <a:endParaRPr lang="en-US" dirty="0">
              <a:solidFill>
                <a:schemeClr val="tx2"/>
              </a:solidFill>
              <a:latin typeface="+mn-lt"/>
            </a:endParaRPr>
          </a:p>
          <a:p>
            <a:r>
              <a:rPr lang="en-US" dirty="0">
                <a:solidFill>
                  <a:schemeClr val="tx2"/>
                </a:solidFill>
                <a:latin typeface="+mn-lt"/>
              </a:rPr>
              <a:t>Profit &lt;= 8%?</a:t>
            </a:r>
          </a:p>
          <a:p>
            <a:endParaRPr lang="en-US" dirty="0">
              <a:solidFill>
                <a:schemeClr val="tx2"/>
              </a:solidFill>
              <a:latin typeface="+mn-lt"/>
            </a:endParaRPr>
          </a:p>
          <a:p>
            <a:r>
              <a:rPr lang="en-US" altLang="en-US" dirty="0">
                <a:solidFill>
                  <a:schemeClr val="tx2"/>
                </a:solidFill>
                <a:latin typeface="+mn-lt"/>
              </a:rPr>
              <a:t>Costing should be done from the bottom up. </a:t>
            </a:r>
            <a:r>
              <a:rPr lang="en-US" dirty="0">
                <a:solidFill>
                  <a:schemeClr val="tx2"/>
                </a:solidFill>
                <a:latin typeface="+mn-lt"/>
              </a:rPr>
              <a:t>A reduction can be offered, if the budget exceeds the </a:t>
            </a:r>
            <a:r>
              <a:rPr lang="en-US" altLang="en-US" dirty="0">
                <a:solidFill>
                  <a:schemeClr val="tx2"/>
                </a:solidFill>
                <a:latin typeface="+mn-lt"/>
              </a:rPr>
              <a:t>financial envelope for the activity type.</a:t>
            </a:r>
            <a:endParaRPr lang="en-US" dirty="0">
              <a:solidFill>
                <a:schemeClr val="tx2"/>
              </a:solidFill>
              <a:latin typeface="+mn-lt"/>
            </a:endParaRPr>
          </a:p>
          <a:p>
            <a:endParaRPr lang="en-US" dirty="0">
              <a:solidFill>
                <a:schemeClr val="tx2"/>
              </a:solidFill>
              <a:latin typeface="+mn-lt"/>
            </a:endParaRPr>
          </a:p>
          <a:p>
            <a:r>
              <a:rPr lang="en-US" dirty="0">
                <a:solidFill>
                  <a:schemeClr val="tx2"/>
                </a:solidFill>
                <a:latin typeface="+mn-lt"/>
              </a:rPr>
              <a:t>Total – less than earmarked budget? </a:t>
            </a:r>
          </a:p>
        </p:txBody>
      </p:sp>
      <p:pic>
        <p:nvPicPr>
          <p:cNvPr id="12" name="Picture 11">
            <a:extLst>
              <a:ext uri="{FF2B5EF4-FFF2-40B4-BE49-F238E27FC236}">
                <a16:creationId xmlns:a16="http://schemas.microsoft.com/office/drawing/2014/main" id="{594D6010-0705-4EAE-B627-409744D3DC6A}"/>
              </a:ext>
            </a:extLst>
          </p:cNvPr>
          <p:cNvPicPr>
            <a:picLocks noChangeAspect="1"/>
          </p:cNvPicPr>
          <p:nvPr/>
        </p:nvPicPr>
        <p:blipFill>
          <a:blip r:embed="rId2"/>
          <a:stretch>
            <a:fillRect/>
          </a:stretch>
        </p:blipFill>
        <p:spPr>
          <a:xfrm>
            <a:off x="4875784" y="1260737"/>
            <a:ext cx="6895635" cy="4504632"/>
          </a:xfrm>
          <a:prstGeom prst="rect">
            <a:avLst/>
          </a:prstGeom>
        </p:spPr>
      </p:pic>
      <p:cxnSp>
        <p:nvCxnSpPr>
          <p:cNvPr id="11" name="Straight Arrow Connector 10">
            <a:extLst>
              <a:ext uri="{FF2B5EF4-FFF2-40B4-BE49-F238E27FC236}">
                <a16:creationId xmlns:a16="http://schemas.microsoft.com/office/drawing/2014/main" id="{A02606DE-DCC1-4514-A076-B8447E23E58D}"/>
              </a:ext>
            </a:extLst>
          </p:cNvPr>
          <p:cNvCxnSpPr>
            <a:cxnSpLocks/>
          </p:cNvCxnSpPr>
          <p:nvPr/>
        </p:nvCxnSpPr>
        <p:spPr>
          <a:xfrm>
            <a:off x="2012443" y="3847086"/>
            <a:ext cx="9053347" cy="66292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B8D158FA-FC3A-4A1D-8F57-0670E5E6FE43}"/>
              </a:ext>
            </a:extLst>
          </p:cNvPr>
          <p:cNvCxnSpPr>
            <a:cxnSpLocks/>
          </p:cNvCxnSpPr>
          <p:nvPr/>
        </p:nvCxnSpPr>
        <p:spPr>
          <a:xfrm>
            <a:off x="3422469" y="2654193"/>
            <a:ext cx="7643321" cy="85886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F2D5721-5ADD-4ED6-AEA4-3E21393E4828}"/>
              </a:ext>
            </a:extLst>
          </p:cNvPr>
          <p:cNvCxnSpPr>
            <a:cxnSpLocks/>
          </p:cNvCxnSpPr>
          <p:nvPr/>
        </p:nvCxnSpPr>
        <p:spPr>
          <a:xfrm flipV="1">
            <a:off x="3422469" y="5683562"/>
            <a:ext cx="7643321" cy="488151"/>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D2AF453-822B-AA58-0A90-7931E062E90D}"/>
              </a:ext>
            </a:extLst>
          </p:cNvPr>
          <p:cNvCxnSpPr>
            <a:cxnSpLocks/>
          </p:cNvCxnSpPr>
          <p:nvPr/>
        </p:nvCxnSpPr>
        <p:spPr>
          <a:xfrm flipV="1">
            <a:off x="2717455" y="5360109"/>
            <a:ext cx="2472854" cy="16227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9783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8" name="Rectangle 7">
            <a:extLst>
              <a:ext uri="{FF2B5EF4-FFF2-40B4-BE49-F238E27FC236}">
                <a16:creationId xmlns:a16="http://schemas.microsoft.com/office/drawing/2014/main" id="{401AFF79-5937-49A2-9BC5-5EACF506412B}"/>
              </a:ext>
            </a:extLst>
          </p:cNvPr>
          <p:cNvSpPr/>
          <p:nvPr/>
        </p:nvSpPr>
        <p:spPr>
          <a:xfrm>
            <a:off x="369135" y="1174438"/>
            <a:ext cx="4078879" cy="861774"/>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dirty="0">
                <a:ln>
                  <a:noFill/>
                </a:ln>
                <a:solidFill>
                  <a:schemeClr val="bg1">
                    <a:lumMod val="25000"/>
                  </a:schemeClr>
                </a:solidFill>
                <a:effectLst/>
                <a:uLnTx/>
                <a:uFillTx/>
                <a:ea typeface="+mn-ea"/>
                <a:cs typeface="+mn-cs"/>
              </a:rPr>
              <a:t>Hints and tips: </a:t>
            </a:r>
            <a:r>
              <a:rPr kumimoji="0" lang="en-US" altLang="en-US" b="1" i="0" u="none" strike="noStrike" kern="0" cap="none" spc="0" normalizeH="0" baseline="0" noProof="0" dirty="0">
                <a:ln>
                  <a:noFill/>
                </a:ln>
                <a:solidFill>
                  <a:schemeClr val="bg1">
                    <a:lumMod val="25000"/>
                  </a:schemeClr>
                </a:solidFill>
                <a:effectLst/>
                <a:uLnTx/>
                <a:uFillTx/>
                <a:ea typeface="+mn-ea"/>
                <a:cs typeface="+mn-cs"/>
              </a:rPr>
              <a:t>PSS A2 Exhibit A</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Key review points by</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 Technical Experts</a:t>
            </a:r>
            <a:endParaRPr kumimoji="0" lang="en-GB" sz="1600" b="1" i="0" u="none" strike="noStrike" kern="0" cap="none" spc="0" normalizeH="0" baseline="0" noProof="0" dirty="0">
              <a:ln>
                <a:noFill/>
              </a:ln>
              <a:solidFill>
                <a:schemeClr val="bg1">
                  <a:lumMod val="25000"/>
                </a:schemeClr>
              </a:solidFill>
              <a:effectLst/>
              <a:uLnTx/>
              <a:uFillTx/>
            </a:endParaRPr>
          </a:p>
        </p:txBody>
      </p:sp>
      <p:sp>
        <p:nvSpPr>
          <p:cNvPr id="9" name="TextBox 8">
            <a:extLst>
              <a:ext uri="{FF2B5EF4-FFF2-40B4-BE49-F238E27FC236}">
                <a16:creationId xmlns:a16="http://schemas.microsoft.com/office/drawing/2014/main" id="{E72277E0-B7A3-464E-9FE5-09312A94EC81}"/>
              </a:ext>
            </a:extLst>
          </p:cNvPr>
          <p:cNvSpPr txBox="1"/>
          <p:nvPr/>
        </p:nvSpPr>
        <p:spPr>
          <a:xfrm>
            <a:off x="7989207" y="1239368"/>
            <a:ext cx="4218363" cy="4678204"/>
          </a:xfrm>
          <a:prstGeom prst="rect">
            <a:avLst/>
          </a:prstGeom>
          <a:noFill/>
        </p:spPr>
        <p:txBody>
          <a:bodyPr wrap="square" rtlCol="0">
            <a:spAutoFit/>
          </a:bodyPr>
          <a:lstStyle/>
          <a:p>
            <a:pPr>
              <a:spcBef>
                <a:spcPts val="600"/>
              </a:spcBef>
            </a:pPr>
            <a:r>
              <a:rPr lang="en-US" sz="2000" b="1" dirty="0">
                <a:solidFill>
                  <a:schemeClr val="tx2"/>
                </a:solidFill>
                <a:latin typeface="+mj-lt"/>
              </a:rPr>
              <a:t>Bought in items</a:t>
            </a:r>
          </a:p>
          <a:p>
            <a:pPr marL="285750" indent="-285750">
              <a:spcBef>
                <a:spcPts val="600"/>
              </a:spcBef>
              <a:buFont typeface="Arial" panose="020B0604020202020204" pitchFamily="34" charset="0"/>
              <a:buChar char="•"/>
            </a:pPr>
            <a:r>
              <a:rPr lang="en-US" sz="2000" dirty="0">
                <a:solidFill>
                  <a:schemeClr val="tx2"/>
                </a:solidFill>
                <a:latin typeface="+mj-lt"/>
              </a:rPr>
              <a:t>Justified by scope of work?</a:t>
            </a:r>
          </a:p>
          <a:p>
            <a:pPr marL="285750" indent="-285750">
              <a:spcBef>
                <a:spcPts val="600"/>
              </a:spcBef>
              <a:buFont typeface="Arial" panose="020B0604020202020204" pitchFamily="34" charset="0"/>
              <a:buChar char="•"/>
            </a:pPr>
            <a:r>
              <a:rPr lang="en-US" sz="2000" dirty="0">
                <a:solidFill>
                  <a:schemeClr val="tx2"/>
                </a:solidFill>
                <a:latin typeface="+mj-lt"/>
              </a:rPr>
              <a:t>Not representing infrastructure?</a:t>
            </a:r>
          </a:p>
          <a:p>
            <a:pPr marL="285750" indent="-285750">
              <a:spcBef>
                <a:spcPts val="600"/>
              </a:spcBef>
              <a:buFont typeface="Arial" panose="020B0604020202020204" pitchFamily="34" charset="0"/>
              <a:buChar char="•"/>
            </a:pPr>
            <a:r>
              <a:rPr lang="en-US" sz="2000" dirty="0">
                <a:solidFill>
                  <a:schemeClr val="tx2"/>
                </a:solidFill>
                <a:latin typeface="+mj-lt"/>
              </a:rPr>
              <a:t>Not representing ‘normal work’ items?</a:t>
            </a:r>
          </a:p>
          <a:p>
            <a:pPr marL="285750" indent="-285750">
              <a:spcBef>
                <a:spcPts val="600"/>
              </a:spcBef>
              <a:buFont typeface="Arial" panose="020B0604020202020204" pitchFamily="34" charset="0"/>
              <a:buChar char="•"/>
            </a:pPr>
            <a:r>
              <a:rPr lang="en-US" sz="2000" dirty="0">
                <a:solidFill>
                  <a:schemeClr val="tx2"/>
                </a:solidFill>
                <a:latin typeface="+mj-lt"/>
              </a:rPr>
              <a:t>Sufficiently identified?</a:t>
            </a:r>
          </a:p>
          <a:p>
            <a:pPr marL="285750" indent="-285750">
              <a:spcBef>
                <a:spcPts val="600"/>
              </a:spcBef>
              <a:buFont typeface="Arial" panose="020B0604020202020204" pitchFamily="34" charset="0"/>
              <a:buChar char="•"/>
            </a:pPr>
            <a:r>
              <a:rPr lang="en-US" sz="2000" dirty="0">
                <a:solidFill>
                  <a:schemeClr val="tx2"/>
                </a:solidFill>
                <a:latin typeface="+mj-lt"/>
              </a:rPr>
              <a:t>Reasonable cost?</a:t>
            </a:r>
          </a:p>
          <a:p>
            <a:pPr>
              <a:spcBef>
                <a:spcPts val="600"/>
              </a:spcBef>
            </a:pPr>
            <a:r>
              <a:rPr lang="en-US" sz="2000" b="1" dirty="0">
                <a:solidFill>
                  <a:schemeClr val="tx2"/>
                </a:solidFill>
                <a:latin typeface="+mj-lt"/>
              </a:rPr>
              <a:t>External Services</a:t>
            </a:r>
          </a:p>
          <a:p>
            <a:pPr marL="285750" indent="-285750">
              <a:spcBef>
                <a:spcPts val="600"/>
              </a:spcBef>
              <a:buFont typeface="Arial" panose="020B0604020202020204" pitchFamily="34" charset="0"/>
              <a:buChar char="•"/>
            </a:pPr>
            <a:r>
              <a:rPr lang="en-US" sz="2000" dirty="0">
                <a:solidFill>
                  <a:schemeClr val="tx2"/>
                </a:solidFill>
                <a:latin typeface="+mj-lt"/>
              </a:rPr>
              <a:t>Clearly described?</a:t>
            </a:r>
          </a:p>
          <a:p>
            <a:pPr marL="285750" indent="-285750">
              <a:spcBef>
                <a:spcPts val="600"/>
              </a:spcBef>
              <a:buFont typeface="Arial" panose="020B0604020202020204" pitchFamily="34" charset="0"/>
              <a:buChar char="•"/>
            </a:pPr>
            <a:r>
              <a:rPr lang="en-US" sz="2000" dirty="0">
                <a:solidFill>
                  <a:schemeClr val="tx2"/>
                </a:solidFill>
                <a:latin typeface="+mj-lt"/>
              </a:rPr>
              <a:t>Clearly needed?</a:t>
            </a:r>
          </a:p>
          <a:p>
            <a:pPr marL="285750" indent="-285750">
              <a:spcBef>
                <a:spcPts val="600"/>
              </a:spcBef>
              <a:buFont typeface="Arial" panose="020B0604020202020204" pitchFamily="34" charset="0"/>
              <a:buChar char="•"/>
            </a:pPr>
            <a:r>
              <a:rPr lang="en-US" sz="2000" dirty="0">
                <a:solidFill>
                  <a:schemeClr val="tx2"/>
                </a:solidFill>
                <a:latin typeface="+mj-lt"/>
              </a:rPr>
              <a:t>Value for money?</a:t>
            </a:r>
          </a:p>
          <a:p>
            <a:pPr marL="285750" indent="-285750">
              <a:spcBef>
                <a:spcPts val="600"/>
              </a:spcBef>
              <a:buFont typeface="Arial" panose="020B0604020202020204" pitchFamily="34" charset="0"/>
              <a:buChar char="•"/>
            </a:pPr>
            <a:r>
              <a:rPr lang="en-US" sz="2000" dirty="0">
                <a:solidFill>
                  <a:schemeClr val="tx2"/>
                </a:solidFill>
                <a:latin typeface="+mj-lt"/>
              </a:rPr>
              <a:t>Referenced in the proposal?</a:t>
            </a:r>
            <a:endParaRPr lang="en-GB" sz="2000" dirty="0">
              <a:solidFill>
                <a:schemeClr val="tx2"/>
              </a:solidFill>
              <a:latin typeface="+mj-lt"/>
            </a:endParaRPr>
          </a:p>
        </p:txBody>
      </p:sp>
      <p:pic>
        <p:nvPicPr>
          <p:cNvPr id="14" name="Picture 13">
            <a:extLst>
              <a:ext uri="{FF2B5EF4-FFF2-40B4-BE49-F238E27FC236}">
                <a16:creationId xmlns:a16="http://schemas.microsoft.com/office/drawing/2014/main" id="{1318324F-9726-4C3C-8827-36ACF2453177}"/>
              </a:ext>
            </a:extLst>
          </p:cNvPr>
          <p:cNvPicPr>
            <a:picLocks noChangeAspect="1"/>
          </p:cNvPicPr>
          <p:nvPr/>
        </p:nvPicPr>
        <p:blipFill>
          <a:blip r:embed="rId2"/>
          <a:stretch>
            <a:fillRect/>
          </a:stretch>
        </p:blipFill>
        <p:spPr>
          <a:xfrm>
            <a:off x="369135" y="2511639"/>
            <a:ext cx="7143383" cy="3171923"/>
          </a:xfrm>
          <a:prstGeom prst="rect">
            <a:avLst/>
          </a:prstGeom>
        </p:spPr>
      </p:pic>
    </p:spTree>
    <p:extLst>
      <p:ext uri="{BB962C8B-B14F-4D97-AF65-F5344CB8AC3E}">
        <p14:creationId xmlns:p14="http://schemas.microsoft.com/office/powerpoint/2010/main" val="27821605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8" name="Rectangle 7">
            <a:extLst>
              <a:ext uri="{FF2B5EF4-FFF2-40B4-BE49-F238E27FC236}">
                <a16:creationId xmlns:a16="http://schemas.microsoft.com/office/drawing/2014/main" id="{401AFF79-5937-49A2-9BC5-5EACF506412B}"/>
              </a:ext>
            </a:extLst>
          </p:cNvPr>
          <p:cNvSpPr/>
          <p:nvPr/>
        </p:nvSpPr>
        <p:spPr>
          <a:xfrm>
            <a:off x="3222235" y="1094635"/>
            <a:ext cx="5780868" cy="886837"/>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dirty="0">
                <a:ln>
                  <a:noFill/>
                </a:ln>
                <a:solidFill>
                  <a:schemeClr val="bg1">
                    <a:lumMod val="25000"/>
                  </a:schemeClr>
                </a:solidFill>
                <a:effectLst/>
                <a:uLnTx/>
                <a:uFillTx/>
                <a:ea typeface="+mn-ea"/>
                <a:cs typeface="+mn-cs"/>
              </a:rPr>
              <a:t>Hints and tips: </a:t>
            </a:r>
            <a:r>
              <a:rPr kumimoji="0" lang="en-US" altLang="en-US" b="1" i="0" u="none" strike="noStrike" kern="0" cap="none" spc="0" normalizeH="0" baseline="0" noProof="0" dirty="0">
                <a:ln>
                  <a:noFill/>
                </a:ln>
                <a:solidFill>
                  <a:schemeClr val="bg1">
                    <a:lumMod val="25000"/>
                  </a:schemeClr>
                </a:solidFill>
                <a:effectLst/>
                <a:uLnTx/>
                <a:uFillTx/>
                <a:ea typeface="+mn-ea"/>
                <a:cs typeface="+mn-cs"/>
              </a:rPr>
              <a:t>PSS A2 Exhibit B</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Key review points by</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 Technical Experts</a:t>
            </a:r>
            <a:endParaRPr kumimoji="0" lang="en-GB" sz="1600" b="1" i="0" u="none" strike="noStrike" kern="0" cap="none" spc="0" normalizeH="0" baseline="0" noProof="0" dirty="0">
              <a:ln>
                <a:noFill/>
              </a:ln>
              <a:solidFill>
                <a:schemeClr val="bg1">
                  <a:lumMod val="25000"/>
                </a:schemeClr>
              </a:solidFill>
              <a:effectLst/>
              <a:uLnTx/>
              <a:uFillTx/>
            </a:endParaRPr>
          </a:p>
        </p:txBody>
      </p:sp>
      <p:pic>
        <p:nvPicPr>
          <p:cNvPr id="7" name="Picture 6">
            <a:extLst>
              <a:ext uri="{FF2B5EF4-FFF2-40B4-BE49-F238E27FC236}">
                <a16:creationId xmlns:a16="http://schemas.microsoft.com/office/drawing/2014/main" id="{BC0DA8BA-B65A-4D39-90DD-5FDB1D9A182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9493" y="2323535"/>
            <a:ext cx="11456178" cy="1768018"/>
          </a:xfrm>
          <a:prstGeom prst="rect">
            <a:avLst/>
          </a:prstGeom>
          <a:noFill/>
          <a:ln>
            <a:noFill/>
          </a:ln>
        </p:spPr>
      </p:pic>
      <p:sp>
        <p:nvSpPr>
          <p:cNvPr id="10" name="TextBox 9">
            <a:extLst>
              <a:ext uri="{FF2B5EF4-FFF2-40B4-BE49-F238E27FC236}">
                <a16:creationId xmlns:a16="http://schemas.microsoft.com/office/drawing/2014/main" id="{897033DA-C5CF-4DFA-8790-C7D7C9BBD10A}"/>
              </a:ext>
            </a:extLst>
          </p:cNvPr>
          <p:cNvSpPr txBox="1"/>
          <p:nvPr/>
        </p:nvSpPr>
        <p:spPr>
          <a:xfrm>
            <a:off x="822722" y="4768455"/>
            <a:ext cx="2399513" cy="830997"/>
          </a:xfrm>
          <a:prstGeom prst="rect">
            <a:avLst/>
          </a:prstGeom>
          <a:noFill/>
        </p:spPr>
        <p:txBody>
          <a:bodyPr wrap="square" rtlCol="0">
            <a:spAutoFit/>
          </a:bodyPr>
          <a:lstStyle/>
          <a:p>
            <a:r>
              <a:rPr lang="en-US" sz="2000" dirty="0">
                <a:solidFill>
                  <a:schemeClr val="tx2"/>
                </a:solidFill>
                <a:latin typeface="+mn-lt"/>
              </a:rPr>
              <a:t>Meetings:</a:t>
            </a:r>
          </a:p>
          <a:p>
            <a:pPr marL="285750" indent="-285750">
              <a:buFont typeface="Arial" panose="020B0604020202020204" pitchFamily="34" charset="0"/>
              <a:buChar char="•"/>
            </a:pPr>
            <a:r>
              <a:rPr lang="en-US" sz="1400" dirty="0">
                <a:solidFill>
                  <a:schemeClr val="tx2"/>
                </a:solidFill>
                <a:latin typeface="+mn-lt"/>
              </a:rPr>
              <a:t>Matching meeting plan?</a:t>
            </a:r>
          </a:p>
          <a:p>
            <a:pPr marL="285750" indent="-285750">
              <a:buFont typeface="Arial" panose="020B0604020202020204" pitchFamily="34" charset="0"/>
              <a:buChar char="•"/>
            </a:pPr>
            <a:r>
              <a:rPr lang="en-US" sz="1400" dirty="0">
                <a:solidFill>
                  <a:schemeClr val="tx2"/>
                </a:solidFill>
                <a:latin typeface="+mn-lt"/>
              </a:rPr>
              <a:t>All clearly justified?</a:t>
            </a:r>
            <a:endParaRPr lang="en-GB" sz="1400" dirty="0">
              <a:solidFill>
                <a:schemeClr val="tx2"/>
              </a:solidFill>
              <a:latin typeface="+mn-lt"/>
            </a:endParaRPr>
          </a:p>
        </p:txBody>
      </p:sp>
      <p:sp>
        <p:nvSpPr>
          <p:cNvPr id="11" name="TextBox 10">
            <a:extLst>
              <a:ext uri="{FF2B5EF4-FFF2-40B4-BE49-F238E27FC236}">
                <a16:creationId xmlns:a16="http://schemas.microsoft.com/office/drawing/2014/main" id="{EB315036-24C6-4972-9DF0-CE0DA36C8C4A}"/>
              </a:ext>
            </a:extLst>
          </p:cNvPr>
          <p:cNvSpPr txBox="1"/>
          <p:nvPr/>
        </p:nvSpPr>
        <p:spPr>
          <a:xfrm>
            <a:off x="5022608" y="4749197"/>
            <a:ext cx="2771529" cy="830997"/>
          </a:xfrm>
          <a:prstGeom prst="rect">
            <a:avLst/>
          </a:prstGeom>
          <a:noFill/>
        </p:spPr>
        <p:txBody>
          <a:bodyPr wrap="square" rtlCol="0">
            <a:spAutoFit/>
          </a:bodyPr>
          <a:lstStyle/>
          <a:p>
            <a:r>
              <a:rPr lang="en-US" sz="2000" dirty="0">
                <a:solidFill>
                  <a:schemeClr val="tx2"/>
                </a:solidFill>
                <a:latin typeface="+mn-lt"/>
              </a:rPr>
              <a:t># People:</a:t>
            </a:r>
          </a:p>
          <a:p>
            <a:pPr marL="285750" indent="-285750">
              <a:buFont typeface="Arial" panose="020B0604020202020204" pitchFamily="34" charset="0"/>
              <a:buChar char="•"/>
            </a:pPr>
            <a:r>
              <a:rPr lang="en-US" sz="1400" dirty="0">
                <a:solidFill>
                  <a:schemeClr val="tx2"/>
                </a:solidFill>
                <a:latin typeface="+mn-lt"/>
              </a:rPr>
              <a:t>Matched to scope of meeting?</a:t>
            </a:r>
            <a:endParaRPr lang="en-GB" sz="1400" dirty="0">
              <a:solidFill>
                <a:schemeClr val="tx2"/>
              </a:solidFill>
              <a:latin typeface="+mn-lt"/>
            </a:endParaRPr>
          </a:p>
        </p:txBody>
      </p:sp>
      <p:sp>
        <p:nvSpPr>
          <p:cNvPr id="12" name="TextBox 11">
            <a:extLst>
              <a:ext uri="{FF2B5EF4-FFF2-40B4-BE49-F238E27FC236}">
                <a16:creationId xmlns:a16="http://schemas.microsoft.com/office/drawing/2014/main" id="{7A91410D-D63F-4F8D-9BE8-06AD38EA1635}"/>
              </a:ext>
            </a:extLst>
          </p:cNvPr>
          <p:cNvSpPr txBox="1"/>
          <p:nvPr/>
        </p:nvSpPr>
        <p:spPr>
          <a:xfrm>
            <a:off x="7989207" y="4690118"/>
            <a:ext cx="2970125" cy="1261884"/>
          </a:xfrm>
          <a:prstGeom prst="rect">
            <a:avLst/>
          </a:prstGeom>
          <a:noFill/>
        </p:spPr>
        <p:txBody>
          <a:bodyPr wrap="square" rtlCol="0">
            <a:spAutoFit/>
          </a:bodyPr>
          <a:lstStyle/>
          <a:p>
            <a:r>
              <a:rPr lang="en-US" sz="2000" dirty="0">
                <a:solidFill>
                  <a:schemeClr val="tx2"/>
                </a:solidFill>
                <a:latin typeface="+mn-lt"/>
              </a:rPr>
              <a:t>Travels:</a:t>
            </a:r>
          </a:p>
          <a:p>
            <a:pPr marL="285750" indent="-285750">
              <a:buFont typeface="Arial" panose="020B0604020202020204" pitchFamily="34" charset="0"/>
              <a:buChar char="•"/>
            </a:pPr>
            <a:r>
              <a:rPr lang="en-US" sz="1400" dirty="0">
                <a:solidFill>
                  <a:schemeClr val="tx2"/>
                </a:solidFill>
                <a:latin typeface="+mn-lt"/>
              </a:rPr>
              <a:t>Flight costs reasonable?</a:t>
            </a:r>
          </a:p>
          <a:p>
            <a:pPr marL="285750" indent="-285750">
              <a:buFont typeface="Arial" panose="020B0604020202020204" pitchFamily="34" charset="0"/>
              <a:buChar char="•"/>
            </a:pPr>
            <a:r>
              <a:rPr lang="en-US" sz="1400" dirty="0">
                <a:solidFill>
                  <a:schemeClr val="tx2"/>
                </a:solidFill>
                <a:latin typeface="+mn-lt"/>
              </a:rPr>
              <a:t>#days reasonable?</a:t>
            </a:r>
          </a:p>
          <a:p>
            <a:pPr marL="285750" indent="-285750">
              <a:buFont typeface="Arial" panose="020B0604020202020204" pitchFamily="34" charset="0"/>
              <a:buChar char="•"/>
            </a:pPr>
            <a:r>
              <a:rPr lang="en-US" sz="1400" dirty="0">
                <a:solidFill>
                  <a:schemeClr val="tx2"/>
                </a:solidFill>
                <a:latin typeface="+mn-lt"/>
              </a:rPr>
              <a:t>Subsistence reasonable? (often too low)</a:t>
            </a:r>
            <a:endParaRPr lang="en-GB" sz="1400" dirty="0">
              <a:solidFill>
                <a:schemeClr val="tx2"/>
              </a:solidFill>
              <a:latin typeface="+mn-lt"/>
            </a:endParaRPr>
          </a:p>
        </p:txBody>
      </p:sp>
      <p:cxnSp>
        <p:nvCxnSpPr>
          <p:cNvPr id="13" name="Straight Arrow Connector 12">
            <a:extLst>
              <a:ext uri="{FF2B5EF4-FFF2-40B4-BE49-F238E27FC236}">
                <a16:creationId xmlns:a16="http://schemas.microsoft.com/office/drawing/2014/main" id="{262D78EC-D379-4C5D-A22F-3FBCC1896D96}"/>
              </a:ext>
            </a:extLst>
          </p:cNvPr>
          <p:cNvCxnSpPr/>
          <p:nvPr/>
        </p:nvCxnSpPr>
        <p:spPr>
          <a:xfrm flipV="1">
            <a:off x="9089335" y="3887132"/>
            <a:ext cx="384934" cy="76531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BE0184F-D1DB-43A8-9DE1-1F8F3DCA4898}"/>
              </a:ext>
            </a:extLst>
          </p:cNvPr>
          <p:cNvCxnSpPr/>
          <p:nvPr/>
        </p:nvCxnSpPr>
        <p:spPr>
          <a:xfrm flipH="1" flipV="1">
            <a:off x="7989207" y="3886526"/>
            <a:ext cx="601750" cy="76531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BB042C5-FC17-4801-AA85-17A3B3820D64}"/>
              </a:ext>
            </a:extLst>
          </p:cNvPr>
          <p:cNvCxnSpPr/>
          <p:nvPr/>
        </p:nvCxnSpPr>
        <p:spPr>
          <a:xfrm flipV="1">
            <a:off x="5937755" y="3924805"/>
            <a:ext cx="1113183" cy="76531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59F0B14-5E33-4B0F-88D0-E956CFB53606}"/>
              </a:ext>
            </a:extLst>
          </p:cNvPr>
          <p:cNvCxnSpPr/>
          <p:nvPr/>
        </p:nvCxnSpPr>
        <p:spPr>
          <a:xfrm flipV="1">
            <a:off x="1658487" y="3962785"/>
            <a:ext cx="1113183" cy="76531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4758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 Common Mistakes</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904358"/>
            <a:ext cx="12009338" cy="5713684"/>
          </a:xfrm>
        </p:spPr>
        <p:txBody>
          <a:bodyPr/>
          <a:lstStyle/>
          <a:p>
            <a:pPr algn="ctr" eaLnBrk="1" hangingPunct="1">
              <a:lnSpc>
                <a:spcPct val="100000"/>
              </a:lnSpc>
              <a:defRPr/>
            </a:pPr>
            <a:r>
              <a:rPr lang="en-US" sz="1600" dirty="0">
                <a:solidFill>
                  <a:schemeClr val="bg1">
                    <a:lumMod val="25000"/>
                  </a:schemeClr>
                </a:solidFill>
                <a:latin typeface="+mn-lt"/>
                <a:ea typeface="ＭＳ Ｐゴシック" charset="0"/>
              </a:rPr>
              <a:t>VERY BRIEF summary of SOME of the most common mistakes seen: </a:t>
            </a:r>
            <a:r>
              <a:rPr lang="en-US" sz="1600" dirty="0">
                <a:solidFill>
                  <a:srgbClr val="FF0000"/>
                </a:solidFill>
                <a:latin typeface="+mn-lt"/>
                <a:ea typeface="ＭＳ Ｐゴシック" charset="0"/>
              </a:rPr>
              <a:t>NB! CHECK YOUR PROPOSAL AGAINST THIS LIST!</a:t>
            </a:r>
          </a:p>
          <a:p>
            <a:pPr eaLnBrk="1" hangingPunct="1">
              <a:defRPr/>
            </a:pPr>
            <a:r>
              <a:rPr lang="en-US" sz="1600" b="1" dirty="0">
                <a:solidFill>
                  <a:schemeClr val="tx2"/>
                </a:solidFill>
                <a:latin typeface="+mn-lt"/>
                <a:ea typeface="ＭＳ Ｐゴシック" charset="0"/>
              </a:rPr>
              <a:t>Criteria 1</a:t>
            </a:r>
          </a:p>
          <a:p>
            <a:pPr marL="342900" indent="-342900" eaLnBrk="1" hangingPunct="1">
              <a:buFont typeface="+mj-lt"/>
              <a:buAutoNum type="arabicPeriod"/>
              <a:defRPr/>
            </a:pPr>
            <a:r>
              <a:rPr lang="en-US" sz="1600" dirty="0">
                <a:solidFill>
                  <a:schemeClr val="tx2"/>
                </a:solidFill>
                <a:latin typeface="+mn-lt"/>
                <a:ea typeface="ＭＳ Ｐゴシック" charset="0"/>
              </a:rPr>
              <a:t>Objectives difficult to understand or not clearly stated.</a:t>
            </a:r>
          </a:p>
          <a:p>
            <a:pPr marL="342900" indent="-342900" eaLnBrk="1" hangingPunct="1">
              <a:buFont typeface="+mj-lt"/>
              <a:buAutoNum type="arabicPeriod"/>
              <a:defRPr/>
            </a:pPr>
            <a:r>
              <a:rPr lang="en-US" sz="1600" dirty="0">
                <a:solidFill>
                  <a:schemeClr val="tx2"/>
                </a:solidFill>
                <a:latin typeface="+mn-lt"/>
                <a:ea typeface="ＭＳ Ｐゴシック" charset="0"/>
              </a:rPr>
              <a:t>Poor or missing technical requirements (e.g. not covering the key points, not quantified or verifiable, not matching market need).</a:t>
            </a:r>
          </a:p>
          <a:p>
            <a:pPr marL="342900" indent="-342900" eaLnBrk="1" hangingPunct="1">
              <a:buFont typeface="+mj-lt"/>
              <a:buAutoNum type="arabicPeriod"/>
              <a:defRPr/>
            </a:pPr>
            <a:r>
              <a:rPr lang="en-US" sz="1600" dirty="0">
                <a:solidFill>
                  <a:schemeClr val="tx2"/>
                </a:solidFill>
                <a:latin typeface="+mn-lt"/>
                <a:ea typeface="ＭＳ Ｐゴシック" charset="0"/>
              </a:rPr>
              <a:t>Poor or missing engineering approach (e.g. baseline concept not described, missing reviews or checks, lack of key testing or validation).</a:t>
            </a:r>
          </a:p>
          <a:p>
            <a:pPr marL="342900" indent="-342900" eaLnBrk="1" hangingPunct="1">
              <a:buFont typeface="+mj-lt"/>
              <a:buAutoNum type="arabicPeriod"/>
              <a:defRPr/>
            </a:pPr>
            <a:r>
              <a:rPr lang="en-US" sz="1600" dirty="0">
                <a:solidFill>
                  <a:schemeClr val="tx2"/>
                </a:solidFill>
                <a:latin typeface="+mn-lt"/>
                <a:ea typeface="ＭＳ Ｐゴシック" charset="0"/>
              </a:rPr>
              <a:t>Poor or inadequate </a:t>
            </a:r>
            <a:r>
              <a:rPr lang="en-GB" sz="1600" dirty="0">
                <a:solidFill>
                  <a:schemeClr val="tx2"/>
                </a:solidFill>
                <a:latin typeface="+mn-lt"/>
                <a:ea typeface="ＭＳ Ｐゴシック" charset="0"/>
              </a:rPr>
              <a:t>programme</a:t>
            </a:r>
            <a:r>
              <a:rPr lang="en-US" sz="1600" dirty="0">
                <a:solidFill>
                  <a:schemeClr val="tx2"/>
                </a:solidFill>
                <a:latin typeface="+mn-lt"/>
                <a:ea typeface="ＭＳ Ｐゴシック" charset="0"/>
              </a:rPr>
              <a:t> of work (e.g. missing customer involvement, missing design or development steps) and inconsistency between text, flowchart, WBS, WPD and GANTT.</a:t>
            </a:r>
          </a:p>
          <a:p>
            <a:pPr marL="342900" indent="-342900" eaLnBrk="1" hangingPunct="1">
              <a:buFont typeface="+mj-lt"/>
              <a:buAutoNum type="arabicPeriod"/>
              <a:defRPr/>
            </a:pPr>
            <a:r>
              <a:rPr lang="en-US" sz="1600" dirty="0">
                <a:solidFill>
                  <a:schemeClr val="tx2"/>
                </a:solidFill>
                <a:latin typeface="+mn-lt"/>
                <a:ea typeface="ＭＳ Ｐゴシック" charset="0"/>
              </a:rPr>
              <a:t>Missing experience or facilities – no information on relevant work done by the company, no or poor relevant CVs for the key personnel, no (or poor) information on facilities and/or having no plan to acquire it.</a:t>
            </a:r>
          </a:p>
          <a:p>
            <a:pPr marL="342900" indent="-342900" eaLnBrk="1" hangingPunct="1">
              <a:buFont typeface="+mj-lt"/>
              <a:buAutoNum type="arabicPeriod"/>
              <a:defRPr/>
            </a:pPr>
            <a:r>
              <a:rPr lang="en-US" sz="1600" dirty="0">
                <a:solidFill>
                  <a:schemeClr val="tx2"/>
                </a:solidFill>
                <a:latin typeface="+mn-lt"/>
                <a:ea typeface="ＭＳ Ｐゴシック" charset="0"/>
              </a:rPr>
              <a:t>Poor WPD (e.g. insufficient detail to understand the full scope of the work, no clear responsibilities, inputs and outputs of each WPD).</a:t>
            </a:r>
          </a:p>
          <a:p>
            <a:pPr marL="342900" indent="-342900" eaLnBrk="1" hangingPunct="1">
              <a:buFont typeface="+mj-lt"/>
              <a:buAutoNum type="arabicPeriod"/>
              <a:defRPr/>
            </a:pPr>
            <a:r>
              <a:rPr lang="en-US" sz="1600" dirty="0">
                <a:solidFill>
                  <a:schemeClr val="tx2"/>
                </a:solidFill>
                <a:latin typeface="+mn-lt"/>
                <a:ea typeface="ＭＳ Ｐゴシック" charset="0"/>
              </a:rPr>
              <a:t>Poor WBS (e.g. spaghetti WBS and flowchart, too many/few WP, WP with tasks for more than one entity).</a:t>
            </a:r>
          </a:p>
          <a:p>
            <a:pPr marL="342900" indent="-342900" eaLnBrk="1" hangingPunct="1">
              <a:buFont typeface="+mj-lt"/>
              <a:buAutoNum type="arabicPeriod"/>
              <a:defRPr/>
            </a:pPr>
            <a:endParaRPr lang="en-US" sz="1600" dirty="0">
              <a:solidFill>
                <a:schemeClr val="tx2"/>
              </a:solidFill>
              <a:latin typeface="+mn-lt"/>
              <a:ea typeface="ＭＳ Ｐゴシック" charset="0"/>
            </a:endParaRPr>
          </a:p>
          <a:p>
            <a:pPr eaLnBrk="1" hangingPunct="1">
              <a:defRPr/>
            </a:pPr>
            <a:r>
              <a:rPr lang="en-US" sz="1600" b="1" dirty="0">
                <a:solidFill>
                  <a:schemeClr val="tx2"/>
                </a:solidFill>
                <a:latin typeface="+mn-lt"/>
                <a:ea typeface="ＭＳ Ｐゴシック" charset="0"/>
              </a:rPr>
              <a:t>Criteria 2</a:t>
            </a:r>
          </a:p>
          <a:p>
            <a:pPr marL="342900" indent="-342900" eaLnBrk="1" hangingPunct="1">
              <a:buFont typeface="+mj-lt"/>
              <a:buAutoNum type="arabicPeriod"/>
              <a:defRPr/>
            </a:pPr>
            <a:r>
              <a:rPr lang="en-US" sz="1600" dirty="0">
                <a:solidFill>
                  <a:schemeClr val="tx2"/>
                </a:solidFill>
                <a:latin typeface="+mn-lt"/>
                <a:ea typeface="ＭＳ Ｐゴシック" charset="0"/>
              </a:rPr>
              <a:t>Not meeting the programmatic constraints of the cover letter (e.g. not related to ESA needs or </a:t>
            </a:r>
            <a:r>
              <a:rPr lang="en-GB" sz="1600" dirty="0">
                <a:solidFill>
                  <a:schemeClr val="tx2"/>
                </a:solidFill>
                <a:latin typeface="+mn-lt"/>
                <a:ea typeface="ＭＳ Ｐゴシック" charset="0"/>
              </a:rPr>
              <a:t>programme</a:t>
            </a:r>
            <a:r>
              <a:rPr lang="en-US" sz="1600" dirty="0">
                <a:solidFill>
                  <a:schemeClr val="tx2"/>
                </a:solidFill>
                <a:latin typeface="+mn-lt"/>
                <a:ea typeface="ＭＳ Ｐゴシック" charset="0"/>
              </a:rPr>
              <a:t>s, not space related, not credible start or target TRL, no clear benefit for the country, no user involvement in services and applications proposals). </a:t>
            </a:r>
          </a:p>
          <a:p>
            <a:pPr>
              <a:lnSpc>
                <a:spcPct val="100000"/>
              </a:lnSpc>
            </a:pPr>
            <a:endParaRPr lang="en-GB" sz="1400" dirty="0">
              <a:solidFill>
                <a:schemeClr val="tx2"/>
              </a:solidFill>
              <a:latin typeface="+mn-lt"/>
            </a:endParaRPr>
          </a:p>
        </p:txBody>
      </p:sp>
    </p:spTree>
    <p:extLst>
      <p:ext uri="{BB962C8B-B14F-4D97-AF65-F5344CB8AC3E}">
        <p14:creationId xmlns:p14="http://schemas.microsoft.com/office/powerpoint/2010/main" val="20711764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5" name="Rounded Rectangle 2">
            <a:extLst>
              <a:ext uri="{FF2B5EF4-FFF2-40B4-BE49-F238E27FC236}">
                <a16:creationId xmlns:a16="http://schemas.microsoft.com/office/drawing/2014/main" id="{F778113B-C15A-477E-A8EC-05D283AB202C}"/>
              </a:ext>
            </a:extLst>
          </p:cNvPr>
          <p:cNvSpPr/>
          <p:nvPr/>
        </p:nvSpPr>
        <p:spPr>
          <a:xfrm>
            <a:off x="1426204" y="1423137"/>
            <a:ext cx="9081646" cy="4011726"/>
          </a:xfrm>
          <a:prstGeom prst="roundRect">
            <a:avLst/>
          </a:prstGeom>
          <a:solidFill>
            <a:schemeClr val="bg1"/>
          </a:solidFill>
          <a:ln w="92075" cap="rnd" cmpd="thickThin">
            <a:solidFill>
              <a:srgbClr val="0098DB"/>
            </a:solidFill>
            <a:prstDash val="solid"/>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b="1" dirty="0">
                <a:solidFill>
                  <a:schemeClr val="bg1">
                    <a:lumMod val="25000"/>
                  </a:schemeClr>
                </a:solidFill>
                <a:ea typeface="+mj-ea"/>
                <a:cs typeface="Verdana"/>
              </a:rPr>
              <a:t>PSSA8</a:t>
            </a:r>
          </a:p>
          <a:p>
            <a:pPr algn="ctr">
              <a:lnSpc>
                <a:spcPct val="100000"/>
              </a:lnSpc>
            </a:pPr>
            <a:endParaRPr lang="en-GB" altLang="en-US" sz="1600" b="1" kern="0" dirty="0">
              <a:solidFill>
                <a:schemeClr val="tx2"/>
              </a:solidFill>
              <a:cs typeface="Verdana"/>
            </a:endParaRPr>
          </a:p>
          <a:p>
            <a:pPr marL="177800" indent="-177800">
              <a:lnSpc>
                <a:spcPct val="150000"/>
              </a:lnSpc>
              <a:buFont typeface="Wingdings" panose="05000000000000000000" pitchFamily="2" charset="2"/>
              <a:buChar char="ü"/>
            </a:pPr>
            <a:r>
              <a:rPr lang="en-GB" altLang="en-US" sz="2000" kern="0" dirty="0">
                <a:solidFill>
                  <a:schemeClr val="tx2"/>
                </a:solidFill>
                <a:cs typeface="Verdana"/>
              </a:rPr>
              <a:t>Cost and Hours are broken down per Work Package</a:t>
            </a:r>
          </a:p>
          <a:p>
            <a:pPr marL="177800" indent="-177800">
              <a:lnSpc>
                <a:spcPct val="150000"/>
              </a:lnSpc>
              <a:buFont typeface="Wingdings" panose="05000000000000000000" pitchFamily="2" charset="2"/>
              <a:buChar char="ü"/>
            </a:pPr>
            <a:r>
              <a:rPr lang="en-GB" altLang="en-US" sz="2000" kern="0" dirty="0">
                <a:solidFill>
                  <a:schemeClr val="tx2"/>
                </a:solidFill>
                <a:cs typeface="Verdana"/>
              </a:rPr>
              <a:t>We evaluate whether there is too much, not enough hours allocated to each WP</a:t>
            </a:r>
          </a:p>
          <a:p>
            <a:pPr marL="177800" indent="-177800">
              <a:lnSpc>
                <a:spcPct val="150000"/>
              </a:lnSpc>
              <a:buFont typeface="Wingdings" panose="05000000000000000000" pitchFamily="2" charset="2"/>
              <a:buChar char="ü"/>
            </a:pPr>
            <a:r>
              <a:rPr lang="en-GB" altLang="en-US" sz="2000" kern="0" dirty="0">
                <a:solidFill>
                  <a:schemeClr val="tx2"/>
                </a:solidFill>
                <a:cs typeface="Verdana"/>
              </a:rPr>
              <a:t>Consistency of information is important</a:t>
            </a:r>
          </a:p>
          <a:p>
            <a:pPr marL="177800" indent="-177800">
              <a:lnSpc>
                <a:spcPct val="150000"/>
              </a:lnSpc>
              <a:buFont typeface="Wingdings" panose="05000000000000000000" pitchFamily="2" charset="2"/>
              <a:buChar char="ü"/>
            </a:pPr>
            <a:r>
              <a:rPr lang="en-US" altLang="en-US" sz="2000" kern="0" dirty="0">
                <a:solidFill>
                  <a:schemeClr val="tx2"/>
                </a:solidFill>
                <a:cs typeface="Verdana"/>
              </a:rPr>
              <a:t>Do not forget to sign the PSS</a:t>
            </a:r>
            <a:r>
              <a:rPr lang="et-EE" altLang="en-US" sz="2000" kern="0" dirty="0">
                <a:solidFill>
                  <a:schemeClr val="tx2"/>
                </a:solidFill>
                <a:cs typeface="Verdana"/>
              </a:rPr>
              <a:t> forms</a:t>
            </a:r>
            <a:endParaRPr lang="en-US" altLang="en-US" sz="2000" kern="0" dirty="0">
              <a:solidFill>
                <a:schemeClr val="tx2"/>
              </a:solidFill>
              <a:cs typeface="Verdana"/>
            </a:endParaRPr>
          </a:p>
          <a:p>
            <a:pPr marL="177800" indent="-177800">
              <a:lnSpc>
                <a:spcPct val="150000"/>
              </a:lnSpc>
              <a:buFont typeface="Wingdings" panose="05000000000000000000" pitchFamily="2" charset="2"/>
              <a:buChar char="ü"/>
            </a:pPr>
            <a:r>
              <a:rPr lang="en-US" altLang="en-US" sz="2000" kern="0" dirty="0">
                <a:solidFill>
                  <a:schemeClr val="tx2"/>
                </a:solidFill>
                <a:cs typeface="Verdana"/>
              </a:rPr>
              <a:t>Do not forget the total!</a:t>
            </a:r>
          </a:p>
          <a:p>
            <a:pPr algn="ctr"/>
            <a:endParaRPr lang="en-GB" dirty="0">
              <a:solidFill>
                <a:schemeClr val="tx2"/>
              </a:solidFill>
            </a:endParaRPr>
          </a:p>
        </p:txBody>
      </p:sp>
    </p:spTree>
    <p:extLst>
      <p:ext uri="{BB962C8B-B14F-4D97-AF65-F5344CB8AC3E}">
        <p14:creationId xmlns:p14="http://schemas.microsoft.com/office/powerpoint/2010/main" val="3805455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8" name="Rectangle 7">
            <a:extLst>
              <a:ext uri="{FF2B5EF4-FFF2-40B4-BE49-F238E27FC236}">
                <a16:creationId xmlns:a16="http://schemas.microsoft.com/office/drawing/2014/main" id="{401AFF79-5937-49A2-9BC5-5EACF506412B}"/>
              </a:ext>
            </a:extLst>
          </p:cNvPr>
          <p:cNvSpPr/>
          <p:nvPr/>
        </p:nvSpPr>
        <p:spPr>
          <a:xfrm>
            <a:off x="369135" y="1174438"/>
            <a:ext cx="4078879" cy="861774"/>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dirty="0">
                <a:ln>
                  <a:noFill/>
                </a:ln>
                <a:solidFill>
                  <a:schemeClr val="bg1">
                    <a:lumMod val="25000"/>
                  </a:schemeClr>
                </a:solidFill>
                <a:effectLst/>
                <a:uLnTx/>
                <a:uFillTx/>
                <a:ea typeface="+mn-ea"/>
                <a:cs typeface="+mn-cs"/>
              </a:rPr>
              <a:t>Hints and tips: </a:t>
            </a:r>
            <a:r>
              <a:rPr kumimoji="0" lang="en-US" altLang="en-US" b="1" i="0" u="none" strike="noStrike" kern="0" cap="none" spc="0" normalizeH="0" baseline="0" noProof="0" dirty="0">
                <a:ln>
                  <a:noFill/>
                </a:ln>
                <a:solidFill>
                  <a:schemeClr val="bg1">
                    <a:lumMod val="25000"/>
                  </a:schemeClr>
                </a:solidFill>
                <a:effectLst/>
                <a:uLnTx/>
                <a:uFillTx/>
                <a:ea typeface="+mn-ea"/>
                <a:cs typeface="+mn-cs"/>
              </a:rPr>
              <a:t>PSS A8</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Key review points by</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0" dirty="0">
                <a:solidFill>
                  <a:schemeClr val="bg1">
                    <a:lumMod val="25000"/>
                  </a:schemeClr>
                </a:solidFill>
              </a:rPr>
              <a:t> Technical Experts</a:t>
            </a:r>
            <a:endParaRPr kumimoji="0" lang="en-GB" sz="1600" b="1" i="0" u="none" strike="noStrike" kern="0" cap="none" spc="0" normalizeH="0" baseline="0" noProof="0" dirty="0">
              <a:ln>
                <a:noFill/>
              </a:ln>
              <a:solidFill>
                <a:schemeClr val="bg1">
                  <a:lumMod val="25000"/>
                </a:schemeClr>
              </a:solidFill>
              <a:effectLst/>
              <a:uLnTx/>
              <a:uFillTx/>
            </a:endParaRPr>
          </a:p>
        </p:txBody>
      </p:sp>
      <p:sp>
        <p:nvSpPr>
          <p:cNvPr id="9" name="TextBox 8">
            <a:extLst>
              <a:ext uri="{FF2B5EF4-FFF2-40B4-BE49-F238E27FC236}">
                <a16:creationId xmlns:a16="http://schemas.microsoft.com/office/drawing/2014/main" id="{E72277E0-B7A3-464E-9FE5-09312A94EC81}"/>
              </a:ext>
            </a:extLst>
          </p:cNvPr>
          <p:cNvSpPr txBox="1"/>
          <p:nvPr/>
        </p:nvSpPr>
        <p:spPr>
          <a:xfrm>
            <a:off x="299392" y="2511640"/>
            <a:ext cx="4218363" cy="3231654"/>
          </a:xfrm>
          <a:prstGeom prst="rect">
            <a:avLst/>
          </a:prstGeom>
          <a:noFill/>
        </p:spPr>
        <p:txBody>
          <a:bodyPr wrap="square" rtlCol="0">
            <a:spAutoFit/>
          </a:bodyPr>
          <a:lstStyle/>
          <a:p>
            <a:r>
              <a:rPr lang="en-US" sz="2400" dirty="0">
                <a:solidFill>
                  <a:schemeClr val="tx2"/>
                </a:solidFill>
                <a:latin typeface="+mn-lt"/>
              </a:rPr>
              <a:t>Hours per work package</a:t>
            </a:r>
          </a:p>
          <a:p>
            <a:pPr marL="285750" indent="-285750">
              <a:buFont typeface="Arial" panose="020B0604020202020204" pitchFamily="34" charset="0"/>
              <a:buChar char="•"/>
            </a:pPr>
            <a:r>
              <a:rPr lang="en-US" dirty="0">
                <a:solidFill>
                  <a:schemeClr val="tx2"/>
                </a:solidFill>
                <a:latin typeface="+mn-lt"/>
              </a:rPr>
              <a:t>Matching/ reasonable for scope of work described in WP?</a:t>
            </a:r>
          </a:p>
          <a:p>
            <a:pPr marL="285750" indent="-285750">
              <a:buFont typeface="Arial" panose="020B0604020202020204" pitchFamily="34" charset="0"/>
              <a:buChar char="•"/>
            </a:pPr>
            <a:r>
              <a:rPr lang="en-US" dirty="0">
                <a:solidFill>
                  <a:schemeClr val="tx2"/>
                </a:solidFill>
                <a:latin typeface="+mn-lt"/>
              </a:rPr>
              <a:t>Reasonable spread of hours (i.e. focus at key part)?</a:t>
            </a:r>
          </a:p>
          <a:p>
            <a:pPr marL="285750" indent="-285750">
              <a:buFont typeface="Arial" panose="020B0604020202020204" pitchFamily="34" charset="0"/>
              <a:buChar char="•"/>
            </a:pPr>
            <a:r>
              <a:rPr lang="en-US" dirty="0">
                <a:solidFill>
                  <a:schemeClr val="tx2"/>
                </a:solidFill>
                <a:latin typeface="+mn-lt"/>
              </a:rPr>
              <a:t>Hours spent on management reasonable?</a:t>
            </a:r>
          </a:p>
          <a:p>
            <a:pPr marL="285750" indent="-285750">
              <a:buFont typeface="Arial" panose="020B0604020202020204" pitchFamily="34" charset="0"/>
              <a:buChar char="•"/>
            </a:pPr>
            <a:r>
              <a:rPr lang="en-US" dirty="0">
                <a:solidFill>
                  <a:schemeClr val="tx2"/>
                </a:solidFill>
                <a:latin typeface="+mn-lt"/>
              </a:rPr>
              <a:t>Is the PSS complete? (Often not fully filled out)</a:t>
            </a:r>
            <a:endParaRPr lang="en-GB" dirty="0">
              <a:solidFill>
                <a:schemeClr val="tx2"/>
              </a:solidFill>
              <a:latin typeface="+mn-lt"/>
            </a:endParaRPr>
          </a:p>
          <a:p>
            <a:pPr marL="285750" indent="-285750">
              <a:buFont typeface="Arial" panose="020B0604020202020204" pitchFamily="34" charset="0"/>
              <a:buChar char="•"/>
            </a:pPr>
            <a:r>
              <a:rPr lang="en-GB" dirty="0">
                <a:solidFill>
                  <a:schemeClr val="tx2"/>
                </a:solidFill>
                <a:latin typeface="+mn-lt"/>
              </a:rPr>
              <a:t>Procurements associated to correct WP?</a:t>
            </a:r>
          </a:p>
        </p:txBody>
      </p:sp>
      <p:pic>
        <p:nvPicPr>
          <p:cNvPr id="7" name="Picture 6">
            <a:extLst>
              <a:ext uri="{FF2B5EF4-FFF2-40B4-BE49-F238E27FC236}">
                <a16:creationId xmlns:a16="http://schemas.microsoft.com/office/drawing/2014/main" id="{5F59B53B-4166-4AFD-BD1C-718CCEFB598D}"/>
              </a:ext>
            </a:extLst>
          </p:cNvPr>
          <p:cNvPicPr>
            <a:picLocks noChangeAspect="1"/>
          </p:cNvPicPr>
          <p:nvPr/>
        </p:nvPicPr>
        <p:blipFill>
          <a:blip r:embed="rId2"/>
          <a:stretch>
            <a:fillRect/>
          </a:stretch>
        </p:blipFill>
        <p:spPr>
          <a:xfrm>
            <a:off x="5077740" y="1174438"/>
            <a:ext cx="6148764" cy="4568856"/>
          </a:xfrm>
          <a:prstGeom prst="rect">
            <a:avLst/>
          </a:prstGeom>
        </p:spPr>
      </p:pic>
    </p:spTree>
    <p:extLst>
      <p:ext uri="{BB962C8B-B14F-4D97-AF65-F5344CB8AC3E}">
        <p14:creationId xmlns:p14="http://schemas.microsoft.com/office/powerpoint/2010/main" val="28553803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9" name="TextBox 8">
            <a:extLst>
              <a:ext uri="{FF2B5EF4-FFF2-40B4-BE49-F238E27FC236}">
                <a16:creationId xmlns:a16="http://schemas.microsoft.com/office/drawing/2014/main" id="{E72277E0-B7A3-464E-9FE5-09312A94EC81}"/>
              </a:ext>
            </a:extLst>
          </p:cNvPr>
          <p:cNvSpPr txBox="1"/>
          <p:nvPr/>
        </p:nvSpPr>
        <p:spPr>
          <a:xfrm>
            <a:off x="425113" y="1442256"/>
            <a:ext cx="11375111" cy="4247317"/>
          </a:xfrm>
          <a:prstGeom prst="rect">
            <a:avLst/>
          </a:prstGeom>
          <a:noFill/>
        </p:spPr>
        <p:txBody>
          <a:bodyPr wrap="square" rtlCol="0">
            <a:spAutoFit/>
          </a:bodyPr>
          <a:lstStyle/>
          <a:p>
            <a:pPr marL="85725" lvl="1" algn="ctr">
              <a:defRPr/>
            </a:pPr>
            <a:r>
              <a:rPr lang="en-US" altLang="en-US" b="1" dirty="0">
                <a:solidFill>
                  <a:schemeClr val="tx2"/>
                </a:solidFill>
                <a:latin typeface="+mn-lt"/>
              </a:rPr>
              <a:t>PLEASE NOTE!</a:t>
            </a:r>
          </a:p>
          <a:p>
            <a:pPr marL="85725" lvl="1" algn="just">
              <a:defRPr/>
            </a:pPr>
            <a:endParaRPr lang="en-US" altLang="en-US" b="1" dirty="0">
              <a:solidFill>
                <a:schemeClr val="tx2"/>
              </a:solidFill>
              <a:latin typeface="+mn-lt"/>
            </a:endParaRPr>
          </a:p>
          <a:p>
            <a:pPr marL="85725" lvl="1" algn="just">
              <a:defRPr/>
            </a:pPr>
            <a:r>
              <a:rPr lang="en-US" altLang="en-US" b="1" dirty="0">
                <a:solidFill>
                  <a:schemeClr val="tx2"/>
                </a:solidFill>
                <a:latin typeface="+mn-lt"/>
              </a:rPr>
              <a:t>All fields in National Currency and in EURO must be filled in. </a:t>
            </a:r>
          </a:p>
          <a:p>
            <a:pPr marL="85725" lvl="1" algn="just">
              <a:defRPr/>
            </a:pPr>
            <a:r>
              <a:rPr lang="en-US" altLang="en-US" dirty="0">
                <a:solidFill>
                  <a:schemeClr val="tx2"/>
                </a:solidFill>
                <a:latin typeface="+mn-lt"/>
              </a:rPr>
              <a:t>Please do not forget to fill in the exchange rate.  </a:t>
            </a:r>
          </a:p>
          <a:p>
            <a:pPr marL="85725" lvl="1" algn="just">
              <a:defRPr/>
            </a:pPr>
            <a:endParaRPr lang="en-US" altLang="en-US" b="1" dirty="0">
              <a:solidFill>
                <a:schemeClr val="tx2"/>
              </a:solidFill>
              <a:latin typeface="+mn-lt"/>
            </a:endParaRPr>
          </a:p>
          <a:p>
            <a:pPr marL="85725" lvl="1" algn="just">
              <a:defRPr/>
            </a:pPr>
            <a:r>
              <a:rPr lang="en-US" altLang="en-US" b="1" dirty="0">
                <a:solidFill>
                  <a:schemeClr val="tx2"/>
                </a:solidFill>
                <a:latin typeface="+mn-lt"/>
              </a:rPr>
              <a:t>For non-profit organizations, no profit can be accepted. For other </a:t>
            </a:r>
            <a:r>
              <a:rPr lang="en-US" altLang="en-US" b="1" dirty="0" err="1">
                <a:solidFill>
                  <a:schemeClr val="tx2"/>
                </a:solidFill>
                <a:latin typeface="+mn-lt"/>
              </a:rPr>
              <a:t>organisations</a:t>
            </a:r>
            <a:r>
              <a:rPr lang="en-US" altLang="en-US" b="1" dirty="0">
                <a:solidFill>
                  <a:schemeClr val="tx2"/>
                </a:solidFill>
                <a:latin typeface="+mn-lt"/>
              </a:rPr>
              <a:t>, the profit shall not exceed 8% of the Total Company Cost </a:t>
            </a:r>
            <a:r>
              <a:rPr lang="en-US" altLang="en-US" dirty="0">
                <a:solidFill>
                  <a:schemeClr val="tx2"/>
                </a:solidFill>
                <a:latin typeface="+mn-lt"/>
              </a:rPr>
              <a:t>shown on line 8, which excludes the base value of 3.5b. Subcontractor prices are not considered to be own company cost and, being already inclusive of profit, are shown on line 13 of the PSS A2 (Issue 5).</a:t>
            </a:r>
          </a:p>
          <a:p>
            <a:pPr marL="85725" lvl="1" algn="just">
              <a:defRPr/>
            </a:pPr>
            <a:endParaRPr lang="en-US" altLang="en-US" b="1" dirty="0">
              <a:solidFill>
                <a:schemeClr val="tx2"/>
              </a:solidFill>
              <a:latin typeface="+mn-lt"/>
            </a:endParaRPr>
          </a:p>
          <a:p>
            <a:pPr marL="85725" lvl="1" algn="just">
              <a:defRPr/>
            </a:pPr>
            <a:r>
              <a:rPr lang="en-US" altLang="en-US" b="1" dirty="0">
                <a:solidFill>
                  <a:schemeClr val="tx2"/>
                </a:solidFill>
                <a:latin typeface="+mn-lt"/>
              </a:rPr>
              <a:t>Final presentation shall take place at the Agency's premises. </a:t>
            </a:r>
            <a:r>
              <a:rPr lang="en-US" altLang="en-US" dirty="0">
                <a:solidFill>
                  <a:schemeClr val="tx2"/>
                </a:solidFill>
                <a:latin typeface="+mn-lt"/>
              </a:rPr>
              <a:t>The cost of attendance/participation to conferences can only be covered if it is directly pertinent to the work being proposed, and shall be justified.</a:t>
            </a:r>
          </a:p>
          <a:p>
            <a:pPr marL="85725" lvl="1" algn="just">
              <a:defRPr/>
            </a:pPr>
            <a:endParaRPr lang="en-US" altLang="en-US" b="1" dirty="0">
              <a:solidFill>
                <a:schemeClr val="tx2"/>
              </a:solidFill>
              <a:latin typeface="+mn-lt"/>
            </a:endParaRPr>
          </a:p>
          <a:p>
            <a:pPr marL="85725" lvl="1" algn="just">
              <a:defRPr/>
            </a:pPr>
            <a:r>
              <a:rPr lang="en-US" altLang="en-US" b="1" dirty="0">
                <a:solidFill>
                  <a:schemeClr val="tx2"/>
                </a:solidFill>
                <a:latin typeface="+mn-lt"/>
              </a:rPr>
              <a:t>Overheads on procurements and </a:t>
            </a:r>
            <a:r>
              <a:rPr lang="en-US" altLang="en-US" b="1" dirty="0" err="1">
                <a:solidFill>
                  <a:schemeClr val="tx2"/>
                </a:solidFill>
                <a:latin typeface="+mn-lt"/>
              </a:rPr>
              <a:t>labour</a:t>
            </a:r>
            <a:r>
              <a:rPr lang="en-US" altLang="en-US" b="1" dirty="0">
                <a:solidFill>
                  <a:schemeClr val="tx2"/>
                </a:solidFill>
                <a:latin typeface="+mn-lt"/>
              </a:rPr>
              <a:t> rates </a:t>
            </a:r>
            <a:r>
              <a:rPr lang="en-US" altLang="en-US" dirty="0">
                <a:solidFill>
                  <a:schemeClr val="tx2"/>
                </a:solidFill>
                <a:latin typeface="+mn-lt"/>
              </a:rPr>
              <a:t>are intended to cover admin costs and </a:t>
            </a:r>
            <a:r>
              <a:rPr lang="en-US" altLang="en-US" b="1" dirty="0">
                <a:solidFill>
                  <a:schemeClr val="tx2"/>
                </a:solidFill>
                <a:latin typeface="+mn-lt"/>
              </a:rPr>
              <a:t>general office supplies and overheads.</a:t>
            </a:r>
          </a:p>
        </p:txBody>
      </p:sp>
    </p:spTree>
    <p:extLst>
      <p:ext uri="{BB962C8B-B14F-4D97-AF65-F5344CB8AC3E}">
        <p14:creationId xmlns:p14="http://schemas.microsoft.com/office/powerpoint/2010/main" val="26741315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9" name="TextBox 8">
            <a:extLst>
              <a:ext uri="{FF2B5EF4-FFF2-40B4-BE49-F238E27FC236}">
                <a16:creationId xmlns:a16="http://schemas.microsoft.com/office/drawing/2014/main" id="{E72277E0-B7A3-464E-9FE5-09312A94EC81}"/>
              </a:ext>
            </a:extLst>
          </p:cNvPr>
          <p:cNvSpPr txBox="1"/>
          <p:nvPr/>
        </p:nvSpPr>
        <p:spPr>
          <a:xfrm>
            <a:off x="425113" y="1182231"/>
            <a:ext cx="11375111" cy="2246769"/>
          </a:xfrm>
          <a:prstGeom prst="rect">
            <a:avLst/>
          </a:prstGeom>
          <a:noFill/>
        </p:spPr>
        <p:txBody>
          <a:bodyPr wrap="square" rtlCol="0">
            <a:spAutoFit/>
          </a:bodyPr>
          <a:lstStyle/>
          <a:p>
            <a:pPr marL="457200" indent="-457200" algn="just">
              <a:spcAft>
                <a:spcPts val="0"/>
              </a:spcAft>
            </a:pPr>
            <a:r>
              <a:rPr lang="en-US" sz="2000" b="1" dirty="0">
                <a:solidFill>
                  <a:schemeClr val="bg1">
                    <a:lumMod val="25000"/>
                  </a:schemeClr>
                </a:solidFill>
                <a:latin typeface="+mn-lt"/>
                <a:ea typeface="Times New Roman"/>
                <a:cs typeface="Times New Roman"/>
              </a:rPr>
              <a:t>3.3.2	Milestone Payment Plan</a:t>
            </a:r>
          </a:p>
          <a:p>
            <a:pPr marL="457200" indent="-457200" algn="just">
              <a:spcAft>
                <a:spcPts val="0"/>
              </a:spcAft>
            </a:pPr>
            <a:r>
              <a:rPr lang="en-US" sz="2000" dirty="0">
                <a:solidFill>
                  <a:schemeClr val="tx2"/>
                </a:solidFill>
                <a:latin typeface="+mn-lt"/>
                <a:ea typeface="Times New Roman"/>
                <a:cs typeface="Times New Roman"/>
              </a:rPr>
              <a:t>	</a:t>
            </a:r>
          </a:p>
          <a:p>
            <a:pPr marL="457200" indent="-457200" algn="just">
              <a:spcAft>
                <a:spcPts val="0"/>
              </a:spcAft>
            </a:pPr>
            <a:r>
              <a:rPr lang="en-US" sz="2000" b="1" dirty="0">
                <a:solidFill>
                  <a:schemeClr val="tx2"/>
                </a:solidFill>
                <a:latin typeface="+mn-lt"/>
                <a:ea typeface="Times New Roman"/>
                <a:cs typeface="Times New Roman"/>
              </a:rPr>
              <a:t>Determines how much gets paid, when and what are the conditions for payment</a:t>
            </a:r>
          </a:p>
          <a:p>
            <a:pPr marL="457200" indent="-457200" algn="just">
              <a:spcAft>
                <a:spcPts val="0"/>
              </a:spcAft>
            </a:pPr>
            <a:endParaRPr lang="en-US" sz="2000" dirty="0">
              <a:solidFill>
                <a:schemeClr val="tx2"/>
              </a:solidFill>
              <a:latin typeface="+mn-lt"/>
              <a:ea typeface="Times New Roman"/>
              <a:cs typeface="Times New Roman"/>
            </a:endParaRPr>
          </a:p>
          <a:p>
            <a:pPr marL="457200" indent="-457200">
              <a:spcAft>
                <a:spcPts val="0"/>
              </a:spcAft>
            </a:pPr>
            <a:r>
              <a:rPr lang="en-US" sz="2000" dirty="0">
                <a:solidFill>
                  <a:schemeClr val="tx2"/>
                </a:solidFill>
                <a:latin typeface="+mn-lt"/>
                <a:ea typeface="Times New Roman"/>
                <a:cs typeface="Times New Roman"/>
              </a:rPr>
              <a:t>ESA pays against achieved results = Payment milestone dates typical align with technical review</a:t>
            </a:r>
          </a:p>
          <a:p>
            <a:pPr marL="457200" indent="-457200">
              <a:spcAft>
                <a:spcPts val="0"/>
              </a:spcAft>
            </a:pPr>
            <a:r>
              <a:rPr lang="en-US" sz="2000" dirty="0">
                <a:solidFill>
                  <a:schemeClr val="tx2"/>
                </a:solidFill>
                <a:latin typeface="+mn-lt"/>
                <a:ea typeface="Times New Roman"/>
                <a:cs typeface="Times New Roman"/>
              </a:rPr>
              <a:t>milestones successfully concluding with all associated deliverables accepted by the Agency.</a:t>
            </a:r>
          </a:p>
          <a:p>
            <a:pPr marL="457200" indent="-457200" algn="just">
              <a:spcAft>
                <a:spcPts val="0"/>
              </a:spcAft>
            </a:pPr>
            <a:endParaRPr lang="en-US" sz="2000" dirty="0">
              <a:solidFill>
                <a:schemeClr val="tx2"/>
              </a:solidFill>
              <a:latin typeface="+mn-lt"/>
              <a:ea typeface="Times New Roman"/>
              <a:cs typeface="Times New Roman"/>
            </a:endParaRPr>
          </a:p>
        </p:txBody>
      </p:sp>
      <p:pic>
        <p:nvPicPr>
          <p:cNvPr id="6" name="Picture 5">
            <a:extLst>
              <a:ext uri="{FF2B5EF4-FFF2-40B4-BE49-F238E27FC236}">
                <a16:creationId xmlns:a16="http://schemas.microsoft.com/office/drawing/2014/main" id="{4E2042A8-1C6B-4994-B168-CA9160BF1FFF}"/>
              </a:ext>
            </a:extLst>
          </p:cNvPr>
          <p:cNvPicPr>
            <a:picLocks noChangeAspect="1"/>
          </p:cNvPicPr>
          <p:nvPr/>
        </p:nvPicPr>
        <p:blipFill>
          <a:blip r:embed="rId2"/>
          <a:stretch>
            <a:fillRect/>
          </a:stretch>
        </p:blipFill>
        <p:spPr>
          <a:xfrm>
            <a:off x="1235988" y="3273987"/>
            <a:ext cx="9377569" cy="3140463"/>
          </a:xfrm>
          <a:prstGeom prst="rect">
            <a:avLst/>
          </a:prstGeom>
        </p:spPr>
      </p:pic>
    </p:spTree>
    <p:extLst>
      <p:ext uri="{BB962C8B-B14F-4D97-AF65-F5344CB8AC3E}">
        <p14:creationId xmlns:p14="http://schemas.microsoft.com/office/powerpoint/2010/main" val="33687626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7" name="TextBox 6">
            <a:extLst>
              <a:ext uri="{FF2B5EF4-FFF2-40B4-BE49-F238E27FC236}">
                <a16:creationId xmlns:a16="http://schemas.microsoft.com/office/drawing/2014/main" id="{4A65B31F-2634-453E-9641-BD86604DEDDB}"/>
              </a:ext>
            </a:extLst>
          </p:cNvPr>
          <p:cNvSpPr txBox="1"/>
          <p:nvPr/>
        </p:nvSpPr>
        <p:spPr>
          <a:xfrm>
            <a:off x="401427" y="2150142"/>
            <a:ext cx="1948917" cy="3847207"/>
          </a:xfrm>
          <a:prstGeom prst="rect">
            <a:avLst/>
          </a:prstGeom>
          <a:noFill/>
        </p:spPr>
        <p:txBody>
          <a:bodyPr wrap="square" rtlCol="0">
            <a:spAutoFit/>
          </a:bodyPr>
          <a:lstStyle/>
          <a:p>
            <a:pPr marL="171450" indent="-171450">
              <a:spcBef>
                <a:spcPts val="600"/>
              </a:spcBef>
              <a:buFont typeface="Arial" panose="020B0604020202020204" pitchFamily="34" charset="0"/>
              <a:buChar char="•"/>
            </a:pPr>
            <a:r>
              <a:rPr lang="en-GB" dirty="0">
                <a:solidFill>
                  <a:schemeClr val="tx2"/>
                </a:solidFill>
                <a:latin typeface="+mn-lt"/>
              </a:rPr>
              <a:t>Acceptable Milestone Description</a:t>
            </a:r>
          </a:p>
          <a:p>
            <a:pPr marL="171450" indent="-171450">
              <a:spcBef>
                <a:spcPts val="600"/>
              </a:spcBef>
              <a:buFont typeface="Arial" panose="020B0604020202020204" pitchFamily="34" charset="0"/>
              <a:buChar char="•"/>
            </a:pPr>
            <a:r>
              <a:rPr lang="en-GB" dirty="0">
                <a:solidFill>
                  <a:schemeClr val="tx2"/>
                </a:solidFill>
                <a:latin typeface="+mn-lt"/>
              </a:rPr>
              <a:t>Preferred description is linked to a review</a:t>
            </a:r>
          </a:p>
          <a:p>
            <a:pPr marL="171450" indent="-171450">
              <a:spcBef>
                <a:spcPts val="600"/>
              </a:spcBef>
              <a:buFont typeface="Arial" panose="020B0604020202020204" pitchFamily="34" charset="0"/>
              <a:buChar char="•"/>
            </a:pPr>
            <a:r>
              <a:rPr lang="en-GB" dirty="0">
                <a:solidFill>
                  <a:schemeClr val="tx2"/>
                </a:solidFill>
                <a:latin typeface="+mn-lt"/>
              </a:rPr>
              <a:t>Payments should be balanced to predicted expenditure profile</a:t>
            </a:r>
          </a:p>
        </p:txBody>
      </p:sp>
      <p:cxnSp>
        <p:nvCxnSpPr>
          <p:cNvPr id="8" name="Straight Arrow Connector 7">
            <a:extLst>
              <a:ext uri="{FF2B5EF4-FFF2-40B4-BE49-F238E27FC236}">
                <a16:creationId xmlns:a16="http://schemas.microsoft.com/office/drawing/2014/main" id="{EFBAA656-5EDE-4DB8-B6D8-250807083374}"/>
              </a:ext>
            </a:extLst>
          </p:cNvPr>
          <p:cNvCxnSpPr>
            <a:cxnSpLocks/>
          </p:cNvCxnSpPr>
          <p:nvPr/>
        </p:nvCxnSpPr>
        <p:spPr>
          <a:xfrm>
            <a:off x="2342544" y="2719630"/>
            <a:ext cx="2682201" cy="59700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3A930E1-60A5-4A38-83B2-70024E7C496D}"/>
              </a:ext>
            </a:extLst>
          </p:cNvPr>
          <p:cNvCxnSpPr>
            <a:cxnSpLocks/>
          </p:cNvCxnSpPr>
          <p:nvPr/>
        </p:nvCxnSpPr>
        <p:spPr>
          <a:xfrm>
            <a:off x="2350344" y="3608940"/>
            <a:ext cx="2674401" cy="267254"/>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EDDA9F1-E13C-47CF-9415-583B064DBEBB}"/>
              </a:ext>
            </a:extLst>
          </p:cNvPr>
          <p:cNvCxnSpPr>
            <a:cxnSpLocks/>
          </p:cNvCxnSpPr>
          <p:nvPr/>
        </p:nvCxnSpPr>
        <p:spPr>
          <a:xfrm flipV="1">
            <a:off x="2346443" y="4024523"/>
            <a:ext cx="7185015" cy="1023599"/>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3" name="Table 12">
            <a:extLst>
              <a:ext uri="{FF2B5EF4-FFF2-40B4-BE49-F238E27FC236}">
                <a16:creationId xmlns:a16="http://schemas.microsoft.com/office/drawing/2014/main" id="{F442C3C2-2231-4305-98F4-D9A8A3714F4C}"/>
              </a:ext>
            </a:extLst>
          </p:cNvPr>
          <p:cNvGraphicFramePr>
            <a:graphicFrameLocks noGrp="1"/>
          </p:cNvGraphicFramePr>
          <p:nvPr>
            <p:extLst>
              <p:ext uri="{D42A27DB-BD31-4B8C-83A1-F6EECF244321}">
                <p14:modId xmlns:p14="http://schemas.microsoft.com/office/powerpoint/2010/main" val="4183490920"/>
              </p:ext>
            </p:extLst>
          </p:nvPr>
        </p:nvGraphicFramePr>
        <p:xfrm>
          <a:off x="5024745" y="2298471"/>
          <a:ext cx="6451729" cy="3117273"/>
        </p:xfrm>
        <a:graphic>
          <a:graphicData uri="http://schemas.openxmlformats.org/drawingml/2006/table">
            <a:tbl>
              <a:tblPr firstRow="1" firstCol="1" lastRow="1" lastCol="1" bandRow="1" bandCol="1"/>
              <a:tblGrid>
                <a:gridCol w="3235599">
                  <a:extLst>
                    <a:ext uri="{9D8B030D-6E8A-4147-A177-3AD203B41FA5}">
                      <a16:colId xmlns:a16="http://schemas.microsoft.com/office/drawing/2014/main" val="4163732515"/>
                    </a:ext>
                  </a:extLst>
                </a:gridCol>
                <a:gridCol w="916654">
                  <a:extLst>
                    <a:ext uri="{9D8B030D-6E8A-4147-A177-3AD203B41FA5}">
                      <a16:colId xmlns:a16="http://schemas.microsoft.com/office/drawing/2014/main" val="3556645994"/>
                    </a:ext>
                  </a:extLst>
                </a:gridCol>
                <a:gridCol w="1609417">
                  <a:extLst>
                    <a:ext uri="{9D8B030D-6E8A-4147-A177-3AD203B41FA5}">
                      <a16:colId xmlns:a16="http://schemas.microsoft.com/office/drawing/2014/main" val="978640463"/>
                    </a:ext>
                  </a:extLst>
                </a:gridCol>
                <a:gridCol w="690059">
                  <a:extLst>
                    <a:ext uri="{9D8B030D-6E8A-4147-A177-3AD203B41FA5}">
                      <a16:colId xmlns:a16="http://schemas.microsoft.com/office/drawing/2014/main" val="580471266"/>
                    </a:ext>
                  </a:extLst>
                </a:gridCol>
              </a:tblGrid>
              <a:tr h="823030">
                <a:tc>
                  <a:txBody>
                    <a:bodyPr/>
                    <a:lstStyle/>
                    <a:p>
                      <a:pPr algn="ctr">
                        <a:spcAft>
                          <a:spcPts val="0"/>
                        </a:spcAft>
                        <a:tabLst>
                          <a:tab pos="571500" algn="l"/>
                          <a:tab pos="1028700" algn="l"/>
                          <a:tab pos="1600200" algn="l"/>
                        </a:tabLst>
                      </a:pPr>
                      <a:r>
                        <a:rPr lang="en-GB" sz="900" b="1" dirty="0">
                          <a:effectLst/>
                          <a:latin typeface="Georgia" panose="02040502050405020303" pitchFamily="18"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900" b="1" dirty="0">
                          <a:effectLst/>
                          <a:latin typeface="Georgia" panose="02040502050405020303" pitchFamily="18" charset="0"/>
                          <a:ea typeface="Times New Roman" panose="02020603050405020304" pitchFamily="18" charset="0"/>
                        </a:rPr>
                        <a:t>Milestone (MS) Description</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tabLst>
                          <a:tab pos="571500" algn="l"/>
                          <a:tab pos="1028700" algn="l"/>
                          <a:tab pos="1600200" algn="l"/>
                        </a:tabLst>
                      </a:pPr>
                      <a:r>
                        <a:rPr lang="en-GB" sz="900" b="1">
                          <a:effectLst/>
                          <a:latin typeface="Georgia" panose="02040502050405020303" pitchFamily="18"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900" b="1">
                          <a:effectLst/>
                          <a:latin typeface="Georgia" panose="02040502050405020303" pitchFamily="18" charset="0"/>
                          <a:ea typeface="Times New Roman" panose="02020603050405020304" pitchFamily="18" charset="0"/>
                        </a:rPr>
                        <a:t>Schedule Date</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tabLst>
                          <a:tab pos="571500" algn="l"/>
                          <a:tab pos="1028700" algn="l"/>
                          <a:tab pos="1600200" algn="l"/>
                        </a:tabLst>
                      </a:pPr>
                      <a:r>
                        <a:rPr lang="en-GB" sz="900" b="1" dirty="0">
                          <a:effectLst/>
                          <a:latin typeface="Georgia" panose="02040502050405020303" pitchFamily="18"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900" b="1" dirty="0">
                          <a:effectLst/>
                          <a:latin typeface="Georgia" panose="02040502050405020303" pitchFamily="18" charset="0"/>
                          <a:ea typeface="Times New Roman" panose="02020603050405020304" pitchFamily="18" charset="0"/>
                        </a:rPr>
                        <a:t>Payments from ESA to (Prime) Contractor</a:t>
                      </a:r>
                      <a:endParaRPr lang="en-GB" sz="1200" dirty="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900" b="1" dirty="0">
                          <a:effectLst/>
                          <a:latin typeface="Georgia" panose="02040502050405020303" pitchFamily="18" charset="0"/>
                          <a:ea typeface="Times New Roman" panose="02020603050405020304" pitchFamily="18" charset="0"/>
                        </a:rPr>
                        <a:t>(in Euro)</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spcAft>
                          <a:spcPts val="0"/>
                        </a:spcAft>
                        <a:tabLst>
                          <a:tab pos="571500" algn="l"/>
                          <a:tab pos="1028700" algn="l"/>
                          <a:tab pos="1600200" algn="l"/>
                        </a:tabLst>
                      </a:pPr>
                      <a:r>
                        <a:rPr lang="en-GB" sz="900" b="1">
                          <a:effectLst/>
                          <a:latin typeface="Georgia" panose="02040502050405020303" pitchFamily="18"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900" b="1">
                          <a:effectLst/>
                          <a:latin typeface="Georgia" panose="02040502050405020303" pitchFamily="18" charset="0"/>
                          <a:ea typeface="Times New Roman" panose="02020603050405020304" pitchFamily="18" charset="0"/>
                        </a:rPr>
                        <a:t>Country (ISO code) </a:t>
                      </a:r>
                      <a:endParaRPr lang="en-GB" sz="1200">
                        <a:effectLst/>
                        <a:latin typeface="Times New Roman" panose="02020603050405020304" pitchFamily="18" charset="0"/>
                        <a:ea typeface="Times New Roman" panose="02020603050405020304" pitchFamily="18" charset="0"/>
                      </a:endParaRPr>
                    </a:p>
                    <a:p>
                      <a:pPr>
                        <a:spcAft>
                          <a:spcPts val="0"/>
                        </a:spcAft>
                        <a:tabLst>
                          <a:tab pos="571500" algn="l"/>
                          <a:tab pos="1028700" algn="l"/>
                          <a:tab pos="1600200" algn="l"/>
                        </a:tabLst>
                      </a:pPr>
                      <a:r>
                        <a:rPr lang="en-GB" sz="900" b="1">
                          <a:effectLst/>
                          <a:latin typeface="Georgia" panose="02040502050405020303" pitchFamily="18"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2548215189"/>
                  </a:ext>
                </a:extLst>
              </a:tr>
              <a:tr h="493818">
                <a:tc>
                  <a:txBody>
                    <a:bodyPr/>
                    <a:lstStyle/>
                    <a:p>
                      <a:pPr>
                        <a:spcBef>
                          <a:spcPts val="600"/>
                        </a:spcBef>
                        <a:spcAft>
                          <a:spcPts val="0"/>
                        </a:spcAft>
                        <a:tabLst>
                          <a:tab pos="571500" algn="l"/>
                          <a:tab pos="1028700" algn="l"/>
                          <a:tab pos="1600200" algn="l"/>
                        </a:tabLst>
                      </a:pPr>
                      <a:r>
                        <a:rPr lang="en-GB" sz="900" dirty="0">
                          <a:effectLst/>
                          <a:latin typeface="Georgia" panose="02040502050405020303" pitchFamily="18" charset="0"/>
                          <a:ea typeface="Times New Roman" panose="02020603050405020304" pitchFamily="18" charset="0"/>
                        </a:rPr>
                        <a:t>Progress (MS 1): Upon successful completion of the Requirements</a:t>
                      </a:r>
                      <a:r>
                        <a:rPr lang="en-GB" sz="900" baseline="0" dirty="0">
                          <a:effectLst/>
                          <a:latin typeface="Georgia" panose="02040502050405020303" pitchFamily="18" charset="0"/>
                          <a:ea typeface="Times New Roman" panose="02020603050405020304" pitchFamily="18" charset="0"/>
                        </a:rPr>
                        <a:t> Review</a:t>
                      </a:r>
                      <a:r>
                        <a:rPr lang="en-GB" sz="900" dirty="0">
                          <a:effectLst/>
                          <a:latin typeface="Georgia" panose="02040502050405020303" pitchFamily="18" charset="0"/>
                          <a:ea typeface="Times New Roman" panose="02020603050405020304" pitchFamily="18" charset="0"/>
                        </a:rPr>
                        <a:t> and acceptance of deliverables D1a, D1b, D1c, D2 and D3. </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tabLst>
                          <a:tab pos="571500" algn="l"/>
                          <a:tab pos="1028700" algn="l"/>
                          <a:tab pos="1600200" algn="l"/>
                        </a:tabLst>
                      </a:pPr>
                      <a:r>
                        <a:rPr lang="en-GB" sz="900">
                          <a:effectLst/>
                          <a:latin typeface="Georgia" panose="02040502050405020303" pitchFamily="18" charset="0"/>
                          <a:ea typeface="Times New Roman" panose="02020603050405020304" pitchFamily="18" charset="0"/>
                        </a:rPr>
                        <a:t>To + 2 months</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Bef>
                          <a:spcPts val="600"/>
                        </a:spcBef>
                        <a:spcAft>
                          <a:spcPts val="0"/>
                        </a:spcAft>
                        <a:tabLst>
                          <a:tab pos="571500" algn="l"/>
                          <a:tab pos="1028700" algn="l"/>
                          <a:tab pos="1600200" algn="l"/>
                        </a:tabLst>
                      </a:pPr>
                      <a:r>
                        <a:rPr lang="en-GB" sz="900" dirty="0">
                          <a:effectLst/>
                          <a:latin typeface="Georgia" panose="02040502050405020303" pitchFamily="18" charset="0"/>
                          <a:ea typeface="Times New Roman" panose="02020603050405020304" pitchFamily="18" charset="0"/>
                        </a:rPr>
                        <a:t>75,000</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spcBef>
                          <a:spcPts val="600"/>
                        </a:spcBef>
                        <a:spcAft>
                          <a:spcPts val="0"/>
                        </a:spcAft>
                        <a:tabLst>
                          <a:tab pos="571500" algn="l"/>
                          <a:tab pos="1028700" algn="l"/>
                          <a:tab pos="1600200" algn="l"/>
                        </a:tabLst>
                      </a:pPr>
                      <a:r>
                        <a:rPr lang="en-GB" sz="900">
                          <a:effectLst/>
                          <a:latin typeface="Georgia" panose="02040502050405020303" pitchFamily="18" charset="0"/>
                          <a:ea typeface="Times New Roman" panose="02020603050405020304" pitchFamily="18" charset="0"/>
                        </a:rPr>
                        <a:t>EE</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2606420"/>
                  </a:ext>
                </a:extLst>
              </a:tr>
              <a:tr h="623035">
                <a:tc>
                  <a:txBody>
                    <a:bodyPr/>
                    <a:lstStyle/>
                    <a:p>
                      <a:pPr>
                        <a:spcBef>
                          <a:spcPts val="600"/>
                        </a:spcBef>
                        <a:spcAft>
                          <a:spcPts val="0"/>
                        </a:spcAft>
                        <a:tabLst>
                          <a:tab pos="571500" algn="l"/>
                          <a:tab pos="1028700" algn="l"/>
                          <a:tab pos="1600200" algn="l"/>
                        </a:tabLst>
                      </a:pPr>
                      <a:r>
                        <a:rPr lang="en-GB" sz="900" dirty="0">
                          <a:effectLst/>
                          <a:latin typeface="Georgia" panose="02040502050405020303" pitchFamily="18" charset="0"/>
                          <a:ea typeface="Times New Roman" panose="02020603050405020304" pitchFamily="18" charset="0"/>
                        </a:rPr>
                        <a:t>Progress (MS 2): Upon successful completion of the Preliminary Design</a:t>
                      </a:r>
                      <a:r>
                        <a:rPr lang="en-GB" sz="900" baseline="0" dirty="0">
                          <a:effectLst/>
                          <a:latin typeface="Georgia" panose="02040502050405020303" pitchFamily="18" charset="0"/>
                          <a:ea typeface="Times New Roman" panose="02020603050405020304" pitchFamily="18" charset="0"/>
                        </a:rPr>
                        <a:t> </a:t>
                      </a:r>
                      <a:r>
                        <a:rPr lang="en-GB" sz="900" dirty="0">
                          <a:effectLst/>
                          <a:latin typeface="Georgia" panose="02040502050405020303" pitchFamily="18" charset="0"/>
                          <a:ea typeface="Times New Roman" panose="02020603050405020304" pitchFamily="18" charset="0"/>
                        </a:rPr>
                        <a:t>Review and acceptance of deliverables D4a-c, D5, D6a-b, D7.</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tabLst>
                          <a:tab pos="571500" algn="l"/>
                          <a:tab pos="1028700" algn="l"/>
                          <a:tab pos="1600200" algn="l"/>
                        </a:tabLst>
                      </a:pPr>
                      <a:r>
                        <a:rPr lang="en-GB" sz="900">
                          <a:effectLst/>
                          <a:latin typeface="Georgia" panose="02040502050405020303" pitchFamily="18" charset="0"/>
                          <a:ea typeface="Times New Roman" panose="02020603050405020304" pitchFamily="18" charset="0"/>
                        </a:rPr>
                        <a:t>To + 7 months</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Bef>
                          <a:spcPts val="600"/>
                        </a:spcBef>
                        <a:spcAft>
                          <a:spcPts val="0"/>
                        </a:spcAft>
                        <a:tabLst>
                          <a:tab pos="571500" algn="l"/>
                          <a:tab pos="1028700" algn="l"/>
                          <a:tab pos="1600200" algn="l"/>
                        </a:tabLst>
                      </a:pPr>
                      <a:r>
                        <a:rPr lang="en-GB" sz="900" dirty="0">
                          <a:effectLst/>
                          <a:latin typeface="Georgia" panose="02040502050405020303" pitchFamily="18" charset="0"/>
                          <a:ea typeface="Times New Roman" panose="02020603050405020304" pitchFamily="18" charset="0"/>
                        </a:rPr>
                        <a:t>74,570</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669514311"/>
                  </a:ext>
                </a:extLst>
              </a:tr>
              <a:tr h="987636">
                <a:tc>
                  <a:txBody>
                    <a:bodyPr/>
                    <a:lstStyle/>
                    <a:p>
                      <a:pPr>
                        <a:spcBef>
                          <a:spcPts val="600"/>
                        </a:spcBef>
                        <a:spcAft>
                          <a:spcPts val="0"/>
                        </a:spcAft>
                      </a:pPr>
                      <a:r>
                        <a:rPr lang="en-GB" sz="900" dirty="0">
                          <a:effectLst/>
                          <a:latin typeface="Georgia" panose="02040502050405020303" pitchFamily="18" charset="0"/>
                          <a:ea typeface="Times New Roman" panose="02020603050405020304" pitchFamily="18" charset="0"/>
                        </a:rPr>
                        <a:t>Final Settlement (MS3): Upon successful completion of the CDR and the Agency’s acceptance of all deliverable items due under the Contract and the Contractor’s fulfilment of all other contractual obligations including submission of the Contract Closure Documentation. </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600"/>
                        </a:spcBef>
                        <a:spcAft>
                          <a:spcPts val="0"/>
                        </a:spcAft>
                        <a:tabLst>
                          <a:tab pos="571500" algn="l"/>
                          <a:tab pos="1028700" algn="l"/>
                          <a:tab pos="1600200" algn="l"/>
                        </a:tabLst>
                      </a:pPr>
                      <a:r>
                        <a:rPr lang="en-GB" sz="900">
                          <a:effectLst/>
                          <a:latin typeface="Georgia" panose="02040502050405020303" pitchFamily="18" charset="0"/>
                          <a:ea typeface="Times New Roman" panose="02020603050405020304" pitchFamily="18" charset="0"/>
                        </a:rPr>
                        <a:t>To +18 months</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Bef>
                          <a:spcPts val="600"/>
                        </a:spcBef>
                        <a:spcAft>
                          <a:spcPts val="0"/>
                        </a:spcAft>
                        <a:tabLst>
                          <a:tab pos="571500" algn="l"/>
                          <a:tab pos="1028700" algn="l"/>
                          <a:tab pos="1600200" algn="l"/>
                        </a:tabLst>
                      </a:pPr>
                      <a:r>
                        <a:rPr lang="en-GB" sz="900" dirty="0">
                          <a:effectLst/>
                          <a:latin typeface="Georgia" panose="02040502050405020303" pitchFamily="18" charset="0"/>
                          <a:ea typeface="Times New Roman" panose="02020603050405020304" pitchFamily="18" charset="0"/>
                        </a:rPr>
                        <a:t>41,812</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tc>
                <a:extLst>
                  <a:ext uri="{0D108BD9-81ED-4DB2-BD59-A6C34878D82A}">
                    <a16:rowId xmlns:a16="http://schemas.microsoft.com/office/drawing/2014/main" val="3670738899"/>
                  </a:ext>
                </a:extLst>
              </a:tr>
              <a:tr h="189754">
                <a:tc gridSpan="2">
                  <a:txBody>
                    <a:bodyPr/>
                    <a:lstStyle/>
                    <a:p>
                      <a:pPr>
                        <a:spcAft>
                          <a:spcPts val="0"/>
                        </a:spcAft>
                      </a:pPr>
                      <a:r>
                        <a:rPr lang="en-GB" sz="900" b="1">
                          <a:effectLst/>
                          <a:latin typeface="Georgia" panose="02040502050405020303" pitchFamily="18" charset="0"/>
                          <a:ea typeface="Times New Roman" panose="02020603050405020304" pitchFamily="18" charset="0"/>
                        </a:rPr>
                        <a:t>TOTAL</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endParaRPr lang="en-GB"/>
                    </a:p>
                  </a:txBody>
                  <a:tcPr/>
                </a:tc>
                <a:tc>
                  <a:txBody>
                    <a:bodyPr/>
                    <a:lstStyle/>
                    <a:p>
                      <a:pPr algn="r">
                        <a:spcAft>
                          <a:spcPts val="0"/>
                        </a:spcAft>
                      </a:pPr>
                      <a:r>
                        <a:rPr lang="en-GB" sz="900" dirty="0">
                          <a:effectLst/>
                          <a:latin typeface="Georgia" panose="02040502050405020303" pitchFamily="18" charset="0"/>
                          <a:ea typeface="Times New Roman" panose="02020603050405020304" pitchFamily="18" charset="0"/>
                        </a:rPr>
                        <a:t>191,382</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900" dirty="0">
                          <a:effectLst/>
                          <a:latin typeface="Georgia" panose="02040502050405020303" pitchFamily="18"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157173718"/>
                  </a:ext>
                </a:extLst>
              </a:tr>
            </a:tbl>
          </a:graphicData>
        </a:graphic>
      </p:graphicFrame>
      <p:sp>
        <p:nvSpPr>
          <p:cNvPr id="3" name="Rectangle 2">
            <a:extLst>
              <a:ext uri="{FF2B5EF4-FFF2-40B4-BE49-F238E27FC236}">
                <a16:creationId xmlns:a16="http://schemas.microsoft.com/office/drawing/2014/main" id="{69AE15F9-1E5E-8126-3BEC-B01696A6A5BC}"/>
              </a:ext>
            </a:extLst>
          </p:cNvPr>
          <p:cNvSpPr/>
          <p:nvPr/>
        </p:nvSpPr>
        <p:spPr>
          <a:xfrm>
            <a:off x="3222235" y="1096058"/>
            <a:ext cx="5780868" cy="892552"/>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a:ln>
                  <a:noFill/>
                </a:ln>
                <a:solidFill>
                  <a:schemeClr val="bg1">
                    <a:lumMod val="25000"/>
                  </a:schemeClr>
                </a:solidFill>
                <a:effectLst/>
                <a:uLnTx/>
                <a:uFillTx/>
                <a:ea typeface="+mn-ea"/>
                <a:cs typeface="+mn-cs"/>
              </a:rPr>
              <a:t>Hints and tips: </a:t>
            </a:r>
            <a:endParaRPr lang="en-GB" altLang="en-US" b="1" kern="0">
              <a:solidFill>
                <a:schemeClr val="bg1">
                  <a:lumMod val="25000"/>
                </a:schemeClr>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altLang="en-US" sz="1600" b="1" kern="0">
                <a:solidFill>
                  <a:schemeClr val="bg1">
                    <a:lumMod val="25000"/>
                  </a:schemeClr>
                </a:solidFill>
              </a:rPr>
              <a:t>Not more than 2 payments in a 12 month period!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bg1">
                    <a:lumMod val="25000"/>
                  </a:schemeClr>
                </a:solidFill>
                <a:effectLst/>
                <a:uLnTx/>
                <a:uFillTx/>
              </a:rPr>
              <a:t>Balance to be cash neutral!</a:t>
            </a:r>
            <a:endParaRPr kumimoji="0" lang="en-GB" sz="1600" b="1" i="0" u="none" strike="noStrike" kern="0" cap="none" spc="0" normalizeH="0" baseline="0" noProof="0">
              <a:ln>
                <a:noFill/>
              </a:ln>
              <a:solidFill>
                <a:schemeClr val="bg1">
                  <a:lumMod val="25000"/>
                </a:schemeClr>
              </a:solidFill>
              <a:effectLst/>
              <a:uLnTx/>
              <a:uFillTx/>
            </a:endParaRPr>
          </a:p>
        </p:txBody>
      </p:sp>
    </p:spTree>
    <p:extLst>
      <p:ext uri="{BB962C8B-B14F-4D97-AF65-F5344CB8AC3E}">
        <p14:creationId xmlns:p14="http://schemas.microsoft.com/office/powerpoint/2010/main" val="29025468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9" name="TextBox 8">
            <a:extLst>
              <a:ext uri="{FF2B5EF4-FFF2-40B4-BE49-F238E27FC236}">
                <a16:creationId xmlns:a16="http://schemas.microsoft.com/office/drawing/2014/main" id="{E72277E0-B7A3-464E-9FE5-09312A94EC81}"/>
              </a:ext>
            </a:extLst>
          </p:cNvPr>
          <p:cNvSpPr txBox="1"/>
          <p:nvPr/>
        </p:nvSpPr>
        <p:spPr>
          <a:xfrm>
            <a:off x="425112" y="1776228"/>
            <a:ext cx="11375111" cy="1015663"/>
          </a:xfrm>
          <a:prstGeom prst="rect">
            <a:avLst/>
          </a:prstGeom>
          <a:noFill/>
        </p:spPr>
        <p:txBody>
          <a:bodyPr wrap="square" rtlCol="0">
            <a:spAutoFit/>
          </a:bodyPr>
          <a:lstStyle/>
          <a:p>
            <a:pPr marL="457200" indent="-457200" algn="just">
              <a:spcAft>
                <a:spcPts val="0"/>
              </a:spcAft>
            </a:pPr>
            <a:r>
              <a:rPr lang="en-US" sz="2000" dirty="0">
                <a:solidFill>
                  <a:schemeClr val="tx2"/>
                </a:solidFill>
                <a:latin typeface="+mn-lt"/>
                <a:ea typeface="Times New Roman"/>
                <a:cs typeface="Times New Roman"/>
              </a:rPr>
              <a:t>Note: The advance payment constitutes a debt of the Contractor to the Agency until it has been offset against a subsequent milestone.</a:t>
            </a:r>
          </a:p>
          <a:p>
            <a:pPr marL="457200" indent="-457200" algn="just">
              <a:spcAft>
                <a:spcPts val="0"/>
              </a:spcAft>
            </a:pPr>
            <a:r>
              <a:rPr lang="en-US" sz="2000" dirty="0">
                <a:solidFill>
                  <a:schemeClr val="tx2"/>
                </a:solidFill>
                <a:latin typeface="+mn-lt"/>
                <a:ea typeface="Times New Roman"/>
                <a:cs typeface="Times New Roman"/>
              </a:rPr>
              <a:t>	</a:t>
            </a:r>
          </a:p>
        </p:txBody>
      </p:sp>
      <p:sp>
        <p:nvSpPr>
          <p:cNvPr id="7" name="TextBox 6">
            <a:extLst>
              <a:ext uri="{FF2B5EF4-FFF2-40B4-BE49-F238E27FC236}">
                <a16:creationId xmlns:a16="http://schemas.microsoft.com/office/drawing/2014/main" id="{4A65B31F-2634-453E-9641-BD86604DEDDB}"/>
              </a:ext>
            </a:extLst>
          </p:cNvPr>
          <p:cNvSpPr txBox="1"/>
          <p:nvPr/>
        </p:nvSpPr>
        <p:spPr>
          <a:xfrm>
            <a:off x="921057" y="4857597"/>
            <a:ext cx="9899689" cy="646331"/>
          </a:xfrm>
          <a:prstGeom prst="rect">
            <a:avLst/>
          </a:prstGeom>
          <a:noFill/>
        </p:spPr>
        <p:txBody>
          <a:bodyPr wrap="square" rtlCol="0">
            <a:spAutoFit/>
          </a:bodyPr>
          <a:lstStyle/>
          <a:p>
            <a:pPr algn="ctr"/>
            <a:r>
              <a:rPr lang="en-GB" sz="1800" dirty="0">
                <a:solidFill>
                  <a:schemeClr val="tx2"/>
                </a:solidFill>
                <a:latin typeface="+mn-lt"/>
              </a:rPr>
              <a:t>In this case the 66,984€ would be paid on contract signature. At the first milestone (75K) on a further 8,016€ would actually be transferred</a:t>
            </a:r>
          </a:p>
        </p:txBody>
      </p:sp>
      <p:graphicFrame>
        <p:nvGraphicFramePr>
          <p:cNvPr id="11" name="Table 10">
            <a:extLst>
              <a:ext uri="{FF2B5EF4-FFF2-40B4-BE49-F238E27FC236}">
                <a16:creationId xmlns:a16="http://schemas.microsoft.com/office/drawing/2014/main" id="{33ED8360-EF1A-4F64-870E-E74736C80241}"/>
              </a:ext>
            </a:extLst>
          </p:cNvPr>
          <p:cNvGraphicFramePr>
            <a:graphicFrameLocks noGrp="1"/>
          </p:cNvGraphicFramePr>
          <p:nvPr>
            <p:extLst>
              <p:ext uri="{D42A27DB-BD31-4B8C-83A1-F6EECF244321}">
                <p14:modId xmlns:p14="http://schemas.microsoft.com/office/powerpoint/2010/main" val="4286782363"/>
              </p:ext>
            </p:extLst>
          </p:nvPr>
        </p:nvGraphicFramePr>
        <p:xfrm>
          <a:off x="1734428" y="2610714"/>
          <a:ext cx="8756481" cy="1725495"/>
        </p:xfrm>
        <a:graphic>
          <a:graphicData uri="http://schemas.openxmlformats.org/drawingml/2006/table">
            <a:tbl>
              <a:tblPr firstRow="1" firstCol="1" lastRow="1" lastCol="1" bandRow="1" bandCol="1"/>
              <a:tblGrid>
                <a:gridCol w="862874">
                  <a:extLst>
                    <a:ext uri="{9D8B030D-6E8A-4147-A177-3AD203B41FA5}">
                      <a16:colId xmlns:a16="http://schemas.microsoft.com/office/drawing/2014/main" val="20000"/>
                    </a:ext>
                  </a:extLst>
                </a:gridCol>
                <a:gridCol w="990611">
                  <a:extLst>
                    <a:ext uri="{9D8B030D-6E8A-4147-A177-3AD203B41FA5}">
                      <a16:colId xmlns:a16="http://schemas.microsoft.com/office/drawing/2014/main" val="20001"/>
                    </a:ext>
                  </a:extLst>
                </a:gridCol>
                <a:gridCol w="1231312">
                  <a:extLst>
                    <a:ext uri="{9D8B030D-6E8A-4147-A177-3AD203B41FA5}">
                      <a16:colId xmlns:a16="http://schemas.microsoft.com/office/drawing/2014/main" val="20002"/>
                    </a:ext>
                  </a:extLst>
                </a:gridCol>
                <a:gridCol w="862006">
                  <a:extLst>
                    <a:ext uri="{9D8B030D-6E8A-4147-A177-3AD203B41FA5}">
                      <a16:colId xmlns:a16="http://schemas.microsoft.com/office/drawing/2014/main" val="20003"/>
                    </a:ext>
                  </a:extLst>
                </a:gridCol>
                <a:gridCol w="1601488">
                  <a:extLst>
                    <a:ext uri="{9D8B030D-6E8A-4147-A177-3AD203B41FA5}">
                      <a16:colId xmlns:a16="http://schemas.microsoft.com/office/drawing/2014/main" val="20004"/>
                    </a:ext>
                  </a:extLst>
                </a:gridCol>
                <a:gridCol w="990611">
                  <a:extLst>
                    <a:ext uri="{9D8B030D-6E8A-4147-A177-3AD203B41FA5}">
                      <a16:colId xmlns:a16="http://schemas.microsoft.com/office/drawing/2014/main" val="20005"/>
                    </a:ext>
                  </a:extLst>
                </a:gridCol>
                <a:gridCol w="862006">
                  <a:extLst>
                    <a:ext uri="{9D8B030D-6E8A-4147-A177-3AD203B41FA5}">
                      <a16:colId xmlns:a16="http://schemas.microsoft.com/office/drawing/2014/main" val="20006"/>
                    </a:ext>
                  </a:extLst>
                </a:gridCol>
                <a:gridCol w="1355573">
                  <a:extLst>
                    <a:ext uri="{9D8B030D-6E8A-4147-A177-3AD203B41FA5}">
                      <a16:colId xmlns:a16="http://schemas.microsoft.com/office/drawing/2014/main" val="20007"/>
                    </a:ext>
                  </a:extLst>
                </a:gridCol>
              </a:tblGrid>
              <a:tr h="687374">
                <a:tc>
                  <a:txBody>
                    <a:bodyPr/>
                    <a:lstStyle/>
                    <a:p>
                      <a:pPr algn="ctr">
                        <a:lnSpc>
                          <a:spcPct val="115000"/>
                        </a:lnSpc>
                        <a:spcAft>
                          <a:spcPts val="0"/>
                        </a:spcAft>
                      </a:pPr>
                      <a:r>
                        <a:rPr lang="en-GB" sz="900" b="1">
                          <a:effectLst/>
                          <a:latin typeface="Georgia"/>
                          <a:ea typeface="Times New Roman"/>
                        </a:rPr>
                        <a:t>Prime  (P)</a:t>
                      </a:r>
                      <a:endParaRPr lang="en-GB" sz="1200">
                        <a:effectLst/>
                        <a:latin typeface="Times New Roman"/>
                        <a:ea typeface="Times New Roman"/>
                      </a:endParaRPr>
                    </a:p>
                    <a:p>
                      <a:pPr algn="ctr">
                        <a:lnSpc>
                          <a:spcPct val="115000"/>
                        </a:lnSpc>
                        <a:spcAft>
                          <a:spcPts val="0"/>
                        </a:spcAft>
                      </a:pPr>
                      <a:r>
                        <a:rPr lang="en-GB" sz="900" b="1">
                          <a:effectLst/>
                          <a:latin typeface="Georgia"/>
                          <a:ea typeface="Times New Roman"/>
                        </a:rPr>
                        <a:t> </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900" b="1">
                          <a:effectLst/>
                          <a:latin typeface="Georgia"/>
                          <a:ea typeface="Times New Roman"/>
                        </a:rPr>
                        <a:t>Company</a:t>
                      </a:r>
                      <a:endParaRPr lang="en-GB" sz="1200">
                        <a:effectLst/>
                        <a:latin typeface="Times New Roman"/>
                        <a:ea typeface="Times New Roman"/>
                      </a:endParaRPr>
                    </a:p>
                    <a:p>
                      <a:pPr algn="ctr">
                        <a:lnSpc>
                          <a:spcPct val="115000"/>
                        </a:lnSpc>
                        <a:spcAft>
                          <a:spcPts val="0"/>
                        </a:spcAft>
                      </a:pPr>
                      <a:r>
                        <a:rPr lang="en-GB" sz="900" b="1">
                          <a:effectLst/>
                          <a:latin typeface="Georgia"/>
                          <a:ea typeface="Times New Roman"/>
                        </a:rPr>
                        <a:t>Name</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900" b="1">
                          <a:effectLst/>
                          <a:latin typeface="Georgia"/>
                          <a:ea typeface="Times New Roman"/>
                        </a:rPr>
                        <a:t>ESA Entity Code </a:t>
                      </a:r>
                      <a:r>
                        <a:rPr lang="en-GB" sz="900">
                          <a:effectLst/>
                          <a:latin typeface="Georgia"/>
                          <a:ea typeface="Times New Roman"/>
                        </a:rPr>
                        <a:t>(at contract signature)</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900" b="1">
                          <a:effectLst/>
                          <a:latin typeface="Georgia"/>
                          <a:ea typeface="Times New Roman"/>
                        </a:rPr>
                        <a:t>Country</a:t>
                      </a:r>
                      <a:endParaRPr lang="en-GB" sz="1200">
                        <a:effectLst/>
                        <a:latin typeface="Times New Roman"/>
                        <a:ea typeface="Times New Roman"/>
                      </a:endParaRPr>
                    </a:p>
                    <a:p>
                      <a:pPr algn="ctr">
                        <a:lnSpc>
                          <a:spcPct val="115000"/>
                        </a:lnSpc>
                        <a:spcAft>
                          <a:spcPts val="0"/>
                        </a:spcAft>
                      </a:pPr>
                      <a:r>
                        <a:rPr lang="en-GB" sz="900" b="1">
                          <a:effectLst/>
                          <a:latin typeface="Georgia"/>
                          <a:ea typeface="Times New Roman"/>
                        </a:rPr>
                        <a:t>(ISO code)</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900" b="1">
                          <a:effectLst/>
                          <a:latin typeface="Georgia"/>
                          <a:ea typeface="Times New Roman"/>
                        </a:rPr>
                        <a:t>Advance Payment</a:t>
                      </a:r>
                      <a:endParaRPr lang="en-GB" sz="1200">
                        <a:effectLst/>
                        <a:latin typeface="Times New Roman"/>
                        <a:ea typeface="Times New Roman"/>
                      </a:endParaRPr>
                    </a:p>
                    <a:p>
                      <a:pPr algn="ctr">
                        <a:lnSpc>
                          <a:spcPct val="115000"/>
                        </a:lnSpc>
                        <a:spcAft>
                          <a:spcPts val="0"/>
                        </a:spcAft>
                      </a:pPr>
                      <a:r>
                        <a:rPr lang="en-GB" sz="900" b="1">
                          <a:effectLst/>
                          <a:latin typeface="Georgia"/>
                          <a:ea typeface="Times New Roman"/>
                        </a:rPr>
                        <a:t>(in Euro)</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900" b="1">
                          <a:effectLst/>
                          <a:latin typeface="Georgia"/>
                          <a:ea typeface="Times New Roman"/>
                        </a:rPr>
                        <a:t>Offset against</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900" b="1">
                          <a:effectLst/>
                          <a:latin typeface="Georgia"/>
                          <a:ea typeface="Times New Roman"/>
                        </a:rPr>
                        <a:t>Offset by Euro</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900" b="1">
                          <a:effectLst/>
                          <a:latin typeface="Georgia"/>
                          <a:ea typeface="Times New Roman"/>
                        </a:rPr>
                        <a:t>Condition for release of the Advance Payment </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38121">
                <a:tc>
                  <a:txBody>
                    <a:bodyPr/>
                    <a:lstStyle/>
                    <a:p>
                      <a:pPr>
                        <a:lnSpc>
                          <a:spcPct val="115000"/>
                        </a:lnSpc>
                        <a:spcAft>
                          <a:spcPts val="0"/>
                        </a:spcAft>
                      </a:pPr>
                      <a:r>
                        <a:rPr lang="en-GB" sz="900">
                          <a:effectLst/>
                          <a:latin typeface="Georgia"/>
                          <a:ea typeface="Times New Roman"/>
                        </a:rPr>
                        <a:t>P</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a:effectLst/>
                          <a:latin typeface="Georgia"/>
                          <a:ea typeface="Times New Roman"/>
                        </a:rPr>
                        <a:t> </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a:effectLst/>
                          <a:latin typeface="Georgia"/>
                          <a:ea typeface="Times New Roman"/>
                        </a:rPr>
                        <a:t> </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effectLst/>
                          <a:latin typeface="Georgia"/>
                          <a:ea typeface="Times New Roman"/>
                        </a:rPr>
                        <a:t> </a:t>
                      </a:r>
                      <a:endParaRPr lang="en-GB"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i="1">
                          <a:effectLst/>
                          <a:latin typeface="Georgia"/>
                          <a:ea typeface="Times New Roman"/>
                        </a:rPr>
                        <a:t>Amount</a:t>
                      </a:r>
                      <a:endParaRPr lang="en-GB" sz="1200">
                        <a:effectLst/>
                        <a:latin typeface="Times New Roman"/>
                        <a:ea typeface="Times New Roman"/>
                      </a:endParaRPr>
                    </a:p>
                    <a:p>
                      <a:pPr>
                        <a:lnSpc>
                          <a:spcPct val="115000"/>
                        </a:lnSpc>
                        <a:spcAft>
                          <a:spcPts val="0"/>
                        </a:spcAft>
                      </a:pPr>
                      <a:r>
                        <a:rPr lang="en-GB" sz="900" i="1">
                          <a:solidFill>
                            <a:srgbClr val="FF0000"/>
                          </a:solidFill>
                          <a:effectLst/>
                          <a:latin typeface="Georgia"/>
                          <a:ea typeface="Times New Roman"/>
                        </a:rPr>
                        <a:t>(not more than 35% of the total contract price for SMEs and not more than 10% for non-SMEs)</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a:effectLst/>
                          <a:latin typeface="Georgia"/>
                          <a:ea typeface="Times New Roman"/>
                        </a:rPr>
                        <a:t>MS 1</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a:effectLst/>
                          <a:latin typeface="Georgia"/>
                          <a:ea typeface="Times New Roman"/>
                        </a:rPr>
                        <a:t>Amount</a:t>
                      </a:r>
                      <a:endParaRPr lang="en-GB" sz="1200">
                        <a:effectLst/>
                        <a:latin typeface="Times New Roman"/>
                        <a:ea typeface="Times New Roman"/>
                      </a:endParaRPr>
                    </a:p>
                    <a:p>
                      <a:pPr>
                        <a:lnSpc>
                          <a:spcPct val="115000"/>
                        </a:lnSpc>
                        <a:spcAft>
                          <a:spcPts val="0"/>
                        </a:spcAft>
                      </a:pPr>
                      <a:r>
                        <a:rPr lang="en-GB" sz="900">
                          <a:effectLst/>
                          <a:latin typeface="Georgia"/>
                          <a:ea typeface="Times New Roman"/>
                        </a:rPr>
                        <a:t> </a:t>
                      </a:r>
                      <a:endParaRPr lang="en-GB" sz="120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900" dirty="0">
                          <a:effectLst/>
                          <a:latin typeface="Georgia"/>
                          <a:ea typeface="Times New Roman"/>
                        </a:rPr>
                        <a:t>Upon signature of the Contract by both Parties</a:t>
                      </a:r>
                      <a:endParaRPr lang="en-GB" sz="1200" dirty="0">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3" name="Table 12">
            <a:extLst>
              <a:ext uri="{FF2B5EF4-FFF2-40B4-BE49-F238E27FC236}">
                <a16:creationId xmlns:a16="http://schemas.microsoft.com/office/drawing/2014/main" id="{ED401515-D422-4618-9EA8-0A21C3EE3C01}"/>
              </a:ext>
            </a:extLst>
          </p:cNvPr>
          <p:cNvGraphicFramePr>
            <a:graphicFrameLocks noGrp="1"/>
          </p:cNvGraphicFramePr>
          <p:nvPr>
            <p:extLst>
              <p:ext uri="{D42A27DB-BD31-4B8C-83A1-F6EECF244321}">
                <p14:modId xmlns:p14="http://schemas.microsoft.com/office/powerpoint/2010/main" val="2343498272"/>
              </p:ext>
            </p:extLst>
          </p:nvPr>
        </p:nvGraphicFramePr>
        <p:xfrm>
          <a:off x="1734428" y="5503928"/>
          <a:ext cx="8756480" cy="914400"/>
        </p:xfrm>
        <a:graphic>
          <a:graphicData uri="http://schemas.openxmlformats.org/drawingml/2006/table">
            <a:tbl>
              <a:tblPr firstRow="1" firstCol="1" lastRow="1" lastCol="1" bandRow="1" bandCol="1"/>
              <a:tblGrid>
                <a:gridCol w="954105">
                  <a:extLst>
                    <a:ext uri="{9D8B030D-6E8A-4147-A177-3AD203B41FA5}">
                      <a16:colId xmlns:a16="http://schemas.microsoft.com/office/drawing/2014/main" val="4286729084"/>
                    </a:ext>
                  </a:extLst>
                </a:gridCol>
                <a:gridCol w="1291711">
                  <a:extLst>
                    <a:ext uri="{9D8B030D-6E8A-4147-A177-3AD203B41FA5}">
                      <a16:colId xmlns:a16="http://schemas.microsoft.com/office/drawing/2014/main" val="2663127441"/>
                    </a:ext>
                  </a:extLst>
                </a:gridCol>
                <a:gridCol w="1100890">
                  <a:extLst>
                    <a:ext uri="{9D8B030D-6E8A-4147-A177-3AD203B41FA5}">
                      <a16:colId xmlns:a16="http://schemas.microsoft.com/office/drawing/2014/main" val="278036869"/>
                    </a:ext>
                  </a:extLst>
                </a:gridCol>
                <a:gridCol w="814659">
                  <a:extLst>
                    <a:ext uri="{9D8B030D-6E8A-4147-A177-3AD203B41FA5}">
                      <a16:colId xmlns:a16="http://schemas.microsoft.com/office/drawing/2014/main" val="2323048079"/>
                    </a:ext>
                  </a:extLst>
                </a:gridCol>
                <a:gridCol w="1370241">
                  <a:extLst>
                    <a:ext uri="{9D8B030D-6E8A-4147-A177-3AD203B41FA5}">
                      <a16:colId xmlns:a16="http://schemas.microsoft.com/office/drawing/2014/main" val="3473419690"/>
                    </a:ext>
                  </a:extLst>
                </a:gridCol>
                <a:gridCol w="728055">
                  <a:extLst>
                    <a:ext uri="{9D8B030D-6E8A-4147-A177-3AD203B41FA5}">
                      <a16:colId xmlns:a16="http://schemas.microsoft.com/office/drawing/2014/main" val="2576929078"/>
                    </a:ext>
                  </a:extLst>
                </a:gridCol>
                <a:gridCol w="936491">
                  <a:extLst>
                    <a:ext uri="{9D8B030D-6E8A-4147-A177-3AD203B41FA5}">
                      <a16:colId xmlns:a16="http://schemas.microsoft.com/office/drawing/2014/main" val="2613916660"/>
                    </a:ext>
                  </a:extLst>
                </a:gridCol>
                <a:gridCol w="1560328">
                  <a:extLst>
                    <a:ext uri="{9D8B030D-6E8A-4147-A177-3AD203B41FA5}">
                      <a16:colId xmlns:a16="http://schemas.microsoft.com/office/drawing/2014/main" val="1493979006"/>
                    </a:ext>
                  </a:extLst>
                </a:gridCol>
              </a:tblGrid>
              <a:tr h="0">
                <a:tc>
                  <a:txBody>
                    <a:bodyPr/>
                    <a:lstStyle/>
                    <a:p>
                      <a:pPr algn="ctr">
                        <a:spcAft>
                          <a:spcPts val="0"/>
                        </a:spcAft>
                      </a:pPr>
                      <a:r>
                        <a:rPr lang="en-GB" sz="1000" b="1" dirty="0">
                          <a:effectLst/>
                          <a:latin typeface="Georgia" panose="02040502050405020303" pitchFamily="18" charset="0"/>
                          <a:ea typeface="Times New Roman" panose="02020603050405020304" pitchFamily="18" charset="0"/>
                        </a:rPr>
                        <a:t>Prime  (P)</a:t>
                      </a:r>
                      <a:endParaRPr lang="en-GB" sz="1400" dirty="0">
                        <a:effectLst/>
                        <a:latin typeface="Times New Roman" panose="02020603050405020304" pitchFamily="18" charset="0"/>
                        <a:ea typeface="Times New Roman" panose="02020603050405020304" pitchFamily="18" charset="0"/>
                      </a:endParaRPr>
                    </a:p>
                    <a:p>
                      <a:pPr algn="ctr">
                        <a:spcAft>
                          <a:spcPts val="0"/>
                        </a:spcAft>
                      </a:pPr>
                      <a:r>
                        <a:rPr lang="en-GB" sz="1000" b="1" dirty="0">
                          <a:effectLst/>
                          <a:latin typeface="Georgia" panose="02040502050405020303" pitchFamily="18" charset="0"/>
                          <a:ea typeface="Times New Roman" panose="02020603050405020304" pitchFamily="18" charset="0"/>
                        </a:rPr>
                        <a:t> </a:t>
                      </a:r>
                      <a:endParaRPr lang="en-GB" sz="1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a:effectLst/>
                          <a:latin typeface="Georgia" panose="02040502050405020303" pitchFamily="18" charset="0"/>
                          <a:ea typeface="Times New Roman" panose="02020603050405020304" pitchFamily="18" charset="0"/>
                        </a:rPr>
                        <a:t>Company</a:t>
                      </a:r>
                      <a:endParaRPr lang="en-GB" sz="1400">
                        <a:effectLst/>
                        <a:latin typeface="Times New Roman" panose="02020603050405020304" pitchFamily="18" charset="0"/>
                        <a:ea typeface="Times New Roman" panose="02020603050405020304" pitchFamily="18" charset="0"/>
                      </a:endParaRPr>
                    </a:p>
                    <a:p>
                      <a:pPr algn="ctr">
                        <a:spcAft>
                          <a:spcPts val="0"/>
                        </a:spcAft>
                      </a:pPr>
                      <a:r>
                        <a:rPr lang="en-GB" sz="1000" b="1">
                          <a:effectLst/>
                          <a:latin typeface="Georgia" panose="02040502050405020303" pitchFamily="18" charset="0"/>
                          <a:ea typeface="Times New Roman" panose="02020603050405020304" pitchFamily="18" charset="0"/>
                        </a:rPr>
                        <a:t>Name</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a:effectLst/>
                          <a:latin typeface="Georgia" panose="02040502050405020303" pitchFamily="18" charset="0"/>
                          <a:ea typeface="Times New Roman" panose="02020603050405020304" pitchFamily="18" charset="0"/>
                        </a:rPr>
                        <a:t>ESA Entity Code </a:t>
                      </a:r>
                      <a:r>
                        <a:rPr lang="en-GB" sz="1000">
                          <a:effectLst/>
                          <a:latin typeface="Georgia" panose="02040502050405020303" pitchFamily="18" charset="0"/>
                          <a:ea typeface="Times New Roman" panose="02020603050405020304" pitchFamily="18" charset="0"/>
                        </a:rPr>
                        <a:t>(at contract signature)</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a:effectLst/>
                          <a:latin typeface="Georgia" panose="02040502050405020303" pitchFamily="18" charset="0"/>
                          <a:ea typeface="Times New Roman" panose="02020603050405020304" pitchFamily="18" charset="0"/>
                        </a:rPr>
                        <a:t>Country</a:t>
                      </a:r>
                      <a:endParaRPr lang="en-GB" sz="1400">
                        <a:effectLst/>
                        <a:latin typeface="Times New Roman" panose="02020603050405020304" pitchFamily="18" charset="0"/>
                        <a:ea typeface="Times New Roman" panose="02020603050405020304" pitchFamily="18" charset="0"/>
                      </a:endParaRPr>
                    </a:p>
                    <a:p>
                      <a:pPr algn="ctr">
                        <a:spcAft>
                          <a:spcPts val="0"/>
                        </a:spcAft>
                      </a:pPr>
                      <a:r>
                        <a:rPr lang="en-GB" sz="1000" b="1">
                          <a:effectLst/>
                          <a:latin typeface="Georgia" panose="02040502050405020303" pitchFamily="18" charset="0"/>
                          <a:ea typeface="Times New Roman" panose="02020603050405020304" pitchFamily="18" charset="0"/>
                        </a:rPr>
                        <a:t>(ISO code)</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a:effectLst/>
                          <a:latin typeface="Georgia" panose="02040502050405020303" pitchFamily="18" charset="0"/>
                          <a:ea typeface="Times New Roman" panose="02020603050405020304" pitchFamily="18" charset="0"/>
                        </a:rPr>
                        <a:t>Advance Payment</a:t>
                      </a:r>
                      <a:endParaRPr lang="en-GB" sz="1400">
                        <a:effectLst/>
                        <a:latin typeface="Times New Roman" panose="02020603050405020304" pitchFamily="18" charset="0"/>
                        <a:ea typeface="Times New Roman" panose="02020603050405020304" pitchFamily="18" charset="0"/>
                      </a:endParaRPr>
                    </a:p>
                    <a:p>
                      <a:pPr algn="ctr">
                        <a:spcAft>
                          <a:spcPts val="0"/>
                        </a:spcAft>
                      </a:pPr>
                      <a:r>
                        <a:rPr lang="en-GB" sz="1000" b="1">
                          <a:effectLst/>
                          <a:latin typeface="Georgia" panose="02040502050405020303" pitchFamily="18" charset="0"/>
                          <a:ea typeface="Times New Roman" panose="02020603050405020304" pitchFamily="18" charset="0"/>
                        </a:rPr>
                        <a:t>(in Euro)</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a:effectLst/>
                          <a:latin typeface="Georgia" panose="02040502050405020303" pitchFamily="18" charset="0"/>
                          <a:ea typeface="Times New Roman" panose="02020603050405020304" pitchFamily="18" charset="0"/>
                        </a:rPr>
                        <a:t>Offset against</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a:effectLst/>
                          <a:latin typeface="Georgia" panose="02040502050405020303" pitchFamily="18" charset="0"/>
                          <a:ea typeface="Times New Roman" panose="02020603050405020304" pitchFamily="18" charset="0"/>
                        </a:rPr>
                        <a:t>Offset by Euro</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000" b="1">
                          <a:effectLst/>
                          <a:latin typeface="Georgia" panose="02040502050405020303" pitchFamily="18" charset="0"/>
                          <a:ea typeface="Times New Roman" panose="02020603050405020304" pitchFamily="18" charset="0"/>
                        </a:rPr>
                        <a:t>Condition for release of the Advance Payment</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5853602"/>
                  </a:ext>
                </a:extLst>
              </a:tr>
              <a:tr h="0">
                <a:tc>
                  <a:txBody>
                    <a:bodyPr/>
                    <a:lstStyle/>
                    <a:p>
                      <a:pPr>
                        <a:spcAft>
                          <a:spcPts val="0"/>
                        </a:spcAft>
                      </a:pPr>
                      <a:r>
                        <a:rPr lang="en-GB" sz="1000">
                          <a:effectLst/>
                          <a:latin typeface="Georgia" panose="02040502050405020303" pitchFamily="18" charset="0"/>
                          <a:ea typeface="Times New Roman" panose="02020603050405020304" pitchFamily="18" charset="0"/>
                        </a:rPr>
                        <a:t>P</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tabLst>
                          <a:tab pos="457200" algn="l"/>
                        </a:tabLst>
                      </a:pPr>
                      <a:r>
                        <a:rPr lang="en-GB" sz="1000">
                          <a:effectLst/>
                          <a:latin typeface="Georgia" panose="02040502050405020303" pitchFamily="18" charset="0"/>
                          <a:ea typeface="Times New Roman" panose="02020603050405020304" pitchFamily="18" charset="0"/>
                        </a:rPr>
                        <a:t>HiQ Beverages Ltd</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Georgia" panose="02040502050405020303" pitchFamily="18" charset="0"/>
                          <a:ea typeface="Times New Roman" panose="02020603050405020304" pitchFamily="18" charset="0"/>
                        </a:rPr>
                        <a:t> </a:t>
                      </a:r>
                      <a:endParaRPr lang="en-GB" sz="1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Georgia" panose="02040502050405020303" pitchFamily="18" charset="0"/>
                          <a:ea typeface="Times New Roman" panose="02020603050405020304" pitchFamily="18" charset="0"/>
                        </a:rPr>
                        <a:t>EE</a:t>
                      </a:r>
                      <a:endParaRPr lang="en-GB" sz="1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a:effectLst/>
                          <a:latin typeface="Georgia" panose="02040502050405020303" pitchFamily="18" charset="0"/>
                          <a:ea typeface="Times New Roman" panose="02020603050405020304" pitchFamily="18" charset="0"/>
                        </a:rPr>
                        <a:t>66,984</a:t>
                      </a:r>
                      <a:endParaRPr lang="en-GB" sz="1400">
                        <a:effectLst/>
                        <a:latin typeface="Times New Roman" panose="02020603050405020304" pitchFamily="18" charset="0"/>
                        <a:ea typeface="Times New Roman" panose="02020603050405020304" pitchFamily="18" charset="0"/>
                      </a:endParaRPr>
                    </a:p>
                    <a:p>
                      <a:pPr>
                        <a:spcAft>
                          <a:spcPts val="0"/>
                        </a:spcAft>
                      </a:pPr>
                      <a:r>
                        <a:rPr lang="en-GB" sz="1000">
                          <a:solidFill>
                            <a:srgbClr val="FF0000"/>
                          </a:solidFill>
                          <a:effectLst/>
                          <a:latin typeface="Georgia" panose="02040502050405020303" pitchFamily="18" charset="0"/>
                          <a:ea typeface="Times New Roman" panose="02020603050405020304" pitchFamily="18" charset="0"/>
                        </a:rPr>
                        <a:t> </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a:effectLst/>
                          <a:latin typeface="Georgia" panose="02040502050405020303" pitchFamily="18" charset="0"/>
                          <a:ea typeface="Times New Roman" panose="02020603050405020304" pitchFamily="18" charset="0"/>
                        </a:rPr>
                        <a:t>MS 1</a:t>
                      </a:r>
                      <a:endParaRPr lang="en-GB" sz="1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Georgia" panose="02040502050405020303" pitchFamily="18" charset="0"/>
                          <a:ea typeface="Times New Roman" panose="02020603050405020304" pitchFamily="18" charset="0"/>
                        </a:rPr>
                        <a:t>66,984</a:t>
                      </a:r>
                      <a:endParaRPr lang="en-GB" sz="1400" dirty="0">
                        <a:effectLst/>
                        <a:latin typeface="Times New Roman" panose="02020603050405020304" pitchFamily="18" charset="0"/>
                        <a:ea typeface="Times New Roman" panose="02020603050405020304" pitchFamily="18" charset="0"/>
                      </a:endParaRPr>
                    </a:p>
                    <a:p>
                      <a:pPr>
                        <a:spcAft>
                          <a:spcPts val="0"/>
                        </a:spcAft>
                      </a:pPr>
                      <a:r>
                        <a:rPr lang="en-GB" sz="1000" dirty="0">
                          <a:effectLst/>
                          <a:latin typeface="Georgia" panose="02040502050405020303" pitchFamily="18" charset="0"/>
                          <a:ea typeface="Times New Roman" panose="02020603050405020304" pitchFamily="18" charset="0"/>
                        </a:rPr>
                        <a:t> </a:t>
                      </a:r>
                      <a:endParaRPr lang="en-GB" sz="1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effectLst/>
                          <a:latin typeface="Georgia" panose="02040502050405020303" pitchFamily="18" charset="0"/>
                          <a:ea typeface="Times New Roman" panose="02020603050405020304" pitchFamily="18" charset="0"/>
                        </a:rPr>
                        <a:t>Upon signature of the Contract by both Parties</a:t>
                      </a:r>
                      <a:endParaRPr lang="en-GB" sz="1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810997"/>
                  </a:ext>
                </a:extLst>
              </a:tr>
            </a:tbl>
          </a:graphicData>
        </a:graphic>
      </p:graphicFrame>
      <p:sp>
        <p:nvSpPr>
          <p:cNvPr id="3" name="Rectangle 2">
            <a:extLst>
              <a:ext uri="{FF2B5EF4-FFF2-40B4-BE49-F238E27FC236}">
                <a16:creationId xmlns:a16="http://schemas.microsoft.com/office/drawing/2014/main" id="{E7BE8261-E17C-C00C-52E6-7EFEA5475DC6}"/>
              </a:ext>
            </a:extLst>
          </p:cNvPr>
          <p:cNvSpPr/>
          <p:nvPr/>
        </p:nvSpPr>
        <p:spPr>
          <a:xfrm>
            <a:off x="2394921" y="914454"/>
            <a:ext cx="6818748" cy="861774"/>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a:ln>
                  <a:noFill/>
                </a:ln>
                <a:solidFill>
                  <a:schemeClr val="bg1">
                    <a:lumMod val="25000"/>
                  </a:schemeClr>
                </a:solidFill>
                <a:effectLst/>
                <a:uLnTx/>
                <a:uFillTx/>
                <a:ea typeface="+mn-ea"/>
                <a:cs typeface="+mn-cs"/>
              </a:rPr>
              <a:t>Hints and tips: </a:t>
            </a:r>
            <a:endParaRPr lang="en-GB" altLang="en-US" b="1" kern="0">
              <a:solidFill>
                <a:schemeClr val="bg1">
                  <a:lumMod val="25000"/>
                </a:schemeClr>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altLang="en-US" sz="1600" b="1" kern="0">
                <a:solidFill>
                  <a:schemeClr val="bg1">
                    <a:lumMod val="25000"/>
                  </a:schemeClr>
                </a:solidFill>
              </a:rPr>
              <a:t>SME status is sufficient justification for automatic 35% AP!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chemeClr val="bg1">
                    <a:lumMod val="25000"/>
                  </a:schemeClr>
                </a:solidFill>
                <a:effectLst/>
                <a:uLnTx/>
                <a:uFillTx/>
              </a:rPr>
              <a:t>All non-SMEs must provide clear justification for &lt;/= 10% AP!</a:t>
            </a:r>
            <a:endParaRPr kumimoji="0" lang="en-GB" sz="1600" b="1" i="0" u="none" strike="noStrike" kern="0" cap="none" spc="0" normalizeH="0" baseline="0" noProof="0">
              <a:ln>
                <a:noFill/>
              </a:ln>
              <a:solidFill>
                <a:schemeClr val="bg1">
                  <a:lumMod val="25000"/>
                </a:schemeClr>
              </a:solidFill>
              <a:effectLst/>
              <a:uLnTx/>
              <a:uFillTx/>
            </a:endParaRPr>
          </a:p>
        </p:txBody>
      </p:sp>
    </p:spTree>
    <p:extLst>
      <p:ext uri="{BB962C8B-B14F-4D97-AF65-F5344CB8AC3E}">
        <p14:creationId xmlns:p14="http://schemas.microsoft.com/office/powerpoint/2010/main" val="18087454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4" name="TextBox 3">
            <a:extLst>
              <a:ext uri="{FF2B5EF4-FFF2-40B4-BE49-F238E27FC236}">
                <a16:creationId xmlns:a16="http://schemas.microsoft.com/office/drawing/2014/main" id="{1BD05485-0492-4A87-A57F-DD94F164CA21}"/>
              </a:ext>
            </a:extLst>
          </p:cNvPr>
          <p:cNvSpPr txBox="1"/>
          <p:nvPr/>
        </p:nvSpPr>
        <p:spPr>
          <a:xfrm>
            <a:off x="7989207" y="5952002"/>
            <a:ext cx="3706464" cy="307777"/>
          </a:xfrm>
          <a:prstGeom prst="rect">
            <a:avLst/>
          </a:prstGeom>
          <a:noFill/>
        </p:spPr>
        <p:txBody>
          <a:bodyPr wrap="none" rtlCol="0">
            <a:spAutoFit/>
          </a:bodyPr>
          <a:lstStyle/>
          <a:p>
            <a:pPr marL="177800" indent="-177800">
              <a:buFont typeface="Wingdings" panose="05000000000000000000" pitchFamily="2" charset="2"/>
              <a:buChar char="Ø"/>
            </a:pPr>
            <a:r>
              <a:rPr lang="en-GB" sz="1400" b="1" dirty="0">
                <a:solidFill>
                  <a:schemeClr val="bg1">
                    <a:lumMod val="25000"/>
                  </a:schemeClr>
                </a:solidFill>
              </a:rPr>
              <a:t>See page 32 of example proposal</a:t>
            </a:r>
          </a:p>
        </p:txBody>
      </p:sp>
      <p:sp>
        <p:nvSpPr>
          <p:cNvPr id="9" name="TextBox 8">
            <a:extLst>
              <a:ext uri="{FF2B5EF4-FFF2-40B4-BE49-F238E27FC236}">
                <a16:creationId xmlns:a16="http://schemas.microsoft.com/office/drawing/2014/main" id="{E72277E0-B7A3-464E-9FE5-09312A94EC81}"/>
              </a:ext>
            </a:extLst>
          </p:cNvPr>
          <p:cNvSpPr txBox="1"/>
          <p:nvPr/>
        </p:nvSpPr>
        <p:spPr>
          <a:xfrm>
            <a:off x="425111" y="1181527"/>
            <a:ext cx="11375111" cy="1015663"/>
          </a:xfrm>
          <a:prstGeom prst="rect">
            <a:avLst/>
          </a:prstGeom>
          <a:noFill/>
        </p:spPr>
        <p:txBody>
          <a:bodyPr wrap="square" rtlCol="0">
            <a:spAutoFit/>
          </a:bodyPr>
          <a:lstStyle/>
          <a:p>
            <a:pPr marL="457200" indent="-457200" algn="just">
              <a:spcAft>
                <a:spcPts val="0"/>
              </a:spcAft>
            </a:pPr>
            <a:r>
              <a:rPr lang="en-US" sz="2000" dirty="0">
                <a:solidFill>
                  <a:schemeClr val="tx2"/>
                </a:solidFill>
                <a:latin typeface="+mn-lt"/>
                <a:ea typeface="Times New Roman"/>
                <a:cs typeface="Times New Roman"/>
              </a:rPr>
              <a:t>You are requested to indicate for information purposes only, the Milestone Payment Plan that is envisaged for Sub-contractor(s)</a:t>
            </a:r>
          </a:p>
          <a:p>
            <a:pPr marL="457200" indent="-457200" algn="just">
              <a:spcAft>
                <a:spcPts val="0"/>
              </a:spcAft>
            </a:pPr>
            <a:r>
              <a:rPr lang="en-US" sz="2000" dirty="0">
                <a:solidFill>
                  <a:schemeClr val="tx2"/>
                </a:solidFill>
                <a:latin typeface="+mn-lt"/>
                <a:ea typeface="Times New Roman"/>
                <a:cs typeface="Times New Roman"/>
              </a:rPr>
              <a:t>	</a:t>
            </a:r>
          </a:p>
        </p:txBody>
      </p:sp>
      <p:graphicFrame>
        <p:nvGraphicFramePr>
          <p:cNvPr id="8" name="Table 7">
            <a:extLst>
              <a:ext uri="{FF2B5EF4-FFF2-40B4-BE49-F238E27FC236}">
                <a16:creationId xmlns:a16="http://schemas.microsoft.com/office/drawing/2014/main" id="{DFE644A8-DD34-4CE0-B3FA-FC7FC7E0FAD0}"/>
              </a:ext>
            </a:extLst>
          </p:cNvPr>
          <p:cNvGraphicFramePr>
            <a:graphicFrameLocks noGrp="1"/>
          </p:cNvGraphicFramePr>
          <p:nvPr>
            <p:extLst>
              <p:ext uri="{D42A27DB-BD31-4B8C-83A1-F6EECF244321}">
                <p14:modId xmlns:p14="http://schemas.microsoft.com/office/powerpoint/2010/main" val="2536983512"/>
              </p:ext>
            </p:extLst>
          </p:nvPr>
        </p:nvGraphicFramePr>
        <p:xfrm>
          <a:off x="2170924" y="2438326"/>
          <a:ext cx="7883484" cy="3238147"/>
        </p:xfrm>
        <a:graphic>
          <a:graphicData uri="http://schemas.openxmlformats.org/drawingml/2006/table">
            <a:tbl>
              <a:tblPr firstRow="1" firstCol="1" lastRow="1" lastCol="1" bandRow="1" bandCol="1"/>
              <a:tblGrid>
                <a:gridCol w="1262624">
                  <a:extLst>
                    <a:ext uri="{9D8B030D-6E8A-4147-A177-3AD203B41FA5}">
                      <a16:colId xmlns:a16="http://schemas.microsoft.com/office/drawing/2014/main" val="4071380602"/>
                    </a:ext>
                  </a:extLst>
                </a:gridCol>
                <a:gridCol w="1823680">
                  <a:extLst>
                    <a:ext uri="{9D8B030D-6E8A-4147-A177-3AD203B41FA5}">
                      <a16:colId xmlns:a16="http://schemas.microsoft.com/office/drawing/2014/main" val="776160690"/>
                    </a:ext>
                  </a:extLst>
                </a:gridCol>
                <a:gridCol w="1324964">
                  <a:extLst>
                    <a:ext uri="{9D8B030D-6E8A-4147-A177-3AD203B41FA5}">
                      <a16:colId xmlns:a16="http://schemas.microsoft.com/office/drawing/2014/main" val="380507708"/>
                    </a:ext>
                  </a:extLst>
                </a:gridCol>
                <a:gridCol w="2041374">
                  <a:extLst>
                    <a:ext uri="{9D8B030D-6E8A-4147-A177-3AD203B41FA5}">
                      <a16:colId xmlns:a16="http://schemas.microsoft.com/office/drawing/2014/main" val="2564223509"/>
                    </a:ext>
                  </a:extLst>
                </a:gridCol>
                <a:gridCol w="1430842">
                  <a:extLst>
                    <a:ext uri="{9D8B030D-6E8A-4147-A177-3AD203B41FA5}">
                      <a16:colId xmlns:a16="http://schemas.microsoft.com/office/drawing/2014/main" val="3375388795"/>
                    </a:ext>
                  </a:extLst>
                </a:gridCol>
              </a:tblGrid>
              <a:tr h="593458">
                <a:tc gridSpan="5">
                  <a:txBody>
                    <a:bodyPr/>
                    <a:lstStyle/>
                    <a:p>
                      <a:pP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For Information purposes only : </a:t>
                      </a:r>
                      <a:endParaRPr lang="en-GB" sz="2400">
                        <a:effectLst/>
                        <a:latin typeface="Times New Roman" panose="02020603050405020304" pitchFamily="18" charset="0"/>
                        <a:ea typeface="Times New Roman" panose="02020603050405020304" pitchFamily="18" charset="0"/>
                      </a:endParaRPr>
                    </a:p>
                    <a:p>
                      <a:pPr>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Amounts in Euro for Contractor and Sub-contractor(s)</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730555812"/>
                  </a:ext>
                </a:extLst>
              </a:tr>
              <a:tr h="1007759">
                <a:tc>
                  <a:txBody>
                    <a:bodyPr/>
                    <a:lstStyle/>
                    <a:p>
                      <a:pP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Milestone</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Prime Contractor</a:t>
                      </a:r>
                      <a:endParaRPr lang="en-GB" sz="2400">
                        <a:effectLst/>
                        <a:latin typeface="Times New Roman" panose="02020603050405020304" pitchFamily="18" charset="0"/>
                        <a:ea typeface="Times New Roman" panose="02020603050405020304" pitchFamily="18" charset="0"/>
                      </a:endParaRPr>
                    </a:p>
                    <a:p>
                      <a:pP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endParaRPr>
                    </a:p>
                    <a:p>
                      <a:pPr>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HiQ Beverages Ltd             </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tabLst>
                          <a:tab pos="571500" algn="l"/>
                          <a:tab pos="1028700" algn="l"/>
                          <a:tab pos="1600200" algn="l"/>
                        </a:tabLst>
                      </a:pPr>
                      <a:r>
                        <a:rPr lang="en-GB" sz="1400" b="1" i="1">
                          <a:effectLst/>
                          <a:latin typeface="Georgia" panose="02040502050405020303" pitchFamily="18" charset="0"/>
                          <a:ea typeface="Times New Roman" panose="02020603050405020304" pitchFamily="18" charset="0"/>
                        </a:rPr>
                        <a:t>Insert Country</a:t>
                      </a:r>
                      <a:endParaRPr lang="en-GB" sz="240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1400" b="1" i="1">
                          <a:effectLst/>
                          <a:latin typeface="Georgia" panose="02040502050405020303" pitchFamily="18" charset="0"/>
                          <a:ea typeface="Times New Roman" panose="02020603050405020304" pitchFamily="18" charset="0"/>
                        </a:rPr>
                        <a:t>(ISO code)</a:t>
                      </a:r>
                      <a:endParaRPr lang="en-GB" sz="240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EE</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Sub-contractor A</a:t>
                      </a:r>
                      <a:endParaRPr lang="en-GB" sz="2400">
                        <a:effectLst/>
                        <a:latin typeface="Times New Roman" panose="02020603050405020304" pitchFamily="18" charset="0"/>
                        <a:ea typeface="Times New Roman" panose="02020603050405020304" pitchFamily="18" charset="0"/>
                      </a:endParaRPr>
                    </a:p>
                    <a:p>
                      <a:pP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endParaRPr>
                    </a:p>
                    <a:p>
                      <a:pPr>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 </a:t>
                      </a:r>
                      <a:endParaRPr lang="en-GB" sz="2400">
                        <a:effectLst/>
                        <a:latin typeface="Times New Roman" panose="02020603050405020304" pitchFamily="18" charset="0"/>
                        <a:ea typeface="Times New Roman" panose="02020603050405020304" pitchFamily="18" charset="0"/>
                      </a:endParaRPr>
                    </a:p>
                    <a:p>
                      <a:pPr>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Under Pressure Manufacturing Ltd    </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a:txBody>
                    <a:bodyPr/>
                    <a:lstStyle/>
                    <a:p>
                      <a:pPr algn="ctr">
                        <a:spcAft>
                          <a:spcPts val="0"/>
                        </a:spcAft>
                        <a:tabLst>
                          <a:tab pos="571500" algn="l"/>
                          <a:tab pos="1028700" algn="l"/>
                          <a:tab pos="1600200" algn="l"/>
                        </a:tabLst>
                      </a:pPr>
                      <a:r>
                        <a:rPr lang="en-GB" sz="1400" b="1" i="1">
                          <a:effectLst/>
                          <a:latin typeface="Georgia" panose="02040502050405020303" pitchFamily="18" charset="0"/>
                          <a:ea typeface="Times New Roman" panose="02020603050405020304" pitchFamily="18" charset="0"/>
                        </a:rPr>
                        <a:t>Insert Country</a:t>
                      </a:r>
                      <a:endParaRPr lang="en-GB" sz="2400">
                        <a:effectLst/>
                        <a:latin typeface="Times New Roman" panose="02020603050405020304" pitchFamily="18" charset="0"/>
                        <a:ea typeface="Times New Roman" panose="02020603050405020304" pitchFamily="18" charset="0"/>
                      </a:endParaRPr>
                    </a:p>
                    <a:p>
                      <a:pPr algn="ctr">
                        <a:spcAft>
                          <a:spcPts val="0"/>
                        </a:spcAft>
                        <a:tabLst>
                          <a:tab pos="571500" algn="l"/>
                          <a:tab pos="1028700" algn="l"/>
                          <a:tab pos="1600200" algn="l"/>
                        </a:tabLst>
                      </a:pPr>
                      <a:r>
                        <a:rPr lang="en-GB" sz="1400" b="1" i="1">
                          <a:effectLst/>
                          <a:latin typeface="Georgia" panose="02040502050405020303" pitchFamily="18" charset="0"/>
                          <a:ea typeface="Times New Roman" panose="02020603050405020304" pitchFamily="18" charset="0"/>
                        </a:rPr>
                        <a:t>(ISO code)</a:t>
                      </a:r>
                      <a:br>
                        <a:rPr lang="en-GB" sz="1400" b="1" i="1">
                          <a:effectLst/>
                          <a:latin typeface="Georgia" panose="02040502050405020303" pitchFamily="18" charset="0"/>
                          <a:ea typeface="Times New Roman" panose="02020603050405020304" pitchFamily="18" charset="0"/>
                        </a:rPr>
                      </a:br>
                      <a:br>
                        <a:rPr lang="en-GB" sz="1400" b="1" i="1">
                          <a:effectLst/>
                          <a:latin typeface="Georgia" panose="02040502050405020303" pitchFamily="18" charset="0"/>
                          <a:ea typeface="Times New Roman" panose="02020603050405020304" pitchFamily="18" charset="0"/>
                        </a:rPr>
                      </a:br>
                      <a:r>
                        <a:rPr lang="en-GB" sz="1400" b="1">
                          <a:effectLst/>
                          <a:latin typeface="Georgia" panose="02040502050405020303" pitchFamily="18" charset="0"/>
                          <a:ea typeface="Times New Roman" panose="02020603050405020304" pitchFamily="18" charset="0"/>
                        </a:rPr>
                        <a:t>LV</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extLst>
                  <a:ext uri="{0D108BD9-81ED-4DB2-BD59-A6C34878D82A}">
                    <a16:rowId xmlns:a16="http://schemas.microsoft.com/office/drawing/2014/main" val="1613432710"/>
                  </a:ext>
                </a:extLst>
              </a:tr>
              <a:tr h="313525">
                <a:tc>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Advance</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Bef>
                          <a:spcPts val="600"/>
                        </a:spcBef>
                        <a:spcAft>
                          <a:spcPts val="0"/>
                        </a:spcAft>
                      </a:pPr>
                      <a:r>
                        <a:rPr lang="en-GB" sz="1400">
                          <a:effectLst/>
                          <a:latin typeface="Georgia" panose="02040502050405020303" pitchFamily="18" charset="0"/>
                          <a:ea typeface="Times New Roman" panose="02020603050405020304" pitchFamily="18" charset="0"/>
                        </a:rPr>
                        <a:t>61,984</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5,000</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30032964"/>
                  </a:ext>
                </a:extLst>
              </a:tr>
              <a:tr h="313525">
                <a:tc>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MS-1</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8,016</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spcBef>
                          <a:spcPts val="600"/>
                        </a:spcBef>
                        <a:spcAft>
                          <a:spcPts val="0"/>
                        </a:spcAft>
                        <a:tabLst>
                          <a:tab pos="571500" algn="l"/>
                          <a:tab pos="1028700" algn="l"/>
                          <a:tab pos="1600200" algn="l"/>
                        </a:tabLst>
                      </a:pPr>
                      <a:r>
                        <a:rPr lang="en-GB" sz="1400" dirty="0">
                          <a:effectLst/>
                          <a:latin typeface="Georgia" panose="02040502050405020303" pitchFamily="18" charset="0"/>
                          <a:ea typeface="Times New Roman" panose="02020603050405020304" pitchFamily="18" charset="0"/>
                        </a:rPr>
                        <a:t>0</a:t>
                      </a:r>
                      <a:endParaRPr lang="en-GB"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61431868"/>
                  </a:ext>
                </a:extLst>
              </a:tr>
              <a:tr h="313525">
                <a:tc>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MS-2</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55,600</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18,970</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936853909"/>
                  </a:ext>
                </a:extLst>
              </a:tr>
              <a:tr h="313525">
                <a:tc>
                  <a:txBody>
                    <a:bodyPr/>
                    <a:lstStyle/>
                    <a:p>
                      <a:pPr algn="ctr">
                        <a:spcBef>
                          <a:spcPts val="600"/>
                        </a:spcBef>
                        <a:spcAft>
                          <a:spcPts val="0"/>
                        </a:spcAft>
                        <a:tabLst>
                          <a:tab pos="571500" algn="l"/>
                          <a:tab pos="1028700" algn="l"/>
                          <a:tab pos="1600200" algn="l"/>
                        </a:tabLst>
                      </a:pPr>
                      <a:r>
                        <a:rPr lang="en-GB" sz="1400" dirty="0">
                          <a:effectLst/>
                          <a:latin typeface="Georgia" panose="02040502050405020303" pitchFamily="18" charset="0"/>
                          <a:ea typeface="Times New Roman" panose="02020603050405020304" pitchFamily="18" charset="0"/>
                        </a:rPr>
                        <a:t>MS-3</a:t>
                      </a:r>
                      <a:endParaRPr lang="en-GB"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41,812</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gridSpan="2">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0</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459189978"/>
                  </a:ext>
                </a:extLst>
              </a:tr>
              <a:tr h="323789">
                <a:tc>
                  <a:txBody>
                    <a:bodyPr/>
                    <a:lstStyle/>
                    <a:p>
                      <a:pPr algn="r">
                        <a:spcBef>
                          <a:spcPts val="600"/>
                        </a:spcBef>
                        <a:spcAft>
                          <a:spcPts val="0"/>
                        </a:spcAft>
                        <a:tabLst>
                          <a:tab pos="571500" algn="l"/>
                          <a:tab pos="1028700" algn="l"/>
                          <a:tab pos="1600200" algn="l"/>
                        </a:tabLst>
                      </a:pPr>
                      <a:r>
                        <a:rPr lang="en-GB" sz="1400" b="1">
                          <a:effectLst/>
                          <a:latin typeface="Georgia" panose="02040502050405020303" pitchFamily="18" charset="0"/>
                          <a:ea typeface="Times New Roman" panose="02020603050405020304" pitchFamily="18" charset="0"/>
                        </a:rPr>
                        <a:t>TOTAL</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gridSpan="2">
                  <a:txBody>
                    <a:bodyPr/>
                    <a:lstStyle/>
                    <a:p>
                      <a:pPr algn="ctr">
                        <a:spcBef>
                          <a:spcPts val="600"/>
                        </a:spcBef>
                        <a:spcAft>
                          <a:spcPts val="0"/>
                        </a:spcAft>
                        <a:tabLst>
                          <a:tab pos="571500" algn="l"/>
                          <a:tab pos="1028700" algn="l"/>
                          <a:tab pos="1600200" algn="l"/>
                        </a:tabLst>
                      </a:pPr>
                      <a:r>
                        <a:rPr lang="en-GB" sz="1400">
                          <a:effectLst/>
                          <a:latin typeface="Georgia" panose="02040502050405020303" pitchFamily="18" charset="0"/>
                          <a:ea typeface="Times New Roman" panose="02020603050405020304" pitchFamily="18" charset="0"/>
                        </a:rPr>
                        <a:t>167,412</a:t>
                      </a:r>
                      <a:endParaRPr lang="en-GB" sz="24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hMerge="1">
                  <a:txBody>
                    <a:bodyPr/>
                    <a:lstStyle/>
                    <a:p>
                      <a:endParaRPr lang="en-GB"/>
                    </a:p>
                  </a:txBody>
                  <a:tcPr/>
                </a:tc>
                <a:tc gridSpan="2">
                  <a:txBody>
                    <a:bodyPr/>
                    <a:lstStyle/>
                    <a:p>
                      <a:pPr algn="ctr">
                        <a:spcBef>
                          <a:spcPts val="600"/>
                        </a:spcBef>
                        <a:spcAft>
                          <a:spcPts val="0"/>
                        </a:spcAft>
                        <a:tabLst>
                          <a:tab pos="571500" algn="l"/>
                          <a:tab pos="1028700" algn="l"/>
                          <a:tab pos="1600200" algn="l"/>
                        </a:tabLst>
                      </a:pPr>
                      <a:r>
                        <a:rPr lang="en-GB" sz="1400" dirty="0">
                          <a:effectLst/>
                          <a:latin typeface="Georgia" panose="02040502050405020303" pitchFamily="18" charset="0"/>
                          <a:ea typeface="Times New Roman" panose="02020603050405020304" pitchFamily="18" charset="0"/>
                        </a:rPr>
                        <a:t>23,970</a:t>
                      </a:r>
                      <a:endParaRPr lang="en-GB"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3F3"/>
                    </a:solidFill>
                  </a:tcPr>
                </a:tc>
                <a:tc hMerge="1">
                  <a:txBody>
                    <a:bodyPr/>
                    <a:lstStyle/>
                    <a:p>
                      <a:endParaRPr lang="en-GB"/>
                    </a:p>
                  </a:txBody>
                  <a:tcPr/>
                </a:tc>
                <a:extLst>
                  <a:ext uri="{0D108BD9-81ED-4DB2-BD59-A6C34878D82A}">
                    <a16:rowId xmlns:a16="http://schemas.microsoft.com/office/drawing/2014/main" val="2502234472"/>
                  </a:ext>
                </a:extLst>
              </a:tr>
            </a:tbl>
          </a:graphicData>
        </a:graphic>
      </p:graphicFrame>
    </p:spTree>
    <p:extLst>
      <p:ext uri="{BB962C8B-B14F-4D97-AF65-F5344CB8AC3E}">
        <p14:creationId xmlns:p14="http://schemas.microsoft.com/office/powerpoint/2010/main" val="574258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9" name="TextBox 8">
            <a:extLst>
              <a:ext uri="{FF2B5EF4-FFF2-40B4-BE49-F238E27FC236}">
                <a16:creationId xmlns:a16="http://schemas.microsoft.com/office/drawing/2014/main" id="{E72277E0-B7A3-464E-9FE5-09312A94EC81}"/>
              </a:ext>
            </a:extLst>
          </p:cNvPr>
          <p:cNvSpPr txBox="1"/>
          <p:nvPr/>
        </p:nvSpPr>
        <p:spPr>
          <a:xfrm>
            <a:off x="425111" y="1181527"/>
            <a:ext cx="11375111" cy="4647426"/>
          </a:xfrm>
          <a:prstGeom prst="rect">
            <a:avLst/>
          </a:prstGeom>
          <a:noFill/>
        </p:spPr>
        <p:txBody>
          <a:bodyPr wrap="square" rtlCol="0">
            <a:spAutoFit/>
          </a:bodyPr>
          <a:lstStyle/>
          <a:p>
            <a:pPr marL="85725" lvl="1" algn="ctr">
              <a:defRPr/>
            </a:pPr>
            <a:r>
              <a:rPr lang="en-US" altLang="en-US" sz="2000" b="1" dirty="0">
                <a:solidFill>
                  <a:schemeClr val="tx2"/>
                </a:solidFill>
                <a:latin typeface="+mn-lt"/>
              </a:rPr>
              <a:t>PLEASE NOTE!</a:t>
            </a:r>
          </a:p>
          <a:p>
            <a:pPr marL="85725" lvl="1" algn="just">
              <a:defRPr/>
            </a:pPr>
            <a:endParaRPr lang="en-US" altLang="en-US" sz="1600" b="1" dirty="0">
              <a:solidFill>
                <a:schemeClr val="tx2"/>
              </a:solidFill>
              <a:latin typeface="+mn-lt"/>
            </a:endParaRPr>
          </a:p>
          <a:p>
            <a:pPr marL="371475" lvl="1" indent="-285750" algn="just">
              <a:buFont typeface="Arial" panose="020B0604020202020204" pitchFamily="34" charset="0"/>
              <a:buChar char="•"/>
              <a:defRPr/>
            </a:pPr>
            <a:r>
              <a:rPr lang="en-US" altLang="en-US" sz="1600" dirty="0">
                <a:solidFill>
                  <a:schemeClr val="tx2"/>
                </a:solidFill>
                <a:latin typeface="+mn-lt"/>
              </a:rPr>
              <a:t>All claims for payment shall be linked to the </a:t>
            </a:r>
            <a:r>
              <a:rPr lang="en-US" altLang="en-US" sz="1600" b="1" dirty="0">
                <a:solidFill>
                  <a:schemeClr val="tx2"/>
                </a:solidFill>
                <a:latin typeface="+mn-lt"/>
              </a:rPr>
              <a:t>achievement of defined schedule milestones</a:t>
            </a:r>
            <a:r>
              <a:rPr lang="en-US" altLang="en-US" sz="1600" dirty="0">
                <a:solidFill>
                  <a:schemeClr val="tx2"/>
                </a:solidFill>
                <a:latin typeface="+mn-lt"/>
              </a:rPr>
              <a:t>. These milestones are to be in the form of significant events in the </a:t>
            </a:r>
            <a:r>
              <a:rPr lang="en-US" altLang="en-US" sz="1600" dirty="0" err="1">
                <a:solidFill>
                  <a:schemeClr val="tx2"/>
                </a:solidFill>
                <a:latin typeface="+mn-lt"/>
              </a:rPr>
              <a:t>programme</a:t>
            </a:r>
            <a:r>
              <a:rPr lang="en-US" altLang="en-US" sz="1600" dirty="0">
                <a:solidFill>
                  <a:schemeClr val="tx2"/>
                </a:solidFill>
                <a:latin typeface="+mn-lt"/>
              </a:rPr>
              <a:t> to be selected on the basis of providing a check point for progress in the work performed. E.G.</a:t>
            </a:r>
          </a:p>
          <a:p>
            <a:pPr marL="85725" lvl="1" algn="just">
              <a:defRPr/>
            </a:pPr>
            <a:r>
              <a:rPr lang="en-US" altLang="en-US" sz="1600" dirty="0">
                <a:solidFill>
                  <a:schemeClr val="tx2"/>
                </a:solidFill>
                <a:latin typeface="+mn-lt"/>
              </a:rPr>
              <a:t>		- Successful completion of Reviews</a:t>
            </a:r>
          </a:p>
          <a:p>
            <a:pPr marL="85725" lvl="1" algn="just">
              <a:defRPr/>
            </a:pPr>
            <a:r>
              <a:rPr lang="en-US" altLang="en-US" sz="1600" dirty="0">
                <a:solidFill>
                  <a:schemeClr val="tx2"/>
                </a:solidFill>
                <a:latin typeface="+mn-lt"/>
              </a:rPr>
              <a:t>		- Acceptance of deliverables</a:t>
            </a:r>
          </a:p>
          <a:p>
            <a:pPr marL="85725" lvl="1" algn="just">
              <a:defRPr/>
            </a:pPr>
            <a:endParaRPr lang="en-US" altLang="en-US" sz="1600" dirty="0">
              <a:solidFill>
                <a:schemeClr val="tx2"/>
              </a:solidFill>
              <a:latin typeface="+mn-lt"/>
            </a:endParaRPr>
          </a:p>
          <a:p>
            <a:pPr marL="371475" lvl="1" indent="-285750" algn="just">
              <a:buFont typeface="Arial" panose="020B0604020202020204" pitchFamily="34" charset="0"/>
              <a:buChar char="•"/>
              <a:defRPr/>
            </a:pPr>
            <a:r>
              <a:rPr lang="en-US" altLang="en-US" sz="1600" b="1" u="sng" dirty="0">
                <a:solidFill>
                  <a:schemeClr val="tx2"/>
                </a:solidFill>
                <a:latin typeface="+mn-lt"/>
              </a:rPr>
              <a:t>Progress reports are not sufficient to make payments</a:t>
            </a:r>
          </a:p>
          <a:p>
            <a:pPr marL="85725" lvl="1" algn="just">
              <a:defRPr/>
            </a:pPr>
            <a:endParaRPr lang="en-US" altLang="en-US" sz="1600" b="1" u="sng" dirty="0">
              <a:solidFill>
                <a:schemeClr val="tx2"/>
              </a:solidFill>
              <a:latin typeface="+mn-lt"/>
            </a:endParaRPr>
          </a:p>
          <a:p>
            <a:pPr marL="371475" lvl="1" indent="-285750" algn="just">
              <a:buFont typeface="Arial" panose="020B0604020202020204" pitchFamily="34" charset="0"/>
              <a:buChar char="•"/>
              <a:defRPr/>
            </a:pPr>
            <a:r>
              <a:rPr lang="en-US" altLang="en-US" sz="1600" b="1" dirty="0">
                <a:solidFill>
                  <a:schemeClr val="tx2"/>
                </a:solidFill>
                <a:latin typeface="+mn-lt"/>
              </a:rPr>
              <a:t>Advance payments </a:t>
            </a:r>
            <a:r>
              <a:rPr lang="en-US" altLang="en-US" sz="1600" dirty="0">
                <a:solidFill>
                  <a:schemeClr val="tx2"/>
                </a:solidFill>
                <a:latin typeface="+mn-lt"/>
              </a:rPr>
              <a:t>to be made after contract signature, may be agreed in line with:</a:t>
            </a:r>
          </a:p>
          <a:p>
            <a:pPr marL="371475" lvl="1" indent="-285750" algn="just">
              <a:buFont typeface="Arial" panose="020B0604020202020204" pitchFamily="34" charset="0"/>
              <a:buChar char="•"/>
              <a:defRPr/>
            </a:pPr>
            <a:endParaRPr lang="en-US" altLang="en-US" sz="1600" dirty="0">
              <a:solidFill>
                <a:schemeClr val="tx2"/>
              </a:solidFill>
              <a:latin typeface="+mn-lt"/>
            </a:endParaRPr>
          </a:p>
          <a:p>
            <a:pPr marL="981075" lvl="1" indent="-285750" algn="just">
              <a:buFont typeface="Arial" panose="020B0604020202020204" pitchFamily="34" charset="0"/>
              <a:buChar char="•"/>
              <a:defRPr/>
            </a:pPr>
            <a:r>
              <a:rPr lang="en-US" altLang="en-US" sz="1600" dirty="0">
                <a:solidFill>
                  <a:schemeClr val="tx2"/>
                </a:solidFill>
                <a:latin typeface="+mn-lt"/>
              </a:rPr>
              <a:t>The Advance payment </a:t>
            </a:r>
            <a:r>
              <a:rPr lang="en-US" altLang="en-US" sz="1600" b="1" dirty="0">
                <a:solidFill>
                  <a:schemeClr val="tx2"/>
                </a:solidFill>
                <a:latin typeface="+mn-lt"/>
              </a:rPr>
              <a:t>constitutes a debt of the Contractor to the Agency </a:t>
            </a:r>
            <a:r>
              <a:rPr lang="en-US" altLang="en-US" sz="1600" dirty="0">
                <a:solidFill>
                  <a:schemeClr val="tx2"/>
                </a:solidFill>
                <a:latin typeface="+mn-lt"/>
              </a:rPr>
              <a:t>until it has been set-off against a subsequent milestone. The advance payment shall nominally be set-off against the 1st progress payment.</a:t>
            </a:r>
          </a:p>
          <a:p>
            <a:pPr marL="981075" lvl="1" indent="-285750" algn="just">
              <a:buFont typeface="Arial" panose="020B0604020202020204" pitchFamily="34" charset="0"/>
              <a:buChar char="•"/>
              <a:defRPr/>
            </a:pPr>
            <a:r>
              <a:rPr lang="en-US" altLang="en-US" sz="1600" dirty="0">
                <a:solidFill>
                  <a:schemeClr val="tx2"/>
                </a:solidFill>
                <a:latin typeface="+mn-lt"/>
              </a:rPr>
              <a:t>Advance payments for SMEs are 35% of the contract price. SMEs are classified according to the criteria of the European Commission (Recommendation 2003/361/EC of 6 May 2003 (OJ L 124, 20.5.2003, p. 36)).</a:t>
            </a:r>
          </a:p>
          <a:p>
            <a:pPr marL="981075" lvl="1" indent="-285750" algn="just">
              <a:buFont typeface="Arial" panose="020B0604020202020204" pitchFamily="34" charset="0"/>
              <a:buChar char="•"/>
              <a:defRPr/>
            </a:pPr>
            <a:endParaRPr lang="en-US" altLang="en-US" sz="1600" dirty="0">
              <a:solidFill>
                <a:schemeClr val="tx2"/>
              </a:solidFill>
              <a:latin typeface="+mn-lt"/>
            </a:endParaRPr>
          </a:p>
          <a:p>
            <a:pPr marL="371475" lvl="1" indent="-285750" algn="just">
              <a:buFont typeface="Arial" panose="020B0604020202020204" pitchFamily="34" charset="0"/>
              <a:buChar char="•"/>
              <a:defRPr/>
            </a:pPr>
            <a:r>
              <a:rPr lang="en-US" altLang="en-US" sz="1600" b="1" dirty="0">
                <a:solidFill>
                  <a:schemeClr val="tx2"/>
                </a:solidFill>
                <a:latin typeface="+mn-lt"/>
              </a:rPr>
              <a:t>The final payment milestone </a:t>
            </a:r>
            <a:r>
              <a:rPr lang="en-US" altLang="en-US" sz="1600" dirty="0">
                <a:solidFill>
                  <a:schemeClr val="tx2"/>
                </a:solidFill>
                <a:latin typeface="+mn-lt"/>
              </a:rPr>
              <a:t>shall not be less than </a:t>
            </a:r>
            <a:r>
              <a:rPr lang="en-US" altLang="en-US" sz="1600" b="1" dirty="0">
                <a:solidFill>
                  <a:schemeClr val="tx2"/>
                </a:solidFill>
                <a:latin typeface="+mn-lt"/>
              </a:rPr>
              <a:t>10% of the contract price</a:t>
            </a:r>
            <a:r>
              <a:rPr lang="en-US" altLang="en-US" sz="1600" dirty="0">
                <a:solidFill>
                  <a:schemeClr val="tx2"/>
                </a:solidFill>
                <a:latin typeface="+mn-lt"/>
              </a:rPr>
              <a:t>. </a:t>
            </a:r>
            <a:r>
              <a:rPr lang="en-US" sz="1600" dirty="0">
                <a:solidFill>
                  <a:schemeClr val="tx2"/>
                </a:solidFill>
                <a:latin typeface="+mn-lt"/>
                <a:ea typeface="Times New Roman"/>
                <a:cs typeface="Times New Roman"/>
              </a:rPr>
              <a:t>	</a:t>
            </a:r>
          </a:p>
        </p:txBody>
      </p:sp>
    </p:spTree>
    <p:extLst>
      <p:ext uri="{BB962C8B-B14F-4D97-AF65-F5344CB8AC3E}">
        <p14:creationId xmlns:p14="http://schemas.microsoft.com/office/powerpoint/2010/main" val="42211210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3 – Financial Part</a:t>
            </a:r>
            <a:endParaRPr lang="en-GB" dirty="0"/>
          </a:p>
        </p:txBody>
      </p:sp>
      <p:sp>
        <p:nvSpPr>
          <p:cNvPr id="9" name="TextBox 8">
            <a:extLst>
              <a:ext uri="{FF2B5EF4-FFF2-40B4-BE49-F238E27FC236}">
                <a16:creationId xmlns:a16="http://schemas.microsoft.com/office/drawing/2014/main" id="{E72277E0-B7A3-464E-9FE5-09312A94EC81}"/>
              </a:ext>
            </a:extLst>
          </p:cNvPr>
          <p:cNvSpPr txBox="1"/>
          <p:nvPr/>
        </p:nvSpPr>
        <p:spPr>
          <a:xfrm>
            <a:off x="425111" y="1181527"/>
            <a:ext cx="11375111" cy="3323987"/>
          </a:xfrm>
          <a:prstGeom prst="rect">
            <a:avLst/>
          </a:prstGeom>
          <a:noFill/>
        </p:spPr>
        <p:txBody>
          <a:bodyPr wrap="square" rtlCol="0">
            <a:spAutoFit/>
          </a:bodyPr>
          <a:lstStyle/>
          <a:p>
            <a:pPr marL="457200" indent="-457200" algn="just">
              <a:spcAft>
                <a:spcPts val="0"/>
              </a:spcAft>
            </a:pPr>
            <a:endParaRPr lang="en-US" sz="1400" dirty="0">
              <a:solidFill>
                <a:schemeClr val="tx2"/>
              </a:solidFill>
              <a:latin typeface="+mn-lt"/>
              <a:ea typeface="Times New Roman"/>
              <a:cs typeface="Times New Roman"/>
            </a:endParaRPr>
          </a:p>
          <a:p>
            <a:pPr marL="457200" indent="-457200" algn="just">
              <a:spcAft>
                <a:spcPts val="0"/>
              </a:spcAft>
            </a:pPr>
            <a:r>
              <a:rPr lang="en-US" sz="1600" dirty="0">
                <a:solidFill>
                  <a:schemeClr val="tx2"/>
                </a:solidFill>
                <a:latin typeface="+mn-lt"/>
                <a:ea typeface="Times New Roman"/>
                <a:cs typeface="Times New Roman"/>
              </a:rPr>
              <a:t>3.3	COST TO COMPLETION</a:t>
            </a:r>
          </a:p>
          <a:p>
            <a:pPr marL="534988" indent="-534988" algn="just"/>
            <a:r>
              <a:rPr lang="en-US" sz="1600" dirty="0">
                <a:solidFill>
                  <a:schemeClr val="tx2"/>
                </a:solidFill>
                <a:latin typeface="+mn-lt"/>
                <a:ea typeface="Times New Roman"/>
                <a:cs typeface="Times New Roman"/>
              </a:rPr>
              <a:t>	</a:t>
            </a:r>
            <a:r>
              <a:rPr lang="en-GB" sz="1600" dirty="0">
                <a:solidFill>
                  <a:schemeClr val="tx2"/>
                </a:solidFill>
                <a:latin typeface="+mn-lt"/>
                <a:ea typeface="Times New Roman"/>
                <a:cs typeface="Times New Roman"/>
              </a:rPr>
              <a:t>A cost to completion would be positive for all activities with a </a:t>
            </a:r>
            <a:r>
              <a:rPr lang="en-GB" sz="1600" b="1" dirty="0">
                <a:solidFill>
                  <a:schemeClr val="tx2"/>
                </a:solidFill>
                <a:latin typeface="+mn-lt"/>
                <a:ea typeface="Times New Roman"/>
                <a:cs typeface="Times New Roman"/>
              </a:rPr>
              <a:t>completion TRL of 6 or less</a:t>
            </a:r>
            <a:r>
              <a:rPr lang="et-EE" sz="1600" b="1" dirty="0">
                <a:solidFill>
                  <a:schemeClr val="tx2"/>
                </a:solidFill>
                <a:latin typeface="+mn-lt"/>
                <a:ea typeface="Times New Roman"/>
                <a:cs typeface="Times New Roman"/>
              </a:rPr>
              <a:t> </a:t>
            </a:r>
            <a:r>
              <a:rPr lang="et-EE" sz="1600" dirty="0">
                <a:solidFill>
                  <a:schemeClr val="tx2"/>
                </a:solidFill>
                <a:latin typeface="+mn-lt"/>
                <a:ea typeface="Times New Roman"/>
                <a:cs typeface="Times New Roman"/>
              </a:rPr>
              <a:t>(not necessary for education activities)</a:t>
            </a:r>
            <a:r>
              <a:rPr lang="en-GB" sz="1600" dirty="0">
                <a:solidFill>
                  <a:schemeClr val="tx2"/>
                </a:solidFill>
                <a:latin typeface="+mn-lt"/>
                <a:ea typeface="Times New Roman"/>
                <a:cs typeface="Times New Roman"/>
              </a:rPr>
              <a:t>. This information is provided for </a:t>
            </a:r>
            <a:r>
              <a:rPr lang="en-GB" sz="1600" b="1" dirty="0">
                <a:solidFill>
                  <a:schemeClr val="tx2"/>
                </a:solidFill>
                <a:latin typeface="+mn-lt"/>
                <a:ea typeface="Times New Roman"/>
                <a:cs typeface="Times New Roman"/>
              </a:rPr>
              <a:t>information only </a:t>
            </a:r>
            <a:r>
              <a:rPr lang="en-GB" sz="1600" dirty="0">
                <a:solidFill>
                  <a:schemeClr val="tx2"/>
                </a:solidFill>
                <a:latin typeface="+mn-lt"/>
                <a:ea typeface="Times New Roman"/>
                <a:cs typeface="Times New Roman"/>
              </a:rPr>
              <a:t>and is not binding in any way for either party (ESA or Tenderer)</a:t>
            </a:r>
            <a:r>
              <a:rPr lang="et-EE" sz="1600" dirty="0">
                <a:solidFill>
                  <a:schemeClr val="tx2"/>
                </a:solidFill>
                <a:latin typeface="+mn-lt"/>
                <a:ea typeface="Times New Roman"/>
                <a:cs typeface="Times New Roman"/>
              </a:rPr>
              <a:t>.</a:t>
            </a:r>
            <a:endParaRPr lang="en-GB" sz="1600" dirty="0">
              <a:solidFill>
                <a:schemeClr val="tx2"/>
              </a:solidFill>
              <a:latin typeface="+mn-lt"/>
              <a:ea typeface="Times New Roman"/>
              <a:cs typeface="Times New Roman"/>
            </a:endParaRPr>
          </a:p>
          <a:p>
            <a:pPr marL="534988" indent="-534988" algn="just"/>
            <a:endParaRPr lang="en-US" sz="1600" dirty="0">
              <a:solidFill>
                <a:schemeClr val="tx2"/>
              </a:solidFill>
              <a:latin typeface="+mn-lt"/>
              <a:ea typeface="Times New Roman"/>
              <a:cs typeface="Times New Roman"/>
            </a:endParaRPr>
          </a:p>
          <a:p>
            <a:pPr marL="893763" indent="-447675" algn="just">
              <a:spcAft>
                <a:spcPts val="0"/>
              </a:spcAft>
            </a:pPr>
            <a:r>
              <a:rPr lang="en-US" sz="1600" dirty="0">
                <a:solidFill>
                  <a:schemeClr val="tx2"/>
                </a:solidFill>
                <a:latin typeface="+mn-lt"/>
                <a:ea typeface="Times New Roman"/>
                <a:cs typeface="Times New Roman"/>
              </a:rPr>
              <a:t>3.3.1	Further steps/ Activities needed to complete the development</a:t>
            </a:r>
          </a:p>
          <a:p>
            <a:pPr marL="892175" indent="-892175" algn="just"/>
            <a:r>
              <a:rPr lang="en-US" sz="1600" dirty="0">
                <a:solidFill>
                  <a:schemeClr val="tx2"/>
                </a:solidFill>
                <a:latin typeface="+mn-lt"/>
                <a:ea typeface="Times New Roman"/>
                <a:cs typeface="Times New Roman"/>
              </a:rPr>
              <a:t>	</a:t>
            </a:r>
            <a:r>
              <a:rPr lang="en-GB" sz="1600" b="1" dirty="0">
                <a:solidFill>
                  <a:schemeClr val="tx2"/>
                </a:solidFill>
                <a:latin typeface="+mn-lt"/>
                <a:ea typeface="Times New Roman"/>
                <a:cs typeface="Times New Roman"/>
              </a:rPr>
              <a:t>Identify</a:t>
            </a:r>
            <a:r>
              <a:rPr lang="en-GB" sz="1600" dirty="0">
                <a:solidFill>
                  <a:schemeClr val="tx2"/>
                </a:solidFill>
                <a:latin typeface="+mn-lt"/>
                <a:ea typeface="Times New Roman"/>
                <a:cs typeface="Times New Roman"/>
              </a:rPr>
              <a:t> each of the main development steps / activities that would be needed AFTER COMPLETION OF THIS ACTIVITY to progress the work to higher TRL -  if applicable</a:t>
            </a:r>
            <a:r>
              <a:rPr lang="et-EE" sz="1600" dirty="0">
                <a:solidFill>
                  <a:schemeClr val="tx2"/>
                </a:solidFill>
                <a:latin typeface="+mn-lt"/>
                <a:ea typeface="Times New Roman"/>
                <a:cs typeface="Times New Roman"/>
              </a:rPr>
              <a:t>.</a:t>
            </a:r>
            <a:endParaRPr lang="en-GB" sz="1600" dirty="0">
              <a:solidFill>
                <a:schemeClr val="tx2"/>
              </a:solidFill>
              <a:latin typeface="+mn-lt"/>
              <a:ea typeface="Times New Roman"/>
              <a:cs typeface="Times New Roman"/>
            </a:endParaRPr>
          </a:p>
          <a:p>
            <a:pPr marL="893763" indent="-447675" algn="just">
              <a:spcAft>
                <a:spcPts val="0"/>
              </a:spcAft>
            </a:pPr>
            <a:endParaRPr lang="en-US" sz="1600" dirty="0">
              <a:solidFill>
                <a:schemeClr val="tx2"/>
              </a:solidFill>
              <a:latin typeface="+mn-lt"/>
              <a:ea typeface="Times New Roman"/>
              <a:cs typeface="Times New Roman"/>
            </a:endParaRPr>
          </a:p>
          <a:p>
            <a:pPr marL="893763" lvl="2" indent="-447675" algn="just">
              <a:spcAft>
                <a:spcPts val="0"/>
              </a:spcAft>
            </a:pPr>
            <a:r>
              <a:rPr lang="en-US" sz="1600" dirty="0">
                <a:solidFill>
                  <a:schemeClr val="tx2"/>
                </a:solidFill>
                <a:latin typeface="+mn-lt"/>
                <a:ea typeface="Times New Roman"/>
                <a:cs typeface="Times New Roman"/>
              </a:rPr>
              <a:t>3.3.2 </a:t>
            </a:r>
            <a:r>
              <a:rPr lang="en-GB" sz="1600" dirty="0">
                <a:solidFill>
                  <a:schemeClr val="tx2"/>
                </a:solidFill>
                <a:latin typeface="+mn-lt"/>
                <a:ea typeface="Times New Roman"/>
                <a:cs typeface="Times New Roman"/>
              </a:rPr>
              <a:t>Estimated Cost per step</a:t>
            </a:r>
          </a:p>
          <a:p>
            <a:pPr marL="893763" indent="-1588" algn="just">
              <a:spcAft>
                <a:spcPts val="0"/>
              </a:spcAft>
            </a:pPr>
            <a:r>
              <a:rPr lang="en-GB" sz="1600" dirty="0">
                <a:solidFill>
                  <a:schemeClr val="tx2"/>
                </a:solidFill>
                <a:latin typeface="+mn-lt"/>
                <a:ea typeface="Times New Roman"/>
                <a:cs typeface="Times New Roman"/>
              </a:rPr>
              <a:t>Provide a </a:t>
            </a:r>
            <a:r>
              <a:rPr lang="en-GB" sz="1600" b="1" dirty="0">
                <a:solidFill>
                  <a:schemeClr val="tx2"/>
                </a:solidFill>
                <a:latin typeface="+mn-lt"/>
                <a:ea typeface="Times New Roman"/>
                <a:cs typeface="Times New Roman"/>
              </a:rPr>
              <a:t>rough estimate </a:t>
            </a:r>
            <a:r>
              <a:rPr lang="en-GB" sz="1600" dirty="0">
                <a:solidFill>
                  <a:schemeClr val="tx2"/>
                </a:solidFill>
                <a:latin typeface="+mn-lt"/>
                <a:ea typeface="Times New Roman"/>
                <a:cs typeface="Times New Roman"/>
              </a:rPr>
              <a:t>of the expected cost of each further step or activity that would be needed in order </a:t>
            </a:r>
            <a:r>
              <a:rPr lang="en-GB" sz="1600" b="1" dirty="0">
                <a:solidFill>
                  <a:schemeClr val="tx2"/>
                </a:solidFill>
                <a:latin typeface="+mn-lt"/>
                <a:ea typeface="Times New Roman"/>
                <a:cs typeface="Times New Roman"/>
              </a:rPr>
              <a:t>to reach higher TRL </a:t>
            </a:r>
            <a:r>
              <a:rPr lang="en-GB" sz="1600" dirty="0">
                <a:solidFill>
                  <a:schemeClr val="tx2"/>
                </a:solidFill>
                <a:latin typeface="+mn-lt"/>
                <a:ea typeface="Times New Roman"/>
                <a:cs typeface="Times New Roman"/>
              </a:rPr>
              <a:t>(</a:t>
            </a:r>
            <a:r>
              <a:rPr lang="en-GB" sz="1600" b="1" dirty="0">
                <a:solidFill>
                  <a:schemeClr val="tx2"/>
                </a:solidFill>
                <a:latin typeface="+mn-lt"/>
                <a:ea typeface="Times New Roman"/>
                <a:cs typeface="Times New Roman"/>
              </a:rPr>
              <a:t>two levels </a:t>
            </a:r>
            <a:r>
              <a:rPr lang="en-GB" sz="1600" dirty="0">
                <a:solidFill>
                  <a:schemeClr val="tx2"/>
                </a:solidFill>
                <a:latin typeface="+mn-lt"/>
                <a:ea typeface="Times New Roman"/>
                <a:cs typeface="Times New Roman"/>
              </a:rPr>
              <a:t>above the final TRL achieved during the proposed work) – if applicable</a:t>
            </a:r>
            <a:r>
              <a:rPr lang="et-EE" sz="1600" dirty="0">
                <a:solidFill>
                  <a:schemeClr val="tx2"/>
                </a:solidFill>
                <a:latin typeface="+mn-lt"/>
                <a:ea typeface="Times New Roman"/>
                <a:cs typeface="Times New Roman"/>
              </a:rPr>
              <a:t>.</a:t>
            </a:r>
            <a:r>
              <a:rPr lang="en-US" sz="2000" dirty="0">
                <a:solidFill>
                  <a:schemeClr val="tx2"/>
                </a:solidFill>
                <a:latin typeface="+mn-lt"/>
                <a:ea typeface="Times New Roman"/>
                <a:cs typeface="Times New Roman"/>
              </a:rPr>
              <a:t>	</a:t>
            </a:r>
          </a:p>
        </p:txBody>
      </p:sp>
      <p:graphicFrame>
        <p:nvGraphicFramePr>
          <p:cNvPr id="4" name="Table 3">
            <a:extLst>
              <a:ext uri="{FF2B5EF4-FFF2-40B4-BE49-F238E27FC236}">
                <a16:creationId xmlns:a16="http://schemas.microsoft.com/office/drawing/2014/main" id="{A01027AA-F5CF-4E4B-9E51-F06A4D4AFE05}"/>
              </a:ext>
            </a:extLst>
          </p:cNvPr>
          <p:cNvGraphicFramePr>
            <a:graphicFrameLocks noGrp="1"/>
          </p:cNvGraphicFramePr>
          <p:nvPr>
            <p:extLst>
              <p:ext uri="{D42A27DB-BD31-4B8C-83A1-F6EECF244321}">
                <p14:modId xmlns:p14="http://schemas.microsoft.com/office/powerpoint/2010/main" val="3397465848"/>
              </p:ext>
            </p:extLst>
          </p:nvPr>
        </p:nvGraphicFramePr>
        <p:xfrm>
          <a:off x="3177056" y="4906757"/>
          <a:ext cx="5871226" cy="1077253"/>
        </p:xfrm>
        <a:graphic>
          <a:graphicData uri="http://schemas.openxmlformats.org/drawingml/2006/table">
            <a:tbl>
              <a:tblPr firstRow="1" firstCol="1" bandRow="1"/>
              <a:tblGrid>
                <a:gridCol w="1424401">
                  <a:extLst>
                    <a:ext uri="{9D8B030D-6E8A-4147-A177-3AD203B41FA5}">
                      <a16:colId xmlns:a16="http://schemas.microsoft.com/office/drawing/2014/main" val="1548681017"/>
                    </a:ext>
                  </a:extLst>
                </a:gridCol>
                <a:gridCol w="1482275">
                  <a:extLst>
                    <a:ext uri="{9D8B030D-6E8A-4147-A177-3AD203B41FA5}">
                      <a16:colId xmlns:a16="http://schemas.microsoft.com/office/drawing/2014/main" val="3377112433"/>
                    </a:ext>
                  </a:extLst>
                </a:gridCol>
                <a:gridCol w="1482275">
                  <a:extLst>
                    <a:ext uri="{9D8B030D-6E8A-4147-A177-3AD203B41FA5}">
                      <a16:colId xmlns:a16="http://schemas.microsoft.com/office/drawing/2014/main" val="957339501"/>
                    </a:ext>
                  </a:extLst>
                </a:gridCol>
                <a:gridCol w="1482275">
                  <a:extLst>
                    <a:ext uri="{9D8B030D-6E8A-4147-A177-3AD203B41FA5}">
                      <a16:colId xmlns:a16="http://schemas.microsoft.com/office/drawing/2014/main" val="3994788627"/>
                    </a:ext>
                  </a:extLst>
                </a:gridCol>
              </a:tblGrid>
              <a:tr h="538627">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Further Step/ Activity</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Estimated cost (Euro)</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dirty="0">
                          <a:solidFill>
                            <a:srgbClr val="FF0000"/>
                          </a:solidFill>
                          <a:effectLst/>
                          <a:latin typeface="Arial" panose="020B0604020202020204" pitchFamily="34" charset="0"/>
                          <a:ea typeface="Times New Roman" panose="02020603050405020304" pitchFamily="18" charset="0"/>
                        </a:rPr>
                        <a:t>Estimated Start date</a:t>
                      </a:r>
                      <a:endParaRPr lang="en-GB"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Estimated end date</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879112"/>
                  </a:ext>
                </a:extLst>
              </a:tr>
              <a:tr h="269313">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 </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 </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dirty="0">
                          <a:solidFill>
                            <a:srgbClr val="FF0000"/>
                          </a:solidFill>
                          <a:effectLst/>
                          <a:latin typeface="Arial" panose="020B0604020202020204" pitchFamily="34" charset="0"/>
                          <a:ea typeface="Times New Roman" panose="02020603050405020304" pitchFamily="18" charset="0"/>
                        </a:rPr>
                        <a:t> </a:t>
                      </a:r>
                      <a:endParaRPr lang="en-GB"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 </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4865656"/>
                  </a:ext>
                </a:extLst>
              </a:tr>
              <a:tr h="269313">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 </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dirty="0">
                          <a:solidFill>
                            <a:srgbClr val="FF0000"/>
                          </a:solidFill>
                          <a:effectLst/>
                          <a:latin typeface="Arial" panose="020B0604020202020204" pitchFamily="34" charset="0"/>
                          <a:ea typeface="Times New Roman" panose="02020603050405020304" pitchFamily="18" charset="0"/>
                        </a:rPr>
                        <a:t> </a:t>
                      </a:r>
                      <a:endParaRPr lang="en-GB"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a:solidFill>
                            <a:srgbClr val="FF0000"/>
                          </a:solidFill>
                          <a:effectLst/>
                          <a:latin typeface="Arial" panose="020B0604020202020204" pitchFamily="34" charset="0"/>
                          <a:ea typeface="Times New Roman" panose="02020603050405020304" pitchFamily="18" charset="0"/>
                        </a:rPr>
                        <a:t> </a:t>
                      </a:r>
                      <a:endParaRPr lang="en-GB" sz="240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tabLst>
                          <a:tab pos="457200" algn="l"/>
                        </a:tabLst>
                      </a:pPr>
                      <a:r>
                        <a:rPr lang="en-US" sz="1600" i="1" dirty="0">
                          <a:solidFill>
                            <a:srgbClr val="FF0000"/>
                          </a:solidFill>
                          <a:effectLst/>
                          <a:latin typeface="Arial" panose="020B0604020202020204" pitchFamily="34" charset="0"/>
                          <a:ea typeface="Times New Roman" panose="02020603050405020304" pitchFamily="18" charset="0"/>
                        </a:rPr>
                        <a:t> </a:t>
                      </a:r>
                      <a:endParaRPr lang="en-GB" sz="24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3118213"/>
                  </a:ext>
                </a:extLst>
              </a:tr>
            </a:tbl>
          </a:graphicData>
        </a:graphic>
      </p:graphicFrame>
    </p:spTree>
    <p:extLst>
      <p:ext uri="{BB962C8B-B14F-4D97-AF65-F5344CB8AC3E}">
        <p14:creationId xmlns:p14="http://schemas.microsoft.com/office/powerpoint/2010/main" val="19884647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List outline">
            <a:extLst>
              <a:ext uri="{FF2B5EF4-FFF2-40B4-BE49-F238E27FC236}">
                <a16:creationId xmlns:a16="http://schemas.microsoft.com/office/drawing/2014/main" id="{355FC389-34D0-473E-E98E-C76EC6DCCC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47AEC662-3F7D-4A72-ED11-C028305AAB6B}"/>
              </a:ext>
            </a:extLst>
          </p:cNvPr>
          <p:cNvSpPr>
            <a:spLocks noGrp="1"/>
          </p:cNvSpPr>
          <p:nvPr>
            <p:ph type="title"/>
          </p:nvPr>
        </p:nvSpPr>
        <p:spPr>
          <a:xfrm>
            <a:off x="1058069" y="2951947"/>
            <a:ext cx="10109200" cy="954107"/>
          </a:xfrm>
          <a:solidFill>
            <a:srgbClr val="335E6F">
              <a:alpha val="50000"/>
            </a:srgbClr>
          </a:solidFill>
        </p:spPr>
        <p:txBody>
          <a:bodyPr/>
          <a:lstStyle/>
          <a:p>
            <a:pPr algn="ctr"/>
            <a:r>
              <a:rPr lang="en-US" altLang="en-US" sz="2800">
                <a:solidFill>
                  <a:schemeClr val="bg1"/>
                </a:solidFill>
              </a:rPr>
              <a:t>Proposal Template</a:t>
            </a:r>
            <a:br>
              <a:rPr lang="en-US" altLang="en-US" sz="2800"/>
            </a:br>
            <a:r>
              <a:rPr lang="en-US" altLang="en-US" sz="2800" b="0">
                <a:solidFill>
                  <a:schemeClr val="accent6"/>
                </a:solidFill>
              </a:rPr>
              <a:t>Part 4 – Contract Conditions</a:t>
            </a:r>
            <a:endParaRPr lang="en-GB" b="0">
              <a:solidFill>
                <a:schemeClr val="accent6"/>
              </a:solidFill>
            </a:endParaRPr>
          </a:p>
        </p:txBody>
      </p:sp>
    </p:spTree>
    <p:extLst>
      <p:ext uri="{BB962C8B-B14F-4D97-AF65-F5344CB8AC3E}">
        <p14:creationId xmlns:p14="http://schemas.microsoft.com/office/powerpoint/2010/main" val="622892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 Common Mistakes</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968526"/>
            <a:ext cx="12009338" cy="5328000"/>
          </a:xfrm>
        </p:spPr>
        <p:txBody>
          <a:bodyPr/>
          <a:lstStyle/>
          <a:p>
            <a:pPr eaLnBrk="1" hangingPunct="1">
              <a:defRPr/>
            </a:pPr>
            <a:r>
              <a:rPr lang="en-US" sz="1400" b="1" dirty="0">
                <a:solidFill>
                  <a:schemeClr val="tx2"/>
                </a:solidFill>
                <a:latin typeface="+mn-lt"/>
                <a:ea typeface="ＭＳ Ｐゴシック" charset="0"/>
              </a:rPr>
              <a:t>Criteria 3: </a:t>
            </a:r>
            <a:r>
              <a:rPr lang="en-US" sz="1400" b="1" dirty="0">
                <a:solidFill>
                  <a:schemeClr val="tx2"/>
                </a:solidFill>
                <a:latin typeface="+mn-lt"/>
                <a:ea typeface="ＭＳ Ｐゴシック"/>
                <a:cs typeface="Arial"/>
              </a:rPr>
              <a:t>Management, planning, costing parts</a:t>
            </a:r>
            <a:endParaRPr lang="en-US" sz="1400" b="1" dirty="0">
              <a:solidFill>
                <a:schemeClr val="tx2"/>
              </a:solidFill>
              <a:latin typeface="+mn-lt"/>
              <a:ea typeface="ＭＳ Ｐゴシック" charset="0"/>
            </a:endParaRPr>
          </a:p>
          <a:p>
            <a:pPr marL="342900" indent="-342900" eaLnBrk="1" hangingPunct="1">
              <a:buFont typeface="+mj-lt"/>
              <a:buAutoNum type="arabicPeriod"/>
              <a:defRPr/>
            </a:pPr>
            <a:r>
              <a:rPr lang="en-US" sz="1400" dirty="0">
                <a:solidFill>
                  <a:schemeClr val="tx2"/>
                </a:solidFill>
                <a:latin typeface="+mn-lt"/>
                <a:ea typeface="ＭＳ Ｐゴシック" charset="0"/>
              </a:rPr>
              <a:t>Poor management plan (e.g. missing how you will monitor the timely implementation of the activity, sub-contractor control, including a steering group or management ‘team’ instead of a Project Manager).</a:t>
            </a:r>
          </a:p>
          <a:p>
            <a:pPr marL="342900" indent="-342900" eaLnBrk="1" hangingPunct="1">
              <a:buFont typeface="+mj-lt"/>
              <a:buAutoNum type="arabicPeriod"/>
              <a:defRPr/>
            </a:pPr>
            <a:r>
              <a:rPr lang="en-US" sz="1400" dirty="0">
                <a:solidFill>
                  <a:schemeClr val="tx2"/>
                </a:solidFill>
                <a:latin typeface="+mn-lt"/>
                <a:ea typeface="ＭＳ Ｐゴシック" charset="0"/>
              </a:rPr>
              <a:t>Poor planning (e.g. insufficient detail, no dependencies, too much in parallel, not matching scope of WPD).</a:t>
            </a:r>
          </a:p>
          <a:p>
            <a:pPr marL="342900" indent="-342900" eaLnBrk="1" hangingPunct="1">
              <a:buFont typeface="+mj-lt"/>
              <a:buAutoNum type="arabicPeriod"/>
              <a:defRPr/>
            </a:pPr>
            <a:r>
              <a:rPr lang="en-US" sz="1400" dirty="0">
                <a:solidFill>
                  <a:schemeClr val="tx2"/>
                </a:solidFill>
                <a:latin typeface="+mn-lt"/>
                <a:ea typeface="ＭＳ Ｐゴシック" charset="0"/>
              </a:rPr>
              <a:t>Non-credible costing (e.g. hours not corresponding to described scope work in WPD, procurement of inappropriate items, excessive travel costs, price = max available envelope, procured items not detailed or justified). </a:t>
            </a:r>
            <a:r>
              <a:rPr lang="en-GB" sz="1400" dirty="0">
                <a:solidFill>
                  <a:schemeClr val="tx2"/>
                </a:solidFill>
                <a:latin typeface="+mn-lt"/>
                <a:ea typeface="ＭＳ Ｐゴシック" charset="0"/>
              </a:rPr>
              <a:t>The goal is fair costing </a:t>
            </a:r>
            <a:r>
              <a:rPr lang="en-GB" sz="1400" dirty="0" err="1">
                <a:solidFill>
                  <a:schemeClr val="tx2"/>
                </a:solidFill>
                <a:latin typeface="+mn-lt"/>
                <a:ea typeface="ＭＳ Ｐゴシック" charset="0"/>
              </a:rPr>
              <a:t>w.r.t.</a:t>
            </a:r>
            <a:r>
              <a:rPr lang="en-GB" sz="1400" dirty="0">
                <a:solidFill>
                  <a:schemeClr val="tx2"/>
                </a:solidFill>
                <a:latin typeface="+mn-lt"/>
                <a:ea typeface="ＭＳ Ｐゴシック" charset="0"/>
              </a:rPr>
              <a:t> entities standard cost structure!</a:t>
            </a:r>
          </a:p>
          <a:p>
            <a:pPr marL="342900" indent="-342900" eaLnBrk="1" hangingPunct="1">
              <a:buFont typeface="+mj-lt"/>
              <a:buAutoNum type="arabicPeriod"/>
              <a:defRPr/>
            </a:pPr>
            <a:r>
              <a:rPr lang="en-US" sz="1400" dirty="0">
                <a:solidFill>
                  <a:schemeClr val="tx2"/>
                </a:solidFill>
                <a:latin typeface="+mn-lt"/>
                <a:ea typeface="ＭＳ Ｐゴシック" charset="0"/>
              </a:rPr>
              <a:t>Poor definition of deliverables (e.g. missing deliverables, not covering the full scope of work</a:t>
            </a:r>
            <a:r>
              <a:rPr lang="et-EE" sz="1400" dirty="0">
                <a:solidFill>
                  <a:schemeClr val="tx2"/>
                </a:solidFill>
                <a:latin typeface="+mn-lt"/>
                <a:ea typeface="ＭＳ Ｐゴシック" charset="0"/>
              </a:rPr>
              <a:t>, deliverables not matching WPD outputs</a:t>
            </a:r>
            <a:r>
              <a:rPr lang="en-US" sz="1400" dirty="0">
                <a:solidFill>
                  <a:schemeClr val="tx2"/>
                </a:solidFill>
                <a:latin typeface="+mn-lt"/>
                <a:ea typeface="ＭＳ Ｐゴシック" charset="0"/>
              </a:rPr>
              <a:t>).</a:t>
            </a:r>
            <a:endParaRPr lang="et-EE" sz="1400" dirty="0">
              <a:solidFill>
                <a:schemeClr val="tx2"/>
              </a:solidFill>
              <a:latin typeface="+mn-lt"/>
              <a:ea typeface="ＭＳ Ｐゴシック" charset="0"/>
            </a:endParaRPr>
          </a:p>
          <a:p>
            <a:pPr marL="342900" indent="-342900" eaLnBrk="1" hangingPunct="1">
              <a:buFont typeface="+mj-lt"/>
              <a:buAutoNum type="arabicPeriod"/>
              <a:defRPr/>
            </a:pPr>
            <a:r>
              <a:rPr lang="en-US" sz="1400" dirty="0">
                <a:solidFill>
                  <a:schemeClr val="tx2"/>
                </a:solidFill>
                <a:latin typeface="+mn-lt"/>
                <a:ea typeface="ＭＳ Ｐゴシック"/>
                <a:cs typeface="Arial"/>
              </a:rPr>
              <a:t>High (&gt;10%) / very low (&lt;5%) management hours </a:t>
            </a:r>
            <a:r>
              <a:rPr lang="en-US" sz="1400" dirty="0" err="1">
                <a:solidFill>
                  <a:schemeClr val="tx2"/>
                </a:solidFill>
                <a:latin typeface="+mn-lt"/>
                <a:ea typeface="ＭＳ Ｐゴシック"/>
                <a:cs typeface="Arial"/>
              </a:rPr>
              <a:t>w.r.t.</a:t>
            </a:r>
            <a:r>
              <a:rPr lang="en-US" sz="1400" dirty="0">
                <a:solidFill>
                  <a:schemeClr val="tx2"/>
                </a:solidFill>
                <a:latin typeface="+mn-lt"/>
                <a:ea typeface="ＭＳ Ｐゴシック"/>
                <a:cs typeface="Arial"/>
              </a:rPr>
              <a:t> total hours.</a:t>
            </a:r>
          </a:p>
          <a:p>
            <a:pPr marL="342900" indent="-342900" eaLnBrk="1" hangingPunct="1">
              <a:buFont typeface="+mj-lt"/>
              <a:buAutoNum type="arabicPeriod"/>
              <a:defRPr/>
            </a:pPr>
            <a:r>
              <a:rPr lang="en-US" sz="1400" dirty="0">
                <a:solidFill>
                  <a:schemeClr val="tx2"/>
                </a:solidFill>
                <a:latin typeface="+mn-lt"/>
                <a:ea typeface="ＭＳ Ｐゴシック" charset="0"/>
              </a:rPr>
              <a:t>Inconsistency between PSS forms and proposal (costed travels not in meeting plan, facilities/service costed for but not mentioned in proposal).</a:t>
            </a:r>
          </a:p>
          <a:p>
            <a:pPr marL="342900" indent="-342900" eaLnBrk="1" hangingPunct="1">
              <a:buFont typeface="+mj-lt"/>
              <a:buAutoNum type="arabicPeriod"/>
              <a:defRPr/>
            </a:pPr>
            <a:endParaRPr lang="en-US" sz="1400" dirty="0">
              <a:solidFill>
                <a:schemeClr val="tx2"/>
              </a:solidFill>
              <a:latin typeface="+mn-lt"/>
              <a:ea typeface="ＭＳ Ｐゴシック" charset="0"/>
            </a:endParaRPr>
          </a:p>
          <a:p>
            <a:pPr eaLnBrk="1" hangingPunct="1">
              <a:defRPr/>
            </a:pPr>
            <a:r>
              <a:rPr lang="en-US" sz="1400" b="1" dirty="0">
                <a:solidFill>
                  <a:schemeClr val="tx2"/>
                </a:solidFill>
                <a:latin typeface="+mn-lt"/>
                <a:ea typeface="ＭＳ Ｐゴシック" charset="0"/>
              </a:rPr>
              <a:t>Criteria 4</a:t>
            </a:r>
            <a:r>
              <a:rPr lang="en-US" sz="1400" b="1" dirty="0">
                <a:solidFill>
                  <a:schemeClr val="tx2"/>
                </a:solidFill>
                <a:latin typeface="+mn-lt"/>
                <a:ea typeface="ＭＳ Ｐゴシック"/>
                <a:cs typeface="Arial"/>
              </a:rPr>
              <a:t>: Compliance with administrative tender conditions</a:t>
            </a:r>
            <a:endParaRPr lang="en-US" sz="1400" b="1" dirty="0">
              <a:solidFill>
                <a:schemeClr val="tx2"/>
              </a:solidFill>
              <a:latin typeface="+mn-lt"/>
              <a:ea typeface="ＭＳ Ｐゴシック" charset="0"/>
            </a:endParaRPr>
          </a:p>
          <a:p>
            <a:pPr marL="342900" indent="-342900" eaLnBrk="1" hangingPunct="1">
              <a:buFont typeface="+mj-lt"/>
              <a:buAutoNum type="arabicPeriod"/>
              <a:defRPr/>
            </a:pPr>
            <a:r>
              <a:rPr lang="en-US" sz="1400" dirty="0">
                <a:solidFill>
                  <a:schemeClr val="tx2"/>
                </a:solidFill>
                <a:latin typeface="+mn-lt"/>
                <a:ea typeface="ＭＳ Ｐゴシック" charset="0"/>
              </a:rPr>
              <a:t>Some of the documents not signed or missing (e.g. Cover Letter, PSS Forms).</a:t>
            </a:r>
          </a:p>
          <a:p>
            <a:pPr marL="342900" indent="-342900" eaLnBrk="1" hangingPunct="1">
              <a:buFont typeface="+mj-lt"/>
              <a:buAutoNum type="arabicPeriod"/>
              <a:defRPr/>
            </a:pPr>
            <a:r>
              <a:rPr lang="en-US" sz="1400" dirty="0">
                <a:solidFill>
                  <a:schemeClr val="tx2"/>
                </a:solidFill>
                <a:latin typeface="+mn-lt"/>
                <a:ea typeface="ＭＳ Ｐゴシック" charset="0"/>
              </a:rPr>
              <a:t>Non compliance with tender conditions (e.g. Introducing changes to the Proposal Template or exceeding the maximum number of pages</a:t>
            </a:r>
            <a:r>
              <a:rPr lang="et-EE" sz="1400" dirty="0">
                <a:solidFill>
                  <a:schemeClr val="tx2"/>
                </a:solidFill>
                <a:latin typeface="+mn-lt"/>
                <a:ea typeface="ＭＳ Ｐゴシック" charset="0"/>
              </a:rPr>
              <a:t>)</a:t>
            </a:r>
            <a:r>
              <a:rPr lang="en-GB" sz="1400" dirty="0">
                <a:solidFill>
                  <a:schemeClr val="tx2"/>
                </a:solidFill>
                <a:latin typeface="+mn-lt"/>
                <a:ea typeface="ＭＳ Ｐゴシック" charset="0"/>
              </a:rPr>
              <a:t>.</a:t>
            </a:r>
            <a:endParaRPr lang="en-US" sz="1400" dirty="0">
              <a:solidFill>
                <a:schemeClr val="tx2"/>
              </a:solidFill>
              <a:latin typeface="+mn-lt"/>
              <a:ea typeface="ＭＳ Ｐゴシック" charset="0"/>
            </a:endParaRPr>
          </a:p>
          <a:p>
            <a:pPr marL="342900" indent="-342900" eaLnBrk="1" hangingPunct="1">
              <a:buFont typeface="+mj-lt"/>
              <a:buAutoNum type="arabicPeriod"/>
              <a:defRPr/>
            </a:pPr>
            <a:r>
              <a:rPr lang="en-US" sz="1400" dirty="0">
                <a:solidFill>
                  <a:schemeClr val="tx2"/>
                </a:solidFill>
                <a:latin typeface="+mn-lt"/>
                <a:ea typeface="ＭＳ Ｐゴシック" charset="0"/>
              </a:rPr>
              <a:t>Disagreeing with the Draft Contract (that you accepted by signing the Cover Letter).</a:t>
            </a:r>
          </a:p>
          <a:p>
            <a:pPr marL="342900" indent="-342900" eaLnBrk="1" hangingPunct="1">
              <a:buFont typeface="+mj-lt"/>
              <a:buAutoNum type="arabicPeriod"/>
              <a:defRPr/>
            </a:pPr>
            <a:r>
              <a:rPr lang="en-US" sz="1400" dirty="0">
                <a:solidFill>
                  <a:schemeClr val="tx2"/>
                </a:solidFill>
                <a:latin typeface="+mn-lt"/>
                <a:ea typeface="ＭＳ Ｐゴシック" charset="0"/>
              </a:rPr>
              <a:t>Leaving incomplete part of the essential information (e.g. milestone payments, deliverables, leaving empty the IPR section, management plan section or any other section – please fill it: if it is the case say that it does not apply and why).</a:t>
            </a:r>
          </a:p>
          <a:p>
            <a:pPr>
              <a:lnSpc>
                <a:spcPct val="100000"/>
              </a:lnSpc>
            </a:pPr>
            <a:endParaRPr lang="en-GB" sz="1200" dirty="0">
              <a:solidFill>
                <a:schemeClr val="tx2"/>
              </a:solidFill>
              <a:latin typeface="+mn-lt"/>
            </a:endParaRPr>
          </a:p>
        </p:txBody>
      </p:sp>
    </p:spTree>
    <p:extLst>
      <p:ext uri="{BB962C8B-B14F-4D97-AF65-F5344CB8AC3E}">
        <p14:creationId xmlns:p14="http://schemas.microsoft.com/office/powerpoint/2010/main" val="28882718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1431"/>
            <a:ext cx="10108800" cy="523220"/>
          </a:xfrm>
        </p:spPr>
        <p:txBody>
          <a:bodyPr/>
          <a:lstStyle/>
          <a:p>
            <a:r>
              <a:rPr lang="en-GB" sz="2800" dirty="0"/>
              <a:t>Proposal Template: Part 4 – Contract Conditions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1234903"/>
            <a:ext cx="10725803" cy="4928446"/>
          </a:xfrm>
        </p:spPr>
        <p:txBody>
          <a:bodyPr/>
          <a:lstStyle/>
          <a:p>
            <a:pPr marL="457200" indent="-457200" algn="just">
              <a:spcAft>
                <a:spcPts val="0"/>
              </a:spcAft>
            </a:pPr>
            <a:r>
              <a:rPr lang="en-US" sz="1600" dirty="0">
                <a:solidFill>
                  <a:schemeClr val="tx2"/>
                </a:solidFill>
                <a:latin typeface="+mn-lt"/>
                <a:ea typeface="Times New Roman"/>
                <a:cs typeface="Times New Roman"/>
              </a:rPr>
              <a:t>4.1	</a:t>
            </a:r>
            <a:r>
              <a:rPr lang="en-US" sz="1600" u="sng" dirty="0">
                <a:solidFill>
                  <a:schemeClr val="tx2"/>
                </a:solidFill>
                <a:latin typeface="+mn-lt"/>
                <a:ea typeface="Times New Roman"/>
                <a:cs typeface="Times New Roman"/>
              </a:rPr>
              <a:t>INTELLECTUAL PROPERTY RIGHTS</a:t>
            </a:r>
          </a:p>
          <a:p>
            <a:pPr marL="457200" indent="-457200" algn="just">
              <a:spcAft>
                <a:spcPts val="0"/>
              </a:spcAft>
            </a:pPr>
            <a:endParaRPr lang="en-US" sz="800" dirty="0">
              <a:solidFill>
                <a:schemeClr val="tx2"/>
              </a:solidFill>
              <a:latin typeface="+mn-lt"/>
              <a:ea typeface="Times New Roman"/>
              <a:cs typeface="Times New Roman"/>
            </a:endParaRPr>
          </a:p>
          <a:p>
            <a:pPr marL="457200" indent="-457200" algn="just">
              <a:spcAft>
                <a:spcPts val="0"/>
              </a:spcAft>
            </a:pPr>
            <a:r>
              <a:rPr lang="en-US" sz="1600" dirty="0">
                <a:solidFill>
                  <a:schemeClr val="tx2"/>
                </a:solidFill>
                <a:latin typeface="+mn-lt"/>
                <a:ea typeface="Times New Roman"/>
                <a:cs typeface="Times New Roman"/>
              </a:rPr>
              <a:t>	4.1.1</a:t>
            </a:r>
            <a:r>
              <a:rPr lang="pl-PL" sz="1600" dirty="0">
                <a:solidFill>
                  <a:schemeClr val="tx2"/>
                </a:solidFill>
                <a:latin typeface="+mn-lt"/>
                <a:ea typeface="Times New Roman"/>
                <a:cs typeface="Times New Roman"/>
              </a:rPr>
              <a:t> </a:t>
            </a:r>
            <a:r>
              <a:rPr lang="en-GB" sz="1600" u="sng" dirty="0">
                <a:solidFill>
                  <a:schemeClr val="tx2"/>
                </a:solidFill>
                <a:latin typeface="+mn-lt"/>
                <a:ea typeface="Times New Roman"/>
                <a:cs typeface="Times New Roman"/>
              </a:rPr>
              <a:t>Background Intellectual Property and Third Party Intellectual Property Rights</a:t>
            </a:r>
            <a:endParaRPr lang="et-EE" sz="1600" u="sng" dirty="0">
              <a:solidFill>
                <a:schemeClr val="tx2"/>
              </a:solidFill>
              <a:latin typeface="+mn-lt"/>
              <a:ea typeface="Times New Roman"/>
              <a:cs typeface="Times New Roman"/>
            </a:endParaRPr>
          </a:p>
          <a:p>
            <a:pPr marL="457200" indent="-457200" algn="just">
              <a:spcAft>
                <a:spcPts val="0"/>
              </a:spcAft>
            </a:pPr>
            <a:endParaRPr lang="et-EE" sz="1600" u="sng" dirty="0">
              <a:solidFill>
                <a:schemeClr val="tx2"/>
              </a:solidFill>
              <a:latin typeface="+mn-lt"/>
              <a:ea typeface="Times New Roman"/>
              <a:cs typeface="Times New Roman"/>
            </a:endParaRPr>
          </a:p>
          <a:p>
            <a:pPr marL="457200" indent="-457200" algn="just">
              <a:spcAft>
                <a:spcPts val="0"/>
              </a:spcAft>
            </a:pPr>
            <a:r>
              <a:rPr lang="et-EE" sz="1600" dirty="0">
                <a:solidFill>
                  <a:schemeClr val="tx2"/>
                </a:solidFill>
                <a:latin typeface="+mn-lt"/>
                <a:ea typeface="Times New Roman"/>
                <a:cs typeface="Times New Roman"/>
              </a:rPr>
              <a:t>         </a:t>
            </a:r>
            <a:r>
              <a:rPr lang="en-US" sz="1600" dirty="0">
                <a:solidFill>
                  <a:schemeClr val="tx2"/>
                </a:solidFill>
                <a:latin typeface="+mn-lt"/>
                <a:ea typeface="Times New Roman"/>
                <a:cs typeface="Times New Roman"/>
              </a:rPr>
              <a:t>4.1.2</a:t>
            </a:r>
            <a:r>
              <a:rPr lang="pl-PL" sz="1600" dirty="0">
                <a:solidFill>
                  <a:schemeClr val="tx2"/>
                </a:solidFill>
                <a:latin typeface="+mn-lt"/>
                <a:ea typeface="Times New Roman"/>
                <a:cs typeface="Times New Roman"/>
              </a:rPr>
              <a:t> </a:t>
            </a:r>
            <a:r>
              <a:rPr lang="en-US" sz="1600" u="sng" dirty="0">
                <a:solidFill>
                  <a:schemeClr val="tx2"/>
                </a:solidFill>
                <a:latin typeface="+mn-lt"/>
                <a:ea typeface="Times New Roman"/>
                <a:cs typeface="Times New Roman"/>
              </a:rPr>
              <a:t>Foreground Intellectual Property</a:t>
            </a:r>
            <a:endParaRPr lang="et-EE" sz="1600" u="sng" dirty="0">
              <a:solidFill>
                <a:schemeClr val="tx2"/>
              </a:solidFill>
              <a:latin typeface="+mn-lt"/>
              <a:ea typeface="Times New Roman"/>
              <a:cs typeface="Times New Roman"/>
            </a:endParaRPr>
          </a:p>
          <a:p>
            <a:pPr marL="457200" indent="-457200" algn="just">
              <a:spcAft>
                <a:spcPts val="0"/>
              </a:spcAft>
            </a:pPr>
            <a:endParaRPr lang="et-EE" sz="1600" u="sng" dirty="0">
              <a:solidFill>
                <a:schemeClr val="tx2"/>
              </a:solidFill>
              <a:latin typeface="+mn-lt"/>
              <a:ea typeface="Times New Roman"/>
              <a:cs typeface="Times New Roman"/>
            </a:endParaRPr>
          </a:p>
          <a:p>
            <a:pPr marL="457200" indent="-457200" algn="just">
              <a:spcAft>
                <a:spcPts val="0"/>
              </a:spcAft>
            </a:pPr>
            <a:r>
              <a:rPr lang="et-EE" sz="1600" dirty="0">
                <a:solidFill>
                  <a:schemeClr val="tx2"/>
                </a:solidFill>
                <a:latin typeface="+mn-lt"/>
                <a:ea typeface="Times New Roman"/>
                <a:cs typeface="Times New Roman"/>
              </a:rPr>
              <a:t>         </a:t>
            </a:r>
            <a:r>
              <a:rPr lang="en-US" sz="1600" dirty="0">
                <a:solidFill>
                  <a:schemeClr val="tx2"/>
                </a:solidFill>
                <a:latin typeface="+mn-lt"/>
                <a:ea typeface="Times New Roman"/>
                <a:cs typeface="Times New Roman"/>
              </a:rPr>
              <a:t>4.1.3</a:t>
            </a:r>
            <a:r>
              <a:rPr lang="pl-PL" sz="1600" dirty="0">
                <a:solidFill>
                  <a:schemeClr val="tx2"/>
                </a:solidFill>
                <a:latin typeface="+mn-lt"/>
                <a:ea typeface="Times New Roman"/>
                <a:cs typeface="Times New Roman"/>
              </a:rPr>
              <a:t> </a:t>
            </a:r>
            <a:r>
              <a:rPr lang="en-US" sz="1600" u="sng" dirty="0">
                <a:solidFill>
                  <a:schemeClr val="tx2"/>
                </a:solidFill>
                <a:latin typeface="+mn-lt"/>
                <a:ea typeface="Times New Roman"/>
                <a:cs typeface="Times New Roman"/>
              </a:rPr>
              <a:t>Ownership of Foreground Intellectual Property</a:t>
            </a:r>
          </a:p>
          <a:p>
            <a:pPr marL="0" indent="-76200" algn="just">
              <a:buClr>
                <a:srgbClr val="0098DB"/>
              </a:buClr>
              <a:buFont typeface="Verdana" pitchFamily="34" charset="0"/>
              <a:buNone/>
              <a:defRPr/>
            </a:pPr>
            <a:endParaRPr kumimoji="0" lang="en-US" altLang="en-US" b="0" i="1" u="none" strike="noStrike" kern="0" cap="none" spc="0" normalizeH="0" baseline="0" noProof="0" dirty="0">
              <a:ln>
                <a:noFill/>
              </a:ln>
              <a:solidFill>
                <a:schemeClr val="tx2"/>
              </a:solidFill>
              <a:effectLst/>
              <a:uLnTx/>
              <a:uFillTx/>
              <a:latin typeface="+mn-lt"/>
            </a:endParaRPr>
          </a:p>
        </p:txBody>
      </p:sp>
    </p:spTree>
    <p:extLst>
      <p:ext uri="{BB962C8B-B14F-4D97-AF65-F5344CB8AC3E}">
        <p14:creationId xmlns:p14="http://schemas.microsoft.com/office/powerpoint/2010/main" val="18639843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4 – Contract Conditions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415314"/>
            <a:ext cx="11568960" cy="4259641"/>
          </a:xfrm>
        </p:spPr>
        <p:txBody>
          <a:bodyPr/>
          <a:lstStyle/>
          <a:p>
            <a:pPr marL="342900" marR="0" lvl="0" indent="-3429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rabicPeriod"/>
              <a:tabLst/>
              <a:defRPr/>
            </a:pPr>
            <a:r>
              <a:rPr kumimoji="0" lang="en-US" altLang="en-US" sz="1600" b="0" i="0" u="none" strike="noStrike" kern="0" cap="none" spc="0" normalizeH="0" baseline="0" noProof="0" dirty="0">
                <a:ln>
                  <a:noFill/>
                </a:ln>
                <a:solidFill>
                  <a:schemeClr val="tx2"/>
                </a:solidFill>
                <a:effectLst/>
                <a:uLnTx/>
                <a:uFillTx/>
                <a:latin typeface="+mn-lt"/>
              </a:rPr>
              <a:t>Background IPR</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Intellectual property existing already BEFORE the ITT.</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That is USED for the work of the ITT</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That had no ESA financial aid to develop.</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Must be listed, must be able to be evidenced (e.g. via patent, notebook or other means)</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Impact on the deliverables must be described</a:t>
            </a:r>
          </a:p>
          <a:p>
            <a:pPr marL="1825625" marR="0" lvl="2"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Char char="–"/>
              <a:tabLst/>
              <a:defRPr/>
            </a:pPr>
            <a:r>
              <a:rPr kumimoji="0" lang="en-US" altLang="en-US" sz="1600" b="0" i="0" u="none" strike="noStrike" kern="0" cap="none" spc="0" normalizeH="0" baseline="0" noProof="0" dirty="0">
                <a:ln>
                  <a:noFill/>
                </a:ln>
                <a:solidFill>
                  <a:schemeClr val="tx2"/>
                </a:solidFill>
                <a:effectLst/>
                <a:uLnTx/>
                <a:uFillTx/>
                <a:latin typeface="+mn-lt"/>
              </a:rPr>
              <a:t>Which deliverables is it included in?</a:t>
            </a:r>
          </a:p>
          <a:p>
            <a:pPr marL="1825625" marR="0" lvl="2"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Char char="–"/>
              <a:tabLst/>
              <a:defRPr/>
            </a:pPr>
            <a:r>
              <a:rPr kumimoji="0" lang="en-US" altLang="en-US" sz="1600" b="0" i="0" u="none" strike="noStrike" kern="0" cap="none" spc="0" normalizeH="0" baseline="0" noProof="0" dirty="0">
                <a:ln>
                  <a:noFill/>
                </a:ln>
                <a:solidFill>
                  <a:schemeClr val="tx2"/>
                </a:solidFill>
                <a:effectLst/>
                <a:uLnTx/>
                <a:uFillTx/>
                <a:latin typeface="+mn-lt"/>
              </a:rPr>
              <a:t>How does it affect that deliverable and ESA’s rights?</a:t>
            </a:r>
          </a:p>
          <a:p>
            <a:pPr marL="342900" marR="0" lvl="0" indent="-3429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rabicPeriod"/>
              <a:tabLst/>
              <a:defRPr/>
            </a:pPr>
            <a:r>
              <a:rPr kumimoji="0" lang="en-US" altLang="en-US" sz="1600" b="0" i="0" u="none" strike="noStrike" kern="0" cap="none" spc="0" normalizeH="0" baseline="0" noProof="0" dirty="0">
                <a:ln>
                  <a:noFill/>
                </a:ln>
                <a:solidFill>
                  <a:schemeClr val="tx2"/>
                </a:solidFill>
                <a:effectLst/>
                <a:uLnTx/>
                <a:uFillTx/>
                <a:latin typeface="+mn-lt"/>
              </a:rPr>
              <a:t>Foreground IPR</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Intellectual property developed DURING the Activity</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IP shall remain vested in the company</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ESA shall also have rights</a:t>
            </a:r>
          </a:p>
          <a:p>
            <a:pPr marL="1227138" marR="0" lvl="1" indent="-419100" algn="l" defTabSz="914400" rtl="0" eaLnBrk="0" fontAlgn="base" latinLnBrk="0" hangingPunct="0">
              <a:lnSpc>
                <a:spcPct val="119000"/>
              </a:lnSpc>
              <a:spcBef>
                <a:spcPct val="20000"/>
              </a:spcBef>
              <a:spcAft>
                <a:spcPct val="0"/>
              </a:spcAft>
              <a:buClr>
                <a:schemeClr val="bg1">
                  <a:lumMod val="25000"/>
                </a:schemeClr>
              </a:buClr>
              <a:buSzTx/>
              <a:buFont typeface="Verdana" pitchFamily="34" charset="0"/>
              <a:buAutoNum type="alphaLcPeriod"/>
              <a:tabLst/>
              <a:defRPr/>
            </a:pPr>
            <a:r>
              <a:rPr kumimoji="0" lang="en-US" altLang="en-US" sz="1600" b="0" i="0" u="none" strike="noStrike" kern="0" cap="none" spc="0" normalizeH="0" baseline="0" noProof="0" dirty="0">
                <a:ln>
                  <a:noFill/>
                </a:ln>
                <a:solidFill>
                  <a:schemeClr val="tx2"/>
                </a:solidFill>
                <a:effectLst/>
                <a:uLnTx/>
                <a:uFillTx/>
                <a:latin typeface="+mn-lt"/>
              </a:rPr>
              <a:t>It shall not affect the deliverables/ rights on the deliverables</a:t>
            </a: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kumimoji="0" lang="en-US" altLang="en-US" sz="2400" b="0" i="0" u="none" strike="noStrike" kern="0" cap="none" spc="0" normalizeH="0" baseline="0" noProof="0" dirty="0">
              <a:ln>
                <a:noFill/>
              </a:ln>
              <a:solidFill>
                <a:schemeClr val="tx2"/>
              </a:solidFill>
              <a:effectLst/>
              <a:uLnTx/>
              <a:uFillTx/>
              <a:latin typeface="+mn-lt"/>
            </a:endParaRPr>
          </a:p>
          <a:p>
            <a:pPr marL="285750" marR="0" lvl="0" indent="-285750" algn="l" defTabSz="914400" rtl="0" eaLnBrk="0" fontAlgn="base" latinLnBrk="0" hangingPunct="0">
              <a:lnSpc>
                <a:spcPct val="90000"/>
              </a:lnSpc>
              <a:spcBef>
                <a:spcPct val="20000"/>
              </a:spcBef>
              <a:spcAft>
                <a:spcPct val="0"/>
              </a:spcAft>
              <a:buClr>
                <a:srgbClr val="0098DB"/>
              </a:buClr>
              <a:buSzTx/>
              <a:buFont typeface="Arial" panose="020B0604020202020204" pitchFamily="34" charset="0"/>
              <a:buChar char="•"/>
              <a:tabLst/>
              <a:defRPr/>
            </a:pPr>
            <a:endParaRPr lang="en-US" altLang="en-US" sz="2400" dirty="0">
              <a:solidFill>
                <a:schemeClr val="tx2"/>
              </a:solidFill>
              <a:latin typeface="+mn-lt"/>
            </a:endParaRPr>
          </a:p>
          <a:p>
            <a:pPr marR="0" lvl="0" algn="l" defTabSz="914400" rtl="0" eaLnBrk="0" fontAlgn="base" latinLnBrk="0" hangingPunct="0">
              <a:lnSpc>
                <a:spcPct val="90000"/>
              </a:lnSpc>
              <a:spcBef>
                <a:spcPct val="20000"/>
              </a:spcBef>
              <a:spcAft>
                <a:spcPct val="0"/>
              </a:spcAft>
              <a:buClr>
                <a:srgbClr val="0098DB"/>
              </a:buClr>
              <a:buSzTx/>
              <a:tabLst/>
              <a:defRPr/>
            </a:pPr>
            <a:endParaRPr kumimoji="0" lang="en-US" altLang="en-US" sz="2400" b="0" i="0" u="none" strike="noStrike" kern="0" cap="none" spc="0" normalizeH="0" baseline="0" noProof="0" dirty="0">
              <a:ln>
                <a:noFill/>
              </a:ln>
              <a:solidFill>
                <a:schemeClr val="tx2"/>
              </a:solidFill>
              <a:effectLst/>
              <a:uLnTx/>
              <a:uFillTx/>
              <a:latin typeface="+mn-lt"/>
            </a:endParaRPr>
          </a:p>
        </p:txBody>
      </p:sp>
      <p:sp>
        <p:nvSpPr>
          <p:cNvPr id="3" name="Rectangle 2">
            <a:extLst>
              <a:ext uri="{FF2B5EF4-FFF2-40B4-BE49-F238E27FC236}">
                <a16:creationId xmlns:a16="http://schemas.microsoft.com/office/drawing/2014/main" id="{4B8E0918-86CC-4D48-3A0C-5CA67557D33F}"/>
              </a:ext>
            </a:extLst>
          </p:cNvPr>
          <p:cNvSpPr/>
          <p:nvPr/>
        </p:nvSpPr>
        <p:spPr>
          <a:xfrm>
            <a:off x="7132320" y="4275962"/>
            <a:ext cx="4789714" cy="1354217"/>
          </a:xfrm>
          <a:prstGeom prst="rect">
            <a:avLst/>
          </a:prstGeom>
          <a:solidFill>
            <a:schemeClr val="accent1">
              <a:lumMod val="40000"/>
              <a:lumOff val="60000"/>
            </a:schemeClr>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altLang="en-US" b="1" i="0" u="none" strike="noStrike" kern="0" cap="none" spc="0" normalizeH="0" baseline="0" noProof="0">
                <a:ln>
                  <a:noFill/>
                </a:ln>
                <a:solidFill>
                  <a:schemeClr val="bg1">
                    <a:lumMod val="25000"/>
                  </a:schemeClr>
                </a:solidFill>
                <a:effectLst/>
                <a:uLnTx/>
                <a:uFillTx/>
                <a:ea typeface="+mn-ea"/>
                <a:cs typeface="+mn-cs"/>
              </a:rPr>
              <a:t>Hints and tips: </a:t>
            </a:r>
            <a:endParaRPr lang="en-GB" altLang="en-US" b="1" kern="0">
              <a:solidFill>
                <a:schemeClr val="bg1">
                  <a:lumMod val="25000"/>
                </a:schemeClr>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altLang="en-US" sz="1600" b="1" kern="0">
                <a:solidFill>
                  <a:schemeClr val="bg1">
                    <a:lumMod val="25000"/>
                  </a:schemeClr>
                </a:solidFill>
              </a:rPr>
              <a:t>Foreground </a:t>
            </a:r>
            <a:r>
              <a:rPr kumimoji="0" lang="en-US" sz="1600" b="1" i="0" u="none" strike="noStrike" kern="0" cap="none" spc="0" normalizeH="0" baseline="0" noProof="0">
                <a:ln>
                  <a:noFill/>
                </a:ln>
                <a:solidFill>
                  <a:schemeClr val="bg1">
                    <a:lumMod val="25000"/>
                  </a:schemeClr>
                </a:solidFill>
                <a:effectLst/>
                <a:uLnTx/>
                <a:uFillTx/>
              </a:rPr>
              <a:t>IPR is typically expected out of any technical development. FIPR contributes to advancement of products and services and commercial</a:t>
            </a:r>
            <a:r>
              <a:rPr lang="en-US" sz="1600" b="1" kern="0">
                <a:solidFill>
                  <a:schemeClr val="bg1">
                    <a:lumMod val="25000"/>
                  </a:schemeClr>
                </a:solidFill>
              </a:rPr>
              <a:t> business cases</a:t>
            </a:r>
            <a:r>
              <a:rPr kumimoji="0" lang="en-US" sz="1600" b="1" i="0" u="none" strike="noStrike" kern="0" cap="none" spc="0" normalizeH="0" baseline="0" noProof="0">
                <a:ln>
                  <a:noFill/>
                </a:ln>
                <a:solidFill>
                  <a:schemeClr val="bg1">
                    <a:lumMod val="25000"/>
                  </a:schemeClr>
                </a:solidFill>
                <a:effectLst/>
                <a:uLnTx/>
                <a:uFillTx/>
              </a:rPr>
              <a:t>.</a:t>
            </a:r>
            <a:endParaRPr kumimoji="0" lang="en-GB" sz="1600" b="1" i="0" u="none" strike="noStrike" kern="0" cap="none" spc="0" normalizeH="0" baseline="0" noProof="0">
              <a:ln>
                <a:noFill/>
              </a:ln>
              <a:solidFill>
                <a:schemeClr val="bg1">
                  <a:lumMod val="25000"/>
                </a:schemeClr>
              </a:solidFill>
              <a:effectLst/>
              <a:uLnTx/>
              <a:uFillTx/>
            </a:endParaRPr>
          </a:p>
        </p:txBody>
      </p:sp>
    </p:spTree>
    <p:extLst>
      <p:ext uri="{BB962C8B-B14F-4D97-AF65-F5344CB8AC3E}">
        <p14:creationId xmlns:p14="http://schemas.microsoft.com/office/powerpoint/2010/main" val="3521951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4 – Contract Conditions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106676"/>
            <a:ext cx="11568960" cy="1475018"/>
          </a:xfrm>
        </p:spPr>
        <p:txBody>
          <a:bodyPr/>
          <a:lstStyle/>
          <a:p>
            <a:pPr marL="457200" lvl="0" indent="-457200" algn="just">
              <a:spcAft>
                <a:spcPts val="0"/>
              </a:spcAft>
            </a:pPr>
            <a:r>
              <a:rPr lang="pl-PL" sz="1800" dirty="0">
                <a:solidFill>
                  <a:schemeClr val="tx2"/>
                </a:solidFill>
                <a:latin typeface="+mn-lt"/>
                <a:ea typeface="Times New Roman"/>
                <a:cs typeface="Times New Roman"/>
              </a:rPr>
              <a:t>4</a:t>
            </a:r>
            <a:r>
              <a:rPr lang="en-US" sz="1800" dirty="0">
                <a:solidFill>
                  <a:schemeClr val="tx2"/>
                </a:solidFill>
                <a:latin typeface="+mn-lt"/>
                <a:ea typeface="Times New Roman"/>
                <a:cs typeface="Times New Roman"/>
              </a:rPr>
              <a:t>.</a:t>
            </a:r>
            <a:r>
              <a:rPr lang="pl-PL" sz="1800" dirty="0">
                <a:solidFill>
                  <a:schemeClr val="tx2"/>
                </a:solidFill>
                <a:latin typeface="+mn-lt"/>
                <a:ea typeface="Times New Roman"/>
                <a:cs typeface="Times New Roman"/>
              </a:rPr>
              <a:t>1</a:t>
            </a:r>
            <a:r>
              <a:rPr lang="en-US" sz="1800" dirty="0">
                <a:solidFill>
                  <a:schemeClr val="tx2"/>
                </a:solidFill>
                <a:latin typeface="+mn-lt"/>
                <a:ea typeface="Times New Roman"/>
                <a:cs typeface="Times New Roman"/>
              </a:rPr>
              <a:t>.2	</a:t>
            </a:r>
            <a:r>
              <a:rPr lang="pl-PL" sz="1800" u="sng" dirty="0">
                <a:solidFill>
                  <a:schemeClr val="tx2"/>
                </a:solidFill>
                <a:latin typeface="+mn-lt"/>
                <a:ea typeface="Times New Roman"/>
                <a:cs typeface="Times New Roman"/>
              </a:rPr>
              <a:t>Foreground Intellectual Property</a:t>
            </a:r>
          </a:p>
          <a:p>
            <a:pPr marL="457200" lvl="0" indent="-457200" algn="just">
              <a:spcAft>
                <a:spcPts val="0"/>
              </a:spcAft>
            </a:pPr>
            <a:r>
              <a:rPr lang="pl-PL" sz="1800" dirty="0">
                <a:solidFill>
                  <a:schemeClr val="tx2"/>
                </a:solidFill>
                <a:latin typeface="+mn-lt"/>
                <a:ea typeface="Times New Roman"/>
                <a:cs typeface="Times New Roman"/>
              </a:rPr>
              <a:t>Present the expected FIPR that will be created as a result of the activity.</a:t>
            </a:r>
            <a:endParaRPr lang="en-US" sz="1800" dirty="0">
              <a:solidFill>
                <a:schemeClr val="tx2"/>
              </a:solidFill>
              <a:latin typeface="+mn-lt"/>
              <a:ea typeface="Times New Roman"/>
              <a:cs typeface="Times New Roman"/>
            </a:endParaRPr>
          </a:p>
          <a:p>
            <a:pPr marL="457200" lvl="0" indent="-457200" algn="just">
              <a:spcAft>
                <a:spcPts val="0"/>
              </a:spcAft>
            </a:pPr>
            <a:r>
              <a:rPr lang="pl-PL" sz="1800" dirty="0">
                <a:solidFill>
                  <a:schemeClr val="tx2"/>
                </a:solidFill>
                <a:latin typeface="+mn-lt"/>
                <a:ea typeface="Times New Roman"/>
                <a:cs typeface="Times New Roman"/>
              </a:rPr>
              <a:t>4</a:t>
            </a:r>
            <a:r>
              <a:rPr lang="en-US" sz="1800" dirty="0">
                <a:solidFill>
                  <a:schemeClr val="tx2"/>
                </a:solidFill>
                <a:latin typeface="+mn-lt"/>
                <a:ea typeface="Times New Roman"/>
                <a:cs typeface="Times New Roman"/>
              </a:rPr>
              <a:t>.</a:t>
            </a:r>
            <a:r>
              <a:rPr lang="pl-PL" sz="1800" dirty="0">
                <a:solidFill>
                  <a:schemeClr val="tx2"/>
                </a:solidFill>
                <a:latin typeface="+mn-lt"/>
                <a:ea typeface="Times New Roman"/>
                <a:cs typeface="Times New Roman"/>
              </a:rPr>
              <a:t>1</a:t>
            </a:r>
            <a:r>
              <a:rPr lang="en-US" sz="1800" dirty="0">
                <a:solidFill>
                  <a:schemeClr val="tx2"/>
                </a:solidFill>
                <a:latin typeface="+mn-lt"/>
                <a:ea typeface="Times New Roman"/>
                <a:cs typeface="Times New Roman"/>
              </a:rPr>
              <a:t>.3	</a:t>
            </a:r>
            <a:r>
              <a:rPr lang="pl-PL" sz="1800" u="sng" dirty="0">
                <a:solidFill>
                  <a:schemeClr val="tx2"/>
                </a:solidFill>
                <a:latin typeface="+mn-lt"/>
                <a:ea typeface="Times New Roman"/>
                <a:cs typeface="Times New Roman"/>
              </a:rPr>
              <a:t>Ownership of Foreground Intellectual Property</a:t>
            </a:r>
            <a:endParaRPr lang="en-US" u="sng" dirty="0">
              <a:solidFill>
                <a:schemeClr val="tx2"/>
              </a:solidFill>
              <a:latin typeface="+mn-lt"/>
              <a:ea typeface="Times New Roman"/>
              <a:cs typeface="Times New Roman"/>
            </a:endParaRPr>
          </a:p>
          <a:p>
            <a:pPr marL="457200" lvl="0" indent="-457200" algn="just">
              <a:spcAft>
                <a:spcPts val="0"/>
              </a:spcAft>
            </a:pPr>
            <a:r>
              <a:rPr lang="en-GB" sz="1800" dirty="0">
                <a:solidFill>
                  <a:srgbClr val="FF0000"/>
                </a:solidFill>
                <a:effectLst/>
                <a:latin typeface="Arial" panose="020B0604020202020204" pitchFamily="34" charset="0"/>
                <a:ea typeface="Times New Roman" panose="02020603050405020304" pitchFamily="18" charset="0"/>
              </a:rPr>
              <a:t>[Please review carefully </a:t>
            </a:r>
            <a:r>
              <a:rPr lang="en-GB" sz="1800" i="1" dirty="0">
                <a:solidFill>
                  <a:srgbClr val="FF0000"/>
                </a:solidFill>
                <a:effectLst/>
                <a:latin typeface="Arial" panose="020B0604020202020204" pitchFamily="34" charset="0"/>
                <a:ea typeface="Times New Roman" panose="02020603050405020304" pitchFamily="18" charset="0"/>
              </a:rPr>
              <a:t>Articles 6 of the Draft Contract. Please provide two statements of compliance: </a:t>
            </a:r>
            <a:endParaRPr lang="en-GB" dirty="0">
              <a:solidFill>
                <a:srgbClr val="000000"/>
              </a:solidFill>
              <a:latin typeface="Times New Roman" panose="02020603050405020304" pitchFamily="18" charset="0"/>
              <a:ea typeface="Times New Roman" panose="02020603050405020304" pitchFamily="18" charset="0"/>
            </a:endParaRPr>
          </a:p>
          <a:p>
            <a:pPr marL="457200" lvl="0" indent="-457200" algn="just">
              <a:spcAft>
                <a:spcPts val="0"/>
              </a:spcAft>
            </a:pPr>
            <a:r>
              <a:rPr lang="en-GB" sz="1800" i="1" dirty="0">
                <a:solidFill>
                  <a:srgbClr val="FF0000"/>
                </a:solidFill>
                <a:effectLst/>
                <a:latin typeface="Arial" panose="020B0604020202020204" pitchFamily="34" charset="0"/>
                <a:ea typeface="Times New Roman" panose="02020603050405020304" pitchFamily="18" charset="0"/>
              </a:rPr>
              <a:t>1/ the Contractor will own all Intellectual Property Rights and have the right to apply for, and to own, any</a:t>
            </a:r>
          </a:p>
          <a:p>
            <a:pPr marL="457200" lvl="0" indent="-457200" algn="just">
              <a:spcAft>
                <a:spcPts val="0"/>
              </a:spcAft>
            </a:pPr>
            <a:r>
              <a:rPr lang="en-GB" sz="1800" i="1" dirty="0">
                <a:solidFill>
                  <a:srgbClr val="FF0000"/>
                </a:solidFill>
                <a:effectLst/>
                <a:latin typeface="Arial" panose="020B0604020202020204" pitchFamily="34" charset="0"/>
                <a:ea typeface="Times New Roman" panose="02020603050405020304" pitchFamily="18" charset="0"/>
              </a:rPr>
              <a:t>Registered Intellectual Property Rights arising from Work performed under this Contract in line with the clause</a:t>
            </a:r>
          </a:p>
          <a:p>
            <a:pPr marL="457200" lvl="0" indent="-457200" algn="just">
              <a:spcAft>
                <a:spcPts val="0"/>
              </a:spcAft>
            </a:pPr>
            <a:r>
              <a:rPr lang="en-GB" sz="1800" i="1" dirty="0">
                <a:solidFill>
                  <a:srgbClr val="FF0000"/>
                </a:solidFill>
                <a:effectLst/>
                <a:latin typeface="Arial" panose="020B0604020202020204" pitchFamily="34" charset="0"/>
                <a:ea typeface="Times New Roman" panose="02020603050405020304" pitchFamily="18" charset="0"/>
              </a:rPr>
              <a:t>Articles 6.2.1 the draft Contract and </a:t>
            </a:r>
            <a:endParaRPr lang="en-GB" dirty="0">
              <a:solidFill>
                <a:srgbClr val="000000"/>
              </a:solidFill>
              <a:latin typeface="Times New Roman" panose="02020603050405020304" pitchFamily="18" charset="0"/>
              <a:ea typeface="Times New Roman" panose="02020603050405020304" pitchFamily="18" charset="0"/>
            </a:endParaRPr>
          </a:p>
          <a:p>
            <a:pPr marL="457200" lvl="0" indent="-457200" algn="just">
              <a:spcAft>
                <a:spcPts val="0"/>
              </a:spcAft>
            </a:pPr>
            <a:r>
              <a:rPr lang="en-GB" sz="1800" i="1" dirty="0">
                <a:solidFill>
                  <a:srgbClr val="FF0000"/>
                </a:solidFill>
                <a:effectLst/>
                <a:latin typeface="Arial" panose="020B0604020202020204" pitchFamily="34" charset="0"/>
                <a:ea typeface="Times New Roman" panose="02020603050405020304" pitchFamily="18" charset="0"/>
              </a:rPr>
              <a:t>2/  the Agency shall have an irrevocable right to use the information used in that application, for its own</a:t>
            </a:r>
          </a:p>
          <a:p>
            <a:pPr marL="457200" lvl="0" indent="-457200" algn="just">
              <a:spcAft>
                <a:spcPts val="0"/>
              </a:spcAft>
            </a:pPr>
            <a:r>
              <a:rPr lang="en-GB" sz="1800" i="1" dirty="0">
                <a:solidFill>
                  <a:srgbClr val="FF0000"/>
                </a:solidFill>
                <a:effectLst/>
                <a:latin typeface="Arial" panose="020B0604020202020204" pitchFamily="34" charset="0"/>
                <a:ea typeface="Times New Roman" panose="02020603050405020304" pitchFamily="18" charset="0"/>
              </a:rPr>
              <a:t>requirements on the terms set out in Article 6.2.2 the draft Contract.]</a:t>
            </a:r>
            <a:endParaRPr lang="en-GB" dirty="0">
              <a:solidFill>
                <a:srgbClr val="000000"/>
              </a:solidFill>
              <a:latin typeface="Times New Roman" panose="02020603050405020304" pitchFamily="18" charset="0"/>
              <a:ea typeface="Times New Roman" panose="02020603050405020304" pitchFamily="18" charset="0"/>
            </a:endParaRPr>
          </a:p>
          <a:p>
            <a:pPr marL="457200" lvl="0" indent="-457200" algn="just">
              <a:spcAft>
                <a:spcPts val="0"/>
              </a:spcAft>
            </a:pPr>
            <a:endParaRPr lang="en-GB" sz="1800" i="1" dirty="0">
              <a:solidFill>
                <a:srgbClr val="000000"/>
              </a:solidFill>
              <a:effectLst/>
              <a:latin typeface="Times New Roman" panose="02020603050405020304" pitchFamily="18" charset="0"/>
              <a:ea typeface="Times New Roman" panose="02020603050405020304" pitchFamily="18" charset="0"/>
            </a:endParaRPr>
          </a:p>
          <a:p>
            <a:pPr marL="457200" lvl="0" indent="-457200" algn="just">
              <a:spcAft>
                <a:spcPts val="0"/>
              </a:spcAft>
            </a:pPr>
            <a:r>
              <a:rPr lang="en-GB" sz="1800" i="1" dirty="0">
                <a:solidFill>
                  <a:srgbClr val="FF0000"/>
                </a:solidFill>
                <a:effectLst/>
                <a:latin typeface="Arial" panose="020B0604020202020204" pitchFamily="34" charset="0"/>
                <a:ea typeface="Times New Roman" panose="02020603050405020304" pitchFamily="18" charset="0"/>
              </a:rPr>
              <a:t>In the case of the participation of Sub-contractor(s), explain the agreement reached between the parties on the</a:t>
            </a:r>
          </a:p>
          <a:p>
            <a:pPr marL="457200" lvl="0" indent="-457200" algn="just">
              <a:spcAft>
                <a:spcPts val="0"/>
              </a:spcAft>
            </a:pPr>
            <a:r>
              <a:rPr lang="en-GB" sz="1800" i="1" dirty="0">
                <a:solidFill>
                  <a:srgbClr val="FF0000"/>
                </a:solidFill>
                <a:effectLst/>
                <a:latin typeface="Arial" panose="020B0604020202020204" pitchFamily="34" charset="0"/>
                <a:ea typeface="Times New Roman" panose="02020603050405020304" pitchFamily="18" charset="0"/>
              </a:rPr>
              <a:t>ownership of the Intellectual Property and the principles for its exploitation, use and benefits.] </a:t>
            </a:r>
            <a:endParaRPr lang="en-GB" sz="1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366564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4 – Contract Conditions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106676"/>
            <a:ext cx="11568960" cy="1475018"/>
          </a:xfrm>
        </p:spPr>
        <p:txBody>
          <a:bodyPr/>
          <a:lstStyle/>
          <a:p>
            <a:pPr marL="457200" indent="-457200" algn="just">
              <a:spcAft>
                <a:spcPts val="0"/>
              </a:spcAft>
            </a:pPr>
            <a:r>
              <a:rPr lang="en-US" sz="1600" dirty="0">
                <a:solidFill>
                  <a:schemeClr val="bg1">
                    <a:lumMod val="25000"/>
                  </a:schemeClr>
                </a:solidFill>
                <a:ea typeface="Times New Roman"/>
                <a:cs typeface="Times New Roman"/>
              </a:rPr>
              <a:t>4.2	</a:t>
            </a:r>
            <a:r>
              <a:rPr lang="en-US" sz="1600" u="sng" dirty="0">
                <a:solidFill>
                  <a:schemeClr val="bg1">
                    <a:lumMod val="25000"/>
                  </a:schemeClr>
                </a:solidFill>
                <a:ea typeface="Times New Roman"/>
                <a:cs typeface="Times New Roman"/>
              </a:rPr>
              <a:t>IMPORT AND EXPORT LICENCES</a:t>
            </a:r>
          </a:p>
          <a:p>
            <a:pPr marL="457200" indent="-457200" algn="just">
              <a:spcAft>
                <a:spcPts val="0"/>
              </a:spcAft>
            </a:pPr>
            <a:r>
              <a:rPr lang="en-US" sz="1600" dirty="0">
                <a:solidFill>
                  <a:schemeClr val="tx2"/>
                </a:solidFill>
                <a:ea typeface="Times New Roman"/>
                <a:cs typeface="Times New Roman"/>
              </a:rPr>
              <a:t>	</a:t>
            </a:r>
            <a:r>
              <a:rPr lang="en-GB" sz="1600" dirty="0">
                <a:solidFill>
                  <a:schemeClr val="tx2"/>
                </a:solidFill>
                <a:ea typeface="Times New Roman"/>
                <a:cs typeface="Times New Roman"/>
              </a:rPr>
              <a:t>This section is only </a:t>
            </a:r>
            <a:r>
              <a:rPr lang="en-GB" sz="1600" b="1" dirty="0">
                <a:solidFill>
                  <a:schemeClr val="tx2"/>
                </a:solidFill>
                <a:ea typeface="Times New Roman"/>
                <a:cs typeface="Times New Roman"/>
              </a:rPr>
              <a:t>to be completed in case </a:t>
            </a:r>
            <a:r>
              <a:rPr lang="en-GB" sz="1600" dirty="0">
                <a:solidFill>
                  <a:schemeClr val="tx2"/>
                </a:solidFill>
                <a:ea typeface="Times New Roman"/>
                <a:cs typeface="Times New Roman"/>
              </a:rPr>
              <a:t>of items or services that are </a:t>
            </a:r>
            <a:r>
              <a:rPr lang="en-GB" sz="1600" b="1" dirty="0">
                <a:solidFill>
                  <a:schemeClr val="tx2"/>
                </a:solidFill>
                <a:ea typeface="Times New Roman"/>
                <a:cs typeface="Times New Roman"/>
              </a:rPr>
              <a:t>subject to </a:t>
            </a:r>
            <a:r>
              <a:rPr lang="en-GB" sz="1600" dirty="0">
                <a:solidFill>
                  <a:schemeClr val="tx2"/>
                </a:solidFill>
                <a:ea typeface="Times New Roman"/>
                <a:cs typeface="Times New Roman"/>
              </a:rPr>
              <a:t>envisaged or probable inclusion </a:t>
            </a:r>
            <a:r>
              <a:rPr lang="en-GB" sz="1600" b="1" dirty="0">
                <a:solidFill>
                  <a:schemeClr val="tx2"/>
                </a:solidFill>
                <a:ea typeface="Times New Roman"/>
                <a:cs typeface="Times New Roman"/>
              </a:rPr>
              <a:t>of import/export restrictions</a:t>
            </a:r>
            <a:r>
              <a:rPr lang="en-GB" sz="1600" dirty="0">
                <a:solidFill>
                  <a:schemeClr val="tx2"/>
                </a:solidFill>
                <a:ea typeface="Times New Roman"/>
                <a:cs typeface="Times New Roman"/>
              </a:rPr>
              <a:t>, other than those from the Tenderer’s own country, in either the body of the work performed under this activity or in a resulting product or service.</a:t>
            </a:r>
            <a:endParaRPr lang="en-US" sz="1600" dirty="0">
              <a:solidFill>
                <a:schemeClr val="tx2"/>
              </a:solidFill>
              <a:ea typeface="Times New Roman"/>
              <a:cs typeface="Times New Roman"/>
            </a:endParaRPr>
          </a:p>
          <a:p>
            <a:pPr marL="457200" indent="-457200" algn="just">
              <a:spcAft>
                <a:spcPts val="0"/>
              </a:spcAft>
            </a:pPr>
            <a:endParaRPr lang="en-US" sz="1600" dirty="0">
              <a:solidFill>
                <a:schemeClr val="tx2"/>
              </a:solidFill>
              <a:ea typeface="Times New Roman"/>
              <a:cs typeface="Times New Roman"/>
            </a:endParaRPr>
          </a:p>
          <a:p>
            <a:pPr marL="457200" indent="-457200" algn="just">
              <a:spcAft>
                <a:spcPts val="0"/>
              </a:spcAft>
            </a:pPr>
            <a:r>
              <a:rPr lang="en-US" sz="1600" dirty="0">
                <a:solidFill>
                  <a:schemeClr val="tx2"/>
                </a:solidFill>
                <a:ea typeface="Times New Roman"/>
                <a:cs typeface="Times New Roman"/>
              </a:rPr>
              <a:t>	4.2.1 Import and Export </a:t>
            </a:r>
            <a:r>
              <a:rPr lang="en-US" sz="1600" dirty="0" err="1">
                <a:solidFill>
                  <a:schemeClr val="tx2"/>
                </a:solidFill>
                <a:ea typeface="Times New Roman"/>
                <a:cs typeface="Times New Roman"/>
              </a:rPr>
              <a:t>Licences</a:t>
            </a:r>
            <a:r>
              <a:rPr lang="en-US" sz="1600" dirty="0">
                <a:solidFill>
                  <a:schemeClr val="tx2"/>
                </a:solidFill>
                <a:ea typeface="Times New Roman"/>
                <a:cs typeface="Times New Roman"/>
              </a:rPr>
              <a:t> applicable to this Activity</a:t>
            </a:r>
          </a:p>
          <a:p>
            <a:pPr marL="457200" indent="-457200" algn="just">
              <a:spcAft>
                <a:spcPts val="0"/>
              </a:spcAft>
            </a:pPr>
            <a:r>
              <a:rPr lang="en-US" sz="1600" dirty="0">
                <a:solidFill>
                  <a:schemeClr val="bg2"/>
                </a:solidFill>
                <a:ea typeface="Times New Roman"/>
                <a:cs typeface="Times New Roman"/>
              </a:rPr>
              <a:t>	</a:t>
            </a:r>
            <a:r>
              <a:rPr lang="en-US" sz="1600" dirty="0">
                <a:solidFill>
                  <a:srgbClr val="FF0000"/>
                </a:solidFill>
                <a:ea typeface="Times New Roman"/>
                <a:cs typeface="Times New Roman"/>
              </a:rPr>
              <a:t>[SELECT </a:t>
            </a:r>
            <a:r>
              <a:rPr lang="en-US" sz="1600" b="1" u="sng" dirty="0">
                <a:solidFill>
                  <a:srgbClr val="FF0000"/>
                </a:solidFill>
                <a:ea typeface="Times New Roman"/>
                <a:cs typeface="Times New Roman"/>
              </a:rPr>
              <a:t>ONE</a:t>
            </a:r>
            <a:r>
              <a:rPr lang="en-US" sz="1600" dirty="0">
                <a:solidFill>
                  <a:srgbClr val="FF0000"/>
                </a:solidFill>
                <a:ea typeface="Times New Roman"/>
                <a:cs typeface="Times New Roman"/>
              </a:rPr>
              <a:t> OF THE TWO OPTIONS]</a:t>
            </a:r>
            <a:endParaRPr lang="en-US" sz="1600" dirty="0">
              <a:solidFill>
                <a:schemeClr val="bg2"/>
              </a:solidFill>
              <a:ea typeface="Times New Roman"/>
              <a:cs typeface="Times New Roman"/>
            </a:endParaRPr>
          </a:p>
          <a:p>
            <a:pPr marL="457200" indent="-457200" algn="just">
              <a:spcAft>
                <a:spcPts val="0"/>
              </a:spcAft>
            </a:pPr>
            <a:r>
              <a:rPr lang="en-US" sz="1600" dirty="0">
                <a:solidFill>
                  <a:schemeClr val="bg2"/>
                </a:solidFill>
                <a:ea typeface="Times New Roman"/>
                <a:cs typeface="Times New Roman"/>
              </a:rPr>
              <a:t>	</a:t>
            </a:r>
            <a:r>
              <a:rPr lang="en-US" sz="1600" dirty="0">
                <a:solidFill>
                  <a:srgbClr val="FF0000"/>
                </a:solidFill>
                <a:ea typeface="Times New Roman"/>
                <a:cs typeface="Times New Roman"/>
              </a:rPr>
              <a:t>[OPTION1]</a:t>
            </a:r>
          </a:p>
          <a:p>
            <a:pPr marL="457200" indent="-457200" algn="just">
              <a:spcAft>
                <a:spcPts val="0"/>
              </a:spcAft>
            </a:pPr>
            <a:r>
              <a:rPr lang="en-US" sz="1600" dirty="0">
                <a:solidFill>
                  <a:schemeClr val="bg2"/>
                </a:solidFill>
                <a:ea typeface="Times New Roman"/>
                <a:cs typeface="Times New Roman"/>
              </a:rPr>
              <a:t>	</a:t>
            </a:r>
            <a:r>
              <a:rPr lang="en-US" sz="1600" dirty="0">
                <a:solidFill>
                  <a:schemeClr val="tx2"/>
                </a:solidFill>
                <a:ea typeface="Times New Roman"/>
                <a:cs typeface="Times New Roman"/>
              </a:rPr>
              <a:t>The Tenderer declares that no items subject to import or export control will be used in the execution of this activity. </a:t>
            </a:r>
            <a:endParaRPr lang="en-US" sz="1600" dirty="0">
              <a:solidFill>
                <a:schemeClr val="bg2"/>
              </a:solidFill>
              <a:ea typeface="Times New Roman"/>
              <a:cs typeface="Times New Roman"/>
            </a:endParaRPr>
          </a:p>
          <a:p>
            <a:pPr marL="457200" indent="-457200" algn="just">
              <a:spcAft>
                <a:spcPts val="0"/>
              </a:spcAft>
            </a:pPr>
            <a:r>
              <a:rPr lang="en-US" sz="1600" dirty="0">
                <a:solidFill>
                  <a:schemeClr val="bg2"/>
                </a:solidFill>
                <a:ea typeface="Times New Roman"/>
                <a:cs typeface="Times New Roman"/>
              </a:rPr>
              <a:t>	</a:t>
            </a:r>
            <a:r>
              <a:rPr lang="en-US" sz="1600" dirty="0">
                <a:solidFill>
                  <a:srgbClr val="FF0000"/>
                </a:solidFill>
                <a:ea typeface="Times New Roman"/>
                <a:cs typeface="Times New Roman"/>
              </a:rPr>
              <a:t>[OPTION2]</a:t>
            </a:r>
          </a:p>
          <a:p>
            <a:pPr marL="457200" indent="-457200" algn="just">
              <a:spcAft>
                <a:spcPts val="0"/>
              </a:spcAft>
            </a:pPr>
            <a:r>
              <a:rPr lang="en-US" sz="1600" dirty="0">
                <a:solidFill>
                  <a:schemeClr val="tx2"/>
                </a:solidFill>
                <a:ea typeface="Times New Roman"/>
                <a:cs typeface="Times New Roman"/>
              </a:rPr>
              <a:t>	The Tenderer declares that the following items, subject to import or export control will be used in the execution of this activity:</a:t>
            </a:r>
          </a:p>
        </p:txBody>
      </p:sp>
      <p:graphicFrame>
        <p:nvGraphicFramePr>
          <p:cNvPr id="4" name="Table 3">
            <a:extLst>
              <a:ext uri="{FF2B5EF4-FFF2-40B4-BE49-F238E27FC236}">
                <a16:creationId xmlns:a16="http://schemas.microsoft.com/office/drawing/2014/main" id="{E1452AC8-D5CA-42EB-A86F-E3E0421DE453}"/>
              </a:ext>
            </a:extLst>
          </p:cNvPr>
          <p:cNvGraphicFramePr>
            <a:graphicFrameLocks noGrp="1"/>
          </p:cNvGraphicFramePr>
          <p:nvPr>
            <p:extLst>
              <p:ext uri="{D42A27DB-BD31-4B8C-83A1-F6EECF244321}">
                <p14:modId xmlns:p14="http://schemas.microsoft.com/office/powerpoint/2010/main" val="3773698989"/>
              </p:ext>
            </p:extLst>
          </p:nvPr>
        </p:nvGraphicFramePr>
        <p:xfrm>
          <a:off x="2369077" y="5161101"/>
          <a:ext cx="7487184" cy="870729"/>
        </p:xfrm>
        <a:graphic>
          <a:graphicData uri="http://schemas.openxmlformats.org/drawingml/2006/table">
            <a:tbl>
              <a:tblPr firstRow="1" firstCol="1" bandRow="1"/>
              <a:tblGrid>
                <a:gridCol w="1871411">
                  <a:extLst>
                    <a:ext uri="{9D8B030D-6E8A-4147-A177-3AD203B41FA5}">
                      <a16:colId xmlns:a16="http://schemas.microsoft.com/office/drawing/2014/main" val="20000"/>
                    </a:ext>
                  </a:extLst>
                </a:gridCol>
                <a:gridCol w="1871411">
                  <a:extLst>
                    <a:ext uri="{9D8B030D-6E8A-4147-A177-3AD203B41FA5}">
                      <a16:colId xmlns:a16="http://schemas.microsoft.com/office/drawing/2014/main" val="20001"/>
                    </a:ext>
                  </a:extLst>
                </a:gridCol>
                <a:gridCol w="1872181">
                  <a:extLst>
                    <a:ext uri="{9D8B030D-6E8A-4147-A177-3AD203B41FA5}">
                      <a16:colId xmlns:a16="http://schemas.microsoft.com/office/drawing/2014/main" val="20002"/>
                    </a:ext>
                  </a:extLst>
                </a:gridCol>
                <a:gridCol w="1872181">
                  <a:extLst>
                    <a:ext uri="{9D8B030D-6E8A-4147-A177-3AD203B41FA5}">
                      <a16:colId xmlns:a16="http://schemas.microsoft.com/office/drawing/2014/main" val="20003"/>
                    </a:ext>
                  </a:extLst>
                </a:gridCol>
              </a:tblGrid>
              <a:tr h="435365">
                <a:tc>
                  <a:txBody>
                    <a:bodyPr/>
                    <a:lstStyle/>
                    <a:p>
                      <a:pPr algn="just">
                        <a:spcAft>
                          <a:spcPts val="0"/>
                        </a:spcAft>
                      </a:pPr>
                      <a:r>
                        <a:rPr lang="en-US" sz="1400" dirty="0">
                          <a:solidFill>
                            <a:srgbClr val="000000"/>
                          </a:solidFill>
                          <a:effectLst/>
                          <a:latin typeface="Arial"/>
                          <a:ea typeface="Times New Roman"/>
                        </a:rPr>
                        <a:t>Item</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Arial"/>
                          <a:ea typeface="Times New Roman"/>
                        </a:rPr>
                        <a:t>Control Type and Country of Origin</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Arial"/>
                          <a:ea typeface="Times New Roman"/>
                        </a:rPr>
                        <a:t>Deliverable affected</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Arial"/>
                          <a:ea typeface="Times New Roman"/>
                        </a:rPr>
                        <a:t>Comment</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7682">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7682">
                <a:tc>
                  <a:txBody>
                    <a:bodyPr/>
                    <a:lstStyle/>
                    <a:p>
                      <a:pPr algn="just">
                        <a:spcAft>
                          <a:spcPts val="0"/>
                        </a:spcAft>
                      </a:pPr>
                      <a:r>
                        <a:rPr lang="en-US" sz="1400" dirty="0">
                          <a:solidFill>
                            <a:srgbClr val="FF0000"/>
                          </a:solidFill>
                          <a:effectLst/>
                          <a:latin typeface="Arial"/>
                          <a:ea typeface="Times New Roman"/>
                        </a:rPr>
                        <a:t> </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FF0000"/>
                          </a:solidFill>
                          <a:effectLst/>
                          <a:latin typeface="Arial"/>
                          <a:ea typeface="Times New Roman"/>
                        </a:rPr>
                        <a:t> </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FF0000"/>
                          </a:solidFill>
                          <a:effectLst/>
                          <a:latin typeface="Arial"/>
                          <a:ea typeface="Times New Roman"/>
                        </a:rPr>
                        <a:t> </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065373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Part 4 – Contract Conditions Part</a:t>
            </a:r>
            <a:endParaRPr lang="en-GB" dirty="0"/>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8189" y="1106676"/>
            <a:ext cx="11568960" cy="1475018"/>
          </a:xfrm>
        </p:spPr>
        <p:txBody>
          <a:bodyPr/>
          <a:lstStyle/>
          <a:p>
            <a:pPr marL="457200" indent="-457200" algn="just">
              <a:spcAft>
                <a:spcPts val="0"/>
              </a:spcAft>
            </a:pPr>
            <a:r>
              <a:rPr lang="en-US" sz="1600" dirty="0">
                <a:solidFill>
                  <a:schemeClr val="bg2"/>
                </a:solidFill>
                <a:ea typeface="Times New Roman"/>
                <a:cs typeface="Times New Roman"/>
              </a:rPr>
              <a:t>(</a:t>
            </a:r>
            <a:r>
              <a:rPr lang="en-US" sz="1600" dirty="0">
                <a:solidFill>
                  <a:schemeClr val="tx2"/>
                </a:solidFill>
                <a:ea typeface="Times New Roman"/>
                <a:cs typeface="Times New Roman"/>
              </a:rPr>
              <a:t>Cont.)</a:t>
            </a:r>
          </a:p>
          <a:p>
            <a:pPr marL="457200" indent="-457200" algn="just">
              <a:spcAft>
                <a:spcPts val="0"/>
              </a:spcAft>
            </a:pPr>
            <a:r>
              <a:rPr lang="en-US" sz="1600" dirty="0">
                <a:solidFill>
                  <a:schemeClr val="bg1">
                    <a:lumMod val="25000"/>
                  </a:schemeClr>
                </a:solidFill>
                <a:ea typeface="Times New Roman"/>
                <a:cs typeface="Times New Roman"/>
              </a:rPr>
              <a:t>4.2	</a:t>
            </a:r>
            <a:r>
              <a:rPr lang="en-US" sz="1600" u="sng" dirty="0">
                <a:solidFill>
                  <a:schemeClr val="bg1">
                    <a:lumMod val="25000"/>
                  </a:schemeClr>
                </a:solidFill>
                <a:ea typeface="Times New Roman"/>
                <a:cs typeface="Times New Roman"/>
              </a:rPr>
              <a:t>IMPORT AND EXPORT LICENCES</a:t>
            </a:r>
          </a:p>
          <a:p>
            <a:pPr marL="457200" indent="-457200" algn="just">
              <a:spcAft>
                <a:spcPts val="0"/>
              </a:spcAft>
            </a:pPr>
            <a:endParaRPr lang="en-US" sz="1600" dirty="0">
              <a:solidFill>
                <a:schemeClr val="tx2"/>
              </a:solidFill>
              <a:ea typeface="Times New Roman"/>
              <a:cs typeface="Times New Roman"/>
            </a:endParaRPr>
          </a:p>
          <a:p>
            <a:pPr marL="457200" indent="-457200" algn="just">
              <a:spcAft>
                <a:spcPts val="0"/>
              </a:spcAft>
            </a:pPr>
            <a:r>
              <a:rPr lang="en-US" sz="1600" dirty="0">
                <a:solidFill>
                  <a:schemeClr val="tx2"/>
                </a:solidFill>
                <a:ea typeface="Times New Roman"/>
                <a:cs typeface="Times New Roman"/>
              </a:rPr>
              <a:t>	4.2.2	</a:t>
            </a:r>
            <a:r>
              <a:rPr lang="en-US" sz="1600" u="sng" dirty="0">
                <a:solidFill>
                  <a:schemeClr val="tx2"/>
                </a:solidFill>
                <a:ea typeface="Times New Roman"/>
                <a:cs typeface="Times New Roman"/>
              </a:rPr>
              <a:t>Import and Export </a:t>
            </a:r>
            <a:r>
              <a:rPr lang="en-US" sz="1600" u="sng" dirty="0" err="1">
                <a:solidFill>
                  <a:schemeClr val="tx2"/>
                </a:solidFill>
                <a:ea typeface="Times New Roman"/>
                <a:cs typeface="Times New Roman"/>
              </a:rPr>
              <a:t>Licences</a:t>
            </a:r>
            <a:r>
              <a:rPr lang="en-US" sz="1600" u="sng" dirty="0">
                <a:solidFill>
                  <a:schemeClr val="tx2"/>
                </a:solidFill>
                <a:ea typeface="Times New Roman"/>
                <a:cs typeface="Times New Roman"/>
              </a:rPr>
              <a:t> applicable to a product or services arising from or resulting from this Activity</a:t>
            </a:r>
          </a:p>
          <a:p>
            <a:pPr marL="457200" indent="-457200" algn="just">
              <a:spcAft>
                <a:spcPts val="0"/>
              </a:spcAft>
            </a:pPr>
            <a:r>
              <a:rPr lang="en-US" sz="1600" dirty="0">
                <a:solidFill>
                  <a:schemeClr val="bg2"/>
                </a:solidFill>
                <a:ea typeface="Times New Roman"/>
                <a:cs typeface="Times New Roman"/>
              </a:rPr>
              <a:t>		</a:t>
            </a:r>
            <a:r>
              <a:rPr lang="en-GB" sz="1600" i="1" dirty="0">
                <a:solidFill>
                  <a:srgbClr val="FF0000"/>
                </a:solidFill>
              </a:rPr>
              <a:t>SELECT ONE OF THE TWO OPTIONS</a:t>
            </a:r>
            <a:endParaRPr lang="en-US" sz="1600" dirty="0">
              <a:solidFill>
                <a:srgbClr val="FF0000"/>
              </a:solidFill>
              <a:ea typeface="Times New Roman"/>
              <a:cs typeface="Times New Roman"/>
            </a:endParaRPr>
          </a:p>
          <a:p>
            <a:pPr marL="457200" indent="-457200" algn="just">
              <a:spcAft>
                <a:spcPts val="0"/>
              </a:spcAft>
            </a:pPr>
            <a:r>
              <a:rPr lang="en-US" sz="1600" dirty="0">
                <a:solidFill>
                  <a:schemeClr val="bg2"/>
                </a:solidFill>
                <a:ea typeface="Times New Roman"/>
                <a:cs typeface="Times New Roman"/>
              </a:rPr>
              <a:t>	</a:t>
            </a:r>
            <a:r>
              <a:rPr lang="en-US" sz="1600" dirty="0">
                <a:solidFill>
                  <a:srgbClr val="FF0000"/>
                </a:solidFill>
                <a:ea typeface="Times New Roman"/>
                <a:cs typeface="Times New Roman"/>
              </a:rPr>
              <a:t>[OPTION1]</a:t>
            </a:r>
          </a:p>
          <a:p>
            <a:pPr marL="457200" indent="-457200" algn="just">
              <a:spcAft>
                <a:spcPts val="0"/>
              </a:spcAft>
            </a:pPr>
            <a:r>
              <a:rPr lang="en-US" sz="1600" dirty="0">
                <a:solidFill>
                  <a:schemeClr val="bg2"/>
                </a:solidFill>
                <a:ea typeface="Times New Roman"/>
                <a:cs typeface="Times New Roman"/>
              </a:rPr>
              <a:t>	</a:t>
            </a:r>
            <a:r>
              <a:rPr lang="en-US" sz="1600" dirty="0">
                <a:solidFill>
                  <a:schemeClr val="tx2"/>
                </a:solidFill>
                <a:ea typeface="Times New Roman"/>
                <a:cs typeface="Times New Roman"/>
              </a:rPr>
              <a:t>The Tenderer declares that any products or services arising from or resulting from this activity will not be subject to import or export control or make use of any import/ export controlled items.</a:t>
            </a:r>
            <a:endParaRPr lang="en-US" sz="1600" dirty="0">
              <a:solidFill>
                <a:schemeClr val="bg2"/>
              </a:solidFill>
              <a:ea typeface="Times New Roman"/>
              <a:cs typeface="Times New Roman"/>
            </a:endParaRPr>
          </a:p>
          <a:p>
            <a:pPr marL="457200" indent="-457200" algn="just">
              <a:spcAft>
                <a:spcPts val="0"/>
              </a:spcAft>
            </a:pPr>
            <a:r>
              <a:rPr lang="en-US" sz="1600" dirty="0">
                <a:solidFill>
                  <a:schemeClr val="bg2"/>
                </a:solidFill>
                <a:ea typeface="Times New Roman"/>
                <a:cs typeface="Times New Roman"/>
              </a:rPr>
              <a:t>	</a:t>
            </a:r>
            <a:r>
              <a:rPr lang="en-US" sz="1600" dirty="0">
                <a:solidFill>
                  <a:srgbClr val="FF0000"/>
                </a:solidFill>
                <a:ea typeface="Times New Roman"/>
                <a:cs typeface="Times New Roman"/>
              </a:rPr>
              <a:t>[OPTION2]</a:t>
            </a:r>
          </a:p>
          <a:p>
            <a:pPr marL="457200" indent="-457200" algn="just">
              <a:spcAft>
                <a:spcPts val="0"/>
              </a:spcAft>
            </a:pPr>
            <a:r>
              <a:rPr lang="en-US" sz="1600" dirty="0">
                <a:solidFill>
                  <a:schemeClr val="bg2"/>
                </a:solidFill>
                <a:ea typeface="Times New Roman"/>
                <a:cs typeface="Times New Roman"/>
              </a:rPr>
              <a:t>	</a:t>
            </a:r>
            <a:r>
              <a:rPr lang="en-US" sz="1600" dirty="0">
                <a:solidFill>
                  <a:schemeClr val="tx2"/>
                </a:solidFill>
                <a:ea typeface="Times New Roman"/>
                <a:cs typeface="Times New Roman"/>
              </a:rPr>
              <a:t>The Tenderer declares that the following items, subject to import or export control, are expected to be used in an end product or service eventually arising from or resulting from this activity.</a:t>
            </a:r>
          </a:p>
        </p:txBody>
      </p:sp>
      <p:graphicFrame>
        <p:nvGraphicFramePr>
          <p:cNvPr id="4" name="Table 3">
            <a:extLst>
              <a:ext uri="{FF2B5EF4-FFF2-40B4-BE49-F238E27FC236}">
                <a16:creationId xmlns:a16="http://schemas.microsoft.com/office/drawing/2014/main" id="{E1452AC8-D5CA-42EB-A86F-E3E0421DE453}"/>
              </a:ext>
            </a:extLst>
          </p:cNvPr>
          <p:cNvGraphicFramePr>
            <a:graphicFrameLocks noGrp="1"/>
          </p:cNvGraphicFramePr>
          <p:nvPr/>
        </p:nvGraphicFramePr>
        <p:xfrm>
          <a:off x="2369077" y="5161101"/>
          <a:ext cx="7487184" cy="870729"/>
        </p:xfrm>
        <a:graphic>
          <a:graphicData uri="http://schemas.openxmlformats.org/drawingml/2006/table">
            <a:tbl>
              <a:tblPr firstRow="1" firstCol="1" bandRow="1"/>
              <a:tblGrid>
                <a:gridCol w="1871411">
                  <a:extLst>
                    <a:ext uri="{9D8B030D-6E8A-4147-A177-3AD203B41FA5}">
                      <a16:colId xmlns:a16="http://schemas.microsoft.com/office/drawing/2014/main" val="20000"/>
                    </a:ext>
                  </a:extLst>
                </a:gridCol>
                <a:gridCol w="1871411">
                  <a:extLst>
                    <a:ext uri="{9D8B030D-6E8A-4147-A177-3AD203B41FA5}">
                      <a16:colId xmlns:a16="http://schemas.microsoft.com/office/drawing/2014/main" val="20001"/>
                    </a:ext>
                  </a:extLst>
                </a:gridCol>
                <a:gridCol w="1872181">
                  <a:extLst>
                    <a:ext uri="{9D8B030D-6E8A-4147-A177-3AD203B41FA5}">
                      <a16:colId xmlns:a16="http://schemas.microsoft.com/office/drawing/2014/main" val="20002"/>
                    </a:ext>
                  </a:extLst>
                </a:gridCol>
                <a:gridCol w="1872181">
                  <a:extLst>
                    <a:ext uri="{9D8B030D-6E8A-4147-A177-3AD203B41FA5}">
                      <a16:colId xmlns:a16="http://schemas.microsoft.com/office/drawing/2014/main" val="20003"/>
                    </a:ext>
                  </a:extLst>
                </a:gridCol>
              </a:tblGrid>
              <a:tr h="435365">
                <a:tc>
                  <a:txBody>
                    <a:bodyPr/>
                    <a:lstStyle/>
                    <a:p>
                      <a:pPr algn="just">
                        <a:spcAft>
                          <a:spcPts val="0"/>
                        </a:spcAft>
                      </a:pPr>
                      <a:r>
                        <a:rPr lang="en-US" sz="1400" dirty="0">
                          <a:solidFill>
                            <a:srgbClr val="000000"/>
                          </a:solidFill>
                          <a:effectLst/>
                          <a:latin typeface="Arial"/>
                          <a:ea typeface="Times New Roman"/>
                        </a:rPr>
                        <a:t>Item</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Arial"/>
                          <a:ea typeface="Times New Roman"/>
                        </a:rPr>
                        <a:t>Control Type and Country of Origin</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Arial"/>
                          <a:ea typeface="Times New Roman"/>
                        </a:rPr>
                        <a:t>Deliverable affected</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000000"/>
                          </a:solidFill>
                          <a:effectLst/>
                          <a:latin typeface="Arial"/>
                          <a:ea typeface="Times New Roman"/>
                        </a:rPr>
                        <a:t>Comment</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17682">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7682">
                <a:tc>
                  <a:txBody>
                    <a:bodyPr/>
                    <a:lstStyle/>
                    <a:p>
                      <a:pPr algn="just">
                        <a:spcAft>
                          <a:spcPts val="0"/>
                        </a:spcAft>
                      </a:pPr>
                      <a:r>
                        <a:rPr lang="en-US" sz="1400" dirty="0">
                          <a:solidFill>
                            <a:srgbClr val="FF0000"/>
                          </a:solidFill>
                          <a:effectLst/>
                          <a:latin typeface="Arial"/>
                          <a:ea typeface="Times New Roman"/>
                        </a:rPr>
                        <a:t> </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FF0000"/>
                          </a:solidFill>
                          <a:effectLst/>
                          <a:latin typeface="Arial"/>
                          <a:ea typeface="Times New Roman"/>
                        </a:rPr>
                        <a:t> </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a:solidFill>
                            <a:srgbClr val="FF0000"/>
                          </a:solidFill>
                          <a:effectLst/>
                          <a:latin typeface="Arial"/>
                          <a:ea typeface="Times New Roman"/>
                        </a:rPr>
                        <a:t> </a:t>
                      </a:r>
                      <a:endParaRPr lang="en-GB" sz="200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n-US" sz="1400" dirty="0">
                          <a:solidFill>
                            <a:srgbClr val="FF0000"/>
                          </a:solidFill>
                          <a:effectLst/>
                          <a:latin typeface="Arial"/>
                          <a:ea typeface="Times New Roman"/>
                        </a:rPr>
                        <a:t> </a:t>
                      </a:r>
                      <a:endParaRPr lang="en-GB" sz="2000" dirty="0">
                        <a:solidFill>
                          <a:srgbClr val="000000"/>
                        </a:solidFill>
                        <a:effectLst/>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234386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73498-7E03-2EF8-FFEA-99C0E553AB52}"/>
              </a:ext>
            </a:extLst>
          </p:cNvPr>
          <p:cNvSpPr>
            <a:spLocks noGrp="1"/>
          </p:cNvSpPr>
          <p:nvPr>
            <p:ph type="title"/>
          </p:nvPr>
        </p:nvSpPr>
        <p:spPr/>
        <p:txBody>
          <a:bodyPr/>
          <a:lstStyle/>
          <a:p>
            <a:r>
              <a:rPr lang="en-GB" sz="2800" dirty="0"/>
              <a:t>Security Measures applied to submitted Tenders</a:t>
            </a:r>
          </a:p>
        </p:txBody>
      </p:sp>
      <p:graphicFrame>
        <p:nvGraphicFramePr>
          <p:cNvPr id="4" name="Content Placeholder 3">
            <a:extLst>
              <a:ext uri="{FF2B5EF4-FFF2-40B4-BE49-F238E27FC236}">
                <a16:creationId xmlns:a16="http://schemas.microsoft.com/office/drawing/2014/main" id="{0F6EE5A7-A410-3153-27C3-E47368C49E15}"/>
              </a:ext>
            </a:extLst>
          </p:cNvPr>
          <p:cNvGraphicFramePr>
            <a:graphicFrameLocks noGrp="1"/>
          </p:cNvGraphicFramePr>
          <p:nvPr>
            <p:ph idx="1"/>
          </p:nvPr>
        </p:nvGraphicFramePr>
        <p:xfrm>
          <a:off x="219075" y="882650"/>
          <a:ext cx="11764963" cy="5327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24083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F91F-DE95-4A0D-B3FC-1BA754B81BFE}"/>
              </a:ext>
            </a:extLst>
          </p:cNvPr>
          <p:cNvSpPr>
            <a:spLocks noGrp="1"/>
          </p:cNvSpPr>
          <p:nvPr>
            <p:ph type="title"/>
          </p:nvPr>
        </p:nvSpPr>
        <p:spPr>
          <a:xfrm>
            <a:off x="215900" y="176540"/>
            <a:ext cx="10109200" cy="523220"/>
          </a:xfrm>
        </p:spPr>
        <p:txBody>
          <a:bodyPr/>
          <a:lstStyle/>
          <a:p>
            <a:r>
              <a:rPr lang="en-GB" sz="2800" dirty="0"/>
              <a:t>Questions?</a:t>
            </a:r>
          </a:p>
        </p:txBody>
      </p:sp>
      <p:pic>
        <p:nvPicPr>
          <p:cNvPr id="4" name="Graphic 3" descr="Questions outline">
            <a:extLst>
              <a:ext uri="{FF2B5EF4-FFF2-40B4-BE49-F238E27FC236}">
                <a16:creationId xmlns:a16="http://schemas.microsoft.com/office/drawing/2014/main" id="{CECC65FC-D754-464C-986A-A496A6B9B2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3021036"/>
            <a:ext cx="1800000" cy="1800000"/>
          </a:xfrm>
          <a:prstGeom prst="rect">
            <a:avLst/>
          </a:prstGeom>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3F8FE027-C582-433A-851F-61FFBE35E2B9}"/>
              </a:ext>
            </a:extLst>
          </p:cNvPr>
          <p:cNvSpPr/>
          <p:nvPr/>
        </p:nvSpPr>
        <p:spPr>
          <a:xfrm>
            <a:off x="2319338" y="5176281"/>
            <a:ext cx="7586662" cy="1074420"/>
          </a:xfrm>
          <a:prstGeom prst="rect">
            <a:avLst/>
          </a:prstGeom>
          <a:solidFill>
            <a:schemeClr val="tx2">
              <a:alpha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Feel free to contact:</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Email:</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hlinkClick r:id="rId4"/>
              </a:rPr>
              <a:t>Karol.Brzostowski@ext.esa.int</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Phone:</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+31 </a:t>
            </a:r>
            <a:r>
              <a:rPr lang="en-GB" altLang="en-US" sz="1600" dirty="0">
                <a:solidFill>
                  <a:srgbClr val="E7E8E3"/>
                </a:solidFill>
                <a:latin typeface="Arial" panose="020B0604020202020204"/>
              </a:rPr>
              <a:t>6 4845 6263</a:t>
            </a:r>
            <a:endPar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Arial"/>
            </a:endParaRPr>
          </a:p>
        </p:txBody>
      </p:sp>
      <p:grpSp>
        <p:nvGrpSpPr>
          <p:cNvPr id="3" name="Group 2">
            <a:extLst>
              <a:ext uri="{FF2B5EF4-FFF2-40B4-BE49-F238E27FC236}">
                <a16:creationId xmlns:a16="http://schemas.microsoft.com/office/drawing/2014/main" id="{4C38B100-649B-CEA6-34FC-5CA1603D71FD}"/>
              </a:ext>
            </a:extLst>
          </p:cNvPr>
          <p:cNvGrpSpPr/>
          <p:nvPr/>
        </p:nvGrpSpPr>
        <p:grpSpPr>
          <a:xfrm>
            <a:off x="4421406" y="1751391"/>
            <a:ext cx="3382526" cy="914400"/>
            <a:chOff x="2867024" y="5404261"/>
            <a:chExt cx="3382526" cy="914400"/>
          </a:xfrm>
        </p:grpSpPr>
        <p:sp>
          <p:nvSpPr>
            <p:cNvPr id="8" name="Rectangle 7">
              <a:extLst>
                <a:ext uri="{FF2B5EF4-FFF2-40B4-BE49-F238E27FC236}">
                  <a16:creationId xmlns:a16="http://schemas.microsoft.com/office/drawing/2014/main" id="{C6820193-F3CA-EDE0-0BAD-FFA839559B53}"/>
                </a:ext>
              </a:extLst>
            </p:cNvPr>
            <p:cNvSpPr/>
            <p:nvPr/>
          </p:nvSpPr>
          <p:spPr>
            <a:xfrm>
              <a:off x="3781424" y="5404261"/>
              <a:ext cx="2468126"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srgbClr val="75C8AE"/>
                  </a:solidFill>
                  <a:effectLst/>
                  <a:uLnTx/>
                  <a:uFillTx/>
                  <a:latin typeface="Arial" panose="020B0604020202020204"/>
                  <a:ea typeface="+mn-ea"/>
                  <a:cs typeface="+mn-cs"/>
                </a:rPr>
                <a:t>You made it!</a:t>
              </a:r>
              <a:endParaRPr kumimoji="0" lang="en-GB" sz="2800" b="0" i="0" u="none" strike="noStrike" kern="1200" cap="none" spc="0" normalizeH="0" baseline="0" noProof="0" dirty="0">
                <a:ln>
                  <a:noFill/>
                </a:ln>
                <a:solidFill>
                  <a:srgbClr val="E7E8E3"/>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D8691452-203C-1418-0BD4-22655EFCEABB}"/>
                </a:ext>
              </a:extLst>
            </p:cNvPr>
            <p:cNvSpPr/>
            <p:nvPr/>
          </p:nvSpPr>
          <p:spPr>
            <a:xfrm>
              <a:off x="2867024" y="5404261"/>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E7E8E3"/>
                </a:solidFill>
                <a:effectLst/>
                <a:uLnTx/>
                <a:uFillTx/>
                <a:latin typeface="Arial" panose="020B0604020202020204"/>
                <a:ea typeface="+mn-ea"/>
                <a:cs typeface="+mn-cs"/>
              </a:endParaRPr>
            </a:p>
          </p:txBody>
        </p:sp>
        <p:pic>
          <p:nvPicPr>
            <p:cNvPr id="10" name="Graphic 9" descr="Right pointing backhand index outline">
              <a:extLst>
                <a:ext uri="{FF2B5EF4-FFF2-40B4-BE49-F238E27FC236}">
                  <a16:creationId xmlns:a16="http://schemas.microsoft.com/office/drawing/2014/main" id="{756ED44D-E0FA-6360-1DFB-D005526185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16200000">
              <a:off x="2867024" y="5404261"/>
              <a:ext cx="914400" cy="914400"/>
            </a:xfrm>
            <a:prstGeom prst="rect">
              <a:avLst/>
            </a:prstGeom>
          </p:spPr>
        </p:pic>
      </p:grpSp>
    </p:spTree>
    <p:extLst>
      <p:ext uri="{BB962C8B-B14F-4D97-AF65-F5344CB8AC3E}">
        <p14:creationId xmlns:p14="http://schemas.microsoft.com/office/powerpoint/2010/main" val="5928301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Questions outline">
            <a:extLst>
              <a:ext uri="{FF2B5EF4-FFF2-40B4-BE49-F238E27FC236}">
                <a16:creationId xmlns:a16="http://schemas.microsoft.com/office/drawing/2014/main" id="{CB91B557-AFE6-010F-9F4F-6439B673AF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84C8E8C6-EE96-AEE3-8C5D-54CBE6CEAA82}"/>
              </a:ext>
            </a:extLst>
          </p:cNvPr>
          <p:cNvSpPr>
            <a:spLocks noGrp="1"/>
          </p:cNvSpPr>
          <p:nvPr>
            <p:ph type="title"/>
          </p:nvPr>
        </p:nvSpPr>
        <p:spPr>
          <a:xfrm>
            <a:off x="1058069" y="2951947"/>
            <a:ext cx="10109200" cy="954107"/>
          </a:xfrm>
          <a:solidFill>
            <a:srgbClr val="335E6F">
              <a:alpha val="50000"/>
            </a:srgbClr>
          </a:solidFill>
        </p:spPr>
        <p:txBody>
          <a:bodyPr/>
          <a:lstStyle/>
          <a:p>
            <a:pPr algn="ctr"/>
            <a:r>
              <a:rPr lang="en-US" altLang="en-US" sz="2800" dirty="0">
                <a:solidFill>
                  <a:schemeClr val="bg1"/>
                </a:solidFill>
                <a:latin typeface="Arial"/>
                <a:cs typeface="Arial"/>
              </a:rPr>
              <a:t>You made it! 	Questions?</a:t>
            </a:r>
            <a:br>
              <a:rPr lang="en-US" altLang="en-US" sz="2800" dirty="0"/>
            </a:br>
            <a:r>
              <a:rPr lang="en-US" altLang="en-US" sz="2800" b="0" dirty="0">
                <a:solidFill>
                  <a:schemeClr val="accent6"/>
                </a:solidFill>
                <a:latin typeface="Arial"/>
                <a:cs typeface="Arial"/>
              </a:rPr>
              <a:t>Contact: Karol.Brzostowski@esa.int</a:t>
            </a:r>
            <a:endParaRPr lang="en-GB" b="0" dirty="0">
              <a:solidFill>
                <a:schemeClr val="accent6"/>
              </a:solidFill>
              <a:latin typeface="Arial"/>
              <a:cs typeface="Arial"/>
            </a:endParaRPr>
          </a:p>
        </p:txBody>
      </p:sp>
    </p:spTree>
    <p:extLst>
      <p:ext uri="{BB962C8B-B14F-4D97-AF65-F5344CB8AC3E}">
        <p14:creationId xmlns:p14="http://schemas.microsoft.com/office/powerpoint/2010/main" val="288983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 Cover Letter</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16000" y="968526"/>
            <a:ext cx="12009338" cy="5328000"/>
          </a:xfrm>
        </p:spPr>
        <p:txBody>
          <a:bodyPr/>
          <a:lstStyle/>
          <a:p>
            <a:pPr eaLnBrk="1" hangingPunct="1">
              <a:defRPr/>
            </a:pPr>
            <a:r>
              <a:rPr lang="en-US" sz="1600" b="1" dirty="0">
                <a:solidFill>
                  <a:schemeClr val="tx2"/>
                </a:solidFill>
              </a:rPr>
              <a:t>Contains details on: </a:t>
            </a:r>
          </a:p>
          <a:p>
            <a:pPr marL="285750" indent="-285750" eaLnBrk="1" hangingPunct="1">
              <a:lnSpc>
                <a:spcPct val="100000"/>
              </a:lnSpc>
              <a:buFont typeface="Arial" pitchFamily="34" charset="0"/>
              <a:buChar char="•"/>
              <a:defRPr/>
            </a:pPr>
            <a:r>
              <a:rPr lang="en-US" sz="1600" b="1" dirty="0">
                <a:solidFill>
                  <a:schemeClr val="tx2"/>
                </a:solidFill>
              </a:rPr>
              <a:t>Title</a:t>
            </a:r>
          </a:p>
          <a:p>
            <a:pPr marL="285750" indent="-285750" eaLnBrk="1" hangingPunct="1">
              <a:lnSpc>
                <a:spcPct val="100000"/>
              </a:lnSpc>
              <a:buFont typeface="Arial" pitchFamily="34" charset="0"/>
              <a:buChar char="•"/>
              <a:defRPr/>
            </a:pPr>
            <a:r>
              <a:rPr lang="en-US" sz="1600" dirty="0">
                <a:solidFill>
                  <a:schemeClr val="tx2"/>
                </a:solidFill>
              </a:rPr>
              <a:t>The team submitting the proposal</a:t>
            </a:r>
          </a:p>
          <a:p>
            <a:pPr marL="285750" indent="-285750" eaLnBrk="1" hangingPunct="1">
              <a:lnSpc>
                <a:spcPct val="100000"/>
              </a:lnSpc>
              <a:buFont typeface="Arial" pitchFamily="34" charset="0"/>
              <a:buChar char="•"/>
              <a:defRPr/>
            </a:pPr>
            <a:r>
              <a:rPr lang="en-US" sz="1600" b="1" dirty="0">
                <a:solidFill>
                  <a:schemeClr val="tx2"/>
                </a:solidFill>
              </a:rPr>
              <a:t>Cost</a:t>
            </a:r>
            <a:r>
              <a:rPr lang="en-US" sz="1600" dirty="0">
                <a:solidFill>
                  <a:schemeClr val="tx2"/>
                </a:solidFill>
              </a:rPr>
              <a:t> of the proposal</a:t>
            </a:r>
          </a:p>
          <a:p>
            <a:pPr marL="285750" indent="-285750" eaLnBrk="1" hangingPunct="1">
              <a:lnSpc>
                <a:spcPct val="100000"/>
              </a:lnSpc>
              <a:buFont typeface="Arial" pitchFamily="34" charset="0"/>
              <a:buChar char="•"/>
              <a:defRPr/>
            </a:pPr>
            <a:r>
              <a:rPr lang="en-US" sz="1600" dirty="0">
                <a:solidFill>
                  <a:schemeClr val="tx2"/>
                </a:solidFill>
              </a:rPr>
              <a:t>What </a:t>
            </a:r>
            <a:r>
              <a:rPr lang="en-US" sz="1600" b="1" dirty="0">
                <a:solidFill>
                  <a:schemeClr val="tx2"/>
                </a:solidFill>
              </a:rPr>
              <a:t>type</a:t>
            </a:r>
            <a:r>
              <a:rPr lang="en-US" sz="1600" dirty="0">
                <a:solidFill>
                  <a:schemeClr val="tx2"/>
                </a:solidFill>
              </a:rPr>
              <a:t> of activity (</a:t>
            </a:r>
            <a:r>
              <a:rPr lang="en-US" sz="1600" b="1" dirty="0">
                <a:solidFill>
                  <a:schemeClr val="tx2"/>
                </a:solidFill>
              </a:rPr>
              <a:t>a</a:t>
            </a:r>
            <a:r>
              <a:rPr lang="en-US" sz="1600" dirty="0">
                <a:solidFill>
                  <a:schemeClr val="tx2"/>
                </a:solidFill>
              </a:rPr>
              <a:t>, </a:t>
            </a:r>
            <a:r>
              <a:rPr lang="en-US" sz="1600" b="1" dirty="0">
                <a:solidFill>
                  <a:schemeClr val="tx2"/>
                </a:solidFill>
              </a:rPr>
              <a:t>b</a:t>
            </a:r>
            <a:r>
              <a:rPr lang="en-US" sz="1600" dirty="0">
                <a:solidFill>
                  <a:schemeClr val="tx2"/>
                </a:solidFill>
              </a:rPr>
              <a:t>, </a:t>
            </a:r>
            <a:r>
              <a:rPr lang="en-US" sz="1600" dirty="0">
                <a:solidFill>
                  <a:schemeClr val="bg2"/>
                </a:solidFill>
              </a:rPr>
              <a:t>c</a:t>
            </a:r>
            <a:r>
              <a:rPr lang="pl-PL" sz="1600" dirty="0">
                <a:solidFill>
                  <a:schemeClr val="bg2"/>
                </a:solidFill>
              </a:rPr>
              <a:t>, </a:t>
            </a:r>
            <a:r>
              <a:rPr lang="en-US" sz="1600" b="1" dirty="0">
                <a:solidFill>
                  <a:schemeClr val="tx2"/>
                </a:solidFill>
              </a:rPr>
              <a:t>d</a:t>
            </a:r>
            <a:r>
              <a:rPr lang="pl-PL" sz="1600" dirty="0">
                <a:solidFill>
                  <a:schemeClr val="tx2"/>
                </a:solidFill>
              </a:rPr>
              <a:t>,</a:t>
            </a:r>
            <a:r>
              <a:rPr lang="pl-PL" sz="1600" dirty="0">
                <a:solidFill>
                  <a:schemeClr val="bg2"/>
                </a:solidFill>
              </a:rPr>
              <a:t> e</a:t>
            </a:r>
            <a:r>
              <a:rPr lang="pl-PL" sz="1600" dirty="0">
                <a:solidFill>
                  <a:schemeClr val="tx2"/>
                </a:solidFill>
              </a:rPr>
              <a:t>, </a:t>
            </a:r>
            <a:r>
              <a:rPr lang="pl-PL" sz="1600" b="1" dirty="0">
                <a:solidFill>
                  <a:schemeClr val="tx2"/>
                </a:solidFill>
              </a:rPr>
              <a:t>f</a:t>
            </a:r>
            <a:r>
              <a:rPr lang="pl-PL" sz="1600" dirty="0">
                <a:solidFill>
                  <a:schemeClr val="tx2"/>
                </a:solidFill>
              </a:rPr>
              <a:t>, </a:t>
            </a:r>
            <a:r>
              <a:rPr lang="pl-PL" sz="1600" b="1" dirty="0">
                <a:solidFill>
                  <a:schemeClr val="tx2"/>
                </a:solidFill>
              </a:rPr>
              <a:t>g</a:t>
            </a:r>
            <a:r>
              <a:rPr lang="pl-PL" sz="1600" dirty="0">
                <a:solidFill>
                  <a:schemeClr val="tx2"/>
                </a:solidFill>
              </a:rPr>
              <a:t> </a:t>
            </a:r>
            <a:r>
              <a:rPr lang="pl-PL" sz="1600" dirty="0">
                <a:solidFill>
                  <a:schemeClr val="bg2"/>
                </a:solidFill>
              </a:rPr>
              <a:t>or </a:t>
            </a:r>
            <a:r>
              <a:rPr lang="pl-PL" sz="1600" dirty="0">
                <a:solidFill>
                  <a:schemeClr val="tx2"/>
                </a:solidFill>
              </a:rPr>
              <a:t>h</a:t>
            </a:r>
            <a:r>
              <a:rPr lang="en-US" sz="1600" dirty="0">
                <a:solidFill>
                  <a:schemeClr val="tx2"/>
                </a:solidFill>
              </a:rPr>
              <a:t>)</a:t>
            </a:r>
          </a:p>
          <a:p>
            <a:pPr marL="285750" indent="-285750" eaLnBrk="1" hangingPunct="1">
              <a:lnSpc>
                <a:spcPct val="100000"/>
              </a:lnSpc>
              <a:buFont typeface="Arial" pitchFamily="34" charset="0"/>
              <a:buChar char="•"/>
              <a:defRPr/>
            </a:pPr>
            <a:r>
              <a:rPr lang="en-US" sz="1600" b="1" dirty="0">
                <a:solidFill>
                  <a:schemeClr val="tx2"/>
                </a:solidFill>
              </a:rPr>
              <a:t>Duration</a:t>
            </a:r>
            <a:r>
              <a:rPr lang="en-US" sz="1600" dirty="0">
                <a:solidFill>
                  <a:schemeClr val="tx2"/>
                </a:solidFill>
              </a:rPr>
              <a:t> of the proposal</a:t>
            </a:r>
          </a:p>
          <a:p>
            <a:pPr marL="285750" indent="-285750" eaLnBrk="1" hangingPunct="1">
              <a:lnSpc>
                <a:spcPct val="100000"/>
              </a:lnSpc>
              <a:buFont typeface="Arial" pitchFamily="34" charset="0"/>
              <a:buChar char="•"/>
              <a:defRPr/>
            </a:pPr>
            <a:r>
              <a:rPr lang="en-US" sz="1600" dirty="0">
                <a:solidFill>
                  <a:schemeClr val="tx2"/>
                </a:solidFill>
              </a:rPr>
              <a:t>Who is the point of contact</a:t>
            </a:r>
          </a:p>
          <a:p>
            <a:pPr marL="285750" indent="-285750">
              <a:lnSpc>
                <a:spcPct val="100000"/>
              </a:lnSpc>
              <a:buFont typeface="Arial" pitchFamily="34" charset="0"/>
              <a:buChar char="•"/>
              <a:defRPr/>
            </a:pPr>
            <a:r>
              <a:rPr lang="en-US" sz="1600" dirty="0">
                <a:solidFill>
                  <a:schemeClr val="tx2"/>
                </a:solidFill>
              </a:rPr>
              <a:t>Acceptance of contract conditions</a:t>
            </a:r>
          </a:p>
          <a:p>
            <a:pPr marL="285750" indent="-285750">
              <a:lnSpc>
                <a:spcPct val="100000"/>
              </a:lnSpc>
              <a:buFont typeface="Arial" pitchFamily="34" charset="0"/>
              <a:buChar char="•"/>
              <a:defRPr/>
            </a:pPr>
            <a:r>
              <a:rPr lang="en-US" sz="1600" dirty="0">
                <a:solidFill>
                  <a:schemeClr val="tx2"/>
                </a:solidFill>
              </a:rPr>
              <a:t>Statement concerning export restrictions</a:t>
            </a:r>
          </a:p>
          <a:p>
            <a:pPr marL="285750" indent="-285750">
              <a:lnSpc>
                <a:spcPct val="100000"/>
              </a:lnSpc>
              <a:buFont typeface="Arial" pitchFamily="34" charset="0"/>
              <a:buChar char="•"/>
              <a:defRPr/>
            </a:pPr>
            <a:r>
              <a:rPr lang="en-US" sz="1600" dirty="0">
                <a:solidFill>
                  <a:schemeClr val="tx2"/>
                </a:solidFill>
              </a:rPr>
              <a:t>Statement on free competition</a:t>
            </a:r>
          </a:p>
          <a:p>
            <a:pPr marL="285750" indent="-285750" eaLnBrk="1" hangingPunct="1">
              <a:lnSpc>
                <a:spcPct val="100000"/>
              </a:lnSpc>
              <a:buFont typeface="Arial" pitchFamily="34" charset="0"/>
              <a:buChar char="•"/>
              <a:defRPr/>
            </a:pPr>
            <a:r>
              <a:rPr lang="en-US" sz="1600" dirty="0">
                <a:solidFill>
                  <a:schemeClr val="tx2"/>
                </a:solidFill>
              </a:rPr>
              <a:t>Legal representative</a:t>
            </a:r>
          </a:p>
          <a:p>
            <a:pPr marL="285750" indent="-285750" eaLnBrk="1" hangingPunct="1">
              <a:lnSpc>
                <a:spcPct val="100000"/>
              </a:lnSpc>
              <a:buFont typeface="Arial" pitchFamily="34" charset="0"/>
              <a:buChar char="•"/>
              <a:defRPr/>
            </a:pPr>
            <a:r>
              <a:rPr lang="en-US" sz="1600" dirty="0">
                <a:solidFill>
                  <a:schemeClr val="tx2"/>
                </a:solidFill>
              </a:rPr>
              <a:t>Validity of the proposal</a:t>
            </a:r>
          </a:p>
          <a:p>
            <a:pPr marL="285750" indent="-285750" eaLnBrk="1" hangingPunct="1">
              <a:lnSpc>
                <a:spcPct val="100000"/>
              </a:lnSpc>
              <a:buFont typeface="Arial" pitchFamily="34" charset="0"/>
              <a:buChar char="•"/>
              <a:defRPr/>
            </a:pPr>
            <a:r>
              <a:rPr lang="en-US" sz="1600" dirty="0">
                <a:solidFill>
                  <a:schemeClr val="tx2"/>
                </a:solidFill>
              </a:rPr>
              <a:t>etc.</a:t>
            </a:r>
          </a:p>
          <a:p>
            <a:pPr algn="ctr" eaLnBrk="1" hangingPunct="1">
              <a:defRPr/>
            </a:pPr>
            <a:r>
              <a:rPr lang="en-US" b="1" dirty="0">
                <a:solidFill>
                  <a:schemeClr val="bg1">
                    <a:lumMod val="25000"/>
                  </a:schemeClr>
                </a:solidFill>
              </a:rPr>
              <a:t>It MUST be signed</a:t>
            </a:r>
          </a:p>
          <a:p>
            <a:pPr eaLnBrk="1" hangingPunct="1">
              <a:defRPr/>
            </a:pPr>
            <a:endParaRPr lang="en-US" sz="1400" b="1" dirty="0">
              <a:solidFill>
                <a:schemeClr val="tx2"/>
              </a:solidFill>
            </a:endParaRPr>
          </a:p>
          <a:p>
            <a:pPr eaLnBrk="1" hangingPunct="1">
              <a:defRPr/>
            </a:pPr>
            <a:r>
              <a:rPr lang="en-US" sz="1400" b="1" dirty="0">
                <a:solidFill>
                  <a:schemeClr val="tx2"/>
                </a:solidFill>
              </a:rPr>
              <a:t>REMEMBER: By signing the cover letter you are accepting the contract conditions – so do not, in the proposal, state that you want to modify them.</a:t>
            </a:r>
          </a:p>
          <a:p>
            <a:pPr>
              <a:lnSpc>
                <a:spcPct val="100000"/>
              </a:lnSpc>
            </a:pPr>
            <a:endParaRPr lang="en-GB" sz="1400" dirty="0">
              <a:solidFill>
                <a:schemeClr val="tx2"/>
              </a:solidFill>
              <a:latin typeface="+mn-lt"/>
            </a:endParaRPr>
          </a:p>
        </p:txBody>
      </p:sp>
    </p:spTree>
    <p:extLst>
      <p:ext uri="{BB962C8B-B14F-4D97-AF65-F5344CB8AC3E}">
        <p14:creationId xmlns:p14="http://schemas.microsoft.com/office/powerpoint/2010/main" val="2478788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Proposal Template – Title</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325194" y="1843890"/>
            <a:ext cx="11574947" cy="5255811"/>
          </a:xfrm>
        </p:spPr>
        <p:txBody>
          <a:bodyPr/>
          <a:lstStyle/>
          <a:p>
            <a:pPr indent="0" algn="just">
              <a:lnSpc>
                <a:spcPct val="90000"/>
              </a:lnSpc>
              <a:buFont typeface="Verdana" pitchFamily="34" charset="0"/>
              <a:buNone/>
              <a:defRPr/>
            </a:pPr>
            <a:r>
              <a:rPr lang="en-US" altLang="en-US" sz="1800" kern="0" dirty="0">
                <a:solidFill>
                  <a:schemeClr val="tx2"/>
                </a:solidFill>
              </a:rPr>
              <a:t>Each call may have many proposals. To aid reviewers, pay attention to the title of your proposal. It should prepare them for what they are about to read and clearly identify your proposal: </a:t>
            </a:r>
          </a:p>
          <a:p>
            <a:pPr algn="just">
              <a:lnSpc>
                <a:spcPct val="90000"/>
              </a:lnSpc>
              <a:buFontTx/>
              <a:buChar char="-"/>
              <a:defRPr/>
            </a:pPr>
            <a:r>
              <a:rPr lang="en-US" altLang="en-US" sz="1800" kern="0" dirty="0">
                <a:solidFill>
                  <a:schemeClr val="tx2"/>
                </a:solidFill>
              </a:rPr>
              <a:t>Keep it short</a:t>
            </a:r>
          </a:p>
          <a:p>
            <a:pPr algn="just">
              <a:lnSpc>
                <a:spcPct val="90000"/>
              </a:lnSpc>
              <a:buFontTx/>
              <a:buChar char="-"/>
              <a:defRPr/>
            </a:pPr>
            <a:r>
              <a:rPr lang="en-US" altLang="en-US" sz="1800" kern="0" dirty="0">
                <a:solidFill>
                  <a:schemeClr val="tx2"/>
                </a:solidFill>
              </a:rPr>
              <a:t>Keep it clear</a:t>
            </a:r>
          </a:p>
          <a:p>
            <a:pPr algn="just">
              <a:lnSpc>
                <a:spcPct val="90000"/>
              </a:lnSpc>
              <a:buFontTx/>
              <a:buChar char="-"/>
              <a:defRPr/>
            </a:pPr>
            <a:r>
              <a:rPr lang="en-US" altLang="en-US" sz="1800" kern="0" dirty="0">
                <a:solidFill>
                  <a:schemeClr val="tx2"/>
                </a:solidFill>
              </a:rPr>
              <a:t>Make it descriptive and relevant</a:t>
            </a:r>
          </a:p>
          <a:p>
            <a:pPr algn="just">
              <a:lnSpc>
                <a:spcPct val="90000"/>
              </a:lnSpc>
              <a:buFontTx/>
              <a:buChar char="-"/>
              <a:defRPr/>
            </a:pPr>
            <a:r>
              <a:rPr lang="en-US" altLang="en-US" sz="1800" kern="0" dirty="0">
                <a:solidFill>
                  <a:schemeClr val="tx2"/>
                </a:solidFill>
              </a:rPr>
              <a:t>Do not waste time to think up overly long titles or try to force acronyms for the project.</a:t>
            </a:r>
          </a:p>
          <a:p>
            <a:pPr algn="just">
              <a:lnSpc>
                <a:spcPct val="90000"/>
              </a:lnSpc>
              <a:buFontTx/>
              <a:buChar char="-"/>
              <a:defRPr/>
            </a:pPr>
            <a:endParaRPr lang="en-US" altLang="en-US" sz="1600" kern="0" dirty="0">
              <a:solidFill>
                <a:schemeClr val="tx2"/>
              </a:solidFill>
            </a:endParaRPr>
          </a:p>
          <a:p>
            <a:pPr indent="0" algn="just">
              <a:lnSpc>
                <a:spcPct val="90000"/>
              </a:lnSpc>
              <a:buFont typeface="Verdana" pitchFamily="34" charset="0"/>
              <a:buNone/>
              <a:defRPr/>
            </a:pPr>
            <a:r>
              <a:rPr lang="en-US" altLang="en-US" sz="1600" b="1" kern="0" dirty="0">
                <a:solidFill>
                  <a:schemeClr val="bg1">
                    <a:lumMod val="25000"/>
                  </a:schemeClr>
                </a:solidFill>
              </a:rPr>
              <a:t>Examples</a:t>
            </a:r>
          </a:p>
          <a:p>
            <a:pPr indent="0" algn="just">
              <a:lnSpc>
                <a:spcPct val="90000"/>
              </a:lnSpc>
              <a:buFont typeface="Verdana" pitchFamily="34" charset="0"/>
              <a:buNone/>
              <a:defRPr/>
            </a:pPr>
            <a:endParaRPr lang="en-US" altLang="en-US" sz="1600" b="1" kern="0" dirty="0">
              <a:solidFill>
                <a:schemeClr val="tx2"/>
              </a:solidFill>
            </a:endParaRPr>
          </a:p>
          <a:p>
            <a:pPr algn="just">
              <a:lnSpc>
                <a:spcPct val="90000"/>
              </a:lnSpc>
              <a:buFontTx/>
              <a:buChar char="-"/>
              <a:defRPr/>
            </a:pPr>
            <a:r>
              <a:rPr lang="en-US" altLang="en-US" sz="1600" kern="0" dirty="0">
                <a:solidFill>
                  <a:schemeClr val="tx2"/>
                </a:solidFill>
              </a:rPr>
              <a:t>Simple and concise – but OK: </a:t>
            </a:r>
            <a:r>
              <a:rPr lang="en-US" altLang="en-US" sz="1600" i="1" kern="0" dirty="0">
                <a:solidFill>
                  <a:schemeClr val="tx2"/>
                </a:solidFill>
              </a:rPr>
              <a:t> “Increasing coffee sales by responding to customer demands”</a:t>
            </a:r>
          </a:p>
          <a:p>
            <a:pPr algn="just">
              <a:lnSpc>
                <a:spcPct val="90000"/>
              </a:lnSpc>
              <a:buFontTx/>
              <a:buChar char="-"/>
              <a:tabLst>
                <a:tab pos="360363" algn="l"/>
              </a:tabLst>
              <a:defRPr/>
            </a:pPr>
            <a:r>
              <a:rPr lang="en-US" altLang="en-US" sz="1600" kern="0" dirty="0">
                <a:solidFill>
                  <a:schemeClr val="tx2"/>
                </a:solidFill>
              </a:rPr>
              <a:t>Overly long and unnecessarily complex:</a:t>
            </a:r>
            <a:r>
              <a:rPr lang="en-US" altLang="en-US" sz="1600" i="1" kern="0" dirty="0">
                <a:solidFill>
                  <a:schemeClr val="tx2"/>
                </a:solidFill>
              </a:rPr>
              <a:t> “Investigating and testing various methods of </a:t>
            </a:r>
            <a:r>
              <a:rPr lang="en-US" altLang="en-US" sz="1600" i="1" kern="0" dirty="0" err="1">
                <a:solidFill>
                  <a:schemeClr val="tx2"/>
                </a:solidFill>
              </a:rPr>
              <a:t>maximising</a:t>
            </a:r>
            <a:r>
              <a:rPr lang="en-US" altLang="en-US" sz="1600" i="1" kern="0" dirty="0">
                <a:solidFill>
                  <a:schemeClr val="tx2"/>
                </a:solidFill>
              </a:rPr>
              <a:t> 	financial revenue and fiscal returns resulting from bean derived hot beverages sales in a customer focused environment using direct market feedback and other methods.”</a:t>
            </a:r>
          </a:p>
          <a:p>
            <a:pPr algn="just">
              <a:lnSpc>
                <a:spcPct val="90000"/>
              </a:lnSpc>
              <a:buFontTx/>
              <a:buChar char="-"/>
              <a:tabLst>
                <a:tab pos="360363" algn="l"/>
              </a:tabLst>
              <a:defRPr/>
            </a:pPr>
            <a:r>
              <a:rPr lang="en-US" altLang="en-US" sz="1600" kern="0" dirty="0">
                <a:solidFill>
                  <a:schemeClr val="tx2"/>
                </a:solidFill>
              </a:rPr>
              <a:t>Trying too hard for an acronym: </a:t>
            </a:r>
            <a:r>
              <a:rPr lang="en-US" altLang="en-US" sz="1600" i="1" kern="0" dirty="0">
                <a:solidFill>
                  <a:schemeClr val="tx2"/>
                </a:solidFill>
              </a:rPr>
              <a:t>“Cash </a:t>
            </a:r>
            <a:r>
              <a:rPr lang="en-US" altLang="en-US" sz="1600" i="1" kern="0" dirty="0" err="1">
                <a:solidFill>
                  <a:schemeClr val="tx2"/>
                </a:solidFill>
              </a:rPr>
              <a:t>maximising</a:t>
            </a:r>
            <a:r>
              <a:rPr lang="en-US" altLang="en-US" sz="1600" i="1" kern="0" dirty="0">
                <a:solidFill>
                  <a:schemeClr val="tx2"/>
                </a:solidFill>
              </a:rPr>
              <a:t> Objectives for increased Financial and Fiscal returns in a European Environment for </a:t>
            </a:r>
            <a:r>
              <a:rPr lang="en-US" altLang="en-US" sz="1600" i="1" kern="0" dirty="0" err="1">
                <a:solidFill>
                  <a:schemeClr val="tx2"/>
                </a:solidFill>
              </a:rPr>
              <a:t>HOt</a:t>
            </a:r>
            <a:r>
              <a:rPr lang="en-US" altLang="en-US" sz="1600" i="1" kern="0" dirty="0">
                <a:solidFill>
                  <a:schemeClr val="tx2"/>
                </a:solidFill>
              </a:rPr>
              <a:t> Beverages Sales (COFFEE HOBS)”</a:t>
            </a:r>
          </a:p>
          <a:p>
            <a:pPr>
              <a:lnSpc>
                <a:spcPct val="100000"/>
              </a:lnSpc>
            </a:pPr>
            <a:endParaRPr lang="en-GB" sz="1400" dirty="0">
              <a:solidFill>
                <a:schemeClr val="tx2"/>
              </a:solidFill>
              <a:latin typeface="+mn-lt"/>
            </a:endParaRPr>
          </a:p>
        </p:txBody>
      </p:sp>
      <p:sp>
        <p:nvSpPr>
          <p:cNvPr id="4" name="Rectangle 3">
            <a:extLst>
              <a:ext uri="{FF2B5EF4-FFF2-40B4-BE49-F238E27FC236}">
                <a16:creationId xmlns:a16="http://schemas.microsoft.com/office/drawing/2014/main" id="{3921B22A-7F07-4A34-9D24-C8554F9CA904}"/>
              </a:ext>
            </a:extLst>
          </p:cNvPr>
          <p:cNvSpPr/>
          <p:nvPr/>
        </p:nvSpPr>
        <p:spPr>
          <a:xfrm>
            <a:off x="4693230" y="1161792"/>
            <a:ext cx="2838876" cy="369332"/>
          </a:xfrm>
          <a:prstGeom prst="rect">
            <a:avLst/>
          </a:prstGeom>
          <a:solidFill>
            <a:srgbClr val="76C8AE"/>
          </a:solidFill>
          <a:ln>
            <a:solidFill>
              <a:srgbClr val="76C8AE"/>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eaLnBrk="1" hangingPunct="1">
              <a:defRPr/>
            </a:pPr>
            <a:r>
              <a:rPr lang="en-GB" altLang="en-US" b="1" dirty="0">
                <a:solidFill>
                  <a:schemeClr val="tx2"/>
                </a:solidFill>
              </a:rPr>
              <a:t>Hints and tips: The Title</a:t>
            </a:r>
            <a:endParaRPr lang="en-GB" b="1" dirty="0">
              <a:solidFill>
                <a:schemeClr val="tx2"/>
              </a:solidFill>
            </a:endParaRPr>
          </a:p>
        </p:txBody>
      </p:sp>
    </p:spTree>
    <p:extLst>
      <p:ext uri="{BB962C8B-B14F-4D97-AF65-F5344CB8AC3E}">
        <p14:creationId xmlns:p14="http://schemas.microsoft.com/office/powerpoint/2010/main" val="4284519895"/>
      </p:ext>
    </p:extLst>
  </p:cSld>
  <p:clrMapOvr>
    <a:masterClrMapping/>
  </p:clrMapOvr>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6A8FBB11-3885-4762-83D6-B4EE41EDCD97}"/>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E46EDA70-55A4-4F57-A141-721148227D0D}"/>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2405D75C-B040-4AF8-8FB2-A44AA11FB65B}"/>
    </a:ext>
  </a:extLst>
</a:theme>
</file>

<file path=ppt/theme/theme4.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F19CE89D-E146-46A8-B657-C7825DB984A0}"/>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57F8890F759C44ACFA1EBD5B9C41D8" ma:contentTypeVersion="18" ma:contentTypeDescription="Create a new document." ma:contentTypeScope="" ma:versionID="33de0665ab300a735fe9690eb95f3ab8">
  <xsd:schema xmlns:xsd="http://www.w3.org/2001/XMLSchema" xmlns:xs="http://www.w3.org/2001/XMLSchema" xmlns:p="http://schemas.microsoft.com/office/2006/metadata/properties" xmlns:ns1="http://schemas.microsoft.com/sharepoint/v3" xmlns:ns2="02323e2b-ed6c-4601-bc4f-7f982fb3745d" xmlns:ns3="760b1d43-dbbb-4ccd-81d1-8af7af92a028" targetNamespace="http://schemas.microsoft.com/office/2006/metadata/properties" ma:root="true" ma:fieldsID="958ed58fc9bcd7228b27896c3c8a9e39" ns1:_="" ns2:_="" ns3:_="">
    <xsd:import namespace="http://schemas.microsoft.com/sharepoint/v3"/>
    <xsd:import namespace="02323e2b-ed6c-4601-bc4f-7f982fb3745d"/>
    <xsd:import namespace="760b1d43-dbbb-4ccd-81d1-8af7af92a02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1:_ip_UnifiedCompliancePolicyProperties" minOccurs="0"/>
                <xsd:element ref="ns1:_ip_UnifiedCompliancePolicyUIAction" minOccurs="0"/>
                <xsd:element ref="ns2:MediaServiceLocation" minOccurs="0"/>
                <xsd:element ref="ns2:Date" minOccurs="0"/>
                <xsd:element ref="ns2:Labe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323e2b-ed6c-4601-bc4f-7f982fb37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688d343-e684-46db-b94f-a4cae8ed196c"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Date" ma:index="23" nillable="true" ma:displayName="Date" ma:format="DateTime" ma:internalName="Date">
      <xsd:simpleType>
        <xsd:restriction base="dms:DateTime"/>
      </xsd:simpleType>
    </xsd:element>
    <xsd:element name="Label" ma:index="24" nillable="true" ma:displayName="Label" ma:default="Trainees" ma:format="Dropdown" ma:internalName="Label">
      <xsd:complexType>
        <xsd:complexContent>
          <xsd:extension base="dms:MultiChoice">
            <xsd:sequence>
              <xsd:element name="Value" maxOccurs="unbounded" minOccurs="0" nillable="true">
                <xsd:simpleType>
                  <xsd:restriction base="dms:Choice">
                    <xsd:enumeration value="Trainees"/>
                    <xsd:enumeration value="Staff"/>
                  </xsd:restriction>
                </xsd:simpleType>
              </xsd:element>
            </xsd:sequence>
          </xsd:extension>
        </xsd:complexContent>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0b1d43-dbbb-4ccd-81d1-8af7af92a02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ea46e86-a036-4144-b5d5-e9ee15c60ef7}" ma:internalName="TaxCatchAll" ma:showField="CatchAllData" ma:web="760b1d43-dbbb-4ccd-81d1-8af7af92a028">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abel xmlns="02323e2b-ed6c-4601-bc4f-7f982fb3745d">
      <Value>Trainees</Value>
    </Label>
    <_ip_UnifiedCompliancePolicyUIAction xmlns="http://schemas.microsoft.com/sharepoint/v3" xsi:nil="true"/>
    <Date xmlns="02323e2b-ed6c-4601-bc4f-7f982fb3745d" xsi:nil="true"/>
    <_ip_UnifiedCompliancePolicyProperties xmlns="http://schemas.microsoft.com/sharepoint/v3" xsi:nil="true"/>
    <TaxCatchAll xmlns="760b1d43-dbbb-4ccd-81d1-8af7af92a028" xsi:nil="true"/>
    <lcf76f155ced4ddcb4097134ff3c332f xmlns="02323e2b-ed6c-4601-bc4f-7f982fb3745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87BF03-4212-4CD1-8BBC-42C70051EF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2323e2b-ed6c-4601-bc4f-7f982fb3745d"/>
    <ds:schemaRef ds:uri="760b1d43-dbbb-4ccd-81d1-8af7af92a0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22279E-2C4C-4C93-8498-455A58D1433E}">
  <ds:schemaRefs>
    <ds:schemaRef ds:uri="http://schemas.microsoft.com/office/infopath/2007/PartnerControls"/>
    <ds:schemaRef ds:uri="ddc99d1b-0883-4f2c-a8e6-6d8ebaa0e5d6"/>
    <ds:schemaRef ds:uri="http://purl.org/dc/dcmitype/"/>
    <ds:schemaRef ds:uri="http://purl.org/dc/terms/"/>
    <ds:schemaRef ds:uri="http://schemas.microsoft.com/office/2006/metadata/properties"/>
    <ds:schemaRef ds:uri="http://www.w3.org/XML/1998/namespace"/>
    <ds:schemaRef ds:uri="http://schemas.microsoft.com/office/2006/documentManagement/types"/>
    <ds:schemaRef ds:uri="http://schemas.microsoft.com/sharepoint/v3/fields"/>
    <ds:schemaRef ds:uri="http://schemas.openxmlformats.org/package/2006/metadata/core-properties"/>
    <ds:schemaRef ds:uri="http://schemas.microsoft.com/sharepoint/v4"/>
    <ds:schemaRef ds:uri="http://purl.org/dc/elements/1.1/"/>
    <ds:schemaRef ds:uri="02323e2b-ed6c-4601-bc4f-7f982fb3745d"/>
    <ds:schemaRef ds:uri="http://schemas.microsoft.com/sharepoint/v3"/>
    <ds:schemaRef ds:uri="760b1d43-dbbb-4ccd-81d1-8af7af92a028"/>
  </ds:schemaRefs>
</ds:datastoreItem>
</file>

<file path=customXml/itemProps3.xml><?xml version="1.0" encoding="utf-8"?>
<ds:datastoreItem xmlns:ds="http://schemas.openxmlformats.org/officeDocument/2006/customXml" ds:itemID="{548D79E0-F545-4A75-B39D-7B8AF1D9BA85}">
  <ds:schemaRefs>
    <ds:schemaRef ds:uri="http://schemas.microsoft.com/sharepoint/v3/contenttype/forms"/>
  </ds:schemaRefs>
</ds:datastoreItem>
</file>

<file path=docMetadata/LabelInfo.xml><?xml version="1.0" encoding="utf-8"?>
<clbl:labelList xmlns:clbl="http://schemas.microsoft.com/office/2020/mipLabelMetadata">
  <clbl:label id="{3976fa30-1907-4356-8241-62ea5e1c0256}" enabled="1" method="Standard" siteId="{9a5cacd0-2bef-4dd7-ac5c-7ebe1f54f495}" removed="0"/>
</clbl:labelList>
</file>

<file path=docProps/app.xml><?xml version="1.0" encoding="utf-8"?>
<Properties xmlns="http://schemas.openxmlformats.org/officeDocument/2006/extended-properties" xmlns:vt="http://schemas.openxmlformats.org/officeDocument/2006/docPropsVTypes">
  <Template>2020_ESA_Presentation</Template>
  <TotalTime>2129</TotalTime>
  <Words>8351</Words>
  <Application>Microsoft Office PowerPoint</Application>
  <PresentationFormat>Custom</PresentationFormat>
  <Paragraphs>874</Paragraphs>
  <Slides>77</Slides>
  <Notes>2</Notes>
  <HiddenSlides>0</HiddenSlides>
  <MMClips>0</MMClips>
  <ScaleCrop>false</ScaleCrop>
  <HeadingPairs>
    <vt:vector size="4" baseType="variant">
      <vt:variant>
        <vt:lpstr>Theme</vt:lpstr>
      </vt:variant>
      <vt:variant>
        <vt:i4>4</vt:i4>
      </vt:variant>
      <vt:variant>
        <vt:lpstr>Slide Titles</vt:lpstr>
      </vt:variant>
      <vt:variant>
        <vt:i4>77</vt:i4>
      </vt:variant>
    </vt:vector>
  </HeadingPairs>
  <TitlesOfParts>
    <vt:vector size="81" baseType="lpstr">
      <vt:lpstr>ESA_Presentation_DARK</vt:lpstr>
      <vt:lpstr>ESA_Presentation_DARK_BG</vt:lpstr>
      <vt:lpstr>ESA_Presentation_CLEAR</vt:lpstr>
      <vt:lpstr>ESA_Presentation_CLEAR_BG</vt:lpstr>
      <vt:lpstr>PowerPoint Presentation</vt:lpstr>
      <vt:lpstr>Summary of the presentation</vt:lpstr>
      <vt:lpstr>Disclaimer</vt:lpstr>
      <vt:lpstr>Proposal Template (hints and tips)</vt:lpstr>
      <vt:lpstr>Proposal Template Common Mistakes / Checklist before submission</vt:lpstr>
      <vt:lpstr>Proposal Template – Common Mistakes</vt:lpstr>
      <vt:lpstr>Proposal Template – Common Mistakes</vt:lpstr>
      <vt:lpstr>Proposal Template – Cover Letter</vt:lpstr>
      <vt:lpstr>Proposal Template – Title</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1 – Technical and Application Part</vt:lpstr>
      <vt:lpstr>Proposal Template Part 2 – Management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2 – Management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3 – Financial Part</vt:lpstr>
      <vt:lpstr>Proposal Template Part 4 – Contract Conditions</vt:lpstr>
      <vt:lpstr>Proposal Template: Part 4 – Contract Conditions Part</vt:lpstr>
      <vt:lpstr>Proposal Template: Part 4 – Contract Conditions Part</vt:lpstr>
      <vt:lpstr>Proposal Template: Part 4 – Contract Conditions Part</vt:lpstr>
      <vt:lpstr>Proposal Template: Part 4 – Contract Conditions Part</vt:lpstr>
      <vt:lpstr>Proposal Template: Part 4 – Contract Conditions Part</vt:lpstr>
      <vt:lpstr>Security Measures applied to submitted Tenders</vt:lpstr>
      <vt:lpstr>Questions?</vt:lpstr>
      <vt:lpstr>You made it!  Questions? Contact: Karol.Brzostowski@esa.int</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Requesting Party Activities for Latvia - 2nd call</dc:title>
  <dc:subject>Requesting Party Activities for Latvia - 2nd call</dc:subject>
  <dc:creator>Karol Brzostowski</dc:creator>
  <cp:keywords/>
  <dc:description/>
  <cp:lastModifiedBy>Kim Johnson</cp:lastModifiedBy>
  <cp:revision>63</cp:revision>
  <cp:lastPrinted>2008-08-26T16:26:23Z</cp:lastPrinted>
  <dcterms:created xsi:type="dcterms:W3CDTF">2021-08-16T10:21:16Z</dcterms:created>
  <dcterms:modified xsi:type="dcterms:W3CDTF">2023-09-11T13:42:09Z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Karol Brzostowski</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0x010100BA57F8890F759C44ACFA1EBD5B9C41D8</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ESA Official Use Only</vt:lpwstr>
  </property>
  <property fmtid="{D5CDD505-2E9C-101B-9397-08002B2CF9AE}" pid="18" name="Classification Caveat">
    <vt:lpwstr/>
  </property>
  <property fmtid="{D5CDD505-2E9C-101B-9397-08002B2CF9AE}" pid="19" name="Status">
    <vt:lpwstr>N/A</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2021-08-17T22:00:00Z</vt:filetime>
  </property>
  <property fmtid="{D5CDD505-2E9C-101B-9397-08002B2CF9AE}" pid="30" name="Organisational_x0020_entity">
    <vt:lpwstr/>
  </property>
  <property fmtid="{D5CDD505-2E9C-101B-9397-08002B2CF9AE}" pid="31" name="_dlc_DocIdItemGuid">
    <vt:lpwstr>5f0bab48-4ce0-4eab-83cc-d71b5b88219f</vt:lpwstr>
  </property>
  <property fmtid="{D5CDD505-2E9C-101B-9397-08002B2CF9AE}" pid="32" name="Organisational entity">
    <vt:lpwstr/>
  </property>
  <property fmtid="{D5CDD505-2E9C-101B-9397-08002B2CF9AE}" pid="33" name="IconOverlay">
    <vt:lpwstr/>
  </property>
  <property fmtid="{D5CDD505-2E9C-101B-9397-08002B2CF9AE}" pid="34" name="Document ID Value">
    <vt:lpwstr>PKKMWAM5UKCP-1108600927-1303</vt:lpwstr>
  </property>
  <property fmtid="{D5CDD505-2E9C-101B-9397-08002B2CF9AE}" pid="35" name="MSIP_Label_3976fa30-1907-4356-8241-62ea5e1c0256_Enabled">
    <vt:lpwstr>true</vt:lpwstr>
  </property>
  <property fmtid="{D5CDD505-2E9C-101B-9397-08002B2CF9AE}" pid="36" name="MSIP_Label_3976fa30-1907-4356-8241-62ea5e1c0256_SetDate">
    <vt:lpwstr>2020-09-30T12:03:24Z</vt:lpwstr>
  </property>
  <property fmtid="{D5CDD505-2E9C-101B-9397-08002B2CF9AE}" pid="37" name="MSIP_Label_3976fa30-1907-4356-8241-62ea5e1c0256_Method">
    <vt:lpwstr>Standard</vt:lpwstr>
  </property>
  <property fmtid="{D5CDD505-2E9C-101B-9397-08002B2CF9AE}" pid="38" name="MSIP_Label_3976fa30-1907-4356-8241-62ea5e1c0256_Name">
    <vt:lpwstr>ESA UNCLASSIFIED – For ESA Official Use Only</vt:lpwstr>
  </property>
  <property fmtid="{D5CDD505-2E9C-101B-9397-08002B2CF9AE}" pid="39" name="MSIP_Label_3976fa30-1907-4356-8241-62ea5e1c0256_SiteId">
    <vt:lpwstr>9a5cacd0-2bef-4dd7-ac5c-7ebe1f54f495</vt:lpwstr>
  </property>
  <property fmtid="{D5CDD505-2E9C-101B-9397-08002B2CF9AE}" pid="40" name="MSIP_Label_3976fa30-1907-4356-8241-62ea5e1c0256_ActionId">
    <vt:lpwstr>12cffb5a-e4fd-4993-a937-3b8906224a24</vt:lpwstr>
  </property>
  <property fmtid="{D5CDD505-2E9C-101B-9397-08002B2CF9AE}" pid="41" name="MSIP_Label_3976fa30-1907-4356-8241-62ea5e1c0256_ContentBits">
    <vt:lpwstr>0</vt:lpwstr>
  </property>
  <property fmtid="{D5CDD505-2E9C-101B-9397-08002B2CF9AE}" pid="42" name="Unified Compliance Policy UI Action">
    <vt:lpwstr/>
  </property>
  <property fmtid="{D5CDD505-2E9C-101B-9397-08002B2CF9AE}" pid="43" name="Date">
    <vt:lpwstr/>
  </property>
  <property fmtid="{D5CDD505-2E9C-101B-9397-08002B2CF9AE}" pid="44" name="Unified Compliance Policy Properties">
    <vt:lpwstr/>
  </property>
  <property fmtid="{D5CDD505-2E9C-101B-9397-08002B2CF9AE}" pid="45" name="Image Tags">
    <vt:lpwstr/>
  </property>
  <property fmtid="{D5CDD505-2E9C-101B-9397-08002B2CF9AE}" pid="46" name="MediaServiceImageTags">
    <vt:lpwstr/>
  </property>
</Properties>
</file>