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4.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drawings/drawing5.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drawings/drawing6.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drawings/drawing7.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drawings/drawing8.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drawings/drawing9.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drawings/drawing10.xml" ContentType="application/vnd.openxmlformats-officedocument.drawingml.chartshape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4.xml" ContentType="application/vnd.openxmlformats-officedocument.themeOverride+xml"/>
  <Override PartName="/ppt/drawings/drawing11.xml" ContentType="application/vnd.openxmlformats-officedocument.drawingml.chartshapes+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6.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7.xml" ContentType="application/vnd.openxmlformats-officedocument.themeOverride+xml"/>
  <Override PartName="/ppt/notesSlides/notesSlide4.xml" ContentType="application/vnd.openxmlformats-officedocument.presentationml.notesSlide+xml"/>
  <Override PartName="/ppt/theme/themeOverride28.xml" ContentType="application/vnd.openxmlformats-officedocument.themeOverride+xml"/>
  <Override PartName="/ppt/notesSlides/notesSlide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6.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8.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9.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13.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14.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15.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drawings/drawing13.xml" ContentType="application/vnd.openxmlformats-officedocument.drawingml.chartshapes+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drawings/drawing14.xml" ContentType="application/vnd.openxmlformats-officedocument.drawingml.chartshapes+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29.xml" ContentType="application/vnd.openxmlformats-officedocument.themeOverr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30.xml" ContentType="application/vnd.openxmlformats-officedocument.themeOverride+xml"/>
  <Override PartName="/ppt/drawings/drawing15.xml" ContentType="application/vnd.openxmlformats-officedocument.drawingml.chartshapes+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3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10" r:id="rId5"/>
    <p:sldMasterId id="2147483722" r:id="rId6"/>
    <p:sldMasterId id="2147483734" r:id="rId7"/>
  </p:sldMasterIdLst>
  <p:notesMasterIdLst>
    <p:notesMasterId r:id="rId149"/>
  </p:notesMasterIdLst>
  <p:sldIdLst>
    <p:sldId id="303" r:id="rId8"/>
    <p:sldId id="257" r:id="rId9"/>
    <p:sldId id="256" r:id="rId10"/>
    <p:sldId id="258" r:id="rId11"/>
    <p:sldId id="262" r:id="rId12"/>
    <p:sldId id="261" r:id="rId13"/>
    <p:sldId id="282" r:id="rId14"/>
    <p:sldId id="263" r:id="rId15"/>
    <p:sldId id="264" r:id="rId16"/>
    <p:sldId id="265" r:id="rId17"/>
    <p:sldId id="283" r:id="rId18"/>
    <p:sldId id="273" r:id="rId19"/>
    <p:sldId id="268" r:id="rId20"/>
    <p:sldId id="266" r:id="rId21"/>
    <p:sldId id="269" r:id="rId22"/>
    <p:sldId id="267" r:id="rId23"/>
    <p:sldId id="270" r:id="rId24"/>
    <p:sldId id="274" r:id="rId25"/>
    <p:sldId id="275" r:id="rId26"/>
    <p:sldId id="271" r:id="rId27"/>
    <p:sldId id="272" r:id="rId28"/>
    <p:sldId id="316" r:id="rId29"/>
    <p:sldId id="277" r:id="rId30"/>
    <p:sldId id="276" r:id="rId31"/>
    <p:sldId id="280" r:id="rId32"/>
    <p:sldId id="279" r:id="rId33"/>
    <p:sldId id="278" r:id="rId34"/>
    <p:sldId id="291" r:id="rId35"/>
    <p:sldId id="281" r:id="rId36"/>
    <p:sldId id="285" r:id="rId37"/>
    <p:sldId id="284" r:id="rId38"/>
    <p:sldId id="286" r:id="rId39"/>
    <p:sldId id="287" r:id="rId40"/>
    <p:sldId id="288" r:id="rId41"/>
    <p:sldId id="289" r:id="rId42"/>
    <p:sldId id="290" r:id="rId43"/>
    <p:sldId id="306" r:id="rId44"/>
    <p:sldId id="317" r:id="rId45"/>
    <p:sldId id="305" r:id="rId46"/>
    <p:sldId id="313" r:id="rId47"/>
    <p:sldId id="312" r:id="rId48"/>
    <p:sldId id="311" r:id="rId49"/>
    <p:sldId id="299" r:id="rId50"/>
    <p:sldId id="315" r:id="rId51"/>
    <p:sldId id="318" r:id="rId52"/>
    <p:sldId id="319" r:id="rId53"/>
    <p:sldId id="320" r:id="rId54"/>
    <p:sldId id="297" r:id="rId55"/>
    <p:sldId id="321" r:id="rId56"/>
    <p:sldId id="322" r:id="rId57"/>
    <p:sldId id="296" r:id="rId58"/>
    <p:sldId id="323" r:id="rId59"/>
    <p:sldId id="324" r:id="rId60"/>
    <p:sldId id="298" r:id="rId61"/>
    <p:sldId id="325" r:id="rId62"/>
    <p:sldId id="326" r:id="rId63"/>
    <p:sldId id="327" r:id="rId64"/>
    <p:sldId id="328" r:id="rId65"/>
    <p:sldId id="292" r:id="rId66"/>
    <p:sldId id="329" r:id="rId67"/>
    <p:sldId id="330" r:id="rId68"/>
    <p:sldId id="331" r:id="rId69"/>
    <p:sldId id="332" r:id="rId70"/>
    <p:sldId id="333" r:id="rId71"/>
    <p:sldId id="334" r:id="rId72"/>
    <p:sldId id="335" r:id="rId73"/>
    <p:sldId id="336" r:id="rId74"/>
    <p:sldId id="337" r:id="rId75"/>
    <p:sldId id="338" r:id="rId76"/>
    <p:sldId id="339" r:id="rId77"/>
    <p:sldId id="295" r:id="rId78"/>
    <p:sldId id="340" r:id="rId79"/>
    <p:sldId id="341" r:id="rId80"/>
    <p:sldId id="342" r:id="rId81"/>
    <p:sldId id="259" r:id="rId82"/>
    <p:sldId id="260" r:id="rId83"/>
    <p:sldId id="343" r:id="rId84"/>
    <p:sldId id="344" r:id="rId85"/>
    <p:sldId id="345" r:id="rId86"/>
    <p:sldId id="346" r:id="rId87"/>
    <p:sldId id="294" r:id="rId88"/>
    <p:sldId id="347" r:id="rId89"/>
    <p:sldId id="348" r:id="rId90"/>
    <p:sldId id="293" r:id="rId91"/>
    <p:sldId id="349" r:id="rId92"/>
    <p:sldId id="350" r:id="rId93"/>
    <p:sldId id="309" r:id="rId94"/>
    <p:sldId id="351" r:id="rId95"/>
    <p:sldId id="352" r:id="rId96"/>
    <p:sldId id="353" r:id="rId97"/>
    <p:sldId id="354" r:id="rId98"/>
    <p:sldId id="300" r:id="rId99"/>
    <p:sldId id="308" r:id="rId100"/>
    <p:sldId id="302"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6" r:id="rId122"/>
    <p:sldId id="377" r:id="rId123"/>
    <p:sldId id="378" r:id="rId124"/>
    <p:sldId id="301" r:id="rId125"/>
    <p:sldId id="379" r:id="rId126"/>
    <p:sldId id="392" r:id="rId127"/>
    <p:sldId id="381" r:id="rId128"/>
    <p:sldId id="382" r:id="rId129"/>
    <p:sldId id="383" r:id="rId130"/>
    <p:sldId id="384" r:id="rId131"/>
    <p:sldId id="385" r:id="rId132"/>
    <p:sldId id="386" r:id="rId133"/>
    <p:sldId id="387" r:id="rId134"/>
    <p:sldId id="388" r:id="rId135"/>
    <p:sldId id="389" r:id="rId136"/>
    <p:sldId id="390" r:id="rId137"/>
    <p:sldId id="391" r:id="rId138"/>
    <p:sldId id="393" r:id="rId139"/>
    <p:sldId id="394" r:id="rId140"/>
    <p:sldId id="395" r:id="rId141"/>
    <p:sldId id="396" r:id="rId142"/>
    <p:sldId id="397" r:id="rId143"/>
    <p:sldId id="398" r:id="rId144"/>
    <p:sldId id="399" r:id="rId145"/>
    <p:sldId id="400" r:id="rId146"/>
    <p:sldId id="401" r:id="rId147"/>
    <p:sldId id="375" r:id="rId148"/>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4C8619-A06F-4ECE-B8A0-AAEA24B9BD75}">
          <p14:sldIdLst>
            <p14:sldId id="303"/>
            <p14:sldId id="257"/>
            <p14:sldId id="256"/>
            <p14:sldId id="258"/>
            <p14:sldId id="262"/>
            <p14:sldId id="261"/>
            <p14:sldId id="282"/>
            <p14:sldId id="263"/>
            <p14:sldId id="264"/>
            <p14:sldId id="265"/>
            <p14:sldId id="283"/>
            <p14:sldId id="273"/>
            <p14:sldId id="268"/>
            <p14:sldId id="266"/>
            <p14:sldId id="269"/>
            <p14:sldId id="267"/>
            <p14:sldId id="270"/>
            <p14:sldId id="274"/>
            <p14:sldId id="275"/>
            <p14:sldId id="271"/>
            <p14:sldId id="272"/>
            <p14:sldId id="316"/>
            <p14:sldId id="277"/>
            <p14:sldId id="276"/>
            <p14:sldId id="280"/>
            <p14:sldId id="279"/>
            <p14:sldId id="278"/>
            <p14:sldId id="291"/>
            <p14:sldId id="281"/>
            <p14:sldId id="285"/>
            <p14:sldId id="284"/>
            <p14:sldId id="286"/>
            <p14:sldId id="287"/>
            <p14:sldId id="288"/>
            <p14:sldId id="289"/>
            <p14:sldId id="290"/>
            <p14:sldId id="306"/>
            <p14:sldId id="317"/>
            <p14:sldId id="305"/>
            <p14:sldId id="313"/>
            <p14:sldId id="312"/>
            <p14:sldId id="311"/>
            <p14:sldId id="299"/>
            <p14:sldId id="315"/>
          </p14:sldIdLst>
        </p14:section>
        <p14:section name="Default Section" id="{B161C220-6E8B-4D48-9ADF-5B9600D54F5A}">
          <p14:sldIdLst>
            <p14:sldId id="318"/>
          </p14:sldIdLst>
        </p14:section>
        <p14:section name="Valstiskā līmenī" id="{3C60CAA3-0F0F-4FFB-AF9C-57D101A2F308}">
          <p14:sldIdLst>
            <p14:sldId id="319"/>
            <p14:sldId id="320"/>
            <p14:sldId id="297"/>
          </p14:sldIdLst>
        </p14:section>
        <p14:section name="Pašvaldības līmenī" id="{1C3BAB10-CFD9-46D7-9888-941101A4D1B6}">
          <p14:sldIdLst>
            <p14:sldId id="321"/>
            <p14:sldId id="322"/>
            <p14:sldId id="296"/>
          </p14:sldIdLst>
        </p14:section>
        <p14:section name="Skolas līmenī" id="{AFC1C841-F3C9-4A94-9560-39D51E63866C}">
          <p14:sldIdLst>
            <p14:sldId id="323"/>
            <p14:sldId id="324"/>
            <p14:sldId id="298"/>
          </p14:sldIdLst>
        </p14:section>
        <p14:section name="kā" id="{2A360CFE-4DCB-429B-8D78-D05A7175589E}">
          <p14:sldIdLst>
            <p14:sldId id="325"/>
          </p14:sldIdLst>
        </p14:section>
        <p14:section name="beigas" id="{D5A82346-BFA9-404B-9CB3-AC6C353041CA}">
          <p14:sldIdLst>
            <p14:sldId id="326"/>
          </p14:sldIdLst>
        </p14:section>
        <p14:section name="PISA" id="{97367A89-BD9B-4442-9D3C-0C74E55F8D61}">
          <p14:sldIdLst>
            <p14:sldId id="327"/>
            <p14:sldId id="328"/>
            <p14:sldId id="292"/>
            <p14:sldId id="329"/>
            <p14:sldId id="330"/>
            <p14:sldId id="331"/>
            <p14:sldId id="332"/>
            <p14:sldId id="333"/>
            <p14:sldId id="334"/>
            <p14:sldId id="335"/>
            <p14:sldId id="336"/>
          </p14:sldIdLst>
        </p14:section>
        <p14:section name="IPI" id="{010B9D50-CC69-49B9-B7E0-EC5DC649DCA8}">
          <p14:sldIdLst>
            <p14:sldId id="337"/>
            <p14:sldId id="338"/>
          </p14:sldIdLst>
        </p14:section>
        <p14:section name="Punkti" id="{1D89C344-344E-47AB-92FD-30E83174537B}">
          <p14:sldIdLst>
            <p14:sldId id="339"/>
            <p14:sldId id="295"/>
            <p14:sldId id="340"/>
            <p14:sldId id="341"/>
            <p14:sldId id="342"/>
            <p14:sldId id="259"/>
            <p14:sldId id="260"/>
            <p14:sldId id="343"/>
            <p14:sldId id="344"/>
            <p14:sldId id="345"/>
            <p14:sldId id="346"/>
            <p14:sldId id="294"/>
            <p14:sldId id="347"/>
            <p14:sldId id="348"/>
            <p14:sldId id="293"/>
            <p14:sldId id="349"/>
            <p14:sldId id="350"/>
            <p14:sldId id="309"/>
            <p14:sldId id="351"/>
            <p14:sldId id="352"/>
            <p14:sldId id="353"/>
            <p14:sldId id="354"/>
            <p14:sldId id="300"/>
            <p14:sldId id="308"/>
            <p14:sldId id="302"/>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6"/>
            <p14:sldId id="377"/>
            <p14:sldId id="378"/>
            <p14:sldId id="301"/>
            <p14:sldId id="379"/>
            <p14:sldId id="392"/>
            <p14:sldId id="381"/>
            <p14:sldId id="382"/>
            <p14:sldId id="383"/>
            <p14:sldId id="384"/>
            <p14:sldId id="385"/>
            <p14:sldId id="386"/>
            <p14:sldId id="387"/>
            <p14:sldId id="388"/>
            <p14:sldId id="389"/>
            <p14:sldId id="390"/>
            <p14:sldId id="391"/>
            <p14:sldId id="393"/>
            <p14:sldId id="394"/>
            <p14:sldId id="395"/>
            <p14:sldId id="396"/>
            <p14:sldId id="397"/>
            <p14:sldId id="398"/>
            <p14:sldId id="399"/>
            <p14:sldId id="400"/>
            <p14:sldId id="401"/>
            <p14:sldId id="3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88"/>
    <a:srgbClr val="F34E34"/>
    <a:srgbClr val="E9B91C"/>
    <a:srgbClr val="00789F"/>
    <a:srgbClr val="F4DB8C"/>
    <a:srgbClr val="006F92"/>
    <a:srgbClr val="75DEFF"/>
    <a:srgbClr val="D44435"/>
    <a:srgbClr val="289034"/>
    <a:srgbClr val="1BA9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ila, režģa tabu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320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presProps" Target="presProps.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viewProps" Target="view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tableStyles" Target="tableStyle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3.bin"/></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embeddings/oleObject4.bin"/></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8.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9.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0.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embeddings/oleObject5.bin"/></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8.xml"/><Relationship Id="rId4" Type="http://schemas.openxmlformats.org/officeDocument/2006/relationships/package" Target="../embeddings/Microsoft_Excel_Worksheet11.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2.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9.xml"/><Relationship Id="rId4"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5" Type="http://schemas.openxmlformats.org/officeDocument/2006/relationships/chartUserShapes" Target="../drawings/drawing10.xml"/><Relationship Id="rId4" Type="http://schemas.openxmlformats.org/officeDocument/2006/relationships/oleObject" Target="../embeddings/oleObject6.bin"/></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5" Type="http://schemas.openxmlformats.org/officeDocument/2006/relationships/package" Target="../embeddings/Microsoft_Excel_Worksheet14.xlsx"/><Relationship Id="rId4" Type="http://schemas.openxmlformats.org/officeDocument/2006/relationships/image" Target="../media/image12.png"/></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15.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16.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4.xml"/><Relationship Id="rId1" Type="http://schemas.microsoft.com/office/2011/relationships/chartStyle" Target="style24.xml"/><Relationship Id="rId5" Type="http://schemas.openxmlformats.org/officeDocument/2006/relationships/chartUserShapes" Target="../drawings/drawing11.xml"/><Relationship Id="rId4" Type="http://schemas.openxmlformats.org/officeDocument/2006/relationships/package" Target="../embeddings/Microsoft_Excel_Worksheet17.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18.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19.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embeddings/oleObject2.bin"/></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https://universityoflatvia387-my.sharepoint.com/personal/lindamt_edu_lu_lv/Documents/IPI/P&#275;tijumi/Sekund&#257;rais/raksts2022/Tabula-sasniegumi-valstis1.xlsx" TargetMode="Externa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2.xml"/></Relationships>
</file>

<file path=ppt/charts/_rels/chart39.xml.rels><?xml version="1.0" encoding="UTF-8" standalone="yes"?>
<Relationships xmlns="http://schemas.openxmlformats.org/package/2006/relationships"><Relationship Id="rId3" Type="http://schemas.openxmlformats.org/officeDocument/2006/relationships/oleObject" Target="https://universityoflatvia387-my.sharepoint.com/personal/lindamt_edu_lu_lv/Documents/IPI/P&#275;tijumi/Sekund&#257;rais/raksts2022/Tabula-sasniegumi-valstis1.xlsx" TargetMode="Externa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chartUserShapes" Target="../drawings/drawing1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package" Target="../embeddings/Microsoft_Excel_Worksheet1.xlsx"/></Relationships>
</file>

<file path=ppt/charts/_rels/chart40.xml.rels><?xml version="1.0" encoding="UTF-8" standalone="yes"?>
<Relationships xmlns="http://schemas.openxmlformats.org/package/2006/relationships"><Relationship Id="rId3" Type="http://schemas.openxmlformats.org/officeDocument/2006/relationships/oleObject" Target="https://universityoflatvia387-my.sharepoint.com/personal/lindamt_edu_lu_lv/Documents/IPI/P&#275;tijumi/Sekund&#257;rais/raksts2022/Tabula-sasniegumi-valstis1.xlsx" TargetMode="Externa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chartUserShapes" Target="../drawings/drawing14.xm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_Worksheet30.xlsx"/></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42.xml"/><Relationship Id="rId1" Type="http://schemas.microsoft.com/office/2011/relationships/chartStyle" Target="style42.xml"/><Relationship Id="rId5" Type="http://schemas.openxmlformats.org/officeDocument/2006/relationships/chartUserShapes" Target="../drawings/drawing15.xml"/><Relationship Id="rId4" Type="http://schemas.openxmlformats.org/officeDocument/2006/relationships/package" Target="../embeddings/Microsoft_Excel_Worksheet31.xlsx"/></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package" Target="../embeddings/Microsoft_Excel_Worksheet3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4.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5.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6.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7.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623903351071473E-2"/>
          <c:y val="9.3190226613795363E-2"/>
          <c:w val="0.87943829599448997"/>
          <c:h val="0.7775401209702083"/>
        </c:manualLayout>
      </c:layout>
      <c:scatterChart>
        <c:scatterStyle val="lineMarker"/>
        <c:varyColors val="0"/>
        <c:ser>
          <c:idx val="0"/>
          <c:order val="0"/>
          <c:spPr>
            <a:ln w="25400" cap="rnd">
              <a:noFill/>
              <a:round/>
            </a:ln>
            <a:effectLst/>
          </c:spPr>
          <c:marker>
            <c:symbol val="diamond"/>
            <c:size val="13"/>
            <c:spPr>
              <a:solidFill>
                <a:srgbClr val="00789F"/>
              </a:solidFill>
              <a:ln w="3175">
                <a:noFill/>
              </a:ln>
              <a:effectLst/>
            </c:spPr>
          </c:marker>
          <c:dPt>
            <c:idx val="47"/>
            <c:marker>
              <c:symbol val="none"/>
            </c:marker>
            <c:bubble3D val="0"/>
            <c:extLst>
              <c:ext xmlns:c16="http://schemas.microsoft.com/office/drawing/2014/chart" uri="{C3380CC4-5D6E-409C-BE32-E72D297353CC}">
                <c16:uniqueId val="{00000000-1186-4C3F-A013-4A0C40524C5F}"/>
              </c:ext>
            </c:extLst>
          </c:dPt>
          <c:dPt>
            <c:idx val="48"/>
            <c:marker>
              <c:symbol val="diamond"/>
              <c:size val="13"/>
              <c:spPr>
                <a:solidFill>
                  <a:srgbClr val="00789F"/>
                </a:solidFill>
                <a:ln w="3175">
                  <a:noFill/>
                </a:ln>
                <a:effectLst/>
              </c:spPr>
            </c:marker>
            <c:bubble3D val="0"/>
            <c:extLst>
              <c:ext xmlns:c16="http://schemas.microsoft.com/office/drawing/2014/chart" uri="{C3380CC4-5D6E-409C-BE32-E72D297353CC}">
                <c16:uniqueId val="{00000001-1186-4C3F-A013-4A0C40524C5F}"/>
              </c:ext>
            </c:extLst>
          </c:dPt>
          <c:dLbls>
            <c:dLbl>
              <c:idx val="0"/>
              <c:layout>
                <c:manualLayout>
                  <c:x val="-0.11594202898550725"/>
                  <c:y val="-3.6742172036851282E-2"/>
                </c:manualLayout>
              </c:layout>
              <c:tx>
                <c:rich>
                  <a:bodyPr/>
                  <a:lstStyle/>
                  <a:p>
                    <a:fld id="{91461DF1-C149-4CDB-821D-9BCEEEC5DE65}"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186-4C3F-A013-4A0C40524C5F}"/>
                </c:ext>
              </c:extLst>
            </c:dLbl>
            <c:dLbl>
              <c:idx val="1"/>
              <c:layout>
                <c:manualLayout>
                  <c:x val="5.6856479896534671E-3"/>
                  <c:y val="1.0890396323633648E-2"/>
                </c:manualLayout>
              </c:layout>
              <c:tx>
                <c:rich>
                  <a:bodyPr/>
                  <a:lstStyle/>
                  <a:p>
                    <a:fld id="{E474FC81-43A0-441D-9E6F-BA51A8D6F9FF}"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186-4C3F-A013-4A0C40524C5F}"/>
                </c:ext>
              </c:extLst>
            </c:dLbl>
            <c:dLbl>
              <c:idx val="2"/>
              <c:layout>
                <c:manualLayout>
                  <c:x val="-0.10416623862258841"/>
                  <c:y val="1.4531804049932978E-2"/>
                </c:manualLayout>
              </c:layout>
              <c:tx>
                <c:rich>
                  <a:bodyPr/>
                  <a:lstStyle/>
                  <a:p>
                    <a:fld id="{0737CE02-4752-48DB-B5CC-B04D24275E1E}"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186-4C3F-A013-4A0C40524C5F}"/>
                </c:ext>
              </c:extLst>
            </c:dLbl>
            <c:dLbl>
              <c:idx val="3"/>
              <c:tx>
                <c:rich>
                  <a:bodyPr/>
                  <a:lstStyle/>
                  <a:p>
                    <a:fld id="{DE73C83B-5809-4A9B-887B-BC193535C628}" type="CELLRANGE">
                      <a:rPr lang="en-150"/>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1186-4C3F-A013-4A0C40524C5F}"/>
                </c:ext>
              </c:extLst>
            </c:dLbl>
            <c:dLbl>
              <c:idx val="4"/>
              <c:layout>
                <c:manualLayout>
                  <c:x val="-2.5764895330112721E-2"/>
                  <c:y val="-3.9366612896626373E-2"/>
                </c:manualLayout>
              </c:layout>
              <c:tx>
                <c:rich>
                  <a:bodyPr/>
                  <a:lstStyle/>
                  <a:p>
                    <a:fld id="{DACAF991-E21B-4D97-AE18-1995E9EC4037}"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1186-4C3F-A013-4A0C40524C5F}"/>
                </c:ext>
              </c:extLst>
            </c:dLbl>
            <c:dLbl>
              <c:idx val="5"/>
              <c:layout>
                <c:manualLayout>
                  <c:x val="-3.0931821928056095E-2"/>
                  <c:y val="-5.0097062982034361E-2"/>
                </c:manualLayout>
              </c:layout>
              <c:tx>
                <c:rich>
                  <a:bodyPr/>
                  <a:lstStyle/>
                  <a:p>
                    <a:fld id="{88AC5C36-8DAA-4BBF-B2AB-97F3F1EEFD88}"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186-4C3F-A013-4A0C40524C5F}"/>
                </c:ext>
              </c:extLst>
            </c:dLbl>
            <c:dLbl>
              <c:idx val="6"/>
              <c:layout>
                <c:manualLayout>
                  <c:x val="2.8514841441921211E-2"/>
                  <c:y val="4.9521339183976609E-3"/>
                </c:manualLayout>
              </c:layout>
              <c:tx>
                <c:rich>
                  <a:bodyPr/>
                  <a:lstStyle/>
                  <a:p>
                    <a:fld id="{79E03421-3F2F-470D-9C8E-4701C8FC38D8}" type="CELLRANGE">
                      <a:rPr lang="lv-LV"/>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186-4C3F-A013-4A0C40524C5F}"/>
                </c:ext>
              </c:extLst>
            </c:dLbl>
            <c:dLbl>
              <c:idx val="7"/>
              <c:layout>
                <c:manualLayout>
                  <c:x val="-2.4515957244474876E-2"/>
                  <c:y val="3.1105410357159538E-2"/>
                </c:manualLayout>
              </c:layout>
              <c:tx>
                <c:rich>
                  <a:bodyPr/>
                  <a:lstStyle/>
                  <a:p>
                    <a:fld id="{034D2DD0-9660-4600-9E9C-763935783312}"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1186-4C3F-A013-4A0C40524C5F}"/>
                </c:ext>
              </c:extLst>
            </c:dLbl>
            <c:dLbl>
              <c:idx val="8"/>
              <c:layout>
                <c:manualLayout>
                  <c:x val="7.5087172074504585E-3"/>
                  <c:y val="-1.543625853098266E-2"/>
                </c:manualLayout>
              </c:layout>
              <c:tx>
                <c:rich>
                  <a:bodyPr/>
                  <a:lstStyle/>
                  <a:p>
                    <a:fld id="{54336000-A183-44E9-844A-C29BC01F48F2}"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1186-4C3F-A013-4A0C40524C5F}"/>
                </c:ext>
              </c:extLst>
            </c:dLbl>
            <c:dLbl>
              <c:idx val="9"/>
              <c:layout>
                <c:manualLayout>
                  <c:x val="-8.6183137729316073E-2"/>
                  <c:y val="2.0685192944394699E-2"/>
                </c:manualLayout>
              </c:layout>
              <c:tx>
                <c:rich>
                  <a:bodyPr/>
                  <a:lstStyle/>
                  <a:p>
                    <a:fld id="{7C3D3431-C6E7-441D-8BBD-765A4E17C5C5}"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186-4C3F-A013-4A0C40524C5F}"/>
                </c:ext>
              </c:extLst>
            </c:dLbl>
            <c:dLbl>
              <c:idx val="10"/>
              <c:layout>
                <c:manualLayout>
                  <c:x val="-5.1993955868731012E-3"/>
                  <c:y val="4.7569148926874368E-2"/>
                </c:manualLayout>
              </c:layout>
              <c:tx>
                <c:rich>
                  <a:bodyPr/>
                  <a:lstStyle/>
                  <a:p>
                    <a:fld id="{C02D415F-7B36-4F1E-8F84-4FE70AC6FFC6}"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1186-4C3F-A013-4A0C40524C5F}"/>
                </c:ext>
              </c:extLst>
            </c:dLbl>
            <c:dLbl>
              <c:idx val="11"/>
              <c:layout>
                <c:manualLayout>
                  <c:x val="-3.2206119162640902E-3"/>
                  <c:y val="3.9366612896626373E-2"/>
                </c:manualLayout>
              </c:layout>
              <c:tx>
                <c:rich>
                  <a:bodyPr/>
                  <a:lstStyle/>
                  <a:p>
                    <a:fld id="{9D0B2B21-CACA-40F1-A21F-67823B85B78D}"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1186-4C3F-A013-4A0C40524C5F}"/>
                </c:ext>
              </c:extLst>
            </c:dLbl>
            <c:dLbl>
              <c:idx val="12"/>
              <c:tx>
                <c:rich>
                  <a:bodyPr/>
                  <a:lstStyle/>
                  <a:p>
                    <a:fld id="{78128B62-275D-426D-9544-DADCF04AA580}" type="CELLRANGE">
                      <a:rPr lang="en-150"/>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1186-4C3F-A013-4A0C40524C5F}"/>
                </c:ext>
              </c:extLst>
            </c:dLbl>
            <c:dLbl>
              <c:idx val="13"/>
              <c:layout>
                <c:manualLayout>
                  <c:x val="-0.1143317230273752"/>
                  <c:y val="5.2488817195501828E-3"/>
                </c:manualLayout>
              </c:layout>
              <c:tx>
                <c:rich>
                  <a:bodyPr/>
                  <a:lstStyle/>
                  <a:p>
                    <a:fld id="{D5370BCA-9A32-4269-8047-68145E9A3564}" type="CELLRANGE">
                      <a:rPr lang="lv-LV"/>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1186-4C3F-A013-4A0C40524C5F}"/>
                </c:ext>
              </c:extLst>
            </c:dLbl>
            <c:dLbl>
              <c:idx val="14"/>
              <c:layout>
                <c:manualLayout>
                  <c:x val="-9.8742946986699137E-2"/>
                  <c:y val="7.7569792561714172E-3"/>
                </c:manualLayout>
              </c:layout>
              <c:tx>
                <c:rich>
                  <a:bodyPr/>
                  <a:lstStyle/>
                  <a:p>
                    <a:fld id="{F8592C23-0486-428D-97A2-8B57E6EA9D52}"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1186-4C3F-A013-4A0C40524C5F}"/>
                </c:ext>
              </c:extLst>
            </c:dLbl>
            <c:dLbl>
              <c:idx val="15"/>
              <c:layout>
                <c:manualLayout>
                  <c:x val="-4.9855149883914443E-2"/>
                  <c:y val="4.7341434131354561E-2"/>
                </c:manualLayout>
              </c:layout>
              <c:tx>
                <c:rich>
                  <a:bodyPr/>
                  <a:lstStyle/>
                  <a:p>
                    <a:fld id="{38002A66-9728-47B9-8339-E7F1746EBB82}"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1186-4C3F-A013-4A0C40524C5F}"/>
                </c:ext>
              </c:extLst>
            </c:dLbl>
            <c:dLbl>
              <c:idx val="16"/>
              <c:layout>
                <c:manualLayout>
                  <c:x val="-7.8883796529135727E-2"/>
                  <c:y val="5.4187033713324027E-2"/>
                </c:manualLayout>
              </c:layout>
              <c:tx>
                <c:rich>
                  <a:bodyPr/>
                  <a:lstStyle/>
                  <a:p>
                    <a:fld id="{BFA5B392-FEDC-42B3-BC5E-DDB939DCF287}"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1186-4C3F-A013-4A0C40524C5F}"/>
                </c:ext>
              </c:extLst>
            </c:dLbl>
            <c:dLbl>
              <c:idx val="17"/>
              <c:layout>
                <c:manualLayout>
                  <c:x val="-6.0979531602159409E-2"/>
                  <c:y val="-5.548691295283005E-2"/>
                </c:manualLayout>
              </c:layout>
              <c:tx>
                <c:rich>
                  <a:bodyPr/>
                  <a:lstStyle/>
                  <a:p>
                    <a:fld id="{85A3053A-95C1-461A-9BD4-6567045AF7CB}"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1186-4C3F-A013-4A0C40524C5F}"/>
                </c:ext>
              </c:extLst>
            </c:dLbl>
            <c:dLbl>
              <c:idx val="18"/>
              <c:layout>
                <c:manualLayout>
                  <c:x val="-9.1787439613526575E-2"/>
                  <c:y val="-2.6244408597751396E-3"/>
                </c:manualLayout>
              </c:layout>
              <c:tx>
                <c:rich>
                  <a:bodyPr/>
                  <a:lstStyle/>
                  <a:p>
                    <a:fld id="{048774C3-BF5F-4477-8C2D-06B9EC4DCFCE}"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1186-4C3F-A013-4A0C40524C5F}"/>
                </c:ext>
              </c:extLst>
            </c:dLbl>
            <c:dLbl>
              <c:idx val="19"/>
              <c:layout>
                <c:manualLayout>
                  <c:x val="-6.9243156199677997E-2"/>
                  <c:y val="3.9366612896626275E-2"/>
                </c:manualLayout>
              </c:layout>
              <c:tx>
                <c:rich>
                  <a:bodyPr/>
                  <a:lstStyle/>
                  <a:p>
                    <a:fld id="{12D800D0-56D1-4053-9089-811D7CF8D11D}"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1186-4C3F-A013-4A0C40524C5F}"/>
                </c:ext>
              </c:extLst>
            </c:dLbl>
            <c:dLbl>
              <c:idx val="20"/>
              <c:layout>
                <c:manualLayout>
                  <c:x val="1.9995688944673113E-4"/>
                  <c:y val="1.5436258530982709E-2"/>
                </c:manualLayout>
              </c:layout>
              <c:tx>
                <c:rich>
                  <a:bodyPr/>
                  <a:lstStyle/>
                  <a:p>
                    <a:fld id="{08E7C0C7-9237-4A5D-AAA0-4930AA4981AB}"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1186-4C3F-A013-4A0C40524C5F}"/>
                </c:ext>
              </c:extLst>
            </c:dLbl>
            <c:dLbl>
              <c:idx val="21"/>
              <c:layout>
                <c:manualLayout>
                  <c:x val="-0.10100068516829508"/>
                  <c:y val="2.6633193931566723E-2"/>
                </c:manualLayout>
              </c:layout>
              <c:tx>
                <c:rich>
                  <a:bodyPr/>
                  <a:lstStyle/>
                  <a:p>
                    <a:fld id="{04C41A8D-63FD-4D29-8D38-C8F3471DE256}" type="CELLRANGE">
                      <a:rPr lang="en-US"/>
                      <a:pPr/>
                      <a:t>[CELLRANGE]</a:t>
                    </a:fld>
                    <a:endParaRPr lang="en-150"/>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1186-4C3F-A013-4A0C40524C5F}"/>
                </c:ext>
              </c:extLst>
            </c:dLbl>
            <c:dLbl>
              <c:idx val="22"/>
              <c:delete val="1"/>
              <c:extLst>
                <c:ext xmlns:c15="http://schemas.microsoft.com/office/drawing/2012/chart" uri="{CE6537A1-D6FC-4f65-9D91-7224C49458BB}"/>
                <c:ext xmlns:c16="http://schemas.microsoft.com/office/drawing/2014/chart" uri="{C3380CC4-5D6E-409C-BE32-E72D297353CC}">
                  <c16:uniqueId val="{00000018-1186-4C3F-A013-4A0C40524C5F}"/>
                </c:ext>
              </c:extLst>
            </c:dLbl>
            <c:dLbl>
              <c:idx val="23"/>
              <c:delete val="1"/>
              <c:extLst>
                <c:ext xmlns:c15="http://schemas.microsoft.com/office/drawing/2012/chart" uri="{CE6537A1-D6FC-4f65-9D91-7224C49458BB}"/>
                <c:ext xmlns:c16="http://schemas.microsoft.com/office/drawing/2014/chart" uri="{C3380CC4-5D6E-409C-BE32-E72D297353CC}">
                  <c16:uniqueId val="{00000019-1186-4C3F-A013-4A0C40524C5F}"/>
                </c:ext>
              </c:extLst>
            </c:dLbl>
            <c:dLbl>
              <c:idx val="24"/>
              <c:delete val="1"/>
              <c:extLst>
                <c:ext xmlns:c15="http://schemas.microsoft.com/office/drawing/2012/chart" uri="{CE6537A1-D6FC-4f65-9D91-7224C49458BB}"/>
                <c:ext xmlns:c16="http://schemas.microsoft.com/office/drawing/2014/chart" uri="{C3380CC4-5D6E-409C-BE32-E72D297353CC}">
                  <c16:uniqueId val="{0000001A-1186-4C3F-A013-4A0C40524C5F}"/>
                </c:ext>
              </c:extLst>
            </c:dLbl>
            <c:dLbl>
              <c:idx val="25"/>
              <c:delete val="1"/>
              <c:extLst>
                <c:ext xmlns:c15="http://schemas.microsoft.com/office/drawing/2012/chart" uri="{CE6537A1-D6FC-4f65-9D91-7224C49458BB}"/>
                <c:ext xmlns:c16="http://schemas.microsoft.com/office/drawing/2014/chart" uri="{C3380CC4-5D6E-409C-BE32-E72D297353CC}">
                  <c16:uniqueId val="{0000001B-1186-4C3F-A013-4A0C40524C5F}"/>
                </c:ext>
              </c:extLst>
            </c:dLbl>
            <c:dLbl>
              <c:idx val="26"/>
              <c:delete val="1"/>
              <c:extLst>
                <c:ext xmlns:c15="http://schemas.microsoft.com/office/drawing/2012/chart" uri="{CE6537A1-D6FC-4f65-9D91-7224C49458BB}"/>
                <c:ext xmlns:c16="http://schemas.microsoft.com/office/drawing/2014/chart" uri="{C3380CC4-5D6E-409C-BE32-E72D297353CC}">
                  <c16:uniqueId val="{0000001C-1186-4C3F-A013-4A0C40524C5F}"/>
                </c:ext>
              </c:extLst>
            </c:dLbl>
            <c:dLbl>
              <c:idx val="27"/>
              <c:delete val="1"/>
              <c:extLst>
                <c:ext xmlns:c15="http://schemas.microsoft.com/office/drawing/2012/chart" uri="{CE6537A1-D6FC-4f65-9D91-7224C49458BB}"/>
                <c:ext xmlns:c16="http://schemas.microsoft.com/office/drawing/2014/chart" uri="{C3380CC4-5D6E-409C-BE32-E72D297353CC}">
                  <c16:uniqueId val="{0000001D-1186-4C3F-A013-4A0C40524C5F}"/>
                </c:ext>
              </c:extLst>
            </c:dLbl>
            <c:dLbl>
              <c:idx val="28"/>
              <c:delete val="1"/>
              <c:extLst>
                <c:ext xmlns:c15="http://schemas.microsoft.com/office/drawing/2012/chart" uri="{CE6537A1-D6FC-4f65-9D91-7224C49458BB}"/>
                <c:ext xmlns:c16="http://schemas.microsoft.com/office/drawing/2014/chart" uri="{C3380CC4-5D6E-409C-BE32-E72D297353CC}">
                  <c16:uniqueId val="{0000001E-1186-4C3F-A013-4A0C40524C5F}"/>
                </c:ext>
              </c:extLst>
            </c:dLbl>
            <c:dLbl>
              <c:idx val="29"/>
              <c:delete val="1"/>
              <c:extLst>
                <c:ext xmlns:c15="http://schemas.microsoft.com/office/drawing/2012/chart" uri="{CE6537A1-D6FC-4f65-9D91-7224C49458BB}"/>
                <c:ext xmlns:c16="http://schemas.microsoft.com/office/drawing/2014/chart" uri="{C3380CC4-5D6E-409C-BE32-E72D297353CC}">
                  <c16:uniqueId val="{0000001F-1186-4C3F-A013-4A0C40524C5F}"/>
                </c:ext>
              </c:extLst>
            </c:dLbl>
            <c:dLbl>
              <c:idx val="31"/>
              <c:delete val="1"/>
              <c:extLst>
                <c:ext xmlns:c15="http://schemas.microsoft.com/office/drawing/2012/chart" uri="{CE6537A1-D6FC-4f65-9D91-7224C49458BB}"/>
                <c:ext xmlns:c16="http://schemas.microsoft.com/office/drawing/2014/chart" uri="{C3380CC4-5D6E-409C-BE32-E72D297353CC}">
                  <c16:uniqueId val="{00000020-1186-4C3F-A013-4A0C40524C5F}"/>
                </c:ext>
              </c:extLst>
            </c:dLbl>
            <c:dLbl>
              <c:idx val="32"/>
              <c:delete val="1"/>
              <c:extLst>
                <c:ext xmlns:c15="http://schemas.microsoft.com/office/drawing/2012/chart" uri="{CE6537A1-D6FC-4f65-9D91-7224C49458BB}"/>
                <c:ext xmlns:c16="http://schemas.microsoft.com/office/drawing/2014/chart" uri="{C3380CC4-5D6E-409C-BE32-E72D297353CC}">
                  <c16:uniqueId val="{00000021-1186-4C3F-A013-4A0C40524C5F}"/>
                </c:ext>
              </c:extLst>
            </c:dLbl>
            <c:dLbl>
              <c:idx val="33"/>
              <c:delete val="1"/>
              <c:extLst>
                <c:ext xmlns:c15="http://schemas.microsoft.com/office/drawing/2012/chart" uri="{CE6537A1-D6FC-4f65-9D91-7224C49458BB}"/>
                <c:ext xmlns:c16="http://schemas.microsoft.com/office/drawing/2014/chart" uri="{C3380CC4-5D6E-409C-BE32-E72D297353CC}">
                  <c16:uniqueId val="{00000022-1186-4C3F-A013-4A0C40524C5F}"/>
                </c:ext>
              </c:extLst>
            </c:dLbl>
            <c:dLbl>
              <c:idx val="34"/>
              <c:delete val="1"/>
              <c:extLst>
                <c:ext xmlns:c15="http://schemas.microsoft.com/office/drawing/2012/chart" uri="{CE6537A1-D6FC-4f65-9D91-7224C49458BB}"/>
                <c:ext xmlns:c16="http://schemas.microsoft.com/office/drawing/2014/chart" uri="{C3380CC4-5D6E-409C-BE32-E72D297353CC}">
                  <c16:uniqueId val="{00000023-1186-4C3F-A013-4A0C40524C5F}"/>
                </c:ext>
              </c:extLst>
            </c:dLbl>
            <c:dLbl>
              <c:idx val="35"/>
              <c:delete val="1"/>
              <c:extLst>
                <c:ext xmlns:c15="http://schemas.microsoft.com/office/drawing/2012/chart" uri="{CE6537A1-D6FC-4f65-9D91-7224C49458BB}"/>
                <c:ext xmlns:c16="http://schemas.microsoft.com/office/drawing/2014/chart" uri="{C3380CC4-5D6E-409C-BE32-E72D297353CC}">
                  <c16:uniqueId val="{00000024-1186-4C3F-A013-4A0C40524C5F}"/>
                </c:ext>
              </c:extLst>
            </c:dLbl>
            <c:dLbl>
              <c:idx val="36"/>
              <c:delete val="1"/>
              <c:extLst>
                <c:ext xmlns:c15="http://schemas.microsoft.com/office/drawing/2012/chart" uri="{CE6537A1-D6FC-4f65-9D91-7224C49458BB}"/>
                <c:ext xmlns:c16="http://schemas.microsoft.com/office/drawing/2014/chart" uri="{C3380CC4-5D6E-409C-BE32-E72D297353CC}">
                  <c16:uniqueId val="{00000025-1186-4C3F-A013-4A0C40524C5F}"/>
                </c:ext>
              </c:extLst>
            </c:dLbl>
            <c:dLbl>
              <c:idx val="37"/>
              <c:delete val="1"/>
              <c:extLst>
                <c:ext xmlns:c15="http://schemas.microsoft.com/office/drawing/2012/chart" uri="{CE6537A1-D6FC-4f65-9D91-7224C49458BB}"/>
                <c:ext xmlns:c16="http://schemas.microsoft.com/office/drawing/2014/chart" uri="{C3380CC4-5D6E-409C-BE32-E72D297353CC}">
                  <c16:uniqueId val="{00000026-1186-4C3F-A013-4A0C40524C5F}"/>
                </c:ext>
              </c:extLst>
            </c:dLbl>
            <c:dLbl>
              <c:idx val="40"/>
              <c:delete val="1"/>
              <c:extLst>
                <c:ext xmlns:c15="http://schemas.microsoft.com/office/drawing/2012/chart" uri="{CE6537A1-D6FC-4f65-9D91-7224C49458BB}"/>
                <c:ext xmlns:c16="http://schemas.microsoft.com/office/drawing/2014/chart" uri="{C3380CC4-5D6E-409C-BE32-E72D297353CC}">
                  <c16:uniqueId val="{00000027-1186-4C3F-A013-4A0C40524C5F}"/>
                </c:ext>
              </c:extLst>
            </c:dLbl>
            <c:dLbl>
              <c:idx val="41"/>
              <c:delete val="1"/>
              <c:extLst>
                <c:ext xmlns:c15="http://schemas.microsoft.com/office/drawing/2012/chart" uri="{CE6537A1-D6FC-4f65-9D91-7224C49458BB}"/>
                <c:ext xmlns:c16="http://schemas.microsoft.com/office/drawing/2014/chart" uri="{C3380CC4-5D6E-409C-BE32-E72D297353CC}">
                  <c16:uniqueId val="{00000028-1186-4C3F-A013-4A0C40524C5F}"/>
                </c:ext>
              </c:extLst>
            </c:dLbl>
            <c:dLbl>
              <c:idx val="42"/>
              <c:delete val="1"/>
              <c:extLst>
                <c:ext xmlns:c15="http://schemas.microsoft.com/office/drawing/2012/chart" uri="{CE6537A1-D6FC-4f65-9D91-7224C49458BB}"/>
                <c:ext xmlns:c16="http://schemas.microsoft.com/office/drawing/2014/chart" uri="{C3380CC4-5D6E-409C-BE32-E72D297353CC}">
                  <c16:uniqueId val="{00000029-1186-4C3F-A013-4A0C40524C5F}"/>
                </c:ext>
              </c:extLst>
            </c:dLbl>
            <c:dLbl>
              <c:idx val="43"/>
              <c:delete val="1"/>
              <c:extLst>
                <c:ext xmlns:c15="http://schemas.microsoft.com/office/drawing/2012/chart" uri="{CE6537A1-D6FC-4f65-9D91-7224C49458BB}"/>
                <c:ext xmlns:c16="http://schemas.microsoft.com/office/drawing/2014/chart" uri="{C3380CC4-5D6E-409C-BE32-E72D297353CC}">
                  <c16:uniqueId val="{0000002A-1186-4C3F-A013-4A0C40524C5F}"/>
                </c:ext>
              </c:extLst>
            </c:dLbl>
            <c:dLbl>
              <c:idx val="44"/>
              <c:delete val="1"/>
              <c:extLst>
                <c:ext xmlns:c15="http://schemas.microsoft.com/office/drawing/2012/chart" uri="{CE6537A1-D6FC-4f65-9D91-7224C49458BB}"/>
                <c:ext xmlns:c16="http://schemas.microsoft.com/office/drawing/2014/chart" uri="{C3380CC4-5D6E-409C-BE32-E72D297353CC}">
                  <c16:uniqueId val="{0000002B-1186-4C3F-A013-4A0C40524C5F}"/>
                </c:ext>
              </c:extLst>
            </c:dLbl>
            <c:dLbl>
              <c:idx val="45"/>
              <c:delete val="1"/>
              <c:extLst>
                <c:ext xmlns:c15="http://schemas.microsoft.com/office/drawing/2012/chart" uri="{CE6537A1-D6FC-4f65-9D91-7224C49458BB}"/>
                <c:ext xmlns:c16="http://schemas.microsoft.com/office/drawing/2014/chart" uri="{C3380CC4-5D6E-409C-BE32-E72D297353CC}">
                  <c16:uniqueId val="{0000002C-1186-4C3F-A013-4A0C40524C5F}"/>
                </c:ext>
              </c:extLst>
            </c:dLbl>
            <c:dLbl>
              <c:idx val="47"/>
              <c:delete val="1"/>
              <c:extLst>
                <c:ext xmlns:c15="http://schemas.microsoft.com/office/drawing/2012/chart" uri="{CE6537A1-D6FC-4f65-9D91-7224C49458BB}"/>
                <c:ext xmlns:c16="http://schemas.microsoft.com/office/drawing/2014/chart" uri="{C3380CC4-5D6E-409C-BE32-E72D297353CC}">
                  <c16:uniqueId val="{00000000-1186-4C3F-A013-4A0C40524C5F}"/>
                </c:ext>
              </c:extLst>
            </c:dLbl>
            <c:dLbl>
              <c:idx val="48"/>
              <c:delete val="1"/>
              <c:extLst>
                <c:ext xmlns:c15="http://schemas.microsoft.com/office/drawing/2012/chart" uri="{CE6537A1-D6FC-4f65-9D91-7224C49458BB}"/>
                <c:ext xmlns:c16="http://schemas.microsoft.com/office/drawing/2014/chart" uri="{C3380CC4-5D6E-409C-BE32-E72D297353CC}">
                  <c16:uniqueId val="{00000001-1186-4C3F-A013-4A0C40524C5F}"/>
                </c:ext>
              </c:extLst>
            </c:dLbl>
            <c:dLbl>
              <c:idx val="51"/>
              <c:delete val="1"/>
              <c:extLst>
                <c:ext xmlns:c15="http://schemas.microsoft.com/office/drawing/2012/chart" uri="{CE6537A1-D6FC-4f65-9D91-7224C49458BB}"/>
                <c:ext xmlns:c16="http://schemas.microsoft.com/office/drawing/2014/chart" uri="{C3380CC4-5D6E-409C-BE32-E72D297353CC}">
                  <c16:uniqueId val="{0000002D-1186-4C3F-A013-4A0C40524C5F}"/>
                </c:ext>
              </c:extLst>
            </c:dLbl>
            <c:dLbl>
              <c:idx val="52"/>
              <c:delete val="1"/>
              <c:extLst>
                <c:ext xmlns:c15="http://schemas.microsoft.com/office/drawing/2012/chart" uri="{CE6537A1-D6FC-4f65-9D91-7224C49458BB}"/>
                <c:ext xmlns:c16="http://schemas.microsoft.com/office/drawing/2014/chart" uri="{C3380CC4-5D6E-409C-BE32-E72D297353CC}">
                  <c16:uniqueId val="{0000002E-1186-4C3F-A013-4A0C40524C5F}"/>
                </c:ext>
              </c:extLst>
            </c:dLbl>
            <c:dLbl>
              <c:idx val="54"/>
              <c:delete val="1"/>
              <c:extLst>
                <c:ext xmlns:c15="http://schemas.microsoft.com/office/drawing/2012/chart" uri="{CE6537A1-D6FC-4f65-9D91-7224C49458BB}"/>
                <c:ext xmlns:c16="http://schemas.microsoft.com/office/drawing/2014/chart" uri="{C3380CC4-5D6E-409C-BE32-E72D297353CC}">
                  <c16:uniqueId val="{0000002F-1186-4C3F-A013-4A0C40524C5F}"/>
                </c:ext>
              </c:extLst>
            </c:dLbl>
            <c:dLbl>
              <c:idx val="55"/>
              <c:delete val="1"/>
              <c:extLst>
                <c:ext xmlns:c15="http://schemas.microsoft.com/office/drawing/2012/chart" uri="{CE6537A1-D6FC-4f65-9D91-7224C49458BB}"/>
                <c:ext xmlns:c16="http://schemas.microsoft.com/office/drawing/2014/chart" uri="{C3380CC4-5D6E-409C-BE32-E72D297353CC}">
                  <c16:uniqueId val="{00000030-1186-4C3F-A013-4A0C40524C5F}"/>
                </c:ext>
              </c:extLst>
            </c:dLbl>
            <c:dLbl>
              <c:idx val="56"/>
              <c:delete val="1"/>
              <c:extLst>
                <c:ext xmlns:c15="http://schemas.microsoft.com/office/drawing/2012/chart" uri="{CE6537A1-D6FC-4f65-9D91-7224C49458BB}"/>
                <c:ext xmlns:c16="http://schemas.microsoft.com/office/drawing/2014/chart" uri="{C3380CC4-5D6E-409C-BE32-E72D297353CC}">
                  <c16:uniqueId val="{00000031-1186-4C3F-A013-4A0C40524C5F}"/>
                </c:ext>
              </c:extLst>
            </c:dLbl>
            <c:dLbl>
              <c:idx val="57"/>
              <c:delete val="1"/>
              <c:extLst>
                <c:ext xmlns:c15="http://schemas.microsoft.com/office/drawing/2012/chart" uri="{CE6537A1-D6FC-4f65-9D91-7224C49458BB}"/>
                <c:ext xmlns:c16="http://schemas.microsoft.com/office/drawing/2014/chart" uri="{C3380CC4-5D6E-409C-BE32-E72D297353CC}">
                  <c16:uniqueId val="{00000032-1186-4C3F-A013-4A0C40524C5F}"/>
                </c:ext>
              </c:extLst>
            </c:dLbl>
            <c:dLbl>
              <c:idx val="58"/>
              <c:delete val="1"/>
              <c:extLst>
                <c:ext xmlns:c15="http://schemas.microsoft.com/office/drawing/2012/chart" uri="{CE6537A1-D6FC-4f65-9D91-7224C49458BB}"/>
                <c:ext xmlns:c16="http://schemas.microsoft.com/office/drawing/2014/chart" uri="{C3380CC4-5D6E-409C-BE32-E72D297353CC}">
                  <c16:uniqueId val="{00000033-1186-4C3F-A013-4A0C40524C5F}"/>
                </c:ext>
              </c:extLst>
            </c:dLbl>
            <c:dLbl>
              <c:idx val="59"/>
              <c:delete val="1"/>
              <c:extLst>
                <c:ext xmlns:c15="http://schemas.microsoft.com/office/drawing/2012/chart" uri="{CE6537A1-D6FC-4f65-9D91-7224C49458BB}"/>
                <c:ext xmlns:c16="http://schemas.microsoft.com/office/drawing/2014/chart" uri="{C3380CC4-5D6E-409C-BE32-E72D297353CC}">
                  <c16:uniqueId val="{00000034-1186-4C3F-A013-4A0C40524C5F}"/>
                </c:ext>
              </c:extLst>
            </c:dLbl>
            <c:dLbl>
              <c:idx val="60"/>
              <c:delete val="1"/>
              <c:extLst>
                <c:ext xmlns:c15="http://schemas.microsoft.com/office/drawing/2012/chart" uri="{CE6537A1-D6FC-4f65-9D91-7224C49458BB}"/>
                <c:ext xmlns:c16="http://schemas.microsoft.com/office/drawing/2014/chart" uri="{C3380CC4-5D6E-409C-BE32-E72D297353CC}">
                  <c16:uniqueId val="{00000035-1186-4C3F-A013-4A0C40524C5F}"/>
                </c:ext>
              </c:extLst>
            </c:dLbl>
            <c:dLbl>
              <c:idx val="61"/>
              <c:delete val="1"/>
              <c:extLst>
                <c:ext xmlns:c15="http://schemas.microsoft.com/office/drawing/2012/chart" uri="{CE6537A1-D6FC-4f65-9D91-7224C49458BB}"/>
                <c:ext xmlns:c16="http://schemas.microsoft.com/office/drawing/2014/chart" uri="{C3380CC4-5D6E-409C-BE32-E72D297353CC}">
                  <c16:uniqueId val="{00000036-1186-4C3F-A013-4A0C40524C5F}"/>
                </c:ext>
              </c:extLst>
            </c:dLbl>
            <c:dLbl>
              <c:idx val="62"/>
              <c:delete val="1"/>
              <c:extLst>
                <c:ext xmlns:c15="http://schemas.microsoft.com/office/drawing/2012/chart" uri="{CE6537A1-D6FC-4f65-9D91-7224C49458BB}"/>
                <c:ext xmlns:c16="http://schemas.microsoft.com/office/drawing/2014/chart" uri="{C3380CC4-5D6E-409C-BE32-E72D297353CC}">
                  <c16:uniqueId val="{00000037-1186-4C3F-A013-4A0C40524C5F}"/>
                </c:ext>
              </c:extLst>
            </c:dLbl>
            <c:dLbl>
              <c:idx val="64"/>
              <c:delete val="1"/>
              <c:extLst>
                <c:ext xmlns:c15="http://schemas.microsoft.com/office/drawing/2012/chart" uri="{CE6537A1-D6FC-4f65-9D91-7224C49458BB}"/>
                <c:ext xmlns:c16="http://schemas.microsoft.com/office/drawing/2014/chart" uri="{C3380CC4-5D6E-409C-BE32-E72D297353CC}">
                  <c16:uniqueId val="{00000038-1186-4C3F-A013-4A0C40524C5F}"/>
                </c:ext>
              </c:extLst>
            </c:dLbl>
            <c:dLbl>
              <c:idx val="65"/>
              <c:delete val="1"/>
              <c:extLst>
                <c:ext xmlns:c15="http://schemas.microsoft.com/office/drawing/2012/chart" uri="{CE6537A1-D6FC-4f65-9D91-7224C49458BB}"/>
                <c:ext xmlns:c16="http://schemas.microsoft.com/office/drawing/2014/chart" uri="{C3380CC4-5D6E-409C-BE32-E72D297353CC}">
                  <c16:uniqueId val="{00000039-1186-4C3F-A013-4A0C40524C5F}"/>
                </c:ext>
              </c:extLst>
            </c:dLbl>
            <c:dLbl>
              <c:idx val="66"/>
              <c:delete val="1"/>
              <c:extLst>
                <c:ext xmlns:c15="http://schemas.microsoft.com/office/drawing/2012/chart" uri="{CE6537A1-D6FC-4f65-9D91-7224C49458BB}"/>
                <c:ext xmlns:c16="http://schemas.microsoft.com/office/drawing/2014/chart" uri="{C3380CC4-5D6E-409C-BE32-E72D297353CC}">
                  <c16:uniqueId val="{0000003A-1186-4C3F-A013-4A0C40524C5F}"/>
                </c:ext>
              </c:extLst>
            </c:dLbl>
            <c:dLbl>
              <c:idx val="67"/>
              <c:delete val="1"/>
              <c:extLst>
                <c:ext xmlns:c15="http://schemas.microsoft.com/office/drawing/2012/chart" uri="{CE6537A1-D6FC-4f65-9D91-7224C49458BB}"/>
                <c:ext xmlns:c16="http://schemas.microsoft.com/office/drawing/2014/chart" uri="{C3380CC4-5D6E-409C-BE32-E72D297353CC}">
                  <c16:uniqueId val="{0000003B-1186-4C3F-A013-4A0C40524C5F}"/>
                </c:ext>
              </c:extLst>
            </c:dLbl>
            <c:dLbl>
              <c:idx val="68"/>
              <c:delete val="1"/>
              <c:extLst>
                <c:ext xmlns:c15="http://schemas.microsoft.com/office/drawing/2012/chart" uri="{CE6537A1-D6FC-4f65-9D91-7224C49458BB}"/>
                <c:ext xmlns:c16="http://schemas.microsoft.com/office/drawing/2014/chart" uri="{C3380CC4-5D6E-409C-BE32-E72D297353CC}">
                  <c16:uniqueId val="{0000003C-1186-4C3F-A013-4A0C40524C5F}"/>
                </c:ext>
              </c:extLst>
            </c:dLbl>
            <c:dLbl>
              <c:idx val="69"/>
              <c:delete val="1"/>
              <c:extLst>
                <c:ext xmlns:c15="http://schemas.microsoft.com/office/drawing/2012/chart" uri="{CE6537A1-D6FC-4f65-9D91-7224C49458BB}"/>
                <c:ext xmlns:c16="http://schemas.microsoft.com/office/drawing/2014/chart" uri="{C3380CC4-5D6E-409C-BE32-E72D297353CC}">
                  <c16:uniqueId val="{0000003D-1186-4C3F-A013-4A0C40524C5F}"/>
                </c:ext>
              </c:extLst>
            </c:dLbl>
            <c:dLbl>
              <c:idx val="70"/>
              <c:delete val="1"/>
              <c:extLst>
                <c:ext xmlns:c15="http://schemas.microsoft.com/office/drawing/2012/chart" uri="{CE6537A1-D6FC-4f65-9D91-7224C49458BB}"/>
                <c:ext xmlns:c16="http://schemas.microsoft.com/office/drawing/2014/chart" uri="{C3380CC4-5D6E-409C-BE32-E72D297353CC}">
                  <c16:uniqueId val="{0000003E-1186-4C3F-A013-4A0C40524C5F}"/>
                </c:ext>
              </c:extLst>
            </c:dLbl>
            <c:spPr>
              <a:noFill/>
              <a:ln>
                <a:noFill/>
              </a:ln>
              <a:effectLst/>
            </c:spPr>
            <c:txPr>
              <a:bodyPr rot="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31750" cap="rnd">
                <a:solidFill>
                  <a:srgbClr val="E9B91C"/>
                </a:solidFill>
                <a:prstDash val="solid"/>
              </a:ln>
              <a:effectLst/>
            </c:spPr>
            <c:trendlineType val="log"/>
            <c:dispRSqr val="1"/>
            <c:dispEq val="0"/>
            <c:trendlineLbl>
              <c:layout>
                <c:manualLayout>
                  <c:x val="0.10949326578723326"/>
                  <c:y val="1.1479062646909248E-2"/>
                </c:manualLayout>
              </c:layout>
              <c:numFmt formatCode="#,##0.00" sourceLinked="0"/>
              <c:spPr>
                <a:noFill/>
                <a:ln>
                  <a:noFill/>
                </a:ln>
                <a:effectLst/>
              </c:spPr>
              <c:txPr>
                <a:bodyPr rot="0" spcFirstLastPara="1" vertOverflow="ellipsis" vert="horz" wrap="square" anchor="ctr" anchorCtr="1"/>
                <a:lstStyle/>
                <a:p>
                  <a:pPr>
                    <a:defRPr sz="1800" b="0" i="0" u="none" strike="noStrike" kern="1200" baseline="0">
                      <a:solidFill>
                        <a:srgbClr val="006F92"/>
                      </a:solidFill>
                      <a:latin typeface="+mn-lt"/>
                      <a:ea typeface="+mn-ea"/>
                      <a:cs typeface="+mn-cs"/>
                    </a:defRPr>
                  </a:pPr>
                  <a:endParaRPr lang="en-150"/>
                </a:p>
              </c:txPr>
            </c:trendlineLbl>
          </c:trendline>
          <c:xVal>
            <c:numRef>
              <c:f>'[4q3apj.xlsx]Figure I.4.15'!$C$56:$C$77</c:f>
              <c:numCache>
                <c:formatCode>0</c:formatCode>
                <c:ptCount val="22"/>
                <c:pt idx="0">
                  <c:v>119584.16</c:v>
                </c:pt>
                <c:pt idx="1">
                  <c:v>121061.54000000001</c:v>
                </c:pt>
                <c:pt idx="2">
                  <c:v>126777.01</c:v>
                </c:pt>
                <c:pt idx="3">
                  <c:v>68784.493000000002</c:v>
                </c:pt>
                <c:pt idx="4">
                  <c:v>123983.36</c:v>
                </c:pt>
                <c:pt idx="5">
                  <c:v>100835.2</c:v>
                </c:pt>
                <c:pt idx="6">
                  <c:v>130344.48</c:v>
                </c:pt>
                <c:pt idx="7">
                  <c:v>130685.34000000001</c:v>
                </c:pt>
                <c:pt idx="8">
                  <c:v>102335.925</c:v>
                </c:pt>
                <c:pt idx="9">
                  <c:v>149636.85999999999</c:v>
                </c:pt>
                <c:pt idx="10">
                  <c:v>105754.31999999999</c:v>
                </c:pt>
                <c:pt idx="11">
                  <c:v>133024.97</c:v>
                </c:pt>
                <c:pt idx="12">
                  <c:v>71509.490000000005</c:v>
                </c:pt>
                <c:pt idx="13">
                  <c:v>153335.4</c:v>
                </c:pt>
                <c:pt idx="14">
                  <c:v>72114.251000000004</c:v>
                </c:pt>
                <c:pt idx="15">
                  <c:v>94167.038</c:v>
                </c:pt>
                <c:pt idx="16">
                  <c:v>78968.656000000003</c:v>
                </c:pt>
                <c:pt idx="17">
                  <c:v>154067.1</c:v>
                </c:pt>
                <c:pt idx="18">
                  <c:v>87741.195999999996</c:v>
                </c:pt>
                <c:pt idx="19">
                  <c:v>98982.971999999994</c:v>
                </c:pt>
                <c:pt idx="20">
                  <c:v>109584.315</c:v>
                </c:pt>
                <c:pt idx="21">
                  <c:v>93094.233999999997</c:v>
                </c:pt>
              </c:numCache>
            </c:numRef>
          </c:xVal>
          <c:yVal>
            <c:numRef>
              <c:f>'[4q3apj.xlsx]Figure I.4.15'!$B$56:$B$77</c:f>
              <c:numCache>
                <c:formatCode>0</c:formatCode>
                <c:ptCount val="22"/>
                <c:pt idx="0">
                  <c:v>492.67563897849618</c:v>
                </c:pt>
                <c:pt idx="1">
                  <c:v>474.82645390785711</c:v>
                </c:pt>
                <c:pt idx="2">
                  <c:v>484.13922563776703</c:v>
                </c:pt>
                <c:pt idx="3">
                  <c:v>483.15945520181771</c:v>
                </c:pt>
                <c:pt idx="4">
                  <c:v>488.97508506576361</c:v>
                </c:pt>
                <c:pt idx="5">
                  <c:v>486.99920785192438</c:v>
                </c:pt>
                <c:pt idx="6">
                  <c:v>489.48681674494497</c:v>
                </c:pt>
                <c:pt idx="7">
                  <c:v>489.27387694241099</c:v>
                </c:pt>
                <c:pt idx="8">
                  <c:v>484.52900864834987</c:v>
                </c:pt>
                <c:pt idx="9">
                  <c:v>458.89644981037992</c:v>
                </c:pt>
                <c:pt idx="10">
                  <c:v>471.25947547628658</c:v>
                </c:pt>
                <c:pt idx="11">
                  <c:v>481.76606539700742</c:v>
                </c:pt>
                <c:pt idx="12">
                  <c:v>430.1463218532806</c:v>
                </c:pt>
                <c:pt idx="13">
                  <c:v>468.44994989168748</c:v>
                </c:pt>
                <c:pt idx="14">
                  <c:v>475.14676197725709</c:v>
                </c:pt>
                <c:pt idx="15">
                  <c:v>491.64827959188278</c:v>
                </c:pt>
                <c:pt idx="16">
                  <c:v>472.77612237193978</c:v>
                </c:pt>
                <c:pt idx="17">
                  <c:v>487.26749896735731</c:v>
                </c:pt>
                <c:pt idx="18">
                  <c:v>488.96005376370152</c:v>
                </c:pt>
                <c:pt idx="19">
                  <c:v>471.91052210574861</c:v>
                </c:pt>
                <c:pt idx="20">
                  <c:v>473.94441842059842</c:v>
                </c:pt>
                <c:pt idx="21">
                  <c:v>473.14020802460692</c:v>
                </c:pt>
              </c:numCache>
            </c:numRef>
          </c:yVal>
          <c:smooth val="0"/>
          <c:extLst>
            <c:ext xmlns:c15="http://schemas.microsoft.com/office/drawing/2012/chart" uri="{02D57815-91ED-43cb-92C2-25804820EDAC}">
              <c15:datalabelsRange>
                <c15:f>'[4q3apj.xlsx]Figure I.4.15'!$A$56:$A$77</c15:f>
                <c15:dlblRangeCache>
                  <c:ptCount val="22"/>
                  <c:pt idx="0">
                    <c:v>Nīderlande</c:v>
                  </c:pt>
                  <c:pt idx="1">
                    <c:v>Vācija</c:v>
                  </c:pt>
                  <c:pt idx="2">
                    <c:v>Somija</c:v>
                  </c:pt>
                  <c:pt idx="3">
                    <c:v>Latvija</c:v>
                  </c:pt>
                  <c:pt idx="4">
                    <c:v>Lielbritānija</c:v>
                  </c:pt>
                  <c:pt idx="5">
                    <c:v>Čehija</c:v>
                  </c:pt>
                  <c:pt idx="6">
                    <c:v>Beļģija</c:v>
                  </c:pt>
                  <c:pt idx="7">
                    <c:v>Dāniija</c:v>
                  </c:pt>
                  <c:pt idx="8">
                    <c:v>Slovēnija</c:v>
                  </c:pt>
                  <c:pt idx="9">
                    <c:v>Islande</c:v>
                  </c:pt>
                  <c:pt idx="10">
                    <c:v>Itālija</c:v>
                  </c:pt>
                  <c:pt idx="11">
                    <c:v>Zviedrija</c:v>
                  </c:pt>
                  <c:pt idx="12">
                    <c:v>Grieķija</c:v>
                  </c:pt>
                  <c:pt idx="13">
                    <c:v>Norvēģija</c:v>
                  </c:pt>
                  <c:pt idx="14">
                    <c:v>Lietuva</c:v>
                  </c:pt>
                  <c:pt idx="15">
                    <c:v>Īrija</c:v>
                  </c:pt>
                  <c:pt idx="16">
                    <c:v>Ungārija</c:v>
                  </c:pt>
                  <c:pt idx="17">
                    <c:v>Austrija</c:v>
                  </c:pt>
                  <c:pt idx="18">
                    <c:v>Polija</c:v>
                  </c:pt>
                  <c:pt idx="19">
                    <c:v>Portugāle</c:v>
                  </c:pt>
                  <c:pt idx="20">
                    <c:v>Francija</c:v>
                  </c:pt>
                  <c:pt idx="21">
                    <c:v>Spānija</c:v>
                  </c:pt>
                </c15:dlblRangeCache>
              </c15:datalabelsRange>
            </c:ext>
            <c:ext xmlns:c16="http://schemas.microsoft.com/office/drawing/2014/chart" uri="{C3380CC4-5D6E-409C-BE32-E72D297353CC}">
              <c16:uniqueId val="{00000040-1186-4C3F-A013-4A0C40524C5F}"/>
            </c:ext>
          </c:extLst>
        </c:ser>
        <c:ser>
          <c:idx val="1"/>
          <c:order val="1"/>
          <c:tx>
            <c:v>Expenditure</c:v>
          </c:tx>
          <c:spPr>
            <a:ln w="12700" cap="rnd">
              <a:solidFill>
                <a:schemeClr val="tx1"/>
              </a:solidFill>
              <a:round/>
            </a:ln>
            <a:effectLst/>
          </c:spPr>
          <c:marker>
            <c:symbol val="none"/>
          </c:marker>
          <c:xVal>
            <c:numRef>
              <c:f>'[4q3apj.xlsx]Figure I.4.15'!$F$56</c:f>
              <c:numCache>
                <c:formatCode>0.00</c:formatCode>
                <c:ptCount val="1"/>
                <c:pt idx="0">
                  <c:v>102611.91850000001</c:v>
                </c:pt>
              </c:numCache>
            </c:numRef>
          </c:xVal>
          <c:yVal>
            <c:numRef>
              <c:f>'[4q3apj.xlsx]Figure I.4.15'!$E$56</c:f>
              <c:numCache>
                <c:formatCode>General</c:formatCode>
                <c:ptCount val="1"/>
                <c:pt idx="0">
                  <c:v>1</c:v>
                </c:pt>
              </c:numCache>
            </c:numRef>
          </c:yVal>
          <c:smooth val="0"/>
          <c:extLst>
            <c:ext xmlns:c16="http://schemas.microsoft.com/office/drawing/2014/chart" uri="{C3380CC4-5D6E-409C-BE32-E72D297353CC}">
              <c16:uniqueId val="{00000041-1186-4C3F-A013-4A0C40524C5F}"/>
            </c:ext>
          </c:extLst>
        </c:ser>
        <c:ser>
          <c:idx val="2"/>
          <c:order val="2"/>
          <c:tx>
            <c:v>Perf</c:v>
          </c:tx>
          <c:spPr>
            <a:ln w="12700" cap="rnd">
              <a:solidFill>
                <a:schemeClr val="tx1"/>
              </a:solidFill>
              <a:round/>
            </a:ln>
            <a:effectLst/>
          </c:spPr>
          <c:marker>
            <c:symbol val="none"/>
          </c:marker>
          <c:xVal>
            <c:numRef>
              <c:f>'Figure I.4.15'!#REF!</c:f>
            </c:numRef>
          </c:xVal>
          <c:yVal>
            <c:numRef>
              <c:f>'Figure I.4.15'!#REF!</c:f>
              <c:numCache>
                <c:formatCode>General</c:formatCode>
                <c:ptCount val="1"/>
                <c:pt idx="0">
                  <c:v>1</c:v>
                </c:pt>
              </c:numCache>
            </c:numRef>
          </c:yVal>
          <c:smooth val="0"/>
          <c:extLst>
            <c:ext xmlns:c16="http://schemas.microsoft.com/office/drawing/2014/chart" uri="{C3380CC4-5D6E-409C-BE32-E72D297353CC}">
              <c16:uniqueId val="{00000042-1186-4C3F-A013-4A0C40524C5F}"/>
            </c:ext>
          </c:extLst>
        </c:ser>
        <c:dLbls>
          <c:showLegendKey val="0"/>
          <c:showVal val="0"/>
          <c:showCatName val="0"/>
          <c:showSerName val="0"/>
          <c:showPercent val="0"/>
          <c:showBubbleSize val="0"/>
        </c:dLbls>
        <c:axId val="1472038144"/>
        <c:axId val="1472040640"/>
      </c:scatterChart>
      <c:valAx>
        <c:axId val="1472038144"/>
        <c:scaling>
          <c:orientation val="minMax"/>
          <c:max val="160060"/>
          <c:min val="60060"/>
        </c:scaling>
        <c:delete val="0"/>
        <c:axPos val="b"/>
        <c:majorGridlines>
          <c:spPr>
            <a:ln w="3175" cap="flat" cmpd="sng" algn="ctr">
              <a:solidFill>
                <a:schemeClr val="tx1">
                  <a:lumMod val="50000"/>
                  <a:lumOff val="50000"/>
                </a:schemeClr>
              </a:solidFill>
              <a:prstDash val="sysDash"/>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crossAx val="1472040640"/>
        <c:crosses val="autoZero"/>
        <c:crossBetween val="midCat"/>
        <c:majorUnit val="20000"/>
      </c:valAx>
      <c:valAx>
        <c:axId val="1472040640"/>
        <c:scaling>
          <c:orientation val="minMax"/>
          <c:max val="520"/>
          <c:min val="420"/>
        </c:scaling>
        <c:delete val="0"/>
        <c:axPos val="l"/>
        <c:majorGridlines>
          <c:spPr>
            <a:ln w="3175" cap="flat" cmpd="sng" algn="ctr">
              <a:solidFill>
                <a:schemeClr val="tx1">
                  <a:lumMod val="50000"/>
                  <a:lumOff val="50000"/>
                </a:schemeClr>
              </a:solidFill>
              <a:prstDash val="sysDash"/>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crossAx val="1472038144"/>
        <c:crosses val="autoZero"/>
        <c:crossBetween val="midCat"/>
        <c:majorUnit val="20"/>
      </c:valAx>
      <c:spPr>
        <a:noFill/>
        <a:ln w="19050">
          <a:solidFill>
            <a:schemeClr val="tx1">
              <a:lumMod val="65000"/>
              <a:lumOff val="3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rgbClr val="006F92"/>
          </a:solidFill>
        </a:defRPr>
      </a:pPr>
      <a:endParaRPr lang="en-150"/>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711565039877262"/>
          <c:y val="9.7222222222222224E-2"/>
          <c:w val="0.73310662254174752"/>
          <c:h val="0.74394466316710406"/>
        </c:manualLayout>
      </c:layout>
      <c:barChart>
        <c:barDir val="bar"/>
        <c:grouping val="clustered"/>
        <c:varyColors val="0"/>
        <c:ser>
          <c:idx val="0"/>
          <c:order val="0"/>
          <c:tx>
            <c:strRef>
              <c:f>Skolas_TIPS_9_PVMATH_by_SK_TIPS!$D$16</c:f>
              <c:strCache>
                <c:ptCount val="1"/>
                <c:pt idx="0">
                  <c:v>PISA 2012</c:v>
                </c:pt>
              </c:strCache>
            </c:strRef>
          </c:tx>
          <c:spPr>
            <a:solidFill>
              <a:srgbClr val="006F92"/>
            </a:solidFill>
            <a:ln>
              <a:noFill/>
            </a:ln>
            <a:effectLst/>
          </c:spPr>
          <c:invertIfNegative val="0"/>
          <c:cat>
            <c:strRef>
              <c:f>Skolas_TIPS_9_PVMATH_by_SK_TIPS!$C$17:$C$19</c:f>
              <c:strCache>
                <c:ptCount val="3"/>
                <c:pt idx="0">
                  <c:v>Pamatskolas</c:v>
                </c:pt>
                <c:pt idx="1">
                  <c:v>Vidusskolas</c:v>
                </c:pt>
                <c:pt idx="2">
                  <c:v>Ģimnāzijas</c:v>
                </c:pt>
              </c:strCache>
            </c:strRef>
          </c:cat>
          <c:val>
            <c:numRef>
              <c:f>Skolas_TIPS_9_PVMATH_by_SK_TIPS!$D$17:$D$19</c:f>
              <c:numCache>
                <c:formatCode>General</c:formatCode>
                <c:ptCount val="3"/>
                <c:pt idx="0">
                  <c:v>461.86900000000003</c:v>
                </c:pt>
                <c:pt idx="1">
                  <c:v>489.084</c:v>
                </c:pt>
                <c:pt idx="2">
                  <c:v>535.32100000000003</c:v>
                </c:pt>
              </c:numCache>
            </c:numRef>
          </c:val>
          <c:extLst>
            <c:ext xmlns:c16="http://schemas.microsoft.com/office/drawing/2014/chart" uri="{C3380CC4-5D6E-409C-BE32-E72D297353CC}">
              <c16:uniqueId val="{00000000-560A-4718-8254-277063C98C4A}"/>
            </c:ext>
          </c:extLst>
        </c:ser>
        <c:ser>
          <c:idx val="1"/>
          <c:order val="1"/>
          <c:tx>
            <c:strRef>
              <c:f>Skolas_TIPS_9_PVMATH_by_SK_TIPS!$E$16</c:f>
              <c:strCache>
                <c:ptCount val="1"/>
                <c:pt idx="0">
                  <c:v>PISA 2022</c:v>
                </c:pt>
              </c:strCache>
            </c:strRef>
          </c:tx>
          <c:spPr>
            <a:solidFill>
              <a:srgbClr val="E9B91C"/>
            </a:solidFill>
            <a:ln>
              <a:noFill/>
            </a:ln>
            <a:effectLst/>
          </c:spPr>
          <c:invertIfNegative val="0"/>
          <c:cat>
            <c:strRef>
              <c:f>Skolas_TIPS_9_PVMATH_by_SK_TIPS!$C$17:$C$19</c:f>
              <c:strCache>
                <c:ptCount val="3"/>
                <c:pt idx="0">
                  <c:v>Pamatskolas</c:v>
                </c:pt>
                <c:pt idx="1">
                  <c:v>Vidusskolas</c:v>
                </c:pt>
                <c:pt idx="2">
                  <c:v>Ģimnāzijas</c:v>
                </c:pt>
              </c:strCache>
            </c:strRef>
          </c:cat>
          <c:val>
            <c:numRef>
              <c:f>Skolas_TIPS_9_PVMATH_by_SK_TIPS!$E$17:$E$19</c:f>
              <c:numCache>
                <c:formatCode>0.00</c:formatCode>
                <c:ptCount val="3"/>
                <c:pt idx="0">
                  <c:v>456.75680979212723</c:v>
                </c:pt>
                <c:pt idx="1">
                  <c:v>476.69878048723365</c:v>
                </c:pt>
                <c:pt idx="2" formatCode="General">
                  <c:v>526.22027161236781</c:v>
                </c:pt>
              </c:numCache>
            </c:numRef>
          </c:val>
          <c:extLst>
            <c:ext xmlns:c16="http://schemas.microsoft.com/office/drawing/2014/chart" uri="{C3380CC4-5D6E-409C-BE32-E72D297353CC}">
              <c16:uniqueId val="{00000001-560A-4718-8254-277063C98C4A}"/>
            </c:ext>
          </c:extLst>
        </c:ser>
        <c:dLbls>
          <c:showLegendKey val="0"/>
          <c:showVal val="0"/>
          <c:showCatName val="0"/>
          <c:showSerName val="0"/>
          <c:showPercent val="0"/>
          <c:showBubbleSize val="0"/>
        </c:dLbls>
        <c:gapWidth val="182"/>
        <c:axId val="428525360"/>
        <c:axId val="428523696"/>
      </c:barChart>
      <c:catAx>
        <c:axId val="428525360"/>
        <c:scaling>
          <c:orientation val="minMax"/>
        </c:scaling>
        <c:delete val="0"/>
        <c:axPos val="l"/>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crossAx val="428523696"/>
        <c:crosses val="autoZero"/>
        <c:auto val="1"/>
        <c:lblAlgn val="ctr"/>
        <c:lblOffset val="100"/>
        <c:noMultiLvlLbl val="0"/>
      </c:catAx>
      <c:valAx>
        <c:axId val="428523696"/>
        <c:scaling>
          <c:orientation val="minMax"/>
          <c:max val="540"/>
          <c:min val="4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rgbClr val="006F92"/>
                    </a:solidFill>
                    <a:latin typeface="+mn-lt"/>
                    <a:ea typeface="+mn-ea"/>
                    <a:cs typeface="+mn-cs"/>
                  </a:defRPr>
                </a:pPr>
                <a:r>
                  <a:rPr lang="lv-LV">
                    <a:latin typeface="+mn-lt"/>
                  </a:rPr>
                  <a:t>Skolēnu vidējie sasniegumi matemātikā, punkti</a:t>
                </a:r>
                <a:endParaRPr lang="en-US">
                  <a:latin typeface="+mn-lt"/>
                </a:endParaRPr>
              </a:p>
            </c:rich>
          </c:tx>
          <c:overlay val="0"/>
          <c:spPr>
            <a:noFill/>
            <a:ln>
              <a:noFill/>
            </a:ln>
            <a:effectLst/>
          </c:spPr>
          <c:txPr>
            <a:bodyPr rot="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crossAx val="4285253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legend>
    <c:plotVisOnly val="1"/>
    <c:dispBlanksAs val="gap"/>
    <c:showDLblsOverMax val="0"/>
  </c:chart>
  <c:spPr>
    <a:solidFill>
      <a:schemeClr val="bg1"/>
    </a:solidFill>
    <a:ln w="9525" cap="flat" cmpd="sng" algn="ctr">
      <a:solidFill>
        <a:sysClr val="window" lastClr="FFFFFF"/>
      </a:solidFill>
      <a:round/>
    </a:ln>
    <a:effectLst/>
  </c:spPr>
  <c:txPr>
    <a:bodyPr/>
    <a:lstStyle/>
    <a:p>
      <a:pPr>
        <a:defRPr sz="1800" b="1">
          <a:solidFill>
            <a:srgbClr val="006F92"/>
          </a:solidFill>
          <a:latin typeface="Gotham Narrow Book" pitchFamily="50" charset="0"/>
        </a:defRPr>
      </a:pPr>
      <a:endParaRPr lang="en-150"/>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'[PISA2022_analize_05 (3).xlsx]SkolasTips'!$L$4:$M$4</c:f>
              <c:strCache>
                <c:ptCount val="2"/>
                <c:pt idx="0">
                  <c:v>Valsts ģimnāzijas</c:v>
                </c:pt>
              </c:strCache>
            </c:strRef>
          </c:tx>
          <c:spPr>
            <a:solidFill>
              <a:schemeClr val="accent1"/>
            </a:solidFill>
            <a:ln>
              <a:noFill/>
            </a:ln>
            <a:effectLst/>
          </c:spPr>
          <c:invertIfNegative val="0"/>
          <c:cat>
            <c:numRef>
              <c:f>'[PISA2022_analize_05 (3).xlsx]SkolasTips'!$N$3:$AR$3</c:f>
              <c:numCache>
                <c:formatCode>General</c:formatCode>
                <c:ptCount val="31"/>
                <c:pt idx="0">
                  <c:v>360</c:v>
                </c:pt>
                <c:pt idx="1">
                  <c:v>370</c:v>
                </c:pt>
                <c:pt idx="2">
                  <c:v>380</c:v>
                </c:pt>
                <c:pt idx="3">
                  <c:v>390</c:v>
                </c:pt>
                <c:pt idx="4">
                  <c:v>400</c:v>
                </c:pt>
                <c:pt idx="5">
                  <c:v>410</c:v>
                </c:pt>
                <c:pt idx="6">
                  <c:v>420</c:v>
                </c:pt>
                <c:pt idx="7">
                  <c:v>430</c:v>
                </c:pt>
                <c:pt idx="8">
                  <c:v>440</c:v>
                </c:pt>
                <c:pt idx="9">
                  <c:v>450</c:v>
                </c:pt>
                <c:pt idx="10">
                  <c:v>460</c:v>
                </c:pt>
                <c:pt idx="11">
                  <c:v>470</c:v>
                </c:pt>
                <c:pt idx="12">
                  <c:v>480</c:v>
                </c:pt>
                <c:pt idx="13">
                  <c:v>490</c:v>
                </c:pt>
                <c:pt idx="14">
                  <c:v>500</c:v>
                </c:pt>
                <c:pt idx="15">
                  <c:v>510</c:v>
                </c:pt>
                <c:pt idx="16">
                  <c:v>520</c:v>
                </c:pt>
                <c:pt idx="17">
                  <c:v>530</c:v>
                </c:pt>
                <c:pt idx="18">
                  <c:v>540</c:v>
                </c:pt>
                <c:pt idx="19">
                  <c:v>550</c:v>
                </c:pt>
                <c:pt idx="20">
                  <c:v>560</c:v>
                </c:pt>
                <c:pt idx="21">
                  <c:v>570</c:v>
                </c:pt>
                <c:pt idx="22">
                  <c:v>580</c:v>
                </c:pt>
                <c:pt idx="23">
                  <c:v>590</c:v>
                </c:pt>
                <c:pt idx="24">
                  <c:v>600</c:v>
                </c:pt>
                <c:pt idx="25">
                  <c:v>610</c:v>
                </c:pt>
                <c:pt idx="26">
                  <c:v>620</c:v>
                </c:pt>
                <c:pt idx="27">
                  <c:v>630</c:v>
                </c:pt>
                <c:pt idx="28">
                  <c:v>640</c:v>
                </c:pt>
                <c:pt idx="29">
                  <c:v>650</c:v>
                </c:pt>
                <c:pt idx="30">
                  <c:v>660</c:v>
                </c:pt>
              </c:numCache>
            </c:numRef>
          </c:cat>
          <c:val>
            <c:numRef>
              <c:f>'[PISA2022_analize_05 (3).xlsx]SkolasTips'!$N$4:$AR$4</c:f>
              <c:numCache>
                <c:formatCode>General</c:formatCode>
                <c:ptCount val="31"/>
                <c:pt idx="7">
                  <c:v>1</c:v>
                </c:pt>
                <c:pt idx="11">
                  <c:v>2</c:v>
                </c:pt>
                <c:pt idx="12">
                  <c:v>1</c:v>
                </c:pt>
                <c:pt idx="13">
                  <c:v>1</c:v>
                </c:pt>
                <c:pt idx="14">
                  <c:v>1</c:v>
                </c:pt>
                <c:pt idx="15">
                  <c:v>2</c:v>
                </c:pt>
                <c:pt idx="16">
                  <c:v>6</c:v>
                </c:pt>
                <c:pt idx="17">
                  <c:v>2</c:v>
                </c:pt>
                <c:pt idx="18">
                  <c:v>2</c:v>
                </c:pt>
                <c:pt idx="20">
                  <c:v>2</c:v>
                </c:pt>
                <c:pt idx="22">
                  <c:v>1</c:v>
                </c:pt>
                <c:pt idx="24">
                  <c:v>2</c:v>
                </c:pt>
                <c:pt idx="30">
                  <c:v>1</c:v>
                </c:pt>
              </c:numCache>
            </c:numRef>
          </c:val>
          <c:extLst>
            <c:ext xmlns:c16="http://schemas.microsoft.com/office/drawing/2014/chart" uri="{C3380CC4-5D6E-409C-BE32-E72D297353CC}">
              <c16:uniqueId val="{00000000-F835-4DB4-A706-AE942B01B8E1}"/>
            </c:ext>
          </c:extLst>
        </c:ser>
        <c:ser>
          <c:idx val="1"/>
          <c:order val="1"/>
          <c:tx>
            <c:strRef>
              <c:f>'[PISA2022_analize_05 (3).xlsx]SkolasTips'!$L$5:$M$5</c:f>
              <c:strCache>
                <c:ptCount val="2"/>
                <c:pt idx="0">
                  <c:v>Ģimnāzijas</c:v>
                </c:pt>
              </c:strCache>
            </c:strRef>
          </c:tx>
          <c:spPr>
            <a:solidFill>
              <a:schemeClr val="accent2"/>
            </a:solidFill>
            <a:ln>
              <a:noFill/>
            </a:ln>
            <a:effectLst/>
          </c:spPr>
          <c:invertIfNegative val="0"/>
          <c:cat>
            <c:numRef>
              <c:f>'[PISA2022_analize_05 (3).xlsx]SkolasTips'!$N$3:$AR$3</c:f>
              <c:numCache>
                <c:formatCode>General</c:formatCode>
                <c:ptCount val="31"/>
                <c:pt idx="0">
                  <c:v>360</c:v>
                </c:pt>
                <c:pt idx="1">
                  <c:v>370</c:v>
                </c:pt>
                <c:pt idx="2">
                  <c:v>380</c:v>
                </c:pt>
                <c:pt idx="3">
                  <c:v>390</c:v>
                </c:pt>
                <c:pt idx="4">
                  <c:v>400</c:v>
                </c:pt>
                <c:pt idx="5">
                  <c:v>410</c:v>
                </c:pt>
                <c:pt idx="6">
                  <c:v>420</c:v>
                </c:pt>
                <c:pt idx="7">
                  <c:v>430</c:v>
                </c:pt>
                <c:pt idx="8">
                  <c:v>440</c:v>
                </c:pt>
                <c:pt idx="9">
                  <c:v>450</c:v>
                </c:pt>
                <c:pt idx="10">
                  <c:v>460</c:v>
                </c:pt>
                <c:pt idx="11">
                  <c:v>470</c:v>
                </c:pt>
                <c:pt idx="12">
                  <c:v>480</c:v>
                </c:pt>
                <c:pt idx="13">
                  <c:v>490</c:v>
                </c:pt>
                <c:pt idx="14">
                  <c:v>500</c:v>
                </c:pt>
                <c:pt idx="15">
                  <c:v>510</c:v>
                </c:pt>
                <c:pt idx="16">
                  <c:v>520</c:v>
                </c:pt>
                <c:pt idx="17">
                  <c:v>530</c:v>
                </c:pt>
                <c:pt idx="18">
                  <c:v>540</c:v>
                </c:pt>
                <c:pt idx="19">
                  <c:v>550</c:v>
                </c:pt>
                <c:pt idx="20">
                  <c:v>560</c:v>
                </c:pt>
                <c:pt idx="21">
                  <c:v>570</c:v>
                </c:pt>
                <c:pt idx="22">
                  <c:v>580</c:v>
                </c:pt>
                <c:pt idx="23">
                  <c:v>590</c:v>
                </c:pt>
                <c:pt idx="24">
                  <c:v>600</c:v>
                </c:pt>
                <c:pt idx="25">
                  <c:v>610</c:v>
                </c:pt>
                <c:pt idx="26">
                  <c:v>620</c:v>
                </c:pt>
                <c:pt idx="27">
                  <c:v>630</c:v>
                </c:pt>
                <c:pt idx="28">
                  <c:v>640</c:v>
                </c:pt>
                <c:pt idx="29">
                  <c:v>650</c:v>
                </c:pt>
                <c:pt idx="30">
                  <c:v>660</c:v>
                </c:pt>
              </c:numCache>
            </c:numRef>
          </c:cat>
          <c:val>
            <c:numRef>
              <c:f>'[PISA2022_analize_05 (3).xlsx]SkolasTips'!$N$5:$AR$5</c:f>
              <c:numCache>
                <c:formatCode>General</c:formatCode>
                <c:ptCount val="31"/>
                <c:pt idx="12">
                  <c:v>1</c:v>
                </c:pt>
                <c:pt idx="13">
                  <c:v>2</c:v>
                </c:pt>
                <c:pt idx="14">
                  <c:v>1</c:v>
                </c:pt>
                <c:pt idx="18">
                  <c:v>1</c:v>
                </c:pt>
                <c:pt idx="23">
                  <c:v>1</c:v>
                </c:pt>
              </c:numCache>
            </c:numRef>
          </c:val>
          <c:extLst>
            <c:ext xmlns:c16="http://schemas.microsoft.com/office/drawing/2014/chart" uri="{C3380CC4-5D6E-409C-BE32-E72D297353CC}">
              <c16:uniqueId val="{00000001-F835-4DB4-A706-AE942B01B8E1}"/>
            </c:ext>
          </c:extLst>
        </c:ser>
        <c:ser>
          <c:idx val="2"/>
          <c:order val="2"/>
          <c:tx>
            <c:strRef>
              <c:f>'[PISA2022_analize_05 (3).xlsx]SkolasTips'!$L$6:$M$6</c:f>
              <c:strCache>
                <c:ptCount val="2"/>
                <c:pt idx="0">
                  <c:v>Vidusskolas</c:v>
                </c:pt>
              </c:strCache>
            </c:strRef>
          </c:tx>
          <c:spPr>
            <a:solidFill>
              <a:schemeClr val="accent3"/>
            </a:solidFill>
            <a:ln>
              <a:noFill/>
            </a:ln>
            <a:effectLst/>
          </c:spPr>
          <c:invertIfNegative val="0"/>
          <c:cat>
            <c:numRef>
              <c:f>'[PISA2022_analize_05 (3).xlsx]SkolasTips'!$N$3:$AR$3</c:f>
              <c:numCache>
                <c:formatCode>General</c:formatCode>
                <c:ptCount val="31"/>
                <c:pt idx="0">
                  <c:v>360</c:v>
                </c:pt>
                <c:pt idx="1">
                  <c:v>370</c:v>
                </c:pt>
                <c:pt idx="2">
                  <c:v>380</c:v>
                </c:pt>
                <c:pt idx="3">
                  <c:v>390</c:v>
                </c:pt>
                <c:pt idx="4">
                  <c:v>400</c:v>
                </c:pt>
                <c:pt idx="5">
                  <c:v>410</c:v>
                </c:pt>
                <c:pt idx="6">
                  <c:v>420</c:v>
                </c:pt>
                <c:pt idx="7">
                  <c:v>430</c:v>
                </c:pt>
                <c:pt idx="8">
                  <c:v>440</c:v>
                </c:pt>
                <c:pt idx="9">
                  <c:v>450</c:v>
                </c:pt>
                <c:pt idx="10">
                  <c:v>460</c:v>
                </c:pt>
                <c:pt idx="11">
                  <c:v>470</c:v>
                </c:pt>
                <c:pt idx="12">
                  <c:v>480</c:v>
                </c:pt>
                <c:pt idx="13">
                  <c:v>490</c:v>
                </c:pt>
                <c:pt idx="14">
                  <c:v>500</c:v>
                </c:pt>
                <c:pt idx="15">
                  <c:v>510</c:v>
                </c:pt>
                <c:pt idx="16">
                  <c:v>520</c:v>
                </c:pt>
                <c:pt idx="17">
                  <c:v>530</c:v>
                </c:pt>
                <c:pt idx="18">
                  <c:v>540</c:v>
                </c:pt>
                <c:pt idx="19">
                  <c:v>550</c:v>
                </c:pt>
                <c:pt idx="20">
                  <c:v>560</c:v>
                </c:pt>
                <c:pt idx="21">
                  <c:v>570</c:v>
                </c:pt>
                <c:pt idx="22">
                  <c:v>580</c:v>
                </c:pt>
                <c:pt idx="23">
                  <c:v>590</c:v>
                </c:pt>
                <c:pt idx="24">
                  <c:v>600</c:v>
                </c:pt>
                <c:pt idx="25">
                  <c:v>610</c:v>
                </c:pt>
                <c:pt idx="26">
                  <c:v>620</c:v>
                </c:pt>
                <c:pt idx="27">
                  <c:v>630</c:v>
                </c:pt>
                <c:pt idx="28">
                  <c:v>640</c:v>
                </c:pt>
                <c:pt idx="29">
                  <c:v>650</c:v>
                </c:pt>
                <c:pt idx="30">
                  <c:v>660</c:v>
                </c:pt>
              </c:numCache>
            </c:numRef>
          </c:cat>
          <c:val>
            <c:numRef>
              <c:f>'[PISA2022_analize_05 (3).xlsx]SkolasTips'!$N$6:$AR$6</c:f>
              <c:numCache>
                <c:formatCode>General</c:formatCode>
                <c:ptCount val="31"/>
                <c:pt idx="3">
                  <c:v>1</c:v>
                </c:pt>
                <c:pt idx="4">
                  <c:v>1</c:v>
                </c:pt>
                <c:pt idx="5">
                  <c:v>1</c:v>
                </c:pt>
                <c:pt idx="7">
                  <c:v>6</c:v>
                </c:pt>
                <c:pt idx="8">
                  <c:v>10</c:v>
                </c:pt>
                <c:pt idx="9">
                  <c:v>17</c:v>
                </c:pt>
                <c:pt idx="10">
                  <c:v>7</c:v>
                </c:pt>
                <c:pt idx="11">
                  <c:v>24</c:v>
                </c:pt>
                <c:pt idx="12">
                  <c:v>17</c:v>
                </c:pt>
                <c:pt idx="13">
                  <c:v>11</c:v>
                </c:pt>
                <c:pt idx="14">
                  <c:v>8</c:v>
                </c:pt>
                <c:pt idx="15">
                  <c:v>9</c:v>
                </c:pt>
                <c:pt idx="16">
                  <c:v>10</c:v>
                </c:pt>
                <c:pt idx="17">
                  <c:v>1</c:v>
                </c:pt>
                <c:pt idx="18">
                  <c:v>1</c:v>
                </c:pt>
                <c:pt idx="22">
                  <c:v>1</c:v>
                </c:pt>
              </c:numCache>
            </c:numRef>
          </c:val>
          <c:extLst>
            <c:ext xmlns:c16="http://schemas.microsoft.com/office/drawing/2014/chart" uri="{C3380CC4-5D6E-409C-BE32-E72D297353CC}">
              <c16:uniqueId val="{00000002-F835-4DB4-A706-AE942B01B8E1}"/>
            </c:ext>
          </c:extLst>
        </c:ser>
        <c:ser>
          <c:idx val="3"/>
          <c:order val="3"/>
          <c:tx>
            <c:strRef>
              <c:f>'[PISA2022_analize_05 (3).xlsx]SkolasTips'!$L$7:$M$7</c:f>
              <c:strCache>
                <c:ptCount val="2"/>
                <c:pt idx="0">
                  <c:v>Pamatskolas</c:v>
                </c:pt>
              </c:strCache>
            </c:strRef>
          </c:tx>
          <c:spPr>
            <a:solidFill>
              <a:schemeClr val="accent4"/>
            </a:solidFill>
            <a:ln>
              <a:noFill/>
            </a:ln>
            <a:effectLst/>
          </c:spPr>
          <c:invertIfNegative val="0"/>
          <c:cat>
            <c:numRef>
              <c:f>'[PISA2022_analize_05 (3).xlsx]SkolasTips'!$N$3:$AR$3</c:f>
              <c:numCache>
                <c:formatCode>General</c:formatCode>
                <c:ptCount val="31"/>
                <c:pt idx="0">
                  <c:v>360</c:v>
                </c:pt>
                <c:pt idx="1">
                  <c:v>370</c:v>
                </c:pt>
                <c:pt idx="2">
                  <c:v>380</c:v>
                </c:pt>
                <c:pt idx="3">
                  <c:v>390</c:v>
                </c:pt>
                <c:pt idx="4">
                  <c:v>400</c:v>
                </c:pt>
                <c:pt idx="5">
                  <c:v>410</c:v>
                </c:pt>
                <c:pt idx="6">
                  <c:v>420</c:v>
                </c:pt>
                <c:pt idx="7">
                  <c:v>430</c:v>
                </c:pt>
                <c:pt idx="8">
                  <c:v>440</c:v>
                </c:pt>
                <c:pt idx="9">
                  <c:v>450</c:v>
                </c:pt>
                <c:pt idx="10">
                  <c:v>460</c:v>
                </c:pt>
                <c:pt idx="11">
                  <c:v>470</c:v>
                </c:pt>
                <c:pt idx="12">
                  <c:v>480</c:v>
                </c:pt>
                <c:pt idx="13">
                  <c:v>490</c:v>
                </c:pt>
                <c:pt idx="14">
                  <c:v>500</c:v>
                </c:pt>
                <c:pt idx="15">
                  <c:v>510</c:v>
                </c:pt>
                <c:pt idx="16">
                  <c:v>520</c:v>
                </c:pt>
                <c:pt idx="17">
                  <c:v>530</c:v>
                </c:pt>
                <c:pt idx="18">
                  <c:v>540</c:v>
                </c:pt>
                <c:pt idx="19">
                  <c:v>550</c:v>
                </c:pt>
                <c:pt idx="20">
                  <c:v>560</c:v>
                </c:pt>
                <c:pt idx="21">
                  <c:v>570</c:v>
                </c:pt>
                <c:pt idx="22">
                  <c:v>580</c:v>
                </c:pt>
                <c:pt idx="23">
                  <c:v>590</c:v>
                </c:pt>
                <c:pt idx="24">
                  <c:v>600</c:v>
                </c:pt>
                <c:pt idx="25">
                  <c:v>610</c:v>
                </c:pt>
                <c:pt idx="26">
                  <c:v>620</c:v>
                </c:pt>
                <c:pt idx="27">
                  <c:v>630</c:v>
                </c:pt>
                <c:pt idx="28">
                  <c:v>640</c:v>
                </c:pt>
                <c:pt idx="29">
                  <c:v>650</c:v>
                </c:pt>
                <c:pt idx="30">
                  <c:v>660</c:v>
                </c:pt>
              </c:numCache>
            </c:numRef>
          </c:cat>
          <c:val>
            <c:numRef>
              <c:f>'[PISA2022_analize_05 (3).xlsx]SkolasTips'!$N$7:$AR$7</c:f>
              <c:numCache>
                <c:formatCode>General</c:formatCode>
                <c:ptCount val="31"/>
                <c:pt idx="0">
                  <c:v>1</c:v>
                </c:pt>
                <c:pt idx="2">
                  <c:v>2</c:v>
                </c:pt>
                <c:pt idx="3">
                  <c:v>2</c:v>
                </c:pt>
                <c:pt idx="4">
                  <c:v>4</c:v>
                </c:pt>
                <c:pt idx="5">
                  <c:v>3</c:v>
                </c:pt>
                <c:pt idx="6">
                  <c:v>4</c:v>
                </c:pt>
                <c:pt idx="7">
                  <c:v>5</c:v>
                </c:pt>
                <c:pt idx="8">
                  <c:v>7</c:v>
                </c:pt>
                <c:pt idx="9">
                  <c:v>5</c:v>
                </c:pt>
                <c:pt idx="10">
                  <c:v>7</c:v>
                </c:pt>
                <c:pt idx="11">
                  <c:v>7</c:v>
                </c:pt>
                <c:pt idx="12">
                  <c:v>6</c:v>
                </c:pt>
                <c:pt idx="13">
                  <c:v>3</c:v>
                </c:pt>
                <c:pt idx="14">
                  <c:v>2</c:v>
                </c:pt>
                <c:pt idx="15">
                  <c:v>3</c:v>
                </c:pt>
                <c:pt idx="16">
                  <c:v>1</c:v>
                </c:pt>
                <c:pt idx="18">
                  <c:v>2</c:v>
                </c:pt>
              </c:numCache>
            </c:numRef>
          </c:val>
          <c:extLst>
            <c:ext xmlns:c16="http://schemas.microsoft.com/office/drawing/2014/chart" uri="{C3380CC4-5D6E-409C-BE32-E72D297353CC}">
              <c16:uniqueId val="{00000003-F835-4DB4-A706-AE942B01B8E1}"/>
            </c:ext>
          </c:extLst>
        </c:ser>
        <c:dLbls>
          <c:showLegendKey val="0"/>
          <c:showVal val="0"/>
          <c:showCatName val="0"/>
          <c:showSerName val="0"/>
          <c:showPercent val="0"/>
          <c:showBubbleSize val="0"/>
        </c:dLbls>
        <c:gapWidth val="75"/>
        <c:overlap val="100"/>
        <c:axId val="730088879"/>
        <c:axId val="613866287"/>
        <c:extLst>
          <c:ext xmlns:c15="http://schemas.microsoft.com/office/drawing/2012/chart" uri="{02D57815-91ED-43cb-92C2-25804820EDAC}">
            <c15:filteredBarSeries>
              <c15:ser>
                <c:idx val="4"/>
                <c:order val="4"/>
                <c:tx>
                  <c:strRef>
                    <c:extLst>
                      <c:ext uri="{02D57815-91ED-43cb-92C2-25804820EDAC}">
                        <c15:formulaRef>
                          <c15:sqref>SkolasTips!#REF!</c15:sqref>
                        </c15:formulaRef>
                      </c:ext>
                    </c:extLst>
                    <c:strCache>
                      <c:ptCount val="1"/>
                      <c:pt idx="0">
                        <c:v>#REF!</c:v>
                      </c:pt>
                    </c:strCache>
                  </c:strRef>
                </c:tx>
                <c:spPr>
                  <a:solidFill>
                    <a:schemeClr val="accent5"/>
                  </a:solidFill>
                  <a:ln>
                    <a:noFill/>
                  </a:ln>
                  <a:effectLst/>
                </c:spPr>
                <c:invertIfNegative val="0"/>
                <c:cat>
                  <c:numRef>
                    <c:extLst>
                      <c:ext uri="{02D57815-91ED-43cb-92C2-25804820EDAC}">
                        <c15:formulaRef>
                          <c15:sqref>'[PISA2022_analize_05 (3).xlsx]SkolasTips'!$N$3:$AR$3</c15:sqref>
                        </c15:formulaRef>
                      </c:ext>
                    </c:extLst>
                    <c:numCache>
                      <c:formatCode>General</c:formatCode>
                      <c:ptCount val="31"/>
                      <c:pt idx="0">
                        <c:v>360</c:v>
                      </c:pt>
                      <c:pt idx="1">
                        <c:v>370</c:v>
                      </c:pt>
                      <c:pt idx="2">
                        <c:v>380</c:v>
                      </c:pt>
                      <c:pt idx="3">
                        <c:v>390</c:v>
                      </c:pt>
                      <c:pt idx="4">
                        <c:v>400</c:v>
                      </c:pt>
                      <c:pt idx="5">
                        <c:v>410</c:v>
                      </c:pt>
                      <c:pt idx="6">
                        <c:v>420</c:v>
                      </c:pt>
                      <c:pt idx="7">
                        <c:v>430</c:v>
                      </c:pt>
                      <c:pt idx="8">
                        <c:v>440</c:v>
                      </c:pt>
                      <c:pt idx="9">
                        <c:v>450</c:v>
                      </c:pt>
                      <c:pt idx="10">
                        <c:v>460</c:v>
                      </c:pt>
                      <c:pt idx="11">
                        <c:v>470</c:v>
                      </c:pt>
                      <c:pt idx="12">
                        <c:v>480</c:v>
                      </c:pt>
                      <c:pt idx="13">
                        <c:v>490</c:v>
                      </c:pt>
                      <c:pt idx="14">
                        <c:v>500</c:v>
                      </c:pt>
                      <c:pt idx="15">
                        <c:v>510</c:v>
                      </c:pt>
                      <c:pt idx="16">
                        <c:v>520</c:v>
                      </c:pt>
                      <c:pt idx="17">
                        <c:v>530</c:v>
                      </c:pt>
                      <c:pt idx="18">
                        <c:v>540</c:v>
                      </c:pt>
                      <c:pt idx="19">
                        <c:v>550</c:v>
                      </c:pt>
                      <c:pt idx="20">
                        <c:v>560</c:v>
                      </c:pt>
                      <c:pt idx="21">
                        <c:v>570</c:v>
                      </c:pt>
                      <c:pt idx="22">
                        <c:v>580</c:v>
                      </c:pt>
                      <c:pt idx="23">
                        <c:v>590</c:v>
                      </c:pt>
                      <c:pt idx="24">
                        <c:v>600</c:v>
                      </c:pt>
                      <c:pt idx="25">
                        <c:v>610</c:v>
                      </c:pt>
                      <c:pt idx="26">
                        <c:v>620</c:v>
                      </c:pt>
                      <c:pt idx="27">
                        <c:v>630</c:v>
                      </c:pt>
                      <c:pt idx="28">
                        <c:v>640</c:v>
                      </c:pt>
                      <c:pt idx="29">
                        <c:v>650</c:v>
                      </c:pt>
                      <c:pt idx="30">
                        <c:v>660</c:v>
                      </c:pt>
                    </c:numCache>
                  </c:numRef>
                </c:cat>
                <c:val>
                  <c:numRef>
                    <c:extLst>
                      <c:ext uri="{02D57815-91ED-43cb-92C2-25804820EDAC}">
                        <c15:formulaRef>
                          <c15:sqref>SkolasTips!#REF!</c15:sqref>
                        </c15:formulaRef>
                      </c:ext>
                    </c:extLst>
                    <c:numCache>
                      <c:formatCode>General</c:formatCode>
                      <c:ptCount val="1"/>
                      <c:pt idx="0">
                        <c:v>1</c:v>
                      </c:pt>
                    </c:numCache>
                  </c:numRef>
                </c:val>
                <c:extLst>
                  <c:ext xmlns:c16="http://schemas.microsoft.com/office/drawing/2014/chart" uri="{C3380CC4-5D6E-409C-BE32-E72D297353CC}">
                    <c16:uniqueId val="{00000004-F835-4DB4-A706-AE942B01B8E1}"/>
                  </c:ext>
                </c:extLst>
              </c15:ser>
            </c15:filteredBarSeries>
          </c:ext>
        </c:extLst>
      </c:barChart>
      <c:catAx>
        <c:axId val="730088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1" i="0" u="none" strike="noStrike" kern="1200" baseline="0">
                <a:solidFill>
                  <a:srgbClr val="006F92"/>
                </a:solidFill>
                <a:latin typeface="+mn-lt"/>
                <a:ea typeface="+mn-ea"/>
                <a:cs typeface="+mn-cs"/>
              </a:defRPr>
            </a:pPr>
            <a:endParaRPr lang="en-150"/>
          </a:p>
        </c:txPr>
        <c:crossAx val="613866287"/>
        <c:crosses val="autoZero"/>
        <c:auto val="1"/>
        <c:lblAlgn val="ctr"/>
        <c:lblOffset val="100"/>
        <c:noMultiLvlLbl val="0"/>
      </c:catAx>
      <c:valAx>
        <c:axId val="613866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006F92"/>
                </a:solidFill>
                <a:latin typeface="+mn-lt"/>
                <a:ea typeface="+mn-ea"/>
                <a:cs typeface="+mn-cs"/>
              </a:defRPr>
            </a:pPr>
            <a:endParaRPr lang="en-150"/>
          </a:p>
        </c:txPr>
        <c:crossAx val="730088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rgbClr val="006F92"/>
              </a:solidFill>
              <a:latin typeface="+mn-lt"/>
              <a:ea typeface="+mn-ea"/>
              <a:cs typeface="+mn-cs"/>
            </a:defRPr>
          </a:pPr>
          <a:endParaRPr lang="en-150"/>
        </a:p>
      </c:txPr>
    </c:legend>
    <c:plotVisOnly val="1"/>
    <c:dispBlanksAs val="gap"/>
    <c:showDLblsOverMax val="0"/>
  </c:chart>
  <c:spPr>
    <a:noFill/>
    <a:ln>
      <a:noFill/>
    </a:ln>
    <a:effectLst/>
  </c:spPr>
  <c:txPr>
    <a:bodyPr/>
    <a:lstStyle/>
    <a:p>
      <a:pPr>
        <a:defRPr sz="1600" b="1">
          <a:solidFill>
            <a:srgbClr val="006F92"/>
          </a:solidFill>
        </a:defRPr>
      </a:pPr>
      <a:endParaRPr lang="en-150"/>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452015866437748E-2"/>
          <c:y val="0.11616641901931651"/>
          <c:w val="0.91909974815901052"/>
          <c:h val="0.7448488961168116"/>
        </c:manualLayout>
      </c:layout>
      <c:barChart>
        <c:barDir val="col"/>
        <c:grouping val="stacked"/>
        <c:varyColors val="0"/>
        <c:ser>
          <c:idx val="0"/>
          <c:order val="0"/>
          <c:tx>
            <c:strRef>
              <c:f>'[PISA2022_analize_05 (3).xlsx]SkolasTips'!$L$4:$M$4</c:f>
              <c:strCache>
                <c:ptCount val="2"/>
                <c:pt idx="0">
                  <c:v>Valsts ģimnāzijas</c:v>
                </c:pt>
              </c:strCache>
            </c:strRef>
          </c:tx>
          <c:spPr>
            <a:solidFill>
              <a:srgbClr val="F34E34"/>
            </a:solidFill>
            <a:ln>
              <a:noFill/>
            </a:ln>
            <a:effectLst/>
          </c:spPr>
          <c:invertIfNegative val="0"/>
          <c:cat>
            <c:numRef>
              <c:f>'[PISA2022_analize_05 (3).xlsx]SkolasTips'!$N$3:$AR$3</c:f>
              <c:numCache>
                <c:formatCode>General</c:formatCode>
                <c:ptCount val="31"/>
                <c:pt idx="0">
                  <c:v>360</c:v>
                </c:pt>
                <c:pt idx="1">
                  <c:v>370</c:v>
                </c:pt>
                <c:pt idx="2">
                  <c:v>380</c:v>
                </c:pt>
                <c:pt idx="3">
                  <c:v>390</c:v>
                </c:pt>
                <c:pt idx="4">
                  <c:v>400</c:v>
                </c:pt>
                <c:pt idx="5">
                  <c:v>410</c:v>
                </c:pt>
                <c:pt idx="6">
                  <c:v>420</c:v>
                </c:pt>
                <c:pt idx="7">
                  <c:v>430</c:v>
                </c:pt>
                <c:pt idx="8">
                  <c:v>440</c:v>
                </c:pt>
                <c:pt idx="9">
                  <c:v>450</c:v>
                </c:pt>
                <c:pt idx="10">
                  <c:v>460</c:v>
                </c:pt>
                <c:pt idx="11">
                  <c:v>470</c:v>
                </c:pt>
                <c:pt idx="12">
                  <c:v>480</c:v>
                </c:pt>
                <c:pt idx="13">
                  <c:v>490</c:v>
                </c:pt>
                <c:pt idx="14">
                  <c:v>500</c:v>
                </c:pt>
                <c:pt idx="15">
                  <c:v>510</c:v>
                </c:pt>
                <c:pt idx="16">
                  <c:v>520</c:v>
                </c:pt>
                <c:pt idx="17">
                  <c:v>530</c:v>
                </c:pt>
                <c:pt idx="18">
                  <c:v>540</c:v>
                </c:pt>
                <c:pt idx="19">
                  <c:v>550</c:v>
                </c:pt>
                <c:pt idx="20">
                  <c:v>560</c:v>
                </c:pt>
                <c:pt idx="21">
                  <c:v>570</c:v>
                </c:pt>
                <c:pt idx="22">
                  <c:v>580</c:v>
                </c:pt>
                <c:pt idx="23">
                  <c:v>590</c:v>
                </c:pt>
                <c:pt idx="24">
                  <c:v>600</c:v>
                </c:pt>
                <c:pt idx="25">
                  <c:v>610</c:v>
                </c:pt>
                <c:pt idx="26">
                  <c:v>620</c:v>
                </c:pt>
                <c:pt idx="27">
                  <c:v>630</c:v>
                </c:pt>
                <c:pt idx="28">
                  <c:v>640</c:v>
                </c:pt>
                <c:pt idx="29">
                  <c:v>650</c:v>
                </c:pt>
                <c:pt idx="30">
                  <c:v>660</c:v>
                </c:pt>
              </c:numCache>
            </c:numRef>
          </c:cat>
          <c:val>
            <c:numRef>
              <c:f>'[PISA2022_analize_05 (3).xlsx]SkolasTips'!$N$4:$AR$4</c:f>
              <c:numCache>
                <c:formatCode>General</c:formatCode>
                <c:ptCount val="31"/>
                <c:pt idx="7">
                  <c:v>1</c:v>
                </c:pt>
                <c:pt idx="11">
                  <c:v>2</c:v>
                </c:pt>
                <c:pt idx="12">
                  <c:v>1</c:v>
                </c:pt>
                <c:pt idx="13">
                  <c:v>1</c:v>
                </c:pt>
                <c:pt idx="14">
                  <c:v>1</c:v>
                </c:pt>
                <c:pt idx="15">
                  <c:v>2</c:v>
                </c:pt>
                <c:pt idx="16">
                  <c:v>6</c:v>
                </c:pt>
                <c:pt idx="17">
                  <c:v>2</c:v>
                </c:pt>
                <c:pt idx="18">
                  <c:v>2</c:v>
                </c:pt>
                <c:pt idx="20">
                  <c:v>2</c:v>
                </c:pt>
                <c:pt idx="22">
                  <c:v>1</c:v>
                </c:pt>
                <c:pt idx="24">
                  <c:v>2</c:v>
                </c:pt>
                <c:pt idx="30">
                  <c:v>1</c:v>
                </c:pt>
              </c:numCache>
            </c:numRef>
          </c:val>
          <c:extLst>
            <c:ext xmlns:c16="http://schemas.microsoft.com/office/drawing/2014/chart" uri="{C3380CC4-5D6E-409C-BE32-E72D297353CC}">
              <c16:uniqueId val="{00000000-34CF-4A17-9817-99B1855CFAB1}"/>
            </c:ext>
          </c:extLst>
        </c:ser>
        <c:ser>
          <c:idx val="1"/>
          <c:order val="1"/>
          <c:tx>
            <c:strRef>
              <c:f>'[PISA2022_analize_05 (3).xlsx]SkolasTips'!$L$5:$M$5</c:f>
              <c:strCache>
                <c:ptCount val="2"/>
                <c:pt idx="0">
                  <c:v>Ģimnāzijas</c:v>
                </c:pt>
              </c:strCache>
            </c:strRef>
          </c:tx>
          <c:spPr>
            <a:solidFill>
              <a:srgbClr val="F34E34"/>
            </a:solidFill>
            <a:ln>
              <a:noFill/>
            </a:ln>
            <a:effectLst/>
          </c:spPr>
          <c:invertIfNegative val="0"/>
          <c:cat>
            <c:numRef>
              <c:f>'[PISA2022_analize_05 (3).xlsx]SkolasTips'!$N$3:$AR$3</c:f>
              <c:numCache>
                <c:formatCode>General</c:formatCode>
                <c:ptCount val="31"/>
                <c:pt idx="0">
                  <c:v>360</c:v>
                </c:pt>
                <c:pt idx="1">
                  <c:v>370</c:v>
                </c:pt>
                <c:pt idx="2">
                  <c:v>380</c:v>
                </c:pt>
                <c:pt idx="3">
                  <c:v>390</c:v>
                </c:pt>
                <c:pt idx="4">
                  <c:v>400</c:v>
                </c:pt>
                <c:pt idx="5">
                  <c:v>410</c:v>
                </c:pt>
                <c:pt idx="6">
                  <c:v>420</c:v>
                </c:pt>
                <c:pt idx="7">
                  <c:v>430</c:v>
                </c:pt>
                <c:pt idx="8">
                  <c:v>440</c:v>
                </c:pt>
                <c:pt idx="9">
                  <c:v>450</c:v>
                </c:pt>
                <c:pt idx="10">
                  <c:v>460</c:v>
                </c:pt>
                <c:pt idx="11">
                  <c:v>470</c:v>
                </c:pt>
                <c:pt idx="12">
                  <c:v>480</c:v>
                </c:pt>
                <c:pt idx="13">
                  <c:v>490</c:v>
                </c:pt>
                <c:pt idx="14">
                  <c:v>500</c:v>
                </c:pt>
                <c:pt idx="15">
                  <c:v>510</c:v>
                </c:pt>
                <c:pt idx="16">
                  <c:v>520</c:v>
                </c:pt>
                <c:pt idx="17">
                  <c:v>530</c:v>
                </c:pt>
                <c:pt idx="18">
                  <c:v>540</c:v>
                </c:pt>
                <c:pt idx="19">
                  <c:v>550</c:v>
                </c:pt>
                <c:pt idx="20">
                  <c:v>560</c:v>
                </c:pt>
                <c:pt idx="21">
                  <c:v>570</c:v>
                </c:pt>
                <c:pt idx="22">
                  <c:v>580</c:v>
                </c:pt>
                <c:pt idx="23">
                  <c:v>590</c:v>
                </c:pt>
                <c:pt idx="24">
                  <c:v>600</c:v>
                </c:pt>
                <c:pt idx="25">
                  <c:v>610</c:v>
                </c:pt>
                <c:pt idx="26">
                  <c:v>620</c:v>
                </c:pt>
                <c:pt idx="27">
                  <c:v>630</c:v>
                </c:pt>
                <c:pt idx="28">
                  <c:v>640</c:v>
                </c:pt>
                <c:pt idx="29">
                  <c:v>650</c:v>
                </c:pt>
                <c:pt idx="30">
                  <c:v>660</c:v>
                </c:pt>
              </c:numCache>
            </c:numRef>
          </c:cat>
          <c:val>
            <c:numRef>
              <c:f>'[PISA2022_analize_05 (3).xlsx]SkolasTips'!$N$5:$AR$5</c:f>
              <c:numCache>
                <c:formatCode>General</c:formatCode>
                <c:ptCount val="31"/>
                <c:pt idx="12">
                  <c:v>1</c:v>
                </c:pt>
                <c:pt idx="13">
                  <c:v>2</c:v>
                </c:pt>
                <c:pt idx="14">
                  <c:v>1</c:v>
                </c:pt>
                <c:pt idx="18">
                  <c:v>1</c:v>
                </c:pt>
                <c:pt idx="23">
                  <c:v>1</c:v>
                </c:pt>
              </c:numCache>
            </c:numRef>
          </c:val>
          <c:extLst>
            <c:ext xmlns:c16="http://schemas.microsoft.com/office/drawing/2014/chart" uri="{C3380CC4-5D6E-409C-BE32-E72D297353CC}">
              <c16:uniqueId val="{00000001-34CF-4A17-9817-99B1855CFAB1}"/>
            </c:ext>
          </c:extLst>
        </c:ser>
        <c:ser>
          <c:idx val="2"/>
          <c:order val="2"/>
          <c:tx>
            <c:strRef>
              <c:f>'[PISA2022_analize_05 (3).xlsx]SkolasTips'!$L$6:$M$6</c:f>
              <c:strCache>
                <c:ptCount val="2"/>
                <c:pt idx="0">
                  <c:v>Vidusskolas</c:v>
                </c:pt>
              </c:strCache>
            </c:strRef>
          </c:tx>
          <c:spPr>
            <a:solidFill>
              <a:srgbClr val="F34E34"/>
            </a:solidFill>
            <a:ln>
              <a:noFill/>
            </a:ln>
            <a:effectLst/>
          </c:spPr>
          <c:invertIfNegative val="0"/>
          <c:cat>
            <c:numRef>
              <c:f>'[PISA2022_analize_05 (3).xlsx]SkolasTips'!$N$3:$AR$3</c:f>
              <c:numCache>
                <c:formatCode>General</c:formatCode>
                <c:ptCount val="31"/>
                <c:pt idx="0">
                  <c:v>360</c:v>
                </c:pt>
                <c:pt idx="1">
                  <c:v>370</c:v>
                </c:pt>
                <c:pt idx="2">
                  <c:v>380</c:v>
                </c:pt>
                <c:pt idx="3">
                  <c:v>390</c:v>
                </c:pt>
                <c:pt idx="4">
                  <c:v>400</c:v>
                </c:pt>
                <c:pt idx="5">
                  <c:v>410</c:v>
                </c:pt>
                <c:pt idx="6">
                  <c:v>420</c:v>
                </c:pt>
                <c:pt idx="7">
                  <c:v>430</c:v>
                </c:pt>
                <c:pt idx="8">
                  <c:v>440</c:v>
                </c:pt>
                <c:pt idx="9">
                  <c:v>450</c:v>
                </c:pt>
                <c:pt idx="10">
                  <c:v>460</c:v>
                </c:pt>
                <c:pt idx="11">
                  <c:v>470</c:v>
                </c:pt>
                <c:pt idx="12">
                  <c:v>480</c:v>
                </c:pt>
                <c:pt idx="13">
                  <c:v>490</c:v>
                </c:pt>
                <c:pt idx="14">
                  <c:v>500</c:v>
                </c:pt>
                <c:pt idx="15">
                  <c:v>510</c:v>
                </c:pt>
                <c:pt idx="16">
                  <c:v>520</c:v>
                </c:pt>
                <c:pt idx="17">
                  <c:v>530</c:v>
                </c:pt>
                <c:pt idx="18">
                  <c:v>540</c:v>
                </c:pt>
                <c:pt idx="19">
                  <c:v>550</c:v>
                </c:pt>
                <c:pt idx="20">
                  <c:v>560</c:v>
                </c:pt>
                <c:pt idx="21">
                  <c:v>570</c:v>
                </c:pt>
                <c:pt idx="22">
                  <c:v>580</c:v>
                </c:pt>
                <c:pt idx="23">
                  <c:v>590</c:v>
                </c:pt>
                <c:pt idx="24">
                  <c:v>600</c:v>
                </c:pt>
                <c:pt idx="25">
                  <c:v>610</c:v>
                </c:pt>
                <c:pt idx="26">
                  <c:v>620</c:v>
                </c:pt>
                <c:pt idx="27">
                  <c:v>630</c:v>
                </c:pt>
                <c:pt idx="28">
                  <c:v>640</c:v>
                </c:pt>
                <c:pt idx="29">
                  <c:v>650</c:v>
                </c:pt>
                <c:pt idx="30">
                  <c:v>660</c:v>
                </c:pt>
              </c:numCache>
            </c:numRef>
          </c:cat>
          <c:val>
            <c:numRef>
              <c:f>'[PISA2022_analize_05 (3).xlsx]SkolasTips'!$N$6:$AR$6</c:f>
              <c:numCache>
                <c:formatCode>General</c:formatCode>
                <c:ptCount val="31"/>
                <c:pt idx="3">
                  <c:v>1</c:v>
                </c:pt>
                <c:pt idx="4">
                  <c:v>1</c:v>
                </c:pt>
                <c:pt idx="5">
                  <c:v>1</c:v>
                </c:pt>
                <c:pt idx="7">
                  <c:v>6</c:v>
                </c:pt>
                <c:pt idx="8">
                  <c:v>10</c:v>
                </c:pt>
                <c:pt idx="9">
                  <c:v>17</c:v>
                </c:pt>
                <c:pt idx="10">
                  <c:v>7</c:v>
                </c:pt>
                <c:pt idx="11">
                  <c:v>24</c:v>
                </c:pt>
                <c:pt idx="12">
                  <c:v>17</c:v>
                </c:pt>
                <c:pt idx="13">
                  <c:v>11</c:v>
                </c:pt>
                <c:pt idx="14">
                  <c:v>8</c:v>
                </c:pt>
                <c:pt idx="15">
                  <c:v>9</c:v>
                </c:pt>
                <c:pt idx="16">
                  <c:v>10</c:v>
                </c:pt>
                <c:pt idx="17">
                  <c:v>1</c:v>
                </c:pt>
                <c:pt idx="18">
                  <c:v>1</c:v>
                </c:pt>
                <c:pt idx="22">
                  <c:v>1</c:v>
                </c:pt>
              </c:numCache>
            </c:numRef>
          </c:val>
          <c:extLst>
            <c:ext xmlns:c16="http://schemas.microsoft.com/office/drawing/2014/chart" uri="{C3380CC4-5D6E-409C-BE32-E72D297353CC}">
              <c16:uniqueId val="{00000002-34CF-4A17-9817-99B1855CFAB1}"/>
            </c:ext>
          </c:extLst>
        </c:ser>
        <c:ser>
          <c:idx val="3"/>
          <c:order val="3"/>
          <c:tx>
            <c:strRef>
              <c:f>'[PISA2022_analize_05 (3).xlsx]SkolasTips'!$L$7:$M$7</c:f>
              <c:strCache>
                <c:ptCount val="2"/>
                <c:pt idx="0">
                  <c:v>Pamatskolas</c:v>
                </c:pt>
              </c:strCache>
            </c:strRef>
          </c:tx>
          <c:spPr>
            <a:solidFill>
              <a:srgbClr val="F34E34"/>
            </a:solidFill>
            <a:ln>
              <a:noFill/>
            </a:ln>
            <a:effectLst/>
          </c:spPr>
          <c:invertIfNegative val="0"/>
          <c:cat>
            <c:numRef>
              <c:f>'[PISA2022_analize_05 (3).xlsx]SkolasTips'!$N$3:$AR$3</c:f>
              <c:numCache>
                <c:formatCode>General</c:formatCode>
                <c:ptCount val="31"/>
                <c:pt idx="0">
                  <c:v>360</c:v>
                </c:pt>
                <c:pt idx="1">
                  <c:v>370</c:v>
                </c:pt>
                <c:pt idx="2">
                  <c:v>380</c:v>
                </c:pt>
                <c:pt idx="3">
                  <c:v>390</c:v>
                </c:pt>
                <c:pt idx="4">
                  <c:v>400</c:v>
                </c:pt>
                <c:pt idx="5">
                  <c:v>410</c:v>
                </c:pt>
                <c:pt idx="6">
                  <c:v>420</c:v>
                </c:pt>
                <c:pt idx="7">
                  <c:v>430</c:v>
                </c:pt>
                <c:pt idx="8">
                  <c:v>440</c:v>
                </c:pt>
                <c:pt idx="9">
                  <c:v>450</c:v>
                </c:pt>
                <c:pt idx="10">
                  <c:v>460</c:v>
                </c:pt>
                <c:pt idx="11">
                  <c:v>470</c:v>
                </c:pt>
                <c:pt idx="12">
                  <c:v>480</c:v>
                </c:pt>
                <c:pt idx="13">
                  <c:v>490</c:v>
                </c:pt>
                <c:pt idx="14">
                  <c:v>500</c:v>
                </c:pt>
                <c:pt idx="15">
                  <c:v>510</c:v>
                </c:pt>
                <c:pt idx="16">
                  <c:v>520</c:v>
                </c:pt>
                <c:pt idx="17">
                  <c:v>530</c:v>
                </c:pt>
                <c:pt idx="18">
                  <c:v>540</c:v>
                </c:pt>
                <c:pt idx="19">
                  <c:v>550</c:v>
                </c:pt>
                <c:pt idx="20">
                  <c:v>560</c:v>
                </c:pt>
                <c:pt idx="21">
                  <c:v>570</c:v>
                </c:pt>
                <c:pt idx="22">
                  <c:v>580</c:v>
                </c:pt>
                <c:pt idx="23">
                  <c:v>590</c:v>
                </c:pt>
                <c:pt idx="24">
                  <c:v>600</c:v>
                </c:pt>
                <c:pt idx="25">
                  <c:v>610</c:v>
                </c:pt>
                <c:pt idx="26">
                  <c:v>620</c:v>
                </c:pt>
                <c:pt idx="27">
                  <c:v>630</c:v>
                </c:pt>
                <c:pt idx="28">
                  <c:v>640</c:v>
                </c:pt>
                <c:pt idx="29">
                  <c:v>650</c:v>
                </c:pt>
                <c:pt idx="30">
                  <c:v>660</c:v>
                </c:pt>
              </c:numCache>
            </c:numRef>
          </c:cat>
          <c:val>
            <c:numRef>
              <c:f>'[PISA2022_analize_05 (3).xlsx]SkolasTips'!$N$7:$AR$7</c:f>
              <c:numCache>
                <c:formatCode>General</c:formatCode>
                <c:ptCount val="31"/>
                <c:pt idx="0">
                  <c:v>1</c:v>
                </c:pt>
                <c:pt idx="2">
                  <c:v>2</c:v>
                </c:pt>
                <c:pt idx="3">
                  <c:v>2</c:v>
                </c:pt>
                <c:pt idx="4">
                  <c:v>4</c:v>
                </c:pt>
                <c:pt idx="5">
                  <c:v>3</c:v>
                </c:pt>
                <c:pt idx="6">
                  <c:v>4</c:v>
                </c:pt>
                <c:pt idx="7">
                  <c:v>5</c:v>
                </c:pt>
                <c:pt idx="8">
                  <c:v>7</c:v>
                </c:pt>
                <c:pt idx="9">
                  <c:v>5</c:v>
                </c:pt>
                <c:pt idx="10">
                  <c:v>7</c:v>
                </c:pt>
                <c:pt idx="11">
                  <c:v>7</c:v>
                </c:pt>
                <c:pt idx="12">
                  <c:v>6</c:v>
                </c:pt>
                <c:pt idx="13">
                  <c:v>3</c:v>
                </c:pt>
                <c:pt idx="14">
                  <c:v>2</c:v>
                </c:pt>
                <c:pt idx="15">
                  <c:v>3</c:v>
                </c:pt>
                <c:pt idx="16">
                  <c:v>1</c:v>
                </c:pt>
                <c:pt idx="18">
                  <c:v>2</c:v>
                </c:pt>
              </c:numCache>
            </c:numRef>
          </c:val>
          <c:extLst>
            <c:ext xmlns:c16="http://schemas.microsoft.com/office/drawing/2014/chart" uri="{C3380CC4-5D6E-409C-BE32-E72D297353CC}">
              <c16:uniqueId val="{00000003-34CF-4A17-9817-99B1855CFAB1}"/>
            </c:ext>
          </c:extLst>
        </c:ser>
        <c:dLbls>
          <c:showLegendKey val="0"/>
          <c:showVal val="0"/>
          <c:showCatName val="0"/>
          <c:showSerName val="0"/>
          <c:showPercent val="0"/>
          <c:showBubbleSize val="0"/>
        </c:dLbls>
        <c:gapWidth val="75"/>
        <c:overlap val="100"/>
        <c:axId val="730088879"/>
        <c:axId val="613866287"/>
        <c:extLst>
          <c:ext xmlns:c15="http://schemas.microsoft.com/office/drawing/2012/chart" uri="{02D57815-91ED-43cb-92C2-25804820EDAC}">
            <c15:filteredBarSeries>
              <c15:ser>
                <c:idx val="4"/>
                <c:order val="4"/>
                <c:tx>
                  <c:strRef>
                    <c:extLst>
                      <c:ext uri="{02D57815-91ED-43cb-92C2-25804820EDAC}">
                        <c15:formulaRef>
                          <c15:sqref>SkolasTips!#REF!</c15:sqref>
                        </c15:formulaRef>
                      </c:ext>
                    </c:extLst>
                    <c:strCache>
                      <c:ptCount val="1"/>
                      <c:pt idx="0">
                        <c:v>#REF!</c:v>
                      </c:pt>
                    </c:strCache>
                  </c:strRef>
                </c:tx>
                <c:spPr>
                  <a:solidFill>
                    <a:schemeClr val="accent5"/>
                  </a:solidFill>
                  <a:ln>
                    <a:noFill/>
                  </a:ln>
                  <a:effectLst/>
                </c:spPr>
                <c:invertIfNegative val="0"/>
                <c:cat>
                  <c:numRef>
                    <c:extLst>
                      <c:ext uri="{02D57815-91ED-43cb-92C2-25804820EDAC}">
                        <c15:formulaRef>
                          <c15:sqref>'[PISA2022_analize_05 (3).xlsx]SkolasTips'!$N$3:$AR$3</c15:sqref>
                        </c15:formulaRef>
                      </c:ext>
                    </c:extLst>
                    <c:numCache>
                      <c:formatCode>General</c:formatCode>
                      <c:ptCount val="31"/>
                      <c:pt idx="0">
                        <c:v>360</c:v>
                      </c:pt>
                      <c:pt idx="1">
                        <c:v>370</c:v>
                      </c:pt>
                      <c:pt idx="2">
                        <c:v>380</c:v>
                      </c:pt>
                      <c:pt idx="3">
                        <c:v>390</c:v>
                      </c:pt>
                      <c:pt idx="4">
                        <c:v>400</c:v>
                      </c:pt>
                      <c:pt idx="5">
                        <c:v>410</c:v>
                      </c:pt>
                      <c:pt idx="6">
                        <c:v>420</c:v>
                      </c:pt>
                      <c:pt idx="7">
                        <c:v>430</c:v>
                      </c:pt>
                      <c:pt idx="8">
                        <c:v>440</c:v>
                      </c:pt>
                      <c:pt idx="9">
                        <c:v>450</c:v>
                      </c:pt>
                      <c:pt idx="10">
                        <c:v>460</c:v>
                      </c:pt>
                      <c:pt idx="11">
                        <c:v>470</c:v>
                      </c:pt>
                      <c:pt idx="12">
                        <c:v>480</c:v>
                      </c:pt>
                      <c:pt idx="13">
                        <c:v>490</c:v>
                      </c:pt>
                      <c:pt idx="14">
                        <c:v>500</c:v>
                      </c:pt>
                      <c:pt idx="15">
                        <c:v>510</c:v>
                      </c:pt>
                      <c:pt idx="16">
                        <c:v>520</c:v>
                      </c:pt>
                      <c:pt idx="17">
                        <c:v>530</c:v>
                      </c:pt>
                      <c:pt idx="18">
                        <c:v>540</c:v>
                      </c:pt>
                      <c:pt idx="19">
                        <c:v>550</c:v>
                      </c:pt>
                      <c:pt idx="20">
                        <c:v>560</c:v>
                      </c:pt>
                      <c:pt idx="21">
                        <c:v>570</c:v>
                      </c:pt>
                      <c:pt idx="22">
                        <c:v>580</c:v>
                      </c:pt>
                      <c:pt idx="23">
                        <c:v>590</c:v>
                      </c:pt>
                      <c:pt idx="24">
                        <c:v>600</c:v>
                      </c:pt>
                      <c:pt idx="25">
                        <c:v>610</c:v>
                      </c:pt>
                      <c:pt idx="26">
                        <c:v>620</c:v>
                      </c:pt>
                      <c:pt idx="27">
                        <c:v>630</c:v>
                      </c:pt>
                      <c:pt idx="28">
                        <c:v>640</c:v>
                      </c:pt>
                      <c:pt idx="29">
                        <c:v>650</c:v>
                      </c:pt>
                      <c:pt idx="30">
                        <c:v>660</c:v>
                      </c:pt>
                    </c:numCache>
                  </c:numRef>
                </c:cat>
                <c:val>
                  <c:numRef>
                    <c:extLst>
                      <c:ext uri="{02D57815-91ED-43cb-92C2-25804820EDAC}">
                        <c15:formulaRef>
                          <c15:sqref>SkolasTips!#REF!</c15:sqref>
                        </c15:formulaRef>
                      </c:ext>
                    </c:extLst>
                    <c:numCache>
                      <c:formatCode>General</c:formatCode>
                      <c:ptCount val="1"/>
                      <c:pt idx="0">
                        <c:v>1</c:v>
                      </c:pt>
                    </c:numCache>
                  </c:numRef>
                </c:val>
                <c:extLst>
                  <c:ext xmlns:c16="http://schemas.microsoft.com/office/drawing/2014/chart" uri="{C3380CC4-5D6E-409C-BE32-E72D297353CC}">
                    <c16:uniqueId val="{00000004-34CF-4A17-9817-99B1855CFAB1}"/>
                  </c:ext>
                </c:extLst>
              </c15:ser>
            </c15:filteredBarSeries>
          </c:ext>
        </c:extLst>
      </c:barChart>
      <c:catAx>
        <c:axId val="730088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1" i="0" u="none" strike="noStrike" kern="1200" baseline="0">
                <a:solidFill>
                  <a:srgbClr val="006F92"/>
                </a:solidFill>
                <a:latin typeface="+mn-lt"/>
                <a:ea typeface="+mn-ea"/>
                <a:cs typeface="+mn-cs"/>
              </a:defRPr>
            </a:pPr>
            <a:endParaRPr lang="en-150"/>
          </a:p>
        </c:txPr>
        <c:crossAx val="613866287"/>
        <c:crosses val="autoZero"/>
        <c:auto val="1"/>
        <c:lblAlgn val="ctr"/>
        <c:lblOffset val="100"/>
        <c:noMultiLvlLbl val="0"/>
      </c:catAx>
      <c:valAx>
        <c:axId val="613866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006F92"/>
                </a:solidFill>
                <a:latin typeface="+mn-lt"/>
                <a:ea typeface="+mn-ea"/>
                <a:cs typeface="+mn-cs"/>
              </a:defRPr>
            </a:pPr>
            <a:endParaRPr lang="en-150"/>
          </a:p>
        </c:txPr>
        <c:crossAx val="730088879"/>
        <c:crosses val="autoZero"/>
        <c:crossBetween val="between"/>
      </c:valAx>
      <c:spPr>
        <a:noFill/>
        <a:ln>
          <a:noFill/>
        </a:ln>
        <a:effectLst/>
      </c:spPr>
    </c:plotArea>
    <c:plotVisOnly val="1"/>
    <c:dispBlanksAs val="gap"/>
    <c:showDLblsOverMax val="0"/>
  </c:chart>
  <c:spPr>
    <a:noFill/>
    <a:ln>
      <a:noFill/>
    </a:ln>
    <a:effectLst/>
  </c:spPr>
  <c:txPr>
    <a:bodyPr/>
    <a:lstStyle/>
    <a:p>
      <a:pPr>
        <a:defRPr sz="1600" b="1">
          <a:solidFill>
            <a:srgbClr val="006F92"/>
          </a:solidFill>
        </a:defRPr>
      </a:pPr>
      <a:endParaRPr lang="en-150"/>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442042966415811"/>
          <c:y val="8.7684336388999598E-2"/>
          <c:w val="0.72770502539044835"/>
          <c:h val="0.66897876306713155"/>
        </c:manualLayout>
      </c:layout>
      <c:scatterChart>
        <c:scatterStyle val="smoothMarker"/>
        <c:varyColors val="0"/>
        <c:ser>
          <c:idx val="0"/>
          <c:order val="0"/>
          <c:tx>
            <c:strRef>
              <c:f>Lapa1!$F$3</c:f>
              <c:strCache>
                <c:ptCount val="1"/>
                <c:pt idx="0">
                  <c:v>Skolēnu skaits %</c:v>
                </c:pt>
              </c:strCache>
            </c:strRef>
          </c:tx>
          <c:spPr>
            <a:ln w="34925" cap="rnd">
              <a:solidFill>
                <a:srgbClr val="F34E34"/>
              </a:solidFill>
              <a:round/>
            </a:ln>
            <a:effectLst/>
          </c:spPr>
          <c:marker>
            <c:symbol val="none"/>
          </c:marker>
          <c:xVal>
            <c:numRef>
              <c:f>Lapa1!$E$4:$E$13</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Lapa1!$F$4:$F$13</c:f>
              <c:numCache>
                <c:formatCode>###0.0</c:formatCode>
                <c:ptCount val="10"/>
                <c:pt idx="0">
                  <c:v>3.3870418533746229</c:v>
                </c:pt>
                <c:pt idx="1">
                  <c:v>2.3753063372133516</c:v>
                </c:pt>
                <c:pt idx="2">
                  <c:v>3.8316091429112817</c:v>
                </c:pt>
                <c:pt idx="3">
                  <c:v>7.815976436057654</c:v>
                </c:pt>
                <c:pt idx="4">
                  <c:v>12.714168803650782</c:v>
                </c:pt>
                <c:pt idx="5">
                  <c:v>11.625378757277836</c:v>
                </c:pt>
                <c:pt idx="6">
                  <c:v>17.448928930534166</c:v>
                </c:pt>
                <c:pt idx="7">
                  <c:v>18.581404163864967</c:v>
                </c:pt>
                <c:pt idx="8">
                  <c:v>12.388499459047042</c:v>
                </c:pt>
                <c:pt idx="9">
                  <c:v>9.8316861160682976</c:v>
                </c:pt>
              </c:numCache>
            </c:numRef>
          </c:yVal>
          <c:smooth val="1"/>
          <c:extLst>
            <c:ext xmlns:c16="http://schemas.microsoft.com/office/drawing/2014/chart" uri="{C3380CC4-5D6E-409C-BE32-E72D297353CC}">
              <c16:uniqueId val="{00000000-F6E0-49F8-BCA6-09A4B2639B7E}"/>
            </c:ext>
          </c:extLst>
        </c:ser>
        <c:dLbls>
          <c:showLegendKey val="0"/>
          <c:showVal val="0"/>
          <c:showCatName val="0"/>
          <c:showSerName val="0"/>
          <c:showPercent val="0"/>
          <c:showBubbleSize val="0"/>
        </c:dLbls>
        <c:axId val="137173439"/>
        <c:axId val="182080751"/>
      </c:scatterChart>
      <c:valAx>
        <c:axId val="137173439"/>
        <c:scaling>
          <c:orientation val="minMax"/>
          <c:max val="10"/>
        </c:scaling>
        <c:delete val="0"/>
        <c:axPos val="b"/>
        <c:title>
          <c:tx>
            <c:rich>
              <a:bodyPr rot="0" spcFirstLastPara="1" vertOverflow="ellipsis" vert="horz" wrap="square" anchor="ctr" anchorCtr="1"/>
              <a:lstStyle/>
              <a:p>
                <a:pPr>
                  <a:defRPr sz="1800" b="1" i="0" u="none" strike="noStrike" kern="1200" baseline="0">
                    <a:solidFill>
                      <a:srgbClr val="006F92"/>
                    </a:solidFill>
                    <a:latin typeface="+mn-lt"/>
                    <a:ea typeface="+mn-ea"/>
                    <a:cs typeface="+mn-cs"/>
                  </a:defRPr>
                </a:pPr>
                <a:r>
                  <a:rPr lang="lv-LV"/>
                  <a:t>Vērtējumi</a:t>
                </a:r>
              </a:p>
            </c:rich>
          </c:tx>
          <c:overlay val="0"/>
          <c:spPr>
            <a:noFill/>
            <a:ln>
              <a:noFill/>
            </a:ln>
            <a:effectLst/>
          </c:spPr>
          <c:txPr>
            <a:bodyPr rot="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crossAx val="182080751"/>
        <c:crosses val="autoZero"/>
        <c:crossBetween val="midCat"/>
        <c:majorUnit val="1"/>
      </c:valAx>
      <c:valAx>
        <c:axId val="182080751"/>
        <c:scaling>
          <c:orientation val="minMax"/>
        </c:scaling>
        <c:delete val="0"/>
        <c:axPos val="l"/>
        <c:title>
          <c:tx>
            <c:rich>
              <a:bodyPr rot="-5400000" spcFirstLastPara="1" vertOverflow="ellipsis" vert="horz" wrap="square" anchor="ctr" anchorCtr="1"/>
              <a:lstStyle/>
              <a:p>
                <a:pPr>
                  <a:defRPr sz="1800" b="1" i="0" u="none" strike="noStrike" kern="1200" baseline="0">
                    <a:solidFill>
                      <a:srgbClr val="006F92"/>
                    </a:solidFill>
                    <a:latin typeface="+mn-lt"/>
                    <a:ea typeface="+mn-ea"/>
                    <a:cs typeface="+mn-cs"/>
                  </a:defRPr>
                </a:pPr>
                <a:r>
                  <a:rPr lang="lv-LV"/>
                  <a:t>Skolēnu skaits %</a:t>
                </a:r>
              </a:p>
            </c:rich>
          </c:tx>
          <c:layout>
            <c:manualLayout>
              <c:xMode val="edge"/>
              <c:yMode val="edge"/>
              <c:x val="2.1562634852958246E-3"/>
              <c:y val="0.13080275538236741"/>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title>
        <c:numFmt formatCode="####"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crossAx val="137173439"/>
        <c:crosses val="autoZero"/>
        <c:crossBetween val="midCat"/>
        <c:majorUnit val="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b="1">
          <a:solidFill>
            <a:srgbClr val="006F92"/>
          </a:solidFill>
          <a:latin typeface="+mn-lt"/>
        </a:defRPr>
      </a:pPr>
      <a:endParaRPr lang="en-150"/>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886712790270451"/>
          <c:y val="8.7964814074370248E-2"/>
          <c:w val="0.68195032867507543"/>
          <c:h val="0.67591671992620272"/>
        </c:manualLayout>
      </c:layout>
      <c:scatterChart>
        <c:scatterStyle val="smoothMarker"/>
        <c:varyColors val="0"/>
        <c:ser>
          <c:idx val="0"/>
          <c:order val="0"/>
          <c:tx>
            <c:strRef>
              <c:f>Lapa1!$G$3</c:f>
              <c:strCache>
                <c:ptCount val="1"/>
                <c:pt idx="0">
                  <c:v>P-ti</c:v>
                </c:pt>
              </c:strCache>
            </c:strRef>
          </c:tx>
          <c:spPr>
            <a:ln w="34925" cap="rnd">
              <a:solidFill>
                <a:srgbClr val="F34E34"/>
              </a:solidFill>
              <a:round/>
            </a:ln>
            <a:effectLst/>
          </c:spPr>
          <c:marker>
            <c:symbol val="none"/>
          </c:marker>
          <c:xVal>
            <c:numRef>
              <c:f>Lapa1!$E$4:$E$13</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Lapa1!$G$4:$G$13</c:f>
              <c:numCache>
                <c:formatCode>###0.00</c:formatCode>
                <c:ptCount val="10"/>
                <c:pt idx="0">
                  <c:v>443.75256445625968</c:v>
                </c:pt>
                <c:pt idx="1">
                  <c:v>454.14948074589273</c:v>
                </c:pt>
                <c:pt idx="2">
                  <c:v>444.40940965252588</c:v>
                </c:pt>
                <c:pt idx="3">
                  <c:v>445.71824496191562</c:v>
                </c:pt>
                <c:pt idx="4">
                  <c:v>456.21274797926674</c:v>
                </c:pt>
                <c:pt idx="5">
                  <c:v>472.63678224776635</c:v>
                </c:pt>
                <c:pt idx="6">
                  <c:v>489.23575880855969</c:v>
                </c:pt>
                <c:pt idx="7">
                  <c:v>508.2337720289126</c:v>
                </c:pt>
                <c:pt idx="8">
                  <c:v>523.79049041893393</c:v>
                </c:pt>
                <c:pt idx="9">
                  <c:v>499.52043658174739</c:v>
                </c:pt>
              </c:numCache>
            </c:numRef>
          </c:yVal>
          <c:smooth val="1"/>
          <c:extLst>
            <c:ext xmlns:c16="http://schemas.microsoft.com/office/drawing/2014/chart" uri="{C3380CC4-5D6E-409C-BE32-E72D297353CC}">
              <c16:uniqueId val="{00000000-CC4B-4682-A619-25074519A8C7}"/>
            </c:ext>
          </c:extLst>
        </c:ser>
        <c:dLbls>
          <c:showLegendKey val="0"/>
          <c:showVal val="0"/>
          <c:showCatName val="0"/>
          <c:showSerName val="0"/>
          <c:showPercent val="0"/>
          <c:showBubbleSize val="0"/>
        </c:dLbls>
        <c:axId val="231891679"/>
        <c:axId val="230822303"/>
      </c:scatterChart>
      <c:valAx>
        <c:axId val="231891679"/>
        <c:scaling>
          <c:orientation val="minMax"/>
          <c:max val="10"/>
        </c:scaling>
        <c:delete val="0"/>
        <c:axPos val="b"/>
        <c:title>
          <c:tx>
            <c:rich>
              <a:bodyPr rot="0" spcFirstLastPara="1" vertOverflow="ellipsis" vert="horz" wrap="square" anchor="ctr" anchorCtr="1"/>
              <a:lstStyle/>
              <a:p>
                <a:pPr>
                  <a:defRPr sz="1800" b="1" i="0" u="none" strike="noStrike" kern="1200" baseline="0">
                    <a:solidFill>
                      <a:srgbClr val="006F92"/>
                    </a:solidFill>
                    <a:latin typeface="+mn-lt"/>
                    <a:ea typeface="+mn-ea"/>
                    <a:cs typeface="+mn-cs"/>
                  </a:defRPr>
                </a:pPr>
                <a:r>
                  <a:rPr lang="lv-LV"/>
                  <a:t>Vērtējumi</a:t>
                </a:r>
              </a:p>
            </c:rich>
          </c:tx>
          <c:layout>
            <c:manualLayout>
              <c:xMode val="edge"/>
              <c:yMode val="edge"/>
              <c:x val="0.47167122656223609"/>
              <c:y val="0.85549780087964811"/>
            </c:manualLayout>
          </c:layout>
          <c:overlay val="0"/>
          <c:spPr>
            <a:noFill/>
            <a:ln>
              <a:noFill/>
            </a:ln>
            <a:effectLst/>
          </c:spPr>
          <c:txPr>
            <a:bodyPr rot="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crossAx val="230822303"/>
        <c:crosses val="autoZero"/>
        <c:crossBetween val="midCat"/>
        <c:majorUnit val="1"/>
      </c:valAx>
      <c:valAx>
        <c:axId val="230822303"/>
        <c:scaling>
          <c:orientation val="minMax"/>
          <c:min val="440"/>
        </c:scaling>
        <c:delete val="0"/>
        <c:axPos val="l"/>
        <c:title>
          <c:tx>
            <c:rich>
              <a:bodyPr rot="-5400000" spcFirstLastPara="1" vertOverflow="ellipsis" vert="horz" wrap="square" anchor="ctr" anchorCtr="1"/>
              <a:lstStyle/>
              <a:p>
                <a:pPr>
                  <a:defRPr sz="1800" b="1" i="0" u="none" strike="noStrike" kern="1200" baseline="0">
                    <a:solidFill>
                      <a:srgbClr val="006F92"/>
                    </a:solidFill>
                    <a:latin typeface="+mn-lt"/>
                    <a:ea typeface="+mn-ea"/>
                    <a:cs typeface="+mn-cs"/>
                  </a:defRPr>
                </a:pPr>
                <a:r>
                  <a:rPr lang="lv-LV"/>
                  <a:t>Sasniegumi, punkti</a:t>
                </a:r>
              </a:p>
              <a:p>
                <a:pPr>
                  <a:defRPr/>
                </a:pPr>
                <a:endParaRPr lang="lv-LV"/>
              </a:p>
            </c:rich>
          </c:tx>
          <c:layout>
            <c:manualLayout>
              <c:xMode val="edge"/>
              <c:yMode val="edge"/>
              <c:x val="2.3110700254217704E-2"/>
              <c:y val="0.10307146721163671"/>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crossAx val="231891679"/>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b="1">
          <a:solidFill>
            <a:srgbClr val="006F92"/>
          </a:solidFill>
          <a:latin typeface="+mn-lt"/>
        </a:defRPr>
      </a:pPr>
      <a:endParaRPr lang="en-150"/>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289240818846886"/>
          <c:y val="0.1111111111111111"/>
          <c:w val="0.69919568097495266"/>
          <c:h val="0.73577136191309422"/>
        </c:manualLayout>
      </c:layout>
      <c:barChart>
        <c:barDir val="bar"/>
        <c:grouping val="clustered"/>
        <c:varyColors val="0"/>
        <c:ser>
          <c:idx val="0"/>
          <c:order val="0"/>
          <c:tx>
            <c:strRef>
              <c:f>URBANIZ_PVMATH_by_URBANIZ_Sig2!$H$15</c:f>
              <c:strCache>
                <c:ptCount val="1"/>
                <c:pt idx="0">
                  <c:v>PISA 2012</c:v>
                </c:pt>
              </c:strCache>
            </c:strRef>
          </c:tx>
          <c:spPr>
            <a:solidFill>
              <a:srgbClr val="006F92"/>
            </a:solidFill>
            <a:ln>
              <a:noFill/>
            </a:ln>
            <a:effectLst/>
          </c:spPr>
          <c:invertIfNegative val="0"/>
          <c:cat>
            <c:strRef>
              <c:f>URBANIZ_PVMATH_by_URBANIZ_Sig2!$G$16:$G$19</c:f>
              <c:strCache>
                <c:ptCount val="4"/>
                <c:pt idx="0">
                  <c:v>Lauku skolas</c:v>
                </c:pt>
                <c:pt idx="1">
                  <c:v>Novadu pilsētu skolas</c:v>
                </c:pt>
                <c:pt idx="2">
                  <c:v>Valstspilsētu skolas</c:v>
                </c:pt>
                <c:pt idx="3">
                  <c:v>Rīgas skolas</c:v>
                </c:pt>
              </c:strCache>
            </c:strRef>
          </c:cat>
          <c:val>
            <c:numRef>
              <c:f>URBANIZ_PVMATH_by_URBANIZ_Sig2!$H$16:$H$19</c:f>
              <c:numCache>
                <c:formatCode>General</c:formatCode>
                <c:ptCount val="4"/>
                <c:pt idx="0">
                  <c:v>463.91500000000002</c:v>
                </c:pt>
                <c:pt idx="1">
                  <c:v>495.36799999999999</c:v>
                </c:pt>
                <c:pt idx="2">
                  <c:v>494.37099999999998</c:v>
                </c:pt>
                <c:pt idx="3">
                  <c:v>508.78100000000001</c:v>
                </c:pt>
              </c:numCache>
            </c:numRef>
          </c:val>
          <c:extLst>
            <c:ext xmlns:c16="http://schemas.microsoft.com/office/drawing/2014/chart" uri="{C3380CC4-5D6E-409C-BE32-E72D297353CC}">
              <c16:uniqueId val="{00000000-A82B-4F93-A6E4-A293B6C6DBE0}"/>
            </c:ext>
          </c:extLst>
        </c:ser>
        <c:ser>
          <c:idx val="1"/>
          <c:order val="1"/>
          <c:tx>
            <c:strRef>
              <c:f>URBANIZ_PVMATH_by_URBANIZ_Sig2!$I$15</c:f>
              <c:strCache>
                <c:ptCount val="1"/>
                <c:pt idx="0">
                  <c:v>PISA 2022</c:v>
                </c:pt>
              </c:strCache>
            </c:strRef>
          </c:tx>
          <c:spPr>
            <a:solidFill>
              <a:srgbClr val="E9B91C"/>
            </a:solidFill>
            <a:ln>
              <a:noFill/>
            </a:ln>
            <a:effectLst/>
          </c:spPr>
          <c:invertIfNegative val="0"/>
          <c:cat>
            <c:strRef>
              <c:f>URBANIZ_PVMATH_by_URBANIZ_Sig2!$G$16:$G$19</c:f>
              <c:strCache>
                <c:ptCount val="4"/>
                <c:pt idx="0">
                  <c:v>Lauku skolas</c:v>
                </c:pt>
                <c:pt idx="1">
                  <c:v>Novadu pilsētu skolas</c:v>
                </c:pt>
                <c:pt idx="2">
                  <c:v>Valstspilsētu skolas</c:v>
                </c:pt>
                <c:pt idx="3">
                  <c:v>Rīgas skolas</c:v>
                </c:pt>
              </c:strCache>
            </c:strRef>
          </c:cat>
          <c:val>
            <c:numRef>
              <c:f>URBANIZ_PVMATH_by_URBANIZ_Sig2!$I$16:$I$19</c:f>
              <c:numCache>
                <c:formatCode>General</c:formatCode>
                <c:ptCount val="4"/>
                <c:pt idx="0">
                  <c:v>459.516208379153</c:v>
                </c:pt>
                <c:pt idx="1">
                  <c:v>479.96200984687903</c:v>
                </c:pt>
                <c:pt idx="2">
                  <c:v>478.25392465125202</c:v>
                </c:pt>
                <c:pt idx="3">
                  <c:v>502.79797018104699</c:v>
                </c:pt>
              </c:numCache>
            </c:numRef>
          </c:val>
          <c:extLst>
            <c:ext xmlns:c16="http://schemas.microsoft.com/office/drawing/2014/chart" uri="{C3380CC4-5D6E-409C-BE32-E72D297353CC}">
              <c16:uniqueId val="{00000001-A82B-4F93-A6E4-A293B6C6DBE0}"/>
            </c:ext>
          </c:extLst>
        </c:ser>
        <c:dLbls>
          <c:showLegendKey val="0"/>
          <c:showVal val="0"/>
          <c:showCatName val="0"/>
          <c:showSerName val="0"/>
          <c:showPercent val="0"/>
          <c:showBubbleSize val="0"/>
        </c:dLbls>
        <c:gapWidth val="182"/>
        <c:axId val="743057008"/>
        <c:axId val="743037456"/>
      </c:barChart>
      <c:catAx>
        <c:axId val="743057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crossAx val="743037456"/>
        <c:crosses val="autoZero"/>
        <c:auto val="1"/>
        <c:lblAlgn val="ctr"/>
        <c:lblOffset val="100"/>
        <c:noMultiLvlLbl val="0"/>
      </c:catAx>
      <c:valAx>
        <c:axId val="743037456"/>
        <c:scaling>
          <c:orientation val="minMax"/>
          <c:max val="540"/>
          <c:min val="4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rgbClr val="006F92"/>
                    </a:solidFill>
                    <a:latin typeface="+mn-lt"/>
                    <a:ea typeface="+mn-ea"/>
                    <a:cs typeface="+mn-cs"/>
                  </a:defRPr>
                </a:pPr>
                <a:r>
                  <a:rPr lang="lv-LV"/>
                  <a:t>Skolēnu vidējie sasniegumi matemātikā, punkti</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crossAx val="743057008"/>
        <c:crosses val="autoZero"/>
        <c:crossBetween val="between"/>
        <c:majorUnit val="20"/>
      </c:valAx>
      <c:spPr>
        <a:noFill/>
        <a:ln>
          <a:noFill/>
        </a:ln>
        <a:effectLst/>
      </c:spPr>
    </c:plotArea>
    <c:legend>
      <c:legendPos val="b"/>
      <c:layout>
        <c:manualLayout>
          <c:xMode val="edge"/>
          <c:yMode val="edge"/>
          <c:x val="0.37723397573826162"/>
          <c:y val="2.3726305045202681E-2"/>
          <c:w val="0.41741334300447569"/>
          <c:h val="7.8125546806649168E-2"/>
        </c:manualLayout>
      </c:layout>
      <c:overlay val="0"/>
      <c:spPr>
        <a:noFill/>
        <a:ln>
          <a:noFill/>
        </a:ln>
        <a:effectLst/>
      </c:spPr>
      <c:txPr>
        <a:bodyPr rot="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legend>
    <c:plotVisOnly val="1"/>
    <c:dispBlanksAs val="gap"/>
    <c:showDLblsOverMax val="0"/>
  </c:chart>
  <c:spPr>
    <a:solidFill>
      <a:schemeClr val="bg1"/>
    </a:solidFill>
    <a:ln w="9525" cap="flat" cmpd="sng" algn="ctr">
      <a:noFill/>
      <a:round/>
    </a:ln>
    <a:effectLst/>
  </c:spPr>
  <c:txPr>
    <a:bodyPr/>
    <a:lstStyle/>
    <a:p>
      <a:pPr>
        <a:defRPr sz="1800" b="1">
          <a:solidFill>
            <a:srgbClr val="006F92"/>
          </a:solidFill>
          <a:latin typeface="+mn-lt"/>
        </a:defRPr>
      </a:pPr>
      <a:endParaRPr lang="en-150"/>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[PISA2022_analize_05_Agnese.xlsx]SkolasUrbanizacija!$L$4</c:f>
              <c:strCache>
                <c:ptCount val="1"/>
                <c:pt idx="0">
                  <c:v>Rīga</c:v>
                </c:pt>
              </c:strCache>
            </c:strRef>
          </c:tx>
          <c:spPr>
            <a:solidFill>
              <a:schemeClr val="accent1"/>
            </a:solidFill>
            <a:ln>
              <a:noFill/>
            </a:ln>
            <a:effectLst/>
          </c:spPr>
          <c:invertIfNegative val="0"/>
          <c:cat>
            <c:numRef>
              <c:f>[PISA2022_analize_05_Agnese.xlsx]SkolasUrbanizacija!$M$3:$AQ$3</c:f>
              <c:numCache>
                <c:formatCode>General</c:formatCode>
                <c:ptCount val="31"/>
                <c:pt idx="0">
                  <c:v>360</c:v>
                </c:pt>
                <c:pt idx="1">
                  <c:v>370</c:v>
                </c:pt>
                <c:pt idx="2">
                  <c:v>380</c:v>
                </c:pt>
                <c:pt idx="3">
                  <c:v>390</c:v>
                </c:pt>
                <c:pt idx="4">
                  <c:v>400</c:v>
                </c:pt>
                <c:pt idx="5">
                  <c:v>410</c:v>
                </c:pt>
                <c:pt idx="6">
                  <c:v>420</c:v>
                </c:pt>
                <c:pt idx="7">
                  <c:v>430</c:v>
                </c:pt>
                <c:pt idx="8">
                  <c:v>440</c:v>
                </c:pt>
                <c:pt idx="9">
                  <c:v>450</c:v>
                </c:pt>
                <c:pt idx="10">
                  <c:v>460</c:v>
                </c:pt>
                <c:pt idx="11">
                  <c:v>470</c:v>
                </c:pt>
                <c:pt idx="12">
                  <c:v>480</c:v>
                </c:pt>
                <c:pt idx="13">
                  <c:v>490</c:v>
                </c:pt>
                <c:pt idx="14">
                  <c:v>500</c:v>
                </c:pt>
                <c:pt idx="15">
                  <c:v>510</c:v>
                </c:pt>
                <c:pt idx="16">
                  <c:v>520</c:v>
                </c:pt>
                <c:pt idx="17">
                  <c:v>530</c:v>
                </c:pt>
                <c:pt idx="18">
                  <c:v>540</c:v>
                </c:pt>
                <c:pt idx="19">
                  <c:v>550</c:v>
                </c:pt>
                <c:pt idx="20">
                  <c:v>560</c:v>
                </c:pt>
                <c:pt idx="21">
                  <c:v>570</c:v>
                </c:pt>
                <c:pt idx="22">
                  <c:v>580</c:v>
                </c:pt>
                <c:pt idx="23">
                  <c:v>590</c:v>
                </c:pt>
                <c:pt idx="24">
                  <c:v>600</c:v>
                </c:pt>
                <c:pt idx="25">
                  <c:v>610</c:v>
                </c:pt>
                <c:pt idx="26">
                  <c:v>620</c:v>
                </c:pt>
                <c:pt idx="27">
                  <c:v>630</c:v>
                </c:pt>
                <c:pt idx="28">
                  <c:v>640</c:v>
                </c:pt>
                <c:pt idx="29">
                  <c:v>650</c:v>
                </c:pt>
                <c:pt idx="30">
                  <c:v>660</c:v>
                </c:pt>
              </c:numCache>
            </c:numRef>
          </c:cat>
          <c:val>
            <c:numRef>
              <c:f>[PISA2022_analize_05_Agnese.xlsx]SkolasUrbanizacija!$M$4:$AQ$4</c:f>
              <c:numCache>
                <c:formatCode>General</c:formatCode>
                <c:ptCount val="31"/>
                <c:pt idx="7">
                  <c:v>1</c:v>
                </c:pt>
                <c:pt idx="8">
                  <c:v>4</c:v>
                </c:pt>
                <c:pt idx="9">
                  <c:v>2</c:v>
                </c:pt>
                <c:pt idx="10">
                  <c:v>1</c:v>
                </c:pt>
                <c:pt idx="11">
                  <c:v>9</c:v>
                </c:pt>
                <c:pt idx="12">
                  <c:v>7</c:v>
                </c:pt>
                <c:pt idx="13">
                  <c:v>8</c:v>
                </c:pt>
                <c:pt idx="14">
                  <c:v>5</c:v>
                </c:pt>
                <c:pt idx="15">
                  <c:v>9</c:v>
                </c:pt>
                <c:pt idx="16">
                  <c:v>5</c:v>
                </c:pt>
                <c:pt idx="17">
                  <c:v>1</c:v>
                </c:pt>
                <c:pt idx="18">
                  <c:v>4</c:v>
                </c:pt>
                <c:pt idx="20">
                  <c:v>1</c:v>
                </c:pt>
                <c:pt idx="21">
                  <c:v>1</c:v>
                </c:pt>
                <c:pt idx="22">
                  <c:v>1</c:v>
                </c:pt>
                <c:pt idx="23">
                  <c:v>1</c:v>
                </c:pt>
                <c:pt idx="24">
                  <c:v>2</c:v>
                </c:pt>
                <c:pt idx="30">
                  <c:v>1</c:v>
                </c:pt>
              </c:numCache>
            </c:numRef>
          </c:val>
          <c:extLst>
            <c:ext xmlns:c16="http://schemas.microsoft.com/office/drawing/2014/chart" uri="{C3380CC4-5D6E-409C-BE32-E72D297353CC}">
              <c16:uniqueId val="{00000000-82E0-4F4C-99F1-C168D3A6B61C}"/>
            </c:ext>
          </c:extLst>
        </c:ser>
        <c:ser>
          <c:idx val="1"/>
          <c:order val="1"/>
          <c:tx>
            <c:strRef>
              <c:f>[PISA2022_analize_05_Agnese.xlsx]SkolasUrbanizacija!$L$5</c:f>
              <c:strCache>
                <c:ptCount val="1"/>
                <c:pt idx="0">
                  <c:v>Valstsilsētas</c:v>
                </c:pt>
              </c:strCache>
            </c:strRef>
          </c:tx>
          <c:spPr>
            <a:solidFill>
              <a:schemeClr val="accent2"/>
            </a:solidFill>
            <a:ln>
              <a:noFill/>
            </a:ln>
            <a:effectLst/>
          </c:spPr>
          <c:invertIfNegative val="0"/>
          <c:cat>
            <c:numRef>
              <c:f>[PISA2022_analize_05_Agnese.xlsx]SkolasUrbanizacija!$M$3:$AQ$3</c:f>
              <c:numCache>
                <c:formatCode>General</c:formatCode>
                <c:ptCount val="31"/>
                <c:pt idx="0">
                  <c:v>360</c:v>
                </c:pt>
                <c:pt idx="1">
                  <c:v>370</c:v>
                </c:pt>
                <c:pt idx="2">
                  <c:v>380</c:v>
                </c:pt>
                <c:pt idx="3">
                  <c:v>390</c:v>
                </c:pt>
                <c:pt idx="4">
                  <c:v>400</c:v>
                </c:pt>
                <c:pt idx="5">
                  <c:v>410</c:v>
                </c:pt>
                <c:pt idx="6">
                  <c:v>420</c:v>
                </c:pt>
                <c:pt idx="7">
                  <c:v>430</c:v>
                </c:pt>
                <c:pt idx="8">
                  <c:v>440</c:v>
                </c:pt>
                <c:pt idx="9">
                  <c:v>450</c:v>
                </c:pt>
                <c:pt idx="10">
                  <c:v>460</c:v>
                </c:pt>
                <c:pt idx="11">
                  <c:v>470</c:v>
                </c:pt>
                <c:pt idx="12">
                  <c:v>480</c:v>
                </c:pt>
                <c:pt idx="13">
                  <c:v>490</c:v>
                </c:pt>
                <c:pt idx="14">
                  <c:v>500</c:v>
                </c:pt>
                <c:pt idx="15">
                  <c:v>510</c:v>
                </c:pt>
                <c:pt idx="16">
                  <c:v>520</c:v>
                </c:pt>
                <c:pt idx="17">
                  <c:v>530</c:v>
                </c:pt>
                <c:pt idx="18">
                  <c:v>540</c:v>
                </c:pt>
                <c:pt idx="19">
                  <c:v>550</c:v>
                </c:pt>
                <c:pt idx="20">
                  <c:v>560</c:v>
                </c:pt>
                <c:pt idx="21">
                  <c:v>570</c:v>
                </c:pt>
                <c:pt idx="22">
                  <c:v>580</c:v>
                </c:pt>
                <c:pt idx="23">
                  <c:v>590</c:v>
                </c:pt>
                <c:pt idx="24">
                  <c:v>600</c:v>
                </c:pt>
                <c:pt idx="25">
                  <c:v>610</c:v>
                </c:pt>
                <c:pt idx="26">
                  <c:v>620</c:v>
                </c:pt>
                <c:pt idx="27">
                  <c:v>630</c:v>
                </c:pt>
                <c:pt idx="28">
                  <c:v>640</c:v>
                </c:pt>
                <c:pt idx="29">
                  <c:v>650</c:v>
                </c:pt>
                <c:pt idx="30">
                  <c:v>660</c:v>
                </c:pt>
              </c:numCache>
            </c:numRef>
          </c:cat>
          <c:val>
            <c:numRef>
              <c:f>[PISA2022_analize_05_Agnese.xlsx]SkolasUrbanizacija!$M$5:$AQ$5</c:f>
              <c:numCache>
                <c:formatCode>General</c:formatCode>
                <c:ptCount val="31"/>
                <c:pt idx="0">
                  <c:v>1</c:v>
                </c:pt>
                <c:pt idx="3">
                  <c:v>2</c:v>
                </c:pt>
                <c:pt idx="5">
                  <c:v>1</c:v>
                </c:pt>
                <c:pt idx="7">
                  <c:v>2</c:v>
                </c:pt>
                <c:pt idx="8">
                  <c:v>3</c:v>
                </c:pt>
                <c:pt idx="9">
                  <c:v>4</c:v>
                </c:pt>
                <c:pt idx="10">
                  <c:v>1</c:v>
                </c:pt>
                <c:pt idx="11">
                  <c:v>10</c:v>
                </c:pt>
                <c:pt idx="12">
                  <c:v>5</c:v>
                </c:pt>
                <c:pt idx="13">
                  <c:v>2</c:v>
                </c:pt>
                <c:pt idx="14">
                  <c:v>1</c:v>
                </c:pt>
                <c:pt idx="15">
                  <c:v>2</c:v>
                </c:pt>
                <c:pt idx="16">
                  <c:v>5</c:v>
                </c:pt>
                <c:pt idx="22">
                  <c:v>1</c:v>
                </c:pt>
              </c:numCache>
            </c:numRef>
          </c:val>
          <c:extLst>
            <c:ext xmlns:c16="http://schemas.microsoft.com/office/drawing/2014/chart" uri="{C3380CC4-5D6E-409C-BE32-E72D297353CC}">
              <c16:uniqueId val="{00000001-82E0-4F4C-99F1-C168D3A6B61C}"/>
            </c:ext>
          </c:extLst>
        </c:ser>
        <c:ser>
          <c:idx val="2"/>
          <c:order val="2"/>
          <c:tx>
            <c:strRef>
              <c:f>[PISA2022_analize_05_Agnese.xlsx]SkolasUrbanizacija!$L$6</c:f>
              <c:strCache>
                <c:ptCount val="1"/>
                <c:pt idx="0">
                  <c:v>Pilsētas</c:v>
                </c:pt>
              </c:strCache>
            </c:strRef>
          </c:tx>
          <c:spPr>
            <a:solidFill>
              <a:schemeClr val="accent3"/>
            </a:solidFill>
            <a:ln>
              <a:noFill/>
            </a:ln>
            <a:effectLst/>
          </c:spPr>
          <c:invertIfNegative val="0"/>
          <c:cat>
            <c:numRef>
              <c:f>[PISA2022_analize_05_Agnese.xlsx]SkolasUrbanizacija!$M$3:$AQ$3</c:f>
              <c:numCache>
                <c:formatCode>General</c:formatCode>
                <c:ptCount val="31"/>
                <c:pt idx="0">
                  <c:v>360</c:v>
                </c:pt>
                <c:pt idx="1">
                  <c:v>370</c:v>
                </c:pt>
                <c:pt idx="2">
                  <c:v>380</c:v>
                </c:pt>
                <c:pt idx="3">
                  <c:v>390</c:v>
                </c:pt>
                <c:pt idx="4">
                  <c:v>400</c:v>
                </c:pt>
                <c:pt idx="5">
                  <c:v>410</c:v>
                </c:pt>
                <c:pt idx="6">
                  <c:v>420</c:v>
                </c:pt>
                <c:pt idx="7">
                  <c:v>430</c:v>
                </c:pt>
                <c:pt idx="8">
                  <c:v>440</c:v>
                </c:pt>
                <c:pt idx="9">
                  <c:v>450</c:v>
                </c:pt>
                <c:pt idx="10">
                  <c:v>460</c:v>
                </c:pt>
                <c:pt idx="11">
                  <c:v>470</c:v>
                </c:pt>
                <c:pt idx="12">
                  <c:v>480</c:v>
                </c:pt>
                <c:pt idx="13">
                  <c:v>490</c:v>
                </c:pt>
                <c:pt idx="14">
                  <c:v>500</c:v>
                </c:pt>
                <c:pt idx="15">
                  <c:v>510</c:v>
                </c:pt>
                <c:pt idx="16">
                  <c:v>520</c:v>
                </c:pt>
                <c:pt idx="17">
                  <c:v>530</c:v>
                </c:pt>
                <c:pt idx="18">
                  <c:v>540</c:v>
                </c:pt>
                <c:pt idx="19">
                  <c:v>550</c:v>
                </c:pt>
                <c:pt idx="20">
                  <c:v>560</c:v>
                </c:pt>
                <c:pt idx="21">
                  <c:v>570</c:v>
                </c:pt>
                <c:pt idx="22">
                  <c:v>580</c:v>
                </c:pt>
                <c:pt idx="23">
                  <c:v>590</c:v>
                </c:pt>
                <c:pt idx="24">
                  <c:v>600</c:v>
                </c:pt>
                <c:pt idx="25">
                  <c:v>610</c:v>
                </c:pt>
                <c:pt idx="26">
                  <c:v>620</c:v>
                </c:pt>
                <c:pt idx="27">
                  <c:v>630</c:v>
                </c:pt>
                <c:pt idx="28">
                  <c:v>640</c:v>
                </c:pt>
                <c:pt idx="29">
                  <c:v>650</c:v>
                </c:pt>
                <c:pt idx="30">
                  <c:v>660</c:v>
                </c:pt>
              </c:numCache>
            </c:numRef>
          </c:cat>
          <c:val>
            <c:numRef>
              <c:f>[PISA2022_analize_05_Agnese.xlsx]SkolasUrbanizacija!$M$6:$AQ$6</c:f>
              <c:numCache>
                <c:formatCode>General</c:formatCode>
                <c:ptCount val="31"/>
                <c:pt idx="4">
                  <c:v>1</c:v>
                </c:pt>
                <c:pt idx="7">
                  <c:v>5</c:v>
                </c:pt>
                <c:pt idx="8">
                  <c:v>1</c:v>
                </c:pt>
                <c:pt idx="9">
                  <c:v>8</c:v>
                </c:pt>
                <c:pt idx="10">
                  <c:v>4</c:v>
                </c:pt>
                <c:pt idx="11">
                  <c:v>6</c:v>
                </c:pt>
                <c:pt idx="12">
                  <c:v>6</c:v>
                </c:pt>
                <c:pt idx="13">
                  <c:v>5</c:v>
                </c:pt>
                <c:pt idx="14">
                  <c:v>5</c:v>
                </c:pt>
                <c:pt idx="15">
                  <c:v>1</c:v>
                </c:pt>
                <c:pt idx="16">
                  <c:v>5</c:v>
                </c:pt>
                <c:pt idx="17">
                  <c:v>2</c:v>
                </c:pt>
                <c:pt idx="18">
                  <c:v>1</c:v>
                </c:pt>
                <c:pt idx="20">
                  <c:v>1</c:v>
                </c:pt>
              </c:numCache>
            </c:numRef>
          </c:val>
          <c:extLst>
            <c:ext xmlns:c16="http://schemas.microsoft.com/office/drawing/2014/chart" uri="{C3380CC4-5D6E-409C-BE32-E72D297353CC}">
              <c16:uniqueId val="{00000002-82E0-4F4C-99F1-C168D3A6B61C}"/>
            </c:ext>
          </c:extLst>
        </c:ser>
        <c:ser>
          <c:idx val="3"/>
          <c:order val="3"/>
          <c:tx>
            <c:strRef>
              <c:f>[PISA2022_analize_05_Agnese.xlsx]SkolasUrbanizacija!$L$7</c:f>
              <c:strCache>
                <c:ptCount val="1"/>
                <c:pt idx="0">
                  <c:v>Lauki</c:v>
                </c:pt>
              </c:strCache>
            </c:strRef>
          </c:tx>
          <c:spPr>
            <a:solidFill>
              <a:schemeClr val="accent4"/>
            </a:solidFill>
            <a:ln>
              <a:noFill/>
            </a:ln>
            <a:effectLst/>
          </c:spPr>
          <c:invertIfNegative val="0"/>
          <c:cat>
            <c:numRef>
              <c:f>[PISA2022_analize_05_Agnese.xlsx]SkolasUrbanizacija!$M$3:$AQ$3</c:f>
              <c:numCache>
                <c:formatCode>General</c:formatCode>
                <c:ptCount val="31"/>
                <c:pt idx="0">
                  <c:v>360</c:v>
                </c:pt>
                <c:pt idx="1">
                  <c:v>370</c:v>
                </c:pt>
                <c:pt idx="2">
                  <c:v>380</c:v>
                </c:pt>
                <c:pt idx="3">
                  <c:v>390</c:v>
                </c:pt>
                <c:pt idx="4">
                  <c:v>400</c:v>
                </c:pt>
                <c:pt idx="5">
                  <c:v>410</c:v>
                </c:pt>
                <c:pt idx="6">
                  <c:v>420</c:v>
                </c:pt>
                <c:pt idx="7">
                  <c:v>430</c:v>
                </c:pt>
                <c:pt idx="8">
                  <c:v>440</c:v>
                </c:pt>
                <c:pt idx="9">
                  <c:v>450</c:v>
                </c:pt>
                <c:pt idx="10">
                  <c:v>460</c:v>
                </c:pt>
                <c:pt idx="11">
                  <c:v>470</c:v>
                </c:pt>
                <c:pt idx="12">
                  <c:v>480</c:v>
                </c:pt>
                <c:pt idx="13">
                  <c:v>490</c:v>
                </c:pt>
                <c:pt idx="14">
                  <c:v>500</c:v>
                </c:pt>
                <c:pt idx="15">
                  <c:v>510</c:v>
                </c:pt>
                <c:pt idx="16">
                  <c:v>520</c:v>
                </c:pt>
                <c:pt idx="17">
                  <c:v>530</c:v>
                </c:pt>
                <c:pt idx="18">
                  <c:v>540</c:v>
                </c:pt>
                <c:pt idx="19">
                  <c:v>550</c:v>
                </c:pt>
                <c:pt idx="20">
                  <c:v>560</c:v>
                </c:pt>
                <c:pt idx="21">
                  <c:v>570</c:v>
                </c:pt>
                <c:pt idx="22">
                  <c:v>580</c:v>
                </c:pt>
                <c:pt idx="23">
                  <c:v>590</c:v>
                </c:pt>
                <c:pt idx="24">
                  <c:v>600</c:v>
                </c:pt>
                <c:pt idx="25">
                  <c:v>610</c:v>
                </c:pt>
                <c:pt idx="26">
                  <c:v>620</c:v>
                </c:pt>
                <c:pt idx="27">
                  <c:v>630</c:v>
                </c:pt>
                <c:pt idx="28">
                  <c:v>640</c:v>
                </c:pt>
                <c:pt idx="29">
                  <c:v>650</c:v>
                </c:pt>
                <c:pt idx="30">
                  <c:v>660</c:v>
                </c:pt>
              </c:numCache>
            </c:numRef>
          </c:cat>
          <c:val>
            <c:numRef>
              <c:f>[PISA2022_analize_05_Agnese.xlsx]SkolasUrbanizacija!$M$7:$AQ$7</c:f>
              <c:numCache>
                <c:formatCode>General</c:formatCode>
                <c:ptCount val="31"/>
                <c:pt idx="2">
                  <c:v>2</c:v>
                </c:pt>
                <c:pt idx="3">
                  <c:v>2</c:v>
                </c:pt>
                <c:pt idx="4">
                  <c:v>4</c:v>
                </c:pt>
                <c:pt idx="5">
                  <c:v>3</c:v>
                </c:pt>
                <c:pt idx="6">
                  <c:v>4</c:v>
                </c:pt>
                <c:pt idx="7">
                  <c:v>4</c:v>
                </c:pt>
                <c:pt idx="8">
                  <c:v>9</c:v>
                </c:pt>
                <c:pt idx="9">
                  <c:v>8</c:v>
                </c:pt>
                <c:pt idx="10">
                  <c:v>8</c:v>
                </c:pt>
                <c:pt idx="11">
                  <c:v>9</c:v>
                </c:pt>
                <c:pt idx="12">
                  <c:v>7</c:v>
                </c:pt>
                <c:pt idx="13">
                  <c:v>3</c:v>
                </c:pt>
                <c:pt idx="14">
                  <c:v>2</c:v>
                </c:pt>
                <c:pt idx="15">
                  <c:v>3</c:v>
                </c:pt>
                <c:pt idx="16">
                  <c:v>2</c:v>
                </c:pt>
                <c:pt idx="18">
                  <c:v>1</c:v>
                </c:pt>
              </c:numCache>
            </c:numRef>
          </c:val>
          <c:extLst>
            <c:ext xmlns:c16="http://schemas.microsoft.com/office/drawing/2014/chart" uri="{C3380CC4-5D6E-409C-BE32-E72D297353CC}">
              <c16:uniqueId val="{00000003-82E0-4F4C-99F1-C168D3A6B61C}"/>
            </c:ext>
          </c:extLst>
        </c:ser>
        <c:dLbls>
          <c:showLegendKey val="0"/>
          <c:showVal val="0"/>
          <c:showCatName val="0"/>
          <c:showSerName val="0"/>
          <c:showPercent val="0"/>
          <c:showBubbleSize val="0"/>
        </c:dLbls>
        <c:gapWidth val="75"/>
        <c:overlap val="100"/>
        <c:axId val="884758367"/>
        <c:axId val="884760447"/>
      </c:barChart>
      <c:catAx>
        <c:axId val="884758367"/>
        <c:scaling>
          <c:orientation val="minMax"/>
        </c:scaling>
        <c:delete val="0"/>
        <c:axPos val="b"/>
        <c:numFmt formatCode="General" sourceLinked="1"/>
        <c:majorTickMark val="none"/>
        <c:minorTickMark val="none"/>
        <c:tickLblPos val="nextTo"/>
        <c:spPr>
          <a:noFill/>
          <a:ln w="9525" cap="flat" cmpd="sng" algn="ctr">
            <a:solidFill>
              <a:sysClr val="windowText" lastClr="000000">
                <a:lumMod val="65000"/>
                <a:lumOff val="35000"/>
              </a:sysClr>
            </a:solidFill>
            <a:round/>
          </a:ln>
          <a:effectLst/>
        </c:spPr>
        <c:txPr>
          <a:bodyPr rot="-5400000" spcFirstLastPara="1" vertOverflow="ellipsis" wrap="square" anchor="ctr" anchorCtr="1"/>
          <a:lstStyle/>
          <a:p>
            <a:pPr>
              <a:defRPr sz="1800" b="1" i="0" u="none" strike="noStrike" kern="1200" baseline="0">
                <a:solidFill>
                  <a:srgbClr val="00789F"/>
                </a:solidFill>
                <a:latin typeface="+mn-lt"/>
                <a:ea typeface="+mn-ea"/>
                <a:cs typeface="+mn-cs"/>
              </a:defRPr>
            </a:pPr>
            <a:endParaRPr lang="en-150"/>
          </a:p>
        </c:txPr>
        <c:crossAx val="884760447"/>
        <c:crosses val="autoZero"/>
        <c:auto val="1"/>
        <c:lblAlgn val="ctr"/>
        <c:lblOffset val="100"/>
        <c:noMultiLvlLbl val="0"/>
      </c:catAx>
      <c:valAx>
        <c:axId val="8847604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ysClr val="windowText" lastClr="000000">
                <a:lumMod val="65000"/>
                <a:lumOff val="35000"/>
              </a:sysClr>
            </a:solidFill>
          </a:ln>
          <a:effectLst/>
        </c:spPr>
        <c:txPr>
          <a:bodyPr rot="-60000000" spcFirstLastPara="1" vertOverflow="ellipsis" vert="horz" wrap="square" anchor="ctr" anchorCtr="1"/>
          <a:lstStyle/>
          <a:p>
            <a:pPr>
              <a:defRPr sz="1800" b="1" i="0" u="none" strike="noStrike" kern="1200" baseline="0">
                <a:solidFill>
                  <a:srgbClr val="00789F"/>
                </a:solidFill>
                <a:latin typeface="+mn-lt"/>
                <a:ea typeface="+mn-ea"/>
                <a:cs typeface="+mn-cs"/>
              </a:defRPr>
            </a:pPr>
            <a:endParaRPr lang="en-150"/>
          </a:p>
        </c:txPr>
        <c:crossAx val="8847583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rgbClr val="00789F"/>
              </a:solidFill>
              <a:latin typeface="+mn-lt"/>
              <a:ea typeface="+mn-ea"/>
              <a:cs typeface="+mn-cs"/>
            </a:defRPr>
          </a:pPr>
          <a:endParaRPr lang="en-150"/>
        </a:p>
      </c:txPr>
    </c:legend>
    <c:plotVisOnly val="1"/>
    <c:dispBlanksAs val="gap"/>
    <c:showDLblsOverMax val="0"/>
  </c:chart>
  <c:spPr>
    <a:noFill/>
    <a:ln>
      <a:noFill/>
    </a:ln>
    <a:effectLst/>
  </c:spPr>
  <c:txPr>
    <a:bodyPr/>
    <a:lstStyle/>
    <a:p>
      <a:pPr>
        <a:defRPr sz="1800" b="1">
          <a:solidFill>
            <a:srgbClr val="00789F"/>
          </a:solidFill>
        </a:defRPr>
      </a:pPr>
      <a:endParaRPr lang="en-150"/>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959239356716756"/>
          <c:y val="0.10880535165629998"/>
          <c:w val="0.6437527572698909"/>
          <c:h val="0.87130325040442957"/>
        </c:manualLayout>
      </c:layout>
      <c:barChart>
        <c:barDir val="bar"/>
        <c:grouping val="clustered"/>
        <c:varyColors val="0"/>
        <c:ser>
          <c:idx val="0"/>
          <c:order val="0"/>
          <c:tx>
            <c:strRef>
              <c:f>SESgradients!$F$3</c:f>
              <c:strCache>
                <c:ptCount val="1"/>
                <c:pt idx="0">
                  <c:v>SES gradients</c:v>
                </c:pt>
              </c:strCache>
            </c:strRef>
          </c:tx>
          <c:spPr>
            <a:solidFill>
              <a:srgbClr val="E9B91C"/>
            </a:solidFill>
            <a:ln>
              <a:noFill/>
            </a:ln>
            <a:effectLst/>
          </c:spPr>
          <c:invertIfNegative val="0"/>
          <c:dPt>
            <c:idx val="6"/>
            <c:invertIfNegative val="0"/>
            <c:bubble3D val="0"/>
            <c:spPr>
              <a:solidFill>
                <a:srgbClr val="E9B91C"/>
              </a:solidFill>
              <a:ln>
                <a:noFill/>
              </a:ln>
              <a:effectLst/>
            </c:spPr>
            <c:extLst>
              <c:ext xmlns:c16="http://schemas.microsoft.com/office/drawing/2014/chart" uri="{C3380CC4-5D6E-409C-BE32-E72D297353CC}">
                <c16:uniqueId val="{00000002-E863-4F24-8645-ACBC9254D3B7}"/>
              </c:ext>
            </c:extLst>
          </c:dPt>
          <c:dPt>
            <c:idx val="7"/>
            <c:invertIfNegative val="0"/>
            <c:bubble3D val="0"/>
            <c:spPr>
              <a:solidFill>
                <a:srgbClr val="F34E34"/>
              </a:solidFill>
              <a:ln>
                <a:solidFill>
                  <a:schemeClr val="accent2"/>
                </a:solidFill>
              </a:ln>
              <a:effectLst/>
            </c:spPr>
            <c:extLst>
              <c:ext xmlns:c16="http://schemas.microsoft.com/office/drawing/2014/chart" uri="{C3380CC4-5D6E-409C-BE32-E72D297353CC}">
                <c16:uniqueId val="{00000001-E827-4F30-87F8-BC4A57B941C1}"/>
              </c:ext>
            </c:extLst>
          </c:dPt>
          <c:cat>
            <c:strRef>
              <c:f>SESgradients!$E$4:$E$29</c:f>
              <c:strCache>
                <c:ptCount val="26"/>
                <c:pt idx="0">
                  <c:v>Islande</c:v>
                </c:pt>
                <c:pt idx="1">
                  <c:v>Norvēģija</c:v>
                </c:pt>
                <c:pt idx="2">
                  <c:v>Lielbritānija</c:v>
                </c:pt>
                <c:pt idx="3">
                  <c:v>Grieķija</c:v>
                </c:pt>
                <c:pt idx="4">
                  <c:v>Dānija</c:v>
                </c:pt>
                <c:pt idx="5">
                  <c:v>Somija</c:v>
                </c:pt>
                <c:pt idx="6">
                  <c:v>Īrija</c:v>
                </c:pt>
                <c:pt idx="7">
                  <c:v>Latvija</c:v>
                </c:pt>
                <c:pt idx="8">
                  <c:v>Igaunija</c:v>
                </c:pt>
                <c:pt idx="9">
                  <c:v>Itālija</c:v>
                </c:pt>
                <c:pt idx="10">
                  <c:v>Spānija</c:v>
                </c:pt>
                <c:pt idx="11">
                  <c:v>Zviedrija</c:v>
                </c:pt>
                <c:pt idx="12">
                  <c:v>Nīderlande</c:v>
                </c:pt>
                <c:pt idx="13">
                  <c:v>OECD vid.</c:v>
                </c:pt>
                <c:pt idx="14">
                  <c:v>Slovēnija</c:v>
                </c:pt>
                <c:pt idx="15">
                  <c:v>Polija</c:v>
                </c:pt>
                <c:pt idx="16">
                  <c:v>Lietuva</c:v>
                </c:pt>
                <c:pt idx="17">
                  <c:v>Portugāle</c:v>
                </c:pt>
                <c:pt idx="18">
                  <c:v>Vācija</c:v>
                </c:pt>
                <c:pt idx="19">
                  <c:v>Austrija</c:v>
                </c:pt>
                <c:pt idx="20">
                  <c:v>Šveice</c:v>
                </c:pt>
                <c:pt idx="21">
                  <c:v>Francija</c:v>
                </c:pt>
                <c:pt idx="22">
                  <c:v>Beļģija</c:v>
                </c:pt>
                <c:pt idx="23">
                  <c:v>Čehija</c:v>
                </c:pt>
                <c:pt idx="24">
                  <c:v>Ungārija</c:v>
                </c:pt>
                <c:pt idx="25">
                  <c:v>Slovākija</c:v>
                </c:pt>
              </c:strCache>
            </c:strRef>
          </c:cat>
          <c:val>
            <c:numRef>
              <c:f>SESgradients!$F$4:$F$29</c:f>
              <c:numCache>
                <c:formatCode>General</c:formatCode>
                <c:ptCount val="26"/>
                <c:pt idx="0">
                  <c:v>9.2615814208984375</c:v>
                </c:pt>
                <c:pt idx="1">
                  <c:v>9.6012544631958008</c:v>
                </c:pt>
                <c:pt idx="2">
                  <c:v>10.952919960021971</c:v>
                </c:pt>
                <c:pt idx="3">
                  <c:v>11.80753231048584</c:v>
                </c:pt>
                <c:pt idx="4">
                  <c:v>12.185310363769529</c:v>
                </c:pt>
                <c:pt idx="5">
                  <c:v>12.43613433837891</c:v>
                </c:pt>
                <c:pt idx="6">
                  <c:v>12.96363544464111</c:v>
                </c:pt>
                <c:pt idx="7">
                  <c:v>13.245125770568849</c:v>
                </c:pt>
                <c:pt idx="8">
                  <c:v>13.4482889175415</c:v>
                </c:pt>
                <c:pt idx="9">
                  <c:v>13.47825717926025</c:v>
                </c:pt>
                <c:pt idx="10">
                  <c:v>14.197232246398929</c:v>
                </c:pt>
                <c:pt idx="11">
                  <c:v>14.965189933776861</c:v>
                </c:pt>
                <c:pt idx="12">
                  <c:v>15.132954597473139</c:v>
                </c:pt>
                <c:pt idx="13">
                  <c:v>15.5</c:v>
                </c:pt>
                <c:pt idx="14">
                  <c:v>15.73786449432373</c:v>
                </c:pt>
                <c:pt idx="15">
                  <c:v>16.25078010559082</c:v>
                </c:pt>
                <c:pt idx="16">
                  <c:v>16.527956008911129</c:v>
                </c:pt>
                <c:pt idx="17">
                  <c:v>18.239494323730469</c:v>
                </c:pt>
                <c:pt idx="18">
                  <c:v>18.70185661315918</c:v>
                </c:pt>
                <c:pt idx="19">
                  <c:v>19.399999999999999</c:v>
                </c:pt>
                <c:pt idx="20">
                  <c:v>20.824581146240231</c:v>
                </c:pt>
                <c:pt idx="21">
                  <c:v>21.479257583618161</c:v>
                </c:pt>
                <c:pt idx="22">
                  <c:v>21.82770919799805</c:v>
                </c:pt>
                <c:pt idx="23">
                  <c:v>22.044574737548832</c:v>
                </c:pt>
                <c:pt idx="24">
                  <c:v>25.115468978881839</c:v>
                </c:pt>
                <c:pt idx="25">
                  <c:v>25.7158088684082</c:v>
                </c:pt>
              </c:numCache>
            </c:numRef>
          </c:val>
          <c:extLst>
            <c:ext xmlns:c16="http://schemas.microsoft.com/office/drawing/2014/chart" uri="{C3380CC4-5D6E-409C-BE32-E72D297353CC}">
              <c16:uniqueId val="{00000002-E827-4F30-87F8-BC4A57B941C1}"/>
            </c:ext>
          </c:extLst>
        </c:ser>
        <c:dLbls>
          <c:showLegendKey val="0"/>
          <c:showVal val="0"/>
          <c:showCatName val="0"/>
          <c:showSerName val="0"/>
          <c:showPercent val="0"/>
          <c:showBubbleSize val="0"/>
        </c:dLbls>
        <c:gapWidth val="75"/>
        <c:axId val="871484927"/>
        <c:axId val="871482015"/>
      </c:barChart>
      <c:catAx>
        <c:axId val="871484927"/>
        <c:scaling>
          <c:orientation val="maxMin"/>
        </c:scaling>
        <c:delete val="0"/>
        <c:axPos val="l"/>
        <c:numFmt formatCode="General" sourceLinked="1"/>
        <c:majorTickMark val="none"/>
        <c:minorTickMark val="none"/>
        <c:tickLblPos val="nextTo"/>
        <c:spPr>
          <a:noFill/>
          <a:ln w="9525" cap="flat" cmpd="sng" algn="ctr">
            <a:solidFill>
              <a:sysClr val="windowText" lastClr="000000">
                <a:lumMod val="65000"/>
                <a:lumOff val="35000"/>
              </a:sysClr>
            </a:solidFill>
            <a:round/>
          </a:ln>
          <a:effectLst/>
        </c:spPr>
        <c:txPr>
          <a:bodyPr rot="-6000000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crossAx val="871482015"/>
        <c:crosses val="autoZero"/>
        <c:auto val="1"/>
        <c:lblAlgn val="ctr"/>
        <c:lblOffset val="100"/>
        <c:tickLblSkip val="1"/>
        <c:noMultiLvlLbl val="0"/>
      </c:catAx>
      <c:valAx>
        <c:axId val="87148201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crossAx val="871484927"/>
        <c:crosses val="autoZero"/>
        <c:crossBetween val="between"/>
      </c:valAx>
      <c:spPr>
        <a:noFill/>
        <a:ln>
          <a:noFill/>
        </a:ln>
        <a:effectLst/>
      </c:spPr>
    </c:plotArea>
    <c:plotVisOnly val="1"/>
    <c:dispBlanksAs val="gap"/>
    <c:showDLblsOverMax val="0"/>
  </c:chart>
  <c:spPr>
    <a:noFill/>
    <a:ln>
      <a:noFill/>
    </a:ln>
    <a:effectLst/>
  </c:spPr>
  <c:txPr>
    <a:bodyPr/>
    <a:lstStyle/>
    <a:p>
      <a:pPr>
        <a:defRPr sz="1800" b="1">
          <a:solidFill>
            <a:srgbClr val="005688"/>
          </a:solidFill>
        </a:defRPr>
      </a:pPr>
      <a:endParaRPr lang="en-150"/>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531856944264012"/>
          <c:y val="5.2327309004587638E-2"/>
          <c:w val="0.84852063982849435"/>
          <c:h val="0.63794082332120594"/>
        </c:manualLayout>
      </c:layout>
      <c:lineChart>
        <c:grouping val="standard"/>
        <c:varyColors val="0"/>
        <c:ser>
          <c:idx val="0"/>
          <c:order val="0"/>
          <c:tx>
            <c:strRef>
              <c:f>SES10grupas!$I$4</c:f>
              <c:strCache>
                <c:ptCount val="1"/>
                <c:pt idx="0">
                  <c:v>Latvija</c:v>
                </c:pt>
              </c:strCache>
            </c:strRef>
          </c:tx>
          <c:spPr>
            <a:ln w="38100" cap="rnd">
              <a:solidFill>
                <a:srgbClr val="006F92"/>
              </a:solidFill>
              <a:round/>
            </a:ln>
            <a:effectLst/>
          </c:spPr>
          <c:marker>
            <c:symbol val="none"/>
          </c:marker>
          <c:cat>
            <c:numRef>
              <c:f>SES10grupas!$J$3:$S$3</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SES10grupas!$J$4:$S$4</c:f>
              <c:numCache>
                <c:formatCode>###0</c:formatCode>
                <c:ptCount val="10"/>
                <c:pt idx="0">
                  <c:v>438.26941149767271</c:v>
                </c:pt>
                <c:pt idx="1">
                  <c:v>450.28950297735537</c:v>
                </c:pt>
                <c:pt idx="2">
                  <c:v>459.10817000748915</c:v>
                </c:pt>
                <c:pt idx="3">
                  <c:v>469.49282240689212</c:v>
                </c:pt>
                <c:pt idx="4">
                  <c:v>478.89259109143075</c:v>
                </c:pt>
                <c:pt idx="5">
                  <c:v>480.50317186810724</c:v>
                </c:pt>
                <c:pt idx="6">
                  <c:v>501.27621564583222</c:v>
                </c:pt>
                <c:pt idx="7">
                  <c:v>508.23755772487652</c:v>
                </c:pt>
                <c:pt idx="8">
                  <c:v>516.40557331059529</c:v>
                </c:pt>
                <c:pt idx="9">
                  <c:v>534.7337425422138</c:v>
                </c:pt>
              </c:numCache>
            </c:numRef>
          </c:val>
          <c:smooth val="0"/>
          <c:extLst>
            <c:ext xmlns:c16="http://schemas.microsoft.com/office/drawing/2014/chart" uri="{C3380CC4-5D6E-409C-BE32-E72D297353CC}">
              <c16:uniqueId val="{00000000-8427-472E-A950-B00E043D0355}"/>
            </c:ext>
          </c:extLst>
        </c:ser>
        <c:ser>
          <c:idx val="1"/>
          <c:order val="1"/>
          <c:tx>
            <c:strRef>
              <c:f>SES10grupas!$I$5</c:f>
              <c:strCache>
                <c:ptCount val="1"/>
                <c:pt idx="0">
                  <c:v>Islande</c:v>
                </c:pt>
              </c:strCache>
            </c:strRef>
          </c:tx>
          <c:spPr>
            <a:ln w="38100" cap="rnd">
              <a:solidFill>
                <a:srgbClr val="F34E34"/>
              </a:solidFill>
              <a:round/>
            </a:ln>
            <a:effectLst/>
          </c:spPr>
          <c:marker>
            <c:symbol val="none"/>
          </c:marker>
          <c:cat>
            <c:numRef>
              <c:f>SES10grupas!$J$3:$S$3</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SES10grupas!$J$5:$S$5</c:f>
              <c:numCache>
                <c:formatCode>###0</c:formatCode>
                <c:ptCount val="10"/>
                <c:pt idx="0">
                  <c:v>413.89431171242234</c:v>
                </c:pt>
                <c:pt idx="1">
                  <c:v>425.48701813654043</c:v>
                </c:pt>
                <c:pt idx="2">
                  <c:v>434.8681505862703</c:v>
                </c:pt>
                <c:pt idx="3">
                  <c:v>455.23148181415638</c:v>
                </c:pt>
                <c:pt idx="4">
                  <c:v>462.79545472831688</c:v>
                </c:pt>
                <c:pt idx="5">
                  <c:v>466.56578837346564</c:v>
                </c:pt>
                <c:pt idx="6">
                  <c:v>468.8222969398181</c:v>
                </c:pt>
                <c:pt idx="7">
                  <c:v>479.07104079707119</c:v>
                </c:pt>
                <c:pt idx="8">
                  <c:v>496.6268278037461</c:v>
                </c:pt>
                <c:pt idx="9">
                  <c:v>498.46044464150941</c:v>
                </c:pt>
              </c:numCache>
            </c:numRef>
          </c:val>
          <c:smooth val="0"/>
          <c:extLst>
            <c:ext xmlns:c16="http://schemas.microsoft.com/office/drawing/2014/chart" uri="{C3380CC4-5D6E-409C-BE32-E72D297353CC}">
              <c16:uniqueId val="{00000001-8427-472E-A950-B00E043D0355}"/>
            </c:ext>
          </c:extLst>
        </c:ser>
        <c:ser>
          <c:idx val="2"/>
          <c:order val="2"/>
          <c:tx>
            <c:strRef>
              <c:f>SES10grupas!$I$6</c:f>
              <c:strCache>
                <c:ptCount val="1"/>
                <c:pt idx="0">
                  <c:v>Igaunija</c:v>
                </c:pt>
              </c:strCache>
            </c:strRef>
          </c:tx>
          <c:spPr>
            <a:ln w="38100" cap="rnd">
              <a:solidFill>
                <a:schemeClr val="accent3"/>
              </a:solidFill>
              <a:round/>
            </a:ln>
            <a:effectLst/>
          </c:spPr>
          <c:marker>
            <c:symbol val="none"/>
          </c:marker>
          <c:cat>
            <c:numRef>
              <c:f>SES10grupas!$J$3:$S$3</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SES10grupas!$J$6:$S$6</c:f>
              <c:numCache>
                <c:formatCode>###0</c:formatCode>
                <c:ptCount val="10"/>
                <c:pt idx="0">
                  <c:v>461.06753213053389</c:v>
                </c:pt>
                <c:pt idx="1">
                  <c:v>478.67153209317138</c:v>
                </c:pt>
                <c:pt idx="2">
                  <c:v>483.32328344680258</c:v>
                </c:pt>
                <c:pt idx="3">
                  <c:v>490.89041941918805</c:v>
                </c:pt>
                <c:pt idx="4">
                  <c:v>506.47190170186673</c:v>
                </c:pt>
                <c:pt idx="5">
                  <c:v>509.20022381098295</c:v>
                </c:pt>
                <c:pt idx="6">
                  <c:v>523.92967513184465</c:v>
                </c:pt>
                <c:pt idx="7">
                  <c:v>538.82425193502195</c:v>
                </c:pt>
                <c:pt idx="8">
                  <c:v>550.39982169572238</c:v>
                </c:pt>
                <c:pt idx="9">
                  <c:v>562.40175965528556</c:v>
                </c:pt>
              </c:numCache>
            </c:numRef>
          </c:val>
          <c:smooth val="0"/>
          <c:extLst>
            <c:ext xmlns:c16="http://schemas.microsoft.com/office/drawing/2014/chart" uri="{C3380CC4-5D6E-409C-BE32-E72D297353CC}">
              <c16:uniqueId val="{00000002-8427-472E-A950-B00E043D0355}"/>
            </c:ext>
          </c:extLst>
        </c:ser>
        <c:ser>
          <c:idx val="3"/>
          <c:order val="3"/>
          <c:tx>
            <c:strRef>
              <c:f>SES10grupas!$I$7</c:f>
              <c:strCache>
                <c:ptCount val="1"/>
                <c:pt idx="0">
                  <c:v>Slovākija</c:v>
                </c:pt>
              </c:strCache>
            </c:strRef>
          </c:tx>
          <c:spPr>
            <a:ln w="38100" cap="rnd">
              <a:solidFill>
                <a:srgbClr val="E9B91C"/>
              </a:solidFill>
              <a:round/>
            </a:ln>
            <a:effectLst/>
          </c:spPr>
          <c:marker>
            <c:symbol val="none"/>
          </c:marker>
          <c:cat>
            <c:numRef>
              <c:f>SES10grupas!$J$3:$S$3</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SES10grupas!$J$7:$S$7</c:f>
              <c:numCache>
                <c:formatCode>###0</c:formatCode>
                <c:ptCount val="10"/>
                <c:pt idx="0">
                  <c:v>355.43234158178251</c:v>
                </c:pt>
                <c:pt idx="1">
                  <c:v>418.80335623438333</c:v>
                </c:pt>
                <c:pt idx="2">
                  <c:v>429.57373955600735</c:v>
                </c:pt>
                <c:pt idx="3">
                  <c:v>456.68653179261082</c:v>
                </c:pt>
                <c:pt idx="4">
                  <c:v>464.189942472913</c:v>
                </c:pt>
                <c:pt idx="5">
                  <c:v>466.51932943757646</c:v>
                </c:pt>
                <c:pt idx="6">
                  <c:v>484.38591568006706</c:v>
                </c:pt>
                <c:pt idx="7">
                  <c:v>501.19796090010539</c:v>
                </c:pt>
                <c:pt idx="8">
                  <c:v>522.58487226202033</c:v>
                </c:pt>
                <c:pt idx="9">
                  <c:v>546.54713992083737</c:v>
                </c:pt>
              </c:numCache>
            </c:numRef>
          </c:val>
          <c:smooth val="0"/>
          <c:extLst>
            <c:ext xmlns:c16="http://schemas.microsoft.com/office/drawing/2014/chart" uri="{C3380CC4-5D6E-409C-BE32-E72D297353CC}">
              <c16:uniqueId val="{00000003-8427-472E-A950-B00E043D0355}"/>
            </c:ext>
          </c:extLst>
        </c:ser>
        <c:dLbls>
          <c:showLegendKey val="0"/>
          <c:showVal val="0"/>
          <c:showCatName val="0"/>
          <c:showSerName val="0"/>
          <c:showPercent val="0"/>
          <c:showBubbleSize val="0"/>
        </c:dLbls>
        <c:smooth val="0"/>
        <c:axId val="794049407"/>
        <c:axId val="794046911"/>
      </c:lineChart>
      <c:catAx>
        <c:axId val="794049407"/>
        <c:scaling>
          <c:orientation val="minMax"/>
        </c:scaling>
        <c:delete val="0"/>
        <c:axPos val="b"/>
        <c:title>
          <c:tx>
            <c:rich>
              <a:bodyPr rot="0" spcFirstLastPara="1" vertOverflow="ellipsis" vert="horz" wrap="square" anchor="ctr" anchorCtr="1"/>
              <a:lstStyle/>
              <a:p>
                <a:pPr>
                  <a:defRPr sz="1800" b="1" i="0" u="none" strike="noStrike" kern="1200" baseline="0">
                    <a:solidFill>
                      <a:srgbClr val="005688"/>
                    </a:solidFill>
                    <a:latin typeface="+mn-lt"/>
                    <a:ea typeface="+mn-ea"/>
                    <a:cs typeface="+mn-cs"/>
                  </a:defRPr>
                </a:pPr>
                <a:r>
                  <a:rPr lang="lv-LV"/>
                  <a:t>SES grupas</a:t>
                </a:r>
              </a:p>
            </c:rich>
          </c:tx>
          <c:overlay val="0"/>
          <c:spPr>
            <a:noFill/>
            <a:ln>
              <a:noFill/>
            </a:ln>
            <a:effectLst/>
          </c:spPr>
          <c:txPr>
            <a:bodyPr rot="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crossAx val="794046911"/>
        <c:crosses val="autoZero"/>
        <c:auto val="1"/>
        <c:lblAlgn val="ctr"/>
        <c:lblOffset val="100"/>
        <c:noMultiLvlLbl val="0"/>
      </c:catAx>
      <c:valAx>
        <c:axId val="794046911"/>
        <c:scaling>
          <c:orientation val="minMax"/>
          <c:max val="600"/>
          <c:min val="3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rgbClr val="005688"/>
                    </a:solidFill>
                    <a:latin typeface="+mn-lt"/>
                    <a:ea typeface="+mn-ea"/>
                    <a:cs typeface="+mn-cs"/>
                  </a:defRPr>
                </a:pPr>
                <a:r>
                  <a:rPr lang="lv-LV" sz="1600" dirty="0"/>
                  <a:t>Matemātikas sasniegumi, punkti</a:t>
                </a:r>
              </a:p>
            </c:rich>
          </c:tx>
          <c:layout>
            <c:manualLayout>
              <c:xMode val="edge"/>
              <c:yMode val="edge"/>
              <c:x val="1.175330234826585E-2"/>
              <c:y val="9.7780765015098442E-3"/>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005688"/>
                  </a:solidFill>
                  <a:latin typeface="+mn-lt"/>
                  <a:ea typeface="+mn-ea"/>
                  <a:cs typeface="+mn-cs"/>
                </a:defRPr>
              </a:pPr>
              <a:endParaRPr lang="en-150"/>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crossAx val="794049407"/>
        <c:crosses val="autoZero"/>
        <c:crossBetween val="between"/>
      </c:valAx>
      <c:spPr>
        <a:noFill/>
        <a:ln>
          <a:noFill/>
        </a:ln>
        <a:effectLst/>
      </c:spPr>
    </c:plotArea>
    <c:legend>
      <c:legendPos val="b"/>
      <c:layout>
        <c:manualLayout>
          <c:xMode val="edge"/>
          <c:yMode val="edge"/>
          <c:x val="0.12553926661475628"/>
          <c:y val="0.91046189885060624"/>
          <c:w val="0.57262181586438998"/>
          <c:h val="8.9538101149393756E-2"/>
        </c:manualLayout>
      </c:layout>
      <c:overlay val="0"/>
      <c:spPr>
        <a:noFill/>
        <a:ln>
          <a:noFill/>
        </a:ln>
        <a:effectLst/>
      </c:spPr>
      <c:txPr>
        <a:bodyPr rot="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legend>
    <c:plotVisOnly val="1"/>
    <c:dispBlanksAs val="gap"/>
    <c:showDLblsOverMax val="0"/>
  </c:chart>
  <c:spPr>
    <a:noFill/>
    <a:ln>
      <a:noFill/>
    </a:ln>
    <a:effectLst/>
  </c:spPr>
  <c:txPr>
    <a:bodyPr/>
    <a:lstStyle/>
    <a:p>
      <a:pPr>
        <a:defRPr sz="1800" b="1">
          <a:solidFill>
            <a:srgbClr val="005688"/>
          </a:solidFill>
        </a:defRPr>
      </a:pPr>
      <a:endParaRPr lang="en-150"/>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9736965656608232E-2"/>
          <c:y val="8.1671782532928783E-2"/>
          <c:w val="0.94390680814743788"/>
          <c:h val="0.61289190256345505"/>
        </c:manualLayout>
      </c:layout>
      <c:barChart>
        <c:barDir val="col"/>
        <c:grouping val="stacked"/>
        <c:varyColors val="0"/>
        <c:ser>
          <c:idx val="2"/>
          <c:order val="0"/>
          <c:tx>
            <c:strRef>
              <c:f>'Figure I.4.7'!$C$56:$D$56</c:f>
              <c:strCache>
                <c:ptCount val="1"/>
                <c:pt idx="0">
                  <c:v>Vidējā starpība</c:v>
                </c:pt>
              </c:strCache>
            </c:strRef>
          </c:tx>
          <c:spPr>
            <a:solidFill>
              <a:schemeClr val="accent1"/>
            </a:solidFill>
            <a:ln w="3175">
              <a:solidFill>
                <a:schemeClr val="tx1"/>
              </a:solidFill>
            </a:ln>
            <a:effectLst/>
          </c:spPr>
          <c:invertIfNegative val="0"/>
          <c:dPt>
            <c:idx val="0"/>
            <c:invertIfNegative val="0"/>
            <c:bubble3D val="0"/>
            <c:spPr>
              <a:solidFill>
                <a:srgbClr val="E9B91C"/>
              </a:solidFill>
              <a:ln w="3175">
                <a:noFill/>
              </a:ln>
              <a:effectLst/>
            </c:spPr>
            <c:extLst>
              <c:ext xmlns:c16="http://schemas.microsoft.com/office/drawing/2014/chart" uri="{C3380CC4-5D6E-409C-BE32-E72D297353CC}">
                <c16:uniqueId val="{00000000-BCE5-41BB-89EF-E60FB0D1B8F9}"/>
              </c:ext>
            </c:extLst>
          </c:dPt>
          <c:dPt>
            <c:idx val="1"/>
            <c:invertIfNegative val="0"/>
            <c:bubble3D val="0"/>
            <c:spPr>
              <a:solidFill>
                <a:srgbClr val="E9B91C"/>
              </a:solidFill>
              <a:ln w="3175">
                <a:noFill/>
              </a:ln>
              <a:effectLst/>
            </c:spPr>
            <c:extLst>
              <c:ext xmlns:c16="http://schemas.microsoft.com/office/drawing/2014/chart" uri="{C3380CC4-5D6E-409C-BE32-E72D297353CC}">
                <c16:uniqueId val="{00000001-BCE5-41BB-89EF-E60FB0D1B8F9}"/>
              </c:ext>
            </c:extLst>
          </c:dPt>
          <c:dPt>
            <c:idx val="2"/>
            <c:invertIfNegative val="0"/>
            <c:bubble3D val="0"/>
            <c:spPr>
              <a:solidFill>
                <a:srgbClr val="E9B91C"/>
              </a:solidFill>
              <a:ln w="3175">
                <a:noFill/>
              </a:ln>
              <a:effectLst/>
            </c:spPr>
            <c:extLst>
              <c:ext xmlns:c16="http://schemas.microsoft.com/office/drawing/2014/chart" uri="{C3380CC4-5D6E-409C-BE32-E72D297353CC}">
                <c16:uniqueId val="{00000002-BCE5-41BB-89EF-E60FB0D1B8F9}"/>
              </c:ext>
            </c:extLst>
          </c:dPt>
          <c:dPt>
            <c:idx val="3"/>
            <c:invertIfNegative val="0"/>
            <c:bubble3D val="0"/>
            <c:spPr>
              <a:solidFill>
                <a:srgbClr val="E9B91C"/>
              </a:solidFill>
              <a:ln w="3175">
                <a:noFill/>
              </a:ln>
              <a:effectLst/>
            </c:spPr>
            <c:extLst>
              <c:ext xmlns:c16="http://schemas.microsoft.com/office/drawing/2014/chart" uri="{C3380CC4-5D6E-409C-BE32-E72D297353CC}">
                <c16:uniqueId val="{00000003-BCE5-41BB-89EF-E60FB0D1B8F9}"/>
              </c:ext>
            </c:extLst>
          </c:dPt>
          <c:dPt>
            <c:idx val="4"/>
            <c:invertIfNegative val="0"/>
            <c:bubble3D val="0"/>
            <c:spPr>
              <a:solidFill>
                <a:srgbClr val="E9B91C"/>
              </a:solidFill>
              <a:ln w="3175">
                <a:noFill/>
              </a:ln>
              <a:effectLst/>
            </c:spPr>
            <c:extLst>
              <c:ext xmlns:c16="http://schemas.microsoft.com/office/drawing/2014/chart" uri="{C3380CC4-5D6E-409C-BE32-E72D297353CC}">
                <c16:uniqueId val="{00000004-BCE5-41BB-89EF-E60FB0D1B8F9}"/>
              </c:ext>
            </c:extLst>
          </c:dPt>
          <c:dPt>
            <c:idx val="5"/>
            <c:invertIfNegative val="0"/>
            <c:bubble3D val="0"/>
            <c:spPr>
              <a:solidFill>
                <a:srgbClr val="E9B91C"/>
              </a:solidFill>
              <a:ln w="3175">
                <a:noFill/>
              </a:ln>
              <a:effectLst/>
            </c:spPr>
            <c:extLst>
              <c:ext xmlns:c16="http://schemas.microsoft.com/office/drawing/2014/chart" uri="{C3380CC4-5D6E-409C-BE32-E72D297353CC}">
                <c16:uniqueId val="{00000005-BCE5-41BB-89EF-E60FB0D1B8F9}"/>
              </c:ext>
            </c:extLst>
          </c:dPt>
          <c:dPt>
            <c:idx val="6"/>
            <c:invertIfNegative val="0"/>
            <c:bubble3D val="0"/>
            <c:spPr>
              <a:solidFill>
                <a:srgbClr val="E9B91C"/>
              </a:solidFill>
              <a:ln w="3175">
                <a:noFill/>
              </a:ln>
              <a:effectLst/>
            </c:spPr>
            <c:extLst>
              <c:ext xmlns:c16="http://schemas.microsoft.com/office/drawing/2014/chart" uri="{C3380CC4-5D6E-409C-BE32-E72D297353CC}">
                <c16:uniqueId val="{00000006-BCE5-41BB-89EF-E60FB0D1B8F9}"/>
              </c:ext>
            </c:extLst>
          </c:dPt>
          <c:dPt>
            <c:idx val="7"/>
            <c:invertIfNegative val="0"/>
            <c:bubble3D val="0"/>
            <c:spPr>
              <a:solidFill>
                <a:srgbClr val="E9B91C"/>
              </a:solidFill>
              <a:ln w="3175">
                <a:noFill/>
              </a:ln>
              <a:effectLst/>
            </c:spPr>
            <c:extLst>
              <c:ext xmlns:c16="http://schemas.microsoft.com/office/drawing/2014/chart" uri="{C3380CC4-5D6E-409C-BE32-E72D297353CC}">
                <c16:uniqueId val="{00000007-BCE5-41BB-89EF-E60FB0D1B8F9}"/>
              </c:ext>
            </c:extLst>
          </c:dPt>
          <c:dPt>
            <c:idx val="8"/>
            <c:invertIfNegative val="0"/>
            <c:bubble3D val="0"/>
            <c:spPr>
              <a:solidFill>
                <a:srgbClr val="E9B91C"/>
              </a:solidFill>
              <a:ln w="3175">
                <a:noFill/>
              </a:ln>
              <a:effectLst/>
            </c:spPr>
            <c:extLst>
              <c:ext xmlns:c16="http://schemas.microsoft.com/office/drawing/2014/chart" uri="{C3380CC4-5D6E-409C-BE32-E72D297353CC}">
                <c16:uniqueId val="{00000008-BCE5-41BB-89EF-E60FB0D1B8F9}"/>
              </c:ext>
            </c:extLst>
          </c:dPt>
          <c:dPt>
            <c:idx val="9"/>
            <c:invertIfNegative val="0"/>
            <c:bubble3D val="0"/>
            <c:spPr>
              <a:solidFill>
                <a:srgbClr val="E9B91C"/>
              </a:solidFill>
              <a:ln w="3175">
                <a:noFill/>
              </a:ln>
              <a:effectLst/>
            </c:spPr>
            <c:extLst>
              <c:ext xmlns:c16="http://schemas.microsoft.com/office/drawing/2014/chart" uri="{C3380CC4-5D6E-409C-BE32-E72D297353CC}">
                <c16:uniqueId val="{00000009-BCE5-41BB-89EF-E60FB0D1B8F9}"/>
              </c:ext>
            </c:extLst>
          </c:dPt>
          <c:dPt>
            <c:idx val="10"/>
            <c:invertIfNegative val="0"/>
            <c:bubble3D val="0"/>
            <c:spPr>
              <a:solidFill>
                <a:srgbClr val="E9B91C"/>
              </a:solidFill>
              <a:ln w="3175">
                <a:noFill/>
              </a:ln>
              <a:effectLst/>
            </c:spPr>
            <c:extLst>
              <c:ext xmlns:c16="http://schemas.microsoft.com/office/drawing/2014/chart" uri="{C3380CC4-5D6E-409C-BE32-E72D297353CC}">
                <c16:uniqueId val="{0000000A-BCE5-41BB-89EF-E60FB0D1B8F9}"/>
              </c:ext>
            </c:extLst>
          </c:dPt>
          <c:dPt>
            <c:idx val="11"/>
            <c:invertIfNegative val="0"/>
            <c:bubble3D val="0"/>
            <c:spPr>
              <a:solidFill>
                <a:srgbClr val="E9B91C"/>
              </a:solidFill>
              <a:ln w="3175">
                <a:noFill/>
              </a:ln>
              <a:effectLst/>
            </c:spPr>
            <c:extLst>
              <c:ext xmlns:c16="http://schemas.microsoft.com/office/drawing/2014/chart" uri="{C3380CC4-5D6E-409C-BE32-E72D297353CC}">
                <c16:uniqueId val="{0000000B-BCE5-41BB-89EF-E60FB0D1B8F9}"/>
              </c:ext>
            </c:extLst>
          </c:dPt>
          <c:dPt>
            <c:idx val="12"/>
            <c:invertIfNegative val="0"/>
            <c:bubble3D val="0"/>
            <c:spPr>
              <a:solidFill>
                <a:srgbClr val="E9B91C"/>
              </a:solidFill>
              <a:ln w="3175">
                <a:noFill/>
              </a:ln>
              <a:effectLst/>
            </c:spPr>
            <c:extLst>
              <c:ext xmlns:c16="http://schemas.microsoft.com/office/drawing/2014/chart" uri="{C3380CC4-5D6E-409C-BE32-E72D297353CC}">
                <c16:uniqueId val="{0000000C-BCE5-41BB-89EF-E60FB0D1B8F9}"/>
              </c:ext>
            </c:extLst>
          </c:dPt>
          <c:dPt>
            <c:idx val="13"/>
            <c:invertIfNegative val="0"/>
            <c:bubble3D val="0"/>
            <c:spPr>
              <a:solidFill>
                <a:srgbClr val="E9B91C"/>
              </a:solidFill>
              <a:ln w="3175">
                <a:noFill/>
              </a:ln>
              <a:effectLst/>
            </c:spPr>
            <c:extLst>
              <c:ext xmlns:c16="http://schemas.microsoft.com/office/drawing/2014/chart" uri="{C3380CC4-5D6E-409C-BE32-E72D297353CC}">
                <c16:uniqueId val="{0000000D-BCE5-41BB-89EF-E60FB0D1B8F9}"/>
              </c:ext>
            </c:extLst>
          </c:dPt>
          <c:dPt>
            <c:idx val="15"/>
            <c:invertIfNegative val="0"/>
            <c:bubble3D val="0"/>
            <c:spPr>
              <a:solidFill>
                <a:srgbClr val="E9B91C"/>
              </a:solidFill>
              <a:ln w="3175">
                <a:noFill/>
              </a:ln>
              <a:effectLst/>
            </c:spPr>
            <c:extLst>
              <c:ext xmlns:c16="http://schemas.microsoft.com/office/drawing/2014/chart" uri="{C3380CC4-5D6E-409C-BE32-E72D297353CC}">
                <c16:uniqueId val="{0000000E-BCE5-41BB-89EF-E60FB0D1B8F9}"/>
              </c:ext>
            </c:extLst>
          </c:dPt>
          <c:dPt>
            <c:idx val="16"/>
            <c:invertIfNegative val="0"/>
            <c:bubble3D val="0"/>
            <c:spPr>
              <a:solidFill>
                <a:srgbClr val="E9B91C"/>
              </a:solidFill>
              <a:ln w="3175">
                <a:noFill/>
              </a:ln>
              <a:effectLst/>
            </c:spPr>
            <c:extLst>
              <c:ext xmlns:c16="http://schemas.microsoft.com/office/drawing/2014/chart" uri="{C3380CC4-5D6E-409C-BE32-E72D297353CC}">
                <c16:uniqueId val="{0000000F-BCE5-41BB-89EF-E60FB0D1B8F9}"/>
              </c:ext>
            </c:extLst>
          </c:dPt>
          <c:dPt>
            <c:idx val="19"/>
            <c:invertIfNegative val="0"/>
            <c:bubble3D val="0"/>
            <c:spPr>
              <a:solidFill>
                <a:srgbClr val="E9B91C"/>
              </a:solidFill>
              <a:ln w="3175">
                <a:noFill/>
              </a:ln>
              <a:effectLst/>
            </c:spPr>
            <c:extLst>
              <c:ext xmlns:c16="http://schemas.microsoft.com/office/drawing/2014/chart" uri="{C3380CC4-5D6E-409C-BE32-E72D297353CC}">
                <c16:uniqueId val="{00000010-BCE5-41BB-89EF-E60FB0D1B8F9}"/>
              </c:ext>
            </c:extLst>
          </c:dPt>
          <c:dPt>
            <c:idx val="25"/>
            <c:invertIfNegative val="0"/>
            <c:bubble3D val="0"/>
            <c:spPr>
              <a:solidFill>
                <a:srgbClr val="E9B91C"/>
              </a:solidFill>
              <a:ln w="3175">
                <a:noFill/>
              </a:ln>
              <a:effectLst/>
            </c:spPr>
            <c:extLst>
              <c:ext xmlns:c16="http://schemas.microsoft.com/office/drawing/2014/chart" uri="{C3380CC4-5D6E-409C-BE32-E72D297353CC}">
                <c16:uniqueId val="{00000011-BCE5-41BB-89EF-E60FB0D1B8F9}"/>
              </c:ext>
            </c:extLst>
          </c:dPt>
          <c:cat>
            <c:strRef>
              <c:f>'Figure I.4.7'!$E$58:$E$83</c:f>
              <c:strCache>
                <c:ptCount val="26"/>
                <c:pt idx="0">
                  <c:v>Itālija</c:v>
                </c:pt>
                <c:pt idx="1">
                  <c:v>Austrija </c:v>
                </c:pt>
                <c:pt idx="2">
                  <c:v>Ungārija</c:v>
                </c:pt>
                <c:pt idx="3">
                  <c:v>Lielbritānija</c:v>
                </c:pt>
                <c:pt idx="4">
                  <c:v>Īrija</c:v>
                </c:pt>
                <c:pt idx="5">
                  <c:v>Dānija</c:v>
                </c:pt>
                <c:pt idx="6">
                  <c:v>Vācija</c:v>
                </c:pt>
                <c:pt idx="7">
                  <c:v>Šveice</c:v>
                </c:pt>
                <c:pt idx="8">
                  <c:v>Nīderlande</c:v>
                </c:pt>
                <c:pt idx="9">
                  <c:v>Portugāle</c:v>
                </c:pt>
                <c:pt idx="10">
                  <c:v>Spānija</c:v>
                </c:pt>
                <c:pt idx="11">
                  <c:v>Francija</c:v>
                </c:pt>
                <c:pt idx="12">
                  <c:v>Latvija</c:v>
                </c:pt>
                <c:pt idx="13">
                  <c:v>OECD vidējais </c:v>
                </c:pt>
                <c:pt idx="14">
                  <c:v>Beļģija</c:v>
                </c:pt>
                <c:pt idx="15">
                  <c:v>Čehija</c:v>
                </c:pt>
                <c:pt idx="16">
                  <c:v>Igaunija</c:v>
                </c:pt>
                <c:pt idx="17">
                  <c:v>Grieķija</c:v>
                </c:pt>
                <c:pt idx="18">
                  <c:v>Polija</c:v>
                </c:pt>
                <c:pt idx="19">
                  <c:v>Lietuva</c:v>
                </c:pt>
                <c:pt idx="20">
                  <c:v>Islande</c:v>
                </c:pt>
                <c:pt idx="21">
                  <c:v>Zviedrija</c:v>
                </c:pt>
                <c:pt idx="22">
                  <c:v>Slovākija</c:v>
                </c:pt>
                <c:pt idx="23">
                  <c:v>Norvēģija</c:v>
                </c:pt>
                <c:pt idx="24">
                  <c:v>Slovēnija</c:v>
                </c:pt>
                <c:pt idx="25">
                  <c:v>Somija</c:v>
                </c:pt>
              </c:strCache>
            </c:strRef>
          </c:cat>
          <c:val>
            <c:numRef>
              <c:f>'Figure I.4.7'!$C$58:$C$83</c:f>
              <c:numCache>
                <c:formatCode>0.0</c:formatCode>
                <c:ptCount val="26"/>
                <c:pt idx="0">
                  <c:v>21.06221961975098</c:v>
                </c:pt>
                <c:pt idx="1">
                  <c:v>19.055576324462891</c:v>
                </c:pt>
                <c:pt idx="2">
                  <c:v>14.857639312744141</c:v>
                </c:pt>
                <c:pt idx="3">
                  <c:v>14.36984157562256</c:v>
                </c:pt>
                <c:pt idx="4">
                  <c:v>12.72527503967285</c:v>
                </c:pt>
                <c:pt idx="5">
                  <c:v>11.670992851257321</c:v>
                </c:pt>
                <c:pt idx="6">
                  <c:v>11.371500015258791</c:v>
                </c:pt>
                <c:pt idx="7">
                  <c:v>10.881313323974609</c:v>
                </c:pt>
                <c:pt idx="8">
                  <c:v>10.64958572387695</c:v>
                </c:pt>
                <c:pt idx="9">
                  <c:v>10.649422645568849</c:v>
                </c:pt>
                <c:pt idx="10">
                  <c:v>10.14812660217285</c:v>
                </c:pt>
                <c:pt idx="11">
                  <c:v>9.7898731231689453</c:v>
                </c:pt>
                <c:pt idx="12">
                  <c:v>9.5042953491210938</c:v>
                </c:pt>
                <c:pt idx="13">
                  <c:v>9.0536785125732422</c:v>
                </c:pt>
                <c:pt idx="15">
                  <c:v>7.423832893371582</c:v>
                </c:pt>
                <c:pt idx="16">
                  <c:v>6.3189001083374023</c:v>
                </c:pt>
                <c:pt idx="19">
                  <c:v>5.1497511863708496</c:v>
                </c:pt>
                <c:pt idx="25">
                  <c:v>-5.0681619644165039</c:v>
                </c:pt>
              </c:numCache>
            </c:numRef>
          </c:val>
          <c:extLst>
            <c:ext xmlns:c16="http://schemas.microsoft.com/office/drawing/2014/chart" uri="{C3380CC4-5D6E-409C-BE32-E72D297353CC}">
              <c16:uniqueId val="{00000000-52FD-4250-8800-5562BF3527E3}"/>
            </c:ext>
          </c:extLst>
        </c:ser>
        <c:ser>
          <c:idx val="3"/>
          <c:order val="1"/>
          <c:tx>
            <c:strRef>
              <c:f>'Figure I.4.7'!$C$56:$D$56</c:f>
              <c:strCache>
                <c:ptCount val="1"/>
                <c:pt idx="0">
                  <c:v>Vidējā starpība</c:v>
                </c:pt>
              </c:strCache>
            </c:strRef>
          </c:tx>
          <c:spPr>
            <a:solidFill>
              <a:srgbClr val="F4DB8C"/>
            </a:solidFill>
            <a:ln w="3175">
              <a:solidFill>
                <a:srgbClr val="E9B91C"/>
              </a:solidFill>
            </a:ln>
            <a:effectLst/>
          </c:spPr>
          <c:invertIfNegative val="0"/>
          <c:cat>
            <c:strRef>
              <c:f>'Figure I.4.7'!$E$58:$E$83</c:f>
              <c:strCache>
                <c:ptCount val="26"/>
                <c:pt idx="0">
                  <c:v>Itālija</c:v>
                </c:pt>
                <c:pt idx="1">
                  <c:v>Austrija </c:v>
                </c:pt>
                <c:pt idx="2">
                  <c:v>Ungārija</c:v>
                </c:pt>
                <c:pt idx="3">
                  <c:v>Lielbritānija</c:v>
                </c:pt>
                <c:pt idx="4">
                  <c:v>Īrija</c:v>
                </c:pt>
                <c:pt idx="5">
                  <c:v>Dānija</c:v>
                </c:pt>
                <c:pt idx="6">
                  <c:v>Vācija</c:v>
                </c:pt>
                <c:pt idx="7">
                  <c:v>Šveice</c:v>
                </c:pt>
                <c:pt idx="8">
                  <c:v>Nīderlande</c:v>
                </c:pt>
                <c:pt idx="9">
                  <c:v>Portugāle</c:v>
                </c:pt>
                <c:pt idx="10">
                  <c:v>Spānija</c:v>
                </c:pt>
                <c:pt idx="11">
                  <c:v>Francija</c:v>
                </c:pt>
                <c:pt idx="12">
                  <c:v>Latvija</c:v>
                </c:pt>
                <c:pt idx="13">
                  <c:v>OECD vidējais </c:v>
                </c:pt>
                <c:pt idx="14">
                  <c:v>Beļģija</c:v>
                </c:pt>
                <c:pt idx="15">
                  <c:v>Čehija</c:v>
                </c:pt>
                <c:pt idx="16">
                  <c:v>Igaunija</c:v>
                </c:pt>
                <c:pt idx="17">
                  <c:v>Grieķija</c:v>
                </c:pt>
                <c:pt idx="18">
                  <c:v>Polija</c:v>
                </c:pt>
                <c:pt idx="19">
                  <c:v>Lietuva</c:v>
                </c:pt>
                <c:pt idx="20">
                  <c:v>Islande</c:v>
                </c:pt>
                <c:pt idx="21">
                  <c:v>Zviedrija</c:v>
                </c:pt>
                <c:pt idx="22">
                  <c:v>Slovākija</c:v>
                </c:pt>
                <c:pt idx="23">
                  <c:v>Norvēģija</c:v>
                </c:pt>
                <c:pt idx="24">
                  <c:v>Slovēnija</c:v>
                </c:pt>
                <c:pt idx="25">
                  <c:v>Somija</c:v>
                </c:pt>
              </c:strCache>
            </c:strRef>
          </c:cat>
          <c:val>
            <c:numRef>
              <c:f>'Figure I.4.7'!$D$58:$D$83</c:f>
              <c:numCache>
                <c:formatCode>General</c:formatCode>
                <c:ptCount val="26"/>
                <c:pt idx="14" formatCode="0.0">
                  <c:v>7.6425609588623047</c:v>
                </c:pt>
                <c:pt idx="17" formatCode="0.0">
                  <c:v>5.9097557067871094</c:v>
                </c:pt>
                <c:pt idx="18" formatCode="0.0">
                  <c:v>5.5164599418640137</c:v>
                </c:pt>
                <c:pt idx="20" formatCode="0.0">
                  <c:v>3.399434089660645</c:v>
                </c:pt>
                <c:pt idx="21" formatCode="0.0">
                  <c:v>2.1699213981628418</c:v>
                </c:pt>
                <c:pt idx="22" formatCode="0.0">
                  <c:v>1.3687562942504881</c:v>
                </c:pt>
                <c:pt idx="23" formatCode="0.0">
                  <c:v>-0.65984660387039185</c:v>
                </c:pt>
                <c:pt idx="24" formatCode="0.0">
                  <c:v>-1.7013248205184941</c:v>
                </c:pt>
              </c:numCache>
            </c:numRef>
          </c:val>
          <c:extLst>
            <c:ext xmlns:c16="http://schemas.microsoft.com/office/drawing/2014/chart" uri="{C3380CC4-5D6E-409C-BE32-E72D297353CC}">
              <c16:uniqueId val="{00000001-52FD-4250-8800-5562BF3527E3}"/>
            </c:ext>
          </c:extLst>
        </c:ser>
        <c:dLbls>
          <c:showLegendKey val="0"/>
          <c:showVal val="0"/>
          <c:showCatName val="0"/>
          <c:showSerName val="0"/>
          <c:showPercent val="0"/>
          <c:showBubbleSize val="0"/>
        </c:dLbls>
        <c:gapWidth val="75"/>
        <c:overlap val="100"/>
        <c:axId val="1279154080"/>
        <c:axId val="1279146592"/>
      </c:barChart>
      <c:catAx>
        <c:axId val="1279154080"/>
        <c:scaling>
          <c:orientation val="minMax"/>
        </c:scaling>
        <c:delete val="0"/>
        <c:axPos val="b"/>
        <c:numFmt formatCode="General" sourceLinked="1"/>
        <c:majorTickMark val="none"/>
        <c:minorTickMark val="none"/>
        <c:tickLblPos val="low"/>
        <c:spPr>
          <a:noFill/>
          <a:ln w="6350" cap="flat" cmpd="sng" algn="ctr">
            <a:solidFill>
              <a:schemeClr val="tx1"/>
            </a:solidFill>
            <a:round/>
          </a:ln>
          <a:effectLst/>
        </c:spPr>
        <c:txPr>
          <a:bodyPr rot="-5400000" spcFirstLastPara="1" vertOverflow="ellipsis" wrap="square" anchor="ctr" anchorCtr="1"/>
          <a:lstStyle/>
          <a:p>
            <a:pPr>
              <a:defRPr sz="1800" b="1" i="0" u="none" strike="noStrike" kern="1200" baseline="0">
                <a:solidFill>
                  <a:srgbClr val="00789F"/>
                </a:solidFill>
                <a:latin typeface="+mn-lt"/>
                <a:ea typeface="+mn-ea"/>
                <a:cs typeface="+mn-cs"/>
              </a:defRPr>
            </a:pPr>
            <a:endParaRPr lang="en-150"/>
          </a:p>
        </c:txPr>
        <c:crossAx val="1279146592"/>
        <c:crosses val="autoZero"/>
        <c:auto val="1"/>
        <c:lblAlgn val="ctr"/>
        <c:lblOffset val="100"/>
        <c:tickLblSkip val="1"/>
        <c:noMultiLvlLbl val="0"/>
      </c:catAx>
      <c:valAx>
        <c:axId val="1279146592"/>
        <c:scaling>
          <c:orientation val="minMax"/>
        </c:scaling>
        <c:delete val="0"/>
        <c:axPos val="l"/>
        <c:majorGridlines>
          <c:spPr>
            <a:ln w="3175" cap="flat" cmpd="sng" algn="ctr">
              <a:solidFill>
                <a:srgbClr val="E9B91C"/>
              </a:solidFill>
              <a:prstDash val="sys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00789F"/>
                </a:solidFill>
                <a:latin typeface="+mn-lt"/>
                <a:ea typeface="+mn-ea"/>
                <a:cs typeface="+mn-cs"/>
              </a:defRPr>
            </a:pPr>
            <a:endParaRPr lang="en-150"/>
          </a:p>
        </c:txPr>
        <c:crossAx val="1279154080"/>
        <c:crosses val="autoZero"/>
        <c:crossBetween val="between"/>
      </c:valAx>
      <c:spPr>
        <a:noFill/>
        <a:ln w="3175">
          <a:solidFill>
            <a:schemeClr val="tx1">
              <a:lumMod val="50000"/>
              <a:lumOff val="5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b="1">
          <a:solidFill>
            <a:srgbClr val="00789F"/>
          </a:solidFill>
        </a:defRPr>
      </a:pPr>
      <a:endParaRPr lang="en-150"/>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562185667636648E-2"/>
          <c:y val="4.3250383210481608E-2"/>
          <c:w val="0.91972260232211667"/>
          <c:h val="0.76385948125357317"/>
        </c:manualLayout>
      </c:layout>
      <c:lineChart>
        <c:grouping val="standard"/>
        <c:varyColors val="0"/>
        <c:ser>
          <c:idx val="0"/>
          <c:order val="0"/>
          <c:tx>
            <c:strRef>
              <c:f>SkolēniVisiMatGrupas!$J$11</c:f>
              <c:strCache>
                <c:ptCount val="1"/>
                <c:pt idx="0">
                  <c:v>Latvija</c:v>
                </c:pt>
              </c:strCache>
            </c:strRef>
          </c:tx>
          <c:spPr>
            <a:ln w="28575" cap="rnd">
              <a:noFill/>
              <a:round/>
            </a:ln>
            <a:effectLst/>
          </c:spPr>
          <c:marker>
            <c:symbol val="none"/>
          </c:marker>
          <c:trendline>
            <c:spPr>
              <a:ln w="38100" cap="rnd">
                <a:solidFill>
                  <a:schemeClr val="accent1"/>
                </a:solidFill>
                <a:prstDash val="solid"/>
              </a:ln>
              <a:effectLst/>
            </c:spPr>
            <c:trendlineType val="movingAvg"/>
            <c:period val="3"/>
            <c:dispRSqr val="0"/>
            <c:dispEq val="0"/>
          </c:trendline>
          <c:cat>
            <c:numRef>
              <c:f>SkolēniVisiMatGrupas!$K$10:$BM$10</c:f>
              <c:numCache>
                <c:formatCode>0</c:formatCode>
                <c:ptCount val="55"/>
                <c:pt idx="0">
                  <c:v>220</c:v>
                </c:pt>
                <c:pt idx="1">
                  <c:v>230</c:v>
                </c:pt>
                <c:pt idx="2">
                  <c:v>240</c:v>
                </c:pt>
                <c:pt idx="3">
                  <c:v>250</c:v>
                </c:pt>
                <c:pt idx="4">
                  <c:v>260</c:v>
                </c:pt>
                <c:pt idx="5">
                  <c:v>270</c:v>
                </c:pt>
                <c:pt idx="6">
                  <c:v>280</c:v>
                </c:pt>
                <c:pt idx="7">
                  <c:v>290</c:v>
                </c:pt>
                <c:pt idx="8">
                  <c:v>300</c:v>
                </c:pt>
                <c:pt idx="9">
                  <c:v>310</c:v>
                </c:pt>
                <c:pt idx="10">
                  <c:v>320</c:v>
                </c:pt>
                <c:pt idx="11">
                  <c:v>330</c:v>
                </c:pt>
                <c:pt idx="12">
                  <c:v>340</c:v>
                </c:pt>
                <c:pt idx="13">
                  <c:v>350</c:v>
                </c:pt>
                <c:pt idx="14">
                  <c:v>360</c:v>
                </c:pt>
                <c:pt idx="15">
                  <c:v>370</c:v>
                </c:pt>
                <c:pt idx="16">
                  <c:v>380</c:v>
                </c:pt>
                <c:pt idx="17">
                  <c:v>390</c:v>
                </c:pt>
                <c:pt idx="18">
                  <c:v>400</c:v>
                </c:pt>
                <c:pt idx="19">
                  <c:v>410</c:v>
                </c:pt>
                <c:pt idx="20">
                  <c:v>420</c:v>
                </c:pt>
                <c:pt idx="21">
                  <c:v>430</c:v>
                </c:pt>
                <c:pt idx="22">
                  <c:v>440</c:v>
                </c:pt>
                <c:pt idx="23">
                  <c:v>450</c:v>
                </c:pt>
                <c:pt idx="24">
                  <c:v>460</c:v>
                </c:pt>
                <c:pt idx="25">
                  <c:v>470</c:v>
                </c:pt>
                <c:pt idx="26">
                  <c:v>480</c:v>
                </c:pt>
                <c:pt idx="27">
                  <c:v>490</c:v>
                </c:pt>
                <c:pt idx="28">
                  <c:v>500</c:v>
                </c:pt>
                <c:pt idx="29">
                  <c:v>510</c:v>
                </c:pt>
                <c:pt idx="30">
                  <c:v>520</c:v>
                </c:pt>
                <c:pt idx="31">
                  <c:v>530</c:v>
                </c:pt>
                <c:pt idx="32">
                  <c:v>540</c:v>
                </c:pt>
                <c:pt idx="33">
                  <c:v>550</c:v>
                </c:pt>
                <c:pt idx="34">
                  <c:v>560</c:v>
                </c:pt>
                <c:pt idx="35">
                  <c:v>570</c:v>
                </c:pt>
                <c:pt idx="36">
                  <c:v>580</c:v>
                </c:pt>
                <c:pt idx="37">
                  <c:v>590</c:v>
                </c:pt>
                <c:pt idx="38">
                  <c:v>600</c:v>
                </c:pt>
                <c:pt idx="39">
                  <c:v>610</c:v>
                </c:pt>
                <c:pt idx="40">
                  <c:v>620</c:v>
                </c:pt>
                <c:pt idx="41">
                  <c:v>630</c:v>
                </c:pt>
                <c:pt idx="42">
                  <c:v>640</c:v>
                </c:pt>
                <c:pt idx="43">
                  <c:v>650</c:v>
                </c:pt>
                <c:pt idx="44">
                  <c:v>660</c:v>
                </c:pt>
                <c:pt idx="45">
                  <c:v>670</c:v>
                </c:pt>
                <c:pt idx="46">
                  <c:v>680</c:v>
                </c:pt>
                <c:pt idx="47">
                  <c:v>690</c:v>
                </c:pt>
                <c:pt idx="48">
                  <c:v>700</c:v>
                </c:pt>
                <c:pt idx="49">
                  <c:v>710</c:v>
                </c:pt>
                <c:pt idx="50">
                  <c:v>720</c:v>
                </c:pt>
                <c:pt idx="51">
                  <c:v>730</c:v>
                </c:pt>
                <c:pt idx="52">
                  <c:v>740</c:v>
                </c:pt>
                <c:pt idx="53">
                  <c:v>750</c:v>
                </c:pt>
                <c:pt idx="54">
                  <c:v>760</c:v>
                </c:pt>
              </c:numCache>
            </c:numRef>
          </c:cat>
          <c:val>
            <c:numRef>
              <c:f>SkolēniVisiMatGrupas!$K$11:$BM$11</c:f>
              <c:numCache>
                <c:formatCode>0.0%</c:formatCode>
                <c:ptCount val="55"/>
                <c:pt idx="0">
                  <c:v>0</c:v>
                </c:pt>
                <c:pt idx="1">
                  <c:v>0</c:v>
                </c:pt>
                <c:pt idx="2">
                  <c:v>0</c:v>
                </c:pt>
                <c:pt idx="3">
                  <c:v>1.5662665267465875E-4</c:v>
                </c:pt>
                <c:pt idx="4">
                  <c:v>1.4730184065180963E-4</c:v>
                </c:pt>
                <c:pt idx="5">
                  <c:v>1.5662665267465875E-4</c:v>
                </c:pt>
                <c:pt idx="6">
                  <c:v>8.9245481364333748E-4</c:v>
                </c:pt>
                <c:pt idx="7">
                  <c:v>1.2825256482576809E-3</c:v>
                </c:pt>
                <c:pt idx="8">
                  <c:v>2.4067820601665489E-3</c:v>
                </c:pt>
                <c:pt idx="9">
                  <c:v>2.8634048703601953E-3</c:v>
                </c:pt>
                <c:pt idx="10">
                  <c:v>3.9549974005519068E-3</c:v>
                </c:pt>
                <c:pt idx="11">
                  <c:v>6.4497254349481035E-3</c:v>
                </c:pt>
                <c:pt idx="12">
                  <c:v>1.0136250734992309E-2</c:v>
                </c:pt>
                <c:pt idx="13">
                  <c:v>1.1006731534910783E-2</c:v>
                </c:pt>
                <c:pt idx="14">
                  <c:v>1.651509250391215E-2</c:v>
                </c:pt>
                <c:pt idx="15">
                  <c:v>2.1417221835880285E-2</c:v>
                </c:pt>
                <c:pt idx="16">
                  <c:v>2.4355784417776891E-2</c:v>
                </c:pt>
                <c:pt idx="17">
                  <c:v>2.5669058590594773E-2</c:v>
                </c:pt>
                <c:pt idx="18">
                  <c:v>3.2178432276613267E-2</c:v>
                </c:pt>
                <c:pt idx="19">
                  <c:v>3.7425683057753595E-2</c:v>
                </c:pt>
                <c:pt idx="20">
                  <c:v>3.6872658889641523E-2</c:v>
                </c:pt>
                <c:pt idx="21">
                  <c:v>3.8738270245503727E-2</c:v>
                </c:pt>
                <c:pt idx="22">
                  <c:v>4.4163993329051694E-2</c:v>
                </c:pt>
                <c:pt idx="23">
                  <c:v>4.7825781223878712E-2</c:v>
                </c:pt>
                <c:pt idx="24">
                  <c:v>5.5551660461153091E-2</c:v>
                </c:pt>
                <c:pt idx="25">
                  <c:v>4.9655578431722532E-2</c:v>
                </c:pt>
                <c:pt idx="26">
                  <c:v>5.0955566337100786E-2</c:v>
                </c:pt>
                <c:pt idx="27">
                  <c:v>5.1306594907011525E-2</c:v>
                </c:pt>
                <c:pt idx="28">
                  <c:v>4.3121733576914519E-2</c:v>
                </c:pt>
                <c:pt idx="29">
                  <c:v>4.7724699928755498E-2</c:v>
                </c:pt>
                <c:pt idx="30">
                  <c:v>4.3470439709416109E-2</c:v>
                </c:pt>
                <c:pt idx="31">
                  <c:v>4.3911018209177463E-2</c:v>
                </c:pt>
                <c:pt idx="32">
                  <c:v>3.5704499021113396E-2</c:v>
                </c:pt>
                <c:pt idx="33">
                  <c:v>3.3968643455621048E-2</c:v>
                </c:pt>
                <c:pt idx="34">
                  <c:v>3.3423048947817995E-2</c:v>
                </c:pt>
                <c:pt idx="35">
                  <c:v>2.4942223634669847E-2</c:v>
                </c:pt>
                <c:pt idx="36">
                  <c:v>2.5913313278908015E-2</c:v>
                </c:pt>
                <c:pt idx="37">
                  <c:v>2.1104096894522868E-2</c:v>
                </c:pt>
                <c:pt idx="38">
                  <c:v>1.8222676494465868E-2</c:v>
                </c:pt>
                <c:pt idx="39">
                  <c:v>1.1296034853048776E-2</c:v>
                </c:pt>
                <c:pt idx="40">
                  <c:v>9.3752988882752457E-3</c:v>
                </c:pt>
                <c:pt idx="41">
                  <c:v>7.5853040263649295E-3</c:v>
                </c:pt>
                <c:pt idx="42">
                  <c:v>6.6396779947425991E-3</c:v>
                </c:pt>
                <c:pt idx="43">
                  <c:v>7.4841894516882498E-3</c:v>
                </c:pt>
                <c:pt idx="44">
                  <c:v>4.8526462016453562E-3</c:v>
                </c:pt>
                <c:pt idx="45">
                  <c:v>2.6701350522194164E-3</c:v>
                </c:pt>
                <c:pt idx="46">
                  <c:v>2.3052972504576746E-3</c:v>
                </c:pt>
                <c:pt idx="47">
                  <c:v>9.1041923545448445E-4</c:v>
                </c:pt>
                <c:pt idx="48">
                  <c:v>7.6376991176151034E-4</c:v>
                </c:pt>
                <c:pt idx="49">
                  <c:v>1.3146552742863177E-3</c:v>
                </c:pt>
                <c:pt idx="50">
                  <c:v>6.7494262364301678E-4</c:v>
                </c:pt>
                <c:pt idx="51">
                  <c:v>1.4452953499336903E-4</c:v>
                </c:pt>
                <c:pt idx="52">
                  <c:v>0</c:v>
                </c:pt>
                <c:pt idx="53">
                  <c:v>3.919023986099092E-4</c:v>
                </c:pt>
                <c:pt idx="54">
                  <c:v>0</c:v>
                </c:pt>
              </c:numCache>
            </c:numRef>
          </c:val>
          <c:smooth val="0"/>
          <c:extLst>
            <c:ext xmlns:c16="http://schemas.microsoft.com/office/drawing/2014/chart" uri="{C3380CC4-5D6E-409C-BE32-E72D297353CC}">
              <c16:uniqueId val="{00000001-ADB2-4364-A9E1-7E28DD05B78E}"/>
            </c:ext>
          </c:extLst>
        </c:ser>
        <c:ser>
          <c:idx val="1"/>
          <c:order val="1"/>
          <c:tx>
            <c:strRef>
              <c:f>SkolēniVisiMatGrupas!$J$12</c:f>
              <c:strCache>
                <c:ptCount val="1"/>
                <c:pt idx="0">
                  <c:v>Igaunija</c:v>
                </c:pt>
              </c:strCache>
            </c:strRef>
          </c:tx>
          <c:spPr>
            <a:ln w="28575" cap="rnd">
              <a:noFill/>
              <a:round/>
            </a:ln>
            <a:effectLst/>
          </c:spPr>
          <c:marker>
            <c:symbol val="none"/>
          </c:marker>
          <c:trendline>
            <c:spPr>
              <a:ln w="38100" cap="rnd" cmpd="sng">
                <a:solidFill>
                  <a:schemeClr val="accent2"/>
                </a:solidFill>
                <a:prstDash val="solid"/>
              </a:ln>
              <a:effectLst/>
            </c:spPr>
            <c:trendlineType val="movingAvg"/>
            <c:period val="3"/>
            <c:dispRSqr val="0"/>
            <c:dispEq val="0"/>
          </c:trendline>
          <c:cat>
            <c:numRef>
              <c:f>SkolēniVisiMatGrupas!$K$10:$BM$10</c:f>
              <c:numCache>
                <c:formatCode>0</c:formatCode>
                <c:ptCount val="55"/>
                <c:pt idx="0">
                  <c:v>220</c:v>
                </c:pt>
                <c:pt idx="1">
                  <c:v>230</c:v>
                </c:pt>
                <c:pt idx="2">
                  <c:v>240</c:v>
                </c:pt>
                <c:pt idx="3">
                  <c:v>250</c:v>
                </c:pt>
                <c:pt idx="4">
                  <c:v>260</c:v>
                </c:pt>
                <c:pt idx="5">
                  <c:v>270</c:v>
                </c:pt>
                <c:pt idx="6">
                  <c:v>280</c:v>
                </c:pt>
                <c:pt idx="7">
                  <c:v>290</c:v>
                </c:pt>
                <c:pt idx="8">
                  <c:v>300</c:v>
                </c:pt>
                <c:pt idx="9">
                  <c:v>310</c:v>
                </c:pt>
                <c:pt idx="10">
                  <c:v>320</c:v>
                </c:pt>
                <c:pt idx="11">
                  <c:v>330</c:v>
                </c:pt>
                <c:pt idx="12">
                  <c:v>340</c:v>
                </c:pt>
                <c:pt idx="13">
                  <c:v>350</c:v>
                </c:pt>
                <c:pt idx="14">
                  <c:v>360</c:v>
                </c:pt>
                <c:pt idx="15">
                  <c:v>370</c:v>
                </c:pt>
                <c:pt idx="16">
                  <c:v>380</c:v>
                </c:pt>
                <c:pt idx="17">
                  <c:v>390</c:v>
                </c:pt>
                <c:pt idx="18">
                  <c:v>400</c:v>
                </c:pt>
                <c:pt idx="19">
                  <c:v>410</c:v>
                </c:pt>
                <c:pt idx="20">
                  <c:v>420</c:v>
                </c:pt>
                <c:pt idx="21">
                  <c:v>430</c:v>
                </c:pt>
                <c:pt idx="22">
                  <c:v>440</c:v>
                </c:pt>
                <c:pt idx="23">
                  <c:v>450</c:v>
                </c:pt>
                <c:pt idx="24">
                  <c:v>460</c:v>
                </c:pt>
                <c:pt idx="25">
                  <c:v>470</c:v>
                </c:pt>
                <c:pt idx="26">
                  <c:v>480</c:v>
                </c:pt>
                <c:pt idx="27">
                  <c:v>490</c:v>
                </c:pt>
                <c:pt idx="28">
                  <c:v>500</c:v>
                </c:pt>
                <c:pt idx="29">
                  <c:v>510</c:v>
                </c:pt>
                <c:pt idx="30">
                  <c:v>520</c:v>
                </c:pt>
                <c:pt idx="31">
                  <c:v>530</c:v>
                </c:pt>
                <c:pt idx="32">
                  <c:v>540</c:v>
                </c:pt>
                <c:pt idx="33">
                  <c:v>550</c:v>
                </c:pt>
                <c:pt idx="34">
                  <c:v>560</c:v>
                </c:pt>
                <c:pt idx="35">
                  <c:v>570</c:v>
                </c:pt>
                <c:pt idx="36">
                  <c:v>580</c:v>
                </c:pt>
                <c:pt idx="37">
                  <c:v>590</c:v>
                </c:pt>
                <c:pt idx="38">
                  <c:v>600</c:v>
                </c:pt>
                <c:pt idx="39">
                  <c:v>610</c:v>
                </c:pt>
                <c:pt idx="40">
                  <c:v>620</c:v>
                </c:pt>
                <c:pt idx="41">
                  <c:v>630</c:v>
                </c:pt>
                <c:pt idx="42">
                  <c:v>640</c:v>
                </c:pt>
                <c:pt idx="43">
                  <c:v>650</c:v>
                </c:pt>
                <c:pt idx="44">
                  <c:v>660</c:v>
                </c:pt>
                <c:pt idx="45">
                  <c:v>670</c:v>
                </c:pt>
                <c:pt idx="46">
                  <c:v>680</c:v>
                </c:pt>
                <c:pt idx="47">
                  <c:v>690</c:v>
                </c:pt>
                <c:pt idx="48">
                  <c:v>700</c:v>
                </c:pt>
                <c:pt idx="49">
                  <c:v>710</c:v>
                </c:pt>
                <c:pt idx="50">
                  <c:v>720</c:v>
                </c:pt>
                <c:pt idx="51">
                  <c:v>730</c:v>
                </c:pt>
                <c:pt idx="52">
                  <c:v>740</c:v>
                </c:pt>
                <c:pt idx="53">
                  <c:v>750</c:v>
                </c:pt>
                <c:pt idx="54">
                  <c:v>760</c:v>
                </c:pt>
              </c:numCache>
            </c:numRef>
          </c:cat>
          <c:val>
            <c:numRef>
              <c:f>SkolēniVisiMatGrupas!$K$12:$BM$12</c:f>
              <c:numCache>
                <c:formatCode>0.0%</c:formatCode>
                <c:ptCount val="55"/>
                <c:pt idx="0">
                  <c:v>0</c:v>
                </c:pt>
                <c:pt idx="1">
                  <c:v>0</c:v>
                </c:pt>
                <c:pt idx="2">
                  <c:v>0</c:v>
                </c:pt>
                <c:pt idx="3">
                  <c:v>0</c:v>
                </c:pt>
                <c:pt idx="4">
                  <c:v>1.0777332565446544E-4</c:v>
                </c:pt>
                <c:pt idx="5">
                  <c:v>1.3534030106296394E-4</c:v>
                </c:pt>
                <c:pt idx="6">
                  <c:v>2.6938872799294285E-4</c:v>
                </c:pt>
                <c:pt idx="7">
                  <c:v>1.3193811606378853E-3</c:v>
                </c:pt>
                <c:pt idx="8">
                  <c:v>1.3167824254330175E-4</c:v>
                </c:pt>
                <c:pt idx="9">
                  <c:v>2.2180609620896003E-3</c:v>
                </c:pt>
                <c:pt idx="10">
                  <c:v>2.8821367207300204E-3</c:v>
                </c:pt>
                <c:pt idx="11">
                  <c:v>3.7414136117787477E-3</c:v>
                </c:pt>
                <c:pt idx="12">
                  <c:v>5.3637415046424467E-3</c:v>
                </c:pt>
                <c:pt idx="13">
                  <c:v>6.0354276308551376E-3</c:v>
                </c:pt>
                <c:pt idx="14">
                  <c:v>1.0773831616520037E-2</c:v>
                </c:pt>
                <c:pt idx="15">
                  <c:v>1.2088629021896049E-2</c:v>
                </c:pt>
                <c:pt idx="16">
                  <c:v>1.3317484575509929E-2</c:v>
                </c:pt>
                <c:pt idx="17">
                  <c:v>1.8499525182303155E-2</c:v>
                </c:pt>
                <c:pt idx="18">
                  <c:v>2.1584727431628051E-2</c:v>
                </c:pt>
                <c:pt idx="19">
                  <c:v>2.5607439891741787E-2</c:v>
                </c:pt>
                <c:pt idx="20">
                  <c:v>3.02056717872431E-2</c:v>
                </c:pt>
                <c:pt idx="21">
                  <c:v>3.6409548115227147E-2</c:v>
                </c:pt>
                <c:pt idx="22">
                  <c:v>3.6950321082127251E-2</c:v>
                </c:pt>
                <c:pt idx="23">
                  <c:v>3.6023547514364811E-2</c:v>
                </c:pt>
                <c:pt idx="24">
                  <c:v>4.7129309853591872E-2</c:v>
                </c:pt>
                <c:pt idx="25">
                  <c:v>3.7600226690039894E-2</c:v>
                </c:pt>
                <c:pt idx="26">
                  <c:v>4.1549721958862557E-2</c:v>
                </c:pt>
                <c:pt idx="27">
                  <c:v>4.2518495673539027E-2</c:v>
                </c:pt>
                <c:pt idx="28">
                  <c:v>4.4245018011048388E-2</c:v>
                </c:pt>
                <c:pt idx="29">
                  <c:v>4.7723054156026026E-2</c:v>
                </c:pt>
                <c:pt idx="30">
                  <c:v>4.9510821368688E-2</c:v>
                </c:pt>
                <c:pt idx="31">
                  <c:v>4.3638178870752359E-2</c:v>
                </c:pt>
                <c:pt idx="32">
                  <c:v>4.5252849187186174E-2</c:v>
                </c:pt>
                <c:pt idx="33">
                  <c:v>4.2405240874982694E-2</c:v>
                </c:pt>
                <c:pt idx="34">
                  <c:v>4.1611323523160895E-2</c:v>
                </c:pt>
                <c:pt idx="35">
                  <c:v>3.5694432088129634E-2</c:v>
                </c:pt>
                <c:pt idx="36">
                  <c:v>3.3841841868653334E-2</c:v>
                </c:pt>
                <c:pt idx="37">
                  <c:v>2.8040847429506036E-2</c:v>
                </c:pt>
                <c:pt idx="38">
                  <c:v>2.8982506024981727E-2</c:v>
                </c:pt>
                <c:pt idx="39">
                  <c:v>2.6658916031337618E-2</c:v>
                </c:pt>
                <c:pt idx="40">
                  <c:v>1.8544156286340607E-2</c:v>
                </c:pt>
                <c:pt idx="41">
                  <c:v>1.6503553419698284E-2</c:v>
                </c:pt>
                <c:pt idx="42">
                  <c:v>1.4495012111439885E-2</c:v>
                </c:pt>
                <c:pt idx="43">
                  <c:v>1.0596094014662313E-2</c:v>
                </c:pt>
                <c:pt idx="44">
                  <c:v>8.9155133889970029E-3</c:v>
                </c:pt>
                <c:pt idx="45">
                  <c:v>8.4316196019485236E-3</c:v>
                </c:pt>
                <c:pt idx="46">
                  <c:v>7.1591445626727757E-3</c:v>
                </c:pt>
                <c:pt idx="47">
                  <c:v>3.4810500183900237E-3</c:v>
                </c:pt>
                <c:pt idx="48">
                  <c:v>4.5954578131113316E-3</c:v>
                </c:pt>
                <c:pt idx="49">
                  <c:v>2.794740386547864E-3</c:v>
                </c:pt>
                <c:pt idx="50">
                  <c:v>1.6764592174684353E-3</c:v>
                </c:pt>
                <c:pt idx="51">
                  <c:v>1.9017196532239346E-3</c:v>
                </c:pt>
                <c:pt idx="52">
                  <c:v>1.1053017306470428E-4</c:v>
                </c:pt>
                <c:pt idx="53">
                  <c:v>4.000411145686945E-4</c:v>
                </c:pt>
                <c:pt idx="54">
                  <c:v>3.2705622083060239E-4</c:v>
                </c:pt>
              </c:numCache>
            </c:numRef>
          </c:val>
          <c:smooth val="0"/>
          <c:extLst>
            <c:ext xmlns:c16="http://schemas.microsoft.com/office/drawing/2014/chart" uri="{C3380CC4-5D6E-409C-BE32-E72D297353CC}">
              <c16:uniqueId val="{00000003-ADB2-4364-A9E1-7E28DD05B78E}"/>
            </c:ext>
          </c:extLst>
        </c:ser>
        <c:ser>
          <c:idx val="2"/>
          <c:order val="2"/>
          <c:tx>
            <c:strRef>
              <c:f>SkolēniVisiMatGrupas!$J$13</c:f>
              <c:strCache>
                <c:ptCount val="1"/>
                <c:pt idx="0">
                  <c:v>Grieķija</c:v>
                </c:pt>
              </c:strCache>
            </c:strRef>
          </c:tx>
          <c:spPr>
            <a:ln w="28575" cap="rnd">
              <a:noFill/>
              <a:round/>
            </a:ln>
            <a:effectLst/>
          </c:spPr>
          <c:marker>
            <c:symbol val="none"/>
          </c:marker>
          <c:trendline>
            <c:spPr>
              <a:ln w="38100" cap="rnd">
                <a:solidFill>
                  <a:schemeClr val="accent3"/>
                </a:solidFill>
                <a:prstDash val="solid"/>
              </a:ln>
              <a:effectLst/>
            </c:spPr>
            <c:trendlineType val="movingAvg"/>
            <c:period val="3"/>
            <c:dispRSqr val="0"/>
            <c:dispEq val="0"/>
          </c:trendline>
          <c:cat>
            <c:numRef>
              <c:f>SkolēniVisiMatGrupas!$K$10:$BM$10</c:f>
              <c:numCache>
                <c:formatCode>0</c:formatCode>
                <c:ptCount val="55"/>
                <c:pt idx="0">
                  <c:v>220</c:v>
                </c:pt>
                <c:pt idx="1">
                  <c:v>230</c:v>
                </c:pt>
                <c:pt idx="2">
                  <c:v>240</c:v>
                </c:pt>
                <c:pt idx="3">
                  <c:v>250</c:v>
                </c:pt>
                <c:pt idx="4">
                  <c:v>260</c:v>
                </c:pt>
                <c:pt idx="5">
                  <c:v>270</c:v>
                </c:pt>
                <c:pt idx="6">
                  <c:v>280</c:v>
                </c:pt>
                <c:pt idx="7">
                  <c:v>290</c:v>
                </c:pt>
                <c:pt idx="8">
                  <c:v>300</c:v>
                </c:pt>
                <c:pt idx="9">
                  <c:v>310</c:v>
                </c:pt>
                <c:pt idx="10">
                  <c:v>320</c:v>
                </c:pt>
                <c:pt idx="11">
                  <c:v>330</c:v>
                </c:pt>
                <c:pt idx="12">
                  <c:v>340</c:v>
                </c:pt>
                <c:pt idx="13">
                  <c:v>350</c:v>
                </c:pt>
                <c:pt idx="14">
                  <c:v>360</c:v>
                </c:pt>
                <c:pt idx="15">
                  <c:v>370</c:v>
                </c:pt>
                <c:pt idx="16">
                  <c:v>380</c:v>
                </c:pt>
                <c:pt idx="17">
                  <c:v>390</c:v>
                </c:pt>
                <c:pt idx="18">
                  <c:v>400</c:v>
                </c:pt>
                <c:pt idx="19">
                  <c:v>410</c:v>
                </c:pt>
                <c:pt idx="20">
                  <c:v>420</c:v>
                </c:pt>
                <c:pt idx="21">
                  <c:v>430</c:v>
                </c:pt>
                <c:pt idx="22">
                  <c:v>440</c:v>
                </c:pt>
                <c:pt idx="23">
                  <c:v>450</c:v>
                </c:pt>
                <c:pt idx="24">
                  <c:v>460</c:v>
                </c:pt>
                <c:pt idx="25">
                  <c:v>470</c:v>
                </c:pt>
                <c:pt idx="26">
                  <c:v>480</c:v>
                </c:pt>
                <c:pt idx="27">
                  <c:v>490</c:v>
                </c:pt>
                <c:pt idx="28">
                  <c:v>500</c:v>
                </c:pt>
                <c:pt idx="29">
                  <c:v>510</c:v>
                </c:pt>
                <c:pt idx="30">
                  <c:v>520</c:v>
                </c:pt>
                <c:pt idx="31">
                  <c:v>530</c:v>
                </c:pt>
                <c:pt idx="32">
                  <c:v>540</c:v>
                </c:pt>
                <c:pt idx="33">
                  <c:v>550</c:v>
                </c:pt>
                <c:pt idx="34">
                  <c:v>560</c:v>
                </c:pt>
                <c:pt idx="35">
                  <c:v>570</c:v>
                </c:pt>
                <c:pt idx="36">
                  <c:v>580</c:v>
                </c:pt>
                <c:pt idx="37">
                  <c:v>590</c:v>
                </c:pt>
                <c:pt idx="38">
                  <c:v>600</c:v>
                </c:pt>
                <c:pt idx="39">
                  <c:v>610</c:v>
                </c:pt>
                <c:pt idx="40">
                  <c:v>620</c:v>
                </c:pt>
                <c:pt idx="41">
                  <c:v>630</c:v>
                </c:pt>
                <c:pt idx="42">
                  <c:v>640</c:v>
                </c:pt>
                <c:pt idx="43">
                  <c:v>650</c:v>
                </c:pt>
                <c:pt idx="44">
                  <c:v>660</c:v>
                </c:pt>
                <c:pt idx="45">
                  <c:v>670</c:v>
                </c:pt>
                <c:pt idx="46">
                  <c:v>680</c:v>
                </c:pt>
                <c:pt idx="47">
                  <c:v>690</c:v>
                </c:pt>
                <c:pt idx="48">
                  <c:v>700</c:v>
                </c:pt>
                <c:pt idx="49">
                  <c:v>710</c:v>
                </c:pt>
                <c:pt idx="50">
                  <c:v>720</c:v>
                </c:pt>
                <c:pt idx="51">
                  <c:v>730</c:v>
                </c:pt>
                <c:pt idx="52">
                  <c:v>740</c:v>
                </c:pt>
                <c:pt idx="53">
                  <c:v>750</c:v>
                </c:pt>
                <c:pt idx="54">
                  <c:v>760</c:v>
                </c:pt>
              </c:numCache>
            </c:numRef>
          </c:cat>
          <c:val>
            <c:numRef>
              <c:f>SkolēniVisiMatGrupas!$K$13:$BM$13</c:f>
              <c:numCache>
                <c:formatCode>0.0%</c:formatCode>
                <c:ptCount val="55"/>
                <c:pt idx="0">
                  <c:v>1.0195158584343979E-3</c:v>
                </c:pt>
                <c:pt idx="1">
                  <c:v>5.4172953873135826E-4</c:v>
                </c:pt>
                <c:pt idx="2">
                  <c:v>7.7437357612860443E-4</c:v>
                </c:pt>
                <c:pt idx="3">
                  <c:v>3.1364002530913041E-3</c:v>
                </c:pt>
                <c:pt idx="4">
                  <c:v>2.3561091010655894E-3</c:v>
                </c:pt>
                <c:pt idx="5">
                  <c:v>4.3156828104755837E-3</c:v>
                </c:pt>
                <c:pt idx="6">
                  <c:v>5.2483347963039276E-3</c:v>
                </c:pt>
                <c:pt idx="7">
                  <c:v>7.9587637880685763E-3</c:v>
                </c:pt>
                <c:pt idx="8">
                  <c:v>1.6162328422581959E-2</c:v>
                </c:pt>
                <c:pt idx="9">
                  <c:v>1.678113193288875E-2</c:v>
                </c:pt>
                <c:pt idx="10">
                  <c:v>2.3075222173130357E-2</c:v>
                </c:pt>
                <c:pt idx="11">
                  <c:v>2.6986144341907679E-2</c:v>
                </c:pt>
                <c:pt idx="12">
                  <c:v>3.8225670911057608E-2</c:v>
                </c:pt>
                <c:pt idx="13">
                  <c:v>3.9488397680955557E-2</c:v>
                </c:pt>
                <c:pt idx="14">
                  <c:v>3.9191466745734135E-2</c:v>
                </c:pt>
                <c:pt idx="15">
                  <c:v>4.9466085682423375E-2</c:v>
                </c:pt>
                <c:pt idx="16">
                  <c:v>4.050614773792318E-2</c:v>
                </c:pt>
                <c:pt idx="17">
                  <c:v>4.1015736223604653E-2</c:v>
                </c:pt>
                <c:pt idx="18">
                  <c:v>4.7892178102199055E-2</c:v>
                </c:pt>
                <c:pt idx="19">
                  <c:v>4.736161960263173E-2</c:v>
                </c:pt>
                <c:pt idx="20">
                  <c:v>4.8063322088371122E-2</c:v>
                </c:pt>
                <c:pt idx="21">
                  <c:v>4.2911689492707149E-2</c:v>
                </c:pt>
                <c:pt idx="22">
                  <c:v>4.6532633824417531E-2</c:v>
                </c:pt>
                <c:pt idx="23">
                  <c:v>4.026289482240622E-2</c:v>
                </c:pt>
                <c:pt idx="24">
                  <c:v>4.5181498411484805E-2</c:v>
                </c:pt>
                <c:pt idx="25">
                  <c:v>3.7855036523688691E-2</c:v>
                </c:pt>
                <c:pt idx="26">
                  <c:v>3.8677849439234829E-2</c:v>
                </c:pt>
                <c:pt idx="27">
                  <c:v>3.2775614095294323E-2</c:v>
                </c:pt>
                <c:pt idx="28">
                  <c:v>3.1973989573930849E-2</c:v>
                </c:pt>
                <c:pt idx="29">
                  <c:v>2.8701539619304429E-2</c:v>
                </c:pt>
                <c:pt idx="30">
                  <c:v>2.4679189770634286E-2</c:v>
                </c:pt>
                <c:pt idx="31">
                  <c:v>2.3845729031462679E-2</c:v>
                </c:pt>
                <c:pt idx="32">
                  <c:v>2.2075732052993676E-2</c:v>
                </c:pt>
                <c:pt idx="33">
                  <c:v>1.9797116964037194E-2</c:v>
                </c:pt>
                <c:pt idx="34">
                  <c:v>1.3006654426090116E-2</c:v>
                </c:pt>
                <c:pt idx="35">
                  <c:v>1.0821253774021882E-2</c:v>
                </c:pt>
                <c:pt idx="36">
                  <c:v>1.1412201970092952E-2</c:v>
                </c:pt>
                <c:pt idx="37">
                  <c:v>7.0450634805810843E-3</c:v>
                </c:pt>
                <c:pt idx="38">
                  <c:v>6.0313730338101956E-3</c:v>
                </c:pt>
                <c:pt idx="39">
                  <c:v>4.8988823801677907E-3</c:v>
                </c:pt>
                <c:pt idx="40">
                  <c:v>2.7095089806539975E-3</c:v>
                </c:pt>
                <c:pt idx="41">
                  <c:v>4.3994577539337538E-3</c:v>
                </c:pt>
                <c:pt idx="42">
                  <c:v>2.372312674410031E-3</c:v>
                </c:pt>
                <c:pt idx="43">
                  <c:v>1.1139989808568763E-3</c:v>
                </c:pt>
                <c:pt idx="44">
                  <c:v>5.8805827641874838E-4</c:v>
                </c:pt>
                <c:pt idx="45">
                  <c:v>1.3957233272918416E-4</c:v>
                </c:pt>
                <c:pt idx="46">
                  <c:v>1.4010951563499322E-4</c:v>
                </c:pt>
                <c:pt idx="47">
                  <c:v>3.3752499815672553E-4</c:v>
                </c:pt>
                <c:pt idx="48">
                  <c:v>1.4715243313664388E-4</c:v>
                </c:pt>
                <c:pt idx="49">
                  <c:v>0</c:v>
                </c:pt>
                <c:pt idx="50">
                  <c:v>0</c:v>
                </c:pt>
                <c:pt idx="51">
                  <c:v>0</c:v>
                </c:pt>
                <c:pt idx="52">
                  <c:v>0</c:v>
                </c:pt>
                <c:pt idx="53">
                  <c:v>0</c:v>
                </c:pt>
                <c:pt idx="54">
                  <c:v>0</c:v>
                </c:pt>
              </c:numCache>
            </c:numRef>
          </c:val>
          <c:smooth val="0"/>
          <c:extLst>
            <c:ext xmlns:c16="http://schemas.microsoft.com/office/drawing/2014/chart" uri="{C3380CC4-5D6E-409C-BE32-E72D297353CC}">
              <c16:uniqueId val="{00000005-ADB2-4364-A9E1-7E28DD05B78E}"/>
            </c:ext>
          </c:extLst>
        </c:ser>
        <c:dLbls>
          <c:showLegendKey val="0"/>
          <c:showVal val="0"/>
          <c:showCatName val="0"/>
          <c:showSerName val="0"/>
          <c:showPercent val="0"/>
          <c:showBubbleSize val="0"/>
        </c:dLbls>
        <c:smooth val="0"/>
        <c:axId val="806302447"/>
        <c:axId val="806301615"/>
      </c:lineChart>
      <c:catAx>
        <c:axId val="806302447"/>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150"/>
          </a:p>
        </c:txPr>
        <c:crossAx val="806301615"/>
        <c:crosses val="autoZero"/>
        <c:auto val="1"/>
        <c:lblAlgn val="ctr"/>
        <c:lblOffset val="100"/>
        <c:noMultiLvlLbl val="0"/>
      </c:catAx>
      <c:valAx>
        <c:axId val="8063016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150"/>
          </a:p>
        </c:txPr>
        <c:crossAx val="806302447"/>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150"/>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9903844288508981E-2"/>
          <c:y val="0.13481403338818382"/>
          <c:w val="0.94367124020809912"/>
          <c:h val="0.60411667958515947"/>
        </c:manualLayout>
      </c:layout>
      <c:barChart>
        <c:barDir val="col"/>
        <c:grouping val="stacked"/>
        <c:varyColors val="0"/>
        <c:ser>
          <c:idx val="2"/>
          <c:order val="2"/>
          <c:tx>
            <c:strRef>
              <c:f>'[4q3apj.xlsx]Figure I.4.8'!$C$57:$D$57</c:f>
              <c:strCache>
                <c:ptCount val="1"/>
                <c:pt idx="0">
                  <c:v>Vidējais</c:v>
                </c:pt>
              </c:strCache>
            </c:strRef>
          </c:tx>
          <c:spPr>
            <a:solidFill>
              <a:srgbClr val="00789F"/>
            </a:solidFill>
            <a:ln w="3175">
              <a:noFill/>
            </a:ln>
            <a:effectLst/>
          </c:spPr>
          <c:invertIfNegative val="0"/>
          <c:cat>
            <c:strRef>
              <c:f>'[4q3apj.xlsx]Figure I.4.8'!$E$59:$E$84</c:f>
              <c:strCache>
                <c:ptCount val="26"/>
                <c:pt idx="0">
                  <c:v>Lielbritānija</c:v>
                </c:pt>
                <c:pt idx="1">
                  <c:v>Ungārija</c:v>
                </c:pt>
                <c:pt idx="2">
                  <c:v>Īrija</c:v>
                </c:pt>
                <c:pt idx="3">
                  <c:v>Itālija</c:v>
                </c:pt>
                <c:pt idx="4">
                  <c:v>Vācija</c:v>
                </c:pt>
                <c:pt idx="5">
                  <c:v>Francija</c:v>
                </c:pt>
                <c:pt idx="6">
                  <c:v>Austrija </c:v>
                </c:pt>
                <c:pt idx="7">
                  <c:v>Dānija</c:v>
                </c:pt>
                <c:pt idx="8">
                  <c:v>Portugāle</c:v>
                </c:pt>
                <c:pt idx="9">
                  <c:v>Šveice</c:v>
                </c:pt>
                <c:pt idx="10">
                  <c:v>OECD vid.</c:v>
                </c:pt>
                <c:pt idx="11">
                  <c:v>Spānija</c:v>
                </c:pt>
                <c:pt idx="12">
                  <c:v>Grieķija</c:v>
                </c:pt>
                <c:pt idx="13">
                  <c:v>Nīderlande</c:v>
                </c:pt>
                <c:pt idx="14">
                  <c:v>Igaunija</c:v>
                </c:pt>
                <c:pt idx="15">
                  <c:v>Beļģija</c:v>
                </c:pt>
                <c:pt idx="16">
                  <c:v>Latvija</c:v>
                </c:pt>
                <c:pt idx="17">
                  <c:v>Polija</c:v>
                </c:pt>
                <c:pt idx="18">
                  <c:v>Čehija</c:v>
                </c:pt>
                <c:pt idx="19">
                  <c:v>Slovākija</c:v>
                </c:pt>
                <c:pt idx="20">
                  <c:v>Lietuva</c:v>
                </c:pt>
                <c:pt idx="21">
                  <c:v>Islande</c:v>
                </c:pt>
                <c:pt idx="22">
                  <c:v>Zviedrija</c:v>
                </c:pt>
                <c:pt idx="23">
                  <c:v>Norvēģija</c:v>
                </c:pt>
                <c:pt idx="24">
                  <c:v>Slovēnija</c:v>
                </c:pt>
                <c:pt idx="25">
                  <c:v>Somija</c:v>
                </c:pt>
              </c:strCache>
            </c:strRef>
          </c:cat>
          <c:val>
            <c:numRef>
              <c:f>'[4q3apj.xlsx]Figure I.4.8'!$C$59:$C$84</c:f>
              <c:numCache>
                <c:formatCode>0.0</c:formatCode>
                <c:ptCount val="26"/>
                <c:pt idx="0">
                  <c:v>-16.496519088745121</c:v>
                </c:pt>
                <c:pt idx="1">
                  <c:v>-16.94594764709473</c:v>
                </c:pt>
                <c:pt idx="2">
                  <c:v>-18.322687149047852</c:v>
                </c:pt>
                <c:pt idx="3">
                  <c:v>-19.130611419677731</c:v>
                </c:pt>
                <c:pt idx="4">
                  <c:v>-19.408748626708981</c:v>
                </c:pt>
                <c:pt idx="5">
                  <c:v>-20.20960807800293</c:v>
                </c:pt>
                <c:pt idx="6">
                  <c:v>-20.317962646484379</c:v>
                </c:pt>
                <c:pt idx="7">
                  <c:v>-20.723367691040039</c:v>
                </c:pt>
                <c:pt idx="8">
                  <c:v>-20.914333343505859</c:v>
                </c:pt>
                <c:pt idx="9">
                  <c:v>-23.778814315795898</c:v>
                </c:pt>
                <c:pt idx="10">
                  <c:v>-24.208700180053711</c:v>
                </c:pt>
                <c:pt idx="11">
                  <c:v>-25.2840690612793</c:v>
                </c:pt>
                <c:pt idx="12">
                  <c:v>-25.43366622924805</c:v>
                </c:pt>
                <c:pt idx="13">
                  <c:v>-25.890947341918949</c:v>
                </c:pt>
                <c:pt idx="14">
                  <c:v>-26.673276901245121</c:v>
                </c:pt>
                <c:pt idx="15">
                  <c:v>-27.504764556884769</c:v>
                </c:pt>
                <c:pt idx="16">
                  <c:v>-27.61192512512207</c:v>
                </c:pt>
                <c:pt idx="17">
                  <c:v>-28.639934539794918</c:v>
                </c:pt>
                <c:pt idx="18">
                  <c:v>-29.14824295043945</c:v>
                </c:pt>
                <c:pt idx="19">
                  <c:v>-29.570003509521481</c:v>
                </c:pt>
                <c:pt idx="20">
                  <c:v>-30.793943405151371</c:v>
                </c:pt>
                <c:pt idx="21">
                  <c:v>-35.483264923095703</c:v>
                </c:pt>
                <c:pt idx="22">
                  <c:v>-36.711570739746087</c:v>
                </c:pt>
                <c:pt idx="23">
                  <c:v>-41.745479583740227</c:v>
                </c:pt>
                <c:pt idx="24">
                  <c:v>-43.660923004150391</c:v>
                </c:pt>
                <c:pt idx="25">
                  <c:v>-44.689353942871087</c:v>
                </c:pt>
              </c:numCache>
            </c:numRef>
          </c:val>
          <c:extLst>
            <c:ext xmlns:c16="http://schemas.microsoft.com/office/drawing/2014/chart" uri="{C3380CC4-5D6E-409C-BE32-E72D297353CC}">
              <c16:uniqueId val="{00000000-4BCD-4843-98C2-42C1B90D58D0}"/>
            </c:ext>
          </c:extLst>
        </c:ser>
        <c:ser>
          <c:idx val="3"/>
          <c:order val="3"/>
          <c:tx>
            <c:strRef>
              <c:f>'[4q3apj.xlsx]Figure I.4.8'!$C$57:$D$57</c:f>
              <c:strCache>
                <c:ptCount val="1"/>
                <c:pt idx="0">
                  <c:v>Vidējais</c:v>
                </c:pt>
              </c:strCache>
            </c:strRef>
          </c:tx>
          <c:spPr>
            <a:solidFill>
              <a:schemeClr val="accent1">
                <a:lumMod val="40000"/>
                <a:lumOff val="60000"/>
              </a:schemeClr>
            </a:solidFill>
            <a:ln w="3175">
              <a:solidFill>
                <a:schemeClr val="tx1"/>
              </a:solidFill>
            </a:ln>
            <a:effectLst/>
          </c:spPr>
          <c:invertIfNegative val="0"/>
          <c:cat>
            <c:strRef>
              <c:f>'[4q3apj.xlsx]Figure I.4.8'!$E$59:$E$84</c:f>
              <c:strCache>
                <c:ptCount val="26"/>
                <c:pt idx="0">
                  <c:v>Lielbritānija</c:v>
                </c:pt>
                <c:pt idx="1">
                  <c:v>Ungārija</c:v>
                </c:pt>
                <c:pt idx="2">
                  <c:v>Īrija</c:v>
                </c:pt>
                <c:pt idx="3">
                  <c:v>Itālija</c:v>
                </c:pt>
                <c:pt idx="4">
                  <c:v>Vācija</c:v>
                </c:pt>
                <c:pt idx="5">
                  <c:v>Francija</c:v>
                </c:pt>
                <c:pt idx="6">
                  <c:v>Austrija </c:v>
                </c:pt>
                <c:pt idx="7">
                  <c:v>Dānija</c:v>
                </c:pt>
                <c:pt idx="8">
                  <c:v>Portugāle</c:v>
                </c:pt>
                <c:pt idx="9">
                  <c:v>Šveice</c:v>
                </c:pt>
                <c:pt idx="10">
                  <c:v>OECD vid.</c:v>
                </c:pt>
                <c:pt idx="11">
                  <c:v>Spānija</c:v>
                </c:pt>
                <c:pt idx="12">
                  <c:v>Grieķija</c:v>
                </c:pt>
                <c:pt idx="13">
                  <c:v>Nīderlande</c:v>
                </c:pt>
                <c:pt idx="14">
                  <c:v>Igaunija</c:v>
                </c:pt>
                <c:pt idx="15">
                  <c:v>Beļģija</c:v>
                </c:pt>
                <c:pt idx="16">
                  <c:v>Latvija</c:v>
                </c:pt>
                <c:pt idx="17">
                  <c:v>Polija</c:v>
                </c:pt>
                <c:pt idx="18">
                  <c:v>Čehija</c:v>
                </c:pt>
                <c:pt idx="19">
                  <c:v>Slovākija</c:v>
                </c:pt>
                <c:pt idx="20">
                  <c:v>Lietuva</c:v>
                </c:pt>
                <c:pt idx="21">
                  <c:v>Islande</c:v>
                </c:pt>
                <c:pt idx="22">
                  <c:v>Zviedrija</c:v>
                </c:pt>
                <c:pt idx="23">
                  <c:v>Norvēģija</c:v>
                </c:pt>
                <c:pt idx="24">
                  <c:v>Slovēnija</c:v>
                </c:pt>
                <c:pt idx="25">
                  <c:v>Somija</c:v>
                </c:pt>
              </c:strCache>
            </c:strRef>
          </c:cat>
          <c:val>
            <c:numRef>
              <c:f>'[4q3apj.xlsx]Figure I.4.8'!$D$59:$D$84</c:f>
              <c:numCache>
                <c:formatCode>General</c:formatCode>
                <c:ptCount val="26"/>
              </c:numCache>
            </c:numRef>
          </c:val>
          <c:extLst>
            <c:ext xmlns:c16="http://schemas.microsoft.com/office/drawing/2014/chart" uri="{C3380CC4-5D6E-409C-BE32-E72D297353CC}">
              <c16:uniqueId val="{00000001-4BCD-4843-98C2-42C1B90D58D0}"/>
            </c:ext>
          </c:extLst>
        </c:ser>
        <c:dLbls>
          <c:showLegendKey val="0"/>
          <c:showVal val="0"/>
          <c:showCatName val="0"/>
          <c:showSerName val="0"/>
          <c:showPercent val="0"/>
          <c:showBubbleSize val="0"/>
        </c:dLbls>
        <c:gapWidth val="75"/>
        <c:overlap val="100"/>
        <c:axId val="1279154080"/>
        <c:axId val="1279146592"/>
      </c:barChart>
      <c:lineChart>
        <c:grouping val="standard"/>
        <c:varyColors val="0"/>
        <c:ser>
          <c:idx val="0"/>
          <c:order val="0"/>
          <c:tx>
            <c:strRef>
              <c:f>'Figure I.4.8'!#REF!</c:f>
              <c:strCache>
                <c:ptCount val="1"/>
                <c:pt idx="0">
                  <c:v>#REF!</c:v>
                </c:pt>
              </c:strCache>
            </c:strRef>
          </c:tx>
          <c:spPr>
            <a:ln w="28575" cap="rnd">
              <a:noFill/>
              <a:round/>
            </a:ln>
            <a:effectLst/>
          </c:spPr>
          <c:marker>
            <c:symbol val="square"/>
            <c:size val="7"/>
            <c:spPr>
              <a:solidFill>
                <a:schemeClr val="bg1">
                  <a:lumMod val="75000"/>
                </a:schemeClr>
              </a:solidFill>
              <a:ln w="3175">
                <a:solidFill>
                  <a:schemeClr val="tx1"/>
                </a:solidFill>
              </a:ln>
              <a:effectLst/>
            </c:spPr>
          </c:marker>
          <c:cat>
            <c:strRef>
              <c:f>'[4q3apj.xlsx]Figure I.4.8'!$E$59:$E$84</c:f>
              <c:strCache>
                <c:ptCount val="26"/>
                <c:pt idx="0">
                  <c:v>Lielbritānija</c:v>
                </c:pt>
                <c:pt idx="1">
                  <c:v>Ungārija</c:v>
                </c:pt>
                <c:pt idx="2">
                  <c:v>Īrija</c:v>
                </c:pt>
                <c:pt idx="3">
                  <c:v>Itālija</c:v>
                </c:pt>
                <c:pt idx="4">
                  <c:v>Vācija</c:v>
                </c:pt>
                <c:pt idx="5">
                  <c:v>Francija</c:v>
                </c:pt>
                <c:pt idx="6">
                  <c:v>Austrija </c:v>
                </c:pt>
                <c:pt idx="7">
                  <c:v>Dānija</c:v>
                </c:pt>
                <c:pt idx="8">
                  <c:v>Portugāle</c:v>
                </c:pt>
                <c:pt idx="9">
                  <c:v>Šveice</c:v>
                </c:pt>
                <c:pt idx="10">
                  <c:v>OECD vid.</c:v>
                </c:pt>
                <c:pt idx="11">
                  <c:v>Spānija</c:v>
                </c:pt>
                <c:pt idx="12">
                  <c:v>Grieķija</c:v>
                </c:pt>
                <c:pt idx="13">
                  <c:v>Nīderlande</c:v>
                </c:pt>
                <c:pt idx="14">
                  <c:v>Igaunija</c:v>
                </c:pt>
                <c:pt idx="15">
                  <c:v>Beļģija</c:v>
                </c:pt>
                <c:pt idx="16">
                  <c:v>Latvija</c:v>
                </c:pt>
                <c:pt idx="17">
                  <c:v>Polija</c:v>
                </c:pt>
                <c:pt idx="18">
                  <c:v>Čehija</c:v>
                </c:pt>
                <c:pt idx="19">
                  <c:v>Slovākija</c:v>
                </c:pt>
                <c:pt idx="20">
                  <c:v>Lietuva</c:v>
                </c:pt>
                <c:pt idx="21">
                  <c:v>Islande</c:v>
                </c:pt>
                <c:pt idx="22">
                  <c:v>Zviedrija</c:v>
                </c:pt>
                <c:pt idx="23">
                  <c:v>Norvēģija</c:v>
                </c:pt>
                <c:pt idx="24">
                  <c:v>Slovēnija</c:v>
                </c:pt>
                <c:pt idx="25">
                  <c:v>Somija</c:v>
                </c:pt>
              </c:strCache>
            </c:strRef>
          </c:cat>
          <c:val>
            <c:numRef>
              <c:f>'Figure I.4.8'!#REF!</c:f>
              <c:numCache>
                <c:formatCode>General</c:formatCode>
                <c:ptCount val="1"/>
                <c:pt idx="0">
                  <c:v>1</c:v>
                </c:pt>
              </c:numCache>
            </c:numRef>
          </c:val>
          <c:smooth val="0"/>
          <c:extLst>
            <c:ext xmlns:c16="http://schemas.microsoft.com/office/drawing/2014/chart" uri="{C3380CC4-5D6E-409C-BE32-E72D297353CC}">
              <c16:uniqueId val="{00000002-4BCD-4843-98C2-42C1B90D58D0}"/>
            </c:ext>
          </c:extLst>
        </c:ser>
        <c:ser>
          <c:idx val="1"/>
          <c:order val="1"/>
          <c:tx>
            <c:strRef>
              <c:f>'Figure I.4.8'!#REF!</c:f>
              <c:strCache>
                <c:ptCount val="1"/>
                <c:pt idx="0">
                  <c:v>#REF!</c:v>
                </c:pt>
              </c:strCache>
            </c:strRef>
          </c:tx>
          <c:spPr>
            <a:ln w="28575" cap="rnd">
              <a:noFill/>
              <a:round/>
            </a:ln>
            <a:effectLst/>
          </c:spPr>
          <c:marker>
            <c:symbol val="square"/>
            <c:size val="7"/>
            <c:spPr>
              <a:solidFill>
                <a:schemeClr val="bg1">
                  <a:lumMod val="95000"/>
                </a:schemeClr>
              </a:solidFill>
              <a:ln w="3175">
                <a:solidFill>
                  <a:schemeClr val="tx1"/>
                </a:solidFill>
              </a:ln>
              <a:effectLst/>
            </c:spPr>
          </c:marker>
          <c:cat>
            <c:strRef>
              <c:f>'[4q3apj.xlsx]Figure I.4.8'!$E$59:$E$84</c:f>
              <c:strCache>
                <c:ptCount val="26"/>
                <c:pt idx="0">
                  <c:v>Lielbritānija</c:v>
                </c:pt>
                <c:pt idx="1">
                  <c:v>Ungārija</c:v>
                </c:pt>
                <c:pt idx="2">
                  <c:v>Īrija</c:v>
                </c:pt>
                <c:pt idx="3">
                  <c:v>Itālija</c:v>
                </c:pt>
                <c:pt idx="4">
                  <c:v>Vācija</c:v>
                </c:pt>
                <c:pt idx="5">
                  <c:v>Francija</c:v>
                </c:pt>
                <c:pt idx="6">
                  <c:v>Austrija </c:v>
                </c:pt>
                <c:pt idx="7">
                  <c:v>Dānija</c:v>
                </c:pt>
                <c:pt idx="8">
                  <c:v>Portugāle</c:v>
                </c:pt>
                <c:pt idx="9">
                  <c:v>Šveice</c:v>
                </c:pt>
                <c:pt idx="10">
                  <c:v>OECD vid.</c:v>
                </c:pt>
                <c:pt idx="11">
                  <c:v>Spānija</c:v>
                </c:pt>
                <c:pt idx="12">
                  <c:v>Grieķija</c:v>
                </c:pt>
                <c:pt idx="13">
                  <c:v>Nīderlande</c:v>
                </c:pt>
                <c:pt idx="14">
                  <c:v>Igaunija</c:v>
                </c:pt>
                <c:pt idx="15">
                  <c:v>Beļģija</c:v>
                </c:pt>
                <c:pt idx="16">
                  <c:v>Latvija</c:v>
                </c:pt>
                <c:pt idx="17">
                  <c:v>Polija</c:v>
                </c:pt>
                <c:pt idx="18">
                  <c:v>Čehija</c:v>
                </c:pt>
                <c:pt idx="19">
                  <c:v>Slovākija</c:v>
                </c:pt>
                <c:pt idx="20">
                  <c:v>Lietuva</c:v>
                </c:pt>
                <c:pt idx="21">
                  <c:v>Islande</c:v>
                </c:pt>
                <c:pt idx="22">
                  <c:v>Zviedrija</c:v>
                </c:pt>
                <c:pt idx="23">
                  <c:v>Norvēģija</c:v>
                </c:pt>
                <c:pt idx="24">
                  <c:v>Slovēnija</c:v>
                </c:pt>
                <c:pt idx="25">
                  <c:v>Somija</c:v>
                </c:pt>
              </c:strCache>
            </c:strRef>
          </c:cat>
          <c:val>
            <c:numRef>
              <c:f>'Figure I.4.8'!#REF!</c:f>
              <c:numCache>
                <c:formatCode>General</c:formatCode>
                <c:ptCount val="1"/>
                <c:pt idx="0">
                  <c:v>1</c:v>
                </c:pt>
              </c:numCache>
            </c:numRef>
          </c:val>
          <c:smooth val="0"/>
          <c:extLst>
            <c:ext xmlns:c16="http://schemas.microsoft.com/office/drawing/2014/chart" uri="{C3380CC4-5D6E-409C-BE32-E72D297353CC}">
              <c16:uniqueId val="{00000003-4BCD-4843-98C2-42C1B90D58D0}"/>
            </c:ext>
          </c:extLst>
        </c:ser>
        <c:ser>
          <c:idx val="4"/>
          <c:order val="4"/>
          <c:tx>
            <c:strRef>
              <c:f>'Figure I.4.8'!#REF!</c:f>
              <c:strCache>
                <c:ptCount val="1"/>
                <c:pt idx="0">
                  <c:v>#REF!</c:v>
                </c:pt>
              </c:strCache>
            </c:strRef>
          </c:tx>
          <c:spPr>
            <a:ln w="28575" cap="rnd">
              <a:noFill/>
              <a:round/>
            </a:ln>
            <a:effectLst/>
          </c:spPr>
          <c:marker>
            <c:symbol val="triangle"/>
            <c:size val="7"/>
            <c:spPr>
              <a:solidFill>
                <a:schemeClr val="tx1"/>
              </a:solidFill>
              <a:ln w="3175">
                <a:solidFill>
                  <a:schemeClr val="tx1"/>
                </a:solidFill>
              </a:ln>
              <a:effectLst/>
            </c:spPr>
          </c:marker>
          <c:cat>
            <c:strRef>
              <c:f>'[4q3apj.xlsx]Figure I.4.8'!$E$59:$E$84</c:f>
              <c:strCache>
                <c:ptCount val="26"/>
                <c:pt idx="0">
                  <c:v>Lielbritānija</c:v>
                </c:pt>
                <c:pt idx="1">
                  <c:v>Ungārija</c:v>
                </c:pt>
                <c:pt idx="2">
                  <c:v>Īrija</c:v>
                </c:pt>
                <c:pt idx="3">
                  <c:v>Itālija</c:v>
                </c:pt>
                <c:pt idx="4">
                  <c:v>Vācija</c:v>
                </c:pt>
                <c:pt idx="5">
                  <c:v>Francija</c:v>
                </c:pt>
                <c:pt idx="6">
                  <c:v>Austrija </c:v>
                </c:pt>
                <c:pt idx="7">
                  <c:v>Dānija</c:v>
                </c:pt>
                <c:pt idx="8">
                  <c:v>Portugāle</c:v>
                </c:pt>
                <c:pt idx="9">
                  <c:v>Šveice</c:v>
                </c:pt>
                <c:pt idx="10">
                  <c:v>OECD vid.</c:v>
                </c:pt>
                <c:pt idx="11">
                  <c:v>Spānija</c:v>
                </c:pt>
                <c:pt idx="12">
                  <c:v>Grieķija</c:v>
                </c:pt>
                <c:pt idx="13">
                  <c:v>Nīderlande</c:v>
                </c:pt>
                <c:pt idx="14">
                  <c:v>Igaunija</c:v>
                </c:pt>
                <c:pt idx="15">
                  <c:v>Beļģija</c:v>
                </c:pt>
                <c:pt idx="16">
                  <c:v>Latvija</c:v>
                </c:pt>
                <c:pt idx="17">
                  <c:v>Polija</c:v>
                </c:pt>
                <c:pt idx="18">
                  <c:v>Čehija</c:v>
                </c:pt>
                <c:pt idx="19">
                  <c:v>Slovākija</c:v>
                </c:pt>
                <c:pt idx="20">
                  <c:v>Lietuva</c:v>
                </c:pt>
                <c:pt idx="21">
                  <c:v>Islande</c:v>
                </c:pt>
                <c:pt idx="22">
                  <c:v>Zviedrija</c:v>
                </c:pt>
                <c:pt idx="23">
                  <c:v>Norvēģija</c:v>
                </c:pt>
                <c:pt idx="24">
                  <c:v>Slovēnija</c:v>
                </c:pt>
                <c:pt idx="25">
                  <c:v>Somija</c:v>
                </c:pt>
              </c:strCache>
            </c:strRef>
          </c:cat>
          <c:val>
            <c:numRef>
              <c:f>'Figure I.4.8'!#REF!</c:f>
              <c:numCache>
                <c:formatCode>General</c:formatCode>
                <c:ptCount val="1"/>
                <c:pt idx="0">
                  <c:v>1</c:v>
                </c:pt>
              </c:numCache>
            </c:numRef>
          </c:val>
          <c:smooth val="0"/>
          <c:extLst>
            <c:ext xmlns:c16="http://schemas.microsoft.com/office/drawing/2014/chart" uri="{C3380CC4-5D6E-409C-BE32-E72D297353CC}">
              <c16:uniqueId val="{00000004-4BCD-4843-98C2-42C1B90D58D0}"/>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marker val="1"/>
        <c:smooth val="0"/>
        <c:axId val="1279154080"/>
        <c:axId val="1279146592"/>
      </c:lineChart>
      <c:catAx>
        <c:axId val="1279154080"/>
        <c:scaling>
          <c:orientation val="minMax"/>
        </c:scaling>
        <c:delete val="0"/>
        <c:axPos val="b"/>
        <c:numFmt formatCode="General" sourceLinked="1"/>
        <c:majorTickMark val="none"/>
        <c:minorTickMark val="none"/>
        <c:tickLblPos val="low"/>
        <c:spPr>
          <a:noFill/>
          <a:ln w="6350" cap="flat" cmpd="sng" algn="ctr">
            <a:solidFill>
              <a:schemeClr val="tx1"/>
            </a:solidFill>
            <a:round/>
          </a:ln>
          <a:effectLst/>
        </c:spPr>
        <c:txPr>
          <a:bodyPr rot="-5400000" spcFirstLastPara="1" vertOverflow="ellipsis" wrap="square" anchor="ctr" anchorCtr="1"/>
          <a:lstStyle/>
          <a:p>
            <a:pPr>
              <a:defRPr sz="1800" b="1" i="0" u="none" strike="noStrike" kern="1200" baseline="0">
                <a:solidFill>
                  <a:srgbClr val="005688"/>
                </a:solidFill>
                <a:latin typeface="+mn-lt"/>
                <a:ea typeface="+mn-ea"/>
                <a:cs typeface="+mn-cs"/>
              </a:defRPr>
            </a:pPr>
            <a:endParaRPr lang="en-150"/>
          </a:p>
        </c:txPr>
        <c:crossAx val="1279146592"/>
        <c:crosses val="autoZero"/>
        <c:auto val="1"/>
        <c:lblAlgn val="ctr"/>
        <c:lblOffset val="100"/>
        <c:tickLblSkip val="1"/>
        <c:noMultiLvlLbl val="0"/>
      </c:catAx>
      <c:valAx>
        <c:axId val="1279146592"/>
        <c:scaling>
          <c:orientation val="minMax"/>
          <c:max val="0"/>
        </c:scaling>
        <c:delete val="0"/>
        <c:axPos val="l"/>
        <c:majorGridlines>
          <c:spPr>
            <a:ln w="3175" cap="flat" cmpd="sng" algn="ctr">
              <a:solidFill>
                <a:schemeClr val="tx1">
                  <a:lumMod val="50000"/>
                  <a:lumOff val="50000"/>
                </a:schemeClr>
              </a:solidFill>
              <a:prstDash val="sys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crossAx val="1279154080"/>
        <c:crosses val="autoZero"/>
        <c:crossBetween val="between"/>
      </c:valAx>
      <c:spPr>
        <a:noFill/>
        <a:ln w="3175">
          <a:solidFill>
            <a:schemeClr val="tx1">
              <a:lumMod val="50000"/>
              <a:lumOff val="5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b="1">
          <a:solidFill>
            <a:srgbClr val="005688"/>
          </a:solidFill>
        </a:defRPr>
      </a:pPr>
      <a:endParaRPr lang="en-150"/>
    </a:p>
  </c:txPr>
  <c:externalData r:id="rId4">
    <c:autoUpdate val="0"/>
  </c:externalData>
  <c:userShapes r:id="rId5"/>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467341114680958E-2"/>
          <c:y val="3.873603893526463E-2"/>
          <c:w val="0.91236513291789578"/>
          <c:h val="0.603868337007431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1-23F5-472A-B671-BC71E6E53743}"/>
              </c:ext>
            </c:extLst>
          </c:dPt>
          <c:dPt>
            <c:idx val="1"/>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23F5-472A-B671-BC71E6E53743}"/>
              </c:ext>
            </c:extLst>
          </c:dPt>
          <c:dPt>
            <c:idx val="2"/>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5-23F5-472A-B671-BC71E6E53743}"/>
              </c:ext>
            </c:extLst>
          </c:dPt>
          <c:dPt>
            <c:idx val="3"/>
            <c:invertIfNegative val="0"/>
            <c:bubble3D val="0"/>
            <c:spPr>
              <a:solidFill>
                <a:srgbClr val="7DDF8D"/>
              </a:solidFill>
              <a:ln>
                <a:noFill/>
              </a:ln>
              <a:effectLst/>
            </c:spPr>
            <c:extLst>
              <c:ext xmlns:c16="http://schemas.microsoft.com/office/drawing/2014/chart" uri="{C3380CC4-5D6E-409C-BE32-E72D297353CC}">
                <c16:uniqueId val="{00000007-23F5-472A-B671-BC71E6E53743}"/>
              </c:ext>
            </c:extLst>
          </c:dPt>
          <c:dPt>
            <c:idx val="4"/>
            <c:invertIfNegative val="0"/>
            <c:bubble3D val="0"/>
            <c:spPr>
              <a:solidFill>
                <a:srgbClr val="7DDF8D"/>
              </a:solidFill>
              <a:ln>
                <a:noFill/>
              </a:ln>
              <a:effectLst/>
            </c:spPr>
            <c:extLst>
              <c:ext xmlns:c16="http://schemas.microsoft.com/office/drawing/2014/chart" uri="{C3380CC4-5D6E-409C-BE32-E72D297353CC}">
                <c16:uniqueId val="{00000009-23F5-472A-B671-BC71E6E53743}"/>
              </c:ext>
            </c:extLst>
          </c:dPt>
          <c:dPt>
            <c:idx val="5"/>
            <c:invertIfNegative val="0"/>
            <c:bubble3D val="0"/>
            <c:spPr>
              <a:solidFill>
                <a:srgbClr val="7DDF8D"/>
              </a:solidFill>
              <a:ln>
                <a:noFill/>
              </a:ln>
              <a:effectLst/>
            </c:spPr>
            <c:extLst>
              <c:ext xmlns:c16="http://schemas.microsoft.com/office/drawing/2014/chart" uri="{C3380CC4-5D6E-409C-BE32-E72D297353CC}">
                <c16:uniqueId val="{0000000B-23F5-472A-B671-BC71E6E53743}"/>
              </c:ext>
            </c:extLst>
          </c:dPt>
          <c:dPt>
            <c:idx val="6"/>
            <c:invertIfNegative val="0"/>
            <c:bubble3D val="0"/>
            <c:spPr>
              <a:solidFill>
                <a:srgbClr val="7DDF8D"/>
              </a:solidFill>
              <a:ln>
                <a:noFill/>
              </a:ln>
              <a:effectLst/>
            </c:spPr>
            <c:extLst>
              <c:ext xmlns:c16="http://schemas.microsoft.com/office/drawing/2014/chart" uri="{C3380CC4-5D6E-409C-BE32-E72D297353CC}">
                <c16:uniqueId val="{0000000D-23F5-472A-B671-BC71E6E53743}"/>
              </c:ext>
            </c:extLst>
          </c:dPt>
          <c:dPt>
            <c:idx val="7"/>
            <c:invertIfNegative val="0"/>
            <c:bubble3D val="0"/>
            <c:spPr>
              <a:solidFill>
                <a:srgbClr val="7DDF8D"/>
              </a:solidFill>
              <a:ln>
                <a:noFill/>
              </a:ln>
              <a:effectLst/>
            </c:spPr>
            <c:extLst>
              <c:ext xmlns:c16="http://schemas.microsoft.com/office/drawing/2014/chart" uri="{C3380CC4-5D6E-409C-BE32-E72D297353CC}">
                <c16:uniqueId val="{0000000F-23F5-472A-B671-BC71E6E53743}"/>
              </c:ext>
            </c:extLst>
          </c:dPt>
          <c:dPt>
            <c:idx val="8"/>
            <c:invertIfNegative val="0"/>
            <c:bubble3D val="0"/>
            <c:spPr>
              <a:solidFill>
                <a:srgbClr val="7DDF8D"/>
              </a:solidFill>
              <a:ln>
                <a:noFill/>
              </a:ln>
              <a:effectLst/>
            </c:spPr>
            <c:extLst>
              <c:ext xmlns:c16="http://schemas.microsoft.com/office/drawing/2014/chart" uri="{C3380CC4-5D6E-409C-BE32-E72D297353CC}">
                <c16:uniqueId val="{00000011-23F5-472A-B671-BC71E6E53743}"/>
              </c:ext>
            </c:extLst>
          </c:dPt>
          <c:dPt>
            <c:idx val="9"/>
            <c:invertIfNegative val="0"/>
            <c:bubble3D val="0"/>
            <c:spPr>
              <a:solidFill>
                <a:srgbClr val="7DDF8D"/>
              </a:solidFill>
              <a:ln>
                <a:noFill/>
              </a:ln>
              <a:effectLst/>
            </c:spPr>
            <c:extLst>
              <c:ext xmlns:c16="http://schemas.microsoft.com/office/drawing/2014/chart" uri="{C3380CC4-5D6E-409C-BE32-E72D297353CC}">
                <c16:uniqueId val="{00000013-23F5-472A-B671-BC71E6E53743}"/>
              </c:ext>
            </c:extLst>
          </c:dPt>
          <c:dPt>
            <c:idx val="10"/>
            <c:invertIfNegative val="0"/>
            <c:bubble3D val="0"/>
            <c:spPr>
              <a:solidFill>
                <a:srgbClr val="7DDF8D"/>
              </a:solidFill>
              <a:ln>
                <a:noFill/>
              </a:ln>
              <a:effectLst/>
            </c:spPr>
            <c:extLst>
              <c:ext xmlns:c16="http://schemas.microsoft.com/office/drawing/2014/chart" uri="{C3380CC4-5D6E-409C-BE32-E72D297353CC}">
                <c16:uniqueId val="{00000015-23F5-472A-B671-BC71E6E53743}"/>
              </c:ext>
            </c:extLst>
          </c:dPt>
          <c:dPt>
            <c:idx val="12"/>
            <c:invertIfNegative val="0"/>
            <c:bubble3D val="0"/>
            <c:spPr>
              <a:solidFill>
                <a:srgbClr val="7DDF8D"/>
              </a:solidFill>
              <a:ln>
                <a:noFill/>
              </a:ln>
              <a:effectLst/>
            </c:spPr>
            <c:extLst>
              <c:ext xmlns:c16="http://schemas.microsoft.com/office/drawing/2014/chart" uri="{C3380CC4-5D6E-409C-BE32-E72D297353CC}">
                <c16:uniqueId val="{00000017-23F5-472A-B671-BC71E6E53743}"/>
              </c:ext>
            </c:extLst>
          </c:dPt>
          <c:dPt>
            <c:idx val="13"/>
            <c:invertIfNegative val="0"/>
            <c:bubble3D val="0"/>
            <c:spPr>
              <a:solidFill>
                <a:srgbClr val="7DDF8D"/>
              </a:solidFill>
              <a:ln>
                <a:noFill/>
              </a:ln>
              <a:effectLst/>
            </c:spPr>
            <c:extLst>
              <c:ext xmlns:c16="http://schemas.microsoft.com/office/drawing/2014/chart" uri="{C3380CC4-5D6E-409C-BE32-E72D297353CC}">
                <c16:uniqueId val="{00000019-23F5-472A-B671-BC71E6E53743}"/>
              </c:ext>
            </c:extLst>
          </c:dPt>
          <c:dPt>
            <c:idx val="14"/>
            <c:invertIfNegative val="0"/>
            <c:bubble3D val="0"/>
            <c:spPr>
              <a:solidFill>
                <a:srgbClr val="7DDF8D"/>
              </a:solidFill>
              <a:ln>
                <a:noFill/>
              </a:ln>
              <a:effectLst/>
            </c:spPr>
            <c:extLst>
              <c:ext xmlns:c16="http://schemas.microsoft.com/office/drawing/2014/chart" uri="{C3380CC4-5D6E-409C-BE32-E72D297353CC}">
                <c16:uniqueId val="{0000001B-23F5-472A-B671-BC71E6E53743}"/>
              </c:ext>
            </c:extLst>
          </c:dPt>
          <c:dPt>
            <c:idx val="15"/>
            <c:invertIfNegative val="0"/>
            <c:bubble3D val="0"/>
            <c:spPr>
              <a:solidFill>
                <a:srgbClr val="7DDF8D"/>
              </a:solidFill>
              <a:ln>
                <a:noFill/>
              </a:ln>
              <a:effectLst/>
            </c:spPr>
            <c:extLst>
              <c:ext xmlns:c16="http://schemas.microsoft.com/office/drawing/2014/chart" uri="{C3380CC4-5D6E-409C-BE32-E72D297353CC}">
                <c16:uniqueId val="{0000001D-23F5-472A-B671-BC71E6E53743}"/>
              </c:ext>
            </c:extLst>
          </c:dPt>
          <c:dPt>
            <c:idx val="16"/>
            <c:invertIfNegative val="0"/>
            <c:bubble3D val="0"/>
            <c:spPr>
              <a:solidFill>
                <a:srgbClr val="7DDF8D"/>
              </a:solidFill>
              <a:ln>
                <a:noFill/>
              </a:ln>
              <a:effectLst/>
            </c:spPr>
            <c:extLst>
              <c:ext xmlns:c16="http://schemas.microsoft.com/office/drawing/2014/chart" uri="{C3380CC4-5D6E-409C-BE32-E72D297353CC}">
                <c16:uniqueId val="{0000001F-23F5-472A-B671-BC71E6E53743}"/>
              </c:ext>
            </c:extLst>
          </c:dPt>
          <c:dPt>
            <c:idx val="17"/>
            <c:invertIfNegative val="0"/>
            <c:bubble3D val="0"/>
            <c:spPr>
              <a:solidFill>
                <a:srgbClr val="7DDF8D"/>
              </a:solidFill>
              <a:ln>
                <a:noFill/>
              </a:ln>
              <a:effectLst/>
            </c:spPr>
            <c:extLst>
              <c:ext xmlns:c16="http://schemas.microsoft.com/office/drawing/2014/chart" uri="{C3380CC4-5D6E-409C-BE32-E72D297353CC}">
                <c16:uniqueId val="{00000021-23F5-472A-B671-BC71E6E53743}"/>
              </c:ext>
            </c:extLst>
          </c:dPt>
          <c:dPt>
            <c:idx val="18"/>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23-23F5-472A-B671-BC71E6E53743}"/>
              </c:ext>
            </c:extLst>
          </c:dPt>
          <c:dPt>
            <c:idx val="19"/>
            <c:invertIfNegative val="0"/>
            <c:bubble3D val="0"/>
            <c:spPr>
              <a:solidFill>
                <a:srgbClr val="7DDF8D"/>
              </a:solidFill>
              <a:ln>
                <a:noFill/>
              </a:ln>
              <a:effectLst/>
            </c:spPr>
            <c:extLst>
              <c:ext xmlns:c16="http://schemas.microsoft.com/office/drawing/2014/chart" uri="{C3380CC4-5D6E-409C-BE32-E72D297353CC}">
                <c16:uniqueId val="{00000025-23F5-472A-B671-BC71E6E53743}"/>
              </c:ext>
            </c:extLst>
          </c:dPt>
          <c:dPt>
            <c:idx val="20"/>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27-23F5-472A-B671-BC71E6E53743}"/>
              </c:ext>
            </c:extLst>
          </c:dPt>
          <c:dPt>
            <c:idx val="21"/>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29-23F5-472A-B671-BC71E6E53743}"/>
              </c:ext>
            </c:extLst>
          </c:dPt>
          <c:dPt>
            <c:idx val="22"/>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2B-23F5-472A-B671-BC71E6E53743}"/>
              </c:ext>
            </c:extLst>
          </c:dPt>
          <c:dPt>
            <c:idx val="23"/>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2D-23F5-472A-B671-BC71E6E53743}"/>
              </c:ext>
            </c:extLst>
          </c:dPt>
          <c:dPt>
            <c:idx val="24"/>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2F-23F5-472A-B671-BC71E6E53743}"/>
              </c:ext>
            </c:extLst>
          </c:dPt>
          <c:dPt>
            <c:idx val="25"/>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31-23F5-472A-B671-BC71E6E53743}"/>
              </c:ext>
            </c:extLst>
          </c:dPt>
          <c:cat>
            <c:strRef>
              <c:f>MeitenesZēni!$B$16:$B$41</c:f>
              <c:strCache>
                <c:ptCount val="26"/>
                <c:pt idx="0">
                  <c:v>Austrija</c:v>
                </c:pt>
                <c:pt idx="1">
                  <c:v>Lielbritānija</c:v>
                </c:pt>
                <c:pt idx="2">
                  <c:v>Dānija</c:v>
                </c:pt>
                <c:pt idx="3">
                  <c:v>Itālija</c:v>
                </c:pt>
                <c:pt idx="4">
                  <c:v>Īrija</c:v>
                </c:pt>
                <c:pt idx="5">
                  <c:v>Spānija</c:v>
                </c:pt>
                <c:pt idx="6">
                  <c:v>Ungārija</c:v>
                </c:pt>
                <c:pt idx="7">
                  <c:v>Nīderlande</c:v>
                </c:pt>
                <c:pt idx="8">
                  <c:v>Latvija</c:v>
                </c:pt>
                <c:pt idx="9">
                  <c:v>Vācija</c:v>
                </c:pt>
                <c:pt idx="10">
                  <c:v>Šveice</c:v>
                </c:pt>
                <c:pt idx="11">
                  <c:v>Beļģija</c:v>
                </c:pt>
                <c:pt idx="12">
                  <c:v>OECD vid.</c:v>
                </c:pt>
                <c:pt idx="13">
                  <c:v>Francija</c:v>
                </c:pt>
                <c:pt idx="14">
                  <c:v>Portugāle</c:v>
                </c:pt>
                <c:pt idx="15">
                  <c:v>Polija</c:v>
                </c:pt>
                <c:pt idx="16">
                  <c:v>Čehija</c:v>
                </c:pt>
                <c:pt idx="17">
                  <c:v>Igaunija</c:v>
                </c:pt>
                <c:pt idx="18">
                  <c:v>Lietuva</c:v>
                </c:pt>
                <c:pt idx="19">
                  <c:v>Slovākija</c:v>
                </c:pt>
                <c:pt idx="20">
                  <c:v>Zviedrija</c:v>
                </c:pt>
                <c:pt idx="21">
                  <c:v>Grieķija</c:v>
                </c:pt>
                <c:pt idx="22">
                  <c:v>Islande</c:v>
                </c:pt>
                <c:pt idx="23">
                  <c:v>Norvēģija</c:v>
                </c:pt>
                <c:pt idx="24">
                  <c:v>Slovēnija</c:v>
                </c:pt>
                <c:pt idx="25">
                  <c:v>Somija</c:v>
                </c:pt>
              </c:strCache>
            </c:strRef>
          </c:cat>
          <c:val>
            <c:numRef>
              <c:f>MeitenesZēni!$C$16:$C$41</c:f>
              <c:numCache>
                <c:formatCode>0</c:formatCode>
                <c:ptCount val="26"/>
                <c:pt idx="0">
                  <c:v>11.35050004669419</c:v>
                </c:pt>
                <c:pt idx="1">
                  <c:v>8.1217829586013419</c:v>
                </c:pt>
                <c:pt idx="2">
                  <c:v>7.0597129770363161</c:v>
                </c:pt>
                <c:pt idx="3">
                  <c:v>6.5042931413235863</c:v>
                </c:pt>
                <c:pt idx="4">
                  <c:v>5.6347226198975822</c:v>
                </c:pt>
                <c:pt idx="5">
                  <c:v>5.2146293759959406</c:v>
                </c:pt>
                <c:pt idx="6">
                  <c:v>3.4334168291179479</c:v>
                </c:pt>
                <c:pt idx="7">
                  <c:v>2.3709242087165419</c:v>
                </c:pt>
                <c:pt idx="8">
                  <c:v>1.3987925184930929</c:v>
                </c:pt>
                <c:pt idx="9">
                  <c:v>0.39775496184320791</c:v>
                </c:pt>
                <c:pt idx="10">
                  <c:v>0.30395300788051149</c:v>
                </c:pt>
                <c:pt idx="11">
                  <c:v>9.8837378729245987E-2</c:v>
                </c:pt>
                <c:pt idx="12">
                  <c:v>-0.61814232227182009</c:v>
                </c:pt>
                <c:pt idx="13">
                  <c:v>-1.41372632849596</c:v>
                </c:pt>
                <c:pt idx="14">
                  <c:v>-1.7023185517100501</c:v>
                </c:pt>
                <c:pt idx="15">
                  <c:v>-1.7398199968378321</c:v>
                </c:pt>
                <c:pt idx="16">
                  <c:v>-1.8040785234017389</c:v>
                </c:pt>
                <c:pt idx="17">
                  <c:v>-3.6082581356883572</c:v>
                </c:pt>
                <c:pt idx="18">
                  <c:v>-5.6463540228775919</c:v>
                </c:pt>
                <c:pt idx="19">
                  <c:v>-6.542964622859273</c:v>
                </c:pt>
                <c:pt idx="20">
                  <c:v>-8.3645525187657377</c:v>
                </c:pt>
                <c:pt idx="21">
                  <c:v>-10.16633027747133</c:v>
                </c:pt>
                <c:pt idx="22">
                  <c:v>-13.178422051724191</c:v>
                </c:pt>
                <c:pt idx="23">
                  <c:v>-13.491015725739681</c:v>
                </c:pt>
                <c:pt idx="24">
                  <c:v>-15.09480568045684</c:v>
                </c:pt>
                <c:pt idx="25">
                  <c:v>-21.564914795135412</c:v>
                </c:pt>
              </c:numCache>
            </c:numRef>
          </c:val>
          <c:extLst>
            <c:ext xmlns:c16="http://schemas.microsoft.com/office/drawing/2014/chart" uri="{C3380CC4-5D6E-409C-BE32-E72D297353CC}">
              <c16:uniqueId val="{00000032-23F5-472A-B671-BC71E6E53743}"/>
            </c:ext>
          </c:extLst>
        </c:ser>
        <c:dLbls>
          <c:showLegendKey val="0"/>
          <c:showVal val="0"/>
          <c:showCatName val="0"/>
          <c:showSerName val="0"/>
          <c:showPercent val="0"/>
          <c:showBubbleSize val="0"/>
        </c:dLbls>
        <c:gapWidth val="75"/>
        <c:overlap val="-27"/>
        <c:axId val="1222481775"/>
        <c:axId val="1985133807"/>
      </c:barChart>
      <c:catAx>
        <c:axId val="1222481775"/>
        <c:scaling>
          <c:orientation val="minMax"/>
        </c:scaling>
        <c:delete val="0"/>
        <c:axPos val="b"/>
        <c:numFmt formatCode="General" sourceLinked="1"/>
        <c:majorTickMark val="none"/>
        <c:minorTickMark val="none"/>
        <c:tickLblPos val="low"/>
        <c:spPr>
          <a:noFill/>
          <a:ln w="12700" cap="flat" cmpd="sng" algn="ctr">
            <a:solidFill>
              <a:sysClr val="windowText" lastClr="000000"/>
            </a:solidFill>
            <a:round/>
          </a:ln>
          <a:effectLst/>
        </c:spPr>
        <c:txPr>
          <a:bodyPr rot="-5400000" spcFirstLastPara="1" vertOverflow="ellipsis" wrap="square" anchor="ctr" anchorCtr="1"/>
          <a:lstStyle/>
          <a:p>
            <a:pPr>
              <a:defRPr sz="1800" b="1" i="0" u="none" strike="noStrike" kern="1200" baseline="0">
                <a:solidFill>
                  <a:srgbClr val="005688"/>
                </a:solidFill>
                <a:latin typeface="+mn-lt"/>
                <a:ea typeface="+mn-ea"/>
                <a:cs typeface="+mn-cs"/>
              </a:defRPr>
            </a:pPr>
            <a:endParaRPr lang="en-150"/>
          </a:p>
        </c:txPr>
        <c:crossAx val="1985133807"/>
        <c:crosses val="autoZero"/>
        <c:auto val="1"/>
        <c:lblAlgn val="ctr"/>
        <c:lblOffset val="100"/>
        <c:noMultiLvlLbl val="0"/>
      </c:catAx>
      <c:valAx>
        <c:axId val="19851338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crossAx val="1222481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rgbClr val="005688"/>
          </a:solidFill>
        </a:defRPr>
      </a:pPr>
      <a:endParaRPr lang="en-150"/>
    </a:p>
  </c:txPr>
  <c:externalData r:id="rId5">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F34E34"/>
            </a:solidFill>
            <a:ln>
              <a:noFill/>
            </a:ln>
            <a:effectLst/>
          </c:spPr>
          <c:invertIfNegative val="0"/>
          <c:cat>
            <c:strRef>
              <c:f>Lapa1!$G$6:$G$10</c:f>
              <c:strCache>
                <c:ptCount val="5"/>
                <c:pt idx="0">
                  <c:v>Pāridarījumi</c:v>
                </c:pt>
                <c:pt idx="1">
                  <c:v>Drošības riski</c:v>
                </c:pt>
                <c:pt idx="2">
                  <c:v>Drošības sajūta</c:v>
                </c:pt>
                <c:pt idx="3">
                  <c:v>Piederības sajūta skolai</c:v>
                </c:pt>
                <c:pt idx="4">
                  <c:v>Disciplinārais klimats</c:v>
                </c:pt>
              </c:strCache>
            </c:strRef>
          </c:cat>
          <c:val>
            <c:numRef>
              <c:f>Lapa1!$H$6:$H$10</c:f>
              <c:numCache>
                <c:formatCode>General</c:formatCode>
                <c:ptCount val="5"/>
                <c:pt idx="0">
                  <c:v>-12</c:v>
                </c:pt>
                <c:pt idx="1">
                  <c:v>-9</c:v>
                </c:pt>
                <c:pt idx="2">
                  <c:v>6</c:v>
                </c:pt>
                <c:pt idx="3">
                  <c:v>9</c:v>
                </c:pt>
                <c:pt idx="4">
                  <c:v>11</c:v>
                </c:pt>
              </c:numCache>
            </c:numRef>
          </c:val>
          <c:extLst>
            <c:ext xmlns:c16="http://schemas.microsoft.com/office/drawing/2014/chart" uri="{C3380CC4-5D6E-409C-BE32-E72D297353CC}">
              <c16:uniqueId val="{00000000-5EF4-4F9F-A12E-EF016B038CF1}"/>
            </c:ext>
          </c:extLst>
        </c:ser>
        <c:dLbls>
          <c:showLegendKey val="0"/>
          <c:showVal val="0"/>
          <c:showCatName val="0"/>
          <c:showSerName val="0"/>
          <c:showPercent val="0"/>
          <c:showBubbleSize val="0"/>
        </c:dLbls>
        <c:gapWidth val="182"/>
        <c:axId val="1641972672"/>
        <c:axId val="1659111264"/>
      </c:barChart>
      <c:catAx>
        <c:axId val="1641972672"/>
        <c:scaling>
          <c:orientation val="minMax"/>
        </c:scaling>
        <c:delete val="0"/>
        <c:axPos val="l"/>
        <c:numFmt formatCode="General" sourceLinked="1"/>
        <c:majorTickMark val="none"/>
        <c:minorTickMark val="none"/>
        <c:tickLblPos val="low"/>
        <c:spPr>
          <a:noFill/>
          <a:ln w="9525" cap="flat" cmpd="sng" algn="ctr">
            <a:solidFill>
              <a:srgbClr val="4472C4"/>
            </a:solidFill>
            <a:round/>
          </a:ln>
          <a:effectLst/>
        </c:spPr>
        <c:txPr>
          <a:bodyPr rot="-60000000" spcFirstLastPara="1" vertOverflow="ellipsis" vert="horz" wrap="square" anchor="ctr" anchorCtr="1"/>
          <a:lstStyle/>
          <a:p>
            <a:pPr>
              <a:defRPr sz="1800" b="1" i="0" u="none" strike="noStrike" kern="1200" baseline="0">
                <a:solidFill>
                  <a:srgbClr val="00789F"/>
                </a:solidFill>
                <a:latin typeface="+mn-lt"/>
                <a:ea typeface="+mn-ea"/>
                <a:cs typeface="+mn-cs"/>
              </a:defRPr>
            </a:pPr>
            <a:endParaRPr lang="en-150"/>
          </a:p>
        </c:txPr>
        <c:crossAx val="1659111264"/>
        <c:crosses val="autoZero"/>
        <c:auto val="1"/>
        <c:lblAlgn val="ctr"/>
        <c:lblOffset val="100"/>
        <c:noMultiLvlLbl val="0"/>
      </c:catAx>
      <c:valAx>
        <c:axId val="16591112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rgbClr val="4472C4"/>
            </a:solidFill>
          </a:ln>
          <a:effectLst/>
        </c:spPr>
        <c:txPr>
          <a:bodyPr rot="-60000000" spcFirstLastPara="1" vertOverflow="ellipsis" vert="horz" wrap="square" anchor="ctr" anchorCtr="1"/>
          <a:lstStyle/>
          <a:p>
            <a:pPr>
              <a:defRPr sz="1800" b="1" i="0" u="none" strike="noStrike" kern="1200" baseline="0">
                <a:solidFill>
                  <a:srgbClr val="00789F"/>
                </a:solidFill>
                <a:latin typeface="+mn-lt"/>
                <a:ea typeface="+mn-ea"/>
                <a:cs typeface="+mn-cs"/>
              </a:defRPr>
            </a:pPr>
            <a:endParaRPr lang="en-150"/>
          </a:p>
        </c:txPr>
        <c:crossAx val="1641972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rgbClr val="00789F"/>
          </a:solidFill>
        </a:defRPr>
      </a:pPr>
      <a:endParaRPr lang="en-150"/>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488597667691958E-2"/>
          <c:y val="0.17182894950072203"/>
          <c:w val="0.9340412813349569"/>
          <c:h val="0.58808305670765026"/>
        </c:manualLayout>
      </c:layout>
      <c:barChart>
        <c:barDir val="col"/>
        <c:grouping val="clustered"/>
        <c:varyColors val="0"/>
        <c:ser>
          <c:idx val="1"/>
          <c:order val="1"/>
          <c:tx>
            <c:strRef>
              <c:f>'Figure II.3.4'!$B$99</c:f>
              <c:strCache>
                <c:ptCount val="1"/>
                <c:pt idx="0">
                  <c:v>Digitālo ierīču lietošana novērš skolēnu uzmanību</c:v>
                </c:pt>
              </c:strCache>
            </c:strRef>
          </c:tx>
          <c:spPr>
            <a:solidFill>
              <a:srgbClr val="00789F"/>
            </a:solidFill>
            <a:ln>
              <a:noFill/>
            </a:ln>
            <a:effectLst/>
          </c:spPr>
          <c:invertIfNegative val="0"/>
          <c:cat>
            <c:strRef>
              <c:f>'Figure II.3.4'!$A$101:$A$108</c:f>
              <c:strCache>
                <c:ptCount val="8"/>
                <c:pt idx="0">
                  <c:v>Japāna</c:v>
                </c:pt>
                <c:pt idx="1">
                  <c:v>Koreja</c:v>
                </c:pt>
                <c:pt idx="2">
                  <c:v>Slovēnija</c:v>
                </c:pt>
                <c:pt idx="3">
                  <c:v>Lietuva</c:v>
                </c:pt>
                <c:pt idx="4">
                  <c:v>Igaunija</c:v>
                </c:pt>
                <c:pt idx="5">
                  <c:v>OECD vidējais</c:v>
                </c:pt>
                <c:pt idx="6">
                  <c:v>Somija</c:v>
                </c:pt>
                <c:pt idx="7">
                  <c:v>Latvija</c:v>
                </c:pt>
              </c:strCache>
            </c:strRef>
          </c:cat>
          <c:val>
            <c:numRef>
              <c:f>'Figure II.3.4'!$B$101:$B$108</c:f>
              <c:numCache>
                <c:formatCode>0.0</c:formatCode>
                <c:ptCount val="8"/>
                <c:pt idx="0">
                  <c:v>5.1505908966064453</c:v>
                </c:pt>
                <c:pt idx="1">
                  <c:v>9.3949108123779297</c:v>
                </c:pt>
                <c:pt idx="2">
                  <c:v>23.264137268066406</c:v>
                </c:pt>
                <c:pt idx="3">
                  <c:v>25.442201614379883</c:v>
                </c:pt>
                <c:pt idx="4">
                  <c:v>28.119260787963867</c:v>
                </c:pt>
                <c:pt idx="5">
                  <c:v>30.452337265014648</c:v>
                </c:pt>
                <c:pt idx="6">
                  <c:v>40.597385406494141</c:v>
                </c:pt>
                <c:pt idx="7">
                  <c:v>41.858982086181641</c:v>
                </c:pt>
              </c:numCache>
            </c:numRef>
          </c:val>
          <c:extLst>
            <c:ext xmlns:c16="http://schemas.microsoft.com/office/drawing/2014/chart" uri="{C3380CC4-5D6E-409C-BE32-E72D297353CC}">
              <c16:uniqueId val="{00000000-256F-4386-8869-510A290E451B}"/>
            </c:ext>
          </c:extLst>
        </c:ser>
        <c:dLbls>
          <c:showLegendKey val="0"/>
          <c:showVal val="0"/>
          <c:showCatName val="0"/>
          <c:showSerName val="0"/>
          <c:showPercent val="0"/>
          <c:showBubbleSize val="0"/>
        </c:dLbls>
        <c:gapWidth val="72"/>
        <c:axId val="1467630224"/>
        <c:axId val="1475935120"/>
      </c:barChart>
      <c:lineChart>
        <c:grouping val="standard"/>
        <c:varyColors val="0"/>
        <c:ser>
          <c:idx val="0"/>
          <c:order val="0"/>
          <c:tx>
            <c:strRef>
              <c:f>'Figure II.3.4'!$C$99</c:f>
              <c:strCache>
                <c:ptCount val="1"/>
                <c:pt idx="0">
                  <c:v>Skolēni, kuri lieto digitālās ierīces, novērš citu skolēnu uzmanību</c:v>
                </c:pt>
              </c:strCache>
            </c:strRef>
          </c:tx>
          <c:spPr>
            <a:ln w="28575" cap="rnd">
              <a:noFill/>
              <a:round/>
            </a:ln>
            <a:effectLst/>
          </c:spPr>
          <c:marker>
            <c:symbol val="triangle"/>
            <c:size val="17"/>
            <c:spPr>
              <a:solidFill>
                <a:srgbClr val="E9B91C"/>
              </a:solidFill>
              <a:ln w="22225">
                <a:noFill/>
              </a:ln>
              <a:effectLst/>
            </c:spPr>
          </c:marker>
          <c:cat>
            <c:strRef>
              <c:f>'Figure II.3.4'!$A$101:$A$108</c:f>
              <c:strCache>
                <c:ptCount val="8"/>
                <c:pt idx="0">
                  <c:v>Japāna</c:v>
                </c:pt>
                <c:pt idx="1">
                  <c:v>Koreja</c:v>
                </c:pt>
                <c:pt idx="2">
                  <c:v>Slovēnija</c:v>
                </c:pt>
                <c:pt idx="3">
                  <c:v>Lietuva</c:v>
                </c:pt>
                <c:pt idx="4">
                  <c:v>Igaunija</c:v>
                </c:pt>
                <c:pt idx="5">
                  <c:v>OECD vidējais</c:v>
                </c:pt>
                <c:pt idx="6">
                  <c:v>Somija</c:v>
                </c:pt>
                <c:pt idx="7">
                  <c:v>Latvija</c:v>
                </c:pt>
              </c:strCache>
            </c:strRef>
          </c:cat>
          <c:val>
            <c:numRef>
              <c:f>'Figure II.3.4'!$C$101:$C$108</c:f>
              <c:numCache>
                <c:formatCode>0.0</c:formatCode>
                <c:ptCount val="8"/>
                <c:pt idx="0">
                  <c:v>3.9425914287567139</c:v>
                </c:pt>
                <c:pt idx="1">
                  <c:v>8.8346176147460938</c:v>
                </c:pt>
                <c:pt idx="2">
                  <c:v>18.307634353637695</c:v>
                </c:pt>
                <c:pt idx="3">
                  <c:v>20.343219757080078</c:v>
                </c:pt>
                <c:pt idx="4">
                  <c:v>21.715572357177734</c:v>
                </c:pt>
                <c:pt idx="5">
                  <c:v>25.21617317199707</c:v>
                </c:pt>
                <c:pt idx="6">
                  <c:v>23.211690902709961</c:v>
                </c:pt>
                <c:pt idx="7">
                  <c:v>25.744974136352539</c:v>
                </c:pt>
              </c:numCache>
            </c:numRef>
          </c:val>
          <c:smooth val="0"/>
          <c:extLst>
            <c:ext xmlns:c16="http://schemas.microsoft.com/office/drawing/2014/chart" uri="{C3380CC4-5D6E-409C-BE32-E72D297353CC}">
              <c16:uniqueId val="{00000001-256F-4386-8869-510A290E451B}"/>
            </c:ext>
          </c:extLst>
        </c:ser>
        <c:dLbls>
          <c:showLegendKey val="0"/>
          <c:showVal val="0"/>
          <c:showCatName val="0"/>
          <c:showSerName val="0"/>
          <c:showPercent val="0"/>
          <c:showBubbleSize val="0"/>
        </c:dLbls>
        <c:dropLines>
          <c:spPr>
            <a:ln w="25400" cap="flat" cmpd="sng" algn="ctr">
              <a:solidFill>
                <a:srgbClr val="E9B91C"/>
              </a:solidFill>
              <a:round/>
            </a:ln>
            <a:effectLst/>
          </c:spPr>
        </c:dropLines>
        <c:marker val="1"/>
        <c:smooth val="0"/>
        <c:axId val="1467630224"/>
        <c:axId val="1475935120"/>
      </c:lineChart>
      <c:catAx>
        <c:axId val="146763022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crossAx val="1475935120"/>
        <c:crosses val="autoZero"/>
        <c:auto val="1"/>
        <c:lblAlgn val="ctr"/>
        <c:lblOffset val="100"/>
        <c:tickLblSkip val="1"/>
        <c:noMultiLvlLbl val="0"/>
      </c:catAx>
      <c:valAx>
        <c:axId val="1475935120"/>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800" b="1" i="0" u="none" strike="noStrike" kern="1200" baseline="0">
                    <a:solidFill>
                      <a:srgbClr val="005688"/>
                    </a:solidFill>
                    <a:latin typeface="+mn-lt"/>
                    <a:ea typeface="+mn-ea"/>
                    <a:cs typeface="+mn-cs"/>
                  </a:defRPr>
                </a:pPr>
                <a:r>
                  <a:rPr lang="en-US"/>
                  <a:t>%</a:t>
                </a:r>
              </a:p>
            </c:rich>
          </c:tx>
          <c:layout>
            <c:manualLayout>
              <c:xMode val="edge"/>
              <c:yMode val="edge"/>
              <c:x val="9.5678593188339104E-3"/>
              <c:y val="7.1135092824941445E-2"/>
            </c:manualLayout>
          </c:layout>
          <c:overlay val="0"/>
          <c:spPr>
            <a:noFill/>
            <a:ln>
              <a:noFill/>
            </a:ln>
            <a:effectLst/>
          </c:spPr>
          <c:txPr>
            <a:bodyPr rot="0" spcFirstLastPara="1" vertOverflow="ellipsis" wrap="square" anchor="ctr" anchorCtr="1"/>
            <a:lstStyle/>
            <a:p>
              <a:pPr>
                <a:defRPr sz="1800" b="1" i="0" u="none" strike="noStrike" kern="1200" baseline="0">
                  <a:solidFill>
                    <a:srgbClr val="005688"/>
                  </a:solidFill>
                  <a:latin typeface="+mn-lt"/>
                  <a:ea typeface="+mn-ea"/>
                  <a:cs typeface="+mn-cs"/>
                </a:defRPr>
              </a:pPr>
              <a:endParaRPr lang="en-150"/>
            </a:p>
          </c:txPr>
        </c:title>
        <c:numFmt formatCode="General" sourceLinked="0"/>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crossAx val="1467630224"/>
        <c:crossesAt val="1"/>
        <c:crossBetween val="between"/>
      </c:valAx>
      <c:spPr>
        <a:noFill/>
        <a:ln>
          <a:noFill/>
        </a:ln>
        <a:effectLst/>
      </c:spPr>
    </c:plotArea>
    <c:legend>
      <c:legendPos val="t"/>
      <c:layout>
        <c:manualLayout>
          <c:xMode val="edge"/>
          <c:yMode val="edge"/>
          <c:x val="0.17520610476939005"/>
          <c:y val="0"/>
          <c:w val="0.80195962397409093"/>
          <c:h val="0.15592861279673759"/>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005688"/>
              </a:solidFill>
              <a:latin typeface="+mn-lt"/>
              <a:ea typeface="+mn-ea"/>
              <a:cs typeface="+mn-cs"/>
            </a:defRPr>
          </a:pPr>
          <a:endParaRPr lang="en-150"/>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b="1">
          <a:solidFill>
            <a:srgbClr val="005688"/>
          </a:solidFill>
        </a:defRPr>
      </a:pPr>
      <a:endParaRPr lang="en-150"/>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739289443139229"/>
          <c:y val="2.9749197442463411E-2"/>
          <c:w val="0.85285079500789085"/>
          <c:h val="0.7532596182674417"/>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lumMod val="50000"/>
                  </a:schemeClr>
                </a:solidFill>
              </a:ln>
              <a:effectLst/>
            </c:spPr>
          </c:marker>
          <c:dPt>
            <c:idx val="80"/>
            <c:marker>
              <c:symbol val="none"/>
            </c:marker>
            <c:bubble3D val="0"/>
            <c:extLst>
              <c:ext xmlns:c16="http://schemas.microsoft.com/office/drawing/2014/chart" uri="{C3380CC4-5D6E-409C-BE32-E72D297353CC}">
                <c16:uniqueId val="{00000000-7D2E-46C9-B7DC-F2A18493A6BF}"/>
              </c:ext>
            </c:extLst>
          </c:dPt>
          <c:dPt>
            <c:idx val="81"/>
            <c:marker>
              <c:symbol val="none"/>
            </c:marker>
            <c:bubble3D val="0"/>
            <c:extLst>
              <c:ext xmlns:c16="http://schemas.microsoft.com/office/drawing/2014/chart" uri="{C3380CC4-5D6E-409C-BE32-E72D297353CC}">
                <c16:uniqueId val="{00000001-7D2E-46C9-B7DC-F2A18493A6BF}"/>
              </c:ext>
            </c:extLst>
          </c:dPt>
          <c:dLbls>
            <c:dLbl>
              <c:idx val="0"/>
              <c:layout>
                <c:manualLayout>
                  <c:x val="4.9441786283891488E-2"/>
                  <c:y val="-2.9177109440267336E-2"/>
                </c:manualLayout>
              </c:layout>
              <c:tx>
                <c:rich>
                  <a:bodyPr/>
                  <a:lstStyle/>
                  <a:p>
                    <a:fld id="{DDD90C2C-9047-474C-9744-4406CA69E2B4}"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7D2E-46C9-B7DC-F2A18493A6BF}"/>
                </c:ext>
              </c:extLst>
            </c:dLbl>
            <c:dLbl>
              <c:idx val="1"/>
              <c:layout>
                <c:manualLayout>
                  <c:x val="-0.10236082331813787"/>
                  <c:y val="-1.9347326649958228E-2"/>
                </c:manualLayout>
              </c:layout>
              <c:tx>
                <c:rich>
                  <a:bodyPr/>
                  <a:lstStyle/>
                  <a:p>
                    <a:fld id="{309690FC-0D7D-4838-B665-690D67E93250}"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D2E-46C9-B7DC-F2A18493A6BF}"/>
                </c:ext>
              </c:extLst>
            </c:dLbl>
            <c:dLbl>
              <c:idx val="2"/>
              <c:tx>
                <c:rich>
                  <a:bodyPr/>
                  <a:lstStyle/>
                  <a:p>
                    <a:fld id="{6AFC7761-5F74-4611-AD65-17CDF7CC95DA}"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7D2E-46C9-B7DC-F2A18493A6BF}"/>
                </c:ext>
              </c:extLst>
            </c:dLbl>
            <c:dLbl>
              <c:idx val="3"/>
              <c:layout>
                <c:manualLayout>
                  <c:x val="-0.1028252269901669"/>
                  <c:y val="5.4973475355054396E-2"/>
                </c:manualLayout>
              </c:layout>
              <c:tx>
                <c:rich>
                  <a:bodyPr/>
                  <a:lstStyle/>
                  <a:p>
                    <a:fld id="{A4958854-D457-489C-8022-32638B87974D}"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7D2E-46C9-B7DC-F2A18493A6BF}"/>
                </c:ext>
              </c:extLst>
            </c:dLbl>
            <c:dLbl>
              <c:idx val="4"/>
              <c:layout>
                <c:manualLayout>
                  <c:x val="-0.11123598186590315"/>
                  <c:y val="-1.8567251461988305E-2"/>
                </c:manualLayout>
              </c:layout>
              <c:tx>
                <c:rich>
                  <a:bodyPr/>
                  <a:lstStyle/>
                  <a:p>
                    <a:fld id="{673F7926-7281-4588-A892-43D3F7CBAC10}"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7D2E-46C9-B7DC-F2A18493A6BF}"/>
                </c:ext>
              </c:extLst>
            </c:dLbl>
            <c:dLbl>
              <c:idx val="5"/>
              <c:layout>
                <c:manualLayout>
                  <c:x val="-8.5789473684210582E-2"/>
                  <c:y val="-7.0409565580618241E-2"/>
                </c:manualLayout>
              </c:layout>
              <c:tx>
                <c:rich>
                  <a:bodyPr/>
                  <a:lstStyle/>
                  <a:p>
                    <a:fld id="{CAEF28E5-5E00-412D-9EE5-14E43255C3B6}"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7D2E-46C9-B7DC-F2A18493A6BF}"/>
                </c:ext>
              </c:extLst>
            </c:dLbl>
            <c:dLbl>
              <c:idx val="6"/>
              <c:layout>
                <c:manualLayout>
                  <c:x val="-8.658968466262297E-2"/>
                  <c:y val="-2.938512949039265E-2"/>
                </c:manualLayout>
              </c:layout>
              <c:tx>
                <c:rich>
                  <a:bodyPr/>
                  <a:lstStyle/>
                  <a:p>
                    <a:fld id="{EFBC9111-3490-4CDF-9CDC-E0EFF79CEFDA}"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7D2E-46C9-B7DC-F2A18493A6BF}"/>
                </c:ext>
              </c:extLst>
            </c:dLbl>
            <c:dLbl>
              <c:idx val="7"/>
              <c:layout>
                <c:manualLayout>
                  <c:x val="5.3988511441846541E-2"/>
                  <c:y val="-2.6680628704976714E-2"/>
                </c:manualLayout>
              </c:layout>
              <c:tx>
                <c:rich>
                  <a:bodyPr/>
                  <a:lstStyle/>
                  <a:p>
                    <a:fld id="{EDF57193-86DB-4E44-8633-A5F40237BD21}" type="CELLRANGE">
                      <a:rPr lang="lv-LV"/>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7D2E-46C9-B7DC-F2A18493A6BF}"/>
                </c:ext>
              </c:extLst>
            </c:dLbl>
            <c:dLbl>
              <c:idx val="8"/>
              <c:tx>
                <c:rich>
                  <a:bodyPr/>
                  <a:lstStyle/>
                  <a:p>
                    <a:endParaRPr lang="en-150"/>
                  </a:p>
                </c:rich>
              </c:tx>
              <c:dLblPos val="l"/>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D2E-46C9-B7DC-F2A18493A6BF}"/>
                </c:ext>
              </c:extLst>
            </c:dLbl>
            <c:dLbl>
              <c:idx val="9"/>
              <c:layout>
                <c:manualLayout>
                  <c:x val="-0.11063645154403547"/>
                  <c:y val="8.2694235588972424E-3"/>
                </c:manualLayout>
              </c:layout>
              <c:tx>
                <c:rich>
                  <a:bodyPr/>
                  <a:lstStyle/>
                  <a:p>
                    <a:fld id="{C5B30EEC-DA2A-494F-8402-5F26FFE83ADB}"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D2E-46C9-B7DC-F2A18493A6BF}"/>
                </c:ext>
              </c:extLst>
            </c:dLbl>
            <c:dLbl>
              <c:idx val="10"/>
              <c:tx>
                <c:rich>
                  <a:bodyPr/>
                  <a:lstStyle/>
                  <a:p>
                    <a:fld id="{B50E6539-72CE-4D57-AEC1-840BAC8CDABD}" type="CELLRANGE">
                      <a:rPr lang="en-150"/>
                      <a:pPr/>
                      <a:t>[CELLRANGE]</a:t>
                    </a:fld>
                    <a:endParaRPr lang="en-150"/>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7D2E-46C9-B7DC-F2A18493A6BF}"/>
                </c:ext>
              </c:extLst>
            </c:dLbl>
            <c:dLbl>
              <c:idx val="11"/>
              <c:layout>
                <c:manualLayout>
                  <c:x val="-8.4904369011289851E-2"/>
                  <c:y val="2.6524644945697576E-2"/>
                </c:manualLayout>
              </c:layout>
              <c:tx>
                <c:rich>
                  <a:bodyPr/>
                  <a:lstStyle/>
                  <a:p>
                    <a:fld id="{7D84D8AD-C918-408C-8679-D1C8C4CE6671}"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7D2E-46C9-B7DC-F2A18493A6BF}"/>
                </c:ext>
              </c:extLst>
            </c:dLbl>
            <c:dLbl>
              <c:idx val="12"/>
              <c:tx>
                <c:rich>
                  <a:bodyPr/>
                  <a:lstStyle/>
                  <a:p>
                    <a:fld id="{D6F50F78-28C0-4557-AADC-1F81DBE88372}" type="CELLRANGE">
                      <a:rPr lang="en-US"/>
                      <a:pPr/>
                      <a:t>[CELLRANGE]</a:t>
                    </a:fld>
                    <a:endParaRPr lang="en-150"/>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7D2E-46C9-B7DC-F2A18493A6BF}"/>
                </c:ext>
              </c:extLst>
            </c:dLbl>
            <c:dLbl>
              <c:idx val="13"/>
              <c:layout>
                <c:manualLayout>
                  <c:x val="-9.3164857946288246E-2"/>
                  <c:y val="2.4340252452924611E-2"/>
                </c:manualLayout>
              </c:layout>
              <c:tx>
                <c:rich>
                  <a:bodyPr/>
                  <a:lstStyle/>
                  <a:p>
                    <a:fld id="{23D0999B-8871-461B-9F52-8E0AF4792DE8}" type="CELLRANGE">
                      <a:rPr lang="lv-LV"/>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7D2E-46C9-B7DC-F2A18493A6BF}"/>
                </c:ext>
              </c:extLst>
            </c:dLbl>
            <c:dLbl>
              <c:idx val="14"/>
              <c:layout>
                <c:manualLayout>
                  <c:x val="-5.8761150357166676E-2"/>
                  <c:y val="1.6226834968616408E-2"/>
                </c:manualLayout>
              </c:layout>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D2E-46C9-B7DC-F2A18493A6BF}"/>
                </c:ext>
              </c:extLst>
            </c:dLbl>
            <c:dLbl>
              <c:idx val="15"/>
              <c:layout>
                <c:manualLayout>
                  <c:x val="-8.4960990148193041E-2"/>
                  <c:y val="-2.1809965736921885E-2"/>
                </c:manualLayout>
              </c:layout>
              <c:tx>
                <c:rich>
                  <a:bodyPr/>
                  <a:lstStyle/>
                  <a:p>
                    <a:fld id="{1DBA8075-5631-4DF2-A5CA-0A8BE0BD32A7}"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7D2E-46C9-B7DC-F2A18493A6BF}"/>
                </c:ext>
              </c:extLst>
            </c:dLbl>
            <c:dLbl>
              <c:idx val="16"/>
              <c:tx>
                <c:rich>
                  <a:bodyPr/>
                  <a:lstStyle/>
                  <a:p>
                    <a:fld id="{EC06079E-B57F-426B-9B4E-8F31196EC30B}" type="CELLRANGE">
                      <a:rPr lang="en-150"/>
                      <a:pPr/>
                      <a:t>[CELLRANGE]</a:t>
                    </a:fld>
                    <a:endParaRPr lang="en-150"/>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7D2E-46C9-B7DC-F2A18493A6BF}"/>
                </c:ext>
              </c:extLst>
            </c:dLbl>
            <c:dLbl>
              <c:idx val="17"/>
              <c:layout>
                <c:manualLayout>
                  <c:x val="-8.7717540092177415E-2"/>
                  <c:y val="3.9682957393483709E-2"/>
                </c:manualLayout>
              </c:layout>
              <c:tx>
                <c:rich>
                  <a:bodyPr/>
                  <a:lstStyle/>
                  <a:p>
                    <a:fld id="{4E169347-521B-4730-A414-D3CEEB7DD097}"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7D2E-46C9-B7DC-F2A18493A6BF}"/>
                </c:ext>
              </c:extLst>
            </c:dLbl>
            <c:dLbl>
              <c:idx val="18"/>
              <c:layout>
                <c:manualLayout>
                  <c:x val="2.2088686282635724E-3"/>
                  <c:y val="1.0609857978278982E-2"/>
                </c:manualLayout>
              </c:layout>
              <c:tx>
                <c:rich>
                  <a:bodyPr/>
                  <a:lstStyle/>
                  <a:p>
                    <a:fld id="{B28F6D71-4001-430E-AE33-FBCF4A17141F}"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7D2E-46C9-B7DC-F2A18493A6BF}"/>
                </c:ext>
              </c:extLst>
            </c:dLbl>
            <c:dLbl>
              <c:idx val="19"/>
              <c:tx>
                <c:rich>
                  <a:bodyPr/>
                  <a:lstStyle/>
                  <a:p>
                    <a:fld id="{5F0CBF33-C94F-40AE-8F21-9CC4DE6450D2}"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7D2E-46C9-B7DC-F2A18493A6BF}"/>
                </c:ext>
              </c:extLst>
            </c:dLbl>
            <c:dLbl>
              <c:idx val="20"/>
              <c:layout>
                <c:manualLayout>
                  <c:x val="-1.3060568385948042E-5"/>
                  <c:y val="2.3664160401002457E-2"/>
                </c:manualLayout>
              </c:layout>
              <c:tx>
                <c:rich>
                  <a:bodyPr/>
                  <a:lstStyle/>
                  <a:p>
                    <a:fld id="{A085DEFC-69BA-4E85-9B4C-CDAB3AB2C3C1}"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7D2E-46C9-B7DC-F2A18493A6BF}"/>
                </c:ext>
              </c:extLst>
            </c:dLbl>
            <c:dLbl>
              <c:idx val="21"/>
              <c:layout>
                <c:manualLayout>
                  <c:x val="-8.7168766042982113E-2"/>
                  <c:y val="3.2453669937232713E-2"/>
                </c:manualLayout>
              </c:layout>
              <c:tx>
                <c:rich>
                  <a:bodyPr/>
                  <a:lstStyle/>
                  <a:p>
                    <a:fld id="{EA4CFFB4-2684-4CA5-944B-1514E6764C1D}"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7D2E-46C9-B7DC-F2A18493A6BF}"/>
                </c:ext>
              </c:extLst>
            </c:dLbl>
            <c:dLbl>
              <c:idx val="22"/>
              <c:layout>
                <c:manualLayout>
                  <c:x val="-1.7350462771100982E-3"/>
                  <c:y val="5.1385129490392652E-2"/>
                </c:manualLayout>
              </c:layout>
              <c:tx>
                <c:rich>
                  <a:bodyPr/>
                  <a:lstStyle/>
                  <a:p>
                    <a:fld id="{6FDDB44C-4F60-4004-993B-B5C4503970A6}"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7D2E-46C9-B7DC-F2A18493A6BF}"/>
                </c:ext>
              </c:extLst>
            </c:dLbl>
            <c:dLbl>
              <c:idx val="23"/>
              <c:layout>
                <c:manualLayout>
                  <c:x val="-3.5572216152406785E-2"/>
                  <c:y val="4.4623851294903927E-2"/>
                </c:manualLayout>
              </c:layout>
              <c:tx>
                <c:rich>
                  <a:bodyPr/>
                  <a:lstStyle/>
                  <a:p>
                    <a:fld id="{A451FBA6-5C9B-43FD-B6B6-67A7DA795193}" type="CELLRANGE">
                      <a:rPr lang="en-US"/>
                      <a:pPr/>
                      <a:t>[CELLRANGE]</a:t>
                    </a:fld>
                    <a:endParaRPr lang="en-150"/>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7D2E-46C9-B7DC-F2A18493A6BF}"/>
                </c:ext>
              </c:extLst>
            </c:dLbl>
            <c:dLbl>
              <c:idx val="25"/>
              <c:delete val="1"/>
              <c:extLst>
                <c:ext xmlns:c15="http://schemas.microsoft.com/office/drawing/2012/chart" uri="{CE6537A1-D6FC-4f65-9D91-7224C49458BB}"/>
                <c:ext xmlns:c16="http://schemas.microsoft.com/office/drawing/2014/chart" uri="{C3380CC4-5D6E-409C-BE32-E72D297353CC}">
                  <c16:uniqueId val="{0000001A-7D2E-46C9-B7DC-F2A18493A6BF}"/>
                </c:ext>
              </c:extLst>
            </c:dLbl>
            <c:dLbl>
              <c:idx val="26"/>
              <c:delete val="1"/>
              <c:extLst>
                <c:ext xmlns:c15="http://schemas.microsoft.com/office/drawing/2012/chart" uri="{CE6537A1-D6FC-4f65-9D91-7224C49458BB}"/>
                <c:ext xmlns:c16="http://schemas.microsoft.com/office/drawing/2014/chart" uri="{C3380CC4-5D6E-409C-BE32-E72D297353CC}">
                  <c16:uniqueId val="{0000001B-7D2E-46C9-B7DC-F2A18493A6BF}"/>
                </c:ext>
              </c:extLst>
            </c:dLbl>
            <c:dLbl>
              <c:idx val="27"/>
              <c:delete val="1"/>
              <c:extLst>
                <c:ext xmlns:c15="http://schemas.microsoft.com/office/drawing/2012/chart" uri="{CE6537A1-D6FC-4f65-9D91-7224C49458BB}"/>
                <c:ext xmlns:c16="http://schemas.microsoft.com/office/drawing/2014/chart" uri="{C3380CC4-5D6E-409C-BE32-E72D297353CC}">
                  <c16:uniqueId val="{0000001C-7D2E-46C9-B7DC-F2A18493A6BF}"/>
                </c:ext>
              </c:extLst>
            </c:dLbl>
            <c:dLbl>
              <c:idx val="28"/>
              <c:delete val="1"/>
              <c:extLst>
                <c:ext xmlns:c15="http://schemas.microsoft.com/office/drawing/2012/chart" uri="{CE6537A1-D6FC-4f65-9D91-7224C49458BB}"/>
                <c:ext xmlns:c16="http://schemas.microsoft.com/office/drawing/2014/chart" uri="{C3380CC4-5D6E-409C-BE32-E72D297353CC}">
                  <c16:uniqueId val="{0000001D-7D2E-46C9-B7DC-F2A18493A6BF}"/>
                </c:ext>
              </c:extLst>
            </c:dLbl>
            <c:dLbl>
              <c:idx val="29"/>
              <c:delete val="1"/>
              <c:extLst>
                <c:ext xmlns:c15="http://schemas.microsoft.com/office/drawing/2012/chart" uri="{CE6537A1-D6FC-4f65-9D91-7224C49458BB}"/>
                <c:ext xmlns:c16="http://schemas.microsoft.com/office/drawing/2014/chart" uri="{C3380CC4-5D6E-409C-BE32-E72D297353CC}">
                  <c16:uniqueId val="{0000001E-7D2E-46C9-B7DC-F2A18493A6BF}"/>
                </c:ext>
              </c:extLst>
            </c:dLbl>
            <c:dLbl>
              <c:idx val="30"/>
              <c:delete val="1"/>
              <c:extLst>
                <c:ext xmlns:c15="http://schemas.microsoft.com/office/drawing/2012/chart" uri="{CE6537A1-D6FC-4f65-9D91-7224C49458BB}"/>
                <c:ext xmlns:c16="http://schemas.microsoft.com/office/drawing/2014/chart" uri="{C3380CC4-5D6E-409C-BE32-E72D297353CC}">
                  <c16:uniqueId val="{0000001F-7D2E-46C9-B7DC-F2A18493A6BF}"/>
                </c:ext>
              </c:extLst>
            </c:dLbl>
            <c:dLbl>
              <c:idx val="31"/>
              <c:delete val="1"/>
              <c:extLst>
                <c:ext xmlns:c15="http://schemas.microsoft.com/office/drawing/2012/chart" uri="{CE6537A1-D6FC-4f65-9D91-7224C49458BB}"/>
                <c:ext xmlns:c16="http://schemas.microsoft.com/office/drawing/2014/chart" uri="{C3380CC4-5D6E-409C-BE32-E72D297353CC}">
                  <c16:uniqueId val="{00000020-7D2E-46C9-B7DC-F2A18493A6BF}"/>
                </c:ext>
              </c:extLst>
            </c:dLbl>
            <c:dLbl>
              <c:idx val="33"/>
              <c:delete val="1"/>
              <c:extLst>
                <c:ext xmlns:c15="http://schemas.microsoft.com/office/drawing/2012/chart" uri="{CE6537A1-D6FC-4f65-9D91-7224C49458BB}"/>
                <c:ext xmlns:c16="http://schemas.microsoft.com/office/drawing/2014/chart" uri="{C3380CC4-5D6E-409C-BE32-E72D297353CC}">
                  <c16:uniqueId val="{00000021-7D2E-46C9-B7DC-F2A18493A6BF}"/>
                </c:ext>
              </c:extLst>
            </c:dLbl>
            <c:dLbl>
              <c:idx val="34"/>
              <c:delete val="1"/>
              <c:extLst>
                <c:ext xmlns:c15="http://schemas.microsoft.com/office/drawing/2012/chart" uri="{CE6537A1-D6FC-4f65-9D91-7224C49458BB}"/>
                <c:ext xmlns:c16="http://schemas.microsoft.com/office/drawing/2014/chart" uri="{C3380CC4-5D6E-409C-BE32-E72D297353CC}">
                  <c16:uniqueId val="{00000022-7D2E-46C9-B7DC-F2A18493A6BF}"/>
                </c:ext>
              </c:extLst>
            </c:dLbl>
            <c:dLbl>
              <c:idx val="35"/>
              <c:delete val="1"/>
              <c:extLst>
                <c:ext xmlns:c15="http://schemas.microsoft.com/office/drawing/2012/chart" uri="{CE6537A1-D6FC-4f65-9D91-7224C49458BB}"/>
                <c:ext xmlns:c16="http://schemas.microsoft.com/office/drawing/2014/chart" uri="{C3380CC4-5D6E-409C-BE32-E72D297353CC}">
                  <c16:uniqueId val="{00000023-7D2E-46C9-B7DC-F2A18493A6BF}"/>
                </c:ext>
              </c:extLst>
            </c:dLbl>
            <c:dLbl>
              <c:idx val="38"/>
              <c:delete val="1"/>
              <c:extLst>
                <c:ext xmlns:c15="http://schemas.microsoft.com/office/drawing/2012/chart" uri="{CE6537A1-D6FC-4f65-9D91-7224C49458BB}"/>
                <c:ext xmlns:c16="http://schemas.microsoft.com/office/drawing/2014/chart" uri="{C3380CC4-5D6E-409C-BE32-E72D297353CC}">
                  <c16:uniqueId val="{00000024-7D2E-46C9-B7DC-F2A18493A6BF}"/>
                </c:ext>
              </c:extLst>
            </c:dLbl>
            <c:dLbl>
              <c:idx val="39"/>
              <c:delete val="1"/>
              <c:extLst>
                <c:ext xmlns:c15="http://schemas.microsoft.com/office/drawing/2012/chart" uri="{CE6537A1-D6FC-4f65-9D91-7224C49458BB}"/>
                <c:ext xmlns:c16="http://schemas.microsoft.com/office/drawing/2014/chart" uri="{C3380CC4-5D6E-409C-BE32-E72D297353CC}">
                  <c16:uniqueId val="{00000025-7D2E-46C9-B7DC-F2A18493A6BF}"/>
                </c:ext>
              </c:extLst>
            </c:dLbl>
            <c:dLbl>
              <c:idx val="40"/>
              <c:delete val="1"/>
              <c:extLst>
                <c:ext xmlns:c15="http://schemas.microsoft.com/office/drawing/2012/chart" uri="{CE6537A1-D6FC-4f65-9D91-7224C49458BB}"/>
                <c:ext xmlns:c16="http://schemas.microsoft.com/office/drawing/2014/chart" uri="{C3380CC4-5D6E-409C-BE32-E72D297353CC}">
                  <c16:uniqueId val="{00000026-7D2E-46C9-B7DC-F2A18493A6BF}"/>
                </c:ext>
              </c:extLst>
            </c:dLbl>
            <c:dLbl>
              <c:idx val="41"/>
              <c:delete val="1"/>
              <c:extLst>
                <c:ext xmlns:c15="http://schemas.microsoft.com/office/drawing/2012/chart" uri="{CE6537A1-D6FC-4f65-9D91-7224C49458BB}"/>
                <c:ext xmlns:c16="http://schemas.microsoft.com/office/drawing/2014/chart" uri="{C3380CC4-5D6E-409C-BE32-E72D297353CC}">
                  <c16:uniqueId val="{00000027-7D2E-46C9-B7DC-F2A18493A6BF}"/>
                </c:ext>
              </c:extLst>
            </c:dLbl>
            <c:dLbl>
              <c:idx val="42"/>
              <c:delete val="1"/>
              <c:extLst>
                <c:ext xmlns:c15="http://schemas.microsoft.com/office/drawing/2012/chart" uri="{CE6537A1-D6FC-4f65-9D91-7224C49458BB}"/>
                <c:ext xmlns:c16="http://schemas.microsoft.com/office/drawing/2014/chart" uri="{C3380CC4-5D6E-409C-BE32-E72D297353CC}">
                  <c16:uniqueId val="{00000028-7D2E-46C9-B7DC-F2A18493A6BF}"/>
                </c:ext>
              </c:extLst>
            </c:dLbl>
            <c:dLbl>
              <c:idx val="43"/>
              <c:delete val="1"/>
              <c:extLst>
                <c:ext xmlns:c15="http://schemas.microsoft.com/office/drawing/2012/chart" uri="{CE6537A1-D6FC-4f65-9D91-7224C49458BB}"/>
                <c:ext xmlns:c16="http://schemas.microsoft.com/office/drawing/2014/chart" uri="{C3380CC4-5D6E-409C-BE32-E72D297353CC}">
                  <c16:uniqueId val="{00000029-7D2E-46C9-B7DC-F2A18493A6BF}"/>
                </c:ext>
              </c:extLst>
            </c:dLbl>
            <c:dLbl>
              <c:idx val="44"/>
              <c:delete val="1"/>
              <c:extLst>
                <c:ext xmlns:c15="http://schemas.microsoft.com/office/drawing/2012/chart" uri="{CE6537A1-D6FC-4f65-9D91-7224C49458BB}"/>
                <c:ext xmlns:c16="http://schemas.microsoft.com/office/drawing/2014/chart" uri="{C3380CC4-5D6E-409C-BE32-E72D297353CC}">
                  <c16:uniqueId val="{0000002A-7D2E-46C9-B7DC-F2A18493A6BF}"/>
                </c:ext>
              </c:extLst>
            </c:dLbl>
            <c:dLbl>
              <c:idx val="45"/>
              <c:delete val="1"/>
              <c:extLst>
                <c:ext xmlns:c15="http://schemas.microsoft.com/office/drawing/2012/chart" uri="{CE6537A1-D6FC-4f65-9D91-7224C49458BB}"/>
                <c:ext xmlns:c16="http://schemas.microsoft.com/office/drawing/2014/chart" uri="{C3380CC4-5D6E-409C-BE32-E72D297353CC}">
                  <c16:uniqueId val="{0000002B-7D2E-46C9-B7DC-F2A18493A6BF}"/>
                </c:ext>
              </c:extLst>
            </c:dLbl>
            <c:dLbl>
              <c:idx val="46"/>
              <c:delete val="1"/>
              <c:extLst>
                <c:ext xmlns:c15="http://schemas.microsoft.com/office/drawing/2012/chart" uri="{CE6537A1-D6FC-4f65-9D91-7224C49458BB}"/>
                <c:ext xmlns:c16="http://schemas.microsoft.com/office/drawing/2014/chart" uri="{C3380CC4-5D6E-409C-BE32-E72D297353CC}">
                  <c16:uniqueId val="{0000002C-7D2E-46C9-B7DC-F2A18493A6BF}"/>
                </c:ext>
              </c:extLst>
            </c:dLbl>
            <c:dLbl>
              <c:idx val="47"/>
              <c:delete val="1"/>
              <c:extLst>
                <c:ext xmlns:c15="http://schemas.microsoft.com/office/drawing/2012/chart" uri="{CE6537A1-D6FC-4f65-9D91-7224C49458BB}"/>
                <c:ext xmlns:c16="http://schemas.microsoft.com/office/drawing/2014/chart" uri="{C3380CC4-5D6E-409C-BE32-E72D297353CC}">
                  <c16:uniqueId val="{0000002D-7D2E-46C9-B7DC-F2A18493A6BF}"/>
                </c:ext>
              </c:extLst>
            </c:dLbl>
            <c:dLbl>
              <c:idx val="49"/>
              <c:delete val="1"/>
              <c:extLst>
                <c:ext xmlns:c15="http://schemas.microsoft.com/office/drawing/2012/chart" uri="{CE6537A1-D6FC-4f65-9D91-7224C49458BB}"/>
                <c:ext xmlns:c16="http://schemas.microsoft.com/office/drawing/2014/chart" uri="{C3380CC4-5D6E-409C-BE32-E72D297353CC}">
                  <c16:uniqueId val="{0000002E-7D2E-46C9-B7DC-F2A18493A6BF}"/>
                </c:ext>
              </c:extLst>
            </c:dLbl>
            <c:dLbl>
              <c:idx val="50"/>
              <c:delete val="1"/>
              <c:extLst>
                <c:ext xmlns:c15="http://schemas.microsoft.com/office/drawing/2012/chart" uri="{CE6537A1-D6FC-4f65-9D91-7224C49458BB}"/>
                <c:ext xmlns:c16="http://schemas.microsoft.com/office/drawing/2014/chart" uri="{C3380CC4-5D6E-409C-BE32-E72D297353CC}">
                  <c16:uniqueId val="{0000002F-7D2E-46C9-B7DC-F2A18493A6BF}"/>
                </c:ext>
              </c:extLst>
            </c:dLbl>
            <c:dLbl>
              <c:idx val="51"/>
              <c:delete val="1"/>
              <c:extLst>
                <c:ext xmlns:c15="http://schemas.microsoft.com/office/drawing/2012/chart" uri="{CE6537A1-D6FC-4f65-9D91-7224C49458BB}"/>
                <c:ext xmlns:c16="http://schemas.microsoft.com/office/drawing/2014/chart" uri="{C3380CC4-5D6E-409C-BE32-E72D297353CC}">
                  <c16:uniqueId val="{00000030-7D2E-46C9-B7DC-F2A18493A6BF}"/>
                </c:ext>
              </c:extLst>
            </c:dLbl>
            <c:dLbl>
              <c:idx val="53"/>
              <c:delete val="1"/>
              <c:extLst>
                <c:ext xmlns:c15="http://schemas.microsoft.com/office/drawing/2012/chart" uri="{CE6537A1-D6FC-4f65-9D91-7224C49458BB}"/>
                <c:ext xmlns:c16="http://schemas.microsoft.com/office/drawing/2014/chart" uri="{C3380CC4-5D6E-409C-BE32-E72D297353CC}">
                  <c16:uniqueId val="{00000031-7D2E-46C9-B7DC-F2A18493A6BF}"/>
                </c:ext>
              </c:extLst>
            </c:dLbl>
            <c:dLbl>
              <c:idx val="55"/>
              <c:delete val="1"/>
              <c:extLst>
                <c:ext xmlns:c15="http://schemas.microsoft.com/office/drawing/2012/chart" uri="{CE6537A1-D6FC-4f65-9D91-7224C49458BB}"/>
                <c:ext xmlns:c16="http://schemas.microsoft.com/office/drawing/2014/chart" uri="{C3380CC4-5D6E-409C-BE32-E72D297353CC}">
                  <c16:uniqueId val="{00000032-7D2E-46C9-B7DC-F2A18493A6BF}"/>
                </c:ext>
              </c:extLst>
            </c:dLbl>
            <c:dLbl>
              <c:idx val="56"/>
              <c:delete val="1"/>
              <c:extLst>
                <c:ext xmlns:c15="http://schemas.microsoft.com/office/drawing/2012/chart" uri="{CE6537A1-D6FC-4f65-9D91-7224C49458BB}"/>
                <c:ext xmlns:c16="http://schemas.microsoft.com/office/drawing/2014/chart" uri="{C3380CC4-5D6E-409C-BE32-E72D297353CC}">
                  <c16:uniqueId val="{00000033-7D2E-46C9-B7DC-F2A18493A6BF}"/>
                </c:ext>
              </c:extLst>
            </c:dLbl>
            <c:dLbl>
              <c:idx val="57"/>
              <c:delete val="1"/>
              <c:extLst>
                <c:ext xmlns:c15="http://schemas.microsoft.com/office/drawing/2012/chart" uri="{CE6537A1-D6FC-4f65-9D91-7224C49458BB}"/>
                <c:ext xmlns:c16="http://schemas.microsoft.com/office/drawing/2014/chart" uri="{C3380CC4-5D6E-409C-BE32-E72D297353CC}">
                  <c16:uniqueId val="{00000034-7D2E-46C9-B7DC-F2A18493A6BF}"/>
                </c:ext>
              </c:extLst>
            </c:dLbl>
            <c:dLbl>
              <c:idx val="58"/>
              <c:delete val="1"/>
              <c:extLst>
                <c:ext xmlns:c15="http://schemas.microsoft.com/office/drawing/2012/chart" uri="{CE6537A1-D6FC-4f65-9D91-7224C49458BB}"/>
                <c:ext xmlns:c16="http://schemas.microsoft.com/office/drawing/2014/chart" uri="{C3380CC4-5D6E-409C-BE32-E72D297353CC}">
                  <c16:uniqueId val="{00000035-7D2E-46C9-B7DC-F2A18493A6BF}"/>
                </c:ext>
              </c:extLst>
            </c:dLbl>
            <c:dLbl>
              <c:idx val="59"/>
              <c:delete val="1"/>
              <c:extLst>
                <c:ext xmlns:c15="http://schemas.microsoft.com/office/drawing/2012/chart" uri="{CE6537A1-D6FC-4f65-9D91-7224C49458BB}"/>
                <c:ext xmlns:c16="http://schemas.microsoft.com/office/drawing/2014/chart" uri="{C3380CC4-5D6E-409C-BE32-E72D297353CC}">
                  <c16:uniqueId val="{00000036-7D2E-46C9-B7DC-F2A18493A6BF}"/>
                </c:ext>
              </c:extLst>
            </c:dLbl>
            <c:dLbl>
              <c:idx val="60"/>
              <c:delete val="1"/>
              <c:extLst>
                <c:ext xmlns:c15="http://schemas.microsoft.com/office/drawing/2012/chart" uri="{CE6537A1-D6FC-4f65-9D91-7224C49458BB}"/>
                <c:ext xmlns:c16="http://schemas.microsoft.com/office/drawing/2014/chart" uri="{C3380CC4-5D6E-409C-BE32-E72D297353CC}">
                  <c16:uniqueId val="{00000037-7D2E-46C9-B7DC-F2A18493A6BF}"/>
                </c:ext>
              </c:extLst>
            </c:dLbl>
            <c:dLbl>
              <c:idx val="61"/>
              <c:delete val="1"/>
              <c:extLst>
                <c:ext xmlns:c15="http://schemas.microsoft.com/office/drawing/2012/chart" uri="{CE6537A1-D6FC-4f65-9D91-7224C49458BB}"/>
                <c:ext xmlns:c16="http://schemas.microsoft.com/office/drawing/2014/chart" uri="{C3380CC4-5D6E-409C-BE32-E72D297353CC}">
                  <c16:uniqueId val="{00000038-7D2E-46C9-B7DC-F2A18493A6BF}"/>
                </c:ext>
              </c:extLst>
            </c:dLbl>
            <c:dLbl>
              <c:idx val="64"/>
              <c:delete val="1"/>
              <c:extLst>
                <c:ext xmlns:c15="http://schemas.microsoft.com/office/drawing/2012/chart" uri="{CE6537A1-D6FC-4f65-9D91-7224C49458BB}"/>
                <c:ext xmlns:c16="http://schemas.microsoft.com/office/drawing/2014/chart" uri="{C3380CC4-5D6E-409C-BE32-E72D297353CC}">
                  <c16:uniqueId val="{00000039-7D2E-46C9-B7DC-F2A18493A6BF}"/>
                </c:ext>
              </c:extLst>
            </c:dLbl>
            <c:dLbl>
              <c:idx val="65"/>
              <c:delete val="1"/>
              <c:extLst>
                <c:ext xmlns:c15="http://schemas.microsoft.com/office/drawing/2012/chart" uri="{CE6537A1-D6FC-4f65-9D91-7224C49458BB}"/>
                <c:ext xmlns:c16="http://schemas.microsoft.com/office/drawing/2014/chart" uri="{C3380CC4-5D6E-409C-BE32-E72D297353CC}">
                  <c16:uniqueId val="{0000003A-7D2E-46C9-B7DC-F2A18493A6BF}"/>
                </c:ext>
              </c:extLst>
            </c:dLbl>
            <c:dLbl>
              <c:idx val="66"/>
              <c:delete val="1"/>
              <c:extLst>
                <c:ext xmlns:c15="http://schemas.microsoft.com/office/drawing/2012/chart" uri="{CE6537A1-D6FC-4f65-9D91-7224C49458BB}"/>
                <c:ext xmlns:c16="http://schemas.microsoft.com/office/drawing/2014/chart" uri="{C3380CC4-5D6E-409C-BE32-E72D297353CC}">
                  <c16:uniqueId val="{0000003B-7D2E-46C9-B7DC-F2A18493A6BF}"/>
                </c:ext>
              </c:extLst>
            </c:dLbl>
            <c:dLbl>
              <c:idx val="67"/>
              <c:delete val="1"/>
              <c:extLst>
                <c:ext xmlns:c15="http://schemas.microsoft.com/office/drawing/2012/chart" uri="{CE6537A1-D6FC-4f65-9D91-7224C49458BB}"/>
                <c:ext xmlns:c16="http://schemas.microsoft.com/office/drawing/2014/chart" uri="{C3380CC4-5D6E-409C-BE32-E72D297353CC}">
                  <c16:uniqueId val="{0000003C-7D2E-46C9-B7DC-F2A18493A6BF}"/>
                </c:ext>
              </c:extLst>
            </c:dLbl>
            <c:dLbl>
              <c:idx val="69"/>
              <c:delete val="1"/>
              <c:extLst>
                <c:ext xmlns:c15="http://schemas.microsoft.com/office/drawing/2012/chart" uri="{CE6537A1-D6FC-4f65-9D91-7224C49458BB}"/>
                <c:ext xmlns:c16="http://schemas.microsoft.com/office/drawing/2014/chart" uri="{C3380CC4-5D6E-409C-BE32-E72D297353CC}">
                  <c16:uniqueId val="{0000003D-7D2E-46C9-B7DC-F2A18493A6BF}"/>
                </c:ext>
              </c:extLst>
            </c:dLbl>
            <c:dLbl>
              <c:idx val="70"/>
              <c:delete val="1"/>
              <c:extLst>
                <c:ext xmlns:c15="http://schemas.microsoft.com/office/drawing/2012/chart" uri="{CE6537A1-D6FC-4f65-9D91-7224C49458BB}"/>
                <c:ext xmlns:c16="http://schemas.microsoft.com/office/drawing/2014/chart" uri="{C3380CC4-5D6E-409C-BE32-E72D297353CC}">
                  <c16:uniqueId val="{0000003E-7D2E-46C9-B7DC-F2A18493A6BF}"/>
                </c:ext>
              </c:extLst>
            </c:dLbl>
            <c:dLbl>
              <c:idx val="71"/>
              <c:delete val="1"/>
              <c:extLst>
                <c:ext xmlns:c15="http://schemas.microsoft.com/office/drawing/2012/chart" uri="{CE6537A1-D6FC-4f65-9D91-7224C49458BB}"/>
                <c:ext xmlns:c16="http://schemas.microsoft.com/office/drawing/2014/chart" uri="{C3380CC4-5D6E-409C-BE32-E72D297353CC}">
                  <c16:uniqueId val="{0000003F-7D2E-46C9-B7DC-F2A18493A6BF}"/>
                </c:ext>
              </c:extLst>
            </c:dLbl>
            <c:dLbl>
              <c:idx val="72"/>
              <c:delete val="1"/>
              <c:extLst>
                <c:ext xmlns:c15="http://schemas.microsoft.com/office/drawing/2012/chart" uri="{CE6537A1-D6FC-4f65-9D91-7224C49458BB}"/>
                <c:ext xmlns:c16="http://schemas.microsoft.com/office/drawing/2014/chart" uri="{C3380CC4-5D6E-409C-BE32-E72D297353CC}">
                  <c16:uniqueId val="{00000040-7D2E-46C9-B7DC-F2A18493A6BF}"/>
                </c:ext>
              </c:extLst>
            </c:dLbl>
            <c:dLbl>
              <c:idx val="73"/>
              <c:delete val="1"/>
              <c:extLst>
                <c:ext xmlns:c15="http://schemas.microsoft.com/office/drawing/2012/chart" uri="{CE6537A1-D6FC-4f65-9D91-7224C49458BB}"/>
                <c:ext xmlns:c16="http://schemas.microsoft.com/office/drawing/2014/chart" uri="{C3380CC4-5D6E-409C-BE32-E72D297353CC}">
                  <c16:uniqueId val="{00000041-7D2E-46C9-B7DC-F2A18493A6BF}"/>
                </c:ext>
              </c:extLst>
            </c:dLbl>
            <c:dLbl>
              <c:idx val="74"/>
              <c:delete val="1"/>
              <c:extLst>
                <c:ext xmlns:c15="http://schemas.microsoft.com/office/drawing/2012/chart" uri="{CE6537A1-D6FC-4f65-9D91-7224C49458BB}"/>
                <c:ext xmlns:c16="http://schemas.microsoft.com/office/drawing/2014/chart" uri="{C3380CC4-5D6E-409C-BE32-E72D297353CC}">
                  <c16:uniqueId val="{00000042-7D2E-46C9-B7DC-F2A18493A6BF}"/>
                </c:ext>
              </c:extLst>
            </c:dLbl>
            <c:dLbl>
              <c:idx val="75"/>
              <c:delete val="1"/>
              <c:extLst>
                <c:ext xmlns:c15="http://schemas.microsoft.com/office/drawing/2012/chart" uri="{CE6537A1-D6FC-4f65-9D91-7224C49458BB}"/>
                <c:ext xmlns:c16="http://schemas.microsoft.com/office/drawing/2014/chart" uri="{C3380CC4-5D6E-409C-BE32-E72D297353CC}">
                  <c16:uniqueId val="{00000043-7D2E-46C9-B7DC-F2A18493A6BF}"/>
                </c:ext>
              </c:extLst>
            </c:dLbl>
            <c:dLbl>
              <c:idx val="76"/>
              <c:delete val="1"/>
              <c:extLst>
                <c:ext xmlns:c15="http://schemas.microsoft.com/office/drawing/2012/chart" uri="{CE6537A1-D6FC-4f65-9D91-7224C49458BB}"/>
                <c:ext xmlns:c16="http://schemas.microsoft.com/office/drawing/2014/chart" uri="{C3380CC4-5D6E-409C-BE32-E72D297353CC}">
                  <c16:uniqueId val="{00000044-7D2E-46C9-B7DC-F2A18493A6BF}"/>
                </c:ext>
              </c:extLst>
            </c:dLbl>
            <c:dLbl>
              <c:idx val="77"/>
              <c:delete val="1"/>
              <c:extLst>
                <c:ext xmlns:c15="http://schemas.microsoft.com/office/drawing/2012/chart" uri="{CE6537A1-D6FC-4f65-9D91-7224C49458BB}"/>
                <c:ext xmlns:c16="http://schemas.microsoft.com/office/drawing/2014/chart" uri="{C3380CC4-5D6E-409C-BE32-E72D297353CC}">
                  <c16:uniqueId val="{00000045-7D2E-46C9-B7DC-F2A18493A6BF}"/>
                </c:ext>
              </c:extLst>
            </c:dLbl>
            <c:dLbl>
              <c:idx val="78"/>
              <c:delete val="1"/>
              <c:extLst>
                <c:ext xmlns:c15="http://schemas.microsoft.com/office/drawing/2012/chart" uri="{CE6537A1-D6FC-4f65-9D91-7224C49458BB}"/>
                <c:ext xmlns:c16="http://schemas.microsoft.com/office/drawing/2014/chart" uri="{C3380CC4-5D6E-409C-BE32-E72D297353CC}">
                  <c16:uniqueId val="{00000046-7D2E-46C9-B7DC-F2A18493A6BF}"/>
                </c:ext>
              </c:extLst>
            </c:dLbl>
            <c:dLbl>
              <c:idx val="79"/>
              <c:delete val="1"/>
              <c:extLst>
                <c:ext xmlns:c15="http://schemas.microsoft.com/office/drawing/2012/chart" uri="{CE6537A1-D6FC-4f65-9D91-7224C49458BB}"/>
                <c:ext xmlns:c16="http://schemas.microsoft.com/office/drawing/2014/chart" uri="{C3380CC4-5D6E-409C-BE32-E72D297353CC}">
                  <c16:uniqueId val="{00000047-7D2E-46C9-B7DC-F2A18493A6BF}"/>
                </c:ext>
              </c:extLst>
            </c:dLbl>
            <c:dLbl>
              <c:idx val="80"/>
              <c:delete val="1"/>
              <c:extLst>
                <c:ext xmlns:c15="http://schemas.microsoft.com/office/drawing/2012/chart" uri="{CE6537A1-D6FC-4f65-9D91-7224C49458BB}"/>
                <c:ext xmlns:c16="http://schemas.microsoft.com/office/drawing/2014/chart" uri="{C3380CC4-5D6E-409C-BE32-E72D297353CC}">
                  <c16:uniqueId val="{00000000-7D2E-46C9-B7DC-F2A18493A6BF}"/>
                </c:ext>
              </c:extLst>
            </c:dLbl>
            <c:spPr>
              <a:noFill/>
              <a:ln>
                <a:noFill/>
              </a:ln>
              <a:effectLst/>
            </c:spPr>
            <c:txPr>
              <a:bodyPr rot="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dLblPos val="l"/>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ysClr val="windowText" lastClr="000000"/>
                </a:solidFill>
                <a:prstDash val="solid"/>
              </a:ln>
              <a:effectLst/>
            </c:spPr>
            <c:trendlineType val="linear"/>
            <c:dispRSqr val="1"/>
            <c:dispEq val="0"/>
            <c:trendlineLbl>
              <c:layout>
                <c:manualLayout>
                  <c:x val="9.3326803049140386E-2"/>
                  <c:y val="9.1111337402082406E-3"/>
                </c:manualLayout>
              </c:layout>
              <c:numFmt formatCode="#,##0.00" sourceLinked="0"/>
              <c:spPr>
                <a:solidFill>
                  <a:schemeClr val="bg1"/>
                </a:solidFill>
                <a:ln>
                  <a:noFill/>
                </a:ln>
                <a:effectLst/>
              </c:spPr>
              <c:txPr>
                <a:bodyPr rot="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trendlineLbl>
          </c:trendline>
          <c:xVal>
            <c:numRef>
              <c:f>'Figure II.2.2'!$B$101:$B$124</c:f>
              <c:numCache>
                <c:formatCode>0.0</c:formatCode>
                <c:ptCount val="24"/>
                <c:pt idx="0">
                  <c:v>36.303997039794922</c:v>
                </c:pt>
                <c:pt idx="1">
                  <c:v>28.661237716674805</c:v>
                </c:pt>
                <c:pt idx="2">
                  <c:v>68.7825927734375</c:v>
                </c:pt>
                <c:pt idx="3">
                  <c:v>42.900413513183594</c:v>
                </c:pt>
                <c:pt idx="4">
                  <c:v>26.926061630249023</c:v>
                </c:pt>
                <c:pt idx="5">
                  <c:v>36.593757629394531</c:v>
                </c:pt>
                <c:pt idx="6">
                  <c:v>30.852487564086914</c:v>
                </c:pt>
                <c:pt idx="7">
                  <c:v>49.395530700683594</c:v>
                </c:pt>
                <c:pt idx="8">
                  <c:v>#N/A</c:v>
                </c:pt>
                <c:pt idx="9">
                  <c:v>40.538047790527344</c:v>
                </c:pt>
                <c:pt idx="10">
                  <c:v>88.943626403808594</c:v>
                </c:pt>
                <c:pt idx="11">
                  <c:v>38.776542663574219</c:v>
                </c:pt>
                <c:pt idx="12">
                  <c:v>85.39202880859375</c:v>
                </c:pt>
                <c:pt idx="13">
                  <c:v>38.217483520507813</c:v>
                </c:pt>
                <c:pt idx="14">
                  <c:v>#N/A</c:v>
                </c:pt>
                <c:pt idx="15">
                  <c:v>66.82696533203125</c:v>
                </c:pt>
                <c:pt idx="16">
                  <c:v>19.640293121337891</c:v>
                </c:pt>
                <c:pt idx="17">
                  <c:v>47.780216217041016</c:v>
                </c:pt>
                <c:pt idx="18">
                  <c:v>50.427906036376953</c:v>
                </c:pt>
                <c:pt idx="19">
                  <c:v>76.452011108398438</c:v>
                </c:pt>
                <c:pt idx="20">
                  <c:v>42.983570098876953</c:v>
                </c:pt>
                <c:pt idx="21">
                  <c:v>45.005176544189453</c:v>
                </c:pt>
                <c:pt idx="22">
                  <c:v>64.183853149414063</c:v>
                </c:pt>
                <c:pt idx="23">
                  <c:v>54.136447906494141</c:v>
                </c:pt>
              </c:numCache>
            </c:numRef>
          </c:xVal>
          <c:yVal>
            <c:numRef>
              <c:f>'Figure II.2.2'!$C$101:$C$124</c:f>
              <c:numCache>
                <c:formatCode>0</c:formatCode>
                <c:ptCount val="24"/>
                <c:pt idx="0">
                  <c:v>492.67563897849618</c:v>
                </c:pt>
                <c:pt idx="1">
                  <c:v>474.82645390785706</c:v>
                </c:pt>
                <c:pt idx="2">
                  <c:v>484.13922563776697</c:v>
                </c:pt>
                <c:pt idx="3">
                  <c:v>463.9946184782649</c:v>
                </c:pt>
                <c:pt idx="4">
                  <c:v>483.15945520181771</c:v>
                </c:pt>
                <c:pt idx="5">
                  <c:v>488.97508506576361</c:v>
                </c:pt>
                <c:pt idx="6">
                  <c:v>486.99920785192438</c:v>
                </c:pt>
                <c:pt idx="7">
                  <c:v>489.48681674494503</c:v>
                </c:pt>
                <c:pt idx="8">
                  <c:v>489.27387694241099</c:v>
                </c:pt>
                <c:pt idx="9">
                  <c:v>484.52900864834987</c:v>
                </c:pt>
                <c:pt idx="10">
                  <c:v>458.89644981037986</c:v>
                </c:pt>
                <c:pt idx="11">
                  <c:v>471.25947547628658</c:v>
                </c:pt>
                <c:pt idx="12">
                  <c:v>481.76606539700737</c:v>
                </c:pt>
                <c:pt idx="13">
                  <c:v>430.1463218532806</c:v>
                </c:pt>
                <c:pt idx="14">
                  <c:v>468.44994989168754</c:v>
                </c:pt>
                <c:pt idx="15">
                  <c:v>475.14676197725714</c:v>
                </c:pt>
                <c:pt idx="16">
                  <c:v>491.64827959188278</c:v>
                </c:pt>
                <c:pt idx="17">
                  <c:v>472.77612237193983</c:v>
                </c:pt>
                <c:pt idx="18">
                  <c:v>487.26749896735731</c:v>
                </c:pt>
                <c:pt idx="19">
                  <c:v>507.99058644870297</c:v>
                </c:pt>
                <c:pt idx="20">
                  <c:v>488.96005376370152</c:v>
                </c:pt>
                <c:pt idx="21">
                  <c:v>509.9469532247615</c:v>
                </c:pt>
                <c:pt idx="22">
                  <c:v>473.94441842059842</c:v>
                </c:pt>
                <c:pt idx="23">
                  <c:v>473.14020802460692</c:v>
                </c:pt>
              </c:numCache>
            </c:numRef>
          </c:yVal>
          <c:smooth val="0"/>
          <c:extLst>
            <c:ext xmlns:c15="http://schemas.microsoft.com/office/drawing/2012/chart" uri="{02D57815-91ED-43cb-92C2-25804820EDAC}">
              <c15:datalabelsRange>
                <c15:f>'Figure II.2.2'!$A$101:$A$124</c15:f>
                <c15:dlblRangeCache>
                  <c:ptCount val="24"/>
                  <c:pt idx="0">
                    <c:v>Nīderlande</c:v>
                  </c:pt>
                  <c:pt idx="1">
                    <c:v>Vācija</c:v>
                  </c:pt>
                  <c:pt idx="2">
                    <c:v>Somija</c:v>
                  </c:pt>
                  <c:pt idx="3">
                    <c:v>Slovākija</c:v>
                  </c:pt>
                  <c:pt idx="4">
                    <c:v>Latvija</c:v>
                  </c:pt>
                  <c:pt idx="5">
                    <c:v>Lielbritānija</c:v>
                  </c:pt>
                  <c:pt idx="6">
                    <c:v>Čehija</c:v>
                  </c:pt>
                  <c:pt idx="7">
                    <c:v>Beļģija</c:v>
                  </c:pt>
                  <c:pt idx="8">
                    <c:v>Dāniija</c:v>
                  </c:pt>
                  <c:pt idx="9">
                    <c:v>Slovēnija</c:v>
                  </c:pt>
                  <c:pt idx="10">
                    <c:v>Islande</c:v>
                  </c:pt>
                  <c:pt idx="11">
                    <c:v>Itālija</c:v>
                  </c:pt>
                  <c:pt idx="12">
                    <c:v>Zviedrija</c:v>
                  </c:pt>
                  <c:pt idx="13">
                    <c:v>Grieķija</c:v>
                  </c:pt>
                  <c:pt idx="14">
                    <c:v>Norvēģija</c:v>
                  </c:pt>
                  <c:pt idx="15">
                    <c:v>Lietuva</c:v>
                  </c:pt>
                  <c:pt idx="16">
                    <c:v>Īrija</c:v>
                  </c:pt>
                  <c:pt idx="17">
                    <c:v>Ungārija</c:v>
                  </c:pt>
                  <c:pt idx="18">
                    <c:v>Austrija</c:v>
                  </c:pt>
                  <c:pt idx="19">
                    <c:v>Šveice</c:v>
                  </c:pt>
                  <c:pt idx="20">
                    <c:v>Polija</c:v>
                  </c:pt>
                  <c:pt idx="21">
                    <c:v>Igaunija</c:v>
                  </c:pt>
                  <c:pt idx="22">
                    <c:v>Francija</c:v>
                  </c:pt>
                  <c:pt idx="23">
                    <c:v>Spānija</c:v>
                  </c:pt>
                </c15:dlblRangeCache>
              </c15:datalabelsRange>
            </c:ext>
            <c:ext xmlns:c16="http://schemas.microsoft.com/office/drawing/2014/chart" uri="{C3380CC4-5D6E-409C-BE32-E72D297353CC}">
              <c16:uniqueId val="{00000049-7D2E-46C9-B7DC-F2A18493A6BF}"/>
            </c:ext>
          </c:extLst>
        </c:ser>
        <c:dLbls>
          <c:showLegendKey val="0"/>
          <c:showVal val="0"/>
          <c:showCatName val="0"/>
          <c:showSerName val="0"/>
          <c:showPercent val="0"/>
          <c:showBubbleSize val="0"/>
        </c:dLbls>
        <c:axId val="1951010544"/>
        <c:axId val="1147557072"/>
      </c:scatterChart>
      <c:valAx>
        <c:axId val="19510105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low"/>
        <c:spPr>
          <a:noFill/>
          <a:ln w="15875" cap="flat" cmpd="sng" algn="ctr">
            <a:solidFill>
              <a:schemeClr val="accent5"/>
            </a:solidFill>
            <a:round/>
          </a:ln>
          <a:effectLst/>
        </c:spPr>
        <c:txPr>
          <a:bodyPr rot="-6000000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crossAx val="1147557072"/>
        <c:crossesAt val="472.4"/>
        <c:crossBetween val="midCat"/>
      </c:valAx>
      <c:valAx>
        <c:axId val="1147557072"/>
        <c:scaling>
          <c:orientation val="minMax"/>
          <c:min val="4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rgbClr val="005688"/>
                    </a:solidFill>
                    <a:latin typeface="+mn-lt"/>
                    <a:ea typeface="+mn-ea"/>
                    <a:cs typeface="+mn-cs"/>
                  </a:defRPr>
                </a:pPr>
                <a:r>
                  <a:rPr lang="lv-LV"/>
                  <a:t>Vidējie sasniegumi matemātikā</a:t>
                </a:r>
                <a:endParaRPr lang="en-US"/>
              </a:p>
            </c:rich>
          </c:tx>
          <c:layout>
            <c:manualLayout>
              <c:xMode val="edge"/>
              <c:yMode val="edge"/>
              <c:x val="9.3208504439337425E-3"/>
              <c:y val="1.411242135453661E-2"/>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title>
        <c:numFmt formatCode="0" sourceLinked="1"/>
        <c:majorTickMark val="none"/>
        <c:minorTickMark val="none"/>
        <c:tickLblPos val="low"/>
        <c:spPr>
          <a:noFill/>
          <a:ln w="22225" cap="flat" cmpd="sng" algn="ctr">
            <a:solidFill>
              <a:schemeClr val="accent5"/>
            </a:solidFill>
            <a:round/>
          </a:ln>
          <a:effectLst/>
        </c:spPr>
        <c:txPr>
          <a:bodyPr rot="-6000000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crossAx val="1951010544"/>
        <c:crossesAt val="49.47"/>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b="1">
          <a:solidFill>
            <a:srgbClr val="005688"/>
          </a:solidFill>
        </a:defRPr>
      </a:pPr>
      <a:endParaRPr lang="en-150"/>
    </a:p>
  </c:txPr>
  <c:externalData r:id="rId4">
    <c:autoUpdate val="0"/>
  </c:externalData>
  <c:userShapes r:id="rId5"/>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2552260475678791E-2"/>
          <c:y val="0.19906005905524027"/>
          <c:w val="0.9340412813349569"/>
          <c:h val="0.59871749803497176"/>
        </c:manualLayout>
      </c:layout>
      <c:barChart>
        <c:barDir val="col"/>
        <c:grouping val="clustered"/>
        <c:varyColors val="0"/>
        <c:ser>
          <c:idx val="1"/>
          <c:order val="1"/>
          <c:tx>
            <c:strRef>
              <c:f>'Figure II.2.5'!$B$99</c:f>
              <c:strCache>
                <c:ptCount val="1"/>
                <c:pt idx="0">
                  <c:v>Videosaziņas programmu lietošana</c:v>
                </c:pt>
              </c:strCache>
            </c:strRef>
          </c:tx>
          <c:spPr>
            <a:solidFill>
              <a:srgbClr val="00789F"/>
            </a:solidFill>
            <a:ln>
              <a:noFill/>
            </a:ln>
            <a:effectLst/>
          </c:spPr>
          <c:invertIfNegative val="0"/>
          <c:cat>
            <c:strRef>
              <c:f>'Figure II.2.5'!$A$101:$A$106</c:f>
              <c:strCache>
                <c:ptCount val="6"/>
                <c:pt idx="0">
                  <c:v>Islande</c:v>
                </c:pt>
                <c:pt idx="1">
                  <c:v>Somija</c:v>
                </c:pt>
                <c:pt idx="2">
                  <c:v>Lietuva</c:v>
                </c:pt>
                <c:pt idx="3">
                  <c:v>OECD vidējais</c:v>
                </c:pt>
                <c:pt idx="4">
                  <c:v>Igaunija</c:v>
                </c:pt>
                <c:pt idx="5">
                  <c:v>Latvija</c:v>
                </c:pt>
              </c:strCache>
            </c:strRef>
          </c:cat>
          <c:val>
            <c:numRef>
              <c:f>'Figure II.2.5'!$B$101:$B$106</c:f>
              <c:numCache>
                <c:formatCode>0.0</c:formatCode>
                <c:ptCount val="6"/>
                <c:pt idx="0">
                  <c:v>70.626335144042969</c:v>
                </c:pt>
                <c:pt idx="1">
                  <c:v>80.070503234863281</c:v>
                </c:pt>
                <c:pt idx="2">
                  <c:v>84.729949951171875</c:v>
                </c:pt>
                <c:pt idx="3">
                  <c:v>77.027984619140625</c:v>
                </c:pt>
                <c:pt idx="4">
                  <c:v>84.510063171386719</c:v>
                </c:pt>
                <c:pt idx="5">
                  <c:v>79.3524169921875</c:v>
                </c:pt>
              </c:numCache>
            </c:numRef>
          </c:val>
          <c:extLst>
            <c:ext xmlns:c16="http://schemas.microsoft.com/office/drawing/2014/chart" uri="{C3380CC4-5D6E-409C-BE32-E72D297353CC}">
              <c16:uniqueId val="{00000000-7B5D-4190-98EC-719F085E992C}"/>
            </c:ext>
          </c:extLst>
        </c:ser>
        <c:dLbls>
          <c:showLegendKey val="0"/>
          <c:showVal val="0"/>
          <c:showCatName val="0"/>
          <c:showSerName val="0"/>
          <c:showPercent val="0"/>
          <c:showBubbleSize val="0"/>
        </c:dLbls>
        <c:gapWidth val="200"/>
        <c:axId val="1467630224"/>
        <c:axId val="1475935120"/>
      </c:barChart>
      <c:lineChart>
        <c:grouping val="standard"/>
        <c:varyColors val="0"/>
        <c:ser>
          <c:idx val="0"/>
          <c:order val="0"/>
          <c:tx>
            <c:strRef>
              <c:f>'Figure II.2.5'!$C$99</c:f>
              <c:strCache>
                <c:ptCount val="1"/>
                <c:pt idx="0">
                  <c:v>Sevis motivēšana mācībām</c:v>
                </c:pt>
              </c:strCache>
            </c:strRef>
          </c:tx>
          <c:spPr>
            <a:ln w="28575" cap="rnd">
              <a:noFill/>
              <a:round/>
            </a:ln>
            <a:effectLst/>
          </c:spPr>
          <c:marker>
            <c:symbol val="triangle"/>
            <c:size val="13"/>
            <c:spPr>
              <a:solidFill>
                <a:srgbClr val="E9B91C"/>
              </a:solidFill>
              <a:ln w="22225">
                <a:noFill/>
              </a:ln>
              <a:effectLst/>
            </c:spPr>
          </c:marker>
          <c:cat>
            <c:strRef>
              <c:f>'Figure II.2.5'!$A$101:$A$106</c:f>
              <c:strCache>
                <c:ptCount val="6"/>
                <c:pt idx="0">
                  <c:v>Islande</c:v>
                </c:pt>
                <c:pt idx="1">
                  <c:v>Somija</c:v>
                </c:pt>
                <c:pt idx="2">
                  <c:v>Lietuva</c:v>
                </c:pt>
                <c:pt idx="3">
                  <c:v>OECD vidējais</c:v>
                </c:pt>
                <c:pt idx="4">
                  <c:v>Igaunija</c:v>
                </c:pt>
                <c:pt idx="5">
                  <c:v>Latvija</c:v>
                </c:pt>
              </c:strCache>
            </c:strRef>
          </c:cat>
          <c:val>
            <c:numRef>
              <c:f>'Figure II.2.5'!$C$101:$C$106</c:f>
              <c:numCache>
                <c:formatCode>0.0</c:formatCode>
                <c:ptCount val="6"/>
                <c:pt idx="0">
                  <c:v>73.758895874023438</c:v>
                </c:pt>
                <c:pt idx="1">
                  <c:v>63.481296539306641</c:v>
                </c:pt>
                <c:pt idx="2">
                  <c:v>62.766445159912109</c:v>
                </c:pt>
                <c:pt idx="3">
                  <c:v>58.075016021728516</c:v>
                </c:pt>
                <c:pt idx="4">
                  <c:v>56.253185272216797</c:v>
                </c:pt>
                <c:pt idx="5">
                  <c:v>51.052337646484375</c:v>
                </c:pt>
              </c:numCache>
            </c:numRef>
          </c:val>
          <c:smooth val="0"/>
          <c:extLst>
            <c:ext xmlns:c16="http://schemas.microsoft.com/office/drawing/2014/chart" uri="{C3380CC4-5D6E-409C-BE32-E72D297353CC}">
              <c16:uniqueId val="{00000001-7B5D-4190-98EC-719F085E992C}"/>
            </c:ext>
          </c:extLst>
        </c:ser>
        <c:dLbls>
          <c:showLegendKey val="0"/>
          <c:showVal val="0"/>
          <c:showCatName val="0"/>
          <c:showSerName val="0"/>
          <c:showPercent val="0"/>
          <c:showBubbleSize val="0"/>
        </c:dLbls>
        <c:dropLines>
          <c:spPr>
            <a:ln w="22225" cap="flat" cmpd="sng" algn="ctr">
              <a:solidFill>
                <a:srgbClr val="E9B91C"/>
              </a:solidFill>
              <a:round/>
            </a:ln>
            <a:effectLst/>
          </c:spPr>
        </c:dropLines>
        <c:marker val="1"/>
        <c:smooth val="0"/>
        <c:axId val="1467630224"/>
        <c:axId val="1475935120"/>
      </c:lineChart>
      <c:catAx>
        <c:axId val="1467630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5688"/>
                </a:solidFill>
                <a:latin typeface="+mn-lt"/>
                <a:ea typeface="+mn-ea"/>
                <a:cs typeface="+mn-cs"/>
              </a:defRPr>
            </a:pPr>
            <a:endParaRPr lang="en-150"/>
          </a:p>
        </c:txPr>
        <c:crossAx val="1475935120"/>
        <c:crosses val="autoZero"/>
        <c:auto val="1"/>
        <c:lblAlgn val="ctr"/>
        <c:lblOffset val="100"/>
        <c:tickLblSkip val="1"/>
        <c:noMultiLvlLbl val="0"/>
      </c:catAx>
      <c:valAx>
        <c:axId val="1475935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600" b="1" i="0" u="none" strike="noStrike" kern="1200" baseline="0">
                    <a:solidFill>
                      <a:srgbClr val="005688"/>
                    </a:solidFill>
                    <a:latin typeface="+mn-lt"/>
                    <a:ea typeface="+mn-ea"/>
                    <a:cs typeface="+mn-cs"/>
                  </a:defRPr>
                </a:pPr>
                <a:r>
                  <a:rPr lang="en-US"/>
                  <a:t>%</a:t>
                </a:r>
              </a:p>
            </c:rich>
          </c:tx>
          <c:layout>
            <c:manualLayout>
              <c:xMode val="edge"/>
              <c:yMode val="edge"/>
              <c:x val="8.5352114049933275E-4"/>
              <c:y val="6.5947369401079661E-2"/>
            </c:manualLayout>
          </c:layout>
          <c:overlay val="0"/>
          <c:spPr>
            <a:noFill/>
            <a:ln>
              <a:noFill/>
            </a:ln>
            <a:effectLst/>
          </c:spPr>
          <c:txPr>
            <a:bodyPr rot="0" spcFirstLastPara="1" vertOverflow="ellipsis" wrap="square" anchor="ctr" anchorCtr="1"/>
            <a:lstStyle/>
            <a:p>
              <a:pPr>
                <a:defRPr sz="1600" b="1" i="0" u="none" strike="noStrike" kern="1200" baseline="0">
                  <a:solidFill>
                    <a:srgbClr val="005688"/>
                  </a:solidFill>
                  <a:latin typeface="+mn-lt"/>
                  <a:ea typeface="+mn-ea"/>
                  <a:cs typeface="+mn-cs"/>
                </a:defRPr>
              </a:pPr>
              <a:endParaRPr lang="en-150"/>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005688"/>
                </a:solidFill>
                <a:latin typeface="+mn-lt"/>
                <a:ea typeface="+mn-ea"/>
                <a:cs typeface="+mn-cs"/>
              </a:defRPr>
            </a:pPr>
            <a:endParaRPr lang="en-150"/>
          </a:p>
        </c:txPr>
        <c:crossAx val="1467630224"/>
        <c:crossesAt val="1"/>
        <c:crossBetween val="between"/>
      </c:valAx>
      <c:spPr>
        <a:noFill/>
        <a:ln>
          <a:noFill/>
        </a:ln>
        <a:effectLst/>
      </c:spPr>
    </c:plotArea>
    <c:legend>
      <c:legendPos val="t"/>
      <c:layout>
        <c:manualLayout>
          <c:xMode val="edge"/>
          <c:yMode val="edge"/>
          <c:x val="0.10048297103393114"/>
          <c:y val="1.3353645681424177E-2"/>
          <c:w val="0.75755341823023614"/>
          <c:h val="7.9773194380533999E-2"/>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005688"/>
              </a:solidFill>
              <a:latin typeface="+mn-lt"/>
              <a:ea typeface="+mn-ea"/>
              <a:cs typeface="+mn-cs"/>
            </a:defRPr>
          </a:pPr>
          <a:endParaRPr lang="en-150"/>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b="1">
          <a:solidFill>
            <a:srgbClr val="005688"/>
          </a:solidFill>
        </a:defRPr>
      </a:pPr>
      <a:endParaRPr lang="en-150"/>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217436395911917E-2"/>
          <c:y val="0.30039791213311468"/>
          <c:w val="0.9340412813349569"/>
          <c:h val="0.46036418985532801"/>
        </c:manualLayout>
      </c:layout>
      <c:barChart>
        <c:barDir val="col"/>
        <c:grouping val="clustered"/>
        <c:varyColors val="0"/>
        <c:ser>
          <c:idx val="1"/>
          <c:order val="1"/>
          <c:tx>
            <c:strRef>
              <c:f>'Figure II.2.10'!$B$99</c:f>
              <c:strCache>
                <c:ptCount val="1"/>
                <c:pt idx="0">
                  <c:v>Mani skolotāji bija pieejami, kad man bija nepieciešama
palīdzība (piemēram, virtuālās konsultācijas, e-pasts,
tērzēšana)</c:v>
                </c:pt>
              </c:strCache>
            </c:strRef>
          </c:tx>
          <c:spPr>
            <a:solidFill>
              <a:srgbClr val="00789F"/>
            </a:solidFill>
            <a:ln>
              <a:noFill/>
            </a:ln>
            <a:effectLst/>
          </c:spPr>
          <c:invertIfNegative val="0"/>
          <c:cat>
            <c:strRef>
              <c:f>'Figure II.2.10'!$A$101:$A$105</c:f>
              <c:strCache>
                <c:ptCount val="5"/>
                <c:pt idx="0">
                  <c:v>Igaunija</c:v>
                </c:pt>
                <c:pt idx="1">
                  <c:v>Latvija</c:v>
                </c:pt>
                <c:pt idx="2">
                  <c:v>Somija</c:v>
                </c:pt>
                <c:pt idx="3">
                  <c:v>Lietuva</c:v>
                </c:pt>
                <c:pt idx="4">
                  <c:v>OECD vidējais</c:v>
                </c:pt>
              </c:strCache>
            </c:strRef>
          </c:cat>
          <c:val>
            <c:numRef>
              <c:f>'Figure II.2.10'!$B$101:$B$105</c:f>
              <c:numCache>
                <c:formatCode>0.0</c:formatCode>
                <c:ptCount val="5"/>
                <c:pt idx="0">
                  <c:v>76.165290832519531</c:v>
                </c:pt>
                <c:pt idx="1">
                  <c:v>74.085823059082031</c:v>
                </c:pt>
                <c:pt idx="2">
                  <c:v>73.053688049316406</c:v>
                </c:pt>
                <c:pt idx="3">
                  <c:v>71.634941101074219</c:v>
                </c:pt>
                <c:pt idx="4">
                  <c:v>67.074813842773438</c:v>
                </c:pt>
              </c:numCache>
            </c:numRef>
          </c:val>
          <c:extLst>
            <c:ext xmlns:c16="http://schemas.microsoft.com/office/drawing/2014/chart" uri="{C3380CC4-5D6E-409C-BE32-E72D297353CC}">
              <c16:uniqueId val="{00000000-D67D-43DC-A1FC-26193E7E845C}"/>
            </c:ext>
          </c:extLst>
        </c:ser>
        <c:dLbls>
          <c:showLegendKey val="0"/>
          <c:showVal val="0"/>
          <c:showCatName val="0"/>
          <c:showSerName val="0"/>
          <c:showPercent val="0"/>
          <c:showBubbleSize val="0"/>
        </c:dLbls>
        <c:gapWidth val="200"/>
        <c:axId val="1467630224"/>
        <c:axId val="1475935120"/>
      </c:barChart>
      <c:lineChart>
        <c:grouping val="standard"/>
        <c:varyColors val="0"/>
        <c:ser>
          <c:idx val="0"/>
          <c:order val="0"/>
          <c:tx>
            <c:strRef>
              <c:f>'Figure II.2.10'!$C$99</c:f>
              <c:strCache>
                <c:ptCount val="1"/>
                <c:pt idx="0">
                  <c:v>Es jutos vientuļi</c:v>
                </c:pt>
              </c:strCache>
            </c:strRef>
          </c:tx>
          <c:spPr>
            <a:ln w="28575" cap="rnd">
              <a:noFill/>
              <a:round/>
            </a:ln>
            <a:effectLst/>
          </c:spPr>
          <c:marker>
            <c:symbol val="triangle"/>
            <c:size val="13"/>
            <c:spPr>
              <a:solidFill>
                <a:srgbClr val="E9B91C"/>
              </a:solidFill>
              <a:ln w="22225">
                <a:noFill/>
              </a:ln>
              <a:effectLst/>
            </c:spPr>
          </c:marker>
          <c:cat>
            <c:strRef>
              <c:f>'Figure II.2.10'!$A$101:$A$105</c:f>
              <c:strCache>
                <c:ptCount val="5"/>
                <c:pt idx="0">
                  <c:v>Igaunija</c:v>
                </c:pt>
                <c:pt idx="1">
                  <c:v>Latvija</c:v>
                </c:pt>
                <c:pt idx="2">
                  <c:v>Somija</c:v>
                </c:pt>
                <c:pt idx="3">
                  <c:v>Lietuva</c:v>
                </c:pt>
                <c:pt idx="4">
                  <c:v>OECD vidējais</c:v>
                </c:pt>
              </c:strCache>
            </c:strRef>
          </c:cat>
          <c:val>
            <c:numRef>
              <c:f>'Figure II.2.10'!$C$101:$C$105</c:f>
              <c:numCache>
                <c:formatCode>0.0</c:formatCode>
                <c:ptCount val="5"/>
                <c:pt idx="0">
                  <c:v>33.581459045410156</c:v>
                </c:pt>
                <c:pt idx="1">
                  <c:v>38.020542144775391</c:v>
                </c:pt>
                <c:pt idx="2">
                  <c:v>25.200531005859375</c:v>
                </c:pt>
                <c:pt idx="3">
                  <c:v>31.822879791259766</c:v>
                </c:pt>
                <c:pt idx="4">
                  <c:v>38.256950378417969</c:v>
                </c:pt>
              </c:numCache>
            </c:numRef>
          </c:val>
          <c:smooth val="0"/>
          <c:extLst>
            <c:ext xmlns:c16="http://schemas.microsoft.com/office/drawing/2014/chart" uri="{C3380CC4-5D6E-409C-BE32-E72D297353CC}">
              <c16:uniqueId val="{00000001-D67D-43DC-A1FC-26193E7E845C}"/>
            </c:ext>
          </c:extLst>
        </c:ser>
        <c:dLbls>
          <c:showLegendKey val="0"/>
          <c:showVal val="0"/>
          <c:showCatName val="0"/>
          <c:showSerName val="0"/>
          <c:showPercent val="0"/>
          <c:showBubbleSize val="0"/>
        </c:dLbls>
        <c:dropLines>
          <c:spPr>
            <a:ln w="19050" cap="flat" cmpd="sng" algn="ctr">
              <a:solidFill>
                <a:srgbClr val="E9B91C"/>
              </a:solidFill>
              <a:round/>
            </a:ln>
            <a:effectLst/>
          </c:spPr>
        </c:dropLines>
        <c:marker val="1"/>
        <c:smooth val="0"/>
        <c:axId val="1467630224"/>
        <c:axId val="1475935120"/>
      </c:lineChart>
      <c:catAx>
        <c:axId val="1467630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crossAx val="1475935120"/>
        <c:crosses val="autoZero"/>
        <c:auto val="1"/>
        <c:lblAlgn val="ctr"/>
        <c:lblOffset val="100"/>
        <c:tickLblSkip val="1"/>
        <c:noMultiLvlLbl val="0"/>
      </c:catAx>
      <c:valAx>
        <c:axId val="1475935120"/>
        <c:scaling>
          <c:orientation val="minMax"/>
          <c:max val="9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800" b="1" i="0" u="none" strike="noStrike" kern="1200" baseline="0">
                    <a:solidFill>
                      <a:srgbClr val="005688"/>
                    </a:solidFill>
                    <a:latin typeface="+mn-lt"/>
                    <a:ea typeface="+mn-ea"/>
                    <a:cs typeface="+mn-cs"/>
                  </a:defRPr>
                </a:pPr>
                <a:r>
                  <a:rPr lang="en-US"/>
                  <a:t>%</a:t>
                </a:r>
              </a:p>
            </c:rich>
          </c:tx>
          <c:layout>
            <c:manualLayout>
              <c:xMode val="edge"/>
              <c:yMode val="edge"/>
              <c:x val="1.0043288610254171E-2"/>
              <c:y val="0.17816546763346011"/>
            </c:manualLayout>
          </c:layout>
          <c:overlay val="0"/>
          <c:spPr>
            <a:noFill/>
            <a:ln>
              <a:noFill/>
            </a:ln>
            <a:effectLst/>
          </c:spPr>
          <c:txPr>
            <a:bodyPr rot="0" spcFirstLastPara="1" vertOverflow="ellipsis" wrap="square" anchor="ctr" anchorCtr="1"/>
            <a:lstStyle/>
            <a:p>
              <a:pPr>
                <a:defRPr sz="1800" b="1" i="0" u="none" strike="noStrike" kern="1200" baseline="0">
                  <a:solidFill>
                    <a:srgbClr val="005688"/>
                  </a:solidFill>
                  <a:latin typeface="+mn-lt"/>
                  <a:ea typeface="+mn-ea"/>
                  <a:cs typeface="+mn-cs"/>
                </a:defRPr>
              </a:pPr>
              <a:endParaRPr lang="en-150"/>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crossAx val="1467630224"/>
        <c:crossesAt val="1"/>
        <c:crossBetween val="between"/>
      </c:valAx>
      <c:spPr>
        <a:noFill/>
        <a:ln>
          <a:noFill/>
        </a:ln>
        <a:effectLst/>
      </c:spPr>
    </c:plotArea>
    <c:legend>
      <c:legendPos val="t"/>
      <c:layout>
        <c:manualLayout>
          <c:xMode val="edge"/>
          <c:yMode val="edge"/>
          <c:x val="5.3526755917215627E-3"/>
          <c:y val="2.3588779052283123E-2"/>
          <c:w val="0.99464732440827841"/>
          <c:h val="0.20154582694616152"/>
        </c:manualLayout>
      </c:layout>
      <c:overlay val="0"/>
      <c:spPr>
        <a:noFill/>
        <a:ln>
          <a:noFill/>
        </a:ln>
        <a:effectLst/>
      </c:spPr>
      <c:txPr>
        <a:bodyPr rot="0" spcFirstLastPara="1" vertOverflow="ellipsis" vert="horz" wrap="square" anchor="ctr" anchorCtr="1"/>
        <a:lstStyle/>
        <a:p>
          <a:pPr>
            <a:defRPr sz="1800" b="1" i="0" u="none" strike="noStrike" kern="1200" baseline="0">
              <a:solidFill>
                <a:srgbClr val="005688"/>
              </a:solidFill>
              <a:latin typeface="+mn-lt"/>
              <a:ea typeface="+mn-ea"/>
              <a:cs typeface="+mn-cs"/>
            </a:defRPr>
          </a:pPr>
          <a:endParaRPr lang="en-150"/>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b="1">
          <a:solidFill>
            <a:srgbClr val="005688"/>
          </a:solidFill>
        </a:defRPr>
      </a:pPr>
      <a:endParaRPr lang="en-150"/>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r>
              <a:rPr lang="lv-LV"/>
              <a:t>Vidējie sasniegumi lasīšanā, punkti</a:t>
            </a:r>
            <a:endParaRPr lang="en-US"/>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endParaRPr lang="en-150"/>
        </a:p>
      </c:txPr>
    </c:title>
    <c:autoTitleDeleted val="0"/>
    <c:plotArea>
      <c:layout/>
      <c:lineChart>
        <c:grouping val="standard"/>
        <c:varyColors val="0"/>
        <c:ser>
          <c:idx val="0"/>
          <c:order val="0"/>
          <c:tx>
            <c:strRef>
              <c:f>SasniegumuIzmaiņas!$B$4</c:f>
              <c:strCache>
                <c:ptCount val="1"/>
                <c:pt idx="0">
                  <c:v>Igaunija</c:v>
                </c:pt>
              </c:strCache>
            </c:strRef>
          </c:tx>
          <c:spPr>
            <a:ln w="28575" cap="rnd">
              <a:solidFill>
                <a:schemeClr val="accent1"/>
              </a:solidFill>
              <a:round/>
            </a:ln>
            <a:effectLst/>
          </c:spPr>
          <c:marker>
            <c:symbol val="none"/>
          </c:marker>
          <c:cat>
            <c:numRef>
              <c:f>SasniegumuIzmaiņas!$C$3:$G$3</c:f>
              <c:numCache>
                <c:formatCode>General</c:formatCode>
                <c:ptCount val="5"/>
                <c:pt idx="0">
                  <c:v>2009</c:v>
                </c:pt>
                <c:pt idx="1">
                  <c:v>2012</c:v>
                </c:pt>
                <c:pt idx="2">
                  <c:v>2015</c:v>
                </c:pt>
                <c:pt idx="3">
                  <c:v>2018</c:v>
                </c:pt>
                <c:pt idx="4">
                  <c:v>2022</c:v>
                </c:pt>
              </c:numCache>
            </c:numRef>
          </c:cat>
          <c:val>
            <c:numRef>
              <c:f>SasniegumuIzmaiņas!$C$4:$G$4</c:f>
              <c:numCache>
                <c:formatCode>0</c:formatCode>
                <c:ptCount val="5"/>
                <c:pt idx="0">
                  <c:v>500.96186551205005</c:v>
                </c:pt>
                <c:pt idx="1">
                  <c:v>516.29418431307693</c:v>
                </c:pt>
                <c:pt idx="2">
                  <c:v>519.14285498077868</c:v>
                </c:pt>
                <c:pt idx="3" formatCode="_-* #\ ##0_-;\-* #\ ##0_-;_-* &quot;-&quot;??_-;_-@_-">
                  <c:v>523</c:v>
                </c:pt>
                <c:pt idx="4">
                  <c:v>511</c:v>
                </c:pt>
              </c:numCache>
            </c:numRef>
          </c:val>
          <c:smooth val="0"/>
          <c:extLst>
            <c:ext xmlns:c16="http://schemas.microsoft.com/office/drawing/2014/chart" uri="{C3380CC4-5D6E-409C-BE32-E72D297353CC}">
              <c16:uniqueId val="{00000000-61EC-462D-BC9F-E7B29873D6F5}"/>
            </c:ext>
          </c:extLst>
        </c:ser>
        <c:ser>
          <c:idx val="1"/>
          <c:order val="1"/>
          <c:tx>
            <c:strRef>
              <c:f>SasniegumuIzmaiņas!$B$5</c:f>
              <c:strCache>
                <c:ptCount val="1"/>
                <c:pt idx="0">
                  <c:v>Somija</c:v>
                </c:pt>
              </c:strCache>
            </c:strRef>
          </c:tx>
          <c:spPr>
            <a:ln w="28575" cap="rnd">
              <a:solidFill>
                <a:schemeClr val="accent2"/>
              </a:solidFill>
              <a:round/>
            </a:ln>
            <a:effectLst/>
          </c:spPr>
          <c:marker>
            <c:symbol val="none"/>
          </c:marker>
          <c:cat>
            <c:numRef>
              <c:f>SasniegumuIzmaiņas!$C$3:$G$3</c:f>
              <c:numCache>
                <c:formatCode>General</c:formatCode>
                <c:ptCount val="5"/>
                <c:pt idx="0">
                  <c:v>2009</c:v>
                </c:pt>
                <c:pt idx="1">
                  <c:v>2012</c:v>
                </c:pt>
                <c:pt idx="2">
                  <c:v>2015</c:v>
                </c:pt>
                <c:pt idx="3">
                  <c:v>2018</c:v>
                </c:pt>
                <c:pt idx="4">
                  <c:v>2022</c:v>
                </c:pt>
              </c:numCache>
            </c:numRef>
          </c:cat>
          <c:val>
            <c:numRef>
              <c:f>SasniegumuIzmaiņas!$C$5:$G$5</c:f>
              <c:numCache>
                <c:formatCode>0</c:formatCode>
                <c:ptCount val="5"/>
                <c:pt idx="0">
                  <c:v>535.87798449465811</c:v>
                </c:pt>
                <c:pt idx="1">
                  <c:v>524.02166969350674</c:v>
                </c:pt>
                <c:pt idx="2">
                  <c:v>526.42474711154034</c:v>
                </c:pt>
                <c:pt idx="3" formatCode="_-* #\ ##0_-;\-* #\ ##0_-;_-* &quot;-&quot;??_-;_-@_-">
                  <c:v>520</c:v>
                </c:pt>
                <c:pt idx="4">
                  <c:v>490</c:v>
                </c:pt>
              </c:numCache>
            </c:numRef>
          </c:val>
          <c:smooth val="0"/>
          <c:extLst>
            <c:ext xmlns:c16="http://schemas.microsoft.com/office/drawing/2014/chart" uri="{C3380CC4-5D6E-409C-BE32-E72D297353CC}">
              <c16:uniqueId val="{00000001-61EC-462D-BC9F-E7B29873D6F5}"/>
            </c:ext>
          </c:extLst>
        </c:ser>
        <c:ser>
          <c:idx val="2"/>
          <c:order val="2"/>
          <c:tx>
            <c:strRef>
              <c:f>SasniegumuIzmaiņas!$B$6</c:f>
              <c:strCache>
                <c:ptCount val="1"/>
                <c:pt idx="0">
                  <c:v>Latvija</c:v>
                </c:pt>
              </c:strCache>
            </c:strRef>
          </c:tx>
          <c:spPr>
            <a:ln w="28575" cap="rnd">
              <a:solidFill>
                <a:schemeClr val="accent3"/>
              </a:solidFill>
              <a:round/>
            </a:ln>
            <a:effectLst/>
          </c:spPr>
          <c:marker>
            <c:symbol val="none"/>
          </c:marker>
          <c:cat>
            <c:numRef>
              <c:f>SasniegumuIzmaiņas!$C$3:$G$3</c:f>
              <c:numCache>
                <c:formatCode>General</c:formatCode>
                <c:ptCount val="5"/>
                <c:pt idx="0">
                  <c:v>2009</c:v>
                </c:pt>
                <c:pt idx="1">
                  <c:v>2012</c:v>
                </c:pt>
                <c:pt idx="2">
                  <c:v>2015</c:v>
                </c:pt>
                <c:pt idx="3">
                  <c:v>2018</c:v>
                </c:pt>
                <c:pt idx="4">
                  <c:v>2022</c:v>
                </c:pt>
              </c:numCache>
            </c:numRef>
          </c:cat>
          <c:val>
            <c:numRef>
              <c:f>SasniegumuIzmaiņas!$C$6:$G$6</c:f>
              <c:numCache>
                <c:formatCode>0</c:formatCode>
                <c:ptCount val="5"/>
                <c:pt idx="0">
                  <c:v>483.96014553422106</c:v>
                </c:pt>
                <c:pt idx="1">
                  <c:v>488.69441378942741</c:v>
                </c:pt>
                <c:pt idx="2">
                  <c:v>487.75809838276768</c:v>
                </c:pt>
                <c:pt idx="3" formatCode="_-* #\ ##0_-;\-* #\ ##0_-;_-* &quot;-&quot;??_-;_-@_-">
                  <c:v>479</c:v>
                </c:pt>
                <c:pt idx="4">
                  <c:v>475</c:v>
                </c:pt>
              </c:numCache>
            </c:numRef>
          </c:val>
          <c:smooth val="0"/>
          <c:extLst>
            <c:ext xmlns:c16="http://schemas.microsoft.com/office/drawing/2014/chart" uri="{C3380CC4-5D6E-409C-BE32-E72D297353CC}">
              <c16:uniqueId val="{00000002-61EC-462D-BC9F-E7B29873D6F5}"/>
            </c:ext>
          </c:extLst>
        </c:ser>
        <c:dLbls>
          <c:showLegendKey val="0"/>
          <c:showVal val="0"/>
          <c:showCatName val="0"/>
          <c:showSerName val="0"/>
          <c:showPercent val="0"/>
          <c:showBubbleSize val="0"/>
        </c:dLbls>
        <c:smooth val="0"/>
        <c:axId val="258125472"/>
        <c:axId val="258125888"/>
      </c:lineChart>
      <c:catAx>
        <c:axId val="25812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crossAx val="258125888"/>
        <c:crosses val="autoZero"/>
        <c:auto val="1"/>
        <c:lblAlgn val="ctr"/>
        <c:lblOffset val="100"/>
        <c:noMultiLvlLbl val="0"/>
      </c:catAx>
      <c:valAx>
        <c:axId val="258125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lv-LV"/>
                  <a:t>Punkti</a:t>
                </a:r>
                <a:endParaRPr lang="en-US"/>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crossAx val="258125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legend>
    <c:plotVisOnly val="1"/>
    <c:dispBlanksAs val="gap"/>
    <c:showDLblsOverMax val="0"/>
  </c:chart>
  <c:spPr>
    <a:noFill/>
    <a:ln>
      <a:noFill/>
    </a:ln>
    <a:effectLst/>
  </c:spPr>
  <c:txPr>
    <a:bodyPr/>
    <a:lstStyle/>
    <a:p>
      <a:pPr>
        <a:defRPr sz="1800" b="1"/>
      </a:pPr>
      <a:endParaRPr lang="en-150"/>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r>
              <a:rPr lang="lv-LV"/>
              <a:t>Teicamie lasītāji, procenti</a:t>
            </a:r>
            <a:endParaRPr lang="en-US"/>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endParaRPr lang="en-150"/>
        </a:p>
      </c:txPr>
    </c:title>
    <c:autoTitleDeleted val="0"/>
    <c:plotArea>
      <c:layout/>
      <c:lineChart>
        <c:grouping val="standard"/>
        <c:varyColors val="0"/>
        <c:ser>
          <c:idx val="0"/>
          <c:order val="0"/>
          <c:tx>
            <c:strRef>
              <c:f>SasniegumuIzmaiņas!$B$16</c:f>
              <c:strCache>
                <c:ptCount val="1"/>
                <c:pt idx="0">
                  <c:v>Igaunija</c:v>
                </c:pt>
              </c:strCache>
            </c:strRef>
          </c:tx>
          <c:spPr>
            <a:ln w="28575" cap="rnd">
              <a:solidFill>
                <a:schemeClr val="accent1"/>
              </a:solidFill>
              <a:round/>
            </a:ln>
            <a:effectLst/>
          </c:spPr>
          <c:marker>
            <c:symbol val="none"/>
          </c:marker>
          <c:cat>
            <c:numRef>
              <c:f>SasniegumuIzmaiņas!$C$15:$G$15</c:f>
              <c:numCache>
                <c:formatCode>General</c:formatCode>
                <c:ptCount val="5"/>
                <c:pt idx="0">
                  <c:v>2009</c:v>
                </c:pt>
                <c:pt idx="1">
                  <c:v>2012</c:v>
                </c:pt>
                <c:pt idx="2">
                  <c:v>2015</c:v>
                </c:pt>
                <c:pt idx="3">
                  <c:v>2018</c:v>
                </c:pt>
                <c:pt idx="4">
                  <c:v>2022</c:v>
                </c:pt>
              </c:numCache>
            </c:numRef>
          </c:cat>
          <c:val>
            <c:numRef>
              <c:f>SasniegumuIzmaiņas!$C$16:$G$16</c:f>
              <c:numCache>
                <c:formatCode>0.0</c:formatCode>
                <c:ptCount val="5"/>
                <c:pt idx="0">
                  <c:v>6.0501835871287648</c:v>
                </c:pt>
                <c:pt idx="1">
                  <c:v>8.3171516437265414</c:v>
                </c:pt>
                <c:pt idx="2">
                  <c:v>11.020513213835445</c:v>
                </c:pt>
                <c:pt idx="3">
                  <c:v>13.859318534909262</c:v>
                </c:pt>
                <c:pt idx="4" formatCode="_-* #\ ##0.0_-;\-* #\ ##0.0_-;_-* &quot;-&quot;??_-;_-@_-">
                  <c:v>10.6</c:v>
                </c:pt>
              </c:numCache>
            </c:numRef>
          </c:val>
          <c:smooth val="0"/>
          <c:extLst>
            <c:ext xmlns:c16="http://schemas.microsoft.com/office/drawing/2014/chart" uri="{C3380CC4-5D6E-409C-BE32-E72D297353CC}">
              <c16:uniqueId val="{00000000-3AF5-440B-8470-3BC3935581CF}"/>
            </c:ext>
          </c:extLst>
        </c:ser>
        <c:ser>
          <c:idx val="1"/>
          <c:order val="1"/>
          <c:tx>
            <c:strRef>
              <c:f>SasniegumuIzmaiņas!$B$17</c:f>
              <c:strCache>
                <c:ptCount val="1"/>
                <c:pt idx="0">
                  <c:v>Somija</c:v>
                </c:pt>
              </c:strCache>
            </c:strRef>
          </c:tx>
          <c:spPr>
            <a:ln w="28575" cap="rnd">
              <a:solidFill>
                <a:schemeClr val="accent2"/>
              </a:solidFill>
              <a:round/>
            </a:ln>
            <a:effectLst/>
          </c:spPr>
          <c:marker>
            <c:symbol val="none"/>
          </c:marker>
          <c:cat>
            <c:numRef>
              <c:f>SasniegumuIzmaiņas!$C$15:$G$15</c:f>
              <c:numCache>
                <c:formatCode>General</c:formatCode>
                <c:ptCount val="5"/>
                <c:pt idx="0">
                  <c:v>2009</c:v>
                </c:pt>
                <c:pt idx="1">
                  <c:v>2012</c:v>
                </c:pt>
                <c:pt idx="2">
                  <c:v>2015</c:v>
                </c:pt>
                <c:pt idx="3">
                  <c:v>2018</c:v>
                </c:pt>
                <c:pt idx="4">
                  <c:v>2022</c:v>
                </c:pt>
              </c:numCache>
            </c:numRef>
          </c:cat>
          <c:val>
            <c:numRef>
              <c:f>SasniegumuIzmaiņas!$C$17:$G$17</c:f>
              <c:numCache>
                <c:formatCode>0.0</c:formatCode>
                <c:ptCount val="5"/>
                <c:pt idx="0">
                  <c:v>14.500857572876612</c:v>
                </c:pt>
                <c:pt idx="1">
                  <c:v>13.499879820460102</c:v>
                </c:pt>
                <c:pt idx="2">
                  <c:v>13.718864218259624</c:v>
                </c:pt>
                <c:pt idx="3">
                  <c:v>14.233912890256287</c:v>
                </c:pt>
                <c:pt idx="4" formatCode="_-* #\ ##0.0_-;\-* #\ ##0.0_-;_-* &quot;-&quot;??_-;_-@_-">
                  <c:v>8.8000000000000007</c:v>
                </c:pt>
              </c:numCache>
            </c:numRef>
          </c:val>
          <c:smooth val="0"/>
          <c:extLst>
            <c:ext xmlns:c16="http://schemas.microsoft.com/office/drawing/2014/chart" uri="{C3380CC4-5D6E-409C-BE32-E72D297353CC}">
              <c16:uniqueId val="{00000001-3AF5-440B-8470-3BC3935581CF}"/>
            </c:ext>
          </c:extLst>
        </c:ser>
        <c:ser>
          <c:idx val="2"/>
          <c:order val="2"/>
          <c:tx>
            <c:strRef>
              <c:f>SasniegumuIzmaiņas!$B$18</c:f>
              <c:strCache>
                <c:ptCount val="1"/>
                <c:pt idx="0">
                  <c:v>Latvija</c:v>
                </c:pt>
              </c:strCache>
            </c:strRef>
          </c:tx>
          <c:spPr>
            <a:ln w="28575" cap="rnd">
              <a:solidFill>
                <a:schemeClr val="accent3"/>
              </a:solidFill>
              <a:round/>
            </a:ln>
            <a:effectLst/>
          </c:spPr>
          <c:marker>
            <c:symbol val="none"/>
          </c:marker>
          <c:cat>
            <c:numRef>
              <c:f>SasniegumuIzmaiņas!$C$15:$G$15</c:f>
              <c:numCache>
                <c:formatCode>General</c:formatCode>
                <c:ptCount val="5"/>
                <c:pt idx="0">
                  <c:v>2009</c:v>
                </c:pt>
                <c:pt idx="1">
                  <c:v>2012</c:v>
                </c:pt>
                <c:pt idx="2">
                  <c:v>2015</c:v>
                </c:pt>
                <c:pt idx="3">
                  <c:v>2018</c:v>
                </c:pt>
                <c:pt idx="4">
                  <c:v>2022</c:v>
                </c:pt>
              </c:numCache>
            </c:numRef>
          </c:cat>
          <c:val>
            <c:numRef>
              <c:f>SasniegumuIzmaiņas!$C$18:$G$18</c:f>
              <c:numCache>
                <c:formatCode>0.0</c:formatCode>
                <c:ptCount val="5"/>
                <c:pt idx="0">
                  <c:v>2.9454183835081045</c:v>
                </c:pt>
                <c:pt idx="1">
                  <c:v>4.1566237940942488</c:v>
                </c:pt>
                <c:pt idx="2">
                  <c:v>4.3276519165266949</c:v>
                </c:pt>
                <c:pt idx="3">
                  <c:v>4.8192872055609257</c:v>
                </c:pt>
                <c:pt idx="4" formatCode="_-* #\ ##0.0_-;\-* #\ ##0.0_-;_-* &quot;-&quot;??_-;_-@_-">
                  <c:v>4.2</c:v>
                </c:pt>
              </c:numCache>
            </c:numRef>
          </c:val>
          <c:smooth val="0"/>
          <c:extLst>
            <c:ext xmlns:c16="http://schemas.microsoft.com/office/drawing/2014/chart" uri="{C3380CC4-5D6E-409C-BE32-E72D297353CC}">
              <c16:uniqueId val="{00000002-3AF5-440B-8470-3BC3935581CF}"/>
            </c:ext>
          </c:extLst>
        </c:ser>
        <c:dLbls>
          <c:showLegendKey val="0"/>
          <c:showVal val="0"/>
          <c:showCatName val="0"/>
          <c:showSerName val="0"/>
          <c:showPercent val="0"/>
          <c:showBubbleSize val="0"/>
        </c:dLbls>
        <c:smooth val="0"/>
        <c:axId val="263653760"/>
        <c:axId val="263652928"/>
      </c:lineChart>
      <c:catAx>
        <c:axId val="26365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crossAx val="263652928"/>
        <c:crosses val="autoZero"/>
        <c:auto val="1"/>
        <c:lblAlgn val="ctr"/>
        <c:lblOffset val="100"/>
        <c:noMultiLvlLbl val="0"/>
      </c:catAx>
      <c:valAx>
        <c:axId val="263652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lv-LV"/>
                  <a:t>Procenti</a:t>
                </a:r>
                <a:endParaRPr lang="en-US"/>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crossAx val="263653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legend>
    <c:plotVisOnly val="1"/>
    <c:dispBlanksAs val="gap"/>
    <c:showDLblsOverMax val="0"/>
  </c:chart>
  <c:spPr>
    <a:noFill/>
    <a:ln>
      <a:noFill/>
    </a:ln>
    <a:effectLst/>
  </c:spPr>
  <c:txPr>
    <a:bodyPr/>
    <a:lstStyle/>
    <a:p>
      <a:pPr>
        <a:defRPr sz="1800" b="1"/>
      </a:pPr>
      <a:endParaRPr lang="en-150"/>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r>
              <a:rPr lang="lv-LV"/>
              <a:t>Vājie lasītāji, procenti </a:t>
            </a:r>
            <a:endParaRPr lang="en-US"/>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endParaRPr lang="en-150"/>
        </a:p>
      </c:txPr>
    </c:title>
    <c:autoTitleDeleted val="0"/>
    <c:plotArea>
      <c:layout/>
      <c:lineChart>
        <c:grouping val="standard"/>
        <c:varyColors val="0"/>
        <c:ser>
          <c:idx val="0"/>
          <c:order val="0"/>
          <c:tx>
            <c:strRef>
              <c:f>SasniegumuIzmaiņas!$B$10</c:f>
              <c:strCache>
                <c:ptCount val="1"/>
                <c:pt idx="0">
                  <c:v>Igaunija</c:v>
                </c:pt>
              </c:strCache>
            </c:strRef>
          </c:tx>
          <c:spPr>
            <a:ln w="28575" cap="rnd">
              <a:solidFill>
                <a:schemeClr val="accent1"/>
              </a:solidFill>
              <a:round/>
            </a:ln>
            <a:effectLst/>
          </c:spPr>
          <c:marker>
            <c:symbol val="none"/>
          </c:marker>
          <c:cat>
            <c:numRef>
              <c:f>SasniegumuIzmaiņas!$C$9:$G$9</c:f>
              <c:numCache>
                <c:formatCode>General</c:formatCode>
                <c:ptCount val="5"/>
                <c:pt idx="0">
                  <c:v>2009</c:v>
                </c:pt>
                <c:pt idx="1">
                  <c:v>2012</c:v>
                </c:pt>
                <c:pt idx="2">
                  <c:v>2015</c:v>
                </c:pt>
                <c:pt idx="3">
                  <c:v>2018</c:v>
                </c:pt>
                <c:pt idx="4">
                  <c:v>2022</c:v>
                </c:pt>
              </c:numCache>
            </c:numRef>
          </c:cat>
          <c:val>
            <c:numRef>
              <c:f>SasniegumuIzmaiņas!$C$10:$G$10</c:f>
              <c:numCache>
                <c:formatCode>0.0</c:formatCode>
                <c:ptCount val="5"/>
                <c:pt idx="0">
                  <c:v>13.332654181507511</c:v>
                </c:pt>
                <c:pt idx="1">
                  <c:v>9.1240668948523087</c:v>
                </c:pt>
                <c:pt idx="2">
                  <c:v>10.637319123201145</c:v>
                </c:pt>
                <c:pt idx="3">
                  <c:v>11.054281425110727</c:v>
                </c:pt>
                <c:pt idx="4" formatCode="_-* #\ ##0.0_-;\-* #\ ##0.0_-;_-* &quot;-&quot;??_-;_-@_-">
                  <c:v>13.8</c:v>
                </c:pt>
              </c:numCache>
            </c:numRef>
          </c:val>
          <c:smooth val="0"/>
          <c:extLst>
            <c:ext xmlns:c16="http://schemas.microsoft.com/office/drawing/2014/chart" uri="{C3380CC4-5D6E-409C-BE32-E72D297353CC}">
              <c16:uniqueId val="{00000000-2EC0-46C5-B215-42D1858A1B6C}"/>
            </c:ext>
          </c:extLst>
        </c:ser>
        <c:ser>
          <c:idx val="1"/>
          <c:order val="1"/>
          <c:tx>
            <c:strRef>
              <c:f>SasniegumuIzmaiņas!$B$11</c:f>
              <c:strCache>
                <c:ptCount val="1"/>
                <c:pt idx="0">
                  <c:v>Somija</c:v>
                </c:pt>
              </c:strCache>
            </c:strRef>
          </c:tx>
          <c:spPr>
            <a:ln w="28575" cap="rnd">
              <a:solidFill>
                <a:schemeClr val="accent2"/>
              </a:solidFill>
              <a:round/>
            </a:ln>
            <a:effectLst/>
          </c:spPr>
          <c:marker>
            <c:symbol val="none"/>
          </c:marker>
          <c:cat>
            <c:numRef>
              <c:f>SasniegumuIzmaiņas!$C$9:$G$9</c:f>
              <c:numCache>
                <c:formatCode>General</c:formatCode>
                <c:ptCount val="5"/>
                <c:pt idx="0">
                  <c:v>2009</c:v>
                </c:pt>
                <c:pt idx="1">
                  <c:v>2012</c:v>
                </c:pt>
                <c:pt idx="2">
                  <c:v>2015</c:v>
                </c:pt>
                <c:pt idx="3">
                  <c:v>2018</c:v>
                </c:pt>
                <c:pt idx="4">
                  <c:v>2022</c:v>
                </c:pt>
              </c:numCache>
            </c:numRef>
          </c:cat>
          <c:val>
            <c:numRef>
              <c:f>SasniegumuIzmaiņas!$C$11:$G$11</c:f>
              <c:numCache>
                <c:formatCode>0.0</c:formatCode>
                <c:ptCount val="5"/>
                <c:pt idx="0">
                  <c:v>8.1087240488984946</c:v>
                </c:pt>
                <c:pt idx="1">
                  <c:v>11.34946008103716</c:v>
                </c:pt>
                <c:pt idx="2">
                  <c:v>11.09148585598791</c:v>
                </c:pt>
                <c:pt idx="3">
                  <c:v>13.544526316949831</c:v>
                </c:pt>
                <c:pt idx="4" formatCode="_-* #\ ##0.0_-;\-* #\ ##0.0_-;_-* &quot;-&quot;??_-;_-@_-">
                  <c:v>21.4</c:v>
                </c:pt>
              </c:numCache>
            </c:numRef>
          </c:val>
          <c:smooth val="0"/>
          <c:extLst>
            <c:ext xmlns:c16="http://schemas.microsoft.com/office/drawing/2014/chart" uri="{C3380CC4-5D6E-409C-BE32-E72D297353CC}">
              <c16:uniqueId val="{00000001-2EC0-46C5-B215-42D1858A1B6C}"/>
            </c:ext>
          </c:extLst>
        </c:ser>
        <c:ser>
          <c:idx val="2"/>
          <c:order val="2"/>
          <c:tx>
            <c:strRef>
              <c:f>SasniegumuIzmaiņas!$B$12</c:f>
              <c:strCache>
                <c:ptCount val="1"/>
                <c:pt idx="0">
                  <c:v>Latvija</c:v>
                </c:pt>
              </c:strCache>
            </c:strRef>
          </c:tx>
          <c:spPr>
            <a:ln w="28575" cap="rnd">
              <a:solidFill>
                <a:schemeClr val="accent3"/>
              </a:solidFill>
              <a:round/>
            </a:ln>
            <a:effectLst/>
          </c:spPr>
          <c:marker>
            <c:symbol val="none"/>
          </c:marker>
          <c:cat>
            <c:numRef>
              <c:f>SasniegumuIzmaiņas!$C$9:$G$9</c:f>
              <c:numCache>
                <c:formatCode>General</c:formatCode>
                <c:ptCount val="5"/>
                <c:pt idx="0">
                  <c:v>2009</c:v>
                </c:pt>
                <c:pt idx="1">
                  <c:v>2012</c:v>
                </c:pt>
                <c:pt idx="2">
                  <c:v>2015</c:v>
                </c:pt>
                <c:pt idx="3">
                  <c:v>2018</c:v>
                </c:pt>
                <c:pt idx="4">
                  <c:v>2022</c:v>
                </c:pt>
              </c:numCache>
            </c:numRef>
          </c:cat>
          <c:val>
            <c:numRef>
              <c:f>SasniegumuIzmaiņas!$C$12:$G$12</c:f>
              <c:numCache>
                <c:formatCode>0.0</c:formatCode>
                <c:ptCount val="5"/>
                <c:pt idx="0">
                  <c:v>17.578914609500298</c:v>
                </c:pt>
                <c:pt idx="1">
                  <c:v>16.979402984497433</c:v>
                </c:pt>
                <c:pt idx="2">
                  <c:v>17.679162899255743</c:v>
                </c:pt>
                <c:pt idx="3">
                  <c:v>22.442881112579002</c:v>
                </c:pt>
                <c:pt idx="4" formatCode="_-* #\ ##0.0_-;\-* #\ ##0.0_-;_-* &quot;-&quot;??_-;_-@_-">
                  <c:v>22.8</c:v>
                </c:pt>
              </c:numCache>
            </c:numRef>
          </c:val>
          <c:smooth val="0"/>
          <c:extLst>
            <c:ext xmlns:c16="http://schemas.microsoft.com/office/drawing/2014/chart" uri="{C3380CC4-5D6E-409C-BE32-E72D297353CC}">
              <c16:uniqueId val="{00000002-2EC0-46C5-B215-42D1858A1B6C}"/>
            </c:ext>
          </c:extLst>
        </c:ser>
        <c:dLbls>
          <c:showLegendKey val="0"/>
          <c:showVal val="0"/>
          <c:showCatName val="0"/>
          <c:showSerName val="0"/>
          <c:showPercent val="0"/>
          <c:showBubbleSize val="0"/>
        </c:dLbls>
        <c:smooth val="0"/>
        <c:axId val="352332672"/>
        <c:axId val="259516768"/>
      </c:lineChart>
      <c:catAx>
        <c:axId val="352332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crossAx val="259516768"/>
        <c:crosses val="autoZero"/>
        <c:auto val="1"/>
        <c:lblAlgn val="ctr"/>
        <c:lblOffset val="100"/>
        <c:noMultiLvlLbl val="0"/>
      </c:catAx>
      <c:valAx>
        <c:axId val="259516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lv-LV"/>
                  <a:t>Procenti</a:t>
                </a:r>
                <a:endParaRPr lang="en-US"/>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crossAx val="352332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legend>
    <c:plotVisOnly val="1"/>
    <c:dispBlanksAs val="gap"/>
    <c:showDLblsOverMax val="0"/>
  </c:chart>
  <c:spPr>
    <a:noFill/>
    <a:ln>
      <a:noFill/>
    </a:ln>
    <a:effectLst/>
  </c:spPr>
  <c:txPr>
    <a:bodyPr/>
    <a:lstStyle/>
    <a:p>
      <a:pPr>
        <a:defRPr sz="1800" b="1"/>
      </a:pPr>
      <a:endParaRPr lang="en-150"/>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3"/>
          <c:order val="0"/>
          <c:tx>
            <c:strRef>
              <c:f>'https://universityoflatvia387-my.sharepoint.com/personal/ritak_edu_lu_lv/Documents/Documents/[2nd_PISA2022_Vol1_Fig_Ch3(1).xlsx]Figure I.3.1'!$F$96</c:f>
              <c:strCache>
                <c:ptCount val="1"/>
                <c:pt idx="0">
                  <c:v>1.a līmenis</c:v>
                </c:pt>
              </c:strCache>
            </c:strRef>
          </c:tx>
          <c:spPr>
            <a:solidFill>
              <a:schemeClr val="bg1">
                <a:lumMod val="85000"/>
              </a:schemeClr>
            </a:solidFill>
            <a:ln w="3175">
              <a:solidFill>
                <a:schemeClr val="tx1"/>
              </a:solidFill>
            </a:ln>
            <a:effectLst/>
          </c:spPr>
          <c:invertIfNegative val="0"/>
          <c:cat>
            <c:strRef>
              <c:f>'https://universityoflatvia387-my.sharepoint.com/personal/ritak_edu_lu_lv/Documents/Documents/[2nd_PISA2022_Vol1_Fig_Ch3(1).xlsx]Figure I.3.1'!$B$98:$B$122</c:f>
              <c:strCache>
                <c:ptCount val="25"/>
                <c:pt idx="0">
                  <c:v>Igaunija</c:v>
                </c:pt>
                <c:pt idx="1">
                  <c:v>Īrija</c:v>
                </c:pt>
                <c:pt idx="2">
                  <c:v>Šveice</c:v>
                </c:pt>
                <c:pt idx="3">
                  <c:v>Dānija</c:v>
                </c:pt>
                <c:pt idx="4">
                  <c:v>Latvija</c:v>
                </c:pt>
                <c:pt idx="5">
                  <c:v>Polija</c:v>
                </c:pt>
                <c:pt idx="6">
                  <c:v>Lielbritānija</c:v>
                </c:pt>
                <c:pt idx="7">
                  <c:v>Slovēnija</c:v>
                </c:pt>
                <c:pt idx="8">
                  <c:v>Austrija</c:v>
                </c:pt>
                <c:pt idx="9">
                  <c:v>Somija</c:v>
                </c:pt>
                <c:pt idx="10">
                  <c:v>Beļģija</c:v>
                </c:pt>
                <c:pt idx="11">
                  <c:v>Čehija</c:v>
                </c:pt>
                <c:pt idx="12">
                  <c:v>Zviedrija</c:v>
                </c:pt>
                <c:pt idx="13">
                  <c:v>Spānija</c:v>
                </c:pt>
                <c:pt idx="14">
                  <c:v>Nīderlande</c:v>
                </c:pt>
                <c:pt idx="15">
                  <c:v>Lietuva</c:v>
                </c:pt>
                <c:pt idx="16">
                  <c:v>Francija</c:v>
                </c:pt>
                <c:pt idx="17">
                  <c:v>Ungārija</c:v>
                </c:pt>
                <c:pt idx="18">
                  <c:v>Vācija</c:v>
                </c:pt>
                <c:pt idx="19">
                  <c:v>Itālija</c:v>
                </c:pt>
                <c:pt idx="20">
                  <c:v>Portugāle</c:v>
                </c:pt>
                <c:pt idx="21">
                  <c:v>Horvātija</c:v>
                </c:pt>
                <c:pt idx="22">
                  <c:v>Slovākija</c:v>
                </c:pt>
                <c:pt idx="23">
                  <c:v>Islande</c:v>
                </c:pt>
                <c:pt idx="24">
                  <c:v>Grieķija</c:v>
                </c:pt>
              </c:strCache>
            </c:strRef>
          </c:cat>
          <c:val>
            <c:numRef>
              <c:f>'https://universityoflatvia387-my.sharepoint.com/personal/ritak_edu_lu_lv/Documents/Documents/[2nd_PISA2022_Vol1_Fig_Ch3(1).xlsx]Figure I.3.1'!$F$98:$F$122</c:f>
              <c:numCache>
                <c:formatCode>General</c:formatCode>
                <c:ptCount val="25"/>
                <c:pt idx="0">
                  <c:v>-11.613306999206539</c:v>
                </c:pt>
                <c:pt idx="1">
                  <c:v>-14.23344135284424</c:v>
                </c:pt>
                <c:pt idx="2">
                  <c:v>-13.225185394287109</c:v>
                </c:pt>
                <c:pt idx="3">
                  <c:v>-15.08701324462891</c:v>
                </c:pt>
                <c:pt idx="4">
                  <c:v>-16.67534255981445</c:v>
                </c:pt>
                <c:pt idx="5">
                  <c:v>-15.43039512634277</c:v>
                </c:pt>
                <c:pt idx="6">
                  <c:v>-15.29569149017334</c:v>
                </c:pt>
                <c:pt idx="7">
                  <c:v>-16.874811172485352</c:v>
                </c:pt>
                <c:pt idx="8">
                  <c:v>-15.702305793762211</c:v>
                </c:pt>
                <c:pt idx="9">
                  <c:v>-16.421449661254879</c:v>
                </c:pt>
                <c:pt idx="10">
                  <c:v>-15.309042930603029</c:v>
                </c:pt>
                <c:pt idx="11">
                  <c:v>-17.143295288085941</c:v>
                </c:pt>
                <c:pt idx="12">
                  <c:v>-16.82452392578125</c:v>
                </c:pt>
                <c:pt idx="13">
                  <c:v>-17.561784744262699</c:v>
                </c:pt>
                <c:pt idx="14">
                  <c:v>-15.16331195831299</c:v>
                </c:pt>
                <c:pt idx="15">
                  <c:v>-19.104482650756839</c:v>
                </c:pt>
                <c:pt idx="16">
                  <c:v>-17.84988975524902</c:v>
                </c:pt>
                <c:pt idx="17">
                  <c:v>-17.309379577636719</c:v>
                </c:pt>
                <c:pt idx="18">
                  <c:v>-17.974521636962891</c:v>
                </c:pt>
                <c:pt idx="19">
                  <c:v>-19.50014686584473</c:v>
                </c:pt>
                <c:pt idx="20">
                  <c:v>-19.3261604309082</c:v>
                </c:pt>
                <c:pt idx="21">
                  <c:v>-21.5172233581543</c:v>
                </c:pt>
                <c:pt idx="22">
                  <c:v>-17.087751388549801</c:v>
                </c:pt>
                <c:pt idx="23">
                  <c:v>-21.016292572021481</c:v>
                </c:pt>
                <c:pt idx="24">
                  <c:v>-26.81594276428223</c:v>
                </c:pt>
              </c:numCache>
            </c:numRef>
          </c:val>
          <c:extLst>
            <c:ext xmlns:c16="http://schemas.microsoft.com/office/drawing/2014/chart" uri="{C3380CC4-5D6E-409C-BE32-E72D297353CC}">
              <c16:uniqueId val="{00000000-6E53-4483-BBAE-2C8D5B840A62}"/>
            </c:ext>
          </c:extLst>
        </c:ser>
        <c:ser>
          <c:idx val="2"/>
          <c:order val="1"/>
          <c:tx>
            <c:strRef>
              <c:f>'https://universityoflatvia387-my.sharepoint.com/personal/ritak_edu_lu_lv/Documents/Documents/[2nd_PISA2022_Vol1_Fig_Ch3(1).xlsx]Figure I.3.1'!$E$96</c:f>
              <c:strCache>
                <c:ptCount val="1"/>
                <c:pt idx="0">
                  <c:v>1.b līmenis</c:v>
                </c:pt>
              </c:strCache>
            </c:strRef>
          </c:tx>
          <c:spPr>
            <a:solidFill>
              <a:schemeClr val="bg1">
                <a:lumMod val="75000"/>
              </a:schemeClr>
            </a:solidFill>
            <a:ln w="3175">
              <a:solidFill>
                <a:schemeClr val="tx1"/>
              </a:solidFill>
            </a:ln>
            <a:effectLst/>
          </c:spPr>
          <c:invertIfNegative val="0"/>
          <c:cat>
            <c:strRef>
              <c:f>'https://universityoflatvia387-my.sharepoint.com/personal/ritak_edu_lu_lv/Documents/Documents/[2nd_PISA2022_Vol1_Fig_Ch3(1).xlsx]Figure I.3.1'!$B$98:$B$122</c:f>
              <c:strCache>
                <c:ptCount val="25"/>
                <c:pt idx="0">
                  <c:v>Igaunija</c:v>
                </c:pt>
                <c:pt idx="1">
                  <c:v>Īrija</c:v>
                </c:pt>
                <c:pt idx="2">
                  <c:v>Šveice</c:v>
                </c:pt>
                <c:pt idx="3">
                  <c:v>Dānija</c:v>
                </c:pt>
                <c:pt idx="4">
                  <c:v>Latvija</c:v>
                </c:pt>
                <c:pt idx="5">
                  <c:v>Polija</c:v>
                </c:pt>
                <c:pt idx="6">
                  <c:v>Lielbritānija</c:v>
                </c:pt>
                <c:pt idx="7">
                  <c:v>Slovēnija</c:v>
                </c:pt>
                <c:pt idx="8">
                  <c:v>Austrija</c:v>
                </c:pt>
                <c:pt idx="9">
                  <c:v>Somija</c:v>
                </c:pt>
                <c:pt idx="10">
                  <c:v>Beļģija</c:v>
                </c:pt>
                <c:pt idx="11">
                  <c:v>Čehija</c:v>
                </c:pt>
                <c:pt idx="12">
                  <c:v>Zviedrija</c:v>
                </c:pt>
                <c:pt idx="13">
                  <c:v>Spānija</c:v>
                </c:pt>
                <c:pt idx="14">
                  <c:v>Nīderlande</c:v>
                </c:pt>
                <c:pt idx="15">
                  <c:v>Lietuva</c:v>
                </c:pt>
                <c:pt idx="16">
                  <c:v>Francija</c:v>
                </c:pt>
                <c:pt idx="17">
                  <c:v>Ungārija</c:v>
                </c:pt>
                <c:pt idx="18">
                  <c:v>Vācija</c:v>
                </c:pt>
                <c:pt idx="19">
                  <c:v>Itālija</c:v>
                </c:pt>
                <c:pt idx="20">
                  <c:v>Portugāle</c:v>
                </c:pt>
                <c:pt idx="21">
                  <c:v>Horvātija</c:v>
                </c:pt>
                <c:pt idx="22">
                  <c:v>Slovākija</c:v>
                </c:pt>
                <c:pt idx="23">
                  <c:v>Islande</c:v>
                </c:pt>
                <c:pt idx="24">
                  <c:v>Grieķija</c:v>
                </c:pt>
              </c:strCache>
            </c:strRef>
          </c:cat>
          <c:val>
            <c:numRef>
              <c:f>'https://universityoflatvia387-my.sharepoint.com/personal/ritak_edu_lu_lv/Documents/Documents/[2nd_PISA2022_Vol1_Fig_Ch3(1).xlsx]Figure I.3.1'!$E$98:$E$122</c:f>
              <c:numCache>
                <c:formatCode>General</c:formatCode>
                <c:ptCount val="25"/>
                <c:pt idx="0">
                  <c:v>-3.0217924118041992</c:v>
                </c:pt>
                <c:pt idx="1">
                  <c:v>-4.2241020202636719</c:v>
                </c:pt>
                <c:pt idx="2">
                  <c:v>-5.3977975845336914</c:v>
                </c:pt>
                <c:pt idx="3">
                  <c:v>-4.7189855575561523</c:v>
                </c:pt>
                <c:pt idx="4">
                  <c:v>-4.8435559272766113</c:v>
                </c:pt>
                <c:pt idx="5">
                  <c:v>-6.367772102355957</c:v>
                </c:pt>
                <c:pt idx="6">
                  <c:v>-7.1686067581176758</c:v>
                </c:pt>
                <c:pt idx="7">
                  <c:v>-6.7070083618164063</c:v>
                </c:pt>
                <c:pt idx="8">
                  <c:v>-7.5022149085998544</c:v>
                </c:pt>
                <c:pt idx="9">
                  <c:v>-7.1129889488220206</c:v>
                </c:pt>
                <c:pt idx="10">
                  <c:v>-7.8164372444152832</c:v>
                </c:pt>
                <c:pt idx="11">
                  <c:v>-7.1068000793457031</c:v>
                </c:pt>
                <c:pt idx="12">
                  <c:v>-8.2742242813110352</c:v>
                </c:pt>
                <c:pt idx="13">
                  <c:v>-7.8379058837890634</c:v>
                </c:pt>
                <c:pt idx="14">
                  <c:v>-9.8367538452148438</c:v>
                </c:pt>
                <c:pt idx="15">
                  <c:v>-7.5111379623413086</c:v>
                </c:pt>
                <c:pt idx="16">
                  <c:v>-8.8595190048217773</c:v>
                </c:pt>
                <c:pt idx="17">
                  <c:v>-9.562835693359375</c:v>
                </c:pt>
                <c:pt idx="18">
                  <c:v>-9.1953620910644531</c:v>
                </c:pt>
                <c:pt idx="19">
                  <c:v>-8.3145627975463867</c:v>
                </c:pt>
                <c:pt idx="20">
                  <c:v>-8.3360586166381836</c:v>
                </c:pt>
                <c:pt idx="21">
                  <c:v>-9.3448410034179688</c:v>
                </c:pt>
                <c:pt idx="22">
                  <c:v>-10.862991333007811</c:v>
                </c:pt>
                <c:pt idx="23">
                  <c:v>-10.4654598236084</c:v>
                </c:pt>
                <c:pt idx="24">
                  <c:v>-16.182626724243161</c:v>
                </c:pt>
              </c:numCache>
            </c:numRef>
          </c:val>
          <c:extLst>
            <c:ext xmlns:c16="http://schemas.microsoft.com/office/drawing/2014/chart" uri="{C3380CC4-5D6E-409C-BE32-E72D297353CC}">
              <c16:uniqueId val="{00000001-6E53-4483-BBAE-2C8D5B840A62}"/>
            </c:ext>
          </c:extLst>
        </c:ser>
        <c:ser>
          <c:idx val="1"/>
          <c:order val="2"/>
          <c:tx>
            <c:strRef>
              <c:f>'https://universityoflatvia387-my.sharepoint.com/personal/ritak_edu_lu_lv/Documents/Documents/[2nd_PISA2022_Vol1_Fig_Ch3(1).xlsx]Figure I.3.1'!$D$96</c:f>
              <c:strCache>
                <c:ptCount val="1"/>
                <c:pt idx="0">
                  <c:v>1.c līmenis</c:v>
                </c:pt>
              </c:strCache>
            </c:strRef>
          </c:tx>
          <c:spPr>
            <a:solidFill>
              <a:schemeClr val="bg1">
                <a:lumMod val="50000"/>
              </a:schemeClr>
            </a:solidFill>
            <a:ln w="3175">
              <a:solidFill>
                <a:schemeClr val="tx1"/>
              </a:solidFill>
            </a:ln>
            <a:effectLst/>
          </c:spPr>
          <c:invertIfNegative val="0"/>
          <c:cat>
            <c:strRef>
              <c:f>'https://universityoflatvia387-my.sharepoint.com/personal/ritak_edu_lu_lv/Documents/Documents/[2nd_PISA2022_Vol1_Fig_Ch3(1).xlsx]Figure I.3.1'!$B$98:$B$122</c:f>
              <c:strCache>
                <c:ptCount val="25"/>
                <c:pt idx="0">
                  <c:v>Igaunija</c:v>
                </c:pt>
                <c:pt idx="1">
                  <c:v>Īrija</c:v>
                </c:pt>
                <c:pt idx="2">
                  <c:v>Šveice</c:v>
                </c:pt>
                <c:pt idx="3">
                  <c:v>Dānija</c:v>
                </c:pt>
                <c:pt idx="4">
                  <c:v>Latvija</c:v>
                </c:pt>
                <c:pt idx="5">
                  <c:v>Polija</c:v>
                </c:pt>
                <c:pt idx="6">
                  <c:v>Lielbritānija</c:v>
                </c:pt>
                <c:pt idx="7">
                  <c:v>Slovēnija</c:v>
                </c:pt>
                <c:pt idx="8">
                  <c:v>Austrija</c:v>
                </c:pt>
                <c:pt idx="9">
                  <c:v>Somija</c:v>
                </c:pt>
                <c:pt idx="10">
                  <c:v>Beļģija</c:v>
                </c:pt>
                <c:pt idx="11">
                  <c:v>Čehija</c:v>
                </c:pt>
                <c:pt idx="12">
                  <c:v>Zviedrija</c:v>
                </c:pt>
                <c:pt idx="13">
                  <c:v>Spānija</c:v>
                </c:pt>
                <c:pt idx="14">
                  <c:v>Nīderlande</c:v>
                </c:pt>
                <c:pt idx="15">
                  <c:v>Lietuva</c:v>
                </c:pt>
                <c:pt idx="16">
                  <c:v>Francija</c:v>
                </c:pt>
                <c:pt idx="17">
                  <c:v>Ungārija</c:v>
                </c:pt>
                <c:pt idx="18">
                  <c:v>Vācija</c:v>
                </c:pt>
                <c:pt idx="19">
                  <c:v>Itālija</c:v>
                </c:pt>
                <c:pt idx="20">
                  <c:v>Portugāle</c:v>
                </c:pt>
                <c:pt idx="21">
                  <c:v>Horvātija</c:v>
                </c:pt>
                <c:pt idx="22">
                  <c:v>Slovākija</c:v>
                </c:pt>
                <c:pt idx="23">
                  <c:v>Islande</c:v>
                </c:pt>
                <c:pt idx="24">
                  <c:v>Grieķija</c:v>
                </c:pt>
              </c:strCache>
            </c:strRef>
          </c:cat>
          <c:val>
            <c:numRef>
              <c:f>'https://universityoflatvia387-my.sharepoint.com/personal/ritak_edu_lu_lv/Documents/Documents/[2nd_PISA2022_Vol1_Fig_Ch3(1).xlsx]Figure I.3.1'!$D$98:$D$122</c:f>
              <c:numCache>
                <c:formatCode>General</c:formatCode>
                <c:ptCount val="25"/>
                <c:pt idx="0">
                  <c:v>-0.32171636819839478</c:v>
                </c:pt>
                <c:pt idx="1">
                  <c:v>-0.52499401569366455</c:v>
                </c:pt>
                <c:pt idx="2">
                  <c:v>-0.79508727788925171</c:v>
                </c:pt>
                <c:pt idx="3">
                  <c:v>-0.59500002861022949</c:v>
                </c:pt>
                <c:pt idx="4">
                  <c:v>-0.59736758470535278</c:v>
                </c:pt>
                <c:pt idx="5">
                  <c:v>-1.1297391653060911</c:v>
                </c:pt>
                <c:pt idx="6">
                  <c:v>-1.6543945074081421</c:v>
                </c:pt>
                <c:pt idx="7">
                  <c:v>-0.95546895265579224</c:v>
                </c:pt>
                <c:pt idx="8">
                  <c:v>-1.506608247756958</c:v>
                </c:pt>
                <c:pt idx="9">
                  <c:v>-1.2436918020248411</c:v>
                </c:pt>
                <c:pt idx="10">
                  <c:v>-1.711870670318604</c:v>
                </c:pt>
                <c:pt idx="11">
                  <c:v>-1.1942791938781741</c:v>
                </c:pt>
                <c:pt idx="12">
                  <c:v>-1.908047556877136</c:v>
                </c:pt>
                <c:pt idx="13">
                  <c:v>-1.7351440191268921</c:v>
                </c:pt>
                <c:pt idx="14">
                  <c:v>-2.2088408470153809</c:v>
                </c:pt>
                <c:pt idx="15">
                  <c:v>-1.133700966835022</c:v>
                </c:pt>
                <c:pt idx="16">
                  <c:v>-1.9138892889022829</c:v>
                </c:pt>
                <c:pt idx="17">
                  <c:v>-2.3760702610015869</c:v>
                </c:pt>
                <c:pt idx="18">
                  <c:v>-2.1653740406036381</c:v>
                </c:pt>
                <c:pt idx="19">
                  <c:v>-1.6292216777801509</c:v>
                </c:pt>
                <c:pt idx="20">
                  <c:v>-1.8831330537796021</c:v>
                </c:pt>
                <c:pt idx="21">
                  <c:v>-1.905235648155212</c:v>
                </c:pt>
                <c:pt idx="22">
                  <c:v>-4.3701109886169434</c:v>
                </c:pt>
                <c:pt idx="23">
                  <c:v>-2.4084815979003911</c:v>
                </c:pt>
                <c:pt idx="24">
                  <c:v>-3.7555720806121831</c:v>
                </c:pt>
              </c:numCache>
            </c:numRef>
          </c:val>
          <c:extLst>
            <c:ext xmlns:c16="http://schemas.microsoft.com/office/drawing/2014/chart" uri="{C3380CC4-5D6E-409C-BE32-E72D297353CC}">
              <c16:uniqueId val="{00000002-6E53-4483-BBAE-2C8D5B840A62}"/>
            </c:ext>
          </c:extLst>
        </c:ser>
        <c:ser>
          <c:idx val="0"/>
          <c:order val="3"/>
          <c:tx>
            <c:strRef>
              <c:f>'https://universityoflatvia387-my.sharepoint.com/personal/ritak_edu_lu_lv/Documents/Documents/[2nd_PISA2022_Vol1_Fig_Ch3(1).xlsx]Figure I.3.1'!$C$96</c:f>
              <c:strCache>
                <c:ptCount val="1"/>
                <c:pt idx="0">
                  <c:v>Zem 1.c līmeņa</c:v>
                </c:pt>
              </c:strCache>
            </c:strRef>
          </c:tx>
          <c:spPr>
            <a:solidFill>
              <a:schemeClr val="tx1"/>
            </a:solidFill>
            <a:ln w="3175">
              <a:solidFill>
                <a:schemeClr val="tx1"/>
              </a:solidFill>
            </a:ln>
            <a:effectLst/>
          </c:spPr>
          <c:invertIfNegative val="0"/>
          <c:cat>
            <c:strRef>
              <c:f>'https://universityoflatvia387-my.sharepoint.com/personal/ritak_edu_lu_lv/Documents/Documents/[2nd_PISA2022_Vol1_Fig_Ch3(1).xlsx]Figure I.3.1'!$B$98:$B$122</c:f>
              <c:strCache>
                <c:ptCount val="25"/>
                <c:pt idx="0">
                  <c:v>Igaunija</c:v>
                </c:pt>
                <c:pt idx="1">
                  <c:v>Īrija</c:v>
                </c:pt>
                <c:pt idx="2">
                  <c:v>Šveice</c:v>
                </c:pt>
                <c:pt idx="3">
                  <c:v>Dānija</c:v>
                </c:pt>
                <c:pt idx="4">
                  <c:v>Latvija</c:v>
                </c:pt>
                <c:pt idx="5">
                  <c:v>Polija</c:v>
                </c:pt>
                <c:pt idx="6">
                  <c:v>Lielbritānija</c:v>
                </c:pt>
                <c:pt idx="7">
                  <c:v>Slovēnija</c:v>
                </c:pt>
                <c:pt idx="8">
                  <c:v>Austrija</c:v>
                </c:pt>
                <c:pt idx="9">
                  <c:v>Somija</c:v>
                </c:pt>
                <c:pt idx="10">
                  <c:v>Beļģija</c:v>
                </c:pt>
                <c:pt idx="11">
                  <c:v>Čehija</c:v>
                </c:pt>
                <c:pt idx="12">
                  <c:v>Zviedrija</c:v>
                </c:pt>
                <c:pt idx="13">
                  <c:v>Spānija</c:v>
                </c:pt>
                <c:pt idx="14">
                  <c:v>Nīderlande</c:v>
                </c:pt>
                <c:pt idx="15">
                  <c:v>Lietuva</c:v>
                </c:pt>
                <c:pt idx="16">
                  <c:v>Francija</c:v>
                </c:pt>
                <c:pt idx="17">
                  <c:v>Ungārija</c:v>
                </c:pt>
                <c:pt idx="18">
                  <c:v>Vācija</c:v>
                </c:pt>
                <c:pt idx="19">
                  <c:v>Itālija</c:v>
                </c:pt>
                <c:pt idx="20">
                  <c:v>Portugāle</c:v>
                </c:pt>
                <c:pt idx="21">
                  <c:v>Horvātija</c:v>
                </c:pt>
                <c:pt idx="22">
                  <c:v>Slovākija</c:v>
                </c:pt>
                <c:pt idx="23">
                  <c:v>Islande</c:v>
                </c:pt>
                <c:pt idx="24">
                  <c:v>Grieķija</c:v>
                </c:pt>
              </c:strCache>
            </c:strRef>
          </c:cat>
          <c:val>
            <c:numRef>
              <c:f>'https://universityoflatvia387-my.sharepoint.com/personal/ritak_edu_lu_lv/Documents/Documents/[2nd_PISA2022_Vol1_Fig_Ch3(1).xlsx]Figure I.3.1'!$C$98:$C$122</c:f>
              <c:numCache>
                <c:formatCode>General</c:formatCode>
                <c:ptCount val="25"/>
                <c:pt idx="0">
                  <c:v>-9.0866489335894585E-3</c:v>
                </c:pt>
                <c:pt idx="1">
                  <c:v>-4.6407904475927353E-2</c:v>
                </c:pt>
                <c:pt idx="2">
                  <c:v>-3.9480395615100861E-2</c:v>
                </c:pt>
                <c:pt idx="3">
                  <c:v>-3.3414922654628747E-2</c:v>
                </c:pt>
                <c:pt idx="4">
                  <c:v>-3.8536529988050461E-2</c:v>
                </c:pt>
                <c:pt idx="5">
                  <c:v>-7.4054628610610962E-2</c:v>
                </c:pt>
                <c:pt idx="6">
                  <c:v>-0.21197086572647089</c:v>
                </c:pt>
                <c:pt idx="7">
                  <c:v>-5.6004680693149567E-2</c:v>
                </c:pt>
                <c:pt idx="8">
                  <c:v>-0.14987945556640631</c:v>
                </c:pt>
                <c:pt idx="9">
                  <c:v>-8.364800363779068E-2</c:v>
                </c:pt>
                <c:pt idx="10">
                  <c:v>-0.11706281453371049</c:v>
                </c:pt>
                <c:pt idx="11">
                  <c:v>-7.9583242535591125E-2</c:v>
                </c:pt>
                <c:pt idx="12">
                  <c:v>-0.21571782231330869</c:v>
                </c:pt>
                <c:pt idx="13">
                  <c:v>-0.17111656069755549</c:v>
                </c:pt>
                <c:pt idx="14">
                  <c:v>-0.15121917426586151</c:v>
                </c:pt>
                <c:pt idx="15">
                  <c:v>-8.8498227298259735E-2</c:v>
                </c:pt>
                <c:pt idx="16">
                  <c:v>-0.1879764199256897</c:v>
                </c:pt>
                <c:pt idx="17">
                  <c:v>-0.24998077750205991</c:v>
                </c:pt>
                <c:pt idx="18">
                  <c:v>-0.16995085775852201</c:v>
                </c:pt>
                <c:pt idx="19">
                  <c:v>-0.16466100513935089</c:v>
                </c:pt>
                <c:pt idx="20">
                  <c:v>-0.1720197796821594</c:v>
                </c:pt>
                <c:pt idx="21">
                  <c:v>-0.17038749158382421</c:v>
                </c:pt>
                <c:pt idx="22">
                  <c:v>-0.88556092977523804</c:v>
                </c:pt>
                <c:pt idx="23">
                  <c:v>-0.22817182540893549</c:v>
                </c:pt>
                <c:pt idx="24">
                  <c:v>-0.45281392335891718</c:v>
                </c:pt>
              </c:numCache>
            </c:numRef>
          </c:val>
          <c:extLst>
            <c:ext xmlns:c16="http://schemas.microsoft.com/office/drawing/2014/chart" uri="{C3380CC4-5D6E-409C-BE32-E72D297353CC}">
              <c16:uniqueId val="{00000003-6E53-4483-BBAE-2C8D5B840A62}"/>
            </c:ext>
          </c:extLst>
        </c:ser>
        <c:ser>
          <c:idx val="4"/>
          <c:order val="4"/>
          <c:tx>
            <c:strRef>
              <c:f>'https://universityoflatvia387-my.sharepoint.com/personal/ritak_edu_lu_lv/Documents/Documents/[2nd_PISA2022_Vol1_Fig_Ch3(1).xlsx]Figure I.3.1'!$G$96</c:f>
              <c:strCache>
                <c:ptCount val="1"/>
                <c:pt idx="0">
                  <c:v>2. līmenis</c:v>
                </c:pt>
              </c:strCache>
            </c:strRef>
          </c:tx>
          <c:spPr>
            <a:solidFill>
              <a:schemeClr val="accent1">
                <a:lumMod val="20000"/>
                <a:lumOff val="80000"/>
              </a:schemeClr>
            </a:solidFill>
            <a:ln w="3175">
              <a:solidFill>
                <a:schemeClr val="tx1"/>
              </a:solidFill>
            </a:ln>
            <a:effectLst/>
          </c:spPr>
          <c:invertIfNegative val="0"/>
          <c:cat>
            <c:strRef>
              <c:f>'https://universityoflatvia387-my.sharepoint.com/personal/ritak_edu_lu_lv/Documents/Documents/[2nd_PISA2022_Vol1_Fig_Ch3(1).xlsx]Figure I.3.1'!$B$98:$B$122</c:f>
              <c:strCache>
                <c:ptCount val="25"/>
                <c:pt idx="0">
                  <c:v>Igaunija</c:v>
                </c:pt>
                <c:pt idx="1">
                  <c:v>Īrija</c:v>
                </c:pt>
                <c:pt idx="2">
                  <c:v>Šveice</c:v>
                </c:pt>
                <c:pt idx="3">
                  <c:v>Dānija</c:v>
                </c:pt>
                <c:pt idx="4">
                  <c:v>Latvija</c:v>
                </c:pt>
                <c:pt idx="5">
                  <c:v>Polija</c:v>
                </c:pt>
                <c:pt idx="6">
                  <c:v>Lielbritānija</c:v>
                </c:pt>
                <c:pt idx="7">
                  <c:v>Slovēnija</c:v>
                </c:pt>
                <c:pt idx="8">
                  <c:v>Austrija</c:v>
                </c:pt>
                <c:pt idx="9">
                  <c:v>Somija</c:v>
                </c:pt>
                <c:pt idx="10">
                  <c:v>Beļģija</c:v>
                </c:pt>
                <c:pt idx="11">
                  <c:v>Čehija</c:v>
                </c:pt>
                <c:pt idx="12">
                  <c:v>Zviedrija</c:v>
                </c:pt>
                <c:pt idx="13">
                  <c:v>Spānija</c:v>
                </c:pt>
                <c:pt idx="14">
                  <c:v>Nīderlande</c:v>
                </c:pt>
                <c:pt idx="15">
                  <c:v>Lietuva</c:v>
                </c:pt>
                <c:pt idx="16">
                  <c:v>Francija</c:v>
                </c:pt>
                <c:pt idx="17">
                  <c:v>Ungārija</c:v>
                </c:pt>
                <c:pt idx="18">
                  <c:v>Vācija</c:v>
                </c:pt>
                <c:pt idx="19">
                  <c:v>Itālija</c:v>
                </c:pt>
                <c:pt idx="20">
                  <c:v>Portugāle</c:v>
                </c:pt>
                <c:pt idx="21">
                  <c:v>Horvātija</c:v>
                </c:pt>
                <c:pt idx="22">
                  <c:v>Slovākija</c:v>
                </c:pt>
                <c:pt idx="23">
                  <c:v>Islande</c:v>
                </c:pt>
                <c:pt idx="24">
                  <c:v>Grieķija</c:v>
                </c:pt>
              </c:strCache>
            </c:strRef>
          </c:cat>
          <c:val>
            <c:numRef>
              <c:f>'https://universityoflatvia387-my.sharepoint.com/personal/ritak_edu_lu_lv/Documents/Documents/[2nd_PISA2022_Vol1_Fig_Ch3(1).xlsx]Figure I.3.1'!$G$98:$G$122</c:f>
              <c:numCache>
                <c:formatCode>General</c:formatCode>
                <c:ptCount val="25"/>
                <c:pt idx="0">
                  <c:v>23.294685424946849</c:v>
                </c:pt>
                <c:pt idx="1">
                  <c:v>25.884694242661489</c:v>
                </c:pt>
                <c:pt idx="2">
                  <c:v>20.518441286554619</c:v>
                </c:pt>
                <c:pt idx="3">
                  <c:v>26.263448834429301</c:v>
                </c:pt>
                <c:pt idx="4">
                  <c:v>28.419902746106601</c:v>
                </c:pt>
                <c:pt idx="5">
                  <c:v>23.759935853076701</c:v>
                </c:pt>
                <c:pt idx="6">
                  <c:v>23.1340240353403</c:v>
                </c:pt>
                <c:pt idx="7">
                  <c:v>25.7296589628988</c:v>
                </c:pt>
                <c:pt idx="8">
                  <c:v>22.458814894455291</c:v>
                </c:pt>
                <c:pt idx="9">
                  <c:v>23.680715193213231</c:v>
                </c:pt>
                <c:pt idx="10">
                  <c:v>21.50839202999083</c:v>
                </c:pt>
                <c:pt idx="11">
                  <c:v>23.190309513362369</c:v>
                </c:pt>
                <c:pt idx="12">
                  <c:v>22.585059076052119</c:v>
                </c:pt>
                <c:pt idx="13">
                  <c:v>26.227527644828431</c:v>
                </c:pt>
                <c:pt idx="14">
                  <c:v>18.248142570384001</c:v>
                </c:pt>
                <c:pt idx="15">
                  <c:v>26.479793153457731</c:v>
                </c:pt>
                <c:pt idx="16">
                  <c:v>24.215185861421482</c:v>
                </c:pt>
                <c:pt idx="17">
                  <c:v>23.794599225617549</c:v>
                </c:pt>
                <c:pt idx="18">
                  <c:v>23.586699318658091</c:v>
                </c:pt>
                <c:pt idx="19">
                  <c:v>26.025086529029931</c:v>
                </c:pt>
                <c:pt idx="20">
                  <c:v>25.015853954993378</c:v>
                </c:pt>
                <c:pt idx="21">
                  <c:v>26.81200241986949</c:v>
                </c:pt>
                <c:pt idx="22">
                  <c:v>22.00199802089973</c:v>
                </c:pt>
                <c:pt idx="23">
                  <c:v>26.23908167329532</c:v>
                </c:pt>
                <c:pt idx="24">
                  <c:v>26.008310523800301</c:v>
                </c:pt>
              </c:numCache>
            </c:numRef>
          </c:val>
          <c:extLst>
            <c:ext xmlns:c16="http://schemas.microsoft.com/office/drawing/2014/chart" uri="{C3380CC4-5D6E-409C-BE32-E72D297353CC}">
              <c16:uniqueId val="{00000004-6E53-4483-BBAE-2C8D5B840A62}"/>
            </c:ext>
          </c:extLst>
        </c:ser>
        <c:ser>
          <c:idx val="5"/>
          <c:order val="5"/>
          <c:tx>
            <c:strRef>
              <c:f>'https://universityoflatvia387-my.sharepoint.com/personal/ritak_edu_lu_lv/Documents/Documents/[2nd_PISA2022_Vol1_Fig_Ch3(1).xlsx]Figure I.3.1'!$H$96</c:f>
              <c:strCache>
                <c:ptCount val="1"/>
                <c:pt idx="0">
                  <c:v>3. līmenis</c:v>
                </c:pt>
              </c:strCache>
            </c:strRef>
          </c:tx>
          <c:spPr>
            <a:solidFill>
              <a:schemeClr val="accent1">
                <a:lumMod val="40000"/>
                <a:lumOff val="60000"/>
              </a:schemeClr>
            </a:solidFill>
            <a:ln w="3175">
              <a:solidFill>
                <a:schemeClr val="tx1"/>
              </a:solidFill>
            </a:ln>
            <a:effectLst/>
          </c:spPr>
          <c:invertIfNegative val="0"/>
          <c:cat>
            <c:strRef>
              <c:f>'https://universityoflatvia387-my.sharepoint.com/personal/ritak_edu_lu_lv/Documents/Documents/[2nd_PISA2022_Vol1_Fig_Ch3(1).xlsx]Figure I.3.1'!$B$98:$B$122</c:f>
              <c:strCache>
                <c:ptCount val="25"/>
                <c:pt idx="0">
                  <c:v>Igaunija</c:v>
                </c:pt>
                <c:pt idx="1">
                  <c:v>Īrija</c:v>
                </c:pt>
                <c:pt idx="2">
                  <c:v>Šveice</c:v>
                </c:pt>
                <c:pt idx="3">
                  <c:v>Dānija</c:v>
                </c:pt>
                <c:pt idx="4">
                  <c:v>Latvija</c:v>
                </c:pt>
                <c:pt idx="5">
                  <c:v>Polija</c:v>
                </c:pt>
                <c:pt idx="6">
                  <c:v>Lielbritānija</c:v>
                </c:pt>
                <c:pt idx="7">
                  <c:v>Slovēnija</c:v>
                </c:pt>
                <c:pt idx="8">
                  <c:v>Austrija</c:v>
                </c:pt>
                <c:pt idx="9">
                  <c:v>Somija</c:v>
                </c:pt>
                <c:pt idx="10">
                  <c:v>Beļģija</c:v>
                </c:pt>
                <c:pt idx="11">
                  <c:v>Čehija</c:v>
                </c:pt>
                <c:pt idx="12">
                  <c:v>Zviedrija</c:v>
                </c:pt>
                <c:pt idx="13">
                  <c:v>Spānija</c:v>
                </c:pt>
                <c:pt idx="14">
                  <c:v>Nīderlande</c:v>
                </c:pt>
                <c:pt idx="15">
                  <c:v>Lietuva</c:v>
                </c:pt>
                <c:pt idx="16">
                  <c:v>Francija</c:v>
                </c:pt>
                <c:pt idx="17">
                  <c:v>Ungārija</c:v>
                </c:pt>
                <c:pt idx="18">
                  <c:v>Vācija</c:v>
                </c:pt>
                <c:pt idx="19">
                  <c:v>Itālija</c:v>
                </c:pt>
                <c:pt idx="20">
                  <c:v>Portugāle</c:v>
                </c:pt>
                <c:pt idx="21">
                  <c:v>Horvātija</c:v>
                </c:pt>
                <c:pt idx="22">
                  <c:v>Slovākija</c:v>
                </c:pt>
                <c:pt idx="23">
                  <c:v>Islande</c:v>
                </c:pt>
                <c:pt idx="24">
                  <c:v>Grieķija</c:v>
                </c:pt>
              </c:strCache>
            </c:strRef>
          </c:cat>
          <c:val>
            <c:numRef>
              <c:f>'https://universityoflatvia387-my.sharepoint.com/personal/ritak_edu_lu_lv/Documents/Documents/[2nd_PISA2022_Vol1_Fig_Ch3(1).xlsx]Figure I.3.1'!$H$98:$H$122</c:f>
              <c:numCache>
                <c:formatCode>General</c:formatCode>
                <c:ptCount val="25"/>
                <c:pt idx="0">
                  <c:v>27.322523080957449</c:v>
                </c:pt>
                <c:pt idx="1">
                  <c:v>29.00059784319609</c:v>
                </c:pt>
                <c:pt idx="2">
                  <c:v>23.473396412800749</c:v>
                </c:pt>
                <c:pt idx="3">
                  <c:v>28.09365252225442</c:v>
                </c:pt>
                <c:pt idx="4">
                  <c:v>27.18803067467903</c:v>
                </c:pt>
                <c:pt idx="5">
                  <c:v>25.58255382639334</c:v>
                </c:pt>
                <c:pt idx="6">
                  <c:v>24.15568872839987</c:v>
                </c:pt>
                <c:pt idx="7">
                  <c:v>24.2180973577664</c:v>
                </c:pt>
                <c:pt idx="8">
                  <c:v>24.231819279435829</c:v>
                </c:pt>
                <c:pt idx="9">
                  <c:v>25.486410052501501</c:v>
                </c:pt>
                <c:pt idx="10">
                  <c:v>23.521062488045761</c:v>
                </c:pt>
                <c:pt idx="11">
                  <c:v>23.371475432815839</c:v>
                </c:pt>
                <c:pt idx="12">
                  <c:v>23.521369818080409</c:v>
                </c:pt>
                <c:pt idx="13">
                  <c:v>25.372674258812729</c:v>
                </c:pt>
                <c:pt idx="14">
                  <c:v>19.795950905430342</c:v>
                </c:pt>
                <c:pt idx="15">
                  <c:v>23.991424999678909</c:v>
                </c:pt>
                <c:pt idx="16">
                  <c:v>23.86961800675148</c:v>
                </c:pt>
                <c:pt idx="17">
                  <c:v>23.763921372879391</c:v>
                </c:pt>
                <c:pt idx="18">
                  <c:v>23.018731067275262</c:v>
                </c:pt>
                <c:pt idx="19">
                  <c:v>23.159962463842021</c:v>
                </c:pt>
                <c:pt idx="20">
                  <c:v>22.9687497562124</c:v>
                </c:pt>
                <c:pt idx="21">
                  <c:v>21.685024434762951</c:v>
                </c:pt>
                <c:pt idx="22">
                  <c:v>22.61815337041439</c:v>
                </c:pt>
                <c:pt idx="23">
                  <c:v>22.372816629649439</c:v>
                </c:pt>
                <c:pt idx="24">
                  <c:v>17.301770868952559</c:v>
                </c:pt>
              </c:numCache>
            </c:numRef>
          </c:val>
          <c:extLst>
            <c:ext xmlns:c16="http://schemas.microsoft.com/office/drawing/2014/chart" uri="{C3380CC4-5D6E-409C-BE32-E72D297353CC}">
              <c16:uniqueId val="{00000005-6E53-4483-BBAE-2C8D5B840A62}"/>
            </c:ext>
          </c:extLst>
        </c:ser>
        <c:ser>
          <c:idx val="6"/>
          <c:order val="6"/>
          <c:tx>
            <c:strRef>
              <c:f>'https://universityoflatvia387-my.sharepoint.com/personal/ritak_edu_lu_lv/Documents/Documents/[2nd_PISA2022_Vol1_Fig_Ch3(1).xlsx]Figure I.3.1'!$I$96</c:f>
              <c:strCache>
                <c:ptCount val="1"/>
                <c:pt idx="0">
                  <c:v>4. līmenis</c:v>
                </c:pt>
              </c:strCache>
            </c:strRef>
          </c:tx>
          <c:spPr>
            <a:solidFill>
              <a:schemeClr val="accent1">
                <a:lumMod val="60000"/>
                <a:lumOff val="40000"/>
              </a:schemeClr>
            </a:solidFill>
            <a:ln w="3175">
              <a:solidFill>
                <a:schemeClr val="tx1"/>
              </a:solidFill>
            </a:ln>
            <a:effectLst/>
          </c:spPr>
          <c:invertIfNegative val="0"/>
          <c:cat>
            <c:strRef>
              <c:f>'https://universityoflatvia387-my.sharepoint.com/personal/ritak_edu_lu_lv/Documents/Documents/[2nd_PISA2022_Vol1_Fig_Ch3(1).xlsx]Figure I.3.1'!$B$98:$B$122</c:f>
              <c:strCache>
                <c:ptCount val="25"/>
                <c:pt idx="0">
                  <c:v>Igaunija</c:v>
                </c:pt>
                <c:pt idx="1">
                  <c:v>Īrija</c:v>
                </c:pt>
                <c:pt idx="2">
                  <c:v>Šveice</c:v>
                </c:pt>
                <c:pt idx="3">
                  <c:v>Dānija</c:v>
                </c:pt>
                <c:pt idx="4">
                  <c:v>Latvija</c:v>
                </c:pt>
                <c:pt idx="5">
                  <c:v>Polija</c:v>
                </c:pt>
                <c:pt idx="6">
                  <c:v>Lielbritānija</c:v>
                </c:pt>
                <c:pt idx="7">
                  <c:v>Slovēnija</c:v>
                </c:pt>
                <c:pt idx="8">
                  <c:v>Austrija</c:v>
                </c:pt>
                <c:pt idx="9">
                  <c:v>Somija</c:v>
                </c:pt>
                <c:pt idx="10">
                  <c:v>Beļģija</c:v>
                </c:pt>
                <c:pt idx="11">
                  <c:v>Čehija</c:v>
                </c:pt>
                <c:pt idx="12">
                  <c:v>Zviedrija</c:v>
                </c:pt>
                <c:pt idx="13">
                  <c:v>Spānija</c:v>
                </c:pt>
                <c:pt idx="14">
                  <c:v>Nīderlande</c:v>
                </c:pt>
                <c:pt idx="15">
                  <c:v>Lietuva</c:v>
                </c:pt>
                <c:pt idx="16">
                  <c:v>Francija</c:v>
                </c:pt>
                <c:pt idx="17">
                  <c:v>Ungārija</c:v>
                </c:pt>
                <c:pt idx="18">
                  <c:v>Vācija</c:v>
                </c:pt>
                <c:pt idx="19">
                  <c:v>Itālija</c:v>
                </c:pt>
                <c:pt idx="20">
                  <c:v>Portugāle</c:v>
                </c:pt>
                <c:pt idx="21">
                  <c:v>Horvātija</c:v>
                </c:pt>
                <c:pt idx="22">
                  <c:v>Slovākija</c:v>
                </c:pt>
                <c:pt idx="23">
                  <c:v>Islande</c:v>
                </c:pt>
                <c:pt idx="24">
                  <c:v>Grieķija</c:v>
                </c:pt>
              </c:strCache>
            </c:strRef>
          </c:cat>
          <c:val>
            <c:numRef>
              <c:f>'https://universityoflatvia387-my.sharepoint.com/personal/ritak_edu_lu_lv/Documents/Documents/[2nd_PISA2022_Vol1_Fig_Ch3(1).xlsx]Figure I.3.1'!$I$98:$I$122</c:f>
              <c:numCache>
                <c:formatCode>General</c:formatCode>
                <c:ptCount val="25"/>
                <c:pt idx="0">
                  <c:v>21.322924095473731</c:v>
                </c:pt>
                <c:pt idx="1">
                  <c:v>18.83766069879659</c:v>
                </c:pt>
                <c:pt idx="2">
                  <c:v>20.425423933323209</c:v>
                </c:pt>
                <c:pt idx="3">
                  <c:v>17.50465550827268</c:v>
                </c:pt>
                <c:pt idx="4">
                  <c:v>15.79395646654516</c:v>
                </c:pt>
                <c:pt idx="5">
                  <c:v>18.240579650685198</c:v>
                </c:pt>
                <c:pt idx="6">
                  <c:v>17.078019770343989</c:v>
                </c:pt>
                <c:pt idx="7">
                  <c:v>16.08003803439761</c:v>
                </c:pt>
                <c:pt idx="8">
                  <c:v>18.138613748133452</c:v>
                </c:pt>
                <c:pt idx="9">
                  <c:v>17.416361406829871</c:v>
                </c:pt>
                <c:pt idx="10">
                  <c:v>18.556270097129911</c:v>
                </c:pt>
                <c:pt idx="11">
                  <c:v>17.305383438739611</c:v>
                </c:pt>
                <c:pt idx="12">
                  <c:v>16.68306041151774</c:v>
                </c:pt>
                <c:pt idx="13">
                  <c:v>15.19329317364239</c:v>
                </c:pt>
                <c:pt idx="14">
                  <c:v>19.206634793308041</c:v>
                </c:pt>
                <c:pt idx="15">
                  <c:v>14.494974808935821</c:v>
                </c:pt>
                <c:pt idx="16">
                  <c:v>15.718846132525989</c:v>
                </c:pt>
                <c:pt idx="17">
                  <c:v>15.124865321279421</c:v>
                </c:pt>
                <c:pt idx="18">
                  <c:v>15.303631281636081</c:v>
                </c:pt>
                <c:pt idx="19">
                  <c:v>14.24076141069583</c:v>
                </c:pt>
                <c:pt idx="20">
                  <c:v>15.62412422379791</c:v>
                </c:pt>
                <c:pt idx="21">
                  <c:v>12.689222563391461</c:v>
                </c:pt>
                <c:pt idx="22">
                  <c:v>14.86266046357118</c:v>
                </c:pt>
                <c:pt idx="23">
                  <c:v>12.387706960968289</c:v>
                </c:pt>
                <c:pt idx="24">
                  <c:v>7.4839080394568818</c:v>
                </c:pt>
              </c:numCache>
            </c:numRef>
          </c:val>
          <c:extLst>
            <c:ext xmlns:c16="http://schemas.microsoft.com/office/drawing/2014/chart" uri="{C3380CC4-5D6E-409C-BE32-E72D297353CC}">
              <c16:uniqueId val="{00000006-6E53-4483-BBAE-2C8D5B840A62}"/>
            </c:ext>
          </c:extLst>
        </c:ser>
        <c:ser>
          <c:idx val="7"/>
          <c:order val="7"/>
          <c:tx>
            <c:strRef>
              <c:f>'https://universityoflatvia387-my.sharepoint.com/personal/ritak_edu_lu_lv/Documents/Documents/[2nd_PISA2022_Vol1_Fig_Ch3(1).xlsx]Figure I.3.1'!$J$96</c:f>
              <c:strCache>
                <c:ptCount val="1"/>
                <c:pt idx="0">
                  <c:v>5. līmenis</c:v>
                </c:pt>
              </c:strCache>
            </c:strRef>
          </c:tx>
          <c:spPr>
            <a:solidFill>
              <a:schemeClr val="accent1"/>
            </a:solidFill>
            <a:ln w="3175">
              <a:solidFill>
                <a:schemeClr val="tx1"/>
              </a:solidFill>
            </a:ln>
            <a:effectLst/>
          </c:spPr>
          <c:invertIfNegative val="0"/>
          <c:cat>
            <c:strRef>
              <c:f>'https://universityoflatvia387-my.sharepoint.com/personal/ritak_edu_lu_lv/Documents/Documents/[2nd_PISA2022_Vol1_Fig_Ch3(1).xlsx]Figure I.3.1'!$B$98:$B$122</c:f>
              <c:strCache>
                <c:ptCount val="25"/>
                <c:pt idx="0">
                  <c:v>Igaunija</c:v>
                </c:pt>
                <c:pt idx="1">
                  <c:v>Īrija</c:v>
                </c:pt>
                <c:pt idx="2">
                  <c:v>Šveice</c:v>
                </c:pt>
                <c:pt idx="3">
                  <c:v>Dānija</c:v>
                </c:pt>
                <c:pt idx="4">
                  <c:v>Latvija</c:v>
                </c:pt>
                <c:pt idx="5">
                  <c:v>Polija</c:v>
                </c:pt>
                <c:pt idx="6">
                  <c:v>Lielbritānija</c:v>
                </c:pt>
                <c:pt idx="7">
                  <c:v>Slovēnija</c:v>
                </c:pt>
                <c:pt idx="8">
                  <c:v>Austrija</c:v>
                </c:pt>
                <c:pt idx="9">
                  <c:v>Somija</c:v>
                </c:pt>
                <c:pt idx="10">
                  <c:v>Beļģija</c:v>
                </c:pt>
                <c:pt idx="11">
                  <c:v>Čehija</c:v>
                </c:pt>
                <c:pt idx="12">
                  <c:v>Zviedrija</c:v>
                </c:pt>
                <c:pt idx="13">
                  <c:v>Spānija</c:v>
                </c:pt>
                <c:pt idx="14">
                  <c:v>Nīderlande</c:v>
                </c:pt>
                <c:pt idx="15">
                  <c:v>Lietuva</c:v>
                </c:pt>
                <c:pt idx="16">
                  <c:v>Francija</c:v>
                </c:pt>
                <c:pt idx="17">
                  <c:v>Ungārija</c:v>
                </c:pt>
                <c:pt idx="18">
                  <c:v>Vācija</c:v>
                </c:pt>
                <c:pt idx="19">
                  <c:v>Itālija</c:v>
                </c:pt>
                <c:pt idx="20">
                  <c:v>Portugāle</c:v>
                </c:pt>
                <c:pt idx="21">
                  <c:v>Horvātija</c:v>
                </c:pt>
                <c:pt idx="22">
                  <c:v>Slovākija</c:v>
                </c:pt>
                <c:pt idx="23">
                  <c:v>Islande</c:v>
                </c:pt>
                <c:pt idx="24">
                  <c:v>Grieķija</c:v>
                </c:pt>
              </c:strCache>
            </c:strRef>
          </c:cat>
          <c:val>
            <c:numRef>
              <c:f>'https://universityoflatvia387-my.sharepoint.com/personal/ritak_edu_lu_lv/Documents/Documents/[2nd_PISA2022_Vol1_Fig_Ch3(1).xlsx]Figure I.3.1'!$J$98:$J$122</c:f>
              <c:numCache>
                <c:formatCode>General</c:formatCode>
                <c:ptCount val="25"/>
                <c:pt idx="0">
                  <c:v>9.9381008100821049</c:v>
                </c:pt>
                <c:pt idx="1">
                  <c:v>6.2428100972663474</c:v>
                </c:pt>
                <c:pt idx="2">
                  <c:v>11.91820635080175</c:v>
                </c:pt>
                <c:pt idx="3">
                  <c:v>6.4511037472244741</c:v>
                </c:pt>
                <c:pt idx="4">
                  <c:v>5.2218695970629261</c:v>
                </c:pt>
                <c:pt idx="5">
                  <c:v>7.4995551195559784</c:v>
                </c:pt>
                <c:pt idx="6">
                  <c:v>8.217987659674705</c:v>
                </c:pt>
                <c:pt idx="7">
                  <c:v>7.4633167614558946</c:v>
                </c:pt>
                <c:pt idx="8">
                  <c:v>8.1091588016778307</c:v>
                </c:pt>
                <c:pt idx="9">
                  <c:v>7.0089451517249346</c:v>
                </c:pt>
                <c:pt idx="10">
                  <c:v>8.8825185218750224</c:v>
                </c:pt>
                <c:pt idx="11">
                  <c:v>8.1059738449373118</c:v>
                </c:pt>
                <c:pt idx="12">
                  <c:v>7.8489900420043783</c:v>
                </c:pt>
                <c:pt idx="13">
                  <c:v>5.0151764041571534</c:v>
                </c:pt>
                <c:pt idx="14">
                  <c:v>11.65299487804891</c:v>
                </c:pt>
                <c:pt idx="15">
                  <c:v>5.8189307783334279</c:v>
                </c:pt>
                <c:pt idx="16">
                  <c:v>6.2490210797646011</c:v>
                </c:pt>
                <c:pt idx="17">
                  <c:v>6.2619095321144727</c:v>
                </c:pt>
                <c:pt idx="18">
                  <c:v>6.719941809280666</c:v>
                </c:pt>
                <c:pt idx="19">
                  <c:v>5.7395916427447906</c:v>
                </c:pt>
                <c:pt idx="20">
                  <c:v>5.5367871234313384</c:v>
                </c:pt>
                <c:pt idx="21">
                  <c:v>4.8927011078562401</c:v>
                </c:pt>
                <c:pt idx="22">
                  <c:v>5.7190755281081369</c:v>
                </c:pt>
                <c:pt idx="23">
                  <c:v>4.2141712436080629</c:v>
                </c:pt>
                <c:pt idx="24">
                  <c:v>1.849706254854748</c:v>
                </c:pt>
              </c:numCache>
            </c:numRef>
          </c:val>
          <c:extLst>
            <c:ext xmlns:c16="http://schemas.microsoft.com/office/drawing/2014/chart" uri="{C3380CC4-5D6E-409C-BE32-E72D297353CC}">
              <c16:uniqueId val="{00000007-6E53-4483-BBAE-2C8D5B840A62}"/>
            </c:ext>
          </c:extLst>
        </c:ser>
        <c:ser>
          <c:idx val="8"/>
          <c:order val="8"/>
          <c:tx>
            <c:strRef>
              <c:f>'https://universityoflatvia387-my.sharepoint.com/personal/ritak_edu_lu_lv/Documents/Documents/[2nd_PISA2022_Vol1_Fig_Ch3(1).xlsx]Figure I.3.1'!$K$96</c:f>
              <c:strCache>
                <c:ptCount val="1"/>
                <c:pt idx="0">
                  <c:v>6. līmenis</c:v>
                </c:pt>
              </c:strCache>
            </c:strRef>
          </c:tx>
          <c:spPr>
            <a:solidFill>
              <a:schemeClr val="tx2"/>
            </a:solidFill>
            <a:ln w="3175">
              <a:solidFill>
                <a:schemeClr val="tx1"/>
              </a:solidFill>
            </a:ln>
            <a:effectLst/>
          </c:spPr>
          <c:invertIfNegative val="0"/>
          <c:cat>
            <c:strRef>
              <c:f>'https://universityoflatvia387-my.sharepoint.com/personal/ritak_edu_lu_lv/Documents/Documents/[2nd_PISA2022_Vol1_Fig_Ch3(1).xlsx]Figure I.3.1'!$B$98:$B$122</c:f>
              <c:strCache>
                <c:ptCount val="25"/>
                <c:pt idx="0">
                  <c:v>Igaunija</c:v>
                </c:pt>
                <c:pt idx="1">
                  <c:v>Īrija</c:v>
                </c:pt>
                <c:pt idx="2">
                  <c:v>Šveice</c:v>
                </c:pt>
                <c:pt idx="3">
                  <c:v>Dānija</c:v>
                </c:pt>
                <c:pt idx="4">
                  <c:v>Latvija</c:v>
                </c:pt>
                <c:pt idx="5">
                  <c:v>Polija</c:v>
                </c:pt>
                <c:pt idx="6">
                  <c:v>Lielbritānija</c:v>
                </c:pt>
                <c:pt idx="7">
                  <c:v>Slovēnija</c:v>
                </c:pt>
                <c:pt idx="8">
                  <c:v>Austrija</c:v>
                </c:pt>
                <c:pt idx="9">
                  <c:v>Somija</c:v>
                </c:pt>
                <c:pt idx="10">
                  <c:v>Beļģija</c:v>
                </c:pt>
                <c:pt idx="11">
                  <c:v>Čehija</c:v>
                </c:pt>
                <c:pt idx="12">
                  <c:v>Zviedrija</c:v>
                </c:pt>
                <c:pt idx="13">
                  <c:v>Spānija</c:v>
                </c:pt>
                <c:pt idx="14">
                  <c:v>Nīderlande</c:v>
                </c:pt>
                <c:pt idx="15">
                  <c:v>Lietuva</c:v>
                </c:pt>
                <c:pt idx="16">
                  <c:v>Francija</c:v>
                </c:pt>
                <c:pt idx="17">
                  <c:v>Ungārija</c:v>
                </c:pt>
                <c:pt idx="18">
                  <c:v>Vācija</c:v>
                </c:pt>
                <c:pt idx="19">
                  <c:v>Itālija</c:v>
                </c:pt>
                <c:pt idx="20">
                  <c:v>Portugāle</c:v>
                </c:pt>
                <c:pt idx="21">
                  <c:v>Horvātija</c:v>
                </c:pt>
                <c:pt idx="22">
                  <c:v>Slovākija</c:v>
                </c:pt>
                <c:pt idx="23">
                  <c:v>Islande</c:v>
                </c:pt>
                <c:pt idx="24">
                  <c:v>Grieķija</c:v>
                </c:pt>
              </c:strCache>
            </c:strRef>
          </c:cat>
          <c:val>
            <c:numRef>
              <c:f>'https://universityoflatvia387-my.sharepoint.com/personal/ritak_edu_lu_lv/Documents/Documents/[2nd_PISA2022_Vol1_Fig_Ch3(1).xlsx]Figure I.3.1'!$K$98:$K$122</c:f>
              <c:numCache>
                <c:formatCode>General</c:formatCode>
                <c:ptCount val="25"/>
                <c:pt idx="0">
                  <c:v>3.1558645197269239</c:v>
                </c:pt>
                <c:pt idx="1">
                  <c:v>1.0052918207383901</c:v>
                </c:pt>
                <c:pt idx="2">
                  <c:v>4.2069810297033943</c:v>
                </c:pt>
                <c:pt idx="3">
                  <c:v>1.2527254519813671</c:v>
                </c:pt>
                <c:pt idx="4">
                  <c:v>1.2214374027928689</c:v>
                </c:pt>
                <c:pt idx="5">
                  <c:v>1.9154139768748371</c:v>
                </c:pt>
                <c:pt idx="6">
                  <c:v>3.0836158883648159</c:v>
                </c:pt>
                <c:pt idx="7">
                  <c:v>1.9155953776366419</c:v>
                </c:pt>
                <c:pt idx="8">
                  <c:v>2.200584852567586</c:v>
                </c:pt>
                <c:pt idx="9">
                  <c:v>1.5457900115668619</c:v>
                </c:pt>
                <c:pt idx="10">
                  <c:v>2.5773434427514368</c:v>
                </c:pt>
                <c:pt idx="11">
                  <c:v>2.5028994005675251</c:v>
                </c:pt>
                <c:pt idx="12">
                  <c:v>2.1390071700727549</c:v>
                </c:pt>
                <c:pt idx="13">
                  <c:v>0.88537802667017163</c:v>
                </c:pt>
                <c:pt idx="14">
                  <c:v>3.7361510726745268</c:v>
                </c:pt>
                <c:pt idx="15">
                  <c:v>1.3770563337406641</c:v>
                </c:pt>
                <c:pt idx="16">
                  <c:v>1.1360538193351599</c:v>
                </c:pt>
                <c:pt idx="17">
                  <c:v>1.556438650730624</c:v>
                </c:pt>
                <c:pt idx="18">
                  <c:v>1.865787342951033</c:v>
                </c:pt>
                <c:pt idx="19">
                  <c:v>1.226006190683288</c:v>
                </c:pt>
                <c:pt idx="20">
                  <c:v>1.1371128468935821</c:v>
                </c:pt>
                <c:pt idx="21">
                  <c:v>0.98336205265261434</c:v>
                </c:pt>
                <c:pt idx="22">
                  <c:v>1.591697048740339</c:v>
                </c:pt>
                <c:pt idx="23">
                  <c:v>0.66781857520818599</c:v>
                </c:pt>
                <c:pt idx="24">
                  <c:v>0.14934928676064441</c:v>
                </c:pt>
              </c:numCache>
            </c:numRef>
          </c:val>
          <c:extLst>
            <c:ext xmlns:c16="http://schemas.microsoft.com/office/drawing/2014/chart" uri="{C3380CC4-5D6E-409C-BE32-E72D297353CC}">
              <c16:uniqueId val="{00000008-6E53-4483-BBAE-2C8D5B840A62}"/>
            </c:ext>
          </c:extLst>
        </c:ser>
        <c:dLbls>
          <c:showLegendKey val="0"/>
          <c:showVal val="0"/>
          <c:showCatName val="0"/>
          <c:showSerName val="0"/>
          <c:showPercent val="0"/>
          <c:showBubbleSize val="0"/>
        </c:dLbls>
        <c:gapWidth val="150"/>
        <c:overlap val="100"/>
        <c:axId val="1837772432"/>
        <c:axId val="1837768688"/>
      </c:barChart>
      <c:catAx>
        <c:axId val="1837772432"/>
        <c:scaling>
          <c:orientation val="maxMin"/>
        </c:scaling>
        <c:delete val="0"/>
        <c:axPos val="l"/>
        <c:numFmt formatCode="General" sourceLinked="1"/>
        <c:majorTickMark val="none"/>
        <c:minorTickMark val="none"/>
        <c:tickLblPos val="low"/>
        <c:spPr>
          <a:noFill/>
          <a:ln w="22225" cap="flat" cmpd="sng" algn="ctr">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rgbClr val="006F92"/>
                </a:solidFill>
                <a:latin typeface="+mn-lt"/>
                <a:ea typeface="+mn-ea"/>
                <a:cs typeface="+mn-cs"/>
              </a:defRPr>
            </a:pPr>
            <a:endParaRPr lang="en-150"/>
          </a:p>
        </c:txPr>
        <c:crossAx val="1837768688"/>
        <c:crosses val="autoZero"/>
        <c:auto val="1"/>
        <c:lblAlgn val="ctr"/>
        <c:lblOffset val="100"/>
        <c:noMultiLvlLbl val="0"/>
      </c:catAx>
      <c:valAx>
        <c:axId val="1837768688"/>
        <c:scaling>
          <c:orientation val="minMax"/>
          <c:max val="100"/>
          <c:min val="-100"/>
        </c:scaling>
        <c:delete val="0"/>
        <c:axPos val="t"/>
        <c:majorGridlines>
          <c:spPr>
            <a:ln w="6350" cap="flat" cmpd="sng" algn="ctr">
              <a:solidFill>
                <a:schemeClr val="tx1"/>
              </a:solidFill>
              <a:round/>
            </a:ln>
            <a:effectLst/>
          </c:spPr>
        </c:majorGridlines>
        <c:numFmt formatCode="0;[Black]0" sourceLinked="0"/>
        <c:majorTickMark val="none"/>
        <c:minorTickMark val="none"/>
        <c:tickLblPos val="high"/>
        <c:spPr>
          <a:noFill/>
          <a:ln>
            <a:noFill/>
          </a:ln>
          <a:effectLst/>
        </c:spPr>
        <c:txPr>
          <a:bodyPr rot="-60000000" spcFirstLastPara="1" vertOverflow="ellipsis" vert="horz" wrap="square" anchor="ctr" anchorCtr="1"/>
          <a:lstStyle/>
          <a:p>
            <a:pPr>
              <a:defRPr sz="1200" b="1" i="0" u="none" strike="noStrike" kern="1200" baseline="0">
                <a:solidFill>
                  <a:srgbClr val="006F92"/>
                </a:solidFill>
                <a:latin typeface="+mn-lt"/>
                <a:ea typeface="+mn-ea"/>
                <a:cs typeface="+mn-cs"/>
              </a:defRPr>
            </a:pPr>
            <a:endParaRPr lang="en-150"/>
          </a:p>
        </c:txPr>
        <c:crossAx val="1837772432"/>
        <c:crosses val="autoZero"/>
        <c:crossBetween val="between"/>
        <c:majorUnit val="10"/>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150"/>
    </a:p>
  </c:txPr>
  <c:externalData r:id="rId4">
    <c:autoUpdate val="0"/>
  </c:externalData>
  <c:userShapes r:id="rId5"/>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r>
              <a:rPr lang="lv-LV" dirty="0"/>
              <a:t>Lasīšanas sasniegumu standartnovirze, punkti</a:t>
            </a:r>
            <a:endParaRPr lang="en-US" dirty="0"/>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endParaRPr lang="en-150"/>
        </a:p>
      </c:txPr>
    </c:title>
    <c:autoTitleDeleted val="0"/>
    <c:plotArea>
      <c:layout/>
      <c:lineChart>
        <c:grouping val="standard"/>
        <c:varyColors val="0"/>
        <c:ser>
          <c:idx val="0"/>
          <c:order val="0"/>
          <c:tx>
            <c:strRef>
              <c:f>SasniegumuIzmaiņas!$B$51</c:f>
              <c:strCache>
                <c:ptCount val="1"/>
                <c:pt idx="0">
                  <c:v>Igaunija</c:v>
                </c:pt>
              </c:strCache>
            </c:strRef>
          </c:tx>
          <c:spPr>
            <a:ln w="28575" cap="rnd">
              <a:solidFill>
                <a:schemeClr val="accent1"/>
              </a:solidFill>
              <a:round/>
            </a:ln>
            <a:effectLst/>
          </c:spPr>
          <c:marker>
            <c:symbol val="none"/>
          </c:marker>
          <c:cat>
            <c:numRef>
              <c:f>SasniegumuIzmaiņas!$C$50:$G$50</c:f>
              <c:numCache>
                <c:formatCode>General</c:formatCode>
                <c:ptCount val="5"/>
                <c:pt idx="0">
                  <c:v>2009</c:v>
                </c:pt>
                <c:pt idx="1">
                  <c:v>2012</c:v>
                </c:pt>
                <c:pt idx="2">
                  <c:v>2015</c:v>
                </c:pt>
                <c:pt idx="3">
                  <c:v>2018</c:v>
                </c:pt>
                <c:pt idx="4">
                  <c:v>2022</c:v>
                </c:pt>
              </c:numCache>
            </c:numRef>
          </c:cat>
          <c:val>
            <c:numRef>
              <c:f>SasniegumuIzmaiņas!$C$51:$G$51</c:f>
              <c:numCache>
                <c:formatCode>0</c:formatCode>
                <c:ptCount val="5"/>
                <c:pt idx="0">
                  <c:v>83.260006526240758</c:v>
                </c:pt>
                <c:pt idx="1">
                  <c:v>80.409328902412327</c:v>
                </c:pt>
                <c:pt idx="2">
                  <c:v>87.491939850905112</c:v>
                </c:pt>
                <c:pt idx="3">
                  <c:v>93.210810805325067</c:v>
                </c:pt>
                <c:pt idx="4" formatCode="0.0">
                  <c:v>92</c:v>
                </c:pt>
              </c:numCache>
            </c:numRef>
          </c:val>
          <c:smooth val="0"/>
          <c:extLst>
            <c:ext xmlns:c16="http://schemas.microsoft.com/office/drawing/2014/chart" uri="{C3380CC4-5D6E-409C-BE32-E72D297353CC}">
              <c16:uniqueId val="{00000000-A56E-44DD-9713-F59FA34648B8}"/>
            </c:ext>
          </c:extLst>
        </c:ser>
        <c:ser>
          <c:idx val="1"/>
          <c:order val="1"/>
          <c:tx>
            <c:strRef>
              <c:f>SasniegumuIzmaiņas!$B$52</c:f>
              <c:strCache>
                <c:ptCount val="1"/>
                <c:pt idx="0">
                  <c:v>Somija</c:v>
                </c:pt>
              </c:strCache>
            </c:strRef>
          </c:tx>
          <c:spPr>
            <a:ln w="28575" cap="rnd">
              <a:solidFill>
                <a:schemeClr val="accent2"/>
              </a:solidFill>
              <a:round/>
            </a:ln>
            <a:effectLst/>
          </c:spPr>
          <c:marker>
            <c:symbol val="none"/>
          </c:marker>
          <c:cat>
            <c:numRef>
              <c:f>SasniegumuIzmaiņas!$C$50:$G$50</c:f>
              <c:numCache>
                <c:formatCode>General</c:formatCode>
                <c:ptCount val="5"/>
                <c:pt idx="0">
                  <c:v>2009</c:v>
                </c:pt>
                <c:pt idx="1">
                  <c:v>2012</c:v>
                </c:pt>
                <c:pt idx="2">
                  <c:v>2015</c:v>
                </c:pt>
                <c:pt idx="3">
                  <c:v>2018</c:v>
                </c:pt>
                <c:pt idx="4">
                  <c:v>2022</c:v>
                </c:pt>
              </c:numCache>
            </c:numRef>
          </c:cat>
          <c:val>
            <c:numRef>
              <c:f>SasniegumuIzmaiņas!$C$52:$G$52</c:f>
              <c:numCache>
                <c:formatCode>0</c:formatCode>
                <c:ptCount val="5"/>
                <c:pt idx="0">
                  <c:v>86.412907850178669</c:v>
                </c:pt>
                <c:pt idx="1">
                  <c:v>94.663171977776926</c:v>
                </c:pt>
                <c:pt idx="2">
                  <c:v>93.873262554365098</c:v>
                </c:pt>
                <c:pt idx="3">
                  <c:v>99.552788938983241</c:v>
                </c:pt>
                <c:pt idx="4" formatCode="0.0">
                  <c:v>104</c:v>
                </c:pt>
              </c:numCache>
            </c:numRef>
          </c:val>
          <c:smooth val="0"/>
          <c:extLst>
            <c:ext xmlns:c16="http://schemas.microsoft.com/office/drawing/2014/chart" uri="{C3380CC4-5D6E-409C-BE32-E72D297353CC}">
              <c16:uniqueId val="{00000001-A56E-44DD-9713-F59FA34648B8}"/>
            </c:ext>
          </c:extLst>
        </c:ser>
        <c:ser>
          <c:idx val="2"/>
          <c:order val="2"/>
          <c:tx>
            <c:strRef>
              <c:f>SasniegumuIzmaiņas!$B$53</c:f>
              <c:strCache>
                <c:ptCount val="1"/>
                <c:pt idx="0">
                  <c:v>Latvija</c:v>
                </c:pt>
              </c:strCache>
            </c:strRef>
          </c:tx>
          <c:spPr>
            <a:ln w="28575" cap="rnd">
              <a:solidFill>
                <a:schemeClr val="accent3"/>
              </a:solidFill>
              <a:round/>
            </a:ln>
            <a:effectLst/>
          </c:spPr>
          <c:marker>
            <c:symbol val="none"/>
          </c:marker>
          <c:cat>
            <c:numRef>
              <c:f>SasniegumuIzmaiņas!$C$50:$G$50</c:f>
              <c:numCache>
                <c:formatCode>General</c:formatCode>
                <c:ptCount val="5"/>
                <c:pt idx="0">
                  <c:v>2009</c:v>
                </c:pt>
                <c:pt idx="1">
                  <c:v>2012</c:v>
                </c:pt>
                <c:pt idx="2">
                  <c:v>2015</c:v>
                </c:pt>
                <c:pt idx="3">
                  <c:v>2018</c:v>
                </c:pt>
                <c:pt idx="4">
                  <c:v>2022</c:v>
                </c:pt>
              </c:numCache>
            </c:numRef>
          </c:cat>
          <c:val>
            <c:numRef>
              <c:f>SasniegumuIzmaiņas!$C$53:$G$53</c:f>
              <c:numCache>
                <c:formatCode>0</c:formatCode>
                <c:ptCount val="5"/>
                <c:pt idx="0">
                  <c:v>79.959063732600953</c:v>
                </c:pt>
                <c:pt idx="1">
                  <c:v>84.874144684162843</c:v>
                </c:pt>
                <c:pt idx="2">
                  <c:v>84.779151553707436</c:v>
                </c:pt>
                <c:pt idx="3">
                  <c:v>90.028984233459369</c:v>
                </c:pt>
                <c:pt idx="4" formatCode="0.0">
                  <c:v>90</c:v>
                </c:pt>
              </c:numCache>
            </c:numRef>
          </c:val>
          <c:smooth val="0"/>
          <c:extLst>
            <c:ext xmlns:c16="http://schemas.microsoft.com/office/drawing/2014/chart" uri="{C3380CC4-5D6E-409C-BE32-E72D297353CC}">
              <c16:uniqueId val="{00000002-A56E-44DD-9713-F59FA34648B8}"/>
            </c:ext>
          </c:extLst>
        </c:ser>
        <c:dLbls>
          <c:showLegendKey val="0"/>
          <c:showVal val="0"/>
          <c:showCatName val="0"/>
          <c:showSerName val="0"/>
          <c:showPercent val="0"/>
          <c:showBubbleSize val="0"/>
        </c:dLbls>
        <c:smooth val="0"/>
        <c:axId val="362756432"/>
        <c:axId val="362753520"/>
      </c:lineChart>
      <c:catAx>
        <c:axId val="362756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crossAx val="362753520"/>
        <c:crosses val="autoZero"/>
        <c:auto val="1"/>
        <c:lblAlgn val="ctr"/>
        <c:lblOffset val="100"/>
        <c:noMultiLvlLbl val="0"/>
      </c:catAx>
      <c:valAx>
        <c:axId val="362753520"/>
        <c:scaling>
          <c:orientation val="minMax"/>
          <c:max val="110"/>
          <c:min val="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lv-LV"/>
                  <a:t>Punkti</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crossAx val="362756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legend>
    <c:plotVisOnly val="1"/>
    <c:dispBlanksAs val="gap"/>
    <c:showDLblsOverMax val="0"/>
  </c:chart>
  <c:spPr>
    <a:noFill/>
    <a:ln>
      <a:noFill/>
    </a:ln>
    <a:effectLst/>
  </c:spPr>
  <c:txPr>
    <a:bodyPr/>
    <a:lstStyle/>
    <a:p>
      <a:pPr>
        <a:defRPr sz="1800" b="1"/>
      </a:pPr>
      <a:endParaRPr lang="en-150"/>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r>
              <a:rPr lang="lv-LV" dirty="0"/>
              <a:t>Lasīšanas sasniegumu standartnovirze, punkti</a:t>
            </a:r>
            <a:endParaRPr lang="en-US" dirty="0"/>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endParaRPr lang="en-150"/>
        </a:p>
      </c:txPr>
    </c:title>
    <c:autoTitleDeleted val="0"/>
    <c:plotArea>
      <c:layout/>
      <c:lineChart>
        <c:grouping val="standard"/>
        <c:varyColors val="0"/>
        <c:ser>
          <c:idx val="0"/>
          <c:order val="0"/>
          <c:tx>
            <c:strRef>
              <c:f>SasniegumuIzmaiņas!$B$51</c:f>
              <c:strCache>
                <c:ptCount val="1"/>
                <c:pt idx="0">
                  <c:v>Igaunija</c:v>
                </c:pt>
              </c:strCache>
            </c:strRef>
          </c:tx>
          <c:spPr>
            <a:ln w="28575" cap="rnd">
              <a:solidFill>
                <a:schemeClr val="accent1"/>
              </a:solidFill>
              <a:round/>
            </a:ln>
            <a:effectLst/>
          </c:spPr>
          <c:marker>
            <c:symbol val="none"/>
          </c:marker>
          <c:cat>
            <c:numRef>
              <c:f>SasniegumuIzmaiņas!$C$50:$F$50</c:f>
              <c:numCache>
                <c:formatCode>General</c:formatCode>
                <c:ptCount val="4"/>
                <c:pt idx="0">
                  <c:v>2009</c:v>
                </c:pt>
                <c:pt idx="1">
                  <c:v>2012</c:v>
                </c:pt>
                <c:pt idx="2">
                  <c:v>2015</c:v>
                </c:pt>
                <c:pt idx="3">
                  <c:v>2018</c:v>
                </c:pt>
              </c:numCache>
            </c:numRef>
          </c:cat>
          <c:val>
            <c:numRef>
              <c:f>SasniegumuIzmaiņas!$C$51:$F$51</c:f>
              <c:numCache>
                <c:formatCode>0</c:formatCode>
                <c:ptCount val="4"/>
                <c:pt idx="0">
                  <c:v>83.260006526240758</c:v>
                </c:pt>
                <c:pt idx="1">
                  <c:v>80.409328902412327</c:v>
                </c:pt>
                <c:pt idx="2">
                  <c:v>87.491939850905112</c:v>
                </c:pt>
                <c:pt idx="3">
                  <c:v>93.210810805325067</c:v>
                </c:pt>
              </c:numCache>
            </c:numRef>
          </c:val>
          <c:smooth val="0"/>
          <c:extLst>
            <c:ext xmlns:c16="http://schemas.microsoft.com/office/drawing/2014/chart" uri="{C3380CC4-5D6E-409C-BE32-E72D297353CC}">
              <c16:uniqueId val="{00000000-E648-47FD-8859-181C4130D3D5}"/>
            </c:ext>
          </c:extLst>
        </c:ser>
        <c:ser>
          <c:idx val="1"/>
          <c:order val="1"/>
          <c:tx>
            <c:strRef>
              <c:f>SasniegumuIzmaiņas!$B$52</c:f>
              <c:strCache>
                <c:ptCount val="1"/>
                <c:pt idx="0">
                  <c:v>Somija</c:v>
                </c:pt>
              </c:strCache>
            </c:strRef>
          </c:tx>
          <c:spPr>
            <a:ln w="28575" cap="rnd">
              <a:solidFill>
                <a:schemeClr val="accent2"/>
              </a:solidFill>
              <a:round/>
            </a:ln>
            <a:effectLst/>
          </c:spPr>
          <c:marker>
            <c:symbol val="none"/>
          </c:marker>
          <c:cat>
            <c:numRef>
              <c:f>SasniegumuIzmaiņas!$C$50:$F$50</c:f>
              <c:numCache>
                <c:formatCode>General</c:formatCode>
                <c:ptCount val="4"/>
                <c:pt idx="0">
                  <c:v>2009</c:v>
                </c:pt>
                <c:pt idx="1">
                  <c:v>2012</c:v>
                </c:pt>
                <c:pt idx="2">
                  <c:v>2015</c:v>
                </c:pt>
                <c:pt idx="3">
                  <c:v>2018</c:v>
                </c:pt>
              </c:numCache>
            </c:numRef>
          </c:cat>
          <c:val>
            <c:numRef>
              <c:f>SasniegumuIzmaiņas!$C$52:$F$52</c:f>
              <c:numCache>
                <c:formatCode>0</c:formatCode>
                <c:ptCount val="4"/>
                <c:pt idx="0">
                  <c:v>86.412907850178669</c:v>
                </c:pt>
                <c:pt idx="1">
                  <c:v>94.663171977776926</c:v>
                </c:pt>
                <c:pt idx="2">
                  <c:v>93.873262554365098</c:v>
                </c:pt>
                <c:pt idx="3">
                  <c:v>99.552788938983241</c:v>
                </c:pt>
              </c:numCache>
            </c:numRef>
          </c:val>
          <c:smooth val="0"/>
          <c:extLst>
            <c:ext xmlns:c16="http://schemas.microsoft.com/office/drawing/2014/chart" uri="{C3380CC4-5D6E-409C-BE32-E72D297353CC}">
              <c16:uniqueId val="{00000001-E648-47FD-8859-181C4130D3D5}"/>
            </c:ext>
          </c:extLst>
        </c:ser>
        <c:ser>
          <c:idx val="2"/>
          <c:order val="2"/>
          <c:tx>
            <c:strRef>
              <c:f>SasniegumuIzmaiņas!$B$53</c:f>
              <c:strCache>
                <c:ptCount val="1"/>
                <c:pt idx="0">
                  <c:v>Latvija</c:v>
                </c:pt>
              </c:strCache>
            </c:strRef>
          </c:tx>
          <c:spPr>
            <a:ln w="28575" cap="rnd">
              <a:solidFill>
                <a:schemeClr val="accent3"/>
              </a:solidFill>
              <a:round/>
            </a:ln>
            <a:effectLst/>
          </c:spPr>
          <c:marker>
            <c:symbol val="none"/>
          </c:marker>
          <c:cat>
            <c:numRef>
              <c:f>SasniegumuIzmaiņas!$C$50:$F$50</c:f>
              <c:numCache>
                <c:formatCode>General</c:formatCode>
                <c:ptCount val="4"/>
                <c:pt idx="0">
                  <c:v>2009</c:v>
                </c:pt>
                <c:pt idx="1">
                  <c:v>2012</c:v>
                </c:pt>
                <c:pt idx="2">
                  <c:v>2015</c:v>
                </c:pt>
                <c:pt idx="3">
                  <c:v>2018</c:v>
                </c:pt>
              </c:numCache>
            </c:numRef>
          </c:cat>
          <c:val>
            <c:numRef>
              <c:f>SasniegumuIzmaiņas!$C$53:$F$53</c:f>
              <c:numCache>
                <c:formatCode>0</c:formatCode>
                <c:ptCount val="4"/>
                <c:pt idx="0">
                  <c:v>79.959063732600953</c:v>
                </c:pt>
                <c:pt idx="1">
                  <c:v>84.874144684162843</c:v>
                </c:pt>
                <c:pt idx="2">
                  <c:v>84.779151553707436</c:v>
                </c:pt>
                <c:pt idx="3">
                  <c:v>90.028984233459369</c:v>
                </c:pt>
              </c:numCache>
            </c:numRef>
          </c:val>
          <c:smooth val="0"/>
          <c:extLst>
            <c:ext xmlns:c16="http://schemas.microsoft.com/office/drawing/2014/chart" uri="{C3380CC4-5D6E-409C-BE32-E72D297353CC}">
              <c16:uniqueId val="{00000002-E648-47FD-8859-181C4130D3D5}"/>
            </c:ext>
          </c:extLst>
        </c:ser>
        <c:dLbls>
          <c:showLegendKey val="0"/>
          <c:showVal val="0"/>
          <c:showCatName val="0"/>
          <c:showSerName val="0"/>
          <c:showPercent val="0"/>
          <c:showBubbleSize val="0"/>
        </c:dLbls>
        <c:smooth val="0"/>
        <c:axId val="362756432"/>
        <c:axId val="362753520"/>
      </c:lineChart>
      <c:catAx>
        <c:axId val="362756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crossAx val="362753520"/>
        <c:crosses val="autoZero"/>
        <c:auto val="1"/>
        <c:lblAlgn val="ctr"/>
        <c:lblOffset val="100"/>
        <c:noMultiLvlLbl val="0"/>
      </c:catAx>
      <c:valAx>
        <c:axId val="362753520"/>
        <c:scaling>
          <c:orientation val="minMax"/>
          <c:max val="110"/>
          <c:min val="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lv-LV"/>
                  <a:t>Punkti</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crossAx val="362756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legend>
    <c:plotVisOnly val="1"/>
    <c:dispBlanksAs val="gap"/>
    <c:showDLblsOverMax val="0"/>
  </c:chart>
  <c:spPr>
    <a:noFill/>
    <a:ln>
      <a:noFill/>
    </a:ln>
    <a:effectLst/>
  </c:spPr>
  <c:txPr>
    <a:bodyPr/>
    <a:lstStyle/>
    <a:p>
      <a:pPr>
        <a:defRPr sz="1600" b="1"/>
      </a:pPr>
      <a:endParaRPr lang="en-150"/>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r>
              <a:rPr lang="lv-LV" dirty="0"/>
              <a:t>Lasīšanas sasniegumu starpība 9. un 8. klasēs</a:t>
            </a:r>
            <a:endParaRPr lang="en-US" dirty="0"/>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endParaRPr lang="en-150"/>
        </a:p>
      </c:txPr>
    </c:title>
    <c:autoTitleDeleted val="0"/>
    <c:plotArea>
      <c:layout>
        <c:manualLayout>
          <c:layoutTarget val="inner"/>
          <c:xMode val="edge"/>
          <c:yMode val="edge"/>
          <c:x val="0.1504838145231846"/>
          <c:y val="0.17171296296296296"/>
          <c:w val="0.81896062992125995"/>
          <c:h val="0.61498432487605714"/>
        </c:manualLayout>
      </c:layout>
      <c:lineChart>
        <c:grouping val="standard"/>
        <c:varyColors val="0"/>
        <c:ser>
          <c:idx val="0"/>
          <c:order val="0"/>
          <c:tx>
            <c:strRef>
              <c:f>Klases!$X$37</c:f>
              <c:strCache>
                <c:ptCount val="1"/>
                <c:pt idx="0">
                  <c:v>Igaunija</c:v>
                </c:pt>
              </c:strCache>
            </c:strRef>
          </c:tx>
          <c:spPr>
            <a:ln w="28575" cap="rnd">
              <a:solidFill>
                <a:schemeClr val="accent1"/>
              </a:solidFill>
              <a:round/>
            </a:ln>
            <a:effectLst/>
          </c:spPr>
          <c:marker>
            <c:symbol val="none"/>
          </c:marker>
          <c:cat>
            <c:numRef>
              <c:f>Klases!$Y$36:$AC$36</c:f>
              <c:numCache>
                <c:formatCode>General</c:formatCode>
                <c:ptCount val="5"/>
                <c:pt idx="0">
                  <c:v>2009</c:v>
                </c:pt>
                <c:pt idx="1">
                  <c:v>2012</c:v>
                </c:pt>
                <c:pt idx="2">
                  <c:v>2015</c:v>
                </c:pt>
                <c:pt idx="3">
                  <c:v>2018</c:v>
                </c:pt>
                <c:pt idx="4">
                  <c:v>2022</c:v>
                </c:pt>
              </c:numCache>
            </c:numRef>
          </c:cat>
          <c:val>
            <c:numRef>
              <c:f>Klases!$Y$37:$AC$37</c:f>
              <c:numCache>
                <c:formatCode>0</c:formatCode>
                <c:ptCount val="5"/>
                <c:pt idx="0">
                  <c:v>33.263150760200745</c:v>
                </c:pt>
                <c:pt idx="1">
                  <c:v>28.351017270476177</c:v>
                </c:pt>
                <c:pt idx="2">
                  <c:v>34.610684804300263</c:v>
                </c:pt>
                <c:pt idx="3">
                  <c:v>28.53253997510825</c:v>
                </c:pt>
                <c:pt idx="4">
                  <c:v>36</c:v>
                </c:pt>
              </c:numCache>
            </c:numRef>
          </c:val>
          <c:smooth val="0"/>
          <c:extLst>
            <c:ext xmlns:c16="http://schemas.microsoft.com/office/drawing/2014/chart" uri="{C3380CC4-5D6E-409C-BE32-E72D297353CC}">
              <c16:uniqueId val="{00000000-18FC-4EF2-B78C-628BF4FF2BD7}"/>
            </c:ext>
          </c:extLst>
        </c:ser>
        <c:ser>
          <c:idx val="1"/>
          <c:order val="1"/>
          <c:tx>
            <c:strRef>
              <c:f>Klases!$X$38</c:f>
              <c:strCache>
                <c:ptCount val="1"/>
                <c:pt idx="0">
                  <c:v>Somija</c:v>
                </c:pt>
              </c:strCache>
            </c:strRef>
          </c:tx>
          <c:spPr>
            <a:ln w="28575" cap="rnd">
              <a:solidFill>
                <a:schemeClr val="accent2"/>
              </a:solidFill>
              <a:round/>
            </a:ln>
            <a:effectLst/>
          </c:spPr>
          <c:marker>
            <c:symbol val="none"/>
          </c:marker>
          <c:cat>
            <c:numRef>
              <c:f>Klases!$Y$36:$AC$36</c:f>
              <c:numCache>
                <c:formatCode>General</c:formatCode>
                <c:ptCount val="5"/>
                <c:pt idx="0">
                  <c:v>2009</c:v>
                </c:pt>
                <c:pt idx="1">
                  <c:v>2012</c:v>
                </c:pt>
                <c:pt idx="2">
                  <c:v>2015</c:v>
                </c:pt>
                <c:pt idx="3">
                  <c:v>2018</c:v>
                </c:pt>
                <c:pt idx="4">
                  <c:v>2022</c:v>
                </c:pt>
              </c:numCache>
            </c:numRef>
          </c:cat>
          <c:val>
            <c:numRef>
              <c:f>Klases!$Y$38:$AC$38</c:f>
              <c:numCache>
                <c:formatCode>0</c:formatCode>
                <c:ptCount val="5"/>
                <c:pt idx="0">
                  <c:v>46.5253541481311</c:v>
                </c:pt>
                <c:pt idx="1">
                  <c:v>56.595753876981746</c:v>
                </c:pt>
                <c:pt idx="2">
                  <c:v>47.124869859894716</c:v>
                </c:pt>
                <c:pt idx="3">
                  <c:v>50.088049108823327</c:v>
                </c:pt>
                <c:pt idx="4">
                  <c:v>42</c:v>
                </c:pt>
              </c:numCache>
            </c:numRef>
          </c:val>
          <c:smooth val="0"/>
          <c:extLst>
            <c:ext xmlns:c16="http://schemas.microsoft.com/office/drawing/2014/chart" uri="{C3380CC4-5D6E-409C-BE32-E72D297353CC}">
              <c16:uniqueId val="{00000001-18FC-4EF2-B78C-628BF4FF2BD7}"/>
            </c:ext>
          </c:extLst>
        </c:ser>
        <c:ser>
          <c:idx val="2"/>
          <c:order val="2"/>
          <c:tx>
            <c:strRef>
              <c:f>Klases!$X$39</c:f>
              <c:strCache>
                <c:ptCount val="1"/>
                <c:pt idx="0">
                  <c:v>Latvija</c:v>
                </c:pt>
              </c:strCache>
            </c:strRef>
          </c:tx>
          <c:spPr>
            <a:ln w="28575" cap="rnd">
              <a:solidFill>
                <a:schemeClr val="accent3"/>
              </a:solidFill>
              <a:round/>
            </a:ln>
            <a:effectLst/>
          </c:spPr>
          <c:marker>
            <c:symbol val="none"/>
          </c:marker>
          <c:cat>
            <c:numRef>
              <c:f>Klases!$Y$36:$AC$36</c:f>
              <c:numCache>
                <c:formatCode>General</c:formatCode>
                <c:ptCount val="5"/>
                <c:pt idx="0">
                  <c:v>2009</c:v>
                </c:pt>
                <c:pt idx="1">
                  <c:v>2012</c:v>
                </c:pt>
                <c:pt idx="2">
                  <c:v>2015</c:v>
                </c:pt>
                <c:pt idx="3">
                  <c:v>2018</c:v>
                </c:pt>
                <c:pt idx="4">
                  <c:v>2022</c:v>
                </c:pt>
              </c:numCache>
            </c:numRef>
          </c:cat>
          <c:val>
            <c:numRef>
              <c:f>Klases!$Y$39:$AC$39</c:f>
              <c:numCache>
                <c:formatCode>0</c:formatCode>
                <c:ptCount val="5"/>
                <c:pt idx="0">
                  <c:v>56.304107115176066</c:v>
                </c:pt>
                <c:pt idx="1">
                  <c:v>75.354096814127104</c:v>
                </c:pt>
                <c:pt idx="2">
                  <c:v>57.84441043473737</c:v>
                </c:pt>
                <c:pt idx="3">
                  <c:v>53.589331790087897</c:v>
                </c:pt>
                <c:pt idx="4">
                  <c:v>52</c:v>
                </c:pt>
              </c:numCache>
            </c:numRef>
          </c:val>
          <c:smooth val="0"/>
          <c:extLst>
            <c:ext xmlns:c16="http://schemas.microsoft.com/office/drawing/2014/chart" uri="{C3380CC4-5D6E-409C-BE32-E72D297353CC}">
              <c16:uniqueId val="{00000002-18FC-4EF2-B78C-628BF4FF2BD7}"/>
            </c:ext>
          </c:extLst>
        </c:ser>
        <c:dLbls>
          <c:showLegendKey val="0"/>
          <c:showVal val="0"/>
          <c:showCatName val="0"/>
          <c:showSerName val="0"/>
          <c:showPercent val="0"/>
          <c:showBubbleSize val="0"/>
        </c:dLbls>
        <c:smooth val="0"/>
        <c:axId val="890582576"/>
        <c:axId val="890586736"/>
      </c:lineChart>
      <c:catAx>
        <c:axId val="89058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crossAx val="890586736"/>
        <c:crosses val="autoZero"/>
        <c:auto val="1"/>
        <c:lblAlgn val="ctr"/>
        <c:lblOffset val="100"/>
        <c:noMultiLvlLbl val="0"/>
      </c:catAx>
      <c:valAx>
        <c:axId val="890586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lv-LV"/>
                  <a:t>Punkti</a:t>
                </a:r>
                <a:endParaRPr lang="en-US"/>
              </a:p>
            </c:rich>
          </c:tx>
          <c:layout>
            <c:manualLayout>
              <c:xMode val="edge"/>
              <c:yMode val="edge"/>
              <c:x val="3.3333333333333333E-2"/>
              <c:y val="0.40081401283172929"/>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crossAx val="890582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150"/>
        </a:p>
      </c:txPr>
    </c:legend>
    <c:plotVisOnly val="1"/>
    <c:dispBlanksAs val="gap"/>
    <c:showDLblsOverMax val="0"/>
  </c:chart>
  <c:spPr>
    <a:noFill/>
    <a:ln>
      <a:noFill/>
    </a:ln>
    <a:effectLst/>
  </c:spPr>
  <c:txPr>
    <a:bodyPr/>
    <a:lstStyle/>
    <a:p>
      <a:pPr>
        <a:defRPr sz="1800" b="1"/>
      </a:pPr>
      <a:endParaRPr lang="en-150"/>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70603674540682"/>
          <c:y val="0.10591334428681089"/>
          <c:w val="0.8007384076990377"/>
          <c:h val="0.71499978446739421"/>
        </c:manualLayout>
      </c:layout>
      <c:lineChart>
        <c:grouping val="standard"/>
        <c:varyColors val="0"/>
        <c:ser>
          <c:idx val="0"/>
          <c:order val="0"/>
          <c:tx>
            <c:strRef>
              <c:f>PisaSasniegumiSESgrupās!$I$43</c:f>
              <c:strCache>
                <c:ptCount val="1"/>
                <c:pt idx="0">
                  <c:v>Igaunija</c:v>
                </c:pt>
              </c:strCache>
            </c:strRef>
          </c:tx>
          <c:spPr>
            <a:ln w="28575" cap="rnd">
              <a:solidFill>
                <a:schemeClr val="accent1"/>
              </a:solidFill>
              <a:round/>
            </a:ln>
            <a:effectLst/>
          </c:spPr>
          <c:marker>
            <c:symbol val="none"/>
          </c:marker>
          <c:val>
            <c:numRef>
              <c:f>PisaSasniegumiSESgrupās!$J$43:$S$43</c:f>
              <c:numCache>
                <c:formatCode>###0.0000</c:formatCode>
                <c:ptCount val="10"/>
                <c:pt idx="0">
                  <c:v>483.24102476928465</c:v>
                </c:pt>
                <c:pt idx="1">
                  <c:v>505.55869630983534</c:v>
                </c:pt>
                <c:pt idx="2">
                  <c:v>502.2693896431586</c:v>
                </c:pt>
                <c:pt idx="3">
                  <c:v>506.01109088809716</c:v>
                </c:pt>
                <c:pt idx="4">
                  <c:v>519.1455751055687</c:v>
                </c:pt>
                <c:pt idx="5">
                  <c:v>525.12280515093505</c:v>
                </c:pt>
                <c:pt idx="6">
                  <c:v>538.28232205778943</c:v>
                </c:pt>
                <c:pt idx="7">
                  <c:v>549.57820022458566</c:v>
                </c:pt>
                <c:pt idx="8">
                  <c:v>555.94370419844358</c:v>
                </c:pt>
                <c:pt idx="9">
                  <c:v>561.55689799968457</c:v>
                </c:pt>
              </c:numCache>
            </c:numRef>
          </c:val>
          <c:smooth val="0"/>
          <c:extLst>
            <c:ext xmlns:c16="http://schemas.microsoft.com/office/drawing/2014/chart" uri="{C3380CC4-5D6E-409C-BE32-E72D297353CC}">
              <c16:uniqueId val="{00000000-E21A-43E1-A8EF-9367C3549BC8}"/>
            </c:ext>
          </c:extLst>
        </c:ser>
        <c:ser>
          <c:idx val="1"/>
          <c:order val="1"/>
          <c:tx>
            <c:strRef>
              <c:f>PisaSasniegumiSESgrupās!$I$44</c:f>
              <c:strCache>
                <c:ptCount val="1"/>
                <c:pt idx="0">
                  <c:v>Somija</c:v>
                </c:pt>
              </c:strCache>
            </c:strRef>
          </c:tx>
          <c:spPr>
            <a:ln w="28575" cap="rnd">
              <a:solidFill>
                <a:schemeClr val="accent2"/>
              </a:solidFill>
              <a:round/>
            </a:ln>
            <a:effectLst/>
          </c:spPr>
          <c:marker>
            <c:symbol val="none"/>
          </c:marker>
          <c:val>
            <c:numRef>
              <c:f>PisaSasniegumiSESgrupās!$J$44:$S$44</c:f>
              <c:numCache>
                <c:formatCode>###0.0000</c:formatCode>
                <c:ptCount val="10"/>
                <c:pt idx="0">
                  <c:v>460.33265963561581</c:v>
                </c:pt>
                <c:pt idx="1">
                  <c:v>482.29444329925138</c:v>
                </c:pt>
                <c:pt idx="2">
                  <c:v>481.15464244295879</c:v>
                </c:pt>
                <c:pt idx="3">
                  <c:v>494.34566396054328</c:v>
                </c:pt>
                <c:pt idx="4">
                  <c:v>503.97824929261429</c:v>
                </c:pt>
                <c:pt idx="5">
                  <c:v>508.44608261489526</c:v>
                </c:pt>
                <c:pt idx="6">
                  <c:v>520.61613772437283</c:v>
                </c:pt>
                <c:pt idx="7">
                  <c:v>532.267216776493</c:v>
                </c:pt>
                <c:pt idx="8">
                  <c:v>548.36462870555511</c:v>
                </c:pt>
                <c:pt idx="9">
                  <c:v>550.45090342250353</c:v>
                </c:pt>
              </c:numCache>
            </c:numRef>
          </c:val>
          <c:smooth val="0"/>
          <c:extLst>
            <c:ext xmlns:c16="http://schemas.microsoft.com/office/drawing/2014/chart" uri="{C3380CC4-5D6E-409C-BE32-E72D297353CC}">
              <c16:uniqueId val="{00000001-E21A-43E1-A8EF-9367C3549BC8}"/>
            </c:ext>
          </c:extLst>
        </c:ser>
        <c:ser>
          <c:idx val="2"/>
          <c:order val="2"/>
          <c:tx>
            <c:strRef>
              <c:f>PisaSasniegumiSESgrupās!$I$45</c:f>
              <c:strCache>
                <c:ptCount val="1"/>
                <c:pt idx="0">
                  <c:v>Latvija</c:v>
                </c:pt>
              </c:strCache>
            </c:strRef>
          </c:tx>
          <c:spPr>
            <a:ln w="28575" cap="rnd">
              <a:solidFill>
                <a:schemeClr val="accent3"/>
              </a:solidFill>
              <a:round/>
            </a:ln>
            <a:effectLst/>
          </c:spPr>
          <c:marker>
            <c:symbol val="none"/>
          </c:marker>
          <c:val>
            <c:numRef>
              <c:f>PisaSasniegumiSESgrupās!$J$45:$S$45</c:f>
              <c:numCache>
                <c:formatCode>###0.0000</c:formatCode>
                <c:ptCount val="10"/>
                <c:pt idx="0">
                  <c:v>452.08858181927172</c:v>
                </c:pt>
                <c:pt idx="1">
                  <c:v>467.97408132796346</c:v>
                </c:pt>
                <c:pt idx="2">
                  <c:v>474.40140748700503</c:v>
                </c:pt>
                <c:pt idx="3">
                  <c:v>487.59567614970308</c:v>
                </c:pt>
                <c:pt idx="4">
                  <c:v>487.3535571845992</c:v>
                </c:pt>
                <c:pt idx="5">
                  <c:v>500.65630356381348</c:v>
                </c:pt>
                <c:pt idx="6">
                  <c:v>510.19457415824195</c:v>
                </c:pt>
                <c:pt idx="7">
                  <c:v>522.51232332229222</c:v>
                </c:pt>
                <c:pt idx="8">
                  <c:v>529.08038627190285</c:v>
                </c:pt>
                <c:pt idx="9">
                  <c:v>536.28377625106714</c:v>
                </c:pt>
              </c:numCache>
            </c:numRef>
          </c:val>
          <c:smooth val="0"/>
          <c:extLst>
            <c:ext xmlns:c16="http://schemas.microsoft.com/office/drawing/2014/chart" uri="{C3380CC4-5D6E-409C-BE32-E72D297353CC}">
              <c16:uniqueId val="{00000002-E21A-43E1-A8EF-9367C3549BC8}"/>
            </c:ext>
          </c:extLst>
        </c:ser>
        <c:dLbls>
          <c:showLegendKey val="0"/>
          <c:showVal val="0"/>
          <c:showCatName val="0"/>
          <c:showSerName val="0"/>
          <c:showPercent val="0"/>
          <c:showBubbleSize val="0"/>
        </c:dLbls>
        <c:smooth val="0"/>
        <c:axId val="1604209568"/>
        <c:axId val="1604213728"/>
      </c:lineChart>
      <c:catAx>
        <c:axId val="1604209568"/>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lv-LV" dirty="0"/>
                  <a:t>SES</a:t>
                </a:r>
                <a:r>
                  <a:rPr lang="lv-LV" baseline="0" dirty="0"/>
                  <a:t> grupas</a:t>
                </a:r>
                <a:endParaRPr lang="lv-LV" dirty="0"/>
              </a:p>
            </c:rich>
          </c:tx>
          <c:layout>
            <c:manualLayout>
              <c:xMode val="edge"/>
              <c:yMode val="edge"/>
              <c:x val="0.509458671258749"/>
              <c:y val="0.8951002806897706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crossAx val="1604213728"/>
        <c:crosses val="autoZero"/>
        <c:auto val="1"/>
        <c:lblAlgn val="ctr"/>
        <c:lblOffset val="100"/>
        <c:noMultiLvlLbl val="0"/>
      </c:catAx>
      <c:valAx>
        <c:axId val="1604213728"/>
        <c:scaling>
          <c:orientation val="minMax"/>
          <c:min val="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lv-LV"/>
                  <a:t>Punkti </a:t>
                </a:r>
                <a:endParaRPr lang="en-US"/>
              </a:p>
            </c:rich>
          </c:tx>
          <c:layout>
            <c:manualLayout>
              <c:xMode val="edge"/>
              <c:yMode val="edge"/>
              <c:x val="3.888888888888889E-2"/>
              <c:y val="0.40544364246135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crossAx val="1604209568"/>
        <c:crosses val="autoZero"/>
        <c:crossBetween val="between"/>
      </c:valAx>
      <c:spPr>
        <a:noFill/>
        <a:ln>
          <a:noFill/>
        </a:ln>
        <a:effectLst/>
      </c:spPr>
    </c:plotArea>
    <c:legend>
      <c:legendPos val="b"/>
      <c:layout>
        <c:manualLayout>
          <c:xMode val="edge"/>
          <c:yMode val="edge"/>
          <c:x val="0.19109612820797689"/>
          <c:y val="0.12003632553381624"/>
          <c:w val="0.22391620838425361"/>
          <c:h val="0.16406383412610645"/>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legend>
    <c:plotVisOnly val="1"/>
    <c:dispBlanksAs val="gap"/>
    <c:showDLblsOverMax val="0"/>
  </c:chart>
  <c:spPr>
    <a:noFill/>
    <a:ln>
      <a:solidFill>
        <a:srgbClr val="C00000"/>
      </a:solidFill>
    </a:ln>
    <a:effectLst/>
  </c:spPr>
  <c:txPr>
    <a:bodyPr/>
    <a:lstStyle/>
    <a:p>
      <a:pPr>
        <a:defRPr sz="1600" b="1"/>
      </a:pPr>
      <a:endParaRPr lang="en-150"/>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72325402655853"/>
          <c:y val="0.15478354134101288"/>
          <c:w val="0.82405461701271421"/>
          <c:h val="0.6529435597687594"/>
        </c:manualLayout>
      </c:layout>
      <c:lineChart>
        <c:grouping val="standard"/>
        <c:varyColors val="0"/>
        <c:ser>
          <c:idx val="0"/>
          <c:order val="0"/>
          <c:tx>
            <c:strRef>
              <c:f>SasniegumiSES_4pēt!$B$5</c:f>
              <c:strCache>
                <c:ptCount val="1"/>
                <c:pt idx="0">
                  <c:v>PIRLS2016</c:v>
                </c:pt>
              </c:strCache>
            </c:strRef>
          </c:tx>
          <c:spPr>
            <a:ln w="28575" cap="rnd">
              <a:solidFill>
                <a:schemeClr val="accent6"/>
              </a:solidFill>
              <a:round/>
            </a:ln>
            <a:effectLst/>
          </c:spPr>
          <c:marker>
            <c:symbol val="none"/>
          </c:marker>
          <c:cat>
            <c:strRef>
              <c:f>SasniegumiSES_4pēt!$C$4:$L$4</c:f>
              <c:strCache>
                <c:ptCount val="10"/>
                <c:pt idx="0">
                  <c:v>1</c:v>
                </c:pt>
                <c:pt idx="1">
                  <c:v>2</c:v>
                </c:pt>
                <c:pt idx="2">
                  <c:v>3</c:v>
                </c:pt>
                <c:pt idx="3">
                  <c:v>4</c:v>
                </c:pt>
                <c:pt idx="4">
                  <c:v>5</c:v>
                </c:pt>
                <c:pt idx="5">
                  <c:v>6</c:v>
                </c:pt>
                <c:pt idx="6">
                  <c:v>7</c:v>
                </c:pt>
                <c:pt idx="7">
                  <c:v>8</c:v>
                </c:pt>
                <c:pt idx="8">
                  <c:v>9</c:v>
                </c:pt>
                <c:pt idx="9">
                  <c:v>10</c:v>
                </c:pt>
              </c:strCache>
            </c:strRef>
          </c:cat>
          <c:val>
            <c:numRef>
              <c:f>SasniegumiSES_4pēt!$C$5:$L$5</c:f>
              <c:numCache>
                <c:formatCode>###0</c:formatCode>
                <c:ptCount val="10"/>
                <c:pt idx="0">
                  <c:v>517.1643569881777</c:v>
                </c:pt>
                <c:pt idx="1">
                  <c:v>533.66724018556772</c:v>
                </c:pt>
                <c:pt idx="2">
                  <c:v>545.15247365980167</c:v>
                </c:pt>
                <c:pt idx="3">
                  <c:v>553.15115035232895</c:v>
                </c:pt>
                <c:pt idx="4">
                  <c:v>561.71194505225458</c:v>
                </c:pt>
                <c:pt idx="5">
                  <c:v>569.30867283600128</c:v>
                </c:pt>
                <c:pt idx="6">
                  <c:v>562.67238981891671</c:v>
                </c:pt>
                <c:pt idx="7">
                  <c:v>580.43623554895225</c:v>
                </c:pt>
                <c:pt idx="8">
                  <c:v>585.38741369188949</c:v>
                </c:pt>
                <c:pt idx="9">
                  <c:v>598.05683611809661</c:v>
                </c:pt>
              </c:numCache>
            </c:numRef>
          </c:val>
          <c:smooth val="0"/>
          <c:extLst>
            <c:ext xmlns:c16="http://schemas.microsoft.com/office/drawing/2014/chart" uri="{C3380CC4-5D6E-409C-BE32-E72D297353CC}">
              <c16:uniqueId val="{00000000-15CB-4D48-A374-867E9768B43A}"/>
            </c:ext>
          </c:extLst>
        </c:ser>
        <c:ser>
          <c:idx val="1"/>
          <c:order val="1"/>
          <c:tx>
            <c:strRef>
              <c:f>SasniegumiSES_4pēt!$B$6</c:f>
              <c:strCache>
                <c:ptCount val="1"/>
                <c:pt idx="0">
                  <c:v>PISA 2018 Math</c:v>
                </c:pt>
              </c:strCache>
            </c:strRef>
          </c:tx>
          <c:spPr>
            <a:ln w="28575" cap="rnd">
              <a:solidFill>
                <a:schemeClr val="accent2"/>
              </a:solidFill>
              <a:round/>
            </a:ln>
            <a:effectLst/>
          </c:spPr>
          <c:marker>
            <c:symbol val="none"/>
          </c:marker>
          <c:cat>
            <c:strRef>
              <c:f>SasniegumiSES_4pēt!$C$4:$L$4</c:f>
              <c:strCache>
                <c:ptCount val="10"/>
                <c:pt idx="0">
                  <c:v>1</c:v>
                </c:pt>
                <c:pt idx="1">
                  <c:v>2</c:v>
                </c:pt>
                <c:pt idx="2">
                  <c:v>3</c:v>
                </c:pt>
                <c:pt idx="3">
                  <c:v>4</c:v>
                </c:pt>
                <c:pt idx="4">
                  <c:v>5</c:v>
                </c:pt>
                <c:pt idx="5">
                  <c:v>6</c:v>
                </c:pt>
                <c:pt idx="6">
                  <c:v>7</c:v>
                </c:pt>
                <c:pt idx="7">
                  <c:v>8</c:v>
                </c:pt>
                <c:pt idx="8">
                  <c:v>9</c:v>
                </c:pt>
                <c:pt idx="9">
                  <c:v>10</c:v>
                </c:pt>
              </c:strCache>
            </c:strRef>
          </c:cat>
          <c:val>
            <c:numRef>
              <c:f>SasniegumiSES_4pēt!$C$6:$L$6</c:f>
              <c:numCache>
                <c:formatCode>###0</c:formatCode>
                <c:ptCount val="10"/>
                <c:pt idx="0">
                  <c:v>452.08858181927172</c:v>
                </c:pt>
                <c:pt idx="1">
                  <c:v>467.97408132796346</c:v>
                </c:pt>
                <c:pt idx="2">
                  <c:v>474.40140748700503</c:v>
                </c:pt>
                <c:pt idx="3">
                  <c:v>487.59567614970308</c:v>
                </c:pt>
                <c:pt idx="4">
                  <c:v>487.3535571845992</c:v>
                </c:pt>
                <c:pt idx="5">
                  <c:v>500.65630356381348</c:v>
                </c:pt>
                <c:pt idx="6">
                  <c:v>510.19457415824195</c:v>
                </c:pt>
                <c:pt idx="7">
                  <c:v>522.51232332229222</c:v>
                </c:pt>
                <c:pt idx="8">
                  <c:v>529.08038627190285</c:v>
                </c:pt>
                <c:pt idx="9">
                  <c:v>536.28377625106714</c:v>
                </c:pt>
              </c:numCache>
            </c:numRef>
          </c:val>
          <c:smooth val="0"/>
          <c:extLst>
            <c:ext xmlns:c16="http://schemas.microsoft.com/office/drawing/2014/chart" uri="{C3380CC4-5D6E-409C-BE32-E72D297353CC}">
              <c16:uniqueId val="{00000001-15CB-4D48-A374-867E9768B43A}"/>
            </c:ext>
          </c:extLst>
        </c:ser>
        <c:ser>
          <c:idx val="2"/>
          <c:order val="2"/>
          <c:tx>
            <c:strRef>
              <c:f>SasniegumiSES_4pēt!$B$7</c:f>
              <c:strCache>
                <c:ptCount val="1"/>
                <c:pt idx="0">
                  <c:v>TIMS2019 Math</c:v>
                </c:pt>
              </c:strCache>
            </c:strRef>
          </c:tx>
          <c:spPr>
            <a:ln w="28575" cap="rnd">
              <a:solidFill>
                <a:schemeClr val="accent3"/>
              </a:solidFill>
              <a:round/>
            </a:ln>
            <a:effectLst/>
          </c:spPr>
          <c:marker>
            <c:symbol val="none"/>
          </c:marker>
          <c:cat>
            <c:strRef>
              <c:f>SasniegumiSES_4pēt!$C$4:$L$4</c:f>
              <c:strCache>
                <c:ptCount val="10"/>
                <c:pt idx="0">
                  <c:v>1</c:v>
                </c:pt>
                <c:pt idx="1">
                  <c:v>2</c:v>
                </c:pt>
                <c:pt idx="2">
                  <c:v>3</c:v>
                </c:pt>
                <c:pt idx="3">
                  <c:v>4</c:v>
                </c:pt>
                <c:pt idx="4">
                  <c:v>5</c:v>
                </c:pt>
                <c:pt idx="5">
                  <c:v>6</c:v>
                </c:pt>
                <c:pt idx="6">
                  <c:v>7</c:v>
                </c:pt>
                <c:pt idx="7">
                  <c:v>8</c:v>
                </c:pt>
                <c:pt idx="8">
                  <c:v>9</c:v>
                </c:pt>
                <c:pt idx="9">
                  <c:v>10</c:v>
                </c:pt>
              </c:strCache>
            </c:strRef>
          </c:cat>
          <c:val>
            <c:numRef>
              <c:f>SasniegumiSES_4pēt!$C$7:$L$7</c:f>
              <c:numCache>
                <c:formatCode>0</c:formatCode>
                <c:ptCount val="10"/>
                <c:pt idx="0">
                  <c:v>501.07639999999998</c:v>
                </c:pt>
                <c:pt idx="1">
                  <c:v>524.78340000000003</c:v>
                </c:pt>
                <c:pt idx="2">
                  <c:v>536.774</c:v>
                </c:pt>
                <c:pt idx="3">
                  <c:v>540.51530000000002</c:v>
                </c:pt>
                <c:pt idx="4">
                  <c:v>548.60220000000004</c:v>
                </c:pt>
                <c:pt idx="5">
                  <c:v>559.37480000000005</c:v>
                </c:pt>
                <c:pt idx="6">
                  <c:v>548.29830000000004</c:v>
                </c:pt>
                <c:pt idx="7">
                  <c:v>567.11360000000002</c:v>
                </c:pt>
                <c:pt idx="8">
                  <c:v>572.22469999999998</c:v>
                </c:pt>
                <c:pt idx="9">
                  <c:v>583.33849999999995</c:v>
                </c:pt>
              </c:numCache>
            </c:numRef>
          </c:val>
          <c:smooth val="0"/>
          <c:extLst>
            <c:ext xmlns:c16="http://schemas.microsoft.com/office/drawing/2014/chart" uri="{C3380CC4-5D6E-409C-BE32-E72D297353CC}">
              <c16:uniqueId val="{00000002-15CB-4D48-A374-867E9768B43A}"/>
            </c:ext>
          </c:extLst>
        </c:ser>
        <c:ser>
          <c:idx val="3"/>
          <c:order val="3"/>
          <c:tx>
            <c:strRef>
              <c:f>SasniegumiSES_4pēt!$B$8</c:f>
              <c:strCache>
                <c:ptCount val="1"/>
                <c:pt idx="0">
                  <c:v>TIMS2019 Scie</c:v>
                </c:pt>
              </c:strCache>
            </c:strRef>
          </c:tx>
          <c:spPr>
            <a:ln w="28575" cap="rnd">
              <a:solidFill>
                <a:schemeClr val="accent4"/>
              </a:solidFill>
              <a:round/>
            </a:ln>
            <a:effectLst/>
          </c:spPr>
          <c:marker>
            <c:symbol val="none"/>
          </c:marker>
          <c:cat>
            <c:strRef>
              <c:f>SasniegumiSES_4pēt!$C$4:$L$4</c:f>
              <c:strCache>
                <c:ptCount val="10"/>
                <c:pt idx="0">
                  <c:v>1</c:v>
                </c:pt>
                <c:pt idx="1">
                  <c:v>2</c:v>
                </c:pt>
                <c:pt idx="2">
                  <c:v>3</c:v>
                </c:pt>
                <c:pt idx="3">
                  <c:v>4</c:v>
                </c:pt>
                <c:pt idx="4">
                  <c:v>5</c:v>
                </c:pt>
                <c:pt idx="5">
                  <c:v>6</c:v>
                </c:pt>
                <c:pt idx="6">
                  <c:v>7</c:v>
                </c:pt>
                <c:pt idx="7">
                  <c:v>8</c:v>
                </c:pt>
                <c:pt idx="8">
                  <c:v>9</c:v>
                </c:pt>
                <c:pt idx="9">
                  <c:v>10</c:v>
                </c:pt>
              </c:strCache>
            </c:strRef>
          </c:cat>
          <c:val>
            <c:numRef>
              <c:f>SasniegumiSES_4pēt!$C$8:$L$8</c:f>
              <c:numCache>
                <c:formatCode>0</c:formatCode>
                <c:ptCount val="10"/>
                <c:pt idx="0">
                  <c:v>505.76330000000002</c:v>
                </c:pt>
                <c:pt idx="1">
                  <c:v>521.27089999999998</c:v>
                </c:pt>
                <c:pt idx="2">
                  <c:v>532.92489999999998</c:v>
                </c:pt>
                <c:pt idx="3">
                  <c:v>535.36569999999995</c:v>
                </c:pt>
                <c:pt idx="4">
                  <c:v>543.29179999999997</c:v>
                </c:pt>
                <c:pt idx="5">
                  <c:v>552.18370000000004</c:v>
                </c:pt>
                <c:pt idx="6">
                  <c:v>539.09839999999997</c:v>
                </c:pt>
                <c:pt idx="7">
                  <c:v>561.053</c:v>
                </c:pt>
                <c:pt idx="8">
                  <c:v>566.81489999999997</c:v>
                </c:pt>
                <c:pt idx="9">
                  <c:v>577.36260000000004</c:v>
                </c:pt>
              </c:numCache>
            </c:numRef>
          </c:val>
          <c:smooth val="0"/>
          <c:extLst>
            <c:ext xmlns:c16="http://schemas.microsoft.com/office/drawing/2014/chart" uri="{C3380CC4-5D6E-409C-BE32-E72D297353CC}">
              <c16:uniqueId val="{00000003-15CB-4D48-A374-867E9768B43A}"/>
            </c:ext>
          </c:extLst>
        </c:ser>
        <c:ser>
          <c:idx val="4"/>
          <c:order val="4"/>
          <c:tx>
            <c:strRef>
              <c:f>SasniegumiSES_4pēt!$B$9</c:f>
              <c:strCache>
                <c:ptCount val="1"/>
                <c:pt idx="0">
                  <c:v>ICCS2016</c:v>
                </c:pt>
              </c:strCache>
            </c:strRef>
          </c:tx>
          <c:spPr>
            <a:ln w="28575" cap="rnd">
              <a:solidFill>
                <a:schemeClr val="accent5"/>
              </a:solidFill>
              <a:round/>
            </a:ln>
            <a:effectLst/>
          </c:spPr>
          <c:marker>
            <c:symbol val="none"/>
          </c:marker>
          <c:cat>
            <c:strRef>
              <c:f>SasniegumiSES_4pēt!$C$4:$L$4</c:f>
              <c:strCache>
                <c:ptCount val="10"/>
                <c:pt idx="0">
                  <c:v>1</c:v>
                </c:pt>
                <c:pt idx="1">
                  <c:v>2</c:v>
                </c:pt>
                <c:pt idx="2">
                  <c:v>3</c:v>
                </c:pt>
                <c:pt idx="3">
                  <c:v>4</c:v>
                </c:pt>
                <c:pt idx="4">
                  <c:v>5</c:v>
                </c:pt>
                <c:pt idx="5">
                  <c:v>6</c:v>
                </c:pt>
                <c:pt idx="6">
                  <c:v>7</c:v>
                </c:pt>
                <c:pt idx="7">
                  <c:v>8</c:v>
                </c:pt>
                <c:pt idx="8">
                  <c:v>9</c:v>
                </c:pt>
                <c:pt idx="9">
                  <c:v>10</c:v>
                </c:pt>
              </c:strCache>
            </c:strRef>
          </c:cat>
          <c:val>
            <c:numRef>
              <c:f>SasniegumiSES_4pēt!$C$9:$L$9</c:f>
              <c:numCache>
                <c:formatCode>0</c:formatCode>
                <c:ptCount val="10"/>
                <c:pt idx="0">
                  <c:v>445.98020000000002</c:v>
                </c:pt>
                <c:pt idx="1">
                  <c:v>456.3417</c:v>
                </c:pt>
                <c:pt idx="2">
                  <c:v>473.1755</c:v>
                </c:pt>
                <c:pt idx="3">
                  <c:v>490.72329999999999</c:v>
                </c:pt>
                <c:pt idx="4">
                  <c:v>492.42829999999998</c:v>
                </c:pt>
                <c:pt idx="5">
                  <c:v>491.0754</c:v>
                </c:pt>
                <c:pt idx="6">
                  <c:v>499.67649999999998</c:v>
                </c:pt>
                <c:pt idx="7">
                  <c:v>520.20740000000001</c:v>
                </c:pt>
                <c:pt idx="8">
                  <c:v>520.10260000000005</c:v>
                </c:pt>
                <c:pt idx="9">
                  <c:v>542.80280000000005</c:v>
                </c:pt>
              </c:numCache>
            </c:numRef>
          </c:val>
          <c:smooth val="0"/>
          <c:extLst>
            <c:ext xmlns:c16="http://schemas.microsoft.com/office/drawing/2014/chart" uri="{C3380CC4-5D6E-409C-BE32-E72D297353CC}">
              <c16:uniqueId val="{00000004-15CB-4D48-A374-867E9768B43A}"/>
            </c:ext>
          </c:extLst>
        </c:ser>
        <c:dLbls>
          <c:showLegendKey val="0"/>
          <c:showVal val="0"/>
          <c:showCatName val="0"/>
          <c:showSerName val="0"/>
          <c:showPercent val="0"/>
          <c:showBubbleSize val="0"/>
        </c:dLbls>
        <c:smooth val="0"/>
        <c:axId val="201294431"/>
        <c:axId val="201286527"/>
      </c:lineChart>
      <c:catAx>
        <c:axId val="201294431"/>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lv-LV" sz="2000"/>
                  <a:t>SES grupas</a:t>
                </a:r>
                <a:endParaRPr lang="en-US" sz="2000"/>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150"/>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crossAx val="201286527"/>
        <c:crosses val="autoZero"/>
        <c:auto val="1"/>
        <c:lblAlgn val="ctr"/>
        <c:lblOffset val="100"/>
        <c:noMultiLvlLbl val="0"/>
      </c:catAx>
      <c:valAx>
        <c:axId val="201286527"/>
        <c:scaling>
          <c:orientation val="minMax"/>
          <c:min val="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lv-LV" sz="2000" dirty="0"/>
                  <a:t>Punkti</a:t>
                </a:r>
                <a:endParaRPr lang="en-US" sz="2000" dirty="0"/>
              </a:p>
            </c:rich>
          </c:tx>
          <c:layout>
            <c:manualLayout>
              <c:xMode val="edge"/>
              <c:yMode val="edge"/>
              <c:x val="2.7515049775338897E-2"/>
              <c:y val="0.36407220338080798"/>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150"/>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crossAx val="201294431"/>
        <c:crosses val="autoZero"/>
        <c:crossBetween val="between"/>
      </c:valAx>
      <c:spPr>
        <a:noFill/>
        <a:ln>
          <a:noFill/>
        </a:ln>
        <a:effectLst/>
      </c:spPr>
    </c:plotArea>
    <c:legend>
      <c:legendPos val="b"/>
      <c:layout>
        <c:manualLayout>
          <c:xMode val="edge"/>
          <c:yMode val="edge"/>
          <c:x val="0.14124680591045438"/>
          <c:y val="6.5167910613402505E-2"/>
          <c:w val="0.37721400010507711"/>
          <c:h val="0.25404330980465867"/>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legend>
    <c:plotVisOnly val="1"/>
    <c:dispBlanksAs val="gap"/>
    <c:showDLblsOverMax val="0"/>
  </c:chart>
  <c:spPr>
    <a:noFill/>
    <a:ln>
      <a:solidFill>
        <a:srgbClr val="C00000"/>
      </a:solidFill>
    </a:ln>
    <a:effectLst/>
  </c:spPr>
  <c:txPr>
    <a:bodyPr/>
    <a:lstStyle/>
    <a:p>
      <a:pPr>
        <a:defRPr sz="1600" b="1"/>
      </a:pPr>
      <a:endParaRPr lang="en-150"/>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SasniegumiSES!$C$2</c:f>
              <c:strCache>
                <c:ptCount val="1"/>
                <c:pt idx="0">
                  <c:v>Sasniegumi SSIP</c:v>
                </c:pt>
              </c:strCache>
            </c:strRef>
          </c:tx>
          <c:spPr>
            <a:ln w="19050" cap="rnd">
              <a:noFill/>
              <a:round/>
            </a:ln>
            <a:effectLst/>
          </c:spPr>
          <c:marker>
            <c:symbol val="circle"/>
            <c:size val="5"/>
            <c:spPr>
              <a:solidFill>
                <a:schemeClr val="accent1"/>
              </a:solidFill>
              <a:ln w="41275">
                <a:solidFill>
                  <a:srgbClr val="C00000"/>
                </a:solidFill>
              </a:ln>
              <a:effectLst/>
            </c:spPr>
          </c:marker>
          <c:trendline>
            <c:spPr>
              <a:ln w="19050" cap="rnd">
                <a:solidFill>
                  <a:schemeClr val="accent1"/>
                </a:solidFill>
                <a:prstDash val="sysDot"/>
              </a:ln>
              <a:effectLst/>
            </c:spPr>
            <c:trendlineType val="linear"/>
            <c:dispRSqr val="0"/>
            <c:dispEq val="0"/>
          </c:trendline>
          <c:trendline>
            <c:spPr>
              <a:ln w="28575" cap="rnd">
                <a:solidFill>
                  <a:schemeClr val="accent6"/>
                </a:solidFill>
                <a:prstDash val="solid"/>
              </a:ln>
              <a:effectLst/>
            </c:spPr>
            <c:trendlineType val="linear"/>
            <c:forward val="0.5"/>
            <c:backward val="0.1"/>
            <c:dispRSqr val="1"/>
            <c:dispEq val="1"/>
            <c:trendlineLbl>
              <c:layout>
                <c:manualLayout>
                  <c:x val="0.15353215223097114"/>
                  <c:y val="0.52154528435480629"/>
                </c:manualLayout>
              </c:layout>
              <c:tx>
                <c:rich>
                  <a:bodyPr rot="0" spcFirstLastPara="1" vertOverflow="ellipsis" vert="horz" wrap="square" anchor="ctr" anchorCtr="1"/>
                  <a:lstStyle/>
                  <a:p>
                    <a:pPr>
                      <a:defRPr sz="2000" b="1" i="0" u="none" strike="noStrike" kern="1200" baseline="0">
                        <a:solidFill>
                          <a:srgbClr val="990000"/>
                        </a:solidFill>
                        <a:latin typeface="+mn-lt"/>
                        <a:ea typeface="+mn-ea"/>
                        <a:cs typeface="+mn-cs"/>
                      </a:defRPr>
                    </a:pPr>
                    <a:r>
                      <a:rPr lang="en-US" sz="2000" dirty="0">
                        <a:solidFill>
                          <a:srgbClr val="990000"/>
                        </a:solidFill>
                      </a:rPr>
                      <a:t>y = 27x + 227</a:t>
                    </a:r>
                    <a:br>
                      <a:rPr lang="en-US" sz="2000" dirty="0">
                        <a:solidFill>
                          <a:srgbClr val="990000"/>
                        </a:solidFill>
                      </a:rPr>
                    </a:br>
                    <a:r>
                      <a:rPr lang="en-US" sz="2000" dirty="0">
                        <a:solidFill>
                          <a:srgbClr val="990000"/>
                        </a:solidFill>
                      </a:rPr>
                      <a:t>R² = 0,63</a:t>
                    </a:r>
                  </a:p>
                </c:rich>
              </c:tx>
              <c:numFmt formatCode="General" sourceLinked="0"/>
              <c:spPr>
                <a:noFill/>
                <a:ln>
                  <a:noFill/>
                </a:ln>
                <a:effectLst/>
              </c:spPr>
              <c:txPr>
                <a:bodyPr rot="0" spcFirstLastPara="1" vertOverflow="ellipsis" vert="horz" wrap="square" anchor="ctr" anchorCtr="1"/>
                <a:lstStyle/>
                <a:p>
                  <a:pPr>
                    <a:defRPr sz="2000" b="1" i="0" u="none" strike="noStrike" kern="1200" baseline="0">
                      <a:solidFill>
                        <a:srgbClr val="990000"/>
                      </a:solidFill>
                      <a:latin typeface="+mn-lt"/>
                      <a:ea typeface="+mn-ea"/>
                      <a:cs typeface="+mn-cs"/>
                    </a:defRPr>
                  </a:pPr>
                  <a:endParaRPr lang="en-150"/>
                </a:p>
              </c:txPr>
            </c:trendlineLbl>
          </c:trendline>
          <c:xVal>
            <c:numRef>
              <c:f>SasniegumiSES!$B$3:$B$45</c:f>
              <c:numCache>
                <c:formatCode>General</c:formatCode>
                <c:ptCount val="43"/>
                <c:pt idx="0">
                  <c:v>10.69</c:v>
                </c:pt>
                <c:pt idx="1">
                  <c:v>9.08</c:v>
                </c:pt>
                <c:pt idx="2">
                  <c:v>9.1999999999999993</c:v>
                </c:pt>
                <c:pt idx="3">
                  <c:v>8.15</c:v>
                </c:pt>
                <c:pt idx="4">
                  <c:v>9.17</c:v>
                </c:pt>
                <c:pt idx="5">
                  <c:v>9.4</c:v>
                </c:pt>
                <c:pt idx="6">
                  <c:v>9.9499999999999993</c:v>
                </c:pt>
                <c:pt idx="7">
                  <c:v>9.7799999999999994</c:v>
                </c:pt>
                <c:pt idx="8">
                  <c:v>8.7899999999999991</c:v>
                </c:pt>
                <c:pt idx="9">
                  <c:v>9.1199999999999992</c:v>
                </c:pt>
                <c:pt idx="10">
                  <c:v>9.06</c:v>
                </c:pt>
                <c:pt idx="11">
                  <c:v>9.23</c:v>
                </c:pt>
                <c:pt idx="12">
                  <c:v>9.84</c:v>
                </c:pt>
                <c:pt idx="13">
                  <c:v>9.39</c:v>
                </c:pt>
                <c:pt idx="14">
                  <c:v>10.29</c:v>
                </c:pt>
                <c:pt idx="15">
                  <c:v>8.8699999999999992</c:v>
                </c:pt>
                <c:pt idx="16">
                  <c:v>9.8000000000000007</c:v>
                </c:pt>
                <c:pt idx="17">
                  <c:v>10.38</c:v>
                </c:pt>
                <c:pt idx="18">
                  <c:v>9.74</c:v>
                </c:pt>
                <c:pt idx="19">
                  <c:v>9.1300000000000008</c:v>
                </c:pt>
                <c:pt idx="20">
                  <c:v>9.39</c:v>
                </c:pt>
                <c:pt idx="21">
                  <c:v>9.2799999999999994</c:v>
                </c:pt>
                <c:pt idx="22">
                  <c:v>9.36</c:v>
                </c:pt>
                <c:pt idx="23">
                  <c:v>10.87</c:v>
                </c:pt>
                <c:pt idx="24">
                  <c:v>10.41</c:v>
                </c:pt>
                <c:pt idx="25">
                  <c:v>9.98</c:v>
                </c:pt>
                <c:pt idx="26">
                  <c:v>9.2899999999999991</c:v>
                </c:pt>
                <c:pt idx="27">
                  <c:v>10.23</c:v>
                </c:pt>
                <c:pt idx="28">
                  <c:v>8.4</c:v>
                </c:pt>
                <c:pt idx="29">
                  <c:v>10.62</c:v>
                </c:pt>
                <c:pt idx="30">
                  <c:v>10.39</c:v>
                </c:pt>
                <c:pt idx="31">
                  <c:v>9.99</c:v>
                </c:pt>
                <c:pt idx="32">
                  <c:v>9.27</c:v>
                </c:pt>
                <c:pt idx="33">
                  <c:v>10.19</c:v>
                </c:pt>
                <c:pt idx="34">
                  <c:v>9.68</c:v>
                </c:pt>
                <c:pt idx="35">
                  <c:v>9.5500000000000007</c:v>
                </c:pt>
                <c:pt idx="36">
                  <c:v>9.4499999999999993</c:v>
                </c:pt>
                <c:pt idx="37">
                  <c:v>9.43</c:v>
                </c:pt>
                <c:pt idx="38">
                  <c:v>8.19</c:v>
                </c:pt>
                <c:pt idx="39">
                  <c:v>9.18</c:v>
                </c:pt>
                <c:pt idx="40">
                  <c:v>9.6199999999999992</c:v>
                </c:pt>
                <c:pt idx="41">
                  <c:v>9.86</c:v>
                </c:pt>
                <c:pt idx="42">
                  <c:v>8.36</c:v>
                </c:pt>
              </c:numCache>
            </c:numRef>
          </c:xVal>
          <c:yVal>
            <c:numRef>
              <c:f>SasniegumiSES!$C$3:$C$45</c:f>
              <c:numCache>
                <c:formatCode>General</c:formatCode>
                <c:ptCount val="43"/>
                <c:pt idx="0">
                  <c:v>520.14</c:v>
                </c:pt>
                <c:pt idx="1">
                  <c:v>509.73</c:v>
                </c:pt>
                <c:pt idx="2">
                  <c:v>482.36</c:v>
                </c:pt>
                <c:pt idx="3">
                  <c:v>478.89</c:v>
                </c:pt>
                <c:pt idx="4">
                  <c:v>468.58</c:v>
                </c:pt>
                <c:pt idx="5">
                  <c:v>491.23</c:v>
                </c:pt>
                <c:pt idx="6">
                  <c:v>501.5</c:v>
                </c:pt>
                <c:pt idx="7">
                  <c:v>494.5</c:v>
                </c:pt>
                <c:pt idx="8">
                  <c:v>463.11</c:v>
                </c:pt>
                <c:pt idx="9">
                  <c:v>465.75</c:v>
                </c:pt>
                <c:pt idx="10">
                  <c:v>473.3</c:v>
                </c:pt>
                <c:pt idx="11">
                  <c:v>478.13</c:v>
                </c:pt>
                <c:pt idx="12">
                  <c:v>484.76</c:v>
                </c:pt>
                <c:pt idx="13">
                  <c:v>466.54</c:v>
                </c:pt>
                <c:pt idx="14">
                  <c:v>499.22</c:v>
                </c:pt>
                <c:pt idx="15">
                  <c:v>451.17</c:v>
                </c:pt>
                <c:pt idx="16">
                  <c:v>482.96</c:v>
                </c:pt>
                <c:pt idx="17">
                  <c:v>509.65</c:v>
                </c:pt>
                <c:pt idx="18">
                  <c:v>479.72</c:v>
                </c:pt>
                <c:pt idx="19">
                  <c:v>473.88</c:v>
                </c:pt>
                <c:pt idx="20">
                  <c:v>482.38</c:v>
                </c:pt>
                <c:pt idx="21">
                  <c:v>465.54</c:v>
                </c:pt>
                <c:pt idx="22">
                  <c:v>476.55</c:v>
                </c:pt>
                <c:pt idx="23">
                  <c:v>516.41999999999996</c:v>
                </c:pt>
                <c:pt idx="24">
                  <c:v>509.2</c:v>
                </c:pt>
                <c:pt idx="25">
                  <c:v>515.11</c:v>
                </c:pt>
                <c:pt idx="26">
                  <c:v>484.6</c:v>
                </c:pt>
                <c:pt idx="27">
                  <c:v>503.9</c:v>
                </c:pt>
                <c:pt idx="28">
                  <c:v>414.57</c:v>
                </c:pt>
                <c:pt idx="29">
                  <c:v>518.58000000000004</c:v>
                </c:pt>
                <c:pt idx="30">
                  <c:v>514.46</c:v>
                </c:pt>
                <c:pt idx="31">
                  <c:v>494.6</c:v>
                </c:pt>
                <c:pt idx="32">
                  <c:v>496.41</c:v>
                </c:pt>
                <c:pt idx="33">
                  <c:v>486.13</c:v>
                </c:pt>
                <c:pt idx="34">
                  <c:v>498.74</c:v>
                </c:pt>
                <c:pt idx="35">
                  <c:v>508.79</c:v>
                </c:pt>
                <c:pt idx="36">
                  <c:v>496.81</c:v>
                </c:pt>
                <c:pt idx="37">
                  <c:v>471.04</c:v>
                </c:pt>
                <c:pt idx="38">
                  <c:v>448.27</c:v>
                </c:pt>
                <c:pt idx="39">
                  <c:v>478.93</c:v>
                </c:pt>
                <c:pt idx="40">
                  <c:v>470.74</c:v>
                </c:pt>
                <c:pt idx="41">
                  <c:v>486.39</c:v>
                </c:pt>
                <c:pt idx="42">
                  <c:v>446.12</c:v>
                </c:pt>
              </c:numCache>
            </c:numRef>
          </c:yVal>
          <c:smooth val="0"/>
          <c:extLst>
            <c:ext xmlns:c16="http://schemas.microsoft.com/office/drawing/2014/chart" uri="{C3380CC4-5D6E-409C-BE32-E72D297353CC}">
              <c16:uniqueId val="{00000000-1D2C-4F26-93EA-48809CA8636A}"/>
            </c:ext>
          </c:extLst>
        </c:ser>
        <c:dLbls>
          <c:showLegendKey val="0"/>
          <c:showVal val="0"/>
          <c:showCatName val="0"/>
          <c:showSerName val="0"/>
          <c:showPercent val="0"/>
          <c:showBubbleSize val="0"/>
        </c:dLbls>
        <c:axId val="771270752"/>
        <c:axId val="771272416"/>
      </c:scatterChart>
      <c:valAx>
        <c:axId val="771270752"/>
        <c:scaling>
          <c:orientation val="minMax"/>
          <c:min val="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lv-LV"/>
                  <a:t>SSIP SES</a:t>
                </a:r>
                <a:endParaRPr lang="en-US"/>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crossAx val="771272416"/>
        <c:crosses val="autoZero"/>
        <c:crossBetween val="midCat"/>
      </c:valAx>
      <c:valAx>
        <c:axId val="771272416"/>
        <c:scaling>
          <c:orientation val="minMax"/>
          <c:min val="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lv-LV"/>
                  <a:t>SSIP sasniegumi</a:t>
                </a:r>
              </a:p>
            </c:rich>
          </c:tx>
          <c:layout>
            <c:manualLayout>
              <c:xMode val="edge"/>
              <c:yMode val="edge"/>
              <c:x val="1.2500000000000001E-2"/>
              <c:y val="0.36057394949483224"/>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crossAx val="771270752"/>
        <c:crosses val="autoZero"/>
        <c:crossBetween val="midCat"/>
      </c:valAx>
      <c:spPr>
        <a:noFill/>
        <a:ln>
          <a:noFill/>
        </a:ln>
        <a:effectLst/>
      </c:spPr>
    </c:plotArea>
    <c:plotVisOnly val="1"/>
    <c:dispBlanksAs val="gap"/>
    <c:showDLblsOverMax val="0"/>
  </c:chart>
  <c:spPr>
    <a:noFill/>
    <a:ln>
      <a:noFill/>
    </a:ln>
    <a:effectLst/>
  </c:spPr>
  <c:txPr>
    <a:bodyPr/>
    <a:lstStyle/>
    <a:p>
      <a:pPr>
        <a:defRPr sz="1600" b="1"/>
      </a:pPr>
      <a:endParaRPr lang="en-150"/>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CE_Sasniegumi!$F$3</c:f>
              <c:strCache>
                <c:ptCount val="1"/>
                <c:pt idx="0">
                  <c:v>CE_visi</c:v>
                </c:pt>
              </c:strCache>
            </c:strRef>
          </c:tx>
          <c:spPr>
            <a:ln w="19050" cap="rnd">
              <a:noFill/>
              <a:round/>
            </a:ln>
            <a:effectLst/>
          </c:spPr>
          <c:marker>
            <c:symbol val="circle"/>
            <c:size val="5"/>
            <c:spPr>
              <a:solidFill>
                <a:srgbClr val="990000"/>
              </a:solidFill>
              <a:ln w="44450">
                <a:solidFill>
                  <a:srgbClr val="C00000"/>
                </a:solidFill>
              </a:ln>
              <a:effectLst/>
            </c:spPr>
          </c:marker>
          <c:trendline>
            <c:spPr>
              <a:ln w="34925" cap="rnd">
                <a:solidFill>
                  <a:schemeClr val="accent6"/>
                </a:solidFill>
                <a:prstDash val="solid"/>
              </a:ln>
              <a:effectLst/>
            </c:spPr>
            <c:trendlineType val="linear"/>
            <c:forward val="0.5"/>
            <c:backward val="0.5"/>
            <c:dispRSqr val="1"/>
            <c:dispEq val="1"/>
            <c:trendlineLbl>
              <c:layout>
                <c:manualLayout>
                  <c:x val="7.4261811023622046E-2"/>
                  <c:y val="0.39591535433070868"/>
                </c:manualLayout>
              </c:layout>
              <c:numFmt formatCode="General" sourceLinked="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trendlineLbl>
          </c:trendline>
          <c:xVal>
            <c:numRef>
              <c:f>CE_Sasniegumi!$D$4:$D$46</c:f>
              <c:numCache>
                <c:formatCode>General</c:formatCode>
                <c:ptCount val="43"/>
                <c:pt idx="0">
                  <c:v>14.57</c:v>
                </c:pt>
                <c:pt idx="1">
                  <c:v>9.57</c:v>
                </c:pt>
                <c:pt idx="2">
                  <c:v>8.36</c:v>
                </c:pt>
                <c:pt idx="3">
                  <c:v>7.39</c:v>
                </c:pt>
                <c:pt idx="4">
                  <c:v>8.0299999999999994</c:v>
                </c:pt>
                <c:pt idx="5">
                  <c:v>9.5500000000000007</c:v>
                </c:pt>
                <c:pt idx="6">
                  <c:v>9.85</c:v>
                </c:pt>
                <c:pt idx="7">
                  <c:v>8.23</c:v>
                </c:pt>
                <c:pt idx="8">
                  <c:v>8.98</c:v>
                </c:pt>
                <c:pt idx="9">
                  <c:v>10.119999999999999</c:v>
                </c:pt>
                <c:pt idx="10">
                  <c:v>9.0500000000000007</c:v>
                </c:pt>
                <c:pt idx="11">
                  <c:v>8.83</c:v>
                </c:pt>
                <c:pt idx="12">
                  <c:v>10.64</c:v>
                </c:pt>
                <c:pt idx="13">
                  <c:v>10.37</c:v>
                </c:pt>
                <c:pt idx="14">
                  <c:v>12.9</c:v>
                </c:pt>
                <c:pt idx="15">
                  <c:v>7.13</c:v>
                </c:pt>
                <c:pt idx="16">
                  <c:v>8.98</c:v>
                </c:pt>
                <c:pt idx="17">
                  <c:v>13.64</c:v>
                </c:pt>
                <c:pt idx="18">
                  <c:v>9.42</c:v>
                </c:pt>
                <c:pt idx="19">
                  <c:v>9.3800000000000008</c:v>
                </c:pt>
                <c:pt idx="20">
                  <c:v>8.17</c:v>
                </c:pt>
                <c:pt idx="21">
                  <c:v>7.67</c:v>
                </c:pt>
                <c:pt idx="22">
                  <c:v>8.84</c:v>
                </c:pt>
                <c:pt idx="23">
                  <c:v>15.24</c:v>
                </c:pt>
                <c:pt idx="24">
                  <c:v>11.47</c:v>
                </c:pt>
                <c:pt idx="25">
                  <c:v>11.54</c:v>
                </c:pt>
                <c:pt idx="26">
                  <c:v>7.95</c:v>
                </c:pt>
                <c:pt idx="27">
                  <c:v>8.77</c:v>
                </c:pt>
                <c:pt idx="28">
                  <c:v>7.52</c:v>
                </c:pt>
                <c:pt idx="29">
                  <c:v>12.67</c:v>
                </c:pt>
                <c:pt idx="30">
                  <c:v>13.81</c:v>
                </c:pt>
                <c:pt idx="31">
                  <c:v>11.81</c:v>
                </c:pt>
                <c:pt idx="32">
                  <c:v>9.26</c:v>
                </c:pt>
                <c:pt idx="33">
                  <c:v>12.01</c:v>
                </c:pt>
                <c:pt idx="34">
                  <c:v>11.93</c:v>
                </c:pt>
                <c:pt idx="35">
                  <c:v>9.33</c:v>
                </c:pt>
                <c:pt idx="36">
                  <c:v>8.8699999999999992</c:v>
                </c:pt>
                <c:pt idx="37">
                  <c:v>9.61</c:v>
                </c:pt>
                <c:pt idx="38">
                  <c:v>10.08</c:v>
                </c:pt>
                <c:pt idx="39">
                  <c:v>10.45</c:v>
                </c:pt>
                <c:pt idx="40">
                  <c:v>7.96</c:v>
                </c:pt>
                <c:pt idx="41">
                  <c:v>10.81</c:v>
                </c:pt>
                <c:pt idx="42">
                  <c:v>9.26</c:v>
                </c:pt>
              </c:numCache>
            </c:numRef>
          </c:xVal>
          <c:yVal>
            <c:numRef>
              <c:f>CE_Sasniegumi!$F$4:$F$46</c:f>
              <c:numCache>
                <c:formatCode>General</c:formatCode>
                <c:ptCount val="43"/>
                <c:pt idx="0">
                  <c:v>547.59</c:v>
                </c:pt>
                <c:pt idx="1">
                  <c:v>491.69</c:v>
                </c:pt>
                <c:pt idx="2">
                  <c:v>518.24</c:v>
                </c:pt>
                <c:pt idx="3">
                  <c:v>486.94</c:v>
                </c:pt>
                <c:pt idx="4">
                  <c:v>499.8</c:v>
                </c:pt>
                <c:pt idx="5">
                  <c:v>502.45</c:v>
                </c:pt>
                <c:pt idx="6">
                  <c:v>493.7</c:v>
                </c:pt>
                <c:pt idx="7">
                  <c:v>469.41</c:v>
                </c:pt>
                <c:pt idx="8">
                  <c:v>482.94</c:v>
                </c:pt>
                <c:pt idx="9">
                  <c:v>498.11</c:v>
                </c:pt>
                <c:pt idx="10">
                  <c:v>489.69</c:v>
                </c:pt>
                <c:pt idx="11">
                  <c:v>508.5</c:v>
                </c:pt>
                <c:pt idx="12">
                  <c:v>495.67</c:v>
                </c:pt>
                <c:pt idx="13">
                  <c:v>459.46</c:v>
                </c:pt>
                <c:pt idx="14">
                  <c:v>497.39</c:v>
                </c:pt>
                <c:pt idx="15">
                  <c:v>469.03</c:v>
                </c:pt>
                <c:pt idx="16">
                  <c:v>485.61</c:v>
                </c:pt>
                <c:pt idx="17">
                  <c:v>543.36</c:v>
                </c:pt>
                <c:pt idx="18">
                  <c:v>485.31</c:v>
                </c:pt>
                <c:pt idx="19">
                  <c:v>509.5</c:v>
                </c:pt>
                <c:pt idx="20">
                  <c:v>510.32</c:v>
                </c:pt>
                <c:pt idx="21">
                  <c:v>467.17</c:v>
                </c:pt>
                <c:pt idx="22">
                  <c:v>505.14</c:v>
                </c:pt>
                <c:pt idx="23">
                  <c:v>549.41</c:v>
                </c:pt>
                <c:pt idx="24">
                  <c:v>486.87</c:v>
                </c:pt>
                <c:pt idx="25">
                  <c:v>501.42</c:v>
                </c:pt>
                <c:pt idx="26">
                  <c:v>499.8</c:v>
                </c:pt>
                <c:pt idx="27">
                  <c:v>478.14</c:v>
                </c:pt>
                <c:pt idx="28">
                  <c:v>490.22</c:v>
                </c:pt>
                <c:pt idx="29">
                  <c:v>513.07000000000005</c:v>
                </c:pt>
                <c:pt idx="30">
                  <c:v>505.66</c:v>
                </c:pt>
                <c:pt idx="31">
                  <c:v>532.29</c:v>
                </c:pt>
                <c:pt idx="32">
                  <c:v>485.95</c:v>
                </c:pt>
                <c:pt idx="33">
                  <c:v>517.20000000000005</c:v>
                </c:pt>
                <c:pt idx="34">
                  <c:v>548.91</c:v>
                </c:pt>
                <c:pt idx="35">
                  <c:v>473.66</c:v>
                </c:pt>
                <c:pt idx="36">
                  <c:v>506.6</c:v>
                </c:pt>
                <c:pt idx="37">
                  <c:v>481.73</c:v>
                </c:pt>
                <c:pt idx="38">
                  <c:v>539.17999999999995</c:v>
                </c:pt>
                <c:pt idx="39">
                  <c:v>515.44000000000005</c:v>
                </c:pt>
                <c:pt idx="40">
                  <c:v>512.44000000000005</c:v>
                </c:pt>
                <c:pt idx="41">
                  <c:v>505.04</c:v>
                </c:pt>
                <c:pt idx="42">
                  <c:v>531.5</c:v>
                </c:pt>
              </c:numCache>
            </c:numRef>
          </c:yVal>
          <c:smooth val="0"/>
          <c:extLst>
            <c:ext xmlns:c16="http://schemas.microsoft.com/office/drawing/2014/chart" uri="{C3380CC4-5D6E-409C-BE32-E72D297353CC}">
              <c16:uniqueId val="{00000000-AC40-4D17-86AC-67FC51D446A3}"/>
            </c:ext>
          </c:extLst>
        </c:ser>
        <c:dLbls>
          <c:showLegendKey val="0"/>
          <c:showVal val="0"/>
          <c:showCatName val="0"/>
          <c:showSerName val="0"/>
          <c:showPercent val="0"/>
          <c:showBubbleSize val="0"/>
        </c:dLbls>
        <c:axId val="756520176"/>
        <c:axId val="756521008"/>
      </c:scatterChart>
      <c:valAx>
        <c:axId val="756520176"/>
        <c:scaling>
          <c:orientation val="minMax"/>
          <c:min val="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lv-LV"/>
                  <a:t>SES - prognozētais uz 2022. gadu IIN uz cilvēku </a:t>
                </a:r>
                <a:endParaRPr lang="en-US"/>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crossAx val="756521008"/>
        <c:crosses val="autoZero"/>
        <c:crossBetween val="midCat"/>
      </c:valAx>
      <c:valAx>
        <c:axId val="756521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lv-LV"/>
                  <a:t>Skolēnu sasniegumi</a:t>
                </a:r>
                <a:endParaRPr lang="en-US"/>
              </a:p>
            </c:rich>
          </c:tx>
          <c:layout>
            <c:manualLayout>
              <c:xMode val="edge"/>
              <c:yMode val="edge"/>
              <c:x val="0"/>
              <c:y val="0.28832585429316226"/>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crossAx val="756520176"/>
        <c:crosses val="autoZero"/>
        <c:crossBetween val="midCat"/>
        <c:majorUnit val="20"/>
      </c:valAx>
      <c:spPr>
        <a:noFill/>
        <a:ln>
          <a:noFill/>
        </a:ln>
        <a:effectLst/>
      </c:spPr>
    </c:plotArea>
    <c:plotVisOnly val="1"/>
    <c:dispBlanksAs val="gap"/>
    <c:showDLblsOverMax val="0"/>
  </c:chart>
  <c:spPr>
    <a:noFill/>
    <a:ln>
      <a:noFill/>
    </a:ln>
    <a:effectLst/>
  </c:spPr>
  <c:txPr>
    <a:bodyPr/>
    <a:lstStyle/>
    <a:p>
      <a:pPr>
        <a:defRPr sz="1600" b="1"/>
      </a:pPr>
      <a:endParaRPr lang="en-150"/>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00809273840769"/>
          <c:y val="0.12004258124661429"/>
          <c:w val="0.83435301837270326"/>
          <c:h val="0.71614496940785188"/>
        </c:manualLayout>
      </c:layout>
      <c:scatterChart>
        <c:scatterStyle val="lineMarker"/>
        <c:varyColors val="0"/>
        <c:ser>
          <c:idx val="0"/>
          <c:order val="0"/>
          <c:tx>
            <c:strRef>
              <c:f>CE_Sasniegumi!$G$3</c:f>
              <c:strCache>
                <c:ptCount val="1"/>
                <c:pt idx="0">
                  <c:v>Visi_visi</c:v>
                </c:pt>
              </c:strCache>
            </c:strRef>
          </c:tx>
          <c:spPr>
            <a:ln w="19050" cap="rnd">
              <a:noFill/>
              <a:round/>
            </a:ln>
            <a:effectLst/>
          </c:spPr>
          <c:marker>
            <c:symbol val="circle"/>
            <c:size val="5"/>
            <c:spPr>
              <a:solidFill>
                <a:srgbClr val="C00000"/>
              </a:solidFill>
              <a:ln w="44450">
                <a:solidFill>
                  <a:srgbClr val="C00000"/>
                </a:solidFill>
              </a:ln>
              <a:effectLst/>
            </c:spPr>
          </c:marker>
          <c:trendline>
            <c:spPr>
              <a:ln w="34925" cap="rnd">
                <a:solidFill>
                  <a:schemeClr val="accent6"/>
                </a:solidFill>
                <a:prstDash val="solid"/>
              </a:ln>
              <a:effectLst/>
            </c:spPr>
            <c:trendlineType val="linear"/>
            <c:forward val="0.5"/>
            <c:backward val="0.5"/>
            <c:dispRSqr val="1"/>
            <c:dispEq val="1"/>
            <c:trendlineLbl>
              <c:layout>
                <c:manualLayout>
                  <c:x val="0.14460314182609432"/>
                  <c:y val="0.43027788863450184"/>
                </c:manualLayout>
              </c:layout>
              <c:numFmt formatCode="General" sourceLinked="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trendlineLbl>
          </c:trendline>
          <c:xVal>
            <c:numRef>
              <c:f>CE_Sasniegumi!$D$4:$D$46</c:f>
              <c:numCache>
                <c:formatCode>General</c:formatCode>
                <c:ptCount val="43"/>
                <c:pt idx="0">
                  <c:v>14.57</c:v>
                </c:pt>
                <c:pt idx="1">
                  <c:v>9.57</c:v>
                </c:pt>
                <c:pt idx="2">
                  <c:v>8.36</c:v>
                </c:pt>
                <c:pt idx="3">
                  <c:v>7.39</c:v>
                </c:pt>
                <c:pt idx="4">
                  <c:v>8.0299999999999994</c:v>
                </c:pt>
                <c:pt idx="5">
                  <c:v>9.5500000000000007</c:v>
                </c:pt>
                <c:pt idx="6">
                  <c:v>9.85</c:v>
                </c:pt>
                <c:pt idx="7">
                  <c:v>8.23</c:v>
                </c:pt>
                <c:pt idx="8">
                  <c:v>8.98</c:v>
                </c:pt>
                <c:pt idx="9">
                  <c:v>10.119999999999999</c:v>
                </c:pt>
                <c:pt idx="10">
                  <c:v>9.0500000000000007</c:v>
                </c:pt>
                <c:pt idx="11">
                  <c:v>8.83</c:v>
                </c:pt>
                <c:pt idx="12">
                  <c:v>10.64</c:v>
                </c:pt>
                <c:pt idx="13">
                  <c:v>10.37</c:v>
                </c:pt>
                <c:pt idx="14">
                  <c:v>12.9</c:v>
                </c:pt>
                <c:pt idx="15">
                  <c:v>7.13</c:v>
                </c:pt>
                <c:pt idx="16">
                  <c:v>8.98</c:v>
                </c:pt>
                <c:pt idx="17">
                  <c:v>13.64</c:v>
                </c:pt>
                <c:pt idx="18">
                  <c:v>9.42</c:v>
                </c:pt>
                <c:pt idx="19">
                  <c:v>9.3800000000000008</c:v>
                </c:pt>
                <c:pt idx="20">
                  <c:v>8.17</c:v>
                </c:pt>
                <c:pt idx="21">
                  <c:v>7.67</c:v>
                </c:pt>
                <c:pt idx="22">
                  <c:v>8.84</c:v>
                </c:pt>
                <c:pt idx="23">
                  <c:v>15.24</c:v>
                </c:pt>
                <c:pt idx="24">
                  <c:v>11.47</c:v>
                </c:pt>
                <c:pt idx="25">
                  <c:v>11.54</c:v>
                </c:pt>
                <c:pt idx="26">
                  <c:v>7.95</c:v>
                </c:pt>
                <c:pt idx="27">
                  <c:v>8.77</c:v>
                </c:pt>
                <c:pt idx="28">
                  <c:v>7.52</c:v>
                </c:pt>
                <c:pt idx="29">
                  <c:v>12.67</c:v>
                </c:pt>
                <c:pt idx="30">
                  <c:v>13.81</c:v>
                </c:pt>
                <c:pt idx="31">
                  <c:v>11.81</c:v>
                </c:pt>
                <c:pt idx="32">
                  <c:v>9.26</c:v>
                </c:pt>
                <c:pt idx="33">
                  <c:v>12.01</c:v>
                </c:pt>
                <c:pt idx="34">
                  <c:v>11.93</c:v>
                </c:pt>
                <c:pt idx="35">
                  <c:v>9.33</c:v>
                </c:pt>
                <c:pt idx="36">
                  <c:v>8.8699999999999992</c:v>
                </c:pt>
                <c:pt idx="37">
                  <c:v>9.61</c:v>
                </c:pt>
                <c:pt idx="38">
                  <c:v>10.08</c:v>
                </c:pt>
                <c:pt idx="39">
                  <c:v>10.45</c:v>
                </c:pt>
                <c:pt idx="40">
                  <c:v>7.96</c:v>
                </c:pt>
                <c:pt idx="41">
                  <c:v>10.81</c:v>
                </c:pt>
                <c:pt idx="42">
                  <c:v>9.26</c:v>
                </c:pt>
              </c:numCache>
            </c:numRef>
          </c:xVal>
          <c:yVal>
            <c:numRef>
              <c:f>CE_Sasniegumi!$G$4:$G$46</c:f>
              <c:numCache>
                <c:formatCode>General</c:formatCode>
                <c:ptCount val="43"/>
                <c:pt idx="0">
                  <c:v>533.86</c:v>
                </c:pt>
                <c:pt idx="1">
                  <c:v>502</c:v>
                </c:pt>
                <c:pt idx="2">
                  <c:v>500.3</c:v>
                </c:pt>
                <c:pt idx="3">
                  <c:v>482.34</c:v>
                </c:pt>
                <c:pt idx="4">
                  <c:v>481.96</c:v>
                </c:pt>
                <c:pt idx="5">
                  <c:v>496.04</c:v>
                </c:pt>
                <c:pt idx="6">
                  <c:v>498.16</c:v>
                </c:pt>
                <c:pt idx="7">
                  <c:v>483.75</c:v>
                </c:pt>
                <c:pt idx="8">
                  <c:v>471.61</c:v>
                </c:pt>
                <c:pt idx="9">
                  <c:v>479.62</c:v>
                </c:pt>
                <c:pt idx="10">
                  <c:v>481.5</c:v>
                </c:pt>
                <c:pt idx="11">
                  <c:v>491.14</c:v>
                </c:pt>
                <c:pt idx="12">
                  <c:v>489.44</c:v>
                </c:pt>
                <c:pt idx="13">
                  <c:v>463.5</c:v>
                </c:pt>
                <c:pt idx="14">
                  <c:v>498.44</c:v>
                </c:pt>
                <c:pt idx="15">
                  <c:v>460.1</c:v>
                </c:pt>
                <c:pt idx="16">
                  <c:v>484.1</c:v>
                </c:pt>
                <c:pt idx="17">
                  <c:v>524.1</c:v>
                </c:pt>
                <c:pt idx="18">
                  <c:v>482.12</c:v>
                </c:pt>
                <c:pt idx="19">
                  <c:v>491.69</c:v>
                </c:pt>
                <c:pt idx="20">
                  <c:v>496.35</c:v>
                </c:pt>
                <c:pt idx="21">
                  <c:v>466.24</c:v>
                </c:pt>
                <c:pt idx="22">
                  <c:v>488.8</c:v>
                </c:pt>
                <c:pt idx="23">
                  <c:v>530.55999999999995</c:v>
                </c:pt>
                <c:pt idx="24">
                  <c:v>499.63</c:v>
                </c:pt>
                <c:pt idx="25">
                  <c:v>509.25</c:v>
                </c:pt>
                <c:pt idx="26">
                  <c:v>491.11</c:v>
                </c:pt>
                <c:pt idx="27">
                  <c:v>492.86</c:v>
                </c:pt>
                <c:pt idx="28">
                  <c:v>446.99</c:v>
                </c:pt>
                <c:pt idx="29">
                  <c:v>516.22</c:v>
                </c:pt>
                <c:pt idx="30">
                  <c:v>510.06</c:v>
                </c:pt>
                <c:pt idx="31">
                  <c:v>513.44000000000005</c:v>
                </c:pt>
                <c:pt idx="32">
                  <c:v>491.93</c:v>
                </c:pt>
                <c:pt idx="33">
                  <c:v>499.44</c:v>
                </c:pt>
                <c:pt idx="34">
                  <c:v>520.24</c:v>
                </c:pt>
                <c:pt idx="35">
                  <c:v>493.73</c:v>
                </c:pt>
                <c:pt idx="36">
                  <c:v>501.01</c:v>
                </c:pt>
                <c:pt idx="37">
                  <c:v>475.62</c:v>
                </c:pt>
                <c:pt idx="38">
                  <c:v>493.72</c:v>
                </c:pt>
                <c:pt idx="39">
                  <c:v>494.58</c:v>
                </c:pt>
                <c:pt idx="40">
                  <c:v>495.76</c:v>
                </c:pt>
                <c:pt idx="41">
                  <c:v>494.38</c:v>
                </c:pt>
                <c:pt idx="42">
                  <c:v>497.35</c:v>
                </c:pt>
              </c:numCache>
            </c:numRef>
          </c:yVal>
          <c:smooth val="0"/>
          <c:extLst>
            <c:ext xmlns:c16="http://schemas.microsoft.com/office/drawing/2014/chart" uri="{C3380CC4-5D6E-409C-BE32-E72D297353CC}">
              <c16:uniqueId val="{00000000-0EB2-439E-BFC0-2D9F58B25C9D}"/>
            </c:ext>
          </c:extLst>
        </c:ser>
        <c:dLbls>
          <c:showLegendKey val="0"/>
          <c:showVal val="0"/>
          <c:showCatName val="0"/>
          <c:showSerName val="0"/>
          <c:showPercent val="0"/>
          <c:showBubbleSize val="0"/>
        </c:dLbls>
        <c:axId val="753491456"/>
        <c:axId val="753488544"/>
      </c:scatterChart>
      <c:valAx>
        <c:axId val="753491456"/>
        <c:scaling>
          <c:orientation val="minMax"/>
          <c:max val="16"/>
          <c:min val="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lv-LV" dirty="0"/>
                  <a:t>SES - prognozētais uz 2022. gadu IIN uz cilvēku </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crossAx val="753488544"/>
        <c:crosses val="autoZero"/>
        <c:crossBetween val="midCat"/>
      </c:valAx>
      <c:valAx>
        <c:axId val="753488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lv-LV"/>
                  <a:t>Skolēnu sasniegumi</a:t>
                </a:r>
                <a:endParaRPr lang="en-US"/>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crossAx val="753491456"/>
        <c:crosses val="autoZero"/>
        <c:crossBetween val="midCat"/>
        <c:majorUnit val="20"/>
      </c:valAx>
      <c:spPr>
        <a:noFill/>
        <a:ln>
          <a:noFill/>
        </a:ln>
        <a:effectLst/>
      </c:spPr>
    </c:plotArea>
    <c:plotVisOnly val="1"/>
    <c:dispBlanksAs val="gap"/>
    <c:showDLblsOverMax val="0"/>
  </c:chart>
  <c:spPr>
    <a:noFill/>
    <a:ln>
      <a:noFill/>
    </a:ln>
    <a:effectLst/>
  </c:spPr>
  <c:txPr>
    <a:bodyPr/>
    <a:lstStyle/>
    <a:p>
      <a:pPr>
        <a:defRPr sz="1600" b="1"/>
      </a:pPr>
      <a:endParaRPr lang="en-150"/>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150"/>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Pt>
            <c:idx val="8"/>
            <c:marker>
              <c:symbol val="circle"/>
              <c:size val="5"/>
              <c:spPr>
                <a:solidFill>
                  <a:srgbClr val="C00000"/>
                </a:solidFill>
                <a:ln w="9525">
                  <a:solidFill>
                    <a:srgbClr val="C00000"/>
                  </a:solidFill>
                </a:ln>
                <a:effectLst/>
              </c:spPr>
            </c:marker>
            <c:bubble3D val="0"/>
            <c:extLst>
              <c:ext xmlns:c16="http://schemas.microsoft.com/office/drawing/2014/chart" uri="{C3380CC4-5D6E-409C-BE32-E72D297353CC}">
                <c16:uniqueId val="{00000000-64EB-4474-A1A8-3EFF6850ABA8}"/>
              </c:ext>
            </c:extLst>
          </c:dPt>
          <c:dPt>
            <c:idx val="9"/>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1-64EB-4474-A1A8-3EFF6850ABA8}"/>
              </c:ext>
            </c:extLst>
          </c:dPt>
          <c:trendline>
            <c:spPr>
              <a:ln w="19050" cap="rnd">
                <a:solidFill>
                  <a:schemeClr val="accent1"/>
                </a:solidFill>
                <a:prstDash val="sysDot"/>
              </a:ln>
              <a:effectLst/>
            </c:spPr>
            <c:trendlineType val="linear"/>
            <c:dispRSqr val="0"/>
            <c:dispEq val="0"/>
          </c:trendline>
          <c:xVal>
            <c:numRef>
              <c:f>'Valstu atlase2 (7)'!$K$3:$K$40</c:f>
              <c:numCache>
                <c:formatCode>General</c:formatCode>
                <c:ptCount val="38"/>
                <c:pt idx="0">
                  <c:v>625</c:v>
                </c:pt>
                <c:pt idx="1">
                  <c:v>599</c:v>
                </c:pt>
                <c:pt idx="2">
                  <c:v>567</c:v>
                </c:pt>
                <c:pt idx="3">
                  <c:v>542</c:v>
                </c:pt>
                <c:pt idx="4">
                  <c:v>602</c:v>
                </c:pt>
                <c:pt idx="7">
                  <c:v>548</c:v>
                </c:pt>
                <c:pt idx="8">
                  <c:v>546</c:v>
                </c:pt>
                <c:pt idx="9">
                  <c:v>543</c:v>
                </c:pt>
                <c:pt idx="10">
                  <c:v>535</c:v>
                </c:pt>
                <c:pt idx="11">
                  <c:v>533</c:v>
                </c:pt>
                <c:pt idx="12">
                  <c:v>525</c:v>
                </c:pt>
                <c:pt idx="13">
                  <c:v>516</c:v>
                </c:pt>
                <c:pt idx="14">
                  <c:v>515</c:v>
                </c:pt>
                <c:pt idx="15">
                  <c:v>512</c:v>
                </c:pt>
                <c:pt idx="16">
                  <c:v>538</c:v>
                </c:pt>
                <c:pt idx="17">
                  <c:v>532</c:v>
                </c:pt>
                <c:pt idx="18">
                  <c:v>532</c:v>
                </c:pt>
                <c:pt idx="19">
                  <c:v>525</c:v>
                </c:pt>
                <c:pt idx="20">
                  <c:v>521</c:v>
                </c:pt>
                <c:pt idx="21">
                  <c:v>520</c:v>
                </c:pt>
                <c:pt idx="22">
                  <c:v>512</c:v>
                </c:pt>
                <c:pt idx="23">
                  <c:v>539</c:v>
                </c:pt>
                <c:pt idx="24">
                  <c:v>523</c:v>
                </c:pt>
                <c:pt idx="25">
                  <c:v>521</c:v>
                </c:pt>
                <c:pt idx="26">
                  <c:v>515</c:v>
                </c:pt>
                <c:pt idx="27">
                  <c:v>515</c:v>
                </c:pt>
                <c:pt idx="28">
                  <c:v>510</c:v>
                </c:pt>
                <c:pt idx="29">
                  <c:v>509</c:v>
                </c:pt>
                <c:pt idx="30">
                  <c:v>487</c:v>
                </c:pt>
                <c:pt idx="31">
                  <c:v>485</c:v>
                </c:pt>
                <c:pt idx="32">
                  <c:v>482</c:v>
                </c:pt>
                <c:pt idx="33">
                  <c:v>481</c:v>
                </c:pt>
                <c:pt idx="34">
                  <c:v>449</c:v>
                </c:pt>
                <c:pt idx="35">
                  <c:v>441</c:v>
                </c:pt>
                <c:pt idx="36">
                  <c:v>398</c:v>
                </c:pt>
                <c:pt idx="37">
                  <c:v>383</c:v>
                </c:pt>
              </c:numCache>
            </c:numRef>
          </c:xVal>
          <c:yVal>
            <c:numRef>
              <c:f>'Valstu atlase2 (7)'!$L$3:$L$40</c:f>
              <c:numCache>
                <c:formatCode>0</c:formatCode>
                <c:ptCount val="38"/>
                <c:pt idx="0">
                  <c:v>569.0077798017121</c:v>
                </c:pt>
                <c:pt idx="1">
                  <c:v>531.14353645305528</c:v>
                </c:pt>
                <c:pt idx="2">
                  <c:v>487.78653873432705</c:v>
                </c:pt>
                <c:pt idx="3">
                  <c:v>481.19118829456306</c:v>
                </c:pt>
                <c:pt idx="4">
                  <c:v>551.15427412710028</c:v>
                </c:pt>
                <c:pt idx="7">
                  <c:v>499.63289403766771</c:v>
                </c:pt>
                <c:pt idx="8">
                  <c:v>496.12633069612497</c:v>
                </c:pt>
                <c:pt idx="9">
                  <c:v>500.96378835595345</c:v>
                </c:pt>
                <c:pt idx="10">
                  <c:v>478.24471737720535</c:v>
                </c:pt>
                <c:pt idx="11">
                  <c:v>499.4676509062466</c:v>
                </c:pt>
                <c:pt idx="12">
                  <c:v>492.48740611179284</c:v>
                </c:pt>
                <c:pt idx="13">
                  <c:v>491.36002524263733</c:v>
                </c:pt>
                <c:pt idx="14">
                  <c:v>419.64311269150994</c:v>
                </c:pt>
                <c:pt idx="15">
                  <c:v>423.14613302815644</c:v>
                </c:pt>
                <c:pt idx="16">
                  <c:v>519.2309826765586</c:v>
                </c:pt>
                <c:pt idx="17">
                  <c:v>507.30136181814419</c:v>
                </c:pt>
                <c:pt idx="18">
                  <c:v>508.07030635647089</c:v>
                </c:pt>
                <c:pt idx="19">
                  <c:v>509.39837450250388</c:v>
                </c:pt>
                <c:pt idx="20">
                  <c:v>502.38770205684824</c:v>
                </c:pt>
                <c:pt idx="21">
                  <c:v>515.64787462969241</c:v>
                </c:pt>
                <c:pt idx="22">
                  <c:v>512.01694282393089</c:v>
                </c:pt>
                <c:pt idx="23">
                  <c:v>498.94231379959274</c:v>
                </c:pt>
                <c:pt idx="24">
                  <c:v>481.082636356244</c:v>
                </c:pt>
                <c:pt idx="25">
                  <c:v>500.04378016676566</c:v>
                </c:pt>
                <c:pt idx="26">
                  <c:v>436.04057099732</c:v>
                </c:pt>
                <c:pt idx="27">
                  <c:v>486.58985801290993</c:v>
                </c:pt>
                <c:pt idx="28">
                  <c:v>486.16485429356203</c:v>
                </c:pt>
                <c:pt idx="29">
                  <c:v>471.7244150486564</c:v>
                </c:pt>
                <c:pt idx="30">
                  <c:v>494.48967597920677</c:v>
                </c:pt>
                <c:pt idx="31">
                  <c:v>495.40758144403202</c:v>
                </c:pt>
                <c:pt idx="32">
                  <c:v>397.58635524417718</c:v>
                </c:pt>
                <c:pt idx="33">
                  <c:v>434.94725186532128</c:v>
                </c:pt>
                <c:pt idx="34">
                  <c:v>414.22871767426824</c:v>
                </c:pt>
                <c:pt idx="35">
                  <c:v>417.40655623356497</c:v>
                </c:pt>
                <c:pt idx="36">
                  <c:v>373.23880574054249</c:v>
                </c:pt>
                <c:pt idx="37">
                  <c:v>367.72735266586551</c:v>
                </c:pt>
              </c:numCache>
            </c:numRef>
          </c:yVal>
          <c:smooth val="0"/>
          <c:extLst>
            <c:ext xmlns:c16="http://schemas.microsoft.com/office/drawing/2014/chart" uri="{C3380CC4-5D6E-409C-BE32-E72D297353CC}">
              <c16:uniqueId val="{00000003-64EB-4474-A1A8-3EFF6850ABA8}"/>
            </c:ext>
          </c:extLst>
        </c:ser>
        <c:dLbls>
          <c:showLegendKey val="0"/>
          <c:showVal val="0"/>
          <c:showCatName val="0"/>
          <c:showSerName val="0"/>
          <c:showPercent val="0"/>
          <c:showBubbleSize val="0"/>
        </c:dLbls>
        <c:axId val="182879504"/>
        <c:axId val="182884912"/>
      </c:scatterChart>
      <c:valAx>
        <c:axId val="182879504"/>
        <c:scaling>
          <c:orientation val="minMax"/>
          <c:min val="35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TIMSS</a:t>
                </a:r>
                <a:r>
                  <a:rPr lang="lv-LV"/>
                  <a:t> 2019</a:t>
                </a:r>
                <a:r>
                  <a:rPr lang="lv-LV" baseline="0"/>
                  <a:t> results</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150"/>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150"/>
          </a:p>
        </c:txPr>
        <c:crossAx val="182884912"/>
        <c:crosses val="autoZero"/>
        <c:crossBetween val="midCat"/>
      </c:valAx>
      <c:valAx>
        <c:axId val="182884912"/>
        <c:scaling>
          <c:orientation val="minMax"/>
          <c:min val="35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lv-LV"/>
                  <a:t>PISA 2018 results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150"/>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150"/>
          </a:p>
        </c:txPr>
        <c:crossAx val="1828795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150"/>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150"/>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Pt>
            <c:idx val="5"/>
            <c:marker>
              <c:symbol val="circle"/>
              <c:size val="5"/>
              <c:spPr>
                <a:solidFill>
                  <a:srgbClr val="C00000"/>
                </a:solidFill>
                <a:ln w="9525">
                  <a:noFill/>
                </a:ln>
                <a:effectLst/>
              </c:spPr>
            </c:marker>
            <c:bubble3D val="0"/>
            <c:spPr>
              <a:ln w="19050" cap="rnd">
                <a:noFill/>
                <a:round/>
              </a:ln>
              <a:effectLst/>
            </c:spPr>
            <c:extLst>
              <c:ext xmlns:c16="http://schemas.microsoft.com/office/drawing/2014/chart" uri="{C3380CC4-5D6E-409C-BE32-E72D297353CC}">
                <c16:uniqueId val="{00000001-AE99-4DBC-BDF6-031DE7AC8AC3}"/>
              </c:ext>
            </c:extLst>
          </c:dPt>
          <c:trendline>
            <c:spPr>
              <a:ln w="19050" cap="rnd">
                <a:solidFill>
                  <a:schemeClr val="accent1"/>
                </a:solidFill>
                <a:prstDash val="sysDot"/>
              </a:ln>
              <a:effectLst/>
            </c:spPr>
            <c:trendlineType val="linear"/>
            <c:dispRSqr val="0"/>
            <c:dispEq val="0"/>
          </c:trendline>
          <c:xVal>
            <c:numRef>
              <c:f>'Valstu atlase2 (7)'!$T$3:$T$40</c:f>
              <c:numCache>
                <c:formatCode>General</c:formatCode>
                <c:ptCount val="38"/>
                <c:pt idx="0">
                  <c:v>595</c:v>
                </c:pt>
                <c:pt idx="1">
                  <c:v>558</c:v>
                </c:pt>
                <c:pt idx="2">
                  <c:v>555</c:v>
                </c:pt>
                <c:pt idx="4">
                  <c:v>567</c:v>
                </c:pt>
                <c:pt idx="5">
                  <c:v>542</c:v>
                </c:pt>
                <c:pt idx="6">
                  <c:v>539</c:v>
                </c:pt>
                <c:pt idx="7">
                  <c:v>539</c:v>
                </c:pt>
                <c:pt idx="8">
                  <c:v>538</c:v>
                </c:pt>
                <c:pt idx="9">
                  <c:v>537</c:v>
                </c:pt>
                <c:pt idx="10">
                  <c:v>531</c:v>
                </c:pt>
                <c:pt idx="11">
                  <c:v>531</c:v>
                </c:pt>
                <c:pt idx="12">
                  <c:v>523</c:v>
                </c:pt>
                <c:pt idx="13">
                  <c:v>518</c:v>
                </c:pt>
                <c:pt idx="15">
                  <c:v>503</c:v>
                </c:pt>
                <c:pt idx="16">
                  <c:v>533</c:v>
                </c:pt>
                <c:pt idx="17">
                  <c:v>529</c:v>
                </c:pt>
                <c:pt idx="18">
                  <c:v>528</c:v>
                </c:pt>
                <c:pt idx="19">
                  <c:v>522</c:v>
                </c:pt>
                <c:pt idx="20">
                  <c:v>521</c:v>
                </c:pt>
                <c:pt idx="21">
                  <c:v>518</c:v>
                </c:pt>
                <c:pt idx="22">
                  <c:v>501</c:v>
                </c:pt>
                <c:pt idx="23">
                  <c:v>534</c:v>
                </c:pt>
                <c:pt idx="24">
                  <c:v>522</c:v>
                </c:pt>
                <c:pt idx="25">
                  <c:v>521</c:v>
                </c:pt>
                <c:pt idx="26">
                  <c:v>510</c:v>
                </c:pt>
                <c:pt idx="27">
                  <c:v>504</c:v>
                </c:pt>
                <c:pt idx="28">
                  <c:v>496</c:v>
                </c:pt>
                <c:pt idx="29">
                  <c:v>494</c:v>
                </c:pt>
                <c:pt idx="30">
                  <c:v>488</c:v>
                </c:pt>
                <c:pt idx="31">
                  <c:v>473</c:v>
                </c:pt>
                <c:pt idx="32">
                  <c:v>469</c:v>
                </c:pt>
                <c:pt idx="33">
                  <c:v>454</c:v>
                </c:pt>
                <c:pt idx="34">
                  <c:v>449</c:v>
                </c:pt>
                <c:pt idx="35">
                  <c:v>427</c:v>
                </c:pt>
                <c:pt idx="36">
                  <c:v>402</c:v>
                </c:pt>
                <c:pt idx="37">
                  <c:v>374</c:v>
                </c:pt>
              </c:numCache>
            </c:numRef>
          </c:xVal>
          <c:yVal>
            <c:numRef>
              <c:f>'Valstu atlase2 (7)'!$U$3:$U$40</c:f>
              <c:numCache>
                <c:formatCode>0</c:formatCode>
                <c:ptCount val="38"/>
                <c:pt idx="0">
                  <c:v>550.93689998680804</c:v>
                </c:pt>
                <c:pt idx="1">
                  <c:v>515.74802774857142</c:v>
                </c:pt>
                <c:pt idx="2">
                  <c:v>521.88456314353959</c:v>
                </c:pt>
                <c:pt idx="4">
                  <c:v>477.71767976295882</c:v>
                </c:pt>
                <c:pt idx="5">
                  <c:v>487.25058835762195</c:v>
                </c:pt>
                <c:pt idx="6">
                  <c:v>490.41314927260748</c:v>
                </c:pt>
                <c:pt idx="7">
                  <c:v>502.38003200092146</c:v>
                </c:pt>
                <c:pt idx="8">
                  <c:v>482.0670125704612</c:v>
                </c:pt>
                <c:pt idx="9">
                  <c:v>499.44469005930114</c:v>
                </c:pt>
                <c:pt idx="10">
                  <c:v>511.0355617941691</c:v>
                </c:pt>
                <c:pt idx="11">
                  <c:v>516.6861295472213</c:v>
                </c:pt>
                <c:pt idx="12">
                  <c:v>517.99766075566959</c:v>
                </c:pt>
                <c:pt idx="13">
                  <c:v>503.38381975000721</c:v>
                </c:pt>
                <c:pt idx="15">
                  <c:v>508.4907214228428</c:v>
                </c:pt>
                <c:pt idx="16">
                  <c:v>502.96456288243826</c:v>
                </c:pt>
                <c:pt idx="17">
                  <c:v>480.9116938822861</c:v>
                </c:pt>
                <c:pt idx="18">
                  <c:v>496.11356187258372</c:v>
                </c:pt>
                <c:pt idx="19">
                  <c:v>489.7804395314086</c:v>
                </c:pt>
                <c:pt idx="20">
                  <c:v>464.0475783434913</c:v>
                </c:pt>
                <c:pt idx="21">
                  <c:v>502.98890282349976</c:v>
                </c:pt>
                <c:pt idx="22">
                  <c:v>498.77312723921972</c:v>
                </c:pt>
                <c:pt idx="23">
                  <c:v>496.79131065623119</c:v>
                </c:pt>
                <c:pt idx="24">
                  <c:v>492.63703335097438</c:v>
                </c:pt>
                <c:pt idx="25">
                  <c:v>424.07358287521805</c:v>
                </c:pt>
                <c:pt idx="26">
                  <c:v>468.01172789151281</c:v>
                </c:pt>
                <c:pt idx="27">
                  <c:v>491.67732851561425</c:v>
                </c:pt>
                <c:pt idx="28">
                  <c:v>456.59032278179876</c:v>
                </c:pt>
                <c:pt idx="29">
                  <c:v>397.10483528103458</c:v>
                </c:pt>
                <c:pt idx="30">
                  <c:v>492.9770760583545</c:v>
                </c:pt>
                <c:pt idx="31">
                  <c:v>433.63680266746826</c:v>
                </c:pt>
                <c:pt idx="32">
                  <c:v>443.58256338766546</c:v>
                </c:pt>
                <c:pt idx="33">
                  <c:v>382.66360635191222</c:v>
                </c:pt>
                <c:pt idx="34">
                  <c:v>419.12715488324943</c:v>
                </c:pt>
                <c:pt idx="35">
                  <c:v>397.6495810748745</c:v>
                </c:pt>
                <c:pt idx="36">
                  <c:v>386.24614496617278</c:v>
                </c:pt>
                <c:pt idx="37">
                  <c:v>376.59688926497472</c:v>
                </c:pt>
              </c:numCache>
            </c:numRef>
          </c:yVal>
          <c:smooth val="0"/>
          <c:extLst>
            <c:ext xmlns:c16="http://schemas.microsoft.com/office/drawing/2014/chart" uri="{C3380CC4-5D6E-409C-BE32-E72D297353CC}">
              <c16:uniqueId val="{00000003-AE99-4DBC-BDF6-031DE7AC8AC3}"/>
            </c:ext>
          </c:extLst>
        </c:ser>
        <c:dLbls>
          <c:showLegendKey val="0"/>
          <c:showVal val="0"/>
          <c:showCatName val="0"/>
          <c:showSerName val="0"/>
          <c:showPercent val="0"/>
          <c:showBubbleSize val="0"/>
        </c:dLbls>
        <c:axId val="182901552"/>
        <c:axId val="182899888"/>
      </c:scatterChart>
      <c:valAx>
        <c:axId val="182901552"/>
        <c:scaling>
          <c:orientation val="minMax"/>
          <c:min val="35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lv-LV"/>
                  <a:t>TIMSS 2019</a:t>
                </a:r>
                <a:r>
                  <a:rPr lang="lv-LV" baseline="0"/>
                  <a:t> rezultāti</a:t>
                </a:r>
                <a:endParaRPr lang="en-US"/>
              </a:p>
            </c:rich>
          </c:tx>
          <c:layout>
            <c:manualLayout>
              <c:xMode val="edge"/>
              <c:yMode val="edge"/>
              <c:x val="0.46359022151216606"/>
              <c:y val="0.9235168584927212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150"/>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150"/>
          </a:p>
        </c:txPr>
        <c:crossAx val="182899888"/>
        <c:crosses val="autoZero"/>
        <c:crossBetween val="midCat"/>
      </c:valAx>
      <c:valAx>
        <c:axId val="182899888"/>
        <c:scaling>
          <c:orientation val="minMax"/>
          <c:min val="35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lv-LV"/>
                  <a:t>PISA 2018 rezultāti</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150"/>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150"/>
          </a:p>
        </c:txPr>
        <c:crossAx val="1829015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150"/>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'https://universityoflatvia387-my.sharepoint.com/personal/ritak_edu_lu_lv/Documents/Documents/[2nd_PISA2022_Vol1_Fig_Ch3(1).xlsx]Figure I.3.4'!$F$96</c:f>
              <c:strCache>
                <c:ptCount val="1"/>
                <c:pt idx="0">
                  <c:v>1.a līmenis</c:v>
                </c:pt>
              </c:strCache>
            </c:strRef>
          </c:tx>
          <c:spPr>
            <a:solidFill>
              <a:schemeClr val="bg1">
                <a:lumMod val="85000"/>
              </a:schemeClr>
            </a:solidFill>
            <a:ln w="3175">
              <a:solidFill>
                <a:schemeClr val="tx1"/>
              </a:solidFill>
            </a:ln>
            <a:effectLst/>
          </c:spPr>
          <c:invertIfNegative val="0"/>
          <c:cat>
            <c:strRef>
              <c:f>'[2]Figure I.3.4'!$B$98:$B$121</c:f>
              <c:strCache>
                <c:ptCount val="24"/>
                <c:pt idx="0">
                  <c:v>Īrija</c:v>
                </c:pt>
                <c:pt idx="1">
                  <c:v>Igaunija</c:v>
                </c:pt>
                <c:pt idx="2">
                  <c:v>Dānija</c:v>
                </c:pt>
                <c:pt idx="3">
                  <c:v>Lielbritānija</c:v>
                </c:pt>
                <c:pt idx="4">
                  <c:v>Čehija</c:v>
                </c:pt>
                <c:pt idx="5">
                  <c:v>Itālija</c:v>
                </c:pt>
                <c:pt idx="6">
                  <c:v>Somija</c:v>
                </c:pt>
                <c:pt idx="7">
                  <c:v>Polija</c:v>
                </c:pt>
                <c:pt idx="8">
                  <c:v>Latvija</c:v>
                </c:pt>
                <c:pt idx="9">
                  <c:v>Portugāle</c:v>
                </c:pt>
                <c:pt idx="10">
                  <c:v>Zviedrija</c:v>
                </c:pt>
                <c:pt idx="11">
                  <c:v>Spānija</c:v>
                </c:pt>
                <c:pt idx="12">
                  <c:v>Šveice</c:v>
                </c:pt>
                <c:pt idx="13">
                  <c:v>Lietuva</c:v>
                </c:pt>
                <c:pt idx="14">
                  <c:v>Beļģija</c:v>
                </c:pt>
                <c:pt idx="15">
                  <c:v>Vācija</c:v>
                </c:pt>
                <c:pt idx="16">
                  <c:v>Ungārija</c:v>
                </c:pt>
                <c:pt idx="17">
                  <c:v>Slovēnija</c:v>
                </c:pt>
                <c:pt idx="18">
                  <c:v>Francija</c:v>
                </c:pt>
                <c:pt idx="19">
                  <c:v>Norvēģija</c:v>
                </c:pt>
                <c:pt idx="20">
                  <c:v>Nīderlande</c:v>
                </c:pt>
                <c:pt idx="21">
                  <c:v>Slovākija</c:v>
                </c:pt>
                <c:pt idx="22">
                  <c:v>Grieķija</c:v>
                </c:pt>
                <c:pt idx="23">
                  <c:v>Islande</c:v>
                </c:pt>
              </c:strCache>
            </c:strRef>
          </c:cat>
          <c:val>
            <c:numRef>
              <c:f>'[2]Figure I.3.4'!$F$98:$F$121</c:f>
              <c:numCache>
                <c:formatCode>General</c:formatCode>
                <c:ptCount val="24"/>
                <c:pt idx="0">
                  <c:v>-8.7357606887817383</c:v>
                </c:pt>
                <c:pt idx="1">
                  <c:v>-10.42894840240479</c:v>
                </c:pt>
                <c:pt idx="2">
                  <c:v>-13.77502346038818</c:v>
                </c:pt>
                <c:pt idx="3">
                  <c:v>-13.267985343933111</c:v>
                </c:pt>
                <c:pt idx="4">
                  <c:v>-15.3881368637085</c:v>
                </c:pt>
                <c:pt idx="5">
                  <c:v>-14.79049587249756</c:v>
                </c:pt>
                <c:pt idx="6">
                  <c:v>-13.455765724182131</c:v>
                </c:pt>
                <c:pt idx="7">
                  <c:v>-13.985588073730471</c:v>
                </c:pt>
                <c:pt idx="8">
                  <c:v>-16.55364990234375</c:v>
                </c:pt>
                <c:pt idx="9">
                  <c:v>-15.792696952819821</c:v>
                </c:pt>
                <c:pt idx="10">
                  <c:v>-14.57890510559082</c:v>
                </c:pt>
                <c:pt idx="11">
                  <c:v>-16.239971160888668</c:v>
                </c:pt>
                <c:pt idx="12">
                  <c:v>-16.16224479675293</c:v>
                </c:pt>
                <c:pt idx="13">
                  <c:v>-16.93141937255859</c:v>
                </c:pt>
                <c:pt idx="14">
                  <c:v>-15.547688484191889</c:v>
                </c:pt>
                <c:pt idx="15">
                  <c:v>-16.244075775146481</c:v>
                </c:pt>
                <c:pt idx="16">
                  <c:v>-16.033145904541019</c:v>
                </c:pt>
                <c:pt idx="17">
                  <c:v>-16.792173385620121</c:v>
                </c:pt>
                <c:pt idx="18">
                  <c:v>-16.213413238525391</c:v>
                </c:pt>
                <c:pt idx="19">
                  <c:v>-15.641098022460939</c:v>
                </c:pt>
                <c:pt idx="20">
                  <c:v>-18.3170166015625</c:v>
                </c:pt>
                <c:pt idx="21">
                  <c:v>-19.915781021118161</c:v>
                </c:pt>
                <c:pt idx="22">
                  <c:v>-23.42855072021484</c:v>
                </c:pt>
                <c:pt idx="23">
                  <c:v>-22.059173583984379</c:v>
                </c:pt>
              </c:numCache>
            </c:numRef>
          </c:val>
          <c:extLst>
            <c:ext xmlns:c16="http://schemas.microsoft.com/office/drawing/2014/chart" uri="{C3380CC4-5D6E-409C-BE32-E72D297353CC}">
              <c16:uniqueId val="{00000000-6107-4B42-9B22-D0E5F6DFA0BF}"/>
            </c:ext>
          </c:extLst>
        </c:ser>
        <c:ser>
          <c:idx val="1"/>
          <c:order val="1"/>
          <c:tx>
            <c:strRef>
              <c:f>'https://universityoflatvia387-my.sharepoint.com/personal/ritak_edu_lu_lv/Documents/Documents/[2nd_PISA2022_Vol1_Fig_Ch3(1).xlsx]Figure I.3.4'!$E$96</c:f>
              <c:strCache>
                <c:ptCount val="1"/>
                <c:pt idx="0">
                  <c:v>1.b līmenis</c:v>
                </c:pt>
              </c:strCache>
            </c:strRef>
          </c:tx>
          <c:spPr>
            <a:solidFill>
              <a:schemeClr val="bg1">
                <a:lumMod val="75000"/>
              </a:schemeClr>
            </a:solidFill>
            <a:ln w="3175">
              <a:solidFill>
                <a:schemeClr val="tx1"/>
              </a:solidFill>
            </a:ln>
            <a:effectLst/>
          </c:spPr>
          <c:invertIfNegative val="0"/>
          <c:cat>
            <c:strRef>
              <c:f>'[2]Figure I.3.4'!$B$98:$B$121</c:f>
              <c:strCache>
                <c:ptCount val="24"/>
                <c:pt idx="0">
                  <c:v>Īrija</c:v>
                </c:pt>
                <c:pt idx="1">
                  <c:v>Igaunija</c:v>
                </c:pt>
                <c:pt idx="2">
                  <c:v>Dānija</c:v>
                </c:pt>
                <c:pt idx="3">
                  <c:v>Lielbritānija</c:v>
                </c:pt>
                <c:pt idx="4">
                  <c:v>Čehija</c:v>
                </c:pt>
                <c:pt idx="5">
                  <c:v>Itālija</c:v>
                </c:pt>
                <c:pt idx="6">
                  <c:v>Somija</c:v>
                </c:pt>
                <c:pt idx="7">
                  <c:v>Polija</c:v>
                </c:pt>
                <c:pt idx="8">
                  <c:v>Latvija</c:v>
                </c:pt>
                <c:pt idx="9">
                  <c:v>Portugāle</c:v>
                </c:pt>
                <c:pt idx="10">
                  <c:v>Zviedrija</c:v>
                </c:pt>
                <c:pt idx="11">
                  <c:v>Spānija</c:v>
                </c:pt>
                <c:pt idx="12">
                  <c:v>Šveice</c:v>
                </c:pt>
                <c:pt idx="13">
                  <c:v>Lietuva</c:v>
                </c:pt>
                <c:pt idx="14">
                  <c:v>Beļģija</c:v>
                </c:pt>
                <c:pt idx="15">
                  <c:v>Vācija</c:v>
                </c:pt>
                <c:pt idx="16">
                  <c:v>Ungārija</c:v>
                </c:pt>
                <c:pt idx="17">
                  <c:v>Slovēnija</c:v>
                </c:pt>
                <c:pt idx="18">
                  <c:v>Francija</c:v>
                </c:pt>
                <c:pt idx="19">
                  <c:v>Norvēģija</c:v>
                </c:pt>
                <c:pt idx="20">
                  <c:v>Nīderlande</c:v>
                </c:pt>
                <c:pt idx="21">
                  <c:v>Slovākija</c:v>
                </c:pt>
                <c:pt idx="22">
                  <c:v>Grieķija</c:v>
                </c:pt>
                <c:pt idx="23">
                  <c:v>Islande</c:v>
                </c:pt>
              </c:strCache>
            </c:strRef>
          </c:cat>
          <c:val>
            <c:numRef>
              <c:f>'[2]Figure I.3.4'!$E$98:$E$121</c:f>
              <c:numCache>
                <c:formatCode>General</c:formatCode>
                <c:ptCount val="24"/>
                <c:pt idx="0">
                  <c:v>-2.3387608528137211</c:v>
                </c:pt>
                <c:pt idx="1">
                  <c:v>-2.951824426651001</c:v>
                </c:pt>
                <c:pt idx="2">
                  <c:v>-4.3724417686462402</c:v>
                </c:pt>
                <c:pt idx="3">
                  <c:v>-5.3435778617858887</c:v>
                </c:pt>
                <c:pt idx="4">
                  <c:v>-5.0342092514038086</c:v>
                </c:pt>
                <c:pt idx="5">
                  <c:v>-5.514930248260498</c:v>
                </c:pt>
                <c:pt idx="6">
                  <c:v>-6.0545310974121094</c:v>
                </c:pt>
                <c:pt idx="7">
                  <c:v>-6.5160131454467773</c:v>
                </c:pt>
                <c:pt idx="8">
                  <c:v>-5.284846305847168</c:v>
                </c:pt>
                <c:pt idx="9">
                  <c:v>-6.0408835411071777</c:v>
                </c:pt>
                <c:pt idx="10">
                  <c:v>-7.3640050888061523</c:v>
                </c:pt>
                <c:pt idx="11">
                  <c:v>-6.5204257965087891</c:v>
                </c:pt>
                <c:pt idx="12">
                  <c:v>-6.8176403045654297</c:v>
                </c:pt>
                <c:pt idx="13">
                  <c:v>-6.6204400062561044</c:v>
                </c:pt>
                <c:pt idx="14">
                  <c:v>-7.5499444007873544</c:v>
                </c:pt>
                <c:pt idx="15">
                  <c:v>-7.2013564109802246</c:v>
                </c:pt>
                <c:pt idx="16">
                  <c:v>-7.5260806083679199</c:v>
                </c:pt>
                <c:pt idx="17">
                  <c:v>-7.3250665664672852</c:v>
                </c:pt>
                <c:pt idx="18">
                  <c:v>-8.1034440994262695</c:v>
                </c:pt>
                <c:pt idx="19">
                  <c:v>-8.7758102416992188</c:v>
                </c:pt>
                <c:pt idx="20">
                  <c:v>-12.48629760742188</c:v>
                </c:pt>
                <c:pt idx="21">
                  <c:v>-11.26760768890381</c:v>
                </c:pt>
                <c:pt idx="22">
                  <c:v>-11.21356868743896</c:v>
                </c:pt>
                <c:pt idx="23">
                  <c:v>-13.09669876098633</c:v>
                </c:pt>
              </c:numCache>
            </c:numRef>
          </c:val>
          <c:extLst>
            <c:ext xmlns:c16="http://schemas.microsoft.com/office/drawing/2014/chart" uri="{C3380CC4-5D6E-409C-BE32-E72D297353CC}">
              <c16:uniqueId val="{00000001-6107-4B42-9B22-D0E5F6DFA0BF}"/>
            </c:ext>
          </c:extLst>
        </c:ser>
        <c:ser>
          <c:idx val="2"/>
          <c:order val="2"/>
          <c:tx>
            <c:strRef>
              <c:f>'https://universityoflatvia387-my.sharepoint.com/personal/ritak_edu_lu_lv/Documents/Documents/[2nd_PISA2022_Vol1_Fig_Ch3(1).xlsx]Figure I.3.4'!$D$96</c:f>
              <c:strCache>
                <c:ptCount val="1"/>
                <c:pt idx="0">
                  <c:v>1.c līmenis</c:v>
                </c:pt>
              </c:strCache>
            </c:strRef>
          </c:tx>
          <c:spPr>
            <a:solidFill>
              <a:schemeClr val="bg1">
                <a:lumMod val="50000"/>
              </a:schemeClr>
            </a:solidFill>
            <a:ln w="3175">
              <a:solidFill>
                <a:schemeClr val="tx1"/>
              </a:solidFill>
            </a:ln>
            <a:effectLst/>
          </c:spPr>
          <c:invertIfNegative val="0"/>
          <c:cat>
            <c:strRef>
              <c:f>'[2]Figure I.3.4'!$B$98:$B$121</c:f>
              <c:strCache>
                <c:ptCount val="24"/>
                <c:pt idx="0">
                  <c:v>Īrija</c:v>
                </c:pt>
                <c:pt idx="1">
                  <c:v>Igaunija</c:v>
                </c:pt>
                <c:pt idx="2">
                  <c:v>Dānija</c:v>
                </c:pt>
                <c:pt idx="3">
                  <c:v>Lielbritānija</c:v>
                </c:pt>
                <c:pt idx="4">
                  <c:v>Čehija</c:v>
                </c:pt>
                <c:pt idx="5">
                  <c:v>Itālija</c:v>
                </c:pt>
                <c:pt idx="6">
                  <c:v>Somija</c:v>
                </c:pt>
                <c:pt idx="7">
                  <c:v>Polija</c:v>
                </c:pt>
                <c:pt idx="8">
                  <c:v>Latvija</c:v>
                </c:pt>
                <c:pt idx="9">
                  <c:v>Portugāle</c:v>
                </c:pt>
                <c:pt idx="10">
                  <c:v>Zviedrija</c:v>
                </c:pt>
                <c:pt idx="11">
                  <c:v>Spānija</c:v>
                </c:pt>
                <c:pt idx="12">
                  <c:v>Šveice</c:v>
                </c:pt>
                <c:pt idx="13">
                  <c:v>Lietuva</c:v>
                </c:pt>
                <c:pt idx="14">
                  <c:v>Beļģija</c:v>
                </c:pt>
                <c:pt idx="15">
                  <c:v>Vācija</c:v>
                </c:pt>
                <c:pt idx="16">
                  <c:v>Ungārija</c:v>
                </c:pt>
                <c:pt idx="17">
                  <c:v>Slovēnija</c:v>
                </c:pt>
                <c:pt idx="18">
                  <c:v>Francija</c:v>
                </c:pt>
                <c:pt idx="19">
                  <c:v>Norvēģija</c:v>
                </c:pt>
                <c:pt idx="20">
                  <c:v>Nīderlande</c:v>
                </c:pt>
                <c:pt idx="21">
                  <c:v>Slovākija</c:v>
                </c:pt>
                <c:pt idx="22">
                  <c:v>Grieķija</c:v>
                </c:pt>
                <c:pt idx="23">
                  <c:v>Islande</c:v>
                </c:pt>
              </c:strCache>
            </c:strRef>
          </c:cat>
          <c:val>
            <c:numRef>
              <c:f>'[2]Figure I.3.4'!$D$98:$D$121</c:f>
              <c:numCache>
                <c:formatCode>General</c:formatCode>
                <c:ptCount val="24"/>
                <c:pt idx="0">
                  <c:v>-0.33641421794891357</c:v>
                </c:pt>
                <c:pt idx="1">
                  <c:v>-0.40885251760482788</c:v>
                </c:pt>
                <c:pt idx="2">
                  <c:v>-0.75745868682861328</c:v>
                </c:pt>
                <c:pt idx="3">
                  <c:v>-1.3399524688720701</c:v>
                </c:pt>
                <c:pt idx="4">
                  <c:v>-0.84796988964080811</c:v>
                </c:pt>
                <c:pt idx="5">
                  <c:v>-1.0309116840362551</c:v>
                </c:pt>
                <c:pt idx="6">
                  <c:v>-1.680020809173584</c:v>
                </c:pt>
                <c:pt idx="7">
                  <c:v>-1.558014035224915</c:v>
                </c:pt>
                <c:pt idx="8">
                  <c:v>-0.91969650983810425</c:v>
                </c:pt>
                <c:pt idx="9">
                  <c:v>-1.187141895294189</c:v>
                </c:pt>
                <c:pt idx="10">
                  <c:v>-2.082208395004272</c:v>
                </c:pt>
                <c:pt idx="11">
                  <c:v>-1.4918134212493901</c:v>
                </c:pt>
                <c:pt idx="12">
                  <c:v>-1.4917482137680049</c:v>
                </c:pt>
                <c:pt idx="13">
                  <c:v>-1.215741872787476</c:v>
                </c:pt>
                <c:pt idx="14">
                  <c:v>-1.9631966352462771</c:v>
                </c:pt>
                <c:pt idx="15">
                  <c:v>-1.896282315254211</c:v>
                </c:pt>
                <c:pt idx="16">
                  <c:v>-2.030361652374268</c:v>
                </c:pt>
                <c:pt idx="17">
                  <c:v>-1.7510038614273069</c:v>
                </c:pt>
                <c:pt idx="18">
                  <c:v>-2.3639791011810298</c:v>
                </c:pt>
                <c:pt idx="19">
                  <c:v>-2.745872020721436</c:v>
                </c:pt>
                <c:pt idx="20">
                  <c:v>-3.443448543548584</c:v>
                </c:pt>
                <c:pt idx="21">
                  <c:v>-3.7337989807128911</c:v>
                </c:pt>
                <c:pt idx="22">
                  <c:v>-2.684617280960083</c:v>
                </c:pt>
                <c:pt idx="23">
                  <c:v>-4.1246261596679688</c:v>
                </c:pt>
              </c:numCache>
            </c:numRef>
          </c:val>
          <c:extLst>
            <c:ext xmlns:c16="http://schemas.microsoft.com/office/drawing/2014/chart" uri="{C3380CC4-5D6E-409C-BE32-E72D297353CC}">
              <c16:uniqueId val="{00000002-6107-4B42-9B22-D0E5F6DFA0BF}"/>
            </c:ext>
          </c:extLst>
        </c:ser>
        <c:ser>
          <c:idx val="3"/>
          <c:order val="3"/>
          <c:tx>
            <c:strRef>
              <c:f>'https://universityoflatvia387-my.sharepoint.com/personal/ritak_edu_lu_lv/Documents/Documents/[2nd_PISA2022_Vol1_Fig_Ch3(1).xlsx]Figure I.3.4'!$C$96</c:f>
              <c:strCache>
                <c:ptCount val="1"/>
                <c:pt idx="0">
                  <c:v>Zem 1.c līmeņa</c:v>
                </c:pt>
              </c:strCache>
            </c:strRef>
          </c:tx>
          <c:spPr>
            <a:solidFill>
              <a:schemeClr val="tx1"/>
            </a:solidFill>
            <a:ln w="3175">
              <a:solidFill>
                <a:schemeClr val="tx1"/>
              </a:solidFill>
            </a:ln>
            <a:effectLst/>
          </c:spPr>
          <c:invertIfNegative val="0"/>
          <c:cat>
            <c:strRef>
              <c:f>'[2]Figure I.3.4'!$B$98:$B$121</c:f>
              <c:strCache>
                <c:ptCount val="24"/>
                <c:pt idx="0">
                  <c:v>Īrija</c:v>
                </c:pt>
                <c:pt idx="1">
                  <c:v>Igaunija</c:v>
                </c:pt>
                <c:pt idx="2">
                  <c:v>Dānija</c:v>
                </c:pt>
                <c:pt idx="3">
                  <c:v>Lielbritānija</c:v>
                </c:pt>
                <c:pt idx="4">
                  <c:v>Čehija</c:v>
                </c:pt>
                <c:pt idx="5">
                  <c:v>Itālija</c:v>
                </c:pt>
                <c:pt idx="6">
                  <c:v>Somija</c:v>
                </c:pt>
                <c:pt idx="7">
                  <c:v>Polija</c:v>
                </c:pt>
                <c:pt idx="8">
                  <c:v>Latvija</c:v>
                </c:pt>
                <c:pt idx="9">
                  <c:v>Portugāle</c:v>
                </c:pt>
                <c:pt idx="10">
                  <c:v>Zviedrija</c:v>
                </c:pt>
                <c:pt idx="11">
                  <c:v>Spānija</c:v>
                </c:pt>
                <c:pt idx="12">
                  <c:v>Šveice</c:v>
                </c:pt>
                <c:pt idx="13">
                  <c:v>Lietuva</c:v>
                </c:pt>
                <c:pt idx="14">
                  <c:v>Beļģija</c:v>
                </c:pt>
                <c:pt idx="15">
                  <c:v>Vācija</c:v>
                </c:pt>
                <c:pt idx="16">
                  <c:v>Ungārija</c:v>
                </c:pt>
                <c:pt idx="17">
                  <c:v>Slovēnija</c:v>
                </c:pt>
                <c:pt idx="18">
                  <c:v>Francija</c:v>
                </c:pt>
                <c:pt idx="19">
                  <c:v>Norvēģija</c:v>
                </c:pt>
                <c:pt idx="20">
                  <c:v>Nīderlande</c:v>
                </c:pt>
                <c:pt idx="21">
                  <c:v>Slovākija</c:v>
                </c:pt>
                <c:pt idx="22">
                  <c:v>Grieķija</c:v>
                </c:pt>
                <c:pt idx="23">
                  <c:v>Islande</c:v>
                </c:pt>
              </c:strCache>
            </c:strRef>
          </c:cat>
          <c:val>
            <c:numRef>
              <c:f>'[2]Figure I.3.4'!$C$98:$C$121</c:f>
              <c:numCache>
                <c:formatCode>General</c:formatCode>
                <c:ptCount val="24"/>
                <c:pt idx="0">
                  <c:v>-3.2748594880104058E-2</c:v>
                </c:pt>
                <c:pt idx="1">
                  <c:v>-9.2792753130197525E-3</c:v>
                </c:pt>
                <c:pt idx="2">
                  <c:v>-7.0051789283752441E-2</c:v>
                </c:pt>
                <c:pt idx="3">
                  <c:v>-0.18747961521148679</c:v>
                </c:pt>
                <c:pt idx="4">
                  <c:v>-7.6334640383720398E-2</c:v>
                </c:pt>
                <c:pt idx="5">
                  <c:v>-5.073276162147522E-2</c:v>
                </c:pt>
                <c:pt idx="6">
                  <c:v>-0.23686061799526209</c:v>
                </c:pt>
                <c:pt idx="7">
                  <c:v>-0.16613045334815979</c:v>
                </c:pt>
                <c:pt idx="8">
                  <c:v>-6.5002605319023132E-2</c:v>
                </c:pt>
                <c:pt idx="9">
                  <c:v>-0.1226847842335701</c:v>
                </c:pt>
                <c:pt idx="10">
                  <c:v>-0.2468029111623764</c:v>
                </c:pt>
                <c:pt idx="11">
                  <c:v>-0.17385601997375491</c:v>
                </c:pt>
                <c:pt idx="12">
                  <c:v>-0.14825670421123499</c:v>
                </c:pt>
                <c:pt idx="13">
                  <c:v>-0.1072741225361824</c:v>
                </c:pt>
                <c:pt idx="14">
                  <c:v>-0.20599223673343661</c:v>
                </c:pt>
                <c:pt idx="15">
                  <c:v>-0.15310367941856379</c:v>
                </c:pt>
                <c:pt idx="16">
                  <c:v>-0.31407231092452997</c:v>
                </c:pt>
                <c:pt idx="17">
                  <c:v>-0.2115511745214462</c:v>
                </c:pt>
                <c:pt idx="18">
                  <c:v>-0.1900935173034668</c:v>
                </c:pt>
                <c:pt idx="19">
                  <c:v>-0.3106573224067688</c:v>
                </c:pt>
                <c:pt idx="20">
                  <c:v>-0.33644050359725952</c:v>
                </c:pt>
                <c:pt idx="21">
                  <c:v>-0.5321686863899231</c:v>
                </c:pt>
                <c:pt idx="22">
                  <c:v>-0.29811811447143549</c:v>
                </c:pt>
                <c:pt idx="23">
                  <c:v>-0.45421877503395081</c:v>
                </c:pt>
              </c:numCache>
            </c:numRef>
          </c:val>
          <c:extLst>
            <c:ext xmlns:c16="http://schemas.microsoft.com/office/drawing/2014/chart" uri="{C3380CC4-5D6E-409C-BE32-E72D297353CC}">
              <c16:uniqueId val="{00000003-6107-4B42-9B22-D0E5F6DFA0BF}"/>
            </c:ext>
          </c:extLst>
        </c:ser>
        <c:ser>
          <c:idx val="4"/>
          <c:order val="4"/>
          <c:tx>
            <c:strRef>
              <c:f>'https://universityoflatvia387-my.sharepoint.com/personal/ritak_edu_lu_lv/Documents/Documents/[2nd_PISA2022_Vol1_Fig_Ch3(1).xlsx]Figure I.3.4'!$G$96</c:f>
              <c:strCache>
                <c:ptCount val="1"/>
                <c:pt idx="0">
                  <c:v>2. līmenis</c:v>
                </c:pt>
              </c:strCache>
            </c:strRef>
          </c:tx>
          <c:spPr>
            <a:solidFill>
              <a:schemeClr val="accent1">
                <a:lumMod val="20000"/>
                <a:lumOff val="80000"/>
              </a:schemeClr>
            </a:solidFill>
            <a:ln w="3175">
              <a:solidFill>
                <a:schemeClr val="tx1"/>
              </a:solidFill>
            </a:ln>
            <a:effectLst/>
          </c:spPr>
          <c:invertIfNegative val="0"/>
          <c:cat>
            <c:strRef>
              <c:f>'[2]Figure I.3.4'!$B$98:$B$121</c:f>
              <c:strCache>
                <c:ptCount val="24"/>
                <c:pt idx="0">
                  <c:v>Īrija</c:v>
                </c:pt>
                <c:pt idx="1">
                  <c:v>Igaunija</c:v>
                </c:pt>
                <c:pt idx="2">
                  <c:v>Dānija</c:v>
                </c:pt>
                <c:pt idx="3">
                  <c:v>Lielbritānija</c:v>
                </c:pt>
                <c:pt idx="4">
                  <c:v>Čehija</c:v>
                </c:pt>
                <c:pt idx="5">
                  <c:v>Itālija</c:v>
                </c:pt>
                <c:pt idx="6">
                  <c:v>Somija</c:v>
                </c:pt>
                <c:pt idx="7">
                  <c:v>Polija</c:v>
                </c:pt>
                <c:pt idx="8">
                  <c:v>Latvija</c:v>
                </c:pt>
                <c:pt idx="9">
                  <c:v>Portugāle</c:v>
                </c:pt>
                <c:pt idx="10">
                  <c:v>Zviedrija</c:v>
                </c:pt>
                <c:pt idx="11">
                  <c:v>Spānija</c:v>
                </c:pt>
                <c:pt idx="12">
                  <c:v>Šveice</c:v>
                </c:pt>
                <c:pt idx="13">
                  <c:v>Lietuva</c:v>
                </c:pt>
                <c:pt idx="14">
                  <c:v>Beļģija</c:v>
                </c:pt>
                <c:pt idx="15">
                  <c:v>Vācija</c:v>
                </c:pt>
                <c:pt idx="16">
                  <c:v>Ungārija</c:v>
                </c:pt>
                <c:pt idx="17">
                  <c:v>Slovēnija</c:v>
                </c:pt>
                <c:pt idx="18">
                  <c:v>Francija</c:v>
                </c:pt>
                <c:pt idx="19">
                  <c:v>Norvēģija</c:v>
                </c:pt>
                <c:pt idx="20">
                  <c:v>Nīderlande</c:v>
                </c:pt>
                <c:pt idx="21">
                  <c:v>Slovākija</c:v>
                </c:pt>
                <c:pt idx="22">
                  <c:v>Grieķija</c:v>
                </c:pt>
                <c:pt idx="23">
                  <c:v>Islande</c:v>
                </c:pt>
              </c:strCache>
            </c:strRef>
          </c:cat>
          <c:val>
            <c:numRef>
              <c:f>'[2]Figure I.3.4'!$G$98:$G$121</c:f>
              <c:numCache>
                <c:formatCode>General</c:formatCode>
                <c:ptCount val="24"/>
                <c:pt idx="0">
                  <c:v>21.355695249901171</c:v>
                </c:pt>
                <c:pt idx="1">
                  <c:v>22.420291448423001</c:v>
                </c:pt>
                <c:pt idx="2">
                  <c:v>26.29853793602754</c:v>
                </c:pt>
                <c:pt idx="3">
                  <c:v>23.86929398279473</c:v>
                </c:pt>
                <c:pt idx="4">
                  <c:v>24.780331232201519</c:v>
                </c:pt>
                <c:pt idx="5">
                  <c:v>25.980961913855111</c:v>
                </c:pt>
                <c:pt idx="6">
                  <c:v>22.57700154578222</c:v>
                </c:pt>
                <c:pt idx="7">
                  <c:v>22.409641345623431</c:v>
                </c:pt>
                <c:pt idx="8">
                  <c:v>29.06194864660285</c:v>
                </c:pt>
                <c:pt idx="9">
                  <c:v>26.833286079925131</c:v>
                </c:pt>
                <c:pt idx="10">
                  <c:v>21.546863457664038</c:v>
                </c:pt>
                <c:pt idx="11">
                  <c:v>26.609747637588381</c:v>
                </c:pt>
                <c:pt idx="12">
                  <c:v>23.512164451293131</c:v>
                </c:pt>
                <c:pt idx="13">
                  <c:v>27.825413588663409</c:v>
                </c:pt>
                <c:pt idx="14">
                  <c:v>23.24992059947828</c:v>
                </c:pt>
                <c:pt idx="15">
                  <c:v>23.8020620759929</c:v>
                </c:pt>
                <c:pt idx="16">
                  <c:v>24.37772780017335</c:v>
                </c:pt>
                <c:pt idx="17">
                  <c:v>26.936970761006219</c:v>
                </c:pt>
                <c:pt idx="18">
                  <c:v>23.63630992145422</c:v>
                </c:pt>
                <c:pt idx="19">
                  <c:v>21.938103853365309</c:v>
                </c:pt>
                <c:pt idx="20">
                  <c:v>20.391993096625939</c:v>
                </c:pt>
                <c:pt idx="21">
                  <c:v>24.970672301446321</c:v>
                </c:pt>
                <c:pt idx="22">
                  <c:v>28.33825268596518</c:v>
                </c:pt>
                <c:pt idx="23">
                  <c:v>24.931727621769571</c:v>
                </c:pt>
              </c:numCache>
            </c:numRef>
          </c:val>
          <c:extLst>
            <c:ext xmlns:c16="http://schemas.microsoft.com/office/drawing/2014/chart" uri="{C3380CC4-5D6E-409C-BE32-E72D297353CC}">
              <c16:uniqueId val="{00000004-6107-4B42-9B22-D0E5F6DFA0BF}"/>
            </c:ext>
          </c:extLst>
        </c:ser>
        <c:ser>
          <c:idx val="5"/>
          <c:order val="5"/>
          <c:tx>
            <c:strRef>
              <c:f>'https://universityoflatvia387-my.sharepoint.com/personal/ritak_edu_lu_lv/Documents/Documents/[2nd_PISA2022_Vol1_Fig_Ch3(1).xlsx]Figure I.3.4'!$H$96</c:f>
              <c:strCache>
                <c:ptCount val="1"/>
                <c:pt idx="0">
                  <c:v>3. līmenis</c:v>
                </c:pt>
              </c:strCache>
            </c:strRef>
          </c:tx>
          <c:spPr>
            <a:solidFill>
              <a:schemeClr val="accent1">
                <a:lumMod val="40000"/>
                <a:lumOff val="60000"/>
              </a:schemeClr>
            </a:solidFill>
            <a:ln w="3175">
              <a:solidFill>
                <a:schemeClr val="tx1"/>
              </a:solidFill>
            </a:ln>
            <a:effectLst/>
          </c:spPr>
          <c:invertIfNegative val="0"/>
          <c:cat>
            <c:strRef>
              <c:f>'[2]Figure I.3.4'!$B$98:$B$121</c:f>
              <c:strCache>
                <c:ptCount val="24"/>
                <c:pt idx="0">
                  <c:v>Īrija</c:v>
                </c:pt>
                <c:pt idx="1">
                  <c:v>Igaunija</c:v>
                </c:pt>
                <c:pt idx="2">
                  <c:v>Dānija</c:v>
                </c:pt>
                <c:pt idx="3">
                  <c:v>Lielbritānija</c:v>
                </c:pt>
                <c:pt idx="4">
                  <c:v>Čehija</c:v>
                </c:pt>
                <c:pt idx="5">
                  <c:v>Itālija</c:v>
                </c:pt>
                <c:pt idx="6">
                  <c:v>Somija</c:v>
                </c:pt>
                <c:pt idx="7">
                  <c:v>Polija</c:v>
                </c:pt>
                <c:pt idx="8">
                  <c:v>Latvija</c:v>
                </c:pt>
                <c:pt idx="9">
                  <c:v>Portugāle</c:v>
                </c:pt>
                <c:pt idx="10">
                  <c:v>Zviedrija</c:v>
                </c:pt>
                <c:pt idx="11">
                  <c:v>Spānija</c:v>
                </c:pt>
                <c:pt idx="12">
                  <c:v>Šveice</c:v>
                </c:pt>
                <c:pt idx="13">
                  <c:v>Lietuva</c:v>
                </c:pt>
                <c:pt idx="14">
                  <c:v>Beļģija</c:v>
                </c:pt>
                <c:pt idx="15">
                  <c:v>Vācija</c:v>
                </c:pt>
                <c:pt idx="16">
                  <c:v>Ungārija</c:v>
                </c:pt>
                <c:pt idx="17">
                  <c:v>Slovēnija</c:v>
                </c:pt>
                <c:pt idx="18">
                  <c:v>Francija</c:v>
                </c:pt>
                <c:pt idx="19">
                  <c:v>Norvēģija</c:v>
                </c:pt>
                <c:pt idx="20">
                  <c:v>Nīderlande</c:v>
                </c:pt>
                <c:pt idx="21">
                  <c:v>Slovākija</c:v>
                </c:pt>
                <c:pt idx="22">
                  <c:v>Grieķija</c:v>
                </c:pt>
                <c:pt idx="23">
                  <c:v>Islande</c:v>
                </c:pt>
              </c:strCache>
            </c:strRef>
          </c:cat>
          <c:val>
            <c:numRef>
              <c:f>'[2]Figure I.3.4'!$H$98:$H$121</c:f>
              <c:numCache>
                <c:formatCode>General</c:formatCode>
                <c:ptCount val="24"/>
                <c:pt idx="0">
                  <c:v>31.779851098144881</c:v>
                </c:pt>
                <c:pt idx="1">
                  <c:v>29.97367195736285</c:v>
                </c:pt>
                <c:pt idx="2">
                  <c:v>29.30458538065162</c:v>
                </c:pt>
                <c:pt idx="3">
                  <c:v>26.411490143719782</c:v>
                </c:pt>
                <c:pt idx="4">
                  <c:v>26.985567901737959</c:v>
                </c:pt>
                <c:pt idx="5">
                  <c:v>29.771440133934689</c:v>
                </c:pt>
                <c:pt idx="6">
                  <c:v>26.842916208538458</c:v>
                </c:pt>
                <c:pt idx="7">
                  <c:v>26.863521431371751</c:v>
                </c:pt>
                <c:pt idx="8">
                  <c:v>28.557857608680798</c:v>
                </c:pt>
                <c:pt idx="9">
                  <c:v>28.490740487374261</c:v>
                </c:pt>
                <c:pt idx="10">
                  <c:v>24.668598701822749</c:v>
                </c:pt>
                <c:pt idx="11">
                  <c:v>27.528554400667979</c:v>
                </c:pt>
                <c:pt idx="12">
                  <c:v>24.68111354710787</c:v>
                </c:pt>
                <c:pt idx="13">
                  <c:v>27.140162516155701</c:v>
                </c:pt>
                <c:pt idx="14">
                  <c:v>25.934032187710841</c:v>
                </c:pt>
                <c:pt idx="15">
                  <c:v>24.72742668564085</c:v>
                </c:pt>
                <c:pt idx="16">
                  <c:v>26.962397782057248</c:v>
                </c:pt>
                <c:pt idx="17">
                  <c:v>27.274589518891219</c:v>
                </c:pt>
                <c:pt idx="18">
                  <c:v>25.547329712060801</c:v>
                </c:pt>
                <c:pt idx="19">
                  <c:v>24.15123301085017</c:v>
                </c:pt>
                <c:pt idx="20">
                  <c:v>21.5054865568362</c:v>
                </c:pt>
                <c:pt idx="21">
                  <c:v>23.01543815760246</c:v>
                </c:pt>
                <c:pt idx="22">
                  <c:v>22.356347056755808</c:v>
                </c:pt>
                <c:pt idx="23">
                  <c:v>22.010819418857601</c:v>
                </c:pt>
              </c:numCache>
            </c:numRef>
          </c:val>
          <c:extLst>
            <c:ext xmlns:c16="http://schemas.microsoft.com/office/drawing/2014/chart" uri="{C3380CC4-5D6E-409C-BE32-E72D297353CC}">
              <c16:uniqueId val="{00000005-6107-4B42-9B22-D0E5F6DFA0BF}"/>
            </c:ext>
          </c:extLst>
        </c:ser>
        <c:ser>
          <c:idx val="6"/>
          <c:order val="6"/>
          <c:tx>
            <c:strRef>
              <c:f>'https://universityoflatvia387-my.sharepoint.com/personal/ritak_edu_lu_lv/Documents/Documents/[2nd_PISA2022_Vol1_Fig_Ch3(1).xlsx]Figure I.3.4'!$I$96</c:f>
              <c:strCache>
                <c:ptCount val="1"/>
                <c:pt idx="0">
                  <c:v>4. līmenis</c:v>
                </c:pt>
              </c:strCache>
            </c:strRef>
          </c:tx>
          <c:spPr>
            <a:solidFill>
              <a:schemeClr val="accent1">
                <a:lumMod val="60000"/>
                <a:lumOff val="40000"/>
              </a:schemeClr>
            </a:solidFill>
            <a:ln w="3175">
              <a:solidFill>
                <a:schemeClr val="tx1"/>
              </a:solidFill>
            </a:ln>
            <a:effectLst/>
          </c:spPr>
          <c:invertIfNegative val="0"/>
          <c:cat>
            <c:strRef>
              <c:f>'[2]Figure I.3.4'!$B$98:$B$121</c:f>
              <c:strCache>
                <c:ptCount val="24"/>
                <c:pt idx="0">
                  <c:v>Īrija</c:v>
                </c:pt>
                <c:pt idx="1">
                  <c:v>Igaunija</c:v>
                </c:pt>
                <c:pt idx="2">
                  <c:v>Dānija</c:v>
                </c:pt>
                <c:pt idx="3">
                  <c:v>Lielbritānija</c:v>
                </c:pt>
                <c:pt idx="4">
                  <c:v>Čehija</c:v>
                </c:pt>
                <c:pt idx="5">
                  <c:v>Itālija</c:v>
                </c:pt>
                <c:pt idx="6">
                  <c:v>Somija</c:v>
                </c:pt>
                <c:pt idx="7">
                  <c:v>Polija</c:v>
                </c:pt>
                <c:pt idx="8">
                  <c:v>Latvija</c:v>
                </c:pt>
                <c:pt idx="9">
                  <c:v>Portugāle</c:v>
                </c:pt>
                <c:pt idx="10">
                  <c:v>Zviedrija</c:v>
                </c:pt>
                <c:pt idx="11">
                  <c:v>Spānija</c:v>
                </c:pt>
                <c:pt idx="12">
                  <c:v>Šveice</c:v>
                </c:pt>
                <c:pt idx="13">
                  <c:v>Lietuva</c:v>
                </c:pt>
                <c:pt idx="14">
                  <c:v>Beļģija</c:v>
                </c:pt>
                <c:pt idx="15">
                  <c:v>Vācija</c:v>
                </c:pt>
                <c:pt idx="16">
                  <c:v>Ungārija</c:v>
                </c:pt>
                <c:pt idx="17">
                  <c:v>Slovēnija</c:v>
                </c:pt>
                <c:pt idx="18">
                  <c:v>Francija</c:v>
                </c:pt>
                <c:pt idx="19">
                  <c:v>Norvēģija</c:v>
                </c:pt>
                <c:pt idx="20">
                  <c:v>Nīderlande</c:v>
                </c:pt>
                <c:pt idx="21">
                  <c:v>Slovākija</c:v>
                </c:pt>
                <c:pt idx="22">
                  <c:v>Grieķija</c:v>
                </c:pt>
                <c:pt idx="23">
                  <c:v>Islande</c:v>
                </c:pt>
              </c:strCache>
            </c:strRef>
          </c:cat>
          <c:val>
            <c:numRef>
              <c:f>'[2]Figure I.3.4'!$I$98:$I$121</c:f>
              <c:numCache>
                <c:formatCode>General</c:formatCode>
                <c:ptCount val="24"/>
                <c:pt idx="0">
                  <c:v>25.15325079453871</c:v>
                </c:pt>
                <c:pt idx="1">
                  <c:v>23.204759482815479</c:v>
                </c:pt>
                <c:pt idx="2">
                  <c:v>19.10924947253908</c:v>
                </c:pt>
                <c:pt idx="3">
                  <c:v>19.489132188652029</c:v>
                </c:pt>
                <c:pt idx="4">
                  <c:v>18.82705061871243</c:v>
                </c:pt>
                <c:pt idx="5">
                  <c:v>17.8183986546785</c:v>
                </c:pt>
                <c:pt idx="6">
                  <c:v>20.386197060346831</c:v>
                </c:pt>
                <c:pt idx="7">
                  <c:v>19.73891041242959</c:v>
                </c:pt>
                <c:pt idx="8">
                  <c:v>15.326625259532779</c:v>
                </c:pt>
                <c:pt idx="9">
                  <c:v>16.831507142699959</c:v>
                </c:pt>
                <c:pt idx="10">
                  <c:v>19.295376150432759</c:v>
                </c:pt>
                <c:pt idx="11">
                  <c:v>16.146267238423029</c:v>
                </c:pt>
                <c:pt idx="12">
                  <c:v>18.63158088566572</c:v>
                </c:pt>
                <c:pt idx="13">
                  <c:v>15.45408984739985</c:v>
                </c:pt>
                <c:pt idx="14">
                  <c:v>18.230659948494999</c:v>
                </c:pt>
                <c:pt idx="15">
                  <c:v>17.794852963459199</c:v>
                </c:pt>
                <c:pt idx="16">
                  <c:v>17.3022790066642</c:v>
                </c:pt>
                <c:pt idx="17">
                  <c:v>15.303044610297739</c:v>
                </c:pt>
                <c:pt idx="18">
                  <c:v>16.862202902822879</c:v>
                </c:pt>
                <c:pt idx="19">
                  <c:v>17.70979035117174</c:v>
                </c:pt>
                <c:pt idx="20">
                  <c:v>16.566879082402899</c:v>
                </c:pt>
                <c:pt idx="21">
                  <c:v>13.156539192719761</c:v>
                </c:pt>
                <c:pt idx="22">
                  <c:v>9.7035525096007014</c:v>
                </c:pt>
                <c:pt idx="23">
                  <c:v>10.65331014732298</c:v>
                </c:pt>
              </c:numCache>
            </c:numRef>
          </c:val>
          <c:extLst>
            <c:ext xmlns:c16="http://schemas.microsoft.com/office/drawing/2014/chart" uri="{C3380CC4-5D6E-409C-BE32-E72D297353CC}">
              <c16:uniqueId val="{00000006-6107-4B42-9B22-D0E5F6DFA0BF}"/>
            </c:ext>
          </c:extLst>
        </c:ser>
        <c:ser>
          <c:idx val="7"/>
          <c:order val="7"/>
          <c:tx>
            <c:strRef>
              <c:f>'https://universityoflatvia387-my.sharepoint.com/personal/ritak_edu_lu_lv/Documents/Documents/[2nd_PISA2022_Vol1_Fig_Ch3(1).xlsx]Figure I.3.4'!$J$96</c:f>
              <c:strCache>
                <c:ptCount val="1"/>
                <c:pt idx="0">
                  <c:v>5. līmenis</c:v>
                </c:pt>
              </c:strCache>
            </c:strRef>
          </c:tx>
          <c:spPr>
            <a:solidFill>
              <a:schemeClr val="accent1"/>
            </a:solidFill>
            <a:ln w="3175">
              <a:solidFill>
                <a:schemeClr val="tx1"/>
              </a:solidFill>
            </a:ln>
            <a:effectLst/>
          </c:spPr>
          <c:invertIfNegative val="0"/>
          <c:cat>
            <c:strRef>
              <c:f>'[2]Figure I.3.4'!$B$98:$B$121</c:f>
              <c:strCache>
                <c:ptCount val="24"/>
                <c:pt idx="0">
                  <c:v>Īrija</c:v>
                </c:pt>
                <c:pt idx="1">
                  <c:v>Igaunija</c:v>
                </c:pt>
                <c:pt idx="2">
                  <c:v>Dānija</c:v>
                </c:pt>
                <c:pt idx="3">
                  <c:v>Lielbritānija</c:v>
                </c:pt>
                <c:pt idx="4">
                  <c:v>Čehija</c:v>
                </c:pt>
                <c:pt idx="5">
                  <c:v>Itālija</c:v>
                </c:pt>
                <c:pt idx="6">
                  <c:v>Somija</c:v>
                </c:pt>
                <c:pt idx="7">
                  <c:v>Polija</c:v>
                </c:pt>
                <c:pt idx="8">
                  <c:v>Latvija</c:v>
                </c:pt>
                <c:pt idx="9">
                  <c:v>Portugāle</c:v>
                </c:pt>
                <c:pt idx="10">
                  <c:v>Zviedrija</c:v>
                </c:pt>
                <c:pt idx="11">
                  <c:v>Spānija</c:v>
                </c:pt>
                <c:pt idx="12">
                  <c:v>Šveice</c:v>
                </c:pt>
                <c:pt idx="13">
                  <c:v>Lietuva</c:v>
                </c:pt>
                <c:pt idx="14">
                  <c:v>Beļģija</c:v>
                </c:pt>
                <c:pt idx="15">
                  <c:v>Vācija</c:v>
                </c:pt>
                <c:pt idx="16">
                  <c:v>Ungārija</c:v>
                </c:pt>
                <c:pt idx="17">
                  <c:v>Slovēnija</c:v>
                </c:pt>
                <c:pt idx="18">
                  <c:v>Francija</c:v>
                </c:pt>
                <c:pt idx="19">
                  <c:v>Norvēģija</c:v>
                </c:pt>
                <c:pt idx="20">
                  <c:v>Nīderlande</c:v>
                </c:pt>
                <c:pt idx="21">
                  <c:v>Slovākija</c:v>
                </c:pt>
                <c:pt idx="22">
                  <c:v>Grieķija</c:v>
                </c:pt>
                <c:pt idx="23">
                  <c:v>Islande</c:v>
                </c:pt>
              </c:strCache>
            </c:strRef>
          </c:cat>
          <c:val>
            <c:numRef>
              <c:f>'[2]Figure I.3.4'!$J$98:$J$121</c:f>
              <c:numCache>
                <c:formatCode>General</c:formatCode>
                <c:ptCount val="24"/>
                <c:pt idx="0">
                  <c:v>9.148679725444925</c:v>
                </c:pt>
                <c:pt idx="1">
                  <c:v>9.0876180449614203</c:v>
                </c:pt>
                <c:pt idx="2">
                  <c:v>5.626191270354413</c:v>
                </c:pt>
                <c:pt idx="3">
                  <c:v>7.8795124440063216</c:v>
                </c:pt>
                <c:pt idx="4">
                  <c:v>6.9203536627278446</c:v>
                </c:pt>
                <c:pt idx="5">
                  <c:v>4.6374656056983952</c:v>
                </c:pt>
                <c:pt idx="6">
                  <c:v>7.5370428763219097</c:v>
                </c:pt>
                <c:pt idx="7">
                  <c:v>7.5073310727853686</c:v>
                </c:pt>
                <c:pt idx="8">
                  <c:v>3.8383838491254179</c:v>
                </c:pt>
                <c:pt idx="9">
                  <c:v>4.3019861767933483</c:v>
                </c:pt>
                <c:pt idx="10">
                  <c:v>8.4068171533637059</c:v>
                </c:pt>
                <c:pt idx="11">
                  <c:v>4.6659803630793002</c:v>
                </c:pt>
                <c:pt idx="12">
                  <c:v>7.1777916125314611</c:v>
                </c:pt>
                <c:pt idx="13">
                  <c:v>4.2192360127416766</c:v>
                </c:pt>
                <c:pt idx="14">
                  <c:v>6.2888545151320514</c:v>
                </c:pt>
                <c:pt idx="15">
                  <c:v>6.7499048018283618</c:v>
                </c:pt>
                <c:pt idx="16">
                  <c:v>4.9458326201139764</c:v>
                </c:pt>
                <c:pt idx="17">
                  <c:v>4.0331717003423453</c:v>
                </c:pt>
                <c:pt idx="18">
                  <c:v>6.068610395467136</c:v>
                </c:pt>
                <c:pt idx="19">
                  <c:v>7.0969407815657242</c:v>
                </c:pt>
                <c:pt idx="20">
                  <c:v>5.9942533966577516</c:v>
                </c:pt>
                <c:pt idx="21">
                  <c:v>3.109272642150565</c:v>
                </c:pt>
                <c:pt idx="22">
                  <c:v>1.8529266621194931</c:v>
                </c:pt>
                <c:pt idx="23">
                  <c:v>2.364693055101208</c:v>
                </c:pt>
              </c:numCache>
            </c:numRef>
          </c:val>
          <c:extLst>
            <c:ext xmlns:c16="http://schemas.microsoft.com/office/drawing/2014/chart" uri="{C3380CC4-5D6E-409C-BE32-E72D297353CC}">
              <c16:uniqueId val="{00000007-6107-4B42-9B22-D0E5F6DFA0BF}"/>
            </c:ext>
          </c:extLst>
        </c:ser>
        <c:ser>
          <c:idx val="8"/>
          <c:order val="8"/>
          <c:tx>
            <c:strRef>
              <c:f>'https://universityoflatvia387-my.sharepoint.com/personal/ritak_edu_lu_lv/Documents/Documents/[2nd_PISA2022_Vol1_Fig_Ch3(1).xlsx]Figure I.3.4'!$K$96</c:f>
              <c:strCache>
                <c:ptCount val="1"/>
                <c:pt idx="0">
                  <c:v>6. līmenis</c:v>
                </c:pt>
              </c:strCache>
            </c:strRef>
          </c:tx>
          <c:spPr>
            <a:solidFill>
              <a:schemeClr val="tx2"/>
            </a:solidFill>
            <a:ln w="3175">
              <a:solidFill>
                <a:schemeClr val="tx1"/>
              </a:solidFill>
            </a:ln>
            <a:effectLst/>
          </c:spPr>
          <c:invertIfNegative val="0"/>
          <c:cat>
            <c:strRef>
              <c:f>'[2]Figure I.3.4'!$B$98:$B$121</c:f>
              <c:strCache>
                <c:ptCount val="24"/>
                <c:pt idx="0">
                  <c:v>Īrija</c:v>
                </c:pt>
                <c:pt idx="1">
                  <c:v>Igaunija</c:v>
                </c:pt>
                <c:pt idx="2">
                  <c:v>Dānija</c:v>
                </c:pt>
                <c:pt idx="3">
                  <c:v>Lielbritānija</c:v>
                </c:pt>
                <c:pt idx="4">
                  <c:v>Čehija</c:v>
                </c:pt>
                <c:pt idx="5">
                  <c:v>Itālija</c:v>
                </c:pt>
                <c:pt idx="6">
                  <c:v>Somija</c:v>
                </c:pt>
                <c:pt idx="7">
                  <c:v>Polija</c:v>
                </c:pt>
                <c:pt idx="8">
                  <c:v>Latvija</c:v>
                </c:pt>
                <c:pt idx="9">
                  <c:v>Portugāle</c:v>
                </c:pt>
                <c:pt idx="10">
                  <c:v>Zviedrija</c:v>
                </c:pt>
                <c:pt idx="11">
                  <c:v>Spānija</c:v>
                </c:pt>
                <c:pt idx="12">
                  <c:v>Šveice</c:v>
                </c:pt>
                <c:pt idx="13">
                  <c:v>Lietuva</c:v>
                </c:pt>
                <c:pt idx="14">
                  <c:v>Beļģija</c:v>
                </c:pt>
                <c:pt idx="15">
                  <c:v>Vācija</c:v>
                </c:pt>
                <c:pt idx="16">
                  <c:v>Ungārija</c:v>
                </c:pt>
                <c:pt idx="17">
                  <c:v>Slovēnija</c:v>
                </c:pt>
                <c:pt idx="18">
                  <c:v>Francija</c:v>
                </c:pt>
                <c:pt idx="19">
                  <c:v>Norvēģija</c:v>
                </c:pt>
                <c:pt idx="20">
                  <c:v>Nīderlande</c:v>
                </c:pt>
                <c:pt idx="21">
                  <c:v>Slovākija</c:v>
                </c:pt>
                <c:pt idx="22">
                  <c:v>Grieķija</c:v>
                </c:pt>
                <c:pt idx="23">
                  <c:v>Islande</c:v>
                </c:pt>
              </c:strCache>
            </c:strRef>
          </c:cat>
          <c:val>
            <c:numRef>
              <c:f>'[2]Figure I.3.4'!$K$98:$K$121</c:f>
              <c:numCache>
                <c:formatCode>General</c:formatCode>
                <c:ptCount val="24"/>
                <c:pt idx="0">
                  <c:v>1.1188387005397431</c:v>
                </c:pt>
                <c:pt idx="1">
                  <c:v>1.514754680310864</c:v>
                </c:pt>
                <c:pt idx="2">
                  <c:v>0.68646065144053192</c:v>
                </c:pt>
                <c:pt idx="3">
                  <c:v>2.211576202506476</c:v>
                </c:pt>
                <c:pt idx="4">
                  <c:v>1.140045608281276</c:v>
                </c:pt>
                <c:pt idx="5">
                  <c:v>0.4046633429044828</c:v>
                </c:pt>
                <c:pt idx="6">
                  <c:v>1.229664365883766</c:v>
                </c:pt>
                <c:pt idx="7">
                  <c:v>1.2548501194835739</c:v>
                </c:pt>
                <c:pt idx="8">
                  <c:v>0.39198938223106539</c:v>
                </c:pt>
                <c:pt idx="9">
                  <c:v>0.39907333930048328</c:v>
                </c:pt>
                <c:pt idx="10">
                  <c:v>1.810423643226303</c:v>
                </c:pt>
                <c:pt idx="11">
                  <c:v>0.62338284932106558</c:v>
                </c:pt>
                <c:pt idx="12">
                  <c:v>1.377458961733645</c:v>
                </c:pt>
                <c:pt idx="13">
                  <c:v>0.48622217206705098</c:v>
                </c:pt>
                <c:pt idx="14">
                  <c:v>1.029711486881832</c:v>
                </c:pt>
                <c:pt idx="15">
                  <c:v>1.4309346624976409</c:v>
                </c:pt>
                <c:pt idx="16">
                  <c:v>0.50810297949220062</c:v>
                </c:pt>
                <c:pt idx="17">
                  <c:v>0.3724278441002058</c:v>
                </c:pt>
                <c:pt idx="18">
                  <c:v>1.0146163840428111</c:v>
                </c:pt>
                <c:pt idx="19">
                  <c:v>1.630494778374707</c:v>
                </c:pt>
                <c:pt idx="20">
                  <c:v>0.9581843505960097</c:v>
                </c:pt>
                <c:pt idx="21">
                  <c:v>0.29872187909883302</c:v>
                </c:pt>
                <c:pt idx="22">
                  <c:v>0.1240666188060124</c:v>
                </c:pt>
                <c:pt idx="23">
                  <c:v>0.30473173671252202</c:v>
                </c:pt>
              </c:numCache>
            </c:numRef>
          </c:val>
          <c:extLst>
            <c:ext xmlns:c16="http://schemas.microsoft.com/office/drawing/2014/chart" uri="{C3380CC4-5D6E-409C-BE32-E72D297353CC}">
              <c16:uniqueId val="{00000008-6107-4B42-9B22-D0E5F6DFA0BF}"/>
            </c:ext>
          </c:extLst>
        </c:ser>
        <c:dLbls>
          <c:showLegendKey val="0"/>
          <c:showVal val="0"/>
          <c:showCatName val="0"/>
          <c:showSerName val="0"/>
          <c:showPercent val="0"/>
          <c:showBubbleSize val="0"/>
        </c:dLbls>
        <c:gapWidth val="150"/>
        <c:overlap val="100"/>
        <c:axId val="1837772432"/>
        <c:axId val="1837768688"/>
      </c:barChart>
      <c:catAx>
        <c:axId val="1837772432"/>
        <c:scaling>
          <c:orientation val="maxMin"/>
        </c:scaling>
        <c:delete val="0"/>
        <c:axPos val="l"/>
        <c:numFmt formatCode="General" sourceLinked="1"/>
        <c:majorTickMark val="none"/>
        <c:minorTickMark val="none"/>
        <c:tickLblPos val="low"/>
        <c:spPr>
          <a:noFill/>
          <a:ln w="25400"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rgbClr val="006F92"/>
                </a:solidFill>
                <a:latin typeface="+mn-lt"/>
                <a:ea typeface="+mn-ea"/>
                <a:cs typeface="+mn-cs"/>
              </a:defRPr>
            </a:pPr>
            <a:endParaRPr lang="en-150"/>
          </a:p>
        </c:txPr>
        <c:crossAx val="1837768688"/>
        <c:crosses val="autoZero"/>
        <c:auto val="1"/>
        <c:lblAlgn val="ctr"/>
        <c:lblOffset val="100"/>
        <c:tickLblSkip val="1"/>
        <c:noMultiLvlLbl val="0"/>
      </c:catAx>
      <c:valAx>
        <c:axId val="1837768688"/>
        <c:scaling>
          <c:orientation val="minMax"/>
          <c:max val="100"/>
          <c:min val="-100"/>
        </c:scaling>
        <c:delete val="0"/>
        <c:axPos val="t"/>
        <c:majorGridlines>
          <c:spPr>
            <a:ln w="6350" cap="flat" cmpd="sng" algn="ctr">
              <a:solidFill>
                <a:schemeClr val="tx1"/>
              </a:solidFill>
              <a:round/>
            </a:ln>
            <a:effectLst/>
          </c:spPr>
        </c:majorGridlines>
        <c:numFmt formatCode="0;[Black]0" sourceLinked="0"/>
        <c:majorTickMark val="none"/>
        <c:minorTickMark val="none"/>
        <c:tickLblPos val="high"/>
        <c:spPr>
          <a:noFill/>
          <a:ln>
            <a:noFill/>
          </a:ln>
          <a:effectLst/>
        </c:spPr>
        <c:txPr>
          <a:bodyPr rot="-60000000" spcFirstLastPara="1" vertOverflow="ellipsis" vert="horz" wrap="square" anchor="ctr" anchorCtr="1"/>
          <a:lstStyle/>
          <a:p>
            <a:pPr>
              <a:defRPr sz="1200" b="1" i="0" u="none" strike="noStrike" kern="1200" baseline="0">
                <a:solidFill>
                  <a:srgbClr val="006F92"/>
                </a:solidFill>
                <a:latin typeface="+mn-lt"/>
                <a:ea typeface="+mn-ea"/>
                <a:cs typeface="+mn-cs"/>
              </a:defRPr>
            </a:pPr>
            <a:endParaRPr lang="en-150"/>
          </a:p>
        </c:txPr>
        <c:crossAx val="1837772432"/>
        <c:crosses val="autoZero"/>
        <c:crossBetween val="between"/>
        <c:majorUnit val="10"/>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b="1">
          <a:solidFill>
            <a:srgbClr val="006F92"/>
          </a:solidFill>
        </a:defRPr>
      </a:pPr>
      <a:endParaRPr lang="en-150"/>
    </a:p>
  </c:txPr>
  <c:externalData r:id="rId4">
    <c:autoUpdate val="0"/>
  </c:externalData>
  <c:userShapes r:id="rId5"/>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b="1"/>
          </a:p>
        </c:rich>
      </c:tx>
      <c:layout>
        <c:manualLayout>
          <c:xMode val="edge"/>
          <c:yMode val="edge"/>
          <c:x val="0.39497765862377121"/>
          <c:y val="2.10803689064558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150"/>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Pt>
            <c:idx val="14"/>
            <c:marker>
              <c:symbol val="circle"/>
              <c:size val="5"/>
              <c:spPr>
                <a:solidFill>
                  <a:srgbClr val="C00000"/>
                </a:solidFill>
                <a:ln w="9525">
                  <a:solidFill>
                    <a:srgbClr val="C00000"/>
                  </a:solidFill>
                </a:ln>
                <a:effectLst/>
              </c:spPr>
            </c:marker>
            <c:bubble3D val="0"/>
            <c:extLst>
              <c:ext xmlns:c16="http://schemas.microsoft.com/office/drawing/2014/chart" uri="{C3380CC4-5D6E-409C-BE32-E72D297353CC}">
                <c16:uniqueId val="{00000000-7806-4B46-B720-DEEAF6AFD0BE}"/>
              </c:ext>
            </c:extLst>
          </c:dPt>
          <c:trendline>
            <c:spPr>
              <a:ln w="19050" cap="rnd">
                <a:solidFill>
                  <a:schemeClr val="accent1"/>
                </a:solidFill>
                <a:prstDash val="sysDot"/>
              </a:ln>
              <a:effectLst/>
            </c:spPr>
            <c:trendlineType val="linear"/>
            <c:dispRSqr val="0"/>
            <c:dispEq val="0"/>
          </c:trendline>
          <c:xVal>
            <c:numRef>
              <c:f>'Valstu atlase2 (7)'!$B$3:$B$40</c:f>
              <c:numCache>
                <c:formatCode>0</c:formatCode>
                <c:ptCount val="38"/>
                <c:pt idx="0">
                  <c:v>576.17840999999999</c:v>
                </c:pt>
                <c:pt idx="1">
                  <c:v>568.58334000000002</c:v>
                </c:pt>
                <c:pt idx="2">
                  <c:v>566.59635000000003</c:v>
                </c:pt>
                <c:pt idx="3">
                  <c:v>566.00702000000001</c:v>
                </c:pt>
                <c:pt idx="4">
                  <c:v>564.62627999999995</c:v>
                </c:pt>
                <c:pt idx="7">
                  <c:v>580.77247999999997</c:v>
                </c:pt>
                <c:pt idx="8">
                  <c:v>558.94964000000004</c:v>
                </c:pt>
                <c:pt idx="9">
                  <c:v>558.89368000000002</c:v>
                </c:pt>
                <c:pt idx="10">
                  <c:v>555.16018999999994</c:v>
                </c:pt>
                <c:pt idx="11">
                  <c:v>549.44056</c:v>
                </c:pt>
                <c:pt idx="12">
                  <c:v>543.09815000000003</c:v>
                </c:pt>
                <c:pt idx="13">
                  <c:v>522.53115000000003</c:v>
                </c:pt>
                <c:pt idx="14">
                  <c:v>557.7509</c:v>
                </c:pt>
                <c:pt idx="15">
                  <c:v>554.16034000000002</c:v>
                </c:pt>
                <c:pt idx="16">
                  <c:v>551.53912000000003</c:v>
                </c:pt>
                <c:pt idx="17">
                  <c:v>548.27838999999994</c:v>
                </c:pt>
                <c:pt idx="18">
                  <c:v>548.00689</c:v>
                </c:pt>
                <c:pt idx="19">
                  <c:v>547.49237000000005</c:v>
                </c:pt>
                <c:pt idx="20">
                  <c:v>544.88365999999996</c:v>
                </c:pt>
                <c:pt idx="21">
                  <c:v>544.36009999999999</c:v>
                </c:pt>
                <c:pt idx="22">
                  <c:v>543.34815000000003</c:v>
                </c:pt>
                <c:pt idx="23">
                  <c:v>540.79611</c:v>
                </c:pt>
                <c:pt idx="24">
                  <c:v>537.32538</c:v>
                </c:pt>
                <c:pt idx="25">
                  <c:v>536.04629999999997</c:v>
                </c:pt>
                <c:pt idx="26">
                  <c:v>534.79110000000003</c:v>
                </c:pt>
                <c:pt idx="27">
                  <c:v>527.79692</c:v>
                </c:pt>
                <c:pt idx="28">
                  <c:v>525.05891999999994</c:v>
                </c:pt>
                <c:pt idx="29">
                  <c:v>511.24400000000003</c:v>
                </c:pt>
                <c:pt idx="30">
                  <c:v>493.87211000000002</c:v>
                </c:pt>
                <c:pt idx="31">
                  <c:v>488.31936999999999</c:v>
                </c:pt>
                <c:pt idx="32">
                  <c:v>472.27688999999998</c:v>
                </c:pt>
                <c:pt idx="33">
                  <c:v>452.01218999999998</c:v>
                </c:pt>
                <c:pt idx="34">
                  <c:v>450.10358000000002</c:v>
                </c:pt>
                <c:pt idx="35">
                  <c:v>442.24614000000003</c:v>
                </c:pt>
                <c:pt idx="36">
                  <c:v>430.29953999999998</c:v>
                </c:pt>
                <c:pt idx="37">
                  <c:v>357.82285999999999</c:v>
                </c:pt>
              </c:numCache>
            </c:numRef>
          </c:xVal>
          <c:yVal>
            <c:numRef>
              <c:f>'Valstu atlase2 (7)'!$C$3:$C$40</c:f>
              <c:numCache>
                <c:formatCode>0</c:formatCode>
                <c:ptCount val="38"/>
                <c:pt idx="0">
                  <c:v>549.46470779446076</c:v>
                </c:pt>
                <c:pt idx="1">
                  <c:v>524.28311715195014</c:v>
                </c:pt>
                <c:pt idx="2">
                  <c:v>518.07845911939353</c:v>
                </c:pt>
                <c:pt idx="3">
                  <c:v>520.07874831668892</c:v>
                </c:pt>
                <c:pt idx="4">
                  <c:v>511.85569535773169</c:v>
                </c:pt>
                <c:pt idx="7">
                  <c:v>478.50193399494424</c:v>
                </c:pt>
                <c:pt idx="8">
                  <c:v>499.45095627638415</c:v>
                </c:pt>
                <c:pt idx="9">
                  <c:v>502.60114690242108</c:v>
                </c:pt>
                <c:pt idx="10">
                  <c:v>505.78522059816532</c:v>
                </c:pt>
                <c:pt idx="11">
                  <c:v>505.35277105006838</c:v>
                </c:pt>
                <c:pt idx="12">
                  <c:v>520.08552092652087</c:v>
                </c:pt>
                <c:pt idx="13">
                  <c:v>505.72728344383086</c:v>
                </c:pt>
                <c:pt idx="14">
                  <c:v>478.6986741450462</c:v>
                </c:pt>
                <c:pt idx="15">
                  <c:v>475.98667224503328</c:v>
                </c:pt>
                <c:pt idx="16">
                  <c:v>419.84400596424894</c:v>
                </c:pt>
                <c:pt idx="17">
                  <c:v>475.87347960821211</c:v>
                </c:pt>
                <c:pt idx="18">
                  <c:v>476.28467969266717</c:v>
                </c:pt>
                <c:pt idx="19">
                  <c:v>501.12993377404803</c:v>
                </c:pt>
                <c:pt idx="20">
                  <c:v>484.78372537056595</c:v>
                </c:pt>
                <c:pt idx="21">
                  <c:v>502.63172442266045</c:v>
                </c:pt>
                <c:pt idx="22">
                  <c:v>490.21881502637234</c:v>
                </c:pt>
                <c:pt idx="23">
                  <c:v>484.3925685119973</c:v>
                </c:pt>
                <c:pt idx="24">
                  <c:v>498.27925642959156</c:v>
                </c:pt>
                <c:pt idx="25">
                  <c:v>386.90927469955631</c:v>
                </c:pt>
                <c:pt idx="26">
                  <c:v>457.98396704074833</c:v>
                </c:pt>
                <c:pt idx="27">
                  <c:v>491.80078513683378</c:v>
                </c:pt>
                <c:pt idx="28">
                  <c:v>492.86443860384173</c:v>
                </c:pt>
                <c:pt idx="29">
                  <c:v>492.60648133455328</c:v>
                </c:pt>
                <c:pt idx="30">
                  <c:v>452.27255409198017</c:v>
                </c:pt>
                <c:pt idx="31">
                  <c:v>379.75254064634555</c:v>
                </c:pt>
                <c:pt idx="32">
                  <c:v>389.38833381099158</c:v>
                </c:pt>
                <c:pt idx="33">
                  <c:v>448.23476010986792</c:v>
                </c:pt>
                <c:pt idx="34">
                  <c:v>431.78176943111998</c:v>
                </c:pt>
                <c:pt idx="35">
                  <c:v>407.09179209025712</c:v>
                </c:pt>
                <c:pt idx="36">
                  <c:v>399.15165857859211</c:v>
                </c:pt>
                <c:pt idx="37">
                  <c:v>359.3878862166863</c:v>
                </c:pt>
              </c:numCache>
            </c:numRef>
          </c:yVal>
          <c:smooth val="0"/>
          <c:extLst>
            <c:ext xmlns:c16="http://schemas.microsoft.com/office/drawing/2014/chart" uri="{C3380CC4-5D6E-409C-BE32-E72D297353CC}">
              <c16:uniqueId val="{00000002-7806-4B46-B720-DEEAF6AFD0BE}"/>
            </c:ext>
          </c:extLst>
        </c:ser>
        <c:dLbls>
          <c:showLegendKey val="0"/>
          <c:showVal val="0"/>
          <c:showCatName val="0"/>
          <c:showSerName val="0"/>
          <c:showPercent val="0"/>
          <c:showBubbleSize val="0"/>
        </c:dLbls>
        <c:axId val="2115505552"/>
        <c:axId val="2115499312"/>
      </c:scatterChart>
      <c:valAx>
        <c:axId val="2115505552"/>
        <c:scaling>
          <c:orientation val="minMax"/>
          <c:min val="35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lv-LV"/>
                  <a:t>PIRLS</a:t>
                </a:r>
                <a:r>
                  <a:rPr lang="lv-LV" baseline="0"/>
                  <a:t> 2016 </a:t>
                </a:r>
                <a:r>
                  <a:rPr lang="lv-LV" sz="1000" b="0" i="0" u="none" strike="noStrike" baseline="0">
                    <a:effectLst/>
                  </a:rPr>
                  <a:t>rezultāti</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150"/>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150"/>
          </a:p>
        </c:txPr>
        <c:crossAx val="2115499312"/>
        <c:crosses val="autoZero"/>
        <c:crossBetween val="midCat"/>
      </c:valAx>
      <c:valAx>
        <c:axId val="2115499312"/>
        <c:scaling>
          <c:orientation val="minMax"/>
          <c:min val="35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lv-LV"/>
                  <a:t>PISA  2018 rezultāti</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150"/>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150"/>
          </a:p>
        </c:txPr>
        <c:crossAx val="21155055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150"/>
    </a:p>
  </c:txPr>
  <c:externalData r:id="rId3">
    <c:autoUpdate val="0"/>
  </c:externalData>
  <c:userShapes r:id="rId4"/>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5A3D8C"/>
            </a:solidFill>
            <a:ln>
              <a:noFill/>
            </a:ln>
            <a:effectLst/>
          </c:spPr>
          <c:invertIfNegative val="0"/>
          <c:dPt>
            <c:idx val="44"/>
            <c:invertIfNegative val="0"/>
            <c:bubble3D val="0"/>
            <c:spPr>
              <a:solidFill>
                <a:srgbClr val="C5CAE7"/>
              </a:solidFill>
              <a:ln>
                <a:noFill/>
              </a:ln>
              <a:effectLst/>
            </c:spPr>
            <c:extLst>
              <c:ext xmlns:c16="http://schemas.microsoft.com/office/drawing/2014/chart" uri="{C3380CC4-5D6E-409C-BE32-E72D297353CC}">
                <c16:uniqueId val="{00000001-C6C4-4504-AB77-615DEAFC3779}"/>
              </c:ext>
            </c:extLst>
          </c:dPt>
          <c:dPt>
            <c:idx val="45"/>
            <c:invertIfNegative val="0"/>
            <c:bubble3D val="0"/>
            <c:spPr>
              <a:solidFill>
                <a:srgbClr val="C5CAE7"/>
              </a:solidFill>
              <a:ln>
                <a:noFill/>
              </a:ln>
              <a:effectLst/>
            </c:spPr>
            <c:extLst>
              <c:ext xmlns:c16="http://schemas.microsoft.com/office/drawing/2014/chart" uri="{C3380CC4-5D6E-409C-BE32-E72D297353CC}">
                <c16:uniqueId val="{00000003-C6C4-4504-AB77-615DEAFC3779}"/>
              </c:ext>
            </c:extLst>
          </c:dPt>
          <c:dPt>
            <c:idx val="46"/>
            <c:invertIfNegative val="0"/>
            <c:bubble3D val="0"/>
            <c:spPr>
              <a:solidFill>
                <a:srgbClr val="C5CAE7"/>
              </a:solidFill>
              <a:ln>
                <a:noFill/>
              </a:ln>
              <a:effectLst/>
            </c:spPr>
            <c:extLst>
              <c:ext xmlns:c16="http://schemas.microsoft.com/office/drawing/2014/chart" uri="{C3380CC4-5D6E-409C-BE32-E72D297353CC}">
                <c16:uniqueId val="{00000005-C6C4-4504-AB77-615DEAFC3779}"/>
              </c:ext>
            </c:extLst>
          </c:dPt>
          <c:dPt>
            <c:idx val="47"/>
            <c:invertIfNegative val="0"/>
            <c:bubble3D val="0"/>
            <c:spPr>
              <a:solidFill>
                <a:srgbClr val="C5CAE7"/>
              </a:solidFill>
              <a:ln>
                <a:noFill/>
              </a:ln>
              <a:effectLst/>
            </c:spPr>
            <c:extLst>
              <c:ext xmlns:c16="http://schemas.microsoft.com/office/drawing/2014/chart" uri="{C3380CC4-5D6E-409C-BE32-E72D297353CC}">
                <c16:uniqueId val="{0000001B-C6C4-4504-AB77-615DEAFC3779}"/>
              </c:ext>
            </c:extLst>
          </c:dPt>
          <c:dPt>
            <c:idx val="48"/>
            <c:invertIfNegative val="0"/>
            <c:bubble3D val="0"/>
            <c:spPr>
              <a:solidFill>
                <a:srgbClr val="C5CAE7"/>
              </a:solidFill>
              <a:ln>
                <a:noFill/>
              </a:ln>
              <a:effectLst/>
            </c:spPr>
            <c:extLst>
              <c:ext xmlns:c16="http://schemas.microsoft.com/office/drawing/2014/chart" uri="{C3380CC4-5D6E-409C-BE32-E72D297353CC}">
                <c16:uniqueId val="{00000007-C6C4-4504-AB77-615DEAFC3779}"/>
              </c:ext>
            </c:extLst>
          </c:dPt>
          <c:dPt>
            <c:idx val="49"/>
            <c:invertIfNegative val="0"/>
            <c:bubble3D val="0"/>
            <c:spPr>
              <a:solidFill>
                <a:srgbClr val="C5CAE7"/>
              </a:solidFill>
              <a:ln>
                <a:noFill/>
              </a:ln>
              <a:effectLst/>
            </c:spPr>
            <c:extLst>
              <c:ext xmlns:c16="http://schemas.microsoft.com/office/drawing/2014/chart" uri="{C3380CC4-5D6E-409C-BE32-E72D297353CC}">
                <c16:uniqueId val="{00000009-C6C4-4504-AB77-615DEAFC3779}"/>
              </c:ext>
            </c:extLst>
          </c:dPt>
          <c:dPt>
            <c:idx val="50"/>
            <c:invertIfNegative val="0"/>
            <c:bubble3D val="0"/>
            <c:spPr>
              <a:solidFill>
                <a:srgbClr val="C5CAE7"/>
              </a:solidFill>
              <a:ln>
                <a:noFill/>
              </a:ln>
              <a:effectLst/>
            </c:spPr>
            <c:extLst>
              <c:ext xmlns:c16="http://schemas.microsoft.com/office/drawing/2014/chart" uri="{C3380CC4-5D6E-409C-BE32-E72D297353CC}">
                <c16:uniqueId val="{0000000B-C6C4-4504-AB77-615DEAFC3779}"/>
              </c:ext>
            </c:extLst>
          </c:dPt>
          <c:dPt>
            <c:idx val="51"/>
            <c:invertIfNegative val="0"/>
            <c:bubble3D val="0"/>
            <c:spPr>
              <a:solidFill>
                <a:srgbClr val="C5CAE7"/>
              </a:solidFill>
              <a:ln>
                <a:noFill/>
              </a:ln>
              <a:effectLst/>
            </c:spPr>
            <c:extLst>
              <c:ext xmlns:c16="http://schemas.microsoft.com/office/drawing/2014/chart" uri="{C3380CC4-5D6E-409C-BE32-E72D297353CC}">
                <c16:uniqueId val="{0000000D-C6C4-4504-AB77-615DEAFC3779}"/>
              </c:ext>
            </c:extLst>
          </c:dPt>
          <c:dPt>
            <c:idx val="52"/>
            <c:invertIfNegative val="0"/>
            <c:bubble3D val="0"/>
            <c:spPr>
              <a:solidFill>
                <a:srgbClr val="C5CAE7"/>
              </a:solidFill>
              <a:ln>
                <a:noFill/>
              </a:ln>
              <a:effectLst/>
            </c:spPr>
            <c:extLst>
              <c:ext xmlns:c16="http://schemas.microsoft.com/office/drawing/2014/chart" uri="{C3380CC4-5D6E-409C-BE32-E72D297353CC}">
                <c16:uniqueId val="{0000000F-C6C4-4504-AB77-615DEAFC3779}"/>
              </c:ext>
            </c:extLst>
          </c:dPt>
          <c:dPt>
            <c:idx val="53"/>
            <c:invertIfNegative val="0"/>
            <c:bubble3D val="0"/>
            <c:spPr>
              <a:solidFill>
                <a:srgbClr val="C5CAE7"/>
              </a:solidFill>
              <a:ln>
                <a:noFill/>
              </a:ln>
              <a:effectLst/>
            </c:spPr>
            <c:extLst>
              <c:ext xmlns:c16="http://schemas.microsoft.com/office/drawing/2014/chart" uri="{C3380CC4-5D6E-409C-BE32-E72D297353CC}">
                <c16:uniqueId val="{00000011-C6C4-4504-AB77-615DEAFC3779}"/>
              </c:ext>
            </c:extLst>
          </c:dPt>
          <c:dPt>
            <c:idx val="54"/>
            <c:invertIfNegative val="0"/>
            <c:bubble3D val="0"/>
            <c:spPr>
              <a:solidFill>
                <a:srgbClr val="C5CAE7"/>
              </a:solidFill>
              <a:ln>
                <a:noFill/>
              </a:ln>
              <a:effectLst/>
            </c:spPr>
            <c:extLst>
              <c:ext xmlns:c16="http://schemas.microsoft.com/office/drawing/2014/chart" uri="{C3380CC4-5D6E-409C-BE32-E72D297353CC}">
                <c16:uniqueId val="{00000013-C6C4-4504-AB77-615DEAFC3779}"/>
              </c:ext>
            </c:extLst>
          </c:dPt>
          <c:dPt>
            <c:idx val="55"/>
            <c:invertIfNegative val="0"/>
            <c:bubble3D val="0"/>
            <c:spPr>
              <a:solidFill>
                <a:srgbClr val="C5CAE7"/>
              </a:solidFill>
              <a:ln>
                <a:noFill/>
              </a:ln>
              <a:effectLst/>
            </c:spPr>
            <c:extLst>
              <c:ext xmlns:c16="http://schemas.microsoft.com/office/drawing/2014/chart" uri="{C3380CC4-5D6E-409C-BE32-E72D297353CC}">
                <c16:uniqueId val="{00000015-C6C4-4504-AB77-615DEAFC3779}"/>
              </c:ext>
            </c:extLst>
          </c:dPt>
          <c:dPt>
            <c:idx val="56"/>
            <c:invertIfNegative val="0"/>
            <c:bubble3D val="0"/>
            <c:spPr>
              <a:solidFill>
                <a:srgbClr val="C5CAE7"/>
              </a:solidFill>
              <a:ln>
                <a:noFill/>
              </a:ln>
              <a:effectLst/>
            </c:spPr>
            <c:extLst>
              <c:ext xmlns:c16="http://schemas.microsoft.com/office/drawing/2014/chart" uri="{C3380CC4-5D6E-409C-BE32-E72D297353CC}">
                <c16:uniqueId val="{00000017-C6C4-4504-AB77-615DEAFC3779}"/>
              </c:ext>
            </c:extLst>
          </c:dPt>
          <c:dPt>
            <c:idx val="57"/>
            <c:invertIfNegative val="0"/>
            <c:bubble3D val="0"/>
            <c:spPr>
              <a:solidFill>
                <a:srgbClr val="C5CAE7"/>
              </a:solidFill>
              <a:ln>
                <a:noFill/>
              </a:ln>
              <a:effectLst/>
            </c:spPr>
            <c:extLst>
              <c:ext xmlns:c16="http://schemas.microsoft.com/office/drawing/2014/chart" uri="{C3380CC4-5D6E-409C-BE32-E72D297353CC}">
                <c16:uniqueId val="{00000019-C6C4-4504-AB77-615DEAFC3779}"/>
              </c:ext>
            </c:extLst>
          </c:dPt>
          <c:cat>
            <c:strRef>
              <c:f>Lapa5!$B$2:$B$72</c:f>
              <c:strCache>
                <c:ptCount val="71"/>
                <c:pt idx="0">
                  <c:v>Uzd.</c:v>
                </c:pt>
                <c:pt idx="1">
                  <c:v>R227Q02S</c:v>
                </c:pt>
                <c:pt idx="2">
                  <c:v>R067Q04C</c:v>
                </c:pt>
                <c:pt idx="3">
                  <c:v>R420Q10C</c:v>
                </c:pt>
                <c:pt idx="4">
                  <c:v>R460Q01C</c:v>
                </c:pt>
                <c:pt idx="5">
                  <c:v>R406Q01C</c:v>
                </c:pt>
                <c:pt idx="6">
                  <c:v>R446Q06C</c:v>
                </c:pt>
                <c:pt idx="7">
                  <c:v>R460Q05S</c:v>
                </c:pt>
                <c:pt idx="8">
                  <c:v>R406Q05C</c:v>
                </c:pt>
                <c:pt idx="9">
                  <c:v>R432Q05C</c:v>
                </c:pt>
                <c:pt idx="10">
                  <c:v>R104Q01S</c:v>
                </c:pt>
                <c:pt idx="11">
                  <c:v>R055Q05C</c:v>
                </c:pt>
                <c:pt idx="12">
                  <c:v>R067Q05C</c:v>
                </c:pt>
                <c:pt idx="13">
                  <c:v>R456Q02C</c:v>
                </c:pt>
                <c:pt idx="14">
                  <c:v>R456Q06C</c:v>
                </c:pt>
                <c:pt idx="15">
                  <c:v>R111Q02BC</c:v>
                </c:pt>
                <c:pt idx="16">
                  <c:v>R102Q05C</c:v>
                </c:pt>
                <c:pt idx="17">
                  <c:v>R055Q02C</c:v>
                </c:pt>
                <c:pt idx="18">
                  <c:v>R420Q09C</c:v>
                </c:pt>
                <c:pt idx="19">
                  <c:v>R460Q06S</c:v>
                </c:pt>
                <c:pt idx="20">
                  <c:v>R453Q05S</c:v>
                </c:pt>
                <c:pt idx="21">
                  <c:v>R420Q06C</c:v>
                </c:pt>
                <c:pt idx="22">
                  <c:v>R104Q05S</c:v>
                </c:pt>
                <c:pt idx="23">
                  <c:v>R055Q03C</c:v>
                </c:pt>
                <c:pt idx="24">
                  <c:v>R453Q04C</c:v>
                </c:pt>
                <c:pt idx="25">
                  <c:v>R406Q02C</c:v>
                </c:pt>
                <c:pt idx="26">
                  <c:v>R055Q01S</c:v>
                </c:pt>
                <c:pt idx="27">
                  <c:v>R102Q04C</c:v>
                </c:pt>
                <c:pt idx="28">
                  <c:v>R227Q03C</c:v>
                </c:pt>
                <c:pt idx="29">
                  <c:v>R424Q03S</c:v>
                </c:pt>
                <c:pt idx="30">
                  <c:v>R432Q01C</c:v>
                </c:pt>
                <c:pt idx="31">
                  <c:v>R067Q01S</c:v>
                </c:pt>
                <c:pt idx="32">
                  <c:v>R453Q01S</c:v>
                </c:pt>
                <c:pt idx="33">
                  <c:v>R453Q06C</c:v>
                </c:pt>
                <c:pt idx="34">
                  <c:v>R227Q06C</c:v>
                </c:pt>
                <c:pt idx="35">
                  <c:v>R219Q02C</c:v>
                </c:pt>
                <c:pt idx="36">
                  <c:v>R420Q02C</c:v>
                </c:pt>
                <c:pt idx="37">
                  <c:v>R102Q07S</c:v>
                </c:pt>
                <c:pt idx="38">
                  <c:v>R446Q03S</c:v>
                </c:pt>
                <c:pt idx="39">
                  <c:v>R220Q01S</c:v>
                </c:pt>
                <c:pt idx="40">
                  <c:v>R432Q06S</c:v>
                </c:pt>
                <c:pt idx="41">
                  <c:v>R111Q06C</c:v>
                </c:pt>
                <c:pt idx="42">
                  <c:v>R456Q01S</c:v>
                </c:pt>
                <c:pt idx="43">
                  <c:v>R412Q01S</c:v>
                </c:pt>
                <c:pt idx="44">
                  <c:v>R404Q10BC</c:v>
                </c:pt>
                <c:pt idx="45">
                  <c:v>R412Q08C</c:v>
                </c:pt>
                <c:pt idx="46">
                  <c:v>R437Q07C</c:v>
                </c:pt>
                <c:pt idx="47">
                  <c:v>R466Q03S</c:v>
                </c:pt>
                <c:pt idx="48">
                  <c:v>R220Q02S</c:v>
                </c:pt>
                <c:pt idx="49">
                  <c:v>R455Q03C</c:v>
                </c:pt>
                <c:pt idx="50">
                  <c:v>R404Q07S</c:v>
                </c:pt>
                <c:pt idx="51">
                  <c:v>R227Q01S</c:v>
                </c:pt>
                <c:pt idx="52">
                  <c:v>R424Q02S</c:v>
                </c:pt>
                <c:pt idx="53">
                  <c:v>R437Q01S</c:v>
                </c:pt>
                <c:pt idx="54">
                  <c:v>R455Q04S</c:v>
                </c:pt>
                <c:pt idx="55">
                  <c:v>R404Q06S</c:v>
                </c:pt>
                <c:pt idx="56">
                  <c:v>R455Q02C</c:v>
                </c:pt>
                <c:pt idx="57">
                  <c:v>R412Q05S</c:v>
                </c:pt>
                <c:pt idx="58">
                  <c:v>R220Q05S</c:v>
                </c:pt>
                <c:pt idx="59">
                  <c:v>R412Q06S</c:v>
                </c:pt>
                <c:pt idx="60">
                  <c:v>R220Q04S</c:v>
                </c:pt>
                <c:pt idx="61">
                  <c:v>R424Q07S</c:v>
                </c:pt>
                <c:pt idx="62">
                  <c:v>R104Q02S</c:v>
                </c:pt>
                <c:pt idx="63">
                  <c:v>R404Q10AC</c:v>
                </c:pt>
                <c:pt idx="64">
                  <c:v>R111Q01S</c:v>
                </c:pt>
                <c:pt idx="65">
                  <c:v>R404Q03S</c:v>
                </c:pt>
                <c:pt idx="66">
                  <c:v>R466Q02C</c:v>
                </c:pt>
                <c:pt idx="67">
                  <c:v>R220Q06S</c:v>
                </c:pt>
                <c:pt idx="68">
                  <c:v>R437Q06S</c:v>
                </c:pt>
                <c:pt idx="69">
                  <c:v>R466Q06S</c:v>
                </c:pt>
                <c:pt idx="70">
                  <c:v>R455Q05S</c:v>
                </c:pt>
              </c:strCache>
            </c:strRef>
          </c:cat>
          <c:val>
            <c:numRef>
              <c:f>Lapa5!$L$2:$L$72</c:f>
              <c:numCache>
                <c:formatCode>0.00</c:formatCode>
                <c:ptCount val="71"/>
                <c:pt idx="1">
                  <c:v>-35.065973123686611</c:v>
                </c:pt>
                <c:pt idx="2">
                  <c:v>-33.872228696166012</c:v>
                </c:pt>
                <c:pt idx="3">
                  <c:v>-33.762964931948275</c:v>
                </c:pt>
                <c:pt idx="4">
                  <c:v>-31.354869524917909</c:v>
                </c:pt>
                <c:pt idx="5">
                  <c:v>-31.091619238198547</c:v>
                </c:pt>
                <c:pt idx="6">
                  <c:v>-28.173039044686426</c:v>
                </c:pt>
                <c:pt idx="7">
                  <c:v>-26.278528600372859</c:v>
                </c:pt>
                <c:pt idx="8">
                  <c:v>-24.46107497447943</c:v>
                </c:pt>
                <c:pt idx="9">
                  <c:v>-23.245243119219211</c:v>
                </c:pt>
                <c:pt idx="10">
                  <c:v>-20.393696561122532</c:v>
                </c:pt>
                <c:pt idx="11">
                  <c:v>-20.390732279101201</c:v>
                </c:pt>
                <c:pt idx="12">
                  <c:v>-20.202969613130492</c:v>
                </c:pt>
                <c:pt idx="13">
                  <c:v>-19.986524913177391</c:v>
                </c:pt>
                <c:pt idx="14">
                  <c:v>-19.740663953954346</c:v>
                </c:pt>
                <c:pt idx="15">
                  <c:v>-19.22179431360172</c:v>
                </c:pt>
                <c:pt idx="16">
                  <c:v>-18.809689187781199</c:v>
                </c:pt>
                <c:pt idx="17">
                  <c:v>-18.721930054102273</c:v>
                </c:pt>
                <c:pt idx="18">
                  <c:v>-18.677869687042175</c:v>
                </c:pt>
                <c:pt idx="19">
                  <c:v>-18.322920471284611</c:v>
                </c:pt>
                <c:pt idx="20">
                  <c:v>-17.655503703298301</c:v>
                </c:pt>
                <c:pt idx="21">
                  <c:v>-16.995789495163521</c:v>
                </c:pt>
                <c:pt idx="22">
                  <c:v>-16.962805706199063</c:v>
                </c:pt>
                <c:pt idx="23">
                  <c:v>-15.378631796624067</c:v>
                </c:pt>
                <c:pt idx="24">
                  <c:v>-15.231819517968667</c:v>
                </c:pt>
                <c:pt idx="25">
                  <c:v>-15.040074578684377</c:v>
                </c:pt>
                <c:pt idx="26">
                  <c:v>-14.759700598877217</c:v>
                </c:pt>
                <c:pt idx="27">
                  <c:v>-14.053098751872175</c:v>
                </c:pt>
                <c:pt idx="28">
                  <c:v>-13.826867356083063</c:v>
                </c:pt>
                <c:pt idx="29">
                  <c:v>-13.52895168307947</c:v>
                </c:pt>
                <c:pt idx="30">
                  <c:v>-12.511233767638515</c:v>
                </c:pt>
                <c:pt idx="31">
                  <c:v>-12.32887135405889</c:v>
                </c:pt>
                <c:pt idx="32">
                  <c:v>-12.265114827390519</c:v>
                </c:pt>
                <c:pt idx="33">
                  <c:v>-11.972757440141919</c:v>
                </c:pt>
                <c:pt idx="34">
                  <c:v>-11.710408425556864</c:v>
                </c:pt>
                <c:pt idx="35">
                  <c:v>-11.664525139828619</c:v>
                </c:pt>
                <c:pt idx="36">
                  <c:v>-11.310986385931827</c:v>
                </c:pt>
                <c:pt idx="37">
                  <c:v>-10.206048929790072</c:v>
                </c:pt>
                <c:pt idx="38">
                  <c:v>-9.9510711062619919</c:v>
                </c:pt>
                <c:pt idx="39">
                  <c:v>-9.7697031732465049</c:v>
                </c:pt>
                <c:pt idx="40">
                  <c:v>-6.7912804759600274</c:v>
                </c:pt>
                <c:pt idx="41">
                  <c:v>-6.5456201240282539</c:v>
                </c:pt>
                <c:pt idx="42">
                  <c:v>-5.7824708183573961</c:v>
                </c:pt>
                <c:pt idx="43">
                  <c:v>-4.3148723654313557</c:v>
                </c:pt>
                <c:pt idx="44">
                  <c:v>-4.0517172843510352</c:v>
                </c:pt>
                <c:pt idx="45">
                  <c:v>-2.5966748607175774</c:v>
                </c:pt>
                <c:pt idx="46">
                  <c:v>-0.93123646886495592</c:v>
                </c:pt>
                <c:pt idx="47">
                  <c:v>0.26611631226308319</c:v>
                </c:pt>
                <c:pt idx="48">
                  <c:v>1.6276210066673684</c:v>
                </c:pt>
                <c:pt idx="49">
                  <c:v>1.6737748419477896</c:v>
                </c:pt>
                <c:pt idx="50">
                  <c:v>1.698064927185122</c:v>
                </c:pt>
                <c:pt idx="51">
                  <c:v>2.2307405239907325</c:v>
                </c:pt>
                <c:pt idx="52">
                  <c:v>2.5782375380861424</c:v>
                </c:pt>
                <c:pt idx="53">
                  <c:v>2.5863434235191249</c:v>
                </c:pt>
                <c:pt idx="54">
                  <c:v>2.641869588552936</c:v>
                </c:pt>
                <c:pt idx="55">
                  <c:v>3.1019371042213919</c:v>
                </c:pt>
                <c:pt idx="56">
                  <c:v>3.6443694030942027</c:v>
                </c:pt>
                <c:pt idx="57">
                  <c:v>4.2631225923324507</c:v>
                </c:pt>
                <c:pt idx="58">
                  <c:v>4.3833966924924681</c:v>
                </c:pt>
                <c:pt idx="59">
                  <c:v>4.9596070069583647</c:v>
                </c:pt>
                <c:pt idx="60">
                  <c:v>5.6055123071172517</c:v>
                </c:pt>
                <c:pt idx="61">
                  <c:v>6.2595495190212915</c:v>
                </c:pt>
                <c:pt idx="62">
                  <c:v>7.218503917272848</c:v>
                </c:pt>
                <c:pt idx="63">
                  <c:v>8.5911520783388369</c:v>
                </c:pt>
                <c:pt idx="64">
                  <c:v>8.9645781417379595</c:v>
                </c:pt>
                <c:pt idx="65">
                  <c:v>9.0295274225489521</c:v>
                </c:pt>
                <c:pt idx="66">
                  <c:v>9.2690119733998273</c:v>
                </c:pt>
                <c:pt idx="67">
                  <c:v>9.4592508736989345</c:v>
                </c:pt>
                <c:pt idx="68">
                  <c:v>9.6995761931879017</c:v>
                </c:pt>
                <c:pt idx="69">
                  <c:v>10.134940980358948</c:v>
                </c:pt>
                <c:pt idx="70">
                  <c:v>12.687436737810783</c:v>
                </c:pt>
              </c:numCache>
            </c:numRef>
          </c:val>
          <c:extLst>
            <c:ext xmlns:c16="http://schemas.microsoft.com/office/drawing/2014/chart" uri="{C3380CC4-5D6E-409C-BE32-E72D297353CC}">
              <c16:uniqueId val="{0000001A-C6C4-4504-AB77-615DEAFC3779}"/>
            </c:ext>
          </c:extLst>
        </c:ser>
        <c:dLbls>
          <c:showLegendKey val="0"/>
          <c:showVal val="0"/>
          <c:showCatName val="0"/>
          <c:showSerName val="0"/>
          <c:showPercent val="0"/>
          <c:showBubbleSize val="0"/>
        </c:dLbls>
        <c:gapWidth val="67"/>
        <c:overlap val="-27"/>
        <c:axId val="1959951503"/>
        <c:axId val="1959951919"/>
      </c:barChart>
      <c:catAx>
        <c:axId val="195995150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150"/>
          </a:p>
        </c:txPr>
        <c:crossAx val="1959951919"/>
        <c:crosses val="autoZero"/>
        <c:auto val="1"/>
        <c:lblAlgn val="ctr"/>
        <c:lblOffset val="100"/>
        <c:tickLblSkip val="1"/>
        <c:noMultiLvlLbl val="0"/>
      </c:catAx>
      <c:valAx>
        <c:axId val="1959951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lv-LV" sz="1200" b="1"/>
                  <a:t>Starpība, procentpunkti</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150"/>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150"/>
          </a:p>
        </c:txPr>
        <c:crossAx val="1959951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150"/>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Lapa6!$C$3</c:f>
              <c:strCache>
                <c:ptCount val="1"/>
                <c:pt idx="0">
                  <c:v>PISA 2018</c:v>
                </c:pt>
              </c:strCache>
            </c:strRef>
          </c:tx>
          <c:spPr>
            <a:solidFill>
              <a:srgbClr val="C2A723"/>
            </a:solidFill>
            <a:ln>
              <a:noFill/>
            </a:ln>
            <a:effectLst/>
          </c:spPr>
          <c:invertIfNegative val="0"/>
          <c:cat>
            <c:strRef>
              <c:f>Lapa6!$B$4:$B$73</c:f>
              <c:strCache>
                <c:ptCount val="70"/>
                <c:pt idx="0">
                  <c:v>R456Q01S</c:v>
                </c:pt>
                <c:pt idx="1">
                  <c:v>R220Q05S</c:v>
                </c:pt>
                <c:pt idx="2">
                  <c:v>R446Q03S</c:v>
                </c:pt>
                <c:pt idx="3">
                  <c:v>R424Q07S</c:v>
                </c:pt>
                <c:pt idx="4">
                  <c:v>R412Q01S</c:v>
                </c:pt>
                <c:pt idx="5">
                  <c:v>R067Q01S</c:v>
                </c:pt>
                <c:pt idx="6">
                  <c:v>R404Q03S</c:v>
                </c:pt>
                <c:pt idx="7">
                  <c:v>R455Q03C</c:v>
                </c:pt>
                <c:pt idx="8">
                  <c:v>R432Q01C</c:v>
                </c:pt>
                <c:pt idx="9">
                  <c:v>R455Q04S</c:v>
                </c:pt>
                <c:pt idx="10">
                  <c:v>R466Q06S</c:v>
                </c:pt>
                <c:pt idx="11">
                  <c:v>R111Q01S</c:v>
                </c:pt>
                <c:pt idx="12">
                  <c:v>R220Q06S</c:v>
                </c:pt>
                <c:pt idx="13">
                  <c:v>R453Q01S</c:v>
                </c:pt>
                <c:pt idx="14">
                  <c:v>R420Q02C</c:v>
                </c:pt>
                <c:pt idx="15">
                  <c:v>R456Q02C</c:v>
                </c:pt>
                <c:pt idx="16">
                  <c:v>R102Q07S</c:v>
                </c:pt>
                <c:pt idx="17">
                  <c:v>R055Q01S</c:v>
                </c:pt>
                <c:pt idx="18">
                  <c:v>R220Q04S</c:v>
                </c:pt>
                <c:pt idx="19">
                  <c:v>R055Q05C</c:v>
                </c:pt>
                <c:pt idx="20">
                  <c:v>R220Q02S</c:v>
                </c:pt>
                <c:pt idx="21">
                  <c:v>R219Q02C</c:v>
                </c:pt>
                <c:pt idx="22">
                  <c:v>R420Q09C</c:v>
                </c:pt>
                <c:pt idx="23">
                  <c:v>R437Q01S</c:v>
                </c:pt>
                <c:pt idx="24">
                  <c:v>R456Q06C</c:v>
                </c:pt>
                <c:pt idx="25">
                  <c:v>R453Q04C</c:v>
                </c:pt>
                <c:pt idx="26">
                  <c:v>R460Q05S</c:v>
                </c:pt>
                <c:pt idx="27">
                  <c:v>R466Q02C</c:v>
                </c:pt>
                <c:pt idx="28">
                  <c:v>R446Q06C</c:v>
                </c:pt>
                <c:pt idx="29">
                  <c:v>R104Q01S</c:v>
                </c:pt>
                <c:pt idx="30">
                  <c:v>R432Q05C</c:v>
                </c:pt>
                <c:pt idx="31">
                  <c:v>R227Q06C</c:v>
                </c:pt>
                <c:pt idx="32">
                  <c:v>R227Q01S</c:v>
                </c:pt>
                <c:pt idx="33">
                  <c:v>R412Q05S</c:v>
                </c:pt>
                <c:pt idx="34">
                  <c:v>R227Q03C</c:v>
                </c:pt>
                <c:pt idx="35">
                  <c:v>R453Q06C</c:v>
                </c:pt>
                <c:pt idx="36">
                  <c:v>R404Q10AC</c:v>
                </c:pt>
                <c:pt idx="37">
                  <c:v>R406Q05C</c:v>
                </c:pt>
                <c:pt idx="38">
                  <c:v>R437Q06S</c:v>
                </c:pt>
                <c:pt idx="39">
                  <c:v>R404Q06S</c:v>
                </c:pt>
                <c:pt idx="40">
                  <c:v>R424Q03S</c:v>
                </c:pt>
                <c:pt idx="41">
                  <c:v>R067Q05C</c:v>
                </c:pt>
                <c:pt idx="42">
                  <c:v>R453Q05S</c:v>
                </c:pt>
                <c:pt idx="43">
                  <c:v>R420Q10C</c:v>
                </c:pt>
                <c:pt idx="44">
                  <c:v>R424Q02S</c:v>
                </c:pt>
                <c:pt idx="45">
                  <c:v>R404Q10BC</c:v>
                </c:pt>
                <c:pt idx="46">
                  <c:v>R104Q02S</c:v>
                </c:pt>
                <c:pt idx="47">
                  <c:v>R404Q07S</c:v>
                </c:pt>
                <c:pt idx="48">
                  <c:v>R111Q06C</c:v>
                </c:pt>
                <c:pt idx="49">
                  <c:v>R460Q01C</c:v>
                </c:pt>
                <c:pt idx="50">
                  <c:v>R412Q08C</c:v>
                </c:pt>
                <c:pt idx="51">
                  <c:v>R412Q06S</c:v>
                </c:pt>
                <c:pt idx="52">
                  <c:v>R406Q01C</c:v>
                </c:pt>
                <c:pt idx="53">
                  <c:v>R460Q06S</c:v>
                </c:pt>
                <c:pt idx="54">
                  <c:v>R055Q02C</c:v>
                </c:pt>
                <c:pt idx="55">
                  <c:v>R055Q03C</c:v>
                </c:pt>
                <c:pt idx="56">
                  <c:v>R455Q02C</c:v>
                </c:pt>
                <c:pt idx="57">
                  <c:v>R455Q05S</c:v>
                </c:pt>
                <c:pt idx="58">
                  <c:v>R220Q01S</c:v>
                </c:pt>
                <c:pt idx="59">
                  <c:v>R420Q06C</c:v>
                </c:pt>
                <c:pt idx="60">
                  <c:v>R437Q07C</c:v>
                </c:pt>
                <c:pt idx="61">
                  <c:v>R067Q04C</c:v>
                </c:pt>
                <c:pt idx="62">
                  <c:v>R227Q02S</c:v>
                </c:pt>
                <c:pt idx="63">
                  <c:v>R102Q05C</c:v>
                </c:pt>
                <c:pt idx="64">
                  <c:v>R406Q02C</c:v>
                </c:pt>
                <c:pt idx="65">
                  <c:v>R466Q03S</c:v>
                </c:pt>
                <c:pt idx="66">
                  <c:v>R111Q02BC</c:v>
                </c:pt>
                <c:pt idx="67">
                  <c:v>R102Q04C</c:v>
                </c:pt>
                <c:pt idx="68">
                  <c:v>R432Q06S</c:v>
                </c:pt>
                <c:pt idx="69">
                  <c:v>R104Q05S</c:v>
                </c:pt>
              </c:strCache>
            </c:strRef>
          </c:cat>
          <c:val>
            <c:numRef>
              <c:f>Lapa6!$C$4:$C$73</c:f>
              <c:numCache>
                <c:formatCode>General</c:formatCode>
                <c:ptCount val="70"/>
                <c:pt idx="0">
                  <c:v>90.202725310000005</c:v>
                </c:pt>
                <c:pt idx="1">
                  <c:v>88.573027969999998</c:v>
                </c:pt>
                <c:pt idx="2">
                  <c:v>84.2746815</c:v>
                </c:pt>
                <c:pt idx="3">
                  <c:v>82.743861129999999</c:v>
                </c:pt>
                <c:pt idx="4">
                  <c:v>82.347133380000002</c:v>
                </c:pt>
                <c:pt idx="5">
                  <c:v>81.173513929999999</c:v>
                </c:pt>
                <c:pt idx="6">
                  <c:v>81.156681259999999</c:v>
                </c:pt>
                <c:pt idx="7">
                  <c:v>78.731135820000006</c:v>
                </c:pt>
                <c:pt idx="8">
                  <c:v>75.601933810000006</c:v>
                </c:pt>
                <c:pt idx="9">
                  <c:v>74.791731639999995</c:v>
                </c:pt>
                <c:pt idx="10">
                  <c:v>74.431762629999994</c:v>
                </c:pt>
                <c:pt idx="11">
                  <c:v>71.787175910000002</c:v>
                </c:pt>
                <c:pt idx="12">
                  <c:v>70.738455509999994</c:v>
                </c:pt>
                <c:pt idx="13">
                  <c:v>70.705043669999995</c:v>
                </c:pt>
                <c:pt idx="14">
                  <c:v>70.133498660000001</c:v>
                </c:pt>
                <c:pt idx="15">
                  <c:v>69.21013576</c:v>
                </c:pt>
                <c:pt idx="16">
                  <c:v>69.068086039999997</c:v>
                </c:pt>
                <c:pt idx="17">
                  <c:v>68.218211260000004</c:v>
                </c:pt>
                <c:pt idx="18">
                  <c:v>67.516624870000001</c:v>
                </c:pt>
                <c:pt idx="19">
                  <c:v>61.594500400000001</c:v>
                </c:pt>
                <c:pt idx="20">
                  <c:v>61.331928240000003</c:v>
                </c:pt>
                <c:pt idx="21">
                  <c:v>61.229303850000001</c:v>
                </c:pt>
                <c:pt idx="22">
                  <c:v>59.638566679999997</c:v>
                </c:pt>
                <c:pt idx="23">
                  <c:v>59.579426669999997</c:v>
                </c:pt>
                <c:pt idx="24">
                  <c:v>58.085903780000002</c:v>
                </c:pt>
                <c:pt idx="25">
                  <c:v>57.964848150000002</c:v>
                </c:pt>
                <c:pt idx="26">
                  <c:v>56.321410899999997</c:v>
                </c:pt>
                <c:pt idx="27">
                  <c:v>56.112204949999999</c:v>
                </c:pt>
                <c:pt idx="28">
                  <c:v>56.108859500000001</c:v>
                </c:pt>
                <c:pt idx="29">
                  <c:v>55.02754212</c:v>
                </c:pt>
                <c:pt idx="30">
                  <c:v>54.334804079999998</c:v>
                </c:pt>
                <c:pt idx="31">
                  <c:v>53.991842030000001</c:v>
                </c:pt>
                <c:pt idx="32">
                  <c:v>53.127368349999998</c:v>
                </c:pt>
                <c:pt idx="33">
                  <c:v>52.890697269999997</c:v>
                </c:pt>
                <c:pt idx="34">
                  <c:v>52.557443540000001</c:v>
                </c:pt>
                <c:pt idx="35">
                  <c:v>52.321719999999999</c:v>
                </c:pt>
                <c:pt idx="36">
                  <c:v>49.593735289999998</c:v>
                </c:pt>
                <c:pt idx="37">
                  <c:v>48.197838709999999</c:v>
                </c:pt>
                <c:pt idx="38">
                  <c:v>47.628353439999998</c:v>
                </c:pt>
                <c:pt idx="39">
                  <c:v>45.229340800000003</c:v>
                </c:pt>
                <c:pt idx="40">
                  <c:v>44.650640879999997</c:v>
                </c:pt>
                <c:pt idx="41">
                  <c:v>43.872722899999999</c:v>
                </c:pt>
                <c:pt idx="42">
                  <c:v>43.166657720000003</c:v>
                </c:pt>
                <c:pt idx="43">
                  <c:v>42.533535909999998</c:v>
                </c:pt>
                <c:pt idx="44">
                  <c:v>40.76325362</c:v>
                </c:pt>
                <c:pt idx="45">
                  <c:v>40.718597209999999</c:v>
                </c:pt>
                <c:pt idx="46">
                  <c:v>40.199235170000001</c:v>
                </c:pt>
                <c:pt idx="47">
                  <c:v>39.783515139999999</c:v>
                </c:pt>
                <c:pt idx="48">
                  <c:v>38.308093550000002</c:v>
                </c:pt>
                <c:pt idx="49">
                  <c:v>37.81210497</c:v>
                </c:pt>
                <c:pt idx="50">
                  <c:v>37.168991990000002</c:v>
                </c:pt>
                <c:pt idx="51">
                  <c:v>37.136258570000003</c:v>
                </c:pt>
                <c:pt idx="52">
                  <c:v>35.353612499999997</c:v>
                </c:pt>
                <c:pt idx="53">
                  <c:v>35.02842047</c:v>
                </c:pt>
                <c:pt idx="54">
                  <c:v>31.967260830000001</c:v>
                </c:pt>
                <c:pt idx="55">
                  <c:v>31.30471296</c:v>
                </c:pt>
                <c:pt idx="56">
                  <c:v>28.918382780000002</c:v>
                </c:pt>
                <c:pt idx="57">
                  <c:v>28.327785460000001</c:v>
                </c:pt>
                <c:pt idx="58">
                  <c:v>28.151940889999999</c:v>
                </c:pt>
                <c:pt idx="59">
                  <c:v>27.307255210000001</c:v>
                </c:pt>
                <c:pt idx="60">
                  <c:v>26.43385966</c:v>
                </c:pt>
                <c:pt idx="61">
                  <c:v>24.075484490000001</c:v>
                </c:pt>
                <c:pt idx="62">
                  <c:v>16.996610189999998</c:v>
                </c:pt>
                <c:pt idx="63">
                  <c:v>16.942635710000001</c:v>
                </c:pt>
                <c:pt idx="64">
                  <c:v>14.781385309999999</c:v>
                </c:pt>
                <c:pt idx="65">
                  <c:v>14.44302261</c:v>
                </c:pt>
                <c:pt idx="66">
                  <c:v>12.16559322</c:v>
                </c:pt>
                <c:pt idx="67">
                  <c:v>10.021532179999999</c:v>
                </c:pt>
                <c:pt idx="68">
                  <c:v>2.48499647</c:v>
                </c:pt>
                <c:pt idx="69">
                  <c:v>1.32814123</c:v>
                </c:pt>
              </c:numCache>
            </c:numRef>
          </c:val>
          <c:extLst>
            <c:ext xmlns:c16="http://schemas.microsoft.com/office/drawing/2014/chart" uri="{C3380CC4-5D6E-409C-BE32-E72D297353CC}">
              <c16:uniqueId val="{00000000-8052-4BBB-8A11-6C4D73B46FEB}"/>
            </c:ext>
          </c:extLst>
        </c:ser>
        <c:dLbls>
          <c:showLegendKey val="0"/>
          <c:showVal val="0"/>
          <c:showCatName val="0"/>
          <c:showSerName val="0"/>
          <c:showPercent val="0"/>
          <c:showBubbleSize val="0"/>
        </c:dLbls>
        <c:gapWidth val="81"/>
        <c:overlap val="-27"/>
        <c:axId val="2124592655"/>
        <c:axId val="2124596815"/>
      </c:barChart>
      <c:lineChart>
        <c:grouping val="standard"/>
        <c:varyColors val="0"/>
        <c:ser>
          <c:idx val="1"/>
          <c:order val="1"/>
          <c:tx>
            <c:strRef>
              <c:f>Lapa6!$D$3</c:f>
              <c:strCache>
                <c:ptCount val="1"/>
                <c:pt idx="0">
                  <c:v>Laiks</c:v>
                </c:pt>
              </c:strCache>
            </c:strRef>
          </c:tx>
          <c:spPr>
            <a:ln w="34925" cap="rnd">
              <a:solidFill>
                <a:srgbClr val="5A3D8C"/>
              </a:solidFill>
              <a:round/>
            </a:ln>
            <a:effectLst/>
          </c:spPr>
          <c:marker>
            <c:symbol val="none"/>
          </c:marker>
          <c:cat>
            <c:strRef>
              <c:f>Lapa6!$B$4:$B$73</c:f>
              <c:strCache>
                <c:ptCount val="70"/>
                <c:pt idx="0">
                  <c:v>R456Q01S</c:v>
                </c:pt>
                <c:pt idx="1">
                  <c:v>R220Q05S</c:v>
                </c:pt>
                <c:pt idx="2">
                  <c:v>R446Q03S</c:v>
                </c:pt>
                <c:pt idx="3">
                  <c:v>R424Q07S</c:v>
                </c:pt>
                <c:pt idx="4">
                  <c:v>R412Q01S</c:v>
                </c:pt>
                <c:pt idx="5">
                  <c:v>R067Q01S</c:v>
                </c:pt>
                <c:pt idx="6">
                  <c:v>R404Q03S</c:v>
                </c:pt>
                <c:pt idx="7">
                  <c:v>R455Q03C</c:v>
                </c:pt>
                <c:pt idx="8">
                  <c:v>R432Q01C</c:v>
                </c:pt>
                <c:pt idx="9">
                  <c:v>R455Q04S</c:v>
                </c:pt>
                <c:pt idx="10">
                  <c:v>R466Q06S</c:v>
                </c:pt>
                <c:pt idx="11">
                  <c:v>R111Q01S</c:v>
                </c:pt>
                <c:pt idx="12">
                  <c:v>R220Q06S</c:v>
                </c:pt>
                <c:pt idx="13">
                  <c:v>R453Q01S</c:v>
                </c:pt>
                <c:pt idx="14">
                  <c:v>R420Q02C</c:v>
                </c:pt>
                <c:pt idx="15">
                  <c:v>R456Q02C</c:v>
                </c:pt>
                <c:pt idx="16">
                  <c:v>R102Q07S</c:v>
                </c:pt>
                <c:pt idx="17">
                  <c:v>R055Q01S</c:v>
                </c:pt>
                <c:pt idx="18">
                  <c:v>R220Q04S</c:v>
                </c:pt>
                <c:pt idx="19">
                  <c:v>R055Q05C</c:v>
                </c:pt>
                <c:pt idx="20">
                  <c:v>R220Q02S</c:v>
                </c:pt>
                <c:pt idx="21">
                  <c:v>R219Q02C</c:v>
                </c:pt>
                <c:pt idx="22">
                  <c:v>R420Q09C</c:v>
                </c:pt>
                <c:pt idx="23">
                  <c:v>R437Q01S</c:v>
                </c:pt>
                <c:pt idx="24">
                  <c:v>R456Q06C</c:v>
                </c:pt>
                <c:pt idx="25">
                  <c:v>R453Q04C</c:v>
                </c:pt>
                <c:pt idx="26">
                  <c:v>R460Q05S</c:v>
                </c:pt>
                <c:pt idx="27">
                  <c:v>R466Q02C</c:v>
                </c:pt>
                <c:pt idx="28">
                  <c:v>R446Q06C</c:v>
                </c:pt>
                <c:pt idx="29">
                  <c:v>R104Q01S</c:v>
                </c:pt>
                <c:pt idx="30">
                  <c:v>R432Q05C</c:v>
                </c:pt>
                <c:pt idx="31">
                  <c:v>R227Q06C</c:v>
                </c:pt>
                <c:pt idx="32">
                  <c:v>R227Q01S</c:v>
                </c:pt>
                <c:pt idx="33">
                  <c:v>R412Q05S</c:v>
                </c:pt>
                <c:pt idx="34">
                  <c:v>R227Q03C</c:v>
                </c:pt>
                <c:pt idx="35">
                  <c:v>R453Q06C</c:v>
                </c:pt>
                <c:pt idx="36">
                  <c:v>R404Q10AC</c:v>
                </c:pt>
                <c:pt idx="37">
                  <c:v>R406Q05C</c:v>
                </c:pt>
                <c:pt idx="38">
                  <c:v>R437Q06S</c:v>
                </c:pt>
                <c:pt idx="39">
                  <c:v>R404Q06S</c:v>
                </c:pt>
                <c:pt idx="40">
                  <c:v>R424Q03S</c:v>
                </c:pt>
                <c:pt idx="41">
                  <c:v>R067Q05C</c:v>
                </c:pt>
                <c:pt idx="42">
                  <c:v>R453Q05S</c:v>
                </c:pt>
                <c:pt idx="43">
                  <c:v>R420Q10C</c:v>
                </c:pt>
                <c:pt idx="44">
                  <c:v>R424Q02S</c:v>
                </c:pt>
                <c:pt idx="45">
                  <c:v>R404Q10BC</c:v>
                </c:pt>
                <c:pt idx="46">
                  <c:v>R104Q02S</c:v>
                </c:pt>
                <c:pt idx="47">
                  <c:v>R404Q07S</c:v>
                </c:pt>
                <c:pt idx="48">
                  <c:v>R111Q06C</c:v>
                </c:pt>
                <c:pt idx="49">
                  <c:v>R460Q01C</c:v>
                </c:pt>
                <c:pt idx="50">
                  <c:v>R412Q08C</c:v>
                </c:pt>
                <c:pt idx="51">
                  <c:v>R412Q06S</c:v>
                </c:pt>
                <c:pt idx="52">
                  <c:v>R406Q01C</c:v>
                </c:pt>
                <c:pt idx="53">
                  <c:v>R460Q06S</c:v>
                </c:pt>
                <c:pt idx="54">
                  <c:v>R055Q02C</c:v>
                </c:pt>
                <c:pt idx="55">
                  <c:v>R055Q03C</c:v>
                </c:pt>
                <c:pt idx="56">
                  <c:v>R455Q02C</c:v>
                </c:pt>
                <c:pt idx="57">
                  <c:v>R455Q05S</c:v>
                </c:pt>
                <c:pt idx="58">
                  <c:v>R220Q01S</c:v>
                </c:pt>
                <c:pt idx="59">
                  <c:v>R420Q06C</c:v>
                </c:pt>
                <c:pt idx="60">
                  <c:v>R437Q07C</c:v>
                </c:pt>
                <c:pt idx="61">
                  <c:v>R067Q04C</c:v>
                </c:pt>
                <c:pt idx="62">
                  <c:v>R227Q02S</c:v>
                </c:pt>
                <c:pt idx="63">
                  <c:v>R102Q05C</c:v>
                </c:pt>
                <c:pt idx="64">
                  <c:v>R406Q02C</c:v>
                </c:pt>
                <c:pt idx="65">
                  <c:v>R466Q03S</c:v>
                </c:pt>
                <c:pt idx="66">
                  <c:v>R111Q02BC</c:v>
                </c:pt>
                <c:pt idx="67">
                  <c:v>R102Q04C</c:v>
                </c:pt>
                <c:pt idx="68">
                  <c:v>R432Q06S</c:v>
                </c:pt>
                <c:pt idx="69">
                  <c:v>R104Q05S</c:v>
                </c:pt>
              </c:strCache>
            </c:strRef>
          </c:cat>
          <c:val>
            <c:numRef>
              <c:f>Lapa6!$D$4:$D$73</c:f>
              <c:numCache>
                <c:formatCode>General</c:formatCode>
                <c:ptCount val="70"/>
                <c:pt idx="0">
                  <c:v>0.81859754292480758</c:v>
                </c:pt>
                <c:pt idx="1">
                  <c:v>0.44587312242798355</c:v>
                </c:pt>
                <c:pt idx="2">
                  <c:v>0.73898872987477637</c:v>
                </c:pt>
                <c:pt idx="3">
                  <c:v>0.67099410891089117</c:v>
                </c:pt>
                <c:pt idx="4">
                  <c:v>0.54443540090771558</c:v>
                </c:pt>
                <c:pt idx="5">
                  <c:v>1.4141138580246913</c:v>
                </c:pt>
                <c:pt idx="6">
                  <c:v>1.1378859601449274</c:v>
                </c:pt>
                <c:pt idx="7">
                  <c:v>1.1127433063791556</c:v>
                </c:pt>
                <c:pt idx="8">
                  <c:v>1.1152026528258361</c:v>
                </c:pt>
                <c:pt idx="9">
                  <c:v>0.5103117924528302</c:v>
                </c:pt>
                <c:pt idx="10">
                  <c:v>0.77592165982672134</c:v>
                </c:pt>
                <c:pt idx="11">
                  <c:v>1.5372424101198403</c:v>
                </c:pt>
                <c:pt idx="12">
                  <c:v>0.59080216049382717</c:v>
                </c:pt>
                <c:pt idx="13">
                  <c:v>1.1291327421171171</c:v>
                </c:pt>
                <c:pt idx="14">
                  <c:v>1.3835908532842234</c:v>
                </c:pt>
                <c:pt idx="15">
                  <c:v>1.0001438534278959</c:v>
                </c:pt>
                <c:pt idx="16">
                  <c:v>0.27567410115783059</c:v>
                </c:pt>
                <c:pt idx="17">
                  <c:v>4.2043414876033003</c:v>
                </c:pt>
                <c:pt idx="18">
                  <c:v>0.80097365397805209</c:v>
                </c:pt>
                <c:pt idx="19">
                  <c:v>1.0948383167220377</c:v>
                </c:pt>
                <c:pt idx="20">
                  <c:v>0.9842773834019205</c:v>
                </c:pt>
                <c:pt idx="21">
                  <c:v>0.99573524999999996</c:v>
                </c:pt>
                <c:pt idx="22">
                  <c:v>0.64155635802469135</c:v>
                </c:pt>
                <c:pt idx="23">
                  <c:v>1.5755049744304976</c:v>
                </c:pt>
                <c:pt idx="24">
                  <c:v>1.0448034931912373</c:v>
                </c:pt>
                <c:pt idx="25">
                  <c:v>1.3543620777027026</c:v>
                </c:pt>
                <c:pt idx="26">
                  <c:v>0.52053624727668846</c:v>
                </c:pt>
                <c:pt idx="27">
                  <c:v>2.3180712573496156</c:v>
                </c:pt>
                <c:pt idx="28">
                  <c:v>1.1475690816935005</c:v>
                </c:pt>
                <c:pt idx="29">
                  <c:v>1.2676141527001863</c:v>
                </c:pt>
                <c:pt idx="30">
                  <c:v>1.153627700751011</c:v>
                </c:pt>
                <c:pt idx="31">
                  <c:v>1.249964940098661</c:v>
                </c:pt>
                <c:pt idx="32">
                  <c:v>0.49853432174505796</c:v>
                </c:pt>
                <c:pt idx="33">
                  <c:v>0.64265833333333333</c:v>
                </c:pt>
                <c:pt idx="34">
                  <c:v>1.0584445492662473</c:v>
                </c:pt>
                <c:pt idx="35">
                  <c:v>1.0521065930956424</c:v>
                </c:pt>
                <c:pt idx="36">
                  <c:v>2.6302411080711354</c:v>
                </c:pt>
                <c:pt idx="37">
                  <c:v>1.0124652747252747</c:v>
                </c:pt>
                <c:pt idx="38">
                  <c:v>0.57589650837988826</c:v>
                </c:pt>
                <c:pt idx="39">
                  <c:v>0.82511478458049881</c:v>
                </c:pt>
                <c:pt idx="40">
                  <c:v>0.7025161633663366</c:v>
                </c:pt>
                <c:pt idx="41">
                  <c:v>1.6394764357053682</c:v>
                </c:pt>
                <c:pt idx="42">
                  <c:v>0.80392440878378379</c:v>
                </c:pt>
                <c:pt idx="43">
                  <c:v>1.6785816113161132</c:v>
                </c:pt>
                <c:pt idx="44">
                  <c:v>1.33588050330033</c:v>
                </c:pt>
                <c:pt idx="45">
                  <c:v>2.6302411080711354</c:v>
                </c:pt>
                <c:pt idx="46">
                  <c:v>0.71520382090951717</c:v>
                </c:pt>
                <c:pt idx="47">
                  <c:v>0.84145814006366526</c:v>
                </c:pt>
                <c:pt idx="48">
                  <c:v>1.8352557649170032</c:v>
                </c:pt>
                <c:pt idx="49">
                  <c:v>2.0874134803921569</c:v>
                </c:pt>
                <c:pt idx="50">
                  <c:v>4.1800762633996937</c:v>
                </c:pt>
                <c:pt idx="51">
                  <c:v>0.86371933333333339</c:v>
                </c:pt>
                <c:pt idx="52">
                  <c:v>1.185774891304348</c:v>
                </c:pt>
                <c:pt idx="53">
                  <c:v>0.54502479541734861</c:v>
                </c:pt>
                <c:pt idx="54">
                  <c:v>1.450938907284768</c:v>
                </c:pt>
                <c:pt idx="55">
                  <c:v>1.5711722406181015</c:v>
                </c:pt>
                <c:pt idx="56">
                  <c:v>2.0620303987455197</c:v>
                </c:pt>
                <c:pt idx="57">
                  <c:v>0.717931603773585</c:v>
                </c:pt>
                <c:pt idx="58">
                  <c:v>2.9171329218106994</c:v>
                </c:pt>
                <c:pt idx="59">
                  <c:v>1.1935269870609981</c:v>
                </c:pt>
                <c:pt idx="60">
                  <c:v>1.3650266992551212</c:v>
                </c:pt>
                <c:pt idx="61">
                  <c:v>1.6563541899441341</c:v>
                </c:pt>
                <c:pt idx="62">
                  <c:v>0.84336479944674958</c:v>
                </c:pt>
                <c:pt idx="63">
                  <c:v>0.80083839122486289</c:v>
                </c:pt>
                <c:pt idx="64">
                  <c:v>1.2012335555555556</c:v>
                </c:pt>
                <c:pt idx="65">
                  <c:v>1.0580550862851952</c:v>
                </c:pt>
                <c:pt idx="66">
                  <c:v>4.5670294957608206</c:v>
                </c:pt>
                <c:pt idx="67">
                  <c:v>1.450618772563177</c:v>
                </c:pt>
                <c:pt idx="68">
                  <c:v>1.223839308728764</c:v>
                </c:pt>
                <c:pt idx="69">
                  <c:v>1.4452974882629108</c:v>
                </c:pt>
              </c:numCache>
            </c:numRef>
          </c:val>
          <c:smooth val="0"/>
          <c:extLst>
            <c:ext xmlns:c16="http://schemas.microsoft.com/office/drawing/2014/chart" uri="{C3380CC4-5D6E-409C-BE32-E72D297353CC}">
              <c16:uniqueId val="{00000001-8052-4BBB-8A11-6C4D73B46FEB}"/>
            </c:ext>
          </c:extLst>
        </c:ser>
        <c:dLbls>
          <c:showLegendKey val="0"/>
          <c:showVal val="0"/>
          <c:showCatName val="0"/>
          <c:showSerName val="0"/>
          <c:showPercent val="0"/>
          <c:showBubbleSize val="0"/>
        </c:dLbls>
        <c:marker val="1"/>
        <c:smooth val="0"/>
        <c:axId val="2124597231"/>
        <c:axId val="2124595567"/>
      </c:lineChart>
      <c:catAx>
        <c:axId val="2124592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n-150"/>
          </a:p>
        </c:txPr>
        <c:crossAx val="2124596815"/>
        <c:crosses val="autoZero"/>
        <c:auto val="1"/>
        <c:lblAlgn val="ctr"/>
        <c:lblOffset val="100"/>
        <c:tickLblSkip val="1"/>
        <c:noMultiLvlLbl val="0"/>
      </c:catAx>
      <c:valAx>
        <c:axId val="21245968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lv-LV" sz="1200" b="1"/>
                  <a:t>Procenti</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150"/>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150"/>
          </a:p>
        </c:txPr>
        <c:crossAx val="2124592655"/>
        <c:crosses val="autoZero"/>
        <c:crossBetween val="between"/>
      </c:valAx>
      <c:valAx>
        <c:axId val="2124595567"/>
        <c:scaling>
          <c:orientation val="minMax"/>
        </c:scaling>
        <c:delete val="0"/>
        <c:axPos val="r"/>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lv-LV" sz="1200" b="1"/>
                  <a:t>Laiks (minūtes)</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150"/>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150"/>
          </a:p>
        </c:txPr>
        <c:crossAx val="2124597231"/>
        <c:crosses val="max"/>
        <c:crossBetween val="between"/>
      </c:valAx>
      <c:catAx>
        <c:axId val="2124597231"/>
        <c:scaling>
          <c:orientation val="minMax"/>
        </c:scaling>
        <c:delete val="1"/>
        <c:axPos val="b"/>
        <c:numFmt formatCode="General" sourceLinked="1"/>
        <c:majorTickMark val="out"/>
        <c:minorTickMark val="none"/>
        <c:tickLblPos val="nextTo"/>
        <c:crossAx val="212459556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150"/>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150"/>
    </a:p>
  </c:txPr>
  <c:externalData r:id="rId4">
    <c:autoUpdate val="0"/>
  </c:externalData>
  <c:userShapes r:id="rId5"/>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Lapa1!$H$5</c:f>
              <c:strCache>
                <c:ptCount val="1"/>
                <c:pt idx="0">
                  <c:v>Zēni</c:v>
                </c:pt>
              </c:strCache>
            </c:strRef>
          </c:tx>
          <c:spPr>
            <a:ln w="28575" cap="rnd">
              <a:solidFill>
                <a:schemeClr val="accent1"/>
              </a:solidFill>
              <a:round/>
            </a:ln>
            <a:effectLst/>
          </c:spPr>
          <c:marker>
            <c:symbol val="none"/>
          </c:marker>
          <c:cat>
            <c:strRef>
              <c:f>Lapa1!$G$6:$G$9</c:f>
              <c:strCache>
                <c:ptCount val="4"/>
                <c:pt idx="0">
                  <c:v>PISA 2012</c:v>
                </c:pt>
                <c:pt idx="1">
                  <c:v>PISA 2015</c:v>
                </c:pt>
                <c:pt idx="2">
                  <c:v>PISA 2018</c:v>
                </c:pt>
                <c:pt idx="3">
                  <c:v>PISA 2022</c:v>
                </c:pt>
              </c:strCache>
            </c:strRef>
          </c:cat>
          <c:val>
            <c:numRef>
              <c:f>Lapa1!$H$6:$H$9</c:f>
              <c:numCache>
                <c:formatCode>General</c:formatCode>
                <c:ptCount val="4"/>
                <c:pt idx="0">
                  <c:v>462</c:v>
                </c:pt>
                <c:pt idx="1">
                  <c:v>467</c:v>
                </c:pt>
                <c:pt idx="2">
                  <c:v>462</c:v>
                </c:pt>
                <c:pt idx="3">
                  <c:v>461</c:v>
                </c:pt>
              </c:numCache>
            </c:numRef>
          </c:val>
          <c:smooth val="0"/>
          <c:extLst>
            <c:ext xmlns:c16="http://schemas.microsoft.com/office/drawing/2014/chart" uri="{C3380CC4-5D6E-409C-BE32-E72D297353CC}">
              <c16:uniqueId val="{00000000-15D7-4182-A63C-0FA53F1E1477}"/>
            </c:ext>
          </c:extLst>
        </c:ser>
        <c:ser>
          <c:idx val="1"/>
          <c:order val="1"/>
          <c:tx>
            <c:strRef>
              <c:f>Lapa1!$I$5</c:f>
              <c:strCache>
                <c:ptCount val="1"/>
                <c:pt idx="0">
                  <c:v>Meitenes</c:v>
                </c:pt>
              </c:strCache>
            </c:strRef>
          </c:tx>
          <c:spPr>
            <a:ln w="28575" cap="rnd">
              <a:solidFill>
                <a:schemeClr val="accent2"/>
              </a:solidFill>
              <a:round/>
            </a:ln>
            <a:effectLst/>
          </c:spPr>
          <c:marker>
            <c:symbol val="none"/>
          </c:marker>
          <c:cat>
            <c:strRef>
              <c:f>Lapa1!$G$6:$G$9</c:f>
              <c:strCache>
                <c:ptCount val="4"/>
                <c:pt idx="0">
                  <c:v>PISA 2012</c:v>
                </c:pt>
                <c:pt idx="1">
                  <c:v>PISA 2015</c:v>
                </c:pt>
                <c:pt idx="2">
                  <c:v>PISA 2018</c:v>
                </c:pt>
                <c:pt idx="3">
                  <c:v>PISA 2022</c:v>
                </c:pt>
              </c:strCache>
            </c:strRef>
          </c:cat>
          <c:val>
            <c:numRef>
              <c:f>Lapa1!$I$6:$I$9</c:f>
              <c:numCache>
                <c:formatCode>General</c:formatCode>
                <c:ptCount val="4"/>
                <c:pt idx="0">
                  <c:v>516</c:v>
                </c:pt>
                <c:pt idx="1">
                  <c:v>509</c:v>
                </c:pt>
                <c:pt idx="2">
                  <c:v>495</c:v>
                </c:pt>
                <c:pt idx="3">
                  <c:v>488</c:v>
                </c:pt>
              </c:numCache>
            </c:numRef>
          </c:val>
          <c:smooth val="0"/>
          <c:extLst>
            <c:ext xmlns:c16="http://schemas.microsoft.com/office/drawing/2014/chart" uri="{C3380CC4-5D6E-409C-BE32-E72D297353CC}">
              <c16:uniqueId val="{00000001-15D7-4182-A63C-0FA53F1E1477}"/>
            </c:ext>
          </c:extLst>
        </c:ser>
        <c:dLbls>
          <c:showLegendKey val="0"/>
          <c:showVal val="0"/>
          <c:showCatName val="0"/>
          <c:showSerName val="0"/>
          <c:showPercent val="0"/>
          <c:showBubbleSize val="0"/>
        </c:dLbls>
        <c:smooth val="0"/>
        <c:axId val="1642645456"/>
        <c:axId val="1405913152"/>
      </c:lineChart>
      <c:catAx>
        <c:axId val="1642645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crossAx val="1405913152"/>
        <c:crosses val="autoZero"/>
        <c:auto val="1"/>
        <c:lblAlgn val="ctr"/>
        <c:lblOffset val="100"/>
        <c:noMultiLvlLbl val="0"/>
      </c:catAx>
      <c:valAx>
        <c:axId val="1405913152"/>
        <c:scaling>
          <c:orientation val="minMax"/>
          <c:min val="4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crossAx val="1642645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150"/>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pPr>
      <a:endParaRPr lang="en-150"/>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96044680132563"/>
          <c:y val="2.1852716134625246E-2"/>
          <c:w val="0.69967414876851419"/>
          <c:h val="0.93206136029951203"/>
        </c:manualLayout>
      </c:layout>
      <c:barChart>
        <c:barDir val="bar"/>
        <c:grouping val="stacked"/>
        <c:varyColors val="0"/>
        <c:ser>
          <c:idx val="1"/>
          <c:order val="0"/>
          <c:tx>
            <c:strRef>
              <c:f>'https://universityoflatvia387-my.sharepoint.com/personal/ritak_edu_lu_lv/Documents/Documents/[2nd_PISA2022_Vol1_Fig_Ch3(1).xlsx]Figure I.3.5'!$E$96</c:f>
              <c:strCache>
                <c:ptCount val="1"/>
                <c:pt idx="0">
                  <c:v>1.a līmenis</c:v>
                </c:pt>
              </c:strCache>
            </c:strRef>
          </c:tx>
          <c:spPr>
            <a:solidFill>
              <a:schemeClr val="bg1">
                <a:lumMod val="85000"/>
              </a:schemeClr>
            </a:solidFill>
            <a:ln w="3175">
              <a:solidFill>
                <a:schemeClr val="tx1"/>
              </a:solidFill>
            </a:ln>
            <a:effectLst/>
          </c:spPr>
          <c:invertIfNegative val="0"/>
          <c:cat>
            <c:strRef>
              <c:f>'[2]Figure I.3.5'!$B$98:$B$121</c:f>
              <c:strCache>
                <c:ptCount val="24"/>
                <c:pt idx="0">
                  <c:v>Igaunija</c:v>
                </c:pt>
                <c:pt idx="1">
                  <c:v>Īrija</c:v>
                </c:pt>
                <c:pt idx="2">
                  <c:v>Latvija</c:v>
                </c:pt>
                <c:pt idx="3">
                  <c:v>Slovēnija</c:v>
                </c:pt>
                <c:pt idx="4">
                  <c:v>Somija</c:v>
                </c:pt>
                <c:pt idx="5">
                  <c:v>Polija</c:v>
                </c:pt>
                <c:pt idx="6">
                  <c:v>Šveice</c:v>
                </c:pt>
                <c:pt idx="7">
                  <c:v>Dānija</c:v>
                </c:pt>
                <c:pt idx="8">
                  <c:v>Čehija</c:v>
                </c:pt>
                <c:pt idx="9">
                  <c:v>Lielbritānija</c:v>
                </c:pt>
                <c:pt idx="10">
                  <c:v>Spānija</c:v>
                </c:pt>
                <c:pt idx="11">
                  <c:v>Lietuva</c:v>
                </c:pt>
                <c:pt idx="12">
                  <c:v>Portugāle</c:v>
                </c:pt>
                <c:pt idx="13">
                  <c:v>Beļģija</c:v>
                </c:pt>
                <c:pt idx="14">
                  <c:v>Vācija</c:v>
                </c:pt>
                <c:pt idx="15">
                  <c:v>Ungārija</c:v>
                </c:pt>
                <c:pt idx="16">
                  <c:v>Zviedrija</c:v>
                </c:pt>
                <c:pt idx="17">
                  <c:v>Francija</c:v>
                </c:pt>
                <c:pt idx="18">
                  <c:v>Itālija</c:v>
                </c:pt>
                <c:pt idx="19">
                  <c:v>Nīderlande</c:v>
                </c:pt>
                <c:pt idx="20">
                  <c:v>Norvēģija</c:v>
                </c:pt>
                <c:pt idx="21">
                  <c:v>Slovākija</c:v>
                </c:pt>
                <c:pt idx="22">
                  <c:v>Islande</c:v>
                </c:pt>
                <c:pt idx="23">
                  <c:v>Grieķija</c:v>
                </c:pt>
              </c:strCache>
            </c:strRef>
          </c:cat>
          <c:val>
            <c:numRef>
              <c:f>'[2]Figure I.3.5'!$E$98:$E$121</c:f>
              <c:numCache>
                <c:formatCode>General</c:formatCode>
                <c:ptCount val="24"/>
                <c:pt idx="0">
                  <c:v>-8.4919672012329102</c:v>
                </c:pt>
                <c:pt idx="1">
                  <c:v>-12.10140419006348</c:v>
                </c:pt>
                <c:pt idx="2">
                  <c:v>-13.78587627410889</c:v>
                </c:pt>
                <c:pt idx="3">
                  <c:v>-13.88165187835693</c:v>
                </c:pt>
                <c:pt idx="4">
                  <c:v>-12.78358173370361</c:v>
                </c:pt>
                <c:pt idx="5">
                  <c:v>-13.81834506988525</c:v>
                </c:pt>
                <c:pt idx="6">
                  <c:v>-14.7588357925415</c:v>
                </c:pt>
                <c:pt idx="7">
                  <c:v>-14.898594856262211</c:v>
                </c:pt>
                <c:pt idx="8">
                  <c:v>-15.05233955383301</c:v>
                </c:pt>
                <c:pt idx="9">
                  <c:v>-14.42197418212891</c:v>
                </c:pt>
                <c:pt idx="10">
                  <c:v>-15.86369705200195</c:v>
                </c:pt>
                <c:pt idx="11">
                  <c:v>-16.66587066650391</c:v>
                </c:pt>
                <c:pt idx="12">
                  <c:v>-16.514469146728519</c:v>
                </c:pt>
                <c:pt idx="13">
                  <c:v>-15.155080795288089</c:v>
                </c:pt>
                <c:pt idx="14">
                  <c:v>-15.53480243682861</c:v>
                </c:pt>
                <c:pt idx="15">
                  <c:v>-16.769948959350589</c:v>
                </c:pt>
                <c:pt idx="16">
                  <c:v>-16.193021774291989</c:v>
                </c:pt>
                <c:pt idx="17">
                  <c:v>-16.159780502319339</c:v>
                </c:pt>
                <c:pt idx="18">
                  <c:v>-17.437250137329102</c:v>
                </c:pt>
                <c:pt idx="19">
                  <c:v>-18.313320159912109</c:v>
                </c:pt>
                <c:pt idx="20">
                  <c:v>-18.191976547241211</c:v>
                </c:pt>
                <c:pt idx="21">
                  <c:v>-18.7259635925293</c:v>
                </c:pt>
                <c:pt idx="22">
                  <c:v>-23.44255447387695</c:v>
                </c:pt>
                <c:pt idx="23">
                  <c:v>-24.586385726928711</c:v>
                </c:pt>
              </c:numCache>
            </c:numRef>
          </c:val>
          <c:extLst>
            <c:ext xmlns:c16="http://schemas.microsoft.com/office/drawing/2014/chart" uri="{C3380CC4-5D6E-409C-BE32-E72D297353CC}">
              <c16:uniqueId val="{00000000-F0C0-4CCA-BA9A-1AE71C91CCF2}"/>
            </c:ext>
          </c:extLst>
        </c:ser>
        <c:ser>
          <c:idx val="2"/>
          <c:order val="1"/>
          <c:tx>
            <c:strRef>
              <c:f>'https://universityoflatvia387-my.sharepoint.com/personal/ritak_edu_lu_lv/Documents/Documents/[2nd_PISA2022_Vol1_Fig_Ch3(1).xlsx]Figure I.3.5'!$D$96</c:f>
              <c:strCache>
                <c:ptCount val="1"/>
                <c:pt idx="0">
                  <c:v>1.b līmenis</c:v>
                </c:pt>
              </c:strCache>
            </c:strRef>
          </c:tx>
          <c:spPr>
            <a:solidFill>
              <a:schemeClr val="bg1">
                <a:lumMod val="75000"/>
              </a:schemeClr>
            </a:solidFill>
            <a:ln w="3175">
              <a:solidFill>
                <a:schemeClr val="tx1"/>
              </a:solidFill>
            </a:ln>
            <a:effectLst/>
          </c:spPr>
          <c:invertIfNegative val="0"/>
          <c:cat>
            <c:strRef>
              <c:f>'[2]Figure I.3.5'!$B$98:$B$121</c:f>
              <c:strCache>
                <c:ptCount val="24"/>
                <c:pt idx="0">
                  <c:v>Igaunija</c:v>
                </c:pt>
                <c:pt idx="1">
                  <c:v>Īrija</c:v>
                </c:pt>
                <c:pt idx="2">
                  <c:v>Latvija</c:v>
                </c:pt>
                <c:pt idx="3">
                  <c:v>Slovēnija</c:v>
                </c:pt>
                <c:pt idx="4">
                  <c:v>Somija</c:v>
                </c:pt>
                <c:pt idx="5">
                  <c:v>Polija</c:v>
                </c:pt>
                <c:pt idx="6">
                  <c:v>Šveice</c:v>
                </c:pt>
                <c:pt idx="7">
                  <c:v>Dānija</c:v>
                </c:pt>
                <c:pt idx="8">
                  <c:v>Čehija</c:v>
                </c:pt>
                <c:pt idx="9">
                  <c:v>Lielbritānija</c:v>
                </c:pt>
                <c:pt idx="10">
                  <c:v>Spānija</c:v>
                </c:pt>
                <c:pt idx="11">
                  <c:v>Lietuva</c:v>
                </c:pt>
                <c:pt idx="12">
                  <c:v>Portugāle</c:v>
                </c:pt>
                <c:pt idx="13">
                  <c:v>Beļģija</c:v>
                </c:pt>
                <c:pt idx="14">
                  <c:v>Vācija</c:v>
                </c:pt>
                <c:pt idx="15">
                  <c:v>Ungārija</c:v>
                </c:pt>
                <c:pt idx="16">
                  <c:v>Zviedrija</c:v>
                </c:pt>
                <c:pt idx="17">
                  <c:v>Francija</c:v>
                </c:pt>
                <c:pt idx="18">
                  <c:v>Itālija</c:v>
                </c:pt>
                <c:pt idx="19">
                  <c:v>Nīderlande</c:v>
                </c:pt>
                <c:pt idx="20">
                  <c:v>Norvēģija</c:v>
                </c:pt>
                <c:pt idx="21">
                  <c:v>Slovākija</c:v>
                </c:pt>
                <c:pt idx="22">
                  <c:v>Islande</c:v>
                </c:pt>
                <c:pt idx="23">
                  <c:v>Grieķija</c:v>
                </c:pt>
              </c:strCache>
            </c:strRef>
          </c:cat>
          <c:val>
            <c:numRef>
              <c:f>'[2]Figure I.3.5'!$D$98:$D$121</c:f>
              <c:numCache>
                <c:formatCode>General</c:formatCode>
                <c:ptCount val="24"/>
                <c:pt idx="0">
                  <c:v>-1.528433561325073</c:v>
                </c:pt>
                <c:pt idx="1">
                  <c:v>-3.0761597156524658</c:v>
                </c:pt>
                <c:pt idx="2">
                  <c:v>-2.4924159049987789</c:v>
                </c:pt>
                <c:pt idx="3">
                  <c:v>-3.5338013172149658</c:v>
                </c:pt>
                <c:pt idx="4">
                  <c:v>-4.4017953872680664</c:v>
                </c:pt>
                <c:pt idx="5">
                  <c:v>-4.4283046722412109</c:v>
                </c:pt>
                <c:pt idx="6">
                  <c:v>-4.0513057708740234</c:v>
                </c:pt>
                <c:pt idx="7">
                  <c:v>-4.0851130485534668</c:v>
                </c:pt>
                <c:pt idx="8">
                  <c:v>-4.2211027145385742</c:v>
                </c:pt>
                <c:pt idx="9">
                  <c:v>-4.9671516418457031</c:v>
                </c:pt>
                <c:pt idx="10">
                  <c:v>-4.7247037887573242</c:v>
                </c:pt>
                <c:pt idx="11">
                  <c:v>-4.6149382591247559</c:v>
                </c:pt>
                <c:pt idx="12">
                  <c:v>-4.6651725769042969</c:v>
                </c:pt>
                <c:pt idx="13">
                  <c:v>-6.3031201362609863</c:v>
                </c:pt>
                <c:pt idx="14">
                  <c:v>-6.3599567413330078</c:v>
                </c:pt>
                <c:pt idx="15">
                  <c:v>-5.5340633392333984</c:v>
                </c:pt>
                <c:pt idx="16">
                  <c:v>-6.334200382232666</c:v>
                </c:pt>
                <c:pt idx="17">
                  <c:v>-6.4856467247009277</c:v>
                </c:pt>
                <c:pt idx="18">
                  <c:v>-5.604316234588623</c:v>
                </c:pt>
                <c:pt idx="19">
                  <c:v>-7.7812838554382324</c:v>
                </c:pt>
                <c:pt idx="20">
                  <c:v>-7.9688935279846191</c:v>
                </c:pt>
                <c:pt idx="21">
                  <c:v>-9.2545356750488281</c:v>
                </c:pt>
                <c:pt idx="22">
                  <c:v>-10.547859191894529</c:v>
                </c:pt>
                <c:pt idx="23">
                  <c:v>-10.776981353759769</c:v>
                </c:pt>
              </c:numCache>
            </c:numRef>
          </c:val>
          <c:extLst>
            <c:ext xmlns:c16="http://schemas.microsoft.com/office/drawing/2014/chart" uri="{C3380CC4-5D6E-409C-BE32-E72D297353CC}">
              <c16:uniqueId val="{00000001-F0C0-4CCA-BA9A-1AE71C91CCF2}"/>
            </c:ext>
          </c:extLst>
        </c:ser>
        <c:ser>
          <c:idx val="3"/>
          <c:order val="2"/>
          <c:tx>
            <c:strRef>
              <c:f>'https://universityoflatvia387-my.sharepoint.com/personal/ritak_edu_lu_lv/Documents/Documents/[2nd_PISA2022_Vol1_Fig_Ch3(1).xlsx]Figure I.3.5'!$C$96</c:f>
              <c:strCache>
                <c:ptCount val="1"/>
                <c:pt idx="0">
                  <c:v>Zem 1.b līmeņa</c:v>
                </c:pt>
              </c:strCache>
            </c:strRef>
          </c:tx>
          <c:spPr>
            <a:solidFill>
              <a:schemeClr val="tx1"/>
            </a:solidFill>
            <a:ln w="3175">
              <a:solidFill>
                <a:schemeClr val="tx1"/>
              </a:solidFill>
            </a:ln>
            <a:effectLst/>
          </c:spPr>
          <c:invertIfNegative val="0"/>
          <c:cat>
            <c:strRef>
              <c:f>'[2]Figure I.3.5'!$B$98:$B$121</c:f>
              <c:strCache>
                <c:ptCount val="24"/>
                <c:pt idx="0">
                  <c:v>Igaunija</c:v>
                </c:pt>
                <c:pt idx="1">
                  <c:v>Īrija</c:v>
                </c:pt>
                <c:pt idx="2">
                  <c:v>Latvija</c:v>
                </c:pt>
                <c:pt idx="3">
                  <c:v>Slovēnija</c:v>
                </c:pt>
                <c:pt idx="4">
                  <c:v>Somija</c:v>
                </c:pt>
                <c:pt idx="5">
                  <c:v>Polija</c:v>
                </c:pt>
                <c:pt idx="6">
                  <c:v>Šveice</c:v>
                </c:pt>
                <c:pt idx="7">
                  <c:v>Dānija</c:v>
                </c:pt>
                <c:pt idx="8">
                  <c:v>Čehija</c:v>
                </c:pt>
                <c:pt idx="9">
                  <c:v>Lielbritānija</c:v>
                </c:pt>
                <c:pt idx="10">
                  <c:v>Spānija</c:v>
                </c:pt>
                <c:pt idx="11">
                  <c:v>Lietuva</c:v>
                </c:pt>
                <c:pt idx="12">
                  <c:v>Portugāle</c:v>
                </c:pt>
                <c:pt idx="13">
                  <c:v>Beļģija</c:v>
                </c:pt>
                <c:pt idx="14">
                  <c:v>Vācija</c:v>
                </c:pt>
                <c:pt idx="15">
                  <c:v>Ungārija</c:v>
                </c:pt>
                <c:pt idx="16">
                  <c:v>Zviedrija</c:v>
                </c:pt>
                <c:pt idx="17">
                  <c:v>Francija</c:v>
                </c:pt>
                <c:pt idx="18">
                  <c:v>Itālija</c:v>
                </c:pt>
                <c:pt idx="19">
                  <c:v>Nīderlande</c:v>
                </c:pt>
                <c:pt idx="20">
                  <c:v>Norvēģija</c:v>
                </c:pt>
                <c:pt idx="21">
                  <c:v>Slovākija</c:v>
                </c:pt>
                <c:pt idx="22">
                  <c:v>Islande</c:v>
                </c:pt>
                <c:pt idx="23">
                  <c:v>Grieķija</c:v>
                </c:pt>
              </c:strCache>
            </c:strRef>
          </c:cat>
          <c:val>
            <c:numRef>
              <c:f>'[2]Figure I.3.5'!$C$98:$C$121</c:f>
              <c:numCache>
                <c:formatCode>General</c:formatCode>
                <c:ptCount val="24"/>
                <c:pt idx="0">
                  <c:v>-9.7651064395904541E-2</c:v>
                </c:pt>
                <c:pt idx="1">
                  <c:v>-0.38143077492713928</c:v>
                </c:pt>
                <c:pt idx="2">
                  <c:v>-0.19021967053413391</c:v>
                </c:pt>
                <c:pt idx="3">
                  <c:v>-0.33713904023170471</c:v>
                </c:pt>
                <c:pt idx="4">
                  <c:v>-0.77184700965881348</c:v>
                </c:pt>
                <c:pt idx="5">
                  <c:v>-0.3956182599067688</c:v>
                </c:pt>
                <c:pt idx="6">
                  <c:v>-0.36414143443107599</c:v>
                </c:pt>
                <c:pt idx="7">
                  <c:v>-0.48125040531158447</c:v>
                </c:pt>
                <c:pt idx="8">
                  <c:v>-0.61358463764190674</c:v>
                </c:pt>
                <c:pt idx="9">
                  <c:v>-0.70901966094970703</c:v>
                </c:pt>
                <c:pt idx="10">
                  <c:v>-0.67624789476394653</c:v>
                </c:pt>
                <c:pt idx="11">
                  <c:v>-0.48482415080070501</c:v>
                </c:pt>
                <c:pt idx="12">
                  <c:v>-0.62061613798141479</c:v>
                </c:pt>
                <c:pt idx="13">
                  <c:v>-0.95253640413284302</c:v>
                </c:pt>
                <c:pt idx="14">
                  <c:v>-1.01025390625</c:v>
                </c:pt>
                <c:pt idx="15">
                  <c:v>-0.60879594087600708</c:v>
                </c:pt>
                <c:pt idx="16">
                  <c:v>-1.2094399929046631</c:v>
                </c:pt>
                <c:pt idx="17">
                  <c:v>-1.1580297946929929</c:v>
                </c:pt>
                <c:pt idx="18">
                  <c:v>-0.89291906356811523</c:v>
                </c:pt>
                <c:pt idx="19">
                  <c:v>-1.2059453725814819</c:v>
                </c:pt>
                <c:pt idx="20">
                  <c:v>-1.461715459823608</c:v>
                </c:pt>
                <c:pt idx="21">
                  <c:v>-2.64353346824646</c:v>
                </c:pt>
                <c:pt idx="22">
                  <c:v>-1.904494524002075</c:v>
                </c:pt>
                <c:pt idx="23">
                  <c:v>-1.961880087852478</c:v>
                </c:pt>
              </c:numCache>
            </c:numRef>
          </c:val>
          <c:extLst>
            <c:ext xmlns:c16="http://schemas.microsoft.com/office/drawing/2014/chart" uri="{C3380CC4-5D6E-409C-BE32-E72D297353CC}">
              <c16:uniqueId val="{00000002-F0C0-4CCA-BA9A-1AE71C91CCF2}"/>
            </c:ext>
          </c:extLst>
        </c:ser>
        <c:ser>
          <c:idx val="0"/>
          <c:order val="3"/>
          <c:tx>
            <c:strRef>
              <c:f>'https://universityoflatvia387-my.sharepoint.com/personal/ritak_edu_lu_lv/Documents/Documents/[2nd_PISA2022_Vol1_Fig_Ch3(1).xlsx]Figure I.3.5'!$F$96</c:f>
              <c:strCache>
                <c:ptCount val="1"/>
                <c:pt idx="0">
                  <c:v>2. līmenis</c:v>
                </c:pt>
              </c:strCache>
            </c:strRef>
          </c:tx>
          <c:spPr>
            <a:solidFill>
              <a:schemeClr val="accent1">
                <a:lumMod val="20000"/>
                <a:lumOff val="80000"/>
              </a:schemeClr>
            </a:solidFill>
            <a:ln w="3175">
              <a:solidFill>
                <a:schemeClr val="tx1"/>
              </a:solidFill>
            </a:ln>
            <a:effectLst/>
          </c:spPr>
          <c:invertIfNegative val="0"/>
          <c:cat>
            <c:strRef>
              <c:f>'[2]Figure I.3.5'!$B$98:$B$121</c:f>
              <c:strCache>
                <c:ptCount val="24"/>
                <c:pt idx="0">
                  <c:v>Igaunija</c:v>
                </c:pt>
                <c:pt idx="1">
                  <c:v>Īrija</c:v>
                </c:pt>
                <c:pt idx="2">
                  <c:v>Latvija</c:v>
                </c:pt>
                <c:pt idx="3">
                  <c:v>Slovēnija</c:v>
                </c:pt>
                <c:pt idx="4">
                  <c:v>Somija</c:v>
                </c:pt>
                <c:pt idx="5">
                  <c:v>Polija</c:v>
                </c:pt>
                <c:pt idx="6">
                  <c:v>Šveice</c:v>
                </c:pt>
                <c:pt idx="7">
                  <c:v>Dānija</c:v>
                </c:pt>
                <c:pt idx="8">
                  <c:v>Čehija</c:v>
                </c:pt>
                <c:pt idx="9">
                  <c:v>Lielbritānija</c:v>
                </c:pt>
                <c:pt idx="10">
                  <c:v>Spānija</c:v>
                </c:pt>
                <c:pt idx="11">
                  <c:v>Lietuva</c:v>
                </c:pt>
                <c:pt idx="12">
                  <c:v>Portugāle</c:v>
                </c:pt>
                <c:pt idx="13">
                  <c:v>Beļģija</c:v>
                </c:pt>
                <c:pt idx="14">
                  <c:v>Vācija</c:v>
                </c:pt>
                <c:pt idx="15">
                  <c:v>Ungārija</c:v>
                </c:pt>
                <c:pt idx="16">
                  <c:v>Zviedrija</c:v>
                </c:pt>
                <c:pt idx="17">
                  <c:v>Francija</c:v>
                </c:pt>
                <c:pt idx="18">
                  <c:v>Itālija</c:v>
                </c:pt>
                <c:pt idx="19">
                  <c:v>Nīderlande</c:v>
                </c:pt>
                <c:pt idx="20">
                  <c:v>Norvēģija</c:v>
                </c:pt>
                <c:pt idx="21">
                  <c:v>Slovākija</c:v>
                </c:pt>
                <c:pt idx="22">
                  <c:v>Islande</c:v>
                </c:pt>
                <c:pt idx="23">
                  <c:v>Grieķija</c:v>
                </c:pt>
              </c:strCache>
            </c:strRef>
          </c:cat>
          <c:val>
            <c:numRef>
              <c:f>'[2]Figure I.3.5'!$F$98:$F$121</c:f>
              <c:numCache>
                <c:formatCode>General</c:formatCode>
                <c:ptCount val="24"/>
                <c:pt idx="0">
                  <c:v>21.936018034718789</c:v>
                </c:pt>
                <c:pt idx="1">
                  <c:v>25.445449135228301</c:v>
                </c:pt>
                <c:pt idx="2">
                  <c:v>29.783632317290021</c:v>
                </c:pt>
                <c:pt idx="3">
                  <c:v>25.711385494608511</c:v>
                </c:pt>
                <c:pt idx="4">
                  <c:v>21.62557676387037</c:v>
                </c:pt>
                <c:pt idx="5">
                  <c:v>24.340267147554218</c:v>
                </c:pt>
                <c:pt idx="6">
                  <c:v>23.674521074330531</c:v>
                </c:pt>
                <c:pt idx="7">
                  <c:v>26.391774405584279</c:v>
                </c:pt>
                <c:pt idx="8">
                  <c:v>24.897052713233709</c:v>
                </c:pt>
                <c:pt idx="9">
                  <c:v>24.259146103096668</c:v>
                </c:pt>
                <c:pt idx="10">
                  <c:v>27.755702168279129</c:v>
                </c:pt>
                <c:pt idx="11">
                  <c:v>28.415788357241251</c:v>
                </c:pt>
                <c:pt idx="12">
                  <c:v>27.796375126873539</c:v>
                </c:pt>
                <c:pt idx="13">
                  <c:v>23.2527079680447</c:v>
                </c:pt>
                <c:pt idx="14">
                  <c:v>23.971605482466671</c:v>
                </c:pt>
                <c:pt idx="15">
                  <c:v>25.896043203683131</c:v>
                </c:pt>
                <c:pt idx="16">
                  <c:v>22.098450381474979</c:v>
                </c:pt>
                <c:pt idx="17">
                  <c:v>23.763642012265109</c:v>
                </c:pt>
                <c:pt idx="18">
                  <c:v>27.88780283373918</c:v>
                </c:pt>
                <c:pt idx="19">
                  <c:v>21.3299502682246</c:v>
                </c:pt>
                <c:pt idx="20">
                  <c:v>23.825941305390678</c:v>
                </c:pt>
                <c:pt idx="21">
                  <c:v>26.29601241799104</c:v>
                </c:pt>
                <c:pt idx="22">
                  <c:v>28.558467565411512</c:v>
                </c:pt>
                <c:pt idx="23">
                  <c:v>30.12129429678572</c:v>
                </c:pt>
              </c:numCache>
            </c:numRef>
          </c:val>
          <c:extLst>
            <c:ext xmlns:c16="http://schemas.microsoft.com/office/drawing/2014/chart" uri="{C3380CC4-5D6E-409C-BE32-E72D297353CC}">
              <c16:uniqueId val="{00000003-F0C0-4CCA-BA9A-1AE71C91CCF2}"/>
            </c:ext>
          </c:extLst>
        </c:ser>
        <c:ser>
          <c:idx val="4"/>
          <c:order val="4"/>
          <c:tx>
            <c:strRef>
              <c:f>'https://universityoflatvia387-my.sharepoint.com/personal/ritak_edu_lu_lv/Documents/Documents/[2nd_PISA2022_Vol1_Fig_Ch3(1).xlsx]Figure I.3.5'!$G$96</c:f>
              <c:strCache>
                <c:ptCount val="1"/>
                <c:pt idx="0">
                  <c:v>3. līmenis</c:v>
                </c:pt>
              </c:strCache>
            </c:strRef>
          </c:tx>
          <c:spPr>
            <a:solidFill>
              <a:schemeClr val="accent1">
                <a:lumMod val="40000"/>
                <a:lumOff val="60000"/>
              </a:schemeClr>
            </a:solidFill>
            <a:ln w="3175">
              <a:solidFill>
                <a:schemeClr val="tx1"/>
              </a:solidFill>
            </a:ln>
            <a:effectLst/>
          </c:spPr>
          <c:invertIfNegative val="0"/>
          <c:cat>
            <c:strRef>
              <c:f>'[2]Figure I.3.5'!$B$98:$B$121</c:f>
              <c:strCache>
                <c:ptCount val="24"/>
                <c:pt idx="0">
                  <c:v>Igaunija</c:v>
                </c:pt>
                <c:pt idx="1">
                  <c:v>Īrija</c:v>
                </c:pt>
                <c:pt idx="2">
                  <c:v>Latvija</c:v>
                </c:pt>
                <c:pt idx="3">
                  <c:v>Slovēnija</c:v>
                </c:pt>
                <c:pt idx="4">
                  <c:v>Somija</c:v>
                </c:pt>
                <c:pt idx="5">
                  <c:v>Polija</c:v>
                </c:pt>
                <c:pt idx="6">
                  <c:v>Šveice</c:v>
                </c:pt>
                <c:pt idx="7">
                  <c:v>Dānija</c:v>
                </c:pt>
                <c:pt idx="8">
                  <c:v>Čehija</c:v>
                </c:pt>
                <c:pt idx="9">
                  <c:v>Lielbritānija</c:v>
                </c:pt>
                <c:pt idx="10">
                  <c:v>Spānija</c:v>
                </c:pt>
                <c:pt idx="11">
                  <c:v>Lietuva</c:v>
                </c:pt>
                <c:pt idx="12">
                  <c:v>Portugāle</c:v>
                </c:pt>
                <c:pt idx="13">
                  <c:v>Beļģija</c:v>
                </c:pt>
                <c:pt idx="14">
                  <c:v>Vācija</c:v>
                </c:pt>
                <c:pt idx="15">
                  <c:v>Ungārija</c:v>
                </c:pt>
                <c:pt idx="16">
                  <c:v>Zviedrija</c:v>
                </c:pt>
                <c:pt idx="17">
                  <c:v>Francija</c:v>
                </c:pt>
                <c:pt idx="18">
                  <c:v>Itālija</c:v>
                </c:pt>
                <c:pt idx="19">
                  <c:v>Nīderlande</c:v>
                </c:pt>
                <c:pt idx="20">
                  <c:v>Norvēģija</c:v>
                </c:pt>
                <c:pt idx="21">
                  <c:v>Slovākija</c:v>
                </c:pt>
                <c:pt idx="22">
                  <c:v>Islande</c:v>
                </c:pt>
                <c:pt idx="23">
                  <c:v>Grieķija</c:v>
                </c:pt>
              </c:strCache>
            </c:strRef>
          </c:cat>
          <c:val>
            <c:numRef>
              <c:f>'[2]Figure I.3.5'!$G$98:$G$121</c:f>
              <c:numCache>
                <c:formatCode>General</c:formatCode>
                <c:ptCount val="24"/>
                <c:pt idx="0">
                  <c:v>31.663331775520899</c:v>
                </c:pt>
                <c:pt idx="1">
                  <c:v>30.41600847473698</c:v>
                </c:pt>
                <c:pt idx="2">
                  <c:v>30.86561393575337</c:v>
                </c:pt>
                <c:pt idx="3">
                  <c:v>29.00946137613067</c:v>
                </c:pt>
                <c:pt idx="4">
                  <c:v>26.57139093970315</c:v>
                </c:pt>
                <c:pt idx="5">
                  <c:v>28.916078769618078</c:v>
                </c:pt>
                <c:pt idx="6">
                  <c:v>26.552182880219981</c:v>
                </c:pt>
                <c:pt idx="7">
                  <c:v>28.69168621620766</c:v>
                </c:pt>
                <c:pt idx="8">
                  <c:v>27.386357812081538</c:v>
                </c:pt>
                <c:pt idx="9">
                  <c:v>26.390412653440531</c:v>
                </c:pt>
                <c:pt idx="10">
                  <c:v>29.533453850518502</c:v>
                </c:pt>
                <c:pt idx="11">
                  <c:v>28.070367733462639</c:v>
                </c:pt>
                <c:pt idx="12">
                  <c:v>28.220398898792698</c:v>
                </c:pt>
                <c:pt idx="13">
                  <c:v>27.35430674812045</c:v>
                </c:pt>
                <c:pt idx="14">
                  <c:v>25.422480576125171</c:v>
                </c:pt>
                <c:pt idx="15">
                  <c:v>27.34839941330879</c:v>
                </c:pt>
                <c:pt idx="16">
                  <c:v>24.96551252874173</c:v>
                </c:pt>
                <c:pt idx="17">
                  <c:v>26.76807949584143</c:v>
                </c:pt>
                <c:pt idx="18">
                  <c:v>28.348821117126619</c:v>
                </c:pt>
                <c:pt idx="19">
                  <c:v>21.99004604917765</c:v>
                </c:pt>
                <c:pt idx="20">
                  <c:v>24.50313122885883</c:v>
                </c:pt>
                <c:pt idx="21">
                  <c:v>24.741335939342932</c:v>
                </c:pt>
                <c:pt idx="22">
                  <c:v>22.87278935739171</c:v>
                </c:pt>
                <c:pt idx="23">
                  <c:v>22.373217532685231</c:v>
                </c:pt>
              </c:numCache>
            </c:numRef>
          </c:val>
          <c:extLst>
            <c:ext xmlns:c16="http://schemas.microsoft.com/office/drawing/2014/chart" uri="{C3380CC4-5D6E-409C-BE32-E72D297353CC}">
              <c16:uniqueId val="{00000004-F0C0-4CCA-BA9A-1AE71C91CCF2}"/>
            </c:ext>
          </c:extLst>
        </c:ser>
        <c:ser>
          <c:idx val="5"/>
          <c:order val="5"/>
          <c:tx>
            <c:strRef>
              <c:f>'https://universityoflatvia387-my.sharepoint.com/personal/ritak_edu_lu_lv/Documents/Documents/[2nd_PISA2022_Vol1_Fig_Ch3(1).xlsx]Figure I.3.5'!$H$96</c:f>
              <c:strCache>
                <c:ptCount val="1"/>
                <c:pt idx="0">
                  <c:v>4. līmenis</c:v>
                </c:pt>
              </c:strCache>
            </c:strRef>
          </c:tx>
          <c:spPr>
            <a:solidFill>
              <a:schemeClr val="accent1">
                <a:lumMod val="60000"/>
                <a:lumOff val="40000"/>
              </a:schemeClr>
            </a:solidFill>
            <a:ln w="3175">
              <a:solidFill>
                <a:schemeClr val="tx1"/>
              </a:solidFill>
            </a:ln>
            <a:effectLst/>
          </c:spPr>
          <c:invertIfNegative val="0"/>
          <c:cat>
            <c:strRef>
              <c:f>'[2]Figure I.3.5'!$B$98:$B$121</c:f>
              <c:strCache>
                <c:ptCount val="24"/>
                <c:pt idx="0">
                  <c:v>Igaunija</c:v>
                </c:pt>
                <c:pt idx="1">
                  <c:v>Īrija</c:v>
                </c:pt>
                <c:pt idx="2">
                  <c:v>Latvija</c:v>
                </c:pt>
                <c:pt idx="3">
                  <c:v>Slovēnija</c:v>
                </c:pt>
                <c:pt idx="4">
                  <c:v>Somija</c:v>
                </c:pt>
                <c:pt idx="5">
                  <c:v>Polija</c:v>
                </c:pt>
                <c:pt idx="6">
                  <c:v>Šveice</c:v>
                </c:pt>
                <c:pt idx="7">
                  <c:v>Dānija</c:v>
                </c:pt>
                <c:pt idx="8">
                  <c:v>Čehija</c:v>
                </c:pt>
                <c:pt idx="9">
                  <c:v>Lielbritānija</c:v>
                </c:pt>
                <c:pt idx="10">
                  <c:v>Spānija</c:v>
                </c:pt>
                <c:pt idx="11">
                  <c:v>Lietuva</c:v>
                </c:pt>
                <c:pt idx="12">
                  <c:v>Portugāle</c:v>
                </c:pt>
                <c:pt idx="13">
                  <c:v>Beļģija</c:v>
                </c:pt>
                <c:pt idx="14">
                  <c:v>Vācija</c:v>
                </c:pt>
                <c:pt idx="15">
                  <c:v>Ungārija</c:v>
                </c:pt>
                <c:pt idx="16">
                  <c:v>Zviedrija</c:v>
                </c:pt>
                <c:pt idx="17">
                  <c:v>Francija</c:v>
                </c:pt>
                <c:pt idx="18">
                  <c:v>Itālija</c:v>
                </c:pt>
                <c:pt idx="19">
                  <c:v>Nīderlande</c:v>
                </c:pt>
                <c:pt idx="20">
                  <c:v>Norvēģija</c:v>
                </c:pt>
                <c:pt idx="21">
                  <c:v>Slovākija</c:v>
                </c:pt>
                <c:pt idx="22">
                  <c:v>Islande</c:v>
                </c:pt>
                <c:pt idx="23">
                  <c:v>Grieķija</c:v>
                </c:pt>
              </c:strCache>
            </c:strRef>
          </c:cat>
          <c:val>
            <c:numRef>
              <c:f>'[2]Figure I.3.5'!$H$98:$H$121</c:f>
              <c:numCache>
                <c:formatCode>General</c:formatCode>
                <c:ptCount val="24"/>
                <c:pt idx="0">
                  <c:v>24.715424347396681</c:v>
                </c:pt>
                <c:pt idx="1">
                  <c:v>21.032433964168039</c:v>
                </c:pt>
                <c:pt idx="2">
                  <c:v>17.687725378200572</c:v>
                </c:pt>
                <c:pt idx="3">
                  <c:v>19.49404174838601</c:v>
                </c:pt>
                <c:pt idx="4">
                  <c:v>21.155261889764439</c:v>
                </c:pt>
                <c:pt idx="5">
                  <c:v>20.114722148083288</c:v>
                </c:pt>
                <c:pt idx="6">
                  <c:v>21.031064673349409</c:v>
                </c:pt>
                <c:pt idx="7">
                  <c:v>18.457295220065401</c:v>
                </c:pt>
                <c:pt idx="8">
                  <c:v>18.860361441103969</c:v>
                </c:pt>
                <c:pt idx="9">
                  <c:v>19.171577883206851</c:v>
                </c:pt>
                <c:pt idx="10">
                  <c:v>16.526782071208348</c:v>
                </c:pt>
                <c:pt idx="11">
                  <c:v>16.26841999080963</c:v>
                </c:pt>
                <c:pt idx="12">
                  <c:v>17.310124807249249</c:v>
                </c:pt>
                <c:pt idx="13">
                  <c:v>19.819956121364271</c:v>
                </c:pt>
                <c:pt idx="14">
                  <c:v>18.034541392819861</c:v>
                </c:pt>
                <c:pt idx="15">
                  <c:v>17.671649863477271</c:v>
                </c:pt>
                <c:pt idx="16">
                  <c:v>19.22909656767159</c:v>
                </c:pt>
                <c:pt idx="17">
                  <c:v>17.939444690104661</c:v>
                </c:pt>
                <c:pt idx="18">
                  <c:v>15.59888159184754</c:v>
                </c:pt>
                <c:pt idx="19">
                  <c:v>18.832629954914669</c:v>
                </c:pt>
                <c:pt idx="20">
                  <c:v>17.029212693375928</c:v>
                </c:pt>
                <c:pt idx="21">
                  <c:v>14.016585799119101</c:v>
                </c:pt>
                <c:pt idx="22">
                  <c:v>10.39474497110357</c:v>
                </c:pt>
                <c:pt idx="23">
                  <c:v>8.7003377075814861</c:v>
                </c:pt>
              </c:numCache>
            </c:numRef>
          </c:val>
          <c:extLst>
            <c:ext xmlns:c16="http://schemas.microsoft.com/office/drawing/2014/chart" uri="{C3380CC4-5D6E-409C-BE32-E72D297353CC}">
              <c16:uniqueId val="{00000005-F0C0-4CCA-BA9A-1AE71C91CCF2}"/>
            </c:ext>
          </c:extLst>
        </c:ser>
        <c:ser>
          <c:idx val="6"/>
          <c:order val="6"/>
          <c:tx>
            <c:strRef>
              <c:f>'https://universityoflatvia387-my.sharepoint.com/personal/ritak_edu_lu_lv/Documents/Documents/[2nd_PISA2022_Vol1_Fig_Ch3(1).xlsx]Figure I.3.5'!$I$96</c:f>
              <c:strCache>
                <c:ptCount val="1"/>
                <c:pt idx="0">
                  <c:v>5. līmenis</c:v>
                </c:pt>
              </c:strCache>
            </c:strRef>
          </c:tx>
          <c:spPr>
            <a:solidFill>
              <a:schemeClr val="accent1"/>
            </a:solidFill>
            <a:ln w="3175">
              <a:solidFill>
                <a:schemeClr val="tx1"/>
              </a:solidFill>
            </a:ln>
            <a:effectLst/>
          </c:spPr>
          <c:invertIfNegative val="0"/>
          <c:cat>
            <c:strRef>
              <c:f>'[2]Figure I.3.5'!$B$98:$B$121</c:f>
              <c:strCache>
                <c:ptCount val="24"/>
                <c:pt idx="0">
                  <c:v>Igaunija</c:v>
                </c:pt>
                <c:pt idx="1">
                  <c:v>Īrija</c:v>
                </c:pt>
                <c:pt idx="2">
                  <c:v>Latvija</c:v>
                </c:pt>
                <c:pt idx="3">
                  <c:v>Slovēnija</c:v>
                </c:pt>
                <c:pt idx="4">
                  <c:v>Somija</c:v>
                </c:pt>
                <c:pt idx="5">
                  <c:v>Polija</c:v>
                </c:pt>
                <c:pt idx="6">
                  <c:v>Šveice</c:v>
                </c:pt>
                <c:pt idx="7">
                  <c:v>Dānija</c:v>
                </c:pt>
                <c:pt idx="8">
                  <c:v>Čehija</c:v>
                </c:pt>
                <c:pt idx="9">
                  <c:v>Lielbritānija</c:v>
                </c:pt>
                <c:pt idx="10">
                  <c:v>Spānija</c:v>
                </c:pt>
                <c:pt idx="11">
                  <c:v>Lietuva</c:v>
                </c:pt>
                <c:pt idx="12">
                  <c:v>Portugāle</c:v>
                </c:pt>
                <c:pt idx="13">
                  <c:v>Beļģija</c:v>
                </c:pt>
                <c:pt idx="14">
                  <c:v>Vācija</c:v>
                </c:pt>
                <c:pt idx="15">
                  <c:v>Ungārija</c:v>
                </c:pt>
                <c:pt idx="16">
                  <c:v>Zviedrija</c:v>
                </c:pt>
                <c:pt idx="17">
                  <c:v>Francija</c:v>
                </c:pt>
                <c:pt idx="18">
                  <c:v>Itālija</c:v>
                </c:pt>
                <c:pt idx="19">
                  <c:v>Nīderlande</c:v>
                </c:pt>
                <c:pt idx="20">
                  <c:v>Norvēģija</c:v>
                </c:pt>
                <c:pt idx="21">
                  <c:v>Slovākija</c:v>
                </c:pt>
                <c:pt idx="22">
                  <c:v>Islande</c:v>
                </c:pt>
                <c:pt idx="23">
                  <c:v>Grieķija</c:v>
                </c:pt>
              </c:strCache>
            </c:strRef>
          </c:cat>
          <c:val>
            <c:numRef>
              <c:f>'[2]Figure I.3.5'!$I$98:$I$121</c:f>
              <c:numCache>
                <c:formatCode>General</c:formatCode>
                <c:ptCount val="24"/>
                <c:pt idx="0">
                  <c:v>9.7791113142687323</c:v>
                </c:pt>
                <c:pt idx="1">
                  <c:v>6.7507071356995541</c:v>
                </c:pt>
                <c:pt idx="2">
                  <c:v>4.6178190225935474</c:v>
                </c:pt>
                <c:pt idx="3">
                  <c:v>6.9407004425608134</c:v>
                </c:pt>
                <c:pt idx="4">
                  <c:v>9.8911680510990276</c:v>
                </c:pt>
                <c:pt idx="5">
                  <c:v>7.0012953721711586</c:v>
                </c:pt>
                <c:pt idx="6">
                  <c:v>8.113240009449834</c:v>
                </c:pt>
                <c:pt idx="7">
                  <c:v>5.9961819200500379</c:v>
                </c:pt>
                <c:pt idx="8">
                  <c:v>7.5168952183891378</c:v>
                </c:pt>
                <c:pt idx="9">
                  <c:v>8.0546387398448491</c:v>
                </c:pt>
                <c:pt idx="10">
                  <c:v>4.3998353439057558</c:v>
                </c:pt>
                <c:pt idx="11">
                  <c:v>4.7720540107553644</c:v>
                </c:pt>
                <c:pt idx="12">
                  <c:v>4.4166115336189327</c:v>
                </c:pt>
                <c:pt idx="13">
                  <c:v>6.4323594626266436</c:v>
                </c:pt>
                <c:pt idx="14">
                  <c:v>7.8015757099784437</c:v>
                </c:pt>
                <c:pt idx="15">
                  <c:v>5.5430150419478998</c:v>
                </c:pt>
                <c:pt idx="16">
                  <c:v>8.1872186811672218</c:v>
                </c:pt>
                <c:pt idx="17">
                  <c:v>6.6689831231846171</c:v>
                </c:pt>
                <c:pt idx="18">
                  <c:v>3.8782650948068031</c:v>
                </c:pt>
                <c:pt idx="19">
                  <c:v>8.9413020098559723</c:v>
                </c:pt>
                <c:pt idx="20">
                  <c:v>5.8368697357197128</c:v>
                </c:pt>
                <c:pt idx="21">
                  <c:v>3.7857882901583522</c:v>
                </c:pt>
                <c:pt idx="22">
                  <c:v>2.1461913764111031</c:v>
                </c:pt>
                <c:pt idx="23">
                  <c:v>1.426961336429353</c:v>
                </c:pt>
              </c:numCache>
            </c:numRef>
          </c:val>
          <c:extLst>
            <c:ext xmlns:c16="http://schemas.microsoft.com/office/drawing/2014/chart" uri="{C3380CC4-5D6E-409C-BE32-E72D297353CC}">
              <c16:uniqueId val="{00000006-F0C0-4CCA-BA9A-1AE71C91CCF2}"/>
            </c:ext>
          </c:extLst>
        </c:ser>
        <c:ser>
          <c:idx val="7"/>
          <c:order val="7"/>
          <c:tx>
            <c:strRef>
              <c:f>'https://universityoflatvia387-my.sharepoint.com/personal/ritak_edu_lu_lv/Documents/Documents/[2nd_PISA2022_Vol1_Fig_Ch3(1).xlsx]Figure I.3.5'!$J$96</c:f>
              <c:strCache>
                <c:ptCount val="1"/>
                <c:pt idx="0">
                  <c:v>6. līmenis</c:v>
                </c:pt>
              </c:strCache>
            </c:strRef>
          </c:tx>
          <c:spPr>
            <a:solidFill>
              <a:schemeClr val="tx2"/>
            </a:solidFill>
            <a:ln w="3175">
              <a:solidFill>
                <a:schemeClr val="tx1"/>
              </a:solidFill>
            </a:ln>
            <a:effectLst/>
          </c:spPr>
          <c:invertIfNegative val="0"/>
          <c:cat>
            <c:strRef>
              <c:f>'[2]Figure I.3.5'!$B$98:$B$121</c:f>
              <c:strCache>
                <c:ptCount val="24"/>
                <c:pt idx="0">
                  <c:v>Igaunija</c:v>
                </c:pt>
                <c:pt idx="1">
                  <c:v>Īrija</c:v>
                </c:pt>
                <c:pt idx="2">
                  <c:v>Latvija</c:v>
                </c:pt>
                <c:pt idx="3">
                  <c:v>Slovēnija</c:v>
                </c:pt>
                <c:pt idx="4">
                  <c:v>Somija</c:v>
                </c:pt>
                <c:pt idx="5">
                  <c:v>Polija</c:v>
                </c:pt>
                <c:pt idx="6">
                  <c:v>Šveice</c:v>
                </c:pt>
                <c:pt idx="7">
                  <c:v>Dānija</c:v>
                </c:pt>
                <c:pt idx="8">
                  <c:v>Čehija</c:v>
                </c:pt>
                <c:pt idx="9">
                  <c:v>Lielbritānija</c:v>
                </c:pt>
                <c:pt idx="10">
                  <c:v>Spānija</c:v>
                </c:pt>
                <c:pt idx="11">
                  <c:v>Lietuva</c:v>
                </c:pt>
                <c:pt idx="12">
                  <c:v>Portugāle</c:v>
                </c:pt>
                <c:pt idx="13">
                  <c:v>Beļģija</c:v>
                </c:pt>
                <c:pt idx="14">
                  <c:v>Vācija</c:v>
                </c:pt>
                <c:pt idx="15">
                  <c:v>Ungārija</c:v>
                </c:pt>
                <c:pt idx="16">
                  <c:v>Zviedrija</c:v>
                </c:pt>
                <c:pt idx="17">
                  <c:v>Francija</c:v>
                </c:pt>
                <c:pt idx="18">
                  <c:v>Itālija</c:v>
                </c:pt>
                <c:pt idx="19">
                  <c:v>Nīderlande</c:v>
                </c:pt>
                <c:pt idx="20">
                  <c:v>Norvēģija</c:v>
                </c:pt>
                <c:pt idx="21">
                  <c:v>Slovākija</c:v>
                </c:pt>
                <c:pt idx="22">
                  <c:v>Islande</c:v>
                </c:pt>
                <c:pt idx="23">
                  <c:v>Grieķija</c:v>
                </c:pt>
              </c:strCache>
            </c:strRef>
          </c:cat>
          <c:val>
            <c:numRef>
              <c:f>'[2]Figure I.3.5'!$J$98:$J$121</c:f>
              <c:numCache>
                <c:formatCode>General</c:formatCode>
                <c:ptCount val="24"/>
                <c:pt idx="0">
                  <c:v>1.7880631147835311</c:v>
                </c:pt>
                <c:pt idx="1">
                  <c:v>0.79640631641358439</c:v>
                </c:pt>
                <c:pt idx="2">
                  <c:v>0.57669769341565869</c:v>
                </c:pt>
                <c:pt idx="3">
                  <c:v>1.091818299587104</c:v>
                </c:pt>
                <c:pt idx="4">
                  <c:v>2.7993783369362339</c:v>
                </c:pt>
                <c:pt idx="5">
                  <c:v>0.98536909812308537</c:v>
                </c:pt>
                <c:pt idx="6">
                  <c:v>1.4547078638550439</c:v>
                </c:pt>
                <c:pt idx="7">
                  <c:v>0.99810389442686809</c:v>
                </c:pt>
                <c:pt idx="8">
                  <c:v>1.452305705217912</c:v>
                </c:pt>
                <c:pt idx="9">
                  <c:v>2.0260792184263501</c:v>
                </c:pt>
                <c:pt idx="10">
                  <c:v>0.51957743496669317</c:v>
                </c:pt>
                <c:pt idx="11">
                  <c:v>0.70773678035631804</c:v>
                </c:pt>
                <c:pt idx="12">
                  <c:v>0.45623119905203757</c:v>
                </c:pt>
                <c:pt idx="13">
                  <c:v>0.72993223035064825</c:v>
                </c:pt>
                <c:pt idx="14">
                  <c:v>1.8647840777271849</c:v>
                </c:pt>
                <c:pt idx="15">
                  <c:v>0.62808476690317849</c:v>
                </c:pt>
                <c:pt idx="16">
                  <c:v>1.783060346853387</c:v>
                </c:pt>
                <c:pt idx="17">
                  <c:v>1.056393054008818</c:v>
                </c:pt>
                <c:pt idx="18">
                  <c:v>0.35174391071872307</c:v>
                </c:pt>
                <c:pt idx="19">
                  <c:v>1.6055230603709201</c:v>
                </c:pt>
                <c:pt idx="20">
                  <c:v>1.18225877987552</c:v>
                </c:pt>
                <c:pt idx="21">
                  <c:v>0.53624354139456731</c:v>
                </c:pt>
                <c:pt idx="22">
                  <c:v>0.13289897442078011</c:v>
                </c:pt>
                <c:pt idx="23">
                  <c:v>5.2942832712515597E-2</c:v>
                </c:pt>
              </c:numCache>
            </c:numRef>
          </c:val>
          <c:extLst>
            <c:ext xmlns:c16="http://schemas.microsoft.com/office/drawing/2014/chart" uri="{C3380CC4-5D6E-409C-BE32-E72D297353CC}">
              <c16:uniqueId val="{00000007-F0C0-4CCA-BA9A-1AE71C91CCF2}"/>
            </c:ext>
          </c:extLst>
        </c:ser>
        <c:dLbls>
          <c:showLegendKey val="0"/>
          <c:showVal val="0"/>
          <c:showCatName val="0"/>
          <c:showSerName val="0"/>
          <c:showPercent val="0"/>
          <c:showBubbleSize val="0"/>
        </c:dLbls>
        <c:gapWidth val="150"/>
        <c:overlap val="100"/>
        <c:axId val="1837772432"/>
        <c:axId val="1837768688"/>
      </c:barChart>
      <c:catAx>
        <c:axId val="1837772432"/>
        <c:scaling>
          <c:orientation val="maxMin"/>
        </c:scaling>
        <c:delete val="0"/>
        <c:axPos val="l"/>
        <c:numFmt formatCode="General" sourceLinked="1"/>
        <c:majorTickMark val="none"/>
        <c:minorTickMark val="none"/>
        <c:tickLblPos val="low"/>
        <c:spPr>
          <a:noFill/>
          <a:ln w="25400" cap="flat" cmpd="sng" algn="ctr">
            <a:solidFill>
              <a:sysClr val="windowText" lastClr="000000"/>
            </a:solidFill>
            <a:round/>
          </a:ln>
          <a:effectLst/>
        </c:spPr>
        <c:txPr>
          <a:bodyPr rot="-6000000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crossAx val="1837768688"/>
        <c:crosses val="autoZero"/>
        <c:auto val="1"/>
        <c:lblAlgn val="ctr"/>
        <c:lblOffset val="100"/>
        <c:tickLblSkip val="1"/>
        <c:noMultiLvlLbl val="0"/>
      </c:catAx>
      <c:valAx>
        <c:axId val="1837768688"/>
        <c:scaling>
          <c:orientation val="minMax"/>
          <c:max val="100"/>
        </c:scaling>
        <c:delete val="0"/>
        <c:axPos val="t"/>
        <c:majorGridlines>
          <c:spPr>
            <a:ln w="6350" cap="flat" cmpd="sng" algn="ctr">
              <a:solidFill>
                <a:schemeClr val="tx1"/>
              </a:solidFill>
              <a:round/>
            </a:ln>
            <a:effectLst/>
          </c:spPr>
        </c:majorGridlines>
        <c:numFmt formatCode="0;[Black]0" sourceLinked="0"/>
        <c:majorTickMark val="none"/>
        <c:minorTickMark val="none"/>
        <c:tickLblPos val="high"/>
        <c:spPr>
          <a:noFill/>
          <a:ln>
            <a:noFill/>
          </a:ln>
          <a:effectLst/>
        </c:spPr>
        <c:txPr>
          <a:bodyPr rot="-60000000" spcFirstLastPara="1" vertOverflow="ellipsis" vert="horz" wrap="square" anchor="ctr" anchorCtr="1"/>
          <a:lstStyle/>
          <a:p>
            <a:pPr>
              <a:defRPr sz="1600" b="1" i="0" u="none" strike="noStrike" kern="1200" baseline="0">
                <a:solidFill>
                  <a:srgbClr val="006F92"/>
                </a:solidFill>
                <a:latin typeface="+mn-lt"/>
                <a:ea typeface="+mn-ea"/>
                <a:cs typeface="+mn-cs"/>
              </a:defRPr>
            </a:pPr>
            <a:endParaRPr lang="en-150"/>
          </a:p>
        </c:txPr>
        <c:crossAx val="1837772432"/>
        <c:crosses val="autoZero"/>
        <c:crossBetween val="between"/>
        <c:majorUnit val="10"/>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b="1">
          <a:solidFill>
            <a:srgbClr val="006F92"/>
          </a:solidFill>
        </a:defRPr>
      </a:pPr>
      <a:endParaRPr lang="en-150"/>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14995249939604"/>
          <c:y val="3.8411897624731434E-2"/>
          <c:w val="0.8833252767344042"/>
          <c:h val="0.77468007774741809"/>
        </c:manualLayout>
      </c:layout>
      <c:lineChart>
        <c:grouping val="standard"/>
        <c:varyColors val="0"/>
        <c:ser>
          <c:idx val="0"/>
          <c:order val="0"/>
          <c:tx>
            <c:strRef>
              <c:f>Trendi1!$B$38</c:f>
              <c:strCache>
                <c:ptCount val="1"/>
                <c:pt idx="0">
                  <c:v>Igaunija</c:v>
                </c:pt>
              </c:strCache>
            </c:strRef>
          </c:tx>
          <c:spPr>
            <a:ln w="34925" cap="rnd">
              <a:solidFill>
                <a:schemeClr val="accent1"/>
              </a:solidFill>
              <a:round/>
            </a:ln>
            <a:effectLst/>
          </c:spPr>
          <c:marker>
            <c:symbol val="none"/>
          </c:marker>
          <c:cat>
            <c:strRef>
              <c:f>Trendi1!$C$37:$I$37</c:f>
              <c:strCache>
                <c:ptCount val="7"/>
                <c:pt idx="0">
                  <c:v>PISA 2003</c:v>
                </c:pt>
                <c:pt idx="1">
                  <c:v>PISA 2006</c:v>
                </c:pt>
                <c:pt idx="2">
                  <c:v>PISA 2009</c:v>
                </c:pt>
                <c:pt idx="3">
                  <c:v>PISA 2012</c:v>
                </c:pt>
                <c:pt idx="4">
                  <c:v>PISA 2015</c:v>
                </c:pt>
                <c:pt idx="5">
                  <c:v>PISA 2018</c:v>
                </c:pt>
                <c:pt idx="6">
                  <c:v>PISA 2022</c:v>
                </c:pt>
              </c:strCache>
            </c:strRef>
          </c:cat>
          <c:val>
            <c:numRef>
              <c:f>Trendi1!$C$38:$I$38</c:f>
              <c:numCache>
                <c:formatCode>0</c:formatCode>
                <c:ptCount val="7"/>
                <c:pt idx="1">
                  <c:v>514.57546164242035</c:v>
                </c:pt>
                <c:pt idx="2">
                  <c:v>512.10419773905323</c:v>
                </c:pt>
                <c:pt idx="3">
                  <c:v>520.54552167679503</c:v>
                </c:pt>
                <c:pt idx="4">
                  <c:v>519.52913236906284</c:v>
                </c:pt>
                <c:pt idx="5">
                  <c:v>523.41458013492047</c:v>
                </c:pt>
                <c:pt idx="6">
                  <c:v>509.9469532247615</c:v>
                </c:pt>
              </c:numCache>
            </c:numRef>
          </c:val>
          <c:smooth val="0"/>
          <c:extLst>
            <c:ext xmlns:c16="http://schemas.microsoft.com/office/drawing/2014/chart" uri="{C3380CC4-5D6E-409C-BE32-E72D297353CC}">
              <c16:uniqueId val="{00000000-0269-4478-9BD8-296F7A415AFD}"/>
            </c:ext>
          </c:extLst>
        </c:ser>
        <c:ser>
          <c:idx val="1"/>
          <c:order val="1"/>
          <c:tx>
            <c:strRef>
              <c:f>Trendi1!$B$39</c:f>
              <c:strCache>
                <c:ptCount val="1"/>
                <c:pt idx="0">
                  <c:v>Somija</c:v>
                </c:pt>
              </c:strCache>
            </c:strRef>
          </c:tx>
          <c:spPr>
            <a:ln w="34925" cap="rnd">
              <a:solidFill>
                <a:schemeClr val="accent2"/>
              </a:solidFill>
              <a:round/>
            </a:ln>
            <a:effectLst/>
          </c:spPr>
          <c:marker>
            <c:symbol val="none"/>
          </c:marker>
          <c:cat>
            <c:strRef>
              <c:f>Trendi1!$C$37:$I$37</c:f>
              <c:strCache>
                <c:ptCount val="7"/>
                <c:pt idx="0">
                  <c:v>PISA 2003</c:v>
                </c:pt>
                <c:pt idx="1">
                  <c:v>PISA 2006</c:v>
                </c:pt>
                <c:pt idx="2">
                  <c:v>PISA 2009</c:v>
                </c:pt>
                <c:pt idx="3">
                  <c:v>PISA 2012</c:v>
                </c:pt>
                <c:pt idx="4">
                  <c:v>PISA 2015</c:v>
                </c:pt>
                <c:pt idx="5">
                  <c:v>PISA 2018</c:v>
                </c:pt>
                <c:pt idx="6">
                  <c:v>PISA 2022</c:v>
                </c:pt>
              </c:strCache>
            </c:strRef>
          </c:cat>
          <c:val>
            <c:numRef>
              <c:f>Trendi1!$C$39:$I$39</c:f>
              <c:numCache>
                <c:formatCode>0</c:formatCode>
                <c:ptCount val="7"/>
                <c:pt idx="0">
                  <c:v>544.28918696931964</c:v>
                </c:pt>
                <c:pt idx="1">
                  <c:v>548.35839492400748</c:v>
                </c:pt>
                <c:pt idx="2">
                  <c:v>540.50434807139743</c:v>
                </c:pt>
                <c:pt idx="3">
                  <c:v>518.75033528297615</c:v>
                </c:pt>
                <c:pt idx="4">
                  <c:v>511.0768529909555</c:v>
                </c:pt>
                <c:pt idx="5">
                  <c:v>507.30136181814419</c:v>
                </c:pt>
                <c:pt idx="6">
                  <c:v>484.13922563776703</c:v>
                </c:pt>
              </c:numCache>
            </c:numRef>
          </c:val>
          <c:smooth val="0"/>
          <c:extLst>
            <c:ext xmlns:c16="http://schemas.microsoft.com/office/drawing/2014/chart" uri="{C3380CC4-5D6E-409C-BE32-E72D297353CC}">
              <c16:uniqueId val="{00000001-0269-4478-9BD8-296F7A415AFD}"/>
            </c:ext>
          </c:extLst>
        </c:ser>
        <c:ser>
          <c:idx val="2"/>
          <c:order val="2"/>
          <c:tx>
            <c:strRef>
              <c:f>Trendi1!$B$40</c:f>
              <c:strCache>
                <c:ptCount val="1"/>
                <c:pt idx="0">
                  <c:v>Latvija</c:v>
                </c:pt>
              </c:strCache>
            </c:strRef>
          </c:tx>
          <c:spPr>
            <a:ln w="44450" cap="rnd">
              <a:solidFill>
                <a:srgbClr val="C00000"/>
              </a:solidFill>
              <a:prstDash val="sysDash"/>
              <a:round/>
            </a:ln>
            <a:effectLst/>
          </c:spPr>
          <c:marker>
            <c:symbol val="none"/>
          </c:marker>
          <c:cat>
            <c:strRef>
              <c:f>Trendi1!$C$37:$I$37</c:f>
              <c:strCache>
                <c:ptCount val="7"/>
                <c:pt idx="0">
                  <c:v>PISA 2003</c:v>
                </c:pt>
                <c:pt idx="1">
                  <c:v>PISA 2006</c:v>
                </c:pt>
                <c:pt idx="2">
                  <c:v>PISA 2009</c:v>
                </c:pt>
                <c:pt idx="3">
                  <c:v>PISA 2012</c:v>
                </c:pt>
                <c:pt idx="4">
                  <c:v>PISA 2015</c:v>
                </c:pt>
                <c:pt idx="5">
                  <c:v>PISA 2018</c:v>
                </c:pt>
                <c:pt idx="6">
                  <c:v>PISA 2022</c:v>
                </c:pt>
              </c:strCache>
            </c:strRef>
          </c:cat>
          <c:val>
            <c:numRef>
              <c:f>Trendi1!$C$40:$I$40</c:f>
              <c:numCache>
                <c:formatCode>0</c:formatCode>
                <c:ptCount val="7"/>
                <c:pt idx="0">
                  <c:v>483.37494854382908</c:v>
                </c:pt>
                <c:pt idx="1">
                  <c:v>486.16608340191738</c:v>
                </c:pt>
                <c:pt idx="2">
                  <c:v>481.9538226208968</c:v>
                </c:pt>
                <c:pt idx="3">
                  <c:v>490.57102141135442</c:v>
                </c:pt>
                <c:pt idx="4">
                  <c:v>482.30507154661876</c:v>
                </c:pt>
                <c:pt idx="5">
                  <c:v>496.12633069612497</c:v>
                </c:pt>
                <c:pt idx="6">
                  <c:v>483.15945520181771</c:v>
                </c:pt>
              </c:numCache>
            </c:numRef>
          </c:val>
          <c:smooth val="0"/>
          <c:extLst>
            <c:ext xmlns:c16="http://schemas.microsoft.com/office/drawing/2014/chart" uri="{C3380CC4-5D6E-409C-BE32-E72D297353CC}">
              <c16:uniqueId val="{00000002-0269-4478-9BD8-296F7A415AFD}"/>
            </c:ext>
          </c:extLst>
        </c:ser>
        <c:ser>
          <c:idx val="3"/>
          <c:order val="3"/>
          <c:tx>
            <c:strRef>
              <c:f>Trendi1!$B$41</c:f>
              <c:strCache>
                <c:ptCount val="1"/>
                <c:pt idx="0">
                  <c:v>Lietuva</c:v>
                </c:pt>
              </c:strCache>
            </c:strRef>
          </c:tx>
          <c:spPr>
            <a:ln w="34925" cap="rnd">
              <a:solidFill>
                <a:schemeClr val="accent4"/>
              </a:solidFill>
              <a:round/>
            </a:ln>
            <a:effectLst/>
          </c:spPr>
          <c:marker>
            <c:symbol val="none"/>
          </c:marker>
          <c:cat>
            <c:strRef>
              <c:f>Trendi1!$C$37:$I$37</c:f>
              <c:strCache>
                <c:ptCount val="7"/>
                <c:pt idx="0">
                  <c:v>PISA 2003</c:v>
                </c:pt>
                <c:pt idx="1">
                  <c:v>PISA 2006</c:v>
                </c:pt>
                <c:pt idx="2">
                  <c:v>PISA 2009</c:v>
                </c:pt>
                <c:pt idx="3">
                  <c:v>PISA 2012</c:v>
                </c:pt>
                <c:pt idx="4">
                  <c:v>PISA 2015</c:v>
                </c:pt>
                <c:pt idx="5">
                  <c:v>PISA 2018</c:v>
                </c:pt>
                <c:pt idx="6">
                  <c:v>PISA 2022</c:v>
                </c:pt>
              </c:strCache>
            </c:strRef>
          </c:cat>
          <c:val>
            <c:numRef>
              <c:f>Trendi1!$C$41:$I$41</c:f>
              <c:numCache>
                <c:formatCode>0</c:formatCode>
                <c:ptCount val="7"/>
                <c:pt idx="1">
                  <c:v>486.42133472588586</c:v>
                </c:pt>
                <c:pt idx="2">
                  <c:v>476.6023030928522</c:v>
                </c:pt>
                <c:pt idx="3">
                  <c:v>478.82327743335418</c:v>
                </c:pt>
                <c:pt idx="4">
                  <c:v>478.38338173522209</c:v>
                </c:pt>
                <c:pt idx="5">
                  <c:v>481.19118829456306</c:v>
                </c:pt>
                <c:pt idx="6">
                  <c:v>475.14676197725709</c:v>
                </c:pt>
              </c:numCache>
            </c:numRef>
          </c:val>
          <c:smooth val="0"/>
          <c:extLst>
            <c:ext xmlns:c16="http://schemas.microsoft.com/office/drawing/2014/chart" uri="{C3380CC4-5D6E-409C-BE32-E72D297353CC}">
              <c16:uniqueId val="{00000003-0269-4478-9BD8-296F7A415AFD}"/>
            </c:ext>
          </c:extLst>
        </c:ser>
        <c:ser>
          <c:idx val="4"/>
          <c:order val="4"/>
          <c:tx>
            <c:strRef>
              <c:f>Trendi1!$B$42</c:f>
              <c:strCache>
                <c:ptCount val="1"/>
                <c:pt idx="0">
                  <c:v>Polija</c:v>
                </c:pt>
              </c:strCache>
            </c:strRef>
          </c:tx>
          <c:spPr>
            <a:ln w="34925" cap="rnd">
              <a:solidFill>
                <a:srgbClr val="44546A">
                  <a:lumMod val="75000"/>
                </a:srgbClr>
              </a:solidFill>
              <a:round/>
            </a:ln>
            <a:effectLst/>
          </c:spPr>
          <c:marker>
            <c:symbol val="none"/>
          </c:marker>
          <c:cat>
            <c:strRef>
              <c:f>Trendi1!$C$37:$I$37</c:f>
              <c:strCache>
                <c:ptCount val="7"/>
                <c:pt idx="0">
                  <c:v>PISA 2003</c:v>
                </c:pt>
                <c:pt idx="1">
                  <c:v>PISA 2006</c:v>
                </c:pt>
                <c:pt idx="2">
                  <c:v>PISA 2009</c:v>
                </c:pt>
                <c:pt idx="3">
                  <c:v>PISA 2012</c:v>
                </c:pt>
                <c:pt idx="4">
                  <c:v>PISA 2015</c:v>
                </c:pt>
                <c:pt idx="5">
                  <c:v>PISA 2018</c:v>
                </c:pt>
                <c:pt idx="6">
                  <c:v>PISA 2022</c:v>
                </c:pt>
              </c:strCache>
            </c:strRef>
          </c:cat>
          <c:val>
            <c:numRef>
              <c:f>Trendi1!$C$42:$I$42</c:f>
              <c:numCache>
                <c:formatCode>0</c:formatCode>
                <c:ptCount val="7"/>
                <c:pt idx="0">
                  <c:v>490.2387760816157</c:v>
                </c:pt>
                <c:pt idx="1">
                  <c:v>495.4284966175731</c:v>
                </c:pt>
                <c:pt idx="2">
                  <c:v>494.80291851711047</c:v>
                </c:pt>
                <c:pt idx="3">
                  <c:v>517.50109681795698</c:v>
                </c:pt>
                <c:pt idx="4">
                  <c:v>504.46925149000413</c:v>
                </c:pt>
                <c:pt idx="5">
                  <c:v>515.64787462969241</c:v>
                </c:pt>
                <c:pt idx="6">
                  <c:v>488.96005376370152</c:v>
                </c:pt>
              </c:numCache>
            </c:numRef>
          </c:val>
          <c:smooth val="0"/>
          <c:extLst>
            <c:ext xmlns:c16="http://schemas.microsoft.com/office/drawing/2014/chart" uri="{C3380CC4-5D6E-409C-BE32-E72D297353CC}">
              <c16:uniqueId val="{00000004-0269-4478-9BD8-296F7A415AFD}"/>
            </c:ext>
          </c:extLst>
        </c:ser>
        <c:ser>
          <c:idx val="5"/>
          <c:order val="5"/>
          <c:tx>
            <c:strRef>
              <c:f>Trendi1!$B$43</c:f>
              <c:strCache>
                <c:ptCount val="1"/>
                <c:pt idx="0">
                  <c:v>Zviedrija</c:v>
                </c:pt>
              </c:strCache>
            </c:strRef>
          </c:tx>
          <c:spPr>
            <a:ln w="34925" cap="rnd">
              <a:solidFill>
                <a:schemeClr val="accent6"/>
              </a:solidFill>
              <a:round/>
            </a:ln>
            <a:effectLst/>
          </c:spPr>
          <c:marker>
            <c:symbol val="none"/>
          </c:marker>
          <c:cat>
            <c:strRef>
              <c:f>Trendi1!$C$37:$I$37</c:f>
              <c:strCache>
                <c:ptCount val="7"/>
                <c:pt idx="0">
                  <c:v>PISA 2003</c:v>
                </c:pt>
                <c:pt idx="1">
                  <c:v>PISA 2006</c:v>
                </c:pt>
                <c:pt idx="2">
                  <c:v>PISA 2009</c:v>
                </c:pt>
                <c:pt idx="3">
                  <c:v>PISA 2012</c:v>
                </c:pt>
                <c:pt idx="4">
                  <c:v>PISA 2015</c:v>
                </c:pt>
                <c:pt idx="5">
                  <c:v>PISA 2018</c:v>
                </c:pt>
                <c:pt idx="6">
                  <c:v>PISA 2022</c:v>
                </c:pt>
              </c:strCache>
            </c:strRef>
          </c:cat>
          <c:val>
            <c:numRef>
              <c:f>Trendi1!$C$43:$I$43</c:f>
              <c:numCache>
                <c:formatCode>0</c:formatCode>
                <c:ptCount val="7"/>
                <c:pt idx="0">
                  <c:v>509.04644871741652</c:v>
                </c:pt>
                <c:pt idx="1">
                  <c:v>502.35639827641648</c:v>
                </c:pt>
                <c:pt idx="2">
                  <c:v>494.2381754223893</c:v>
                </c:pt>
                <c:pt idx="3">
                  <c:v>478.26063590300987</c:v>
                </c:pt>
                <c:pt idx="4">
                  <c:v>493.9181222653001</c:v>
                </c:pt>
                <c:pt idx="5">
                  <c:v>502.38770205684824</c:v>
                </c:pt>
                <c:pt idx="6">
                  <c:v>481.76606539700742</c:v>
                </c:pt>
              </c:numCache>
            </c:numRef>
          </c:val>
          <c:smooth val="0"/>
          <c:extLst>
            <c:ext xmlns:c16="http://schemas.microsoft.com/office/drawing/2014/chart" uri="{C3380CC4-5D6E-409C-BE32-E72D297353CC}">
              <c16:uniqueId val="{00000005-0269-4478-9BD8-296F7A415AFD}"/>
            </c:ext>
          </c:extLst>
        </c:ser>
        <c:ser>
          <c:idx val="6"/>
          <c:order val="6"/>
          <c:tx>
            <c:strRef>
              <c:f>Trendi1!$B$44</c:f>
              <c:strCache>
                <c:ptCount val="1"/>
                <c:pt idx="0">
                  <c:v>OECD vid.</c:v>
                </c:pt>
              </c:strCache>
            </c:strRef>
          </c:tx>
          <c:spPr>
            <a:ln w="34925" cap="rnd">
              <a:solidFill>
                <a:schemeClr val="accent1">
                  <a:lumMod val="60000"/>
                </a:schemeClr>
              </a:solidFill>
              <a:prstDash val="sysDot"/>
              <a:round/>
            </a:ln>
            <a:effectLst/>
          </c:spPr>
          <c:marker>
            <c:symbol val="none"/>
          </c:marker>
          <c:cat>
            <c:strRef>
              <c:f>Trendi1!$C$37:$I$37</c:f>
              <c:strCache>
                <c:ptCount val="7"/>
                <c:pt idx="0">
                  <c:v>PISA 2003</c:v>
                </c:pt>
                <c:pt idx="1">
                  <c:v>PISA 2006</c:v>
                </c:pt>
                <c:pt idx="2">
                  <c:v>PISA 2009</c:v>
                </c:pt>
                <c:pt idx="3">
                  <c:v>PISA 2012</c:v>
                </c:pt>
                <c:pt idx="4">
                  <c:v>PISA 2015</c:v>
                </c:pt>
                <c:pt idx="5">
                  <c:v>PISA 2018</c:v>
                </c:pt>
                <c:pt idx="6">
                  <c:v>PISA 2022</c:v>
                </c:pt>
              </c:strCache>
            </c:strRef>
          </c:cat>
          <c:val>
            <c:numRef>
              <c:f>Trendi1!$C$44:$I$44</c:f>
              <c:numCache>
                <c:formatCode>General</c:formatCode>
                <c:ptCount val="7"/>
                <c:pt idx="0" formatCode="0">
                  <c:v>502.12498519271742</c:v>
                </c:pt>
                <c:pt idx="1">
                  <c:v>501</c:v>
                </c:pt>
                <c:pt idx="2">
                  <c:v>502</c:v>
                </c:pt>
                <c:pt idx="3">
                  <c:v>499</c:v>
                </c:pt>
                <c:pt idx="4">
                  <c:v>496</c:v>
                </c:pt>
                <c:pt idx="5">
                  <c:v>496</c:v>
                </c:pt>
                <c:pt idx="6">
                  <c:v>480</c:v>
                </c:pt>
              </c:numCache>
            </c:numRef>
          </c:val>
          <c:smooth val="0"/>
          <c:extLst>
            <c:ext xmlns:c16="http://schemas.microsoft.com/office/drawing/2014/chart" uri="{C3380CC4-5D6E-409C-BE32-E72D297353CC}">
              <c16:uniqueId val="{00000006-0269-4478-9BD8-296F7A415AFD}"/>
            </c:ext>
          </c:extLst>
        </c:ser>
        <c:dLbls>
          <c:showLegendKey val="0"/>
          <c:showVal val="0"/>
          <c:showCatName val="0"/>
          <c:showSerName val="0"/>
          <c:showPercent val="0"/>
          <c:showBubbleSize val="0"/>
        </c:dLbls>
        <c:smooth val="0"/>
        <c:axId val="521370544"/>
        <c:axId val="521370960"/>
      </c:lineChart>
      <c:catAx>
        <c:axId val="521370544"/>
        <c:scaling>
          <c:orientation val="minMax"/>
        </c:scaling>
        <c:delete val="0"/>
        <c:axPos val="b"/>
        <c:numFmt formatCode="General" sourceLinked="1"/>
        <c:majorTickMark val="none"/>
        <c:minorTickMark val="none"/>
        <c:tickLblPos val="nextTo"/>
        <c:spPr>
          <a:noFill/>
          <a:ln w="15875" cap="flat" cmpd="sng" algn="ctr">
            <a:solidFill>
              <a:sysClr val="windowText" lastClr="000000"/>
            </a:solidFill>
            <a:round/>
          </a:ln>
          <a:effectLst/>
        </c:spPr>
        <c:txPr>
          <a:bodyPr rot="-5400000" spcFirstLastPara="1" vertOverflow="ellipsis" wrap="square" anchor="ctr" anchorCtr="1"/>
          <a:lstStyle/>
          <a:p>
            <a:pPr>
              <a:defRPr sz="1600" b="1" i="0" u="none" strike="noStrike" kern="1200" baseline="0">
                <a:solidFill>
                  <a:srgbClr val="006F92"/>
                </a:solidFill>
                <a:latin typeface="+mn-lt"/>
                <a:ea typeface="+mn-ea"/>
                <a:cs typeface="+mn-cs"/>
              </a:defRPr>
            </a:pPr>
            <a:endParaRPr lang="en-150"/>
          </a:p>
        </c:txPr>
        <c:crossAx val="521370960"/>
        <c:crosses val="autoZero"/>
        <c:auto val="1"/>
        <c:lblAlgn val="ctr"/>
        <c:lblOffset val="100"/>
        <c:noMultiLvlLbl val="0"/>
      </c:catAx>
      <c:valAx>
        <c:axId val="521370960"/>
        <c:scaling>
          <c:orientation val="minMax"/>
          <c:max val="550"/>
          <c:min val="4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rgbClr val="006F92"/>
                    </a:solidFill>
                    <a:latin typeface="+mn-lt"/>
                    <a:ea typeface="+mn-ea"/>
                    <a:cs typeface="+mn-cs"/>
                  </a:defRPr>
                </a:pPr>
                <a:r>
                  <a:rPr lang="lv-LV"/>
                  <a:t>Vidējie sasniegumi matemātikā, punkti</a:t>
                </a:r>
              </a:p>
            </c:rich>
          </c:tx>
          <c:overlay val="0"/>
          <c:spPr>
            <a:noFill/>
            <a:ln>
              <a:noFill/>
            </a:ln>
            <a:effectLst/>
          </c:spPr>
          <c:txPr>
            <a:bodyPr rot="-5400000" spcFirstLastPara="1" vertOverflow="ellipsis" vert="horz" wrap="square" anchor="ctr" anchorCtr="1"/>
            <a:lstStyle/>
            <a:p>
              <a:pPr>
                <a:defRPr sz="1600" b="1" i="0" u="none" strike="noStrike" kern="1200" baseline="0">
                  <a:solidFill>
                    <a:srgbClr val="006F92"/>
                  </a:solidFill>
                  <a:latin typeface="+mn-lt"/>
                  <a:ea typeface="+mn-ea"/>
                  <a:cs typeface="+mn-cs"/>
                </a:defRPr>
              </a:pPr>
              <a:endParaRPr lang="en-150"/>
            </a:p>
          </c:txPr>
        </c:title>
        <c:numFmt formatCode="0" sourceLinked="1"/>
        <c:majorTickMark val="none"/>
        <c:minorTickMark val="none"/>
        <c:tickLblPos val="nextTo"/>
        <c:spPr>
          <a:noFill/>
          <a:ln w="15875">
            <a:solidFill>
              <a:sysClr val="windowText" lastClr="000000"/>
            </a:solidFill>
          </a:ln>
          <a:effectLst/>
        </c:spPr>
        <c:txPr>
          <a:bodyPr rot="-60000000" spcFirstLastPara="1" vertOverflow="ellipsis" vert="horz" wrap="square" anchor="ctr" anchorCtr="1"/>
          <a:lstStyle/>
          <a:p>
            <a:pPr>
              <a:defRPr sz="1600" b="1" i="0" u="none" strike="noStrike" kern="1200" baseline="0">
                <a:solidFill>
                  <a:srgbClr val="006F92"/>
                </a:solidFill>
                <a:latin typeface="+mn-lt"/>
                <a:ea typeface="+mn-ea"/>
                <a:cs typeface="+mn-cs"/>
              </a:defRPr>
            </a:pPr>
            <a:endParaRPr lang="en-150"/>
          </a:p>
        </c:txPr>
        <c:crossAx val="521370544"/>
        <c:crosses val="autoZero"/>
        <c:crossBetween val="between"/>
      </c:valAx>
      <c:spPr>
        <a:noFill/>
        <a:ln>
          <a:noFill/>
        </a:ln>
        <a:effectLst/>
      </c:spPr>
    </c:plotArea>
    <c:legend>
      <c:legendPos val="b"/>
      <c:layout>
        <c:manualLayout>
          <c:xMode val="edge"/>
          <c:yMode val="edge"/>
          <c:x val="0.57901165585976588"/>
          <c:y val="1.4685721399642748E-3"/>
          <c:w val="0.413487106731386"/>
          <c:h val="0.18469952923200222"/>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006F92"/>
              </a:solidFill>
              <a:latin typeface="+mn-lt"/>
              <a:ea typeface="+mn-ea"/>
              <a:cs typeface="+mn-cs"/>
            </a:defRPr>
          </a:pPr>
          <a:endParaRPr lang="en-150"/>
        </a:p>
      </c:txPr>
    </c:legend>
    <c:plotVisOnly val="1"/>
    <c:dispBlanksAs val="gap"/>
    <c:showDLblsOverMax val="0"/>
  </c:chart>
  <c:spPr>
    <a:noFill/>
    <a:ln>
      <a:noFill/>
    </a:ln>
    <a:effectLst/>
  </c:spPr>
  <c:txPr>
    <a:bodyPr/>
    <a:lstStyle/>
    <a:p>
      <a:pPr>
        <a:defRPr sz="1600" b="1">
          <a:solidFill>
            <a:srgbClr val="006F92"/>
          </a:solidFill>
        </a:defRPr>
      </a:pPr>
      <a:endParaRPr lang="en-150"/>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479845816374403"/>
          <c:y val="6.9528533026808031E-2"/>
          <c:w val="0.8668039601513241"/>
          <c:h val="0.92762271382743822"/>
        </c:manualLayout>
      </c:layout>
      <c:barChart>
        <c:barDir val="bar"/>
        <c:grouping val="clustered"/>
        <c:varyColors val="0"/>
        <c:ser>
          <c:idx val="0"/>
          <c:order val="0"/>
          <c:tx>
            <c:strRef>
              <c:f>Trendi2!$D$36</c:f>
              <c:strCache>
                <c:ptCount val="1"/>
                <c:pt idx="0">
                  <c:v>Mathematics</c:v>
                </c:pt>
              </c:strCache>
            </c:strRef>
          </c:tx>
          <c:spPr>
            <a:solidFill>
              <a:srgbClr val="E9B91C"/>
            </a:solidFill>
            <a:ln>
              <a:noFill/>
            </a:ln>
            <a:effectLst/>
          </c:spPr>
          <c:invertIfNegative val="0"/>
          <c:dPt>
            <c:idx val="8"/>
            <c:invertIfNegative val="0"/>
            <c:bubble3D val="0"/>
            <c:spPr>
              <a:solidFill>
                <a:srgbClr val="FF0000"/>
              </a:solidFill>
              <a:ln>
                <a:noFill/>
              </a:ln>
              <a:effectLst/>
            </c:spPr>
            <c:extLst>
              <c:ext xmlns:c16="http://schemas.microsoft.com/office/drawing/2014/chart" uri="{C3380CC4-5D6E-409C-BE32-E72D297353CC}">
                <c16:uniqueId val="{00000001-1776-4B72-AA73-3E496CEFA8FB}"/>
              </c:ext>
            </c:extLst>
          </c:dPt>
          <c:cat>
            <c:strRef>
              <c:f>Trendi2!$C$37:$C$61</c:f>
              <c:strCache>
                <c:ptCount val="25"/>
                <c:pt idx="0">
                  <c:v>Lietuva</c:v>
                </c:pt>
                <c:pt idx="1">
                  <c:v>Šveice</c:v>
                </c:pt>
                <c:pt idx="2">
                  <c:v>Īrija</c:v>
                </c:pt>
                <c:pt idx="3">
                  <c:v>Ungārija</c:v>
                </c:pt>
                <c:pt idx="4">
                  <c:v>Austrija</c:v>
                </c:pt>
                <c:pt idx="5">
                  <c:v>Čehija</c:v>
                </c:pt>
                <c:pt idx="6">
                  <c:v>Spānija</c:v>
                </c:pt>
                <c:pt idx="7">
                  <c:v>Lielbritānija</c:v>
                </c:pt>
                <c:pt idx="8">
                  <c:v>Latvija</c:v>
                </c:pt>
                <c:pt idx="9">
                  <c:v>Igaunija</c:v>
                </c:pt>
                <c:pt idx="10">
                  <c:v>Itālija</c:v>
                </c:pt>
                <c:pt idx="11">
                  <c:v>Beļģija</c:v>
                </c:pt>
                <c:pt idx="12">
                  <c:v>Dānija</c:v>
                </c:pt>
                <c:pt idx="13">
                  <c:v>Portugāle</c:v>
                </c:pt>
                <c:pt idx="14">
                  <c:v>Zviedrija</c:v>
                </c:pt>
                <c:pt idx="15">
                  <c:v>Grieķija</c:v>
                </c:pt>
                <c:pt idx="16">
                  <c:v>Francija</c:v>
                </c:pt>
                <c:pt idx="17">
                  <c:v>Slovākija</c:v>
                </c:pt>
                <c:pt idx="18">
                  <c:v>Somija</c:v>
                </c:pt>
                <c:pt idx="19">
                  <c:v>Slovēnija</c:v>
                </c:pt>
                <c:pt idx="20">
                  <c:v>Vācija</c:v>
                </c:pt>
                <c:pt idx="21">
                  <c:v>Nīderlande</c:v>
                </c:pt>
                <c:pt idx="22">
                  <c:v>Polija</c:v>
                </c:pt>
                <c:pt idx="23">
                  <c:v>Norvēģija</c:v>
                </c:pt>
                <c:pt idx="24">
                  <c:v>Islande</c:v>
                </c:pt>
              </c:strCache>
            </c:strRef>
          </c:cat>
          <c:val>
            <c:numRef>
              <c:f>Trendi2!$D$37:$D$61</c:f>
              <c:numCache>
                <c:formatCode>General</c:formatCode>
                <c:ptCount val="25"/>
                <c:pt idx="0">
                  <c:v>6.044426441192627</c:v>
                </c:pt>
                <c:pt idx="1">
                  <c:v>7.3241267204284668</c:v>
                </c:pt>
                <c:pt idx="2">
                  <c:v>7.984614372253418</c:v>
                </c:pt>
                <c:pt idx="3">
                  <c:v>8.306513786315918</c:v>
                </c:pt>
                <c:pt idx="4">
                  <c:v>11.7</c:v>
                </c:pt>
                <c:pt idx="5">
                  <c:v>12.468442916870121</c:v>
                </c:pt>
                <c:pt idx="6">
                  <c:v>12.70300960540771</c:v>
                </c:pt>
                <c:pt idx="7">
                  <c:v>12.79481410980225</c:v>
                </c:pt>
                <c:pt idx="8">
                  <c:v>12.966875076293951</c:v>
                </c:pt>
                <c:pt idx="9">
                  <c:v>13.46762657165527</c:v>
                </c:pt>
                <c:pt idx="10">
                  <c:v>15.33038234710693</c:v>
                </c:pt>
                <c:pt idx="11">
                  <c:v>18.583490371704102</c:v>
                </c:pt>
                <c:pt idx="12">
                  <c:v>20.12449836730957</c:v>
                </c:pt>
                <c:pt idx="13">
                  <c:v>20.576883316040039</c:v>
                </c:pt>
                <c:pt idx="14">
                  <c:v>20.621637344360352</c:v>
                </c:pt>
                <c:pt idx="15">
                  <c:v>21.22402191162109</c:v>
                </c:pt>
                <c:pt idx="16">
                  <c:v>21.463163375854489</c:v>
                </c:pt>
                <c:pt idx="17">
                  <c:v>22.170236587524411</c:v>
                </c:pt>
                <c:pt idx="18">
                  <c:v>23.162136077880859</c:v>
                </c:pt>
                <c:pt idx="19">
                  <c:v>24.368535995483398</c:v>
                </c:pt>
                <c:pt idx="20">
                  <c:v>25.217327117919918</c:v>
                </c:pt>
                <c:pt idx="21">
                  <c:v>26.555343627929691</c:v>
                </c:pt>
                <c:pt idx="22">
                  <c:v>26.687820434570309</c:v>
                </c:pt>
                <c:pt idx="23">
                  <c:v>32.513839721679688</c:v>
                </c:pt>
                <c:pt idx="24">
                  <c:v>36.290927886962891</c:v>
                </c:pt>
              </c:numCache>
            </c:numRef>
          </c:val>
          <c:extLst>
            <c:ext xmlns:c16="http://schemas.microsoft.com/office/drawing/2014/chart" uri="{C3380CC4-5D6E-409C-BE32-E72D297353CC}">
              <c16:uniqueId val="{00000002-1776-4B72-AA73-3E496CEFA8FB}"/>
            </c:ext>
          </c:extLst>
        </c:ser>
        <c:dLbls>
          <c:showLegendKey val="0"/>
          <c:showVal val="0"/>
          <c:showCatName val="0"/>
          <c:showSerName val="0"/>
          <c:showPercent val="0"/>
          <c:showBubbleSize val="0"/>
        </c:dLbls>
        <c:gapWidth val="99"/>
        <c:overlap val="18"/>
        <c:axId val="660004464"/>
        <c:axId val="659998640"/>
      </c:barChart>
      <c:catAx>
        <c:axId val="6600044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6F92"/>
                </a:solidFill>
                <a:latin typeface="+mn-lt"/>
                <a:ea typeface="+mn-ea"/>
                <a:cs typeface="+mn-cs"/>
              </a:defRPr>
            </a:pPr>
            <a:endParaRPr lang="en-150"/>
          </a:p>
        </c:txPr>
        <c:crossAx val="659998640"/>
        <c:crosses val="autoZero"/>
        <c:auto val="1"/>
        <c:lblAlgn val="ctr"/>
        <c:lblOffset val="100"/>
        <c:tickLblSkip val="1"/>
        <c:noMultiLvlLbl val="0"/>
      </c:catAx>
      <c:valAx>
        <c:axId val="659998640"/>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006F92"/>
                </a:solidFill>
                <a:latin typeface="+mn-lt"/>
                <a:ea typeface="+mn-ea"/>
                <a:cs typeface="+mn-cs"/>
              </a:defRPr>
            </a:pPr>
            <a:endParaRPr lang="en-150"/>
          </a:p>
        </c:txPr>
        <c:crossAx val="660004464"/>
        <c:crosses val="autoZero"/>
        <c:crossBetween val="between"/>
      </c:valAx>
      <c:spPr>
        <a:noFill/>
        <a:ln>
          <a:noFill/>
        </a:ln>
        <a:effectLst/>
      </c:spPr>
    </c:plotArea>
    <c:plotVisOnly val="1"/>
    <c:dispBlanksAs val="gap"/>
    <c:showDLblsOverMax val="0"/>
  </c:chart>
  <c:spPr>
    <a:noFill/>
    <a:ln>
      <a:noFill/>
    </a:ln>
    <a:effectLst/>
  </c:spPr>
  <c:txPr>
    <a:bodyPr/>
    <a:lstStyle/>
    <a:p>
      <a:pPr>
        <a:defRPr sz="1600" b="1">
          <a:solidFill>
            <a:srgbClr val="006F92"/>
          </a:solidFill>
        </a:defRPr>
      </a:pPr>
      <a:endParaRPr lang="en-150"/>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220925495636048"/>
          <c:y val="7.0578407483364497E-2"/>
          <c:w val="0.88405636441279467"/>
          <c:h val="0.52422799400416553"/>
        </c:manualLayout>
      </c:layout>
      <c:lineChart>
        <c:grouping val="standard"/>
        <c:varyColors val="0"/>
        <c:ser>
          <c:idx val="0"/>
          <c:order val="0"/>
          <c:tx>
            <c:strRef>
              <c:f>'Figure I.2.4'!$B$53</c:f>
              <c:strCache>
                <c:ptCount val="1"/>
                <c:pt idx="0">
                  <c:v>10-tā procentile</c:v>
                </c:pt>
              </c:strCache>
            </c:strRef>
          </c:tx>
          <c:spPr>
            <a:ln w="28575" cap="rnd">
              <a:noFill/>
              <a:round/>
            </a:ln>
            <a:effectLst/>
          </c:spPr>
          <c:marker>
            <c:symbol val="diamond"/>
            <c:size val="12"/>
            <c:spPr>
              <a:solidFill>
                <a:sysClr val="windowText" lastClr="000000">
                  <a:lumMod val="65000"/>
                  <a:lumOff val="35000"/>
                </a:sysClr>
              </a:solidFill>
              <a:ln w="3175">
                <a:noFill/>
              </a:ln>
              <a:effectLst/>
            </c:spPr>
          </c:marker>
          <c:cat>
            <c:strRef>
              <c:f>'Figure I.2.4'!$A$54:$A$79</c:f>
              <c:strCache>
                <c:ptCount val="26"/>
                <c:pt idx="0">
                  <c:v>Nīderlande (282)</c:v>
                </c:pt>
                <c:pt idx="1">
                  <c:v>Slovākija (263)</c:v>
                </c:pt>
                <c:pt idx="2">
                  <c:v>Beļģija (254)</c:v>
                </c:pt>
                <c:pt idx="3">
                  <c:v>Šveice (253)</c:v>
                </c:pt>
                <c:pt idx="4">
                  <c:v>Zviedrija (251)</c:v>
                </c:pt>
                <c:pt idx="5">
                  <c:v>Lielbritānija (251)</c:v>
                </c:pt>
                <c:pt idx="6">
                  <c:v>Vācija (248)</c:v>
                </c:pt>
                <c:pt idx="7">
                  <c:v>Ungārija (247)</c:v>
                </c:pt>
                <c:pt idx="8">
                  <c:v>Austrija (246)</c:v>
                </c:pt>
                <c:pt idx="9">
                  <c:v>Čehija (245)</c:v>
                </c:pt>
                <c:pt idx="10">
                  <c:v>Norvēģija (244)</c:v>
                </c:pt>
                <c:pt idx="11">
                  <c:v>Francija (239)</c:v>
                </c:pt>
                <c:pt idx="12">
                  <c:v>OECD vidējais (235)</c:v>
                </c:pt>
                <c:pt idx="13">
                  <c:v>Slovēnija (234)</c:v>
                </c:pt>
                <c:pt idx="14">
                  <c:v>Polija (234)</c:v>
                </c:pt>
                <c:pt idx="15">
                  <c:v>Somija (234)</c:v>
                </c:pt>
                <c:pt idx="16">
                  <c:v>Portugāle (233)</c:v>
                </c:pt>
                <c:pt idx="17">
                  <c:v>Itālija (232)</c:v>
                </c:pt>
                <c:pt idx="18">
                  <c:v>Islande (230)</c:v>
                </c:pt>
                <c:pt idx="19">
                  <c:v>Lietuva (227)</c:v>
                </c:pt>
                <c:pt idx="20">
                  <c:v>Spānija (225)</c:v>
                </c:pt>
                <c:pt idx="21">
                  <c:v>Igaunija (219)</c:v>
                </c:pt>
                <c:pt idx="22">
                  <c:v>Grieķija (216)</c:v>
                </c:pt>
                <c:pt idx="23">
                  <c:v>Dānija (213)</c:v>
                </c:pt>
                <c:pt idx="24">
                  <c:v>Īrija (207)</c:v>
                </c:pt>
                <c:pt idx="25">
                  <c:v>Latvija (207)</c:v>
                </c:pt>
              </c:strCache>
            </c:strRef>
          </c:cat>
          <c:val>
            <c:numRef>
              <c:f>'Figure I.2.4'!$B$54:$B$79</c:f>
              <c:numCache>
                <c:formatCode>0</c:formatCode>
                <c:ptCount val="26"/>
                <c:pt idx="0">
                  <c:v>347.51360000000011</c:v>
                </c:pt>
                <c:pt idx="1">
                  <c:v>327.31330000000003</c:v>
                </c:pt>
                <c:pt idx="2">
                  <c:v>359.47730000000001</c:v>
                </c:pt>
                <c:pt idx="3">
                  <c:v>379.44569999999999</c:v>
                </c:pt>
                <c:pt idx="4">
                  <c:v>355.91140000000001</c:v>
                </c:pt>
                <c:pt idx="5">
                  <c:v>363.01130000000012</c:v>
                </c:pt>
                <c:pt idx="6">
                  <c:v>350.61040000000003</c:v>
                </c:pt>
                <c:pt idx="7">
                  <c:v>347.52100000000002</c:v>
                </c:pt>
                <c:pt idx="8">
                  <c:v>362.26080000000002</c:v>
                </c:pt>
                <c:pt idx="9">
                  <c:v>365.34550000000002</c:v>
                </c:pt>
                <c:pt idx="10">
                  <c:v>345.13299999999998</c:v>
                </c:pt>
                <c:pt idx="11">
                  <c:v>353.45760000000001</c:v>
                </c:pt>
                <c:pt idx="12">
                  <c:v>354.68131486486487</c:v>
                </c:pt>
                <c:pt idx="13">
                  <c:v>369.34480000000008</c:v>
                </c:pt>
                <c:pt idx="14">
                  <c:v>370.33179999999999</c:v>
                </c:pt>
                <c:pt idx="15">
                  <c:v>365.69110000000001</c:v>
                </c:pt>
                <c:pt idx="16">
                  <c:v>355.91809999999998</c:v>
                </c:pt>
                <c:pt idx="17">
                  <c:v>357.21280000000002</c:v>
                </c:pt>
                <c:pt idx="18">
                  <c:v>344.39</c:v>
                </c:pt>
                <c:pt idx="19">
                  <c:v>363.60930000000002</c:v>
                </c:pt>
                <c:pt idx="20">
                  <c:v>358.89499999999998</c:v>
                </c:pt>
                <c:pt idx="21">
                  <c:v>401.24950000000013</c:v>
                </c:pt>
                <c:pt idx="22">
                  <c:v>325.68029999999999</c:v>
                </c:pt>
                <c:pt idx="23">
                  <c:v>382.86860000000001</c:v>
                </c:pt>
                <c:pt idx="24">
                  <c:v>386.56380000000013</c:v>
                </c:pt>
                <c:pt idx="25">
                  <c:v>380.65789999999998</c:v>
                </c:pt>
              </c:numCache>
            </c:numRef>
          </c:val>
          <c:smooth val="0"/>
          <c:extLst>
            <c:ext xmlns:c16="http://schemas.microsoft.com/office/drawing/2014/chart" uri="{C3380CC4-5D6E-409C-BE32-E72D297353CC}">
              <c16:uniqueId val="{00000000-5CF5-43EC-B42A-6827CBD8F0F4}"/>
            </c:ext>
          </c:extLst>
        </c:ser>
        <c:ser>
          <c:idx val="1"/>
          <c:order val="1"/>
          <c:tx>
            <c:strRef>
              <c:f>'Figure I.2.4'!$C$53</c:f>
              <c:strCache>
                <c:ptCount val="1"/>
                <c:pt idx="0">
                  <c:v>50-tā procentile</c:v>
                </c:pt>
              </c:strCache>
            </c:strRef>
          </c:tx>
          <c:spPr>
            <a:ln w="28575" cap="rnd">
              <a:noFill/>
              <a:round/>
            </a:ln>
            <a:effectLst/>
          </c:spPr>
          <c:marker>
            <c:symbol val="dash"/>
            <c:size val="15"/>
            <c:spPr>
              <a:solidFill>
                <a:srgbClr val="F34E34"/>
              </a:solidFill>
              <a:ln w="3175">
                <a:noFill/>
              </a:ln>
              <a:effectLst/>
            </c:spPr>
          </c:marker>
          <c:cat>
            <c:strRef>
              <c:f>'Figure I.2.4'!$A$54:$A$79</c:f>
              <c:strCache>
                <c:ptCount val="26"/>
                <c:pt idx="0">
                  <c:v>Nīderlande (282)</c:v>
                </c:pt>
                <c:pt idx="1">
                  <c:v>Slovākija (263)</c:v>
                </c:pt>
                <c:pt idx="2">
                  <c:v>Beļģija (254)</c:v>
                </c:pt>
                <c:pt idx="3">
                  <c:v>Šveice (253)</c:v>
                </c:pt>
                <c:pt idx="4">
                  <c:v>Zviedrija (251)</c:v>
                </c:pt>
                <c:pt idx="5">
                  <c:v>Lielbritānija (251)</c:v>
                </c:pt>
                <c:pt idx="6">
                  <c:v>Vācija (248)</c:v>
                </c:pt>
                <c:pt idx="7">
                  <c:v>Ungārija (247)</c:v>
                </c:pt>
                <c:pt idx="8">
                  <c:v>Austrija (246)</c:v>
                </c:pt>
                <c:pt idx="9">
                  <c:v>Čehija (245)</c:v>
                </c:pt>
                <c:pt idx="10">
                  <c:v>Norvēģija (244)</c:v>
                </c:pt>
                <c:pt idx="11">
                  <c:v>Francija (239)</c:v>
                </c:pt>
                <c:pt idx="12">
                  <c:v>OECD vidējais (235)</c:v>
                </c:pt>
                <c:pt idx="13">
                  <c:v>Slovēnija (234)</c:v>
                </c:pt>
                <c:pt idx="14">
                  <c:v>Polija (234)</c:v>
                </c:pt>
                <c:pt idx="15">
                  <c:v>Somija (234)</c:v>
                </c:pt>
                <c:pt idx="16">
                  <c:v>Portugāle (233)</c:v>
                </c:pt>
                <c:pt idx="17">
                  <c:v>Itālija (232)</c:v>
                </c:pt>
                <c:pt idx="18">
                  <c:v>Islande (230)</c:v>
                </c:pt>
                <c:pt idx="19">
                  <c:v>Lietuva (227)</c:v>
                </c:pt>
                <c:pt idx="20">
                  <c:v>Spānija (225)</c:v>
                </c:pt>
                <c:pt idx="21">
                  <c:v>Igaunija (219)</c:v>
                </c:pt>
                <c:pt idx="22">
                  <c:v>Grieķija (216)</c:v>
                </c:pt>
                <c:pt idx="23">
                  <c:v>Dānija (213)</c:v>
                </c:pt>
                <c:pt idx="24">
                  <c:v>Īrija (207)</c:v>
                </c:pt>
                <c:pt idx="25">
                  <c:v>Latvija (207)</c:v>
                </c:pt>
              </c:strCache>
            </c:strRef>
          </c:cat>
          <c:val>
            <c:numRef>
              <c:f>'Figure I.2.4'!$C$54:$C$79</c:f>
              <c:numCache>
                <c:formatCode>0</c:formatCode>
                <c:ptCount val="26"/>
                <c:pt idx="0">
                  <c:v>496.79629999999992</c:v>
                </c:pt>
                <c:pt idx="1">
                  <c:v>468.22949999999997</c:v>
                </c:pt>
                <c:pt idx="2">
                  <c:v>492.16460000000001</c:v>
                </c:pt>
                <c:pt idx="3">
                  <c:v>508.74439999999998</c:v>
                </c:pt>
                <c:pt idx="4">
                  <c:v>482.87479999999988</c:v>
                </c:pt>
                <c:pt idx="5">
                  <c:v>488.56179999999989</c:v>
                </c:pt>
                <c:pt idx="6">
                  <c:v>474.35980000000012</c:v>
                </c:pt>
                <c:pt idx="7">
                  <c:v>474.41969999999998</c:v>
                </c:pt>
                <c:pt idx="8">
                  <c:v>488.97309999999999</c:v>
                </c:pt>
                <c:pt idx="9">
                  <c:v>485.74889999999999</c:v>
                </c:pt>
                <c:pt idx="10">
                  <c:v>468.75779999999997</c:v>
                </c:pt>
                <c:pt idx="11">
                  <c:v>475.2276</c:v>
                </c:pt>
                <c:pt idx="12">
                  <c:v>471.95967837837833</c:v>
                </c:pt>
                <c:pt idx="13">
                  <c:v>481.60680000000002</c:v>
                </c:pt>
                <c:pt idx="14">
                  <c:v>490.40809999999999</c:v>
                </c:pt>
                <c:pt idx="15">
                  <c:v>485.94299999999998</c:v>
                </c:pt>
                <c:pt idx="16">
                  <c:v>470.64819999999992</c:v>
                </c:pt>
                <c:pt idx="17">
                  <c:v>469.14519999999999</c:v>
                </c:pt>
                <c:pt idx="18">
                  <c:v>457.76319999999993</c:v>
                </c:pt>
                <c:pt idx="19">
                  <c:v>472.50549999999998</c:v>
                </c:pt>
                <c:pt idx="20">
                  <c:v>474.48079999999999</c:v>
                </c:pt>
                <c:pt idx="21">
                  <c:v>509.28580000000011</c:v>
                </c:pt>
                <c:pt idx="22">
                  <c:v>426.2919</c:v>
                </c:pt>
                <c:pt idx="23">
                  <c:v>489.26819999999998</c:v>
                </c:pt>
                <c:pt idx="24">
                  <c:v>492.89460000000008</c:v>
                </c:pt>
                <c:pt idx="25">
                  <c:v>481.21379999999999</c:v>
                </c:pt>
              </c:numCache>
            </c:numRef>
          </c:val>
          <c:smooth val="0"/>
          <c:extLst>
            <c:ext xmlns:c16="http://schemas.microsoft.com/office/drawing/2014/chart" uri="{C3380CC4-5D6E-409C-BE32-E72D297353CC}">
              <c16:uniqueId val="{00000001-5CF5-43EC-B42A-6827CBD8F0F4}"/>
            </c:ext>
          </c:extLst>
        </c:ser>
        <c:ser>
          <c:idx val="2"/>
          <c:order val="2"/>
          <c:tx>
            <c:strRef>
              <c:f>'Figure I.2.4'!$D$53</c:f>
              <c:strCache>
                <c:ptCount val="1"/>
                <c:pt idx="0">
                  <c:v>90-tā procentile</c:v>
                </c:pt>
              </c:strCache>
            </c:strRef>
          </c:tx>
          <c:spPr>
            <a:ln w="28575" cap="rnd">
              <a:noFill/>
              <a:round/>
            </a:ln>
            <a:effectLst/>
          </c:spPr>
          <c:marker>
            <c:symbol val="triangle"/>
            <c:size val="12"/>
            <c:spPr>
              <a:solidFill>
                <a:srgbClr val="00789F"/>
              </a:solidFill>
              <a:ln w="3175">
                <a:noFill/>
              </a:ln>
              <a:effectLst/>
            </c:spPr>
          </c:marker>
          <c:cat>
            <c:strRef>
              <c:f>'Figure I.2.4'!$A$54:$A$79</c:f>
              <c:strCache>
                <c:ptCount val="26"/>
                <c:pt idx="0">
                  <c:v>Nīderlande (282)</c:v>
                </c:pt>
                <c:pt idx="1">
                  <c:v>Slovākija (263)</c:v>
                </c:pt>
                <c:pt idx="2">
                  <c:v>Beļģija (254)</c:v>
                </c:pt>
                <c:pt idx="3">
                  <c:v>Šveice (253)</c:v>
                </c:pt>
                <c:pt idx="4">
                  <c:v>Zviedrija (251)</c:v>
                </c:pt>
                <c:pt idx="5">
                  <c:v>Lielbritānija (251)</c:v>
                </c:pt>
                <c:pt idx="6">
                  <c:v>Vācija (248)</c:v>
                </c:pt>
                <c:pt idx="7">
                  <c:v>Ungārija (247)</c:v>
                </c:pt>
                <c:pt idx="8">
                  <c:v>Austrija (246)</c:v>
                </c:pt>
                <c:pt idx="9">
                  <c:v>Čehija (245)</c:v>
                </c:pt>
                <c:pt idx="10">
                  <c:v>Norvēģija (244)</c:v>
                </c:pt>
                <c:pt idx="11">
                  <c:v>Francija (239)</c:v>
                </c:pt>
                <c:pt idx="12">
                  <c:v>OECD vidējais (235)</c:v>
                </c:pt>
                <c:pt idx="13">
                  <c:v>Slovēnija (234)</c:v>
                </c:pt>
                <c:pt idx="14">
                  <c:v>Polija (234)</c:v>
                </c:pt>
                <c:pt idx="15">
                  <c:v>Somija (234)</c:v>
                </c:pt>
                <c:pt idx="16">
                  <c:v>Portugāle (233)</c:v>
                </c:pt>
                <c:pt idx="17">
                  <c:v>Itālija (232)</c:v>
                </c:pt>
                <c:pt idx="18">
                  <c:v>Islande (230)</c:v>
                </c:pt>
                <c:pt idx="19">
                  <c:v>Lietuva (227)</c:v>
                </c:pt>
                <c:pt idx="20">
                  <c:v>Spānija (225)</c:v>
                </c:pt>
                <c:pt idx="21">
                  <c:v>Igaunija (219)</c:v>
                </c:pt>
                <c:pt idx="22">
                  <c:v>Grieķija (216)</c:v>
                </c:pt>
                <c:pt idx="23">
                  <c:v>Dānija (213)</c:v>
                </c:pt>
                <c:pt idx="24">
                  <c:v>Īrija (207)</c:v>
                </c:pt>
                <c:pt idx="25">
                  <c:v>Latvija (207)</c:v>
                </c:pt>
              </c:strCache>
            </c:strRef>
          </c:cat>
          <c:val>
            <c:numRef>
              <c:f>'Figure I.2.4'!$D$54:$D$79</c:f>
              <c:numCache>
                <c:formatCode>0</c:formatCode>
                <c:ptCount val="26"/>
                <c:pt idx="0">
                  <c:v>629.67419999999993</c:v>
                </c:pt>
                <c:pt idx="1">
                  <c:v>590.63460000000009</c:v>
                </c:pt>
                <c:pt idx="2">
                  <c:v>613.61250000000007</c:v>
                </c:pt>
                <c:pt idx="3">
                  <c:v>632.17960000000005</c:v>
                </c:pt>
                <c:pt idx="4">
                  <c:v>606.91100000000006</c:v>
                </c:pt>
                <c:pt idx="5">
                  <c:v>613.8832000000001</c:v>
                </c:pt>
                <c:pt idx="6">
                  <c:v>599.07799999999997</c:v>
                </c:pt>
                <c:pt idx="7">
                  <c:v>594.68299999999999</c:v>
                </c:pt>
                <c:pt idx="8">
                  <c:v>608.4310999999999</c:v>
                </c:pt>
                <c:pt idx="9">
                  <c:v>610.12800000000004</c:v>
                </c:pt>
                <c:pt idx="10">
                  <c:v>589.1065000000001</c:v>
                </c:pt>
                <c:pt idx="11">
                  <c:v>592.6454</c:v>
                </c:pt>
                <c:pt idx="12">
                  <c:v>589.95147027027031</c:v>
                </c:pt>
                <c:pt idx="13">
                  <c:v>603.56370000000004</c:v>
                </c:pt>
                <c:pt idx="14">
                  <c:v>604.27690000000007</c:v>
                </c:pt>
                <c:pt idx="15">
                  <c:v>599.59870000000001</c:v>
                </c:pt>
                <c:pt idx="16">
                  <c:v>589.28539999999998</c:v>
                </c:pt>
                <c:pt idx="17">
                  <c:v>589.27710000000013</c:v>
                </c:pt>
                <c:pt idx="18">
                  <c:v>574.44199999999989</c:v>
                </c:pt>
                <c:pt idx="19">
                  <c:v>590.84680000000003</c:v>
                </c:pt>
                <c:pt idx="20">
                  <c:v>584.12690000000009</c:v>
                </c:pt>
                <c:pt idx="21">
                  <c:v>620.3098</c:v>
                </c:pt>
                <c:pt idx="22">
                  <c:v>542.06209999999999</c:v>
                </c:pt>
                <c:pt idx="23">
                  <c:v>595.4058</c:v>
                </c:pt>
                <c:pt idx="24">
                  <c:v>593.73780000000011</c:v>
                </c:pt>
                <c:pt idx="25">
                  <c:v>587.1930000000001</c:v>
                </c:pt>
              </c:numCache>
            </c:numRef>
          </c:val>
          <c:smooth val="0"/>
          <c:extLst>
            <c:ext xmlns:c16="http://schemas.microsoft.com/office/drawing/2014/chart" uri="{C3380CC4-5D6E-409C-BE32-E72D297353CC}">
              <c16:uniqueId val="{00000002-5CF5-43EC-B42A-6827CBD8F0F4}"/>
            </c:ext>
          </c:extLst>
        </c:ser>
        <c:dLbls>
          <c:showLegendKey val="0"/>
          <c:showVal val="0"/>
          <c:showCatName val="0"/>
          <c:showSerName val="0"/>
          <c:showPercent val="0"/>
          <c:showBubbleSize val="0"/>
        </c:dLbls>
        <c:hiLowLines>
          <c:spPr>
            <a:ln w="22225" cap="flat" cmpd="sng" algn="ctr">
              <a:solidFill>
                <a:sysClr val="windowText" lastClr="000000">
                  <a:lumMod val="50000"/>
                  <a:lumOff val="50000"/>
                </a:sysClr>
              </a:solidFill>
              <a:round/>
            </a:ln>
            <a:effectLst/>
          </c:spPr>
        </c:hiLowLines>
        <c:marker val="1"/>
        <c:smooth val="0"/>
        <c:axId val="301362895"/>
        <c:axId val="301364559"/>
      </c:lineChart>
      <c:catAx>
        <c:axId val="301362895"/>
        <c:scaling>
          <c:orientation val="minMax"/>
        </c:scaling>
        <c:delete val="0"/>
        <c:axPos val="b"/>
        <c:majorGridlines>
          <c:spPr>
            <a:ln w="9525" cap="flat" cmpd="sng" algn="ctr">
              <a:solidFill>
                <a:schemeClr val="bg1">
                  <a:lumMod val="75000"/>
                </a:schemeClr>
              </a:solidFill>
              <a:prstDash val="sysDash"/>
              <a:round/>
            </a:ln>
            <a:effectLst/>
          </c:spPr>
        </c:majorGridlines>
        <c:numFmt formatCode="General" sourceLinked="1"/>
        <c:majorTickMark val="none"/>
        <c:minorTickMark val="none"/>
        <c:tickLblPos val="low"/>
        <c:spPr>
          <a:noFill/>
          <a:ln w="6350" cap="flat" cmpd="sng" algn="ctr">
            <a:solidFill>
              <a:schemeClr val="tx1"/>
            </a:solidFill>
            <a:round/>
          </a:ln>
          <a:effectLst/>
        </c:spPr>
        <c:txPr>
          <a:bodyPr rot="-5400000" spcFirstLastPara="1" vertOverflow="ellipsis" wrap="square" anchor="ctr" anchorCtr="1"/>
          <a:lstStyle/>
          <a:p>
            <a:pPr>
              <a:defRPr sz="1800" b="1" i="0" u="none" strike="noStrike" kern="1200" baseline="0">
                <a:solidFill>
                  <a:srgbClr val="006F92"/>
                </a:solidFill>
                <a:latin typeface="+mn-lt"/>
                <a:ea typeface="+mn-ea"/>
                <a:cs typeface="+mn-cs"/>
              </a:defRPr>
            </a:pPr>
            <a:endParaRPr lang="en-150"/>
          </a:p>
        </c:txPr>
        <c:crossAx val="301364559"/>
        <c:crosses val="autoZero"/>
        <c:auto val="1"/>
        <c:lblAlgn val="ctr"/>
        <c:lblOffset val="100"/>
        <c:tickLblSkip val="1"/>
        <c:noMultiLvlLbl val="0"/>
      </c:catAx>
      <c:valAx>
        <c:axId val="301364559"/>
        <c:scaling>
          <c:orientation val="minMax"/>
          <c:max val="650"/>
          <c:min val="300"/>
        </c:scaling>
        <c:delete val="0"/>
        <c:axPos val="l"/>
        <c:majorGridlines>
          <c:spPr>
            <a:ln w="6350" cap="flat" cmpd="sng" algn="ctr">
              <a:solidFill>
                <a:schemeClr val="tx1">
                  <a:lumMod val="50000"/>
                  <a:lumOff val="50000"/>
                </a:schemeClr>
              </a:solidFill>
              <a:prstDash val="sys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crossAx val="301362895"/>
        <c:crosses val="autoZero"/>
        <c:crossBetween val="between"/>
      </c:valAx>
      <c:spPr>
        <a:noFill/>
        <a:ln w="6350">
          <a:solidFill>
            <a:schemeClr val="tx1"/>
          </a:solid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rgbClr val="006F92"/>
              </a:solidFill>
              <a:latin typeface="+mn-lt"/>
              <a:ea typeface="+mn-ea"/>
              <a:cs typeface="+mn-cs"/>
            </a:defRPr>
          </a:pPr>
          <a:endParaRPr lang="en-150"/>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b="1">
          <a:solidFill>
            <a:srgbClr val="006F92"/>
          </a:solidFill>
        </a:defRPr>
      </a:pPr>
      <a:endParaRPr lang="en-150"/>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DispersijaValstis!$C$76</c:f>
              <c:strCache>
                <c:ptCount val="1"/>
              </c:strCache>
            </c:strRef>
          </c:tx>
          <c:spPr>
            <a:ln w="28575" cap="rnd">
              <a:solidFill>
                <a:schemeClr val="accent1"/>
              </a:solidFill>
              <a:round/>
            </a:ln>
            <a:effectLst/>
          </c:spPr>
          <c:marker>
            <c:symbol val="none"/>
          </c:marker>
          <c:cat>
            <c:numRef>
              <c:f>DispersijaValstis!$B$77:$B$160</c:f>
              <c:numCache>
                <c:formatCode>General</c:formatCode>
                <c:ptCount val="84"/>
                <c:pt idx="0">
                  <c:v>100</c:v>
                </c:pt>
                <c:pt idx="1">
                  <c:v>110</c:v>
                </c:pt>
                <c:pt idx="2">
                  <c:v>120</c:v>
                </c:pt>
                <c:pt idx="3">
                  <c:v>130</c:v>
                </c:pt>
                <c:pt idx="4">
                  <c:v>140</c:v>
                </c:pt>
                <c:pt idx="5">
                  <c:v>150</c:v>
                </c:pt>
                <c:pt idx="6">
                  <c:v>160</c:v>
                </c:pt>
                <c:pt idx="7">
                  <c:v>170</c:v>
                </c:pt>
                <c:pt idx="8">
                  <c:v>180</c:v>
                </c:pt>
                <c:pt idx="9">
                  <c:v>190</c:v>
                </c:pt>
                <c:pt idx="10">
                  <c:v>200</c:v>
                </c:pt>
                <c:pt idx="11">
                  <c:v>210</c:v>
                </c:pt>
                <c:pt idx="12">
                  <c:v>220</c:v>
                </c:pt>
                <c:pt idx="13">
                  <c:v>230</c:v>
                </c:pt>
                <c:pt idx="14">
                  <c:v>240</c:v>
                </c:pt>
                <c:pt idx="15">
                  <c:v>250</c:v>
                </c:pt>
                <c:pt idx="16">
                  <c:v>260</c:v>
                </c:pt>
                <c:pt idx="17">
                  <c:v>270</c:v>
                </c:pt>
                <c:pt idx="18">
                  <c:v>280</c:v>
                </c:pt>
                <c:pt idx="19">
                  <c:v>290</c:v>
                </c:pt>
                <c:pt idx="20">
                  <c:v>300</c:v>
                </c:pt>
                <c:pt idx="21">
                  <c:v>310</c:v>
                </c:pt>
                <c:pt idx="22">
                  <c:v>320</c:v>
                </c:pt>
                <c:pt idx="23">
                  <c:v>330</c:v>
                </c:pt>
                <c:pt idx="24">
                  <c:v>340</c:v>
                </c:pt>
                <c:pt idx="25">
                  <c:v>350</c:v>
                </c:pt>
                <c:pt idx="26">
                  <c:v>360</c:v>
                </c:pt>
                <c:pt idx="27">
                  <c:v>370</c:v>
                </c:pt>
                <c:pt idx="28">
                  <c:v>380</c:v>
                </c:pt>
                <c:pt idx="29">
                  <c:v>390</c:v>
                </c:pt>
                <c:pt idx="30">
                  <c:v>400</c:v>
                </c:pt>
                <c:pt idx="31">
                  <c:v>410</c:v>
                </c:pt>
                <c:pt idx="32">
                  <c:v>420</c:v>
                </c:pt>
                <c:pt idx="33">
                  <c:v>430</c:v>
                </c:pt>
                <c:pt idx="34">
                  <c:v>440</c:v>
                </c:pt>
                <c:pt idx="35">
                  <c:v>450</c:v>
                </c:pt>
                <c:pt idx="36">
                  <c:v>460</c:v>
                </c:pt>
                <c:pt idx="37">
                  <c:v>470</c:v>
                </c:pt>
                <c:pt idx="38">
                  <c:v>480</c:v>
                </c:pt>
                <c:pt idx="39">
                  <c:v>490</c:v>
                </c:pt>
                <c:pt idx="40">
                  <c:v>500</c:v>
                </c:pt>
                <c:pt idx="41">
                  <c:v>510</c:v>
                </c:pt>
                <c:pt idx="42">
                  <c:v>520</c:v>
                </c:pt>
                <c:pt idx="43">
                  <c:v>530</c:v>
                </c:pt>
                <c:pt idx="44">
                  <c:v>540</c:v>
                </c:pt>
                <c:pt idx="45">
                  <c:v>550</c:v>
                </c:pt>
                <c:pt idx="46">
                  <c:v>560</c:v>
                </c:pt>
                <c:pt idx="47">
                  <c:v>570</c:v>
                </c:pt>
                <c:pt idx="48">
                  <c:v>580</c:v>
                </c:pt>
                <c:pt idx="49">
                  <c:v>590</c:v>
                </c:pt>
                <c:pt idx="50">
                  <c:v>600</c:v>
                </c:pt>
                <c:pt idx="51">
                  <c:v>610</c:v>
                </c:pt>
                <c:pt idx="52">
                  <c:v>620</c:v>
                </c:pt>
                <c:pt idx="53">
                  <c:v>630</c:v>
                </c:pt>
                <c:pt idx="54">
                  <c:v>640</c:v>
                </c:pt>
                <c:pt idx="55">
                  <c:v>650</c:v>
                </c:pt>
                <c:pt idx="56">
                  <c:v>660</c:v>
                </c:pt>
                <c:pt idx="57">
                  <c:v>670</c:v>
                </c:pt>
                <c:pt idx="58">
                  <c:v>680</c:v>
                </c:pt>
                <c:pt idx="59">
                  <c:v>690</c:v>
                </c:pt>
                <c:pt idx="60">
                  <c:v>700</c:v>
                </c:pt>
                <c:pt idx="61">
                  <c:v>710</c:v>
                </c:pt>
                <c:pt idx="62">
                  <c:v>720</c:v>
                </c:pt>
                <c:pt idx="63">
                  <c:v>730</c:v>
                </c:pt>
                <c:pt idx="64">
                  <c:v>740</c:v>
                </c:pt>
                <c:pt idx="65">
                  <c:v>750</c:v>
                </c:pt>
                <c:pt idx="66">
                  <c:v>760</c:v>
                </c:pt>
                <c:pt idx="67">
                  <c:v>770</c:v>
                </c:pt>
                <c:pt idx="68">
                  <c:v>780</c:v>
                </c:pt>
                <c:pt idx="69">
                  <c:v>790</c:v>
                </c:pt>
                <c:pt idx="70">
                  <c:v>800</c:v>
                </c:pt>
                <c:pt idx="71">
                  <c:v>810</c:v>
                </c:pt>
                <c:pt idx="72">
                  <c:v>820</c:v>
                </c:pt>
                <c:pt idx="73">
                  <c:v>830</c:v>
                </c:pt>
                <c:pt idx="74">
                  <c:v>831</c:v>
                </c:pt>
                <c:pt idx="75">
                  <c:v>832</c:v>
                </c:pt>
                <c:pt idx="76">
                  <c:v>833</c:v>
                </c:pt>
                <c:pt idx="77">
                  <c:v>834</c:v>
                </c:pt>
                <c:pt idx="78">
                  <c:v>835</c:v>
                </c:pt>
                <c:pt idx="79">
                  <c:v>836</c:v>
                </c:pt>
                <c:pt idx="80">
                  <c:v>837</c:v>
                </c:pt>
                <c:pt idx="81">
                  <c:v>838</c:v>
                </c:pt>
                <c:pt idx="82">
                  <c:v>839</c:v>
                </c:pt>
                <c:pt idx="83">
                  <c:v>840</c:v>
                </c:pt>
              </c:numCache>
            </c:numRef>
          </c:cat>
          <c:val>
            <c:numRef>
              <c:f>DispersijaValstis!$C$77:$C$160</c:f>
              <c:numCache>
                <c:formatCode>General</c:formatCode>
                <c:ptCount val="84"/>
                <c:pt idx="0">
                  <c:v>1.3383022576488537E-6</c:v>
                </c:pt>
                <c:pt idx="1">
                  <c:v>1.9865547139277269E-6</c:v>
                </c:pt>
                <c:pt idx="2">
                  <c:v>2.9194692579146028E-6</c:v>
                </c:pt>
                <c:pt idx="3">
                  <c:v>4.2478027055075144E-6</c:v>
                </c:pt>
                <c:pt idx="4">
                  <c:v>6.1190193011377197E-6</c:v>
                </c:pt>
                <c:pt idx="5">
                  <c:v>8.7268269504576017E-6</c:v>
                </c:pt>
                <c:pt idx="6">
                  <c:v>1.2322191684730199E-5</c:v>
                </c:pt>
                <c:pt idx="7">
                  <c:v>1.7225689390536812E-5</c:v>
                </c:pt>
                <c:pt idx="8">
                  <c:v>2.3840882014648403E-5</c:v>
                </c:pt>
                <c:pt idx="9">
                  <c:v>3.2668190561999184E-5</c:v>
                </c:pt>
                <c:pt idx="10">
                  <c:v>4.4318484119380074E-5</c:v>
                </c:pt>
                <c:pt idx="11">
                  <c:v>5.952532419775854E-5</c:v>
                </c:pt>
                <c:pt idx="12">
                  <c:v>7.9154515829799686E-5</c:v>
                </c:pt>
                <c:pt idx="13">
                  <c:v>1.0420934814422592E-4</c:v>
                </c:pt>
                <c:pt idx="14">
                  <c:v>1.3582969233685613E-4</c:v>
                </c:pt>
                <c:pt idx="15">
                  <c:v>1.7528300493568541E-4</c:v>
                </c:pt>
                <c:pt idx="16">
                  <c:v>2.2394530294842898E-4</c:v>
                </c:pt>
                <c:pt idx="17">
                  <c:v>2.8327037741601187E-4</c:v>
                </c:pt>
                <c:pt idx="18">
                  <c:v>3.5474592846231425E-4</c:v>
                </c:pt>
                <c:pt idx="19">
                  <c:v>4.3983595980427194E-4</c:v>
                </c:pt>
                <c:pt idx="20">
                  <c:v>5.3990966513188055E-4</c:v>
                </c:pt>
                <c:pt idx="21">
                  <c:v>6.56158147746766E-4</c:v>
                </c:pt>
                <c:pt idx="22">
                  <c:v>7.8950158300894143E-4</c:v>
                </c:pt>
                <c:pt idx="23">
                  <c:v>9.4049077376886939E-4</c:v>
                </c:pt>
                <c:pt idx="24">
                  <c:v>1.1092083467945555E-3</c:v>
                </c:pt>
                <c:pt idx="25">
                  <c:v>1.2951759566589174E-3</c:v>
                </c:pt>
                <c:pt idx="26">
                  <c:v>1.4972746563574487E-3</c:v>
                </c:pt>
                <c:pt idx="27">
                  <c:v>1.7136859204780733E-3</c:v>
                </c:pt>
                <c:pt idx="28">
                  <c:v>1.9418605498321294E-3</c:v>
                </c:pt>
                <c:pt idx="29">
                  <c:v>2.1785217703255053E-3</c:v>
                </c:pt>
                <c:pt idx="30">
                  <c:v>2.4197072451914337E-3</c:v>
                </c:pt>
                <c:pt idx="31">
                  <c:v>2.6608524989875483E-3</c:v>
                </c:pt>
                <c:pt idx="32">
                  <c:v>2.8969155276148272E-3</c:v>
                </c:pt>
                <c:pt idx="33">
                  <c:v>3.1225393336676128E-3</c:v>
                </c:pt>
                <c:pt idx="34">
                  <c:v>3.3322460289179961E-3</c:v>
                </c:pt>
                <c:pt idx="35">
                  <c:v>3.5206532676429949E-3</c:v>
                </c:pt>
                <c:pt idx="36">
                  <c:v>3.6827014030332331E-3</c:v>
                </c:pt>
                <c:pt idx="37">
                  <c:v>3.8138781546052411E-3</c:v>
                </c:pt>
                <c:pt idx="38">
                  <c:v>3.9104269397545587E-3</c:v>
                </c:pt>
                <c:pt idx="39">
                  <c:v>3.969525474770118E-3</c:v>
                </c:pt>
                <c:pt idx="40">
                  <c:v>3.9894228040143268E-3</c:v>
                </c:pt>
                <c:pt idx="41">
                  <c:v>3.969525474770118E-3</c:v>
                </c:pt>
                <c:pt idx="42">
                  <c:v>3.9104269397545587E-3</c:v>
                </c:pt>
                <c:pt idx="43">
                  <c:v>3.8138781546052411E-3</c:v>
                </c:pt>
                <c:pt idx="44">
                  <c:v>3.6827014030332331E-3</c:v>
                </c:pt>
                <c:pt idx="45">
                  <c:v>3.5206532676429949E-3</c:v>
                </c:pt>
                <c:pt idx="46">
                  <c:v>3.3322460289179961E-3</c:v>
                </c:pt>
                <c:pt idx="47">
                  <c:v>3.1225393336676128E-3</c:v>
                </c:pt>
                <c:pt idx="48">
                  <c:v>2.8969155276148272E-3</c:v>
                </c:pt>
                <c:pt idx="49">
                  <c:v>2.6608524989875483E-3</c:v>
                </c:pt>
                <c:pt idx="50">
                  <c:v>2.4197072451914337E-3</c:v>
                </c:pt>
                <c:pt idx="51">
                  <c:v>2.1785217703255053E-3</c:v>
                </c:pt>
                <c:pt idx="52">
                  <c:v>1.9418605498321294E-3</c:v>
                </c:pt>
                <c:pt idx="53">
                  <c:v>1.7136859204780733E-3</c:v>
                </c:pt>
                <c:pt idx="54">
                  <c:v>1.4972746563574487E-3</c:v>
                </c:pt>
                <c:pt idx="55">
                  <c:v>1.2951759566589174E-3</c:v>
                </c:pt>
                <c:pt idx="56">
                  <c:v>1.1092083467945555E-3</c:v>
                </c:pt>
                <c:pt idx="57">
                  <c:v>9.4049077376886939E-4</c:v>
                </c:pt>
                <c:pt idx="58">
                  <c:v>7.8950158300894143E-4</c:v>
                </c:pt>
                <c:pt idx="59">
                  <c:v>6.56158147746766E-4</c:v>
                </c:pt>
                <c:pt idx="60">
                  <c:v>5.3990966513188055E-4</c:v>
                </c:pt>
                <c:pt idx="61">
                  <c:v>4.3983595980427194E-4</c:v>
                </c:pt>
                <c:pt idx="62">
                  <c:v>3.5474592846231425E-4</c:v>
                </c:pt>
                <c:pt idx="63">
                  <c:v>2.8327037741601187E-4</c:v>
                </c:pt>
                <c:pt idx="64">
                  <c:v>2.2394530294842898E-4</c:v>
                </c:pt>
                <c:pt idx="65">
                  <c:v>1.7528300493568541E-4</c:v>
                </c:pt>
                <c:pt idx="66">
                  <c:v>1.3582969233685613E-4</c:v>
                </c:pt>
                <c:pt idx="67">
                  <c:v>1.0420934814422592E-4</c:v>
                </c:pt>
                <c:pt idx="68">
                  <c:v>7.9154515829799686E-5</c:v>
                </c:pt>
                <c:pt idx="69">
                  <c:v>5.952532419775854E-5</c:v>
                </c:pt>
                <c:pt idx="70">
                  <c:v>4.4318484119380074E-5</c:v>
                </c:pt>
                <c:pt idx="71">
                  <c:v>3.2668190561999184E-5</c:v>
                </c:pt>
                <c:pt idx="72">
                  <c:v>2.3840882014648403E-5</c:v>
                </c:pt>
                <c:pt idx="73">
                  <c:v>1.7225689390536812E-5</c:v>
                </c:pt>
                <c:pt idx="74">
                  <c:v>1.6665685395745798E-5</c:v>
                </c:pt>
                <c:pt idx="75">
                  <c:v>1.6122274719771243E-5</c:v>
                </c:pt>
                <c:pt idx="76">
                  <c:v>1.5595023216476914E-5</c:v>
                </c:pt>
                <c:pt idx="77">
                  <c:v>1.5083506148503072E-5</c:v>
                </c:pt>
                <c:pt idx="78">
                  <c:v>1.4587308046667458E-5</c:v>
                </c:pt>
                <c:pt idx="79">
                  <c:v>1.4106022569413849E-5</c:v>
                </c:pt>
                <c:pt idx="80">
                  <c:v>1.3639252362389035E-5</c:v>
                </c:pt>
                <c:pt idx="81">
                  <c:v>1.3186608918227424E-5</c:v>
                </c:pt>
                <c:pt idx="82">
                  <c:v>1.2747712436618328E-5</c:v>
                </c:pt>
                <c:pt idx="83">
                  <c:v>1.2322191684730199E-5</c:v>
                </c:pt>
              </c:numCache>
            </c:numRef>
          </c:val>
          <c:smooth val="0"/>
          <c:extLst>
            <c:ext xmlns:c16="http://schemas.microsoft.com/office/drawing/2014/chart" uri="{C3380CC4-5D6E-409C-BE32-E72D297353CC}">
              <c16:uniqueId val="{00000000-0F68-445F-BDC3-AAEDF22DD157}"/>
            </c:ext>
          </c:extLst>
        </c:ser>
        <c:dLbls>
          <c:showLegendKey val="0"/>
          <c:showVal val="0"/>
          <c:showCatName val="0"/>
          <c:showSerName val="0"/>
          <c:showPercent val="0"/>
          <c:showBubbleSize val="0"/>
        </c:dLbls>
        <c:smooth val="0"/>
        <c:axId val="282683455"/>
        <c:axId val="282680959"/>
      </c:lineChart>
      <c:catAx>
        <c:axId val="282683455"/>
        <c:scaling>
          <c:orientation val="minMax"/>
        </c:scaling>
        <c:delete val="1"/>
        <c:axPos val="b"/>
        <c:numFmt formatCode="General" sourceLinked="1"/>
        <c:majorTickMark val="none"/>
        <c:minorTickMark val="none"/>
        <c:tickLblPos val="nextTo"/>
        <c:crossAx val="282680959"/>
        <c:crosses val="autoZero"/>
        <c:auto val="1"/>
        <c:lblAlgn val="ctr"/>
        <c:lblOffset val="100"/>
        <c:noMultiLvlLbl val="0"/>
      </c:catAx>
      <c:valAx>
        <c:axId val="282680959"/>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82683455"/>
        <c:crosses val="autoZero"/>
        <c:crossBetween val="between"/>
      </c:valAx>
      <c:spPr>
        <a:noFill/>
        <a:ln>
          <a:noFill/>
        </a:ln>
        <a:effectLst/>
      </c:spPr>
    </c:plotArea>
    <c:plotVisOnly val="1"/>
    <c:dispBlanksAs val="gap"/>
    <c:showDLblsOverMax val="0"/>
  </c:chart>
  <c:spPr>
    <a:solidFill>
      <a:schemeClr val="bg1"/>
    </a:solidFill>
    <a:ln w="15875" cap="flat" cmpd="sng" algn="ctr">
      <a:solidFill>
        <a:srgbClr val="C00000"/>
      </a:solidFill>
      <a:round/>
    </a:ln>
    <a:effectLst/>
  </c:spPr>
  <c:txPr>
    <a:bodyPr/>
    <a:lstStyle/>
    <a:p>
      <a:pPr>
        <a:defRPr/>
      </a:pPr>
      <a:endParaRPr lang="en-150"/>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0.12211</cdr:x>
      <cdr:y>0.94563</cdr:y>
    </cdr:from>
    <cdr:to>
      <cdr:x>1</cdr:x>
      <cdr:y>0.99681</cdr:y>
    </cdr:to>
    <cdr:sp macro="" textlink="">
      <cdr:nvSpPr>
        <cdr:cNvPr id="2" name="TextBox 1">
          <a:extLst xmlns:a="http://schemas.openxmlformats.org/drawingml/2006/main">
            <a:ext uri="{FF2B5EF4-FFF2-40B4-BE49-F238E27FC236}">
              <a16:creationId xmlns:a16="http://schemas.microsoft.com/office/drawing/2014/main" id="{EBAE5116-934A-A044-7588-4F6B0B2D252E}"/>
            </a:ext>
          </a:extLst>
        </cdr:cNvPr>
        <cdr:cNvSpPr txBox="1"/>
      </cdr:nvSpPr>
      <cdr:spPr>
        <a:xfrm xmlns:a="http://schemas.openxmlformats.org/drawingml/2006/main">
          <a:off x="1093509" y="5410984"/>
          <a:ext cx="7861955" cy="292833"/>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lv-LV" sz="1800" b="1" dirty="0">
              <a:solidFill>
                <a:srgbClr val="006F92"/>
              </a:solidFill>
            </a:rPr>
            <a:t>Kumulatīvie izdevumi uz vienu skolēnu</a:t>
          </a:r>
          <a:r>
            <a:rPr lang="lv-LV" sz="1800" b="1" baseline="0" dirty="0">
              <a:solidFill>
                <a:srgbClr val="006F92"/>
              </a:solidFill>
            </a:rPr>
            <a:t> (6-15 gadu vecums)</a:t>
          </a:r>
          <a:r>
            <a:rPr lang="en-US" sz="1800" b="1" dirty="0">
              <a:solidFill>
                <a:srgbClr val="006F92"/>
              </a:solidFill>
            </a:rPr>
            <a:t> (</a:t>
          </a:r>
          <a:r>
            <a:rPr lang="lv-LV" sz="1800" b="1" dirty="0">
              <a:solidFill>
                <a:srgbClr val="006F92"/>
              </a:solidFill>
            </a:rPr>
            <a:t>ASV dolāros</a:t>
          </a:r>
          <a:r>
            <a:rPr lang="en-US" sz="1800" b="1" baseline="0" dirty="0">
              <a:solidFill>
                <a:srgbClr val="006F92"/>
              </a:solidFill>
            </a:rPr>
            <a:t>, PPP)</a:t>
          </a:r>
          <a:endParaRPr lang="en-US" sz="1800" b="1" dirty="0">
            <a:solidFill>
              <a:srgbClr val="006F92"/>
            </a:solidFill>
          </a:endParaRPr>
        </a:p>
      </cdr:txBody>
    </cdr:sp>
  </cdr:relSizeAnchor>
  <cdr:relSizeAnchor xmlns:cdr="http://schemas.openxmlformats.org/drawingml/2006/chartDrawing">
    <cdr:from>
      <cdr:x>0</cdr:x>
      <cdr:y>1.74762E-7</cdr:y>
    </cdr:from>
    <cdr:to>
      <cdr:x>0.44</cdr:x>
      <cdr:y>0.08567</cdr:y>
    </cdr:to>
    <cdr:sp macro="" textlink="">
      <cdr:nvSpPr>
        <cdr:cNvPr id="3" name="TextBox 2">
          <a:extLst xmlns:a="http://schemas.openxmlformats.org/drawingml/2006/main">
            <a:ext uri="{FF2B5EF4-FFF2-40B4-BE49-F238E27FC236}">
              <a16:creationId xmlns:a16="http://schemas.microsoft.com/office/drawing/2014/main" id="{080CF321-5350-DDB9-F179-49683999025D}"/>
            </a:ext>
          </a:extLst>
        </cdr:cNvPr>
        <cdr:cNvSpPr txBox="1"/>
      </cdr:nvSpPr>
      <cdr:spPr>
        <a:xfrm xmlns:a="http://schemas.openxmlformats.org/drawingml/2006/main" rot="5400000">
          <a:off x="1725107" y="-1725106"/>
          <a:ext cx="490193" cy="3940407"/>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ctr"/>
          <a:r>
            <a:rPr lang="lv-LV" sz="1800" b="1" dirty="0">
              <a:solidFill>
                <a:srgbClr val="006F92"/>
              </a:solidFill>
            </a:rPr>
            <a:t>Vidējie sasniegumi matemātikā, punkti</a:t>
          </a:r>
          <a:endParaRPr lang="en-US" sz="1800" b="1" dirty="0">
            <a:solidFill>
              <a:srgbClr val="006F92"/>
            </a:solidFill>
          </a:endParaRPr>
        </a:p>
      </cdr:txBody>
    </cdr:sp>
  </cdr:relSizeAnchor>
  <cdr:relSizeAnchor xmlns:cdr="http://schemas.openxmlformats.org/drawingml/2006/chartDrawing">
    <cdr:from>
      <cdr:x>0.38801</cdr:x>
      <cdr:y>0.60097</cdr:y>
    </cdr:from>
    <cdr:to>
      <cdr:x>0.52737</cdr:x>
      <cdr:y>0.89702</cdr:y>
    </cdr:to>
    <cdr:sp macro="" textlink="">
      <cdr:nvSpPr>
        <cdr:cNvPr id="6" name="TextBox 5">
          <a:extLst xmlns:a="http://schemas.openxmlformats.org/drawingml/2006/main">
            <a:ext uri="{FF2B5EF4-FFF2-40B4-BE49-F238E27FC236}">
              <a16:creationId xmlns:a16="http://schemas.microsoft.com/office/drawing/2014/main" id="{1FC192B3-1AA5-D005-ACCE-0E238FED133A}"/>
            </a:ext>
          </a:extLst>
        </cdr:cNvPr>
        <cdr:cNvSpPr txBox="1"/>
      </cdr:nvSpPr>
      <cdr:spPr>
        <a:xfrm xmlns:a="http://schemas.openxmlformats.org/drawingml/2006/main">
          <a:off x="3474784" y="3438820"/>
          <a:ext cx="1248043" cy="1694019"/>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ctr"/>
          <a:r>
            <a:rPr lang="en-US" sz="1400" b="1" dirty="0">
              <a:solidFill>
                <a:srgbClr val="E9B91C"/>
              </a:solidFill>
            </a:rPr>
            <a:t>OECD </a:t>
          </a:r>
          <a:r>
            <a:rPr lang="lv-LV" sz="1400" b="1" dirty="0">
              <a:solidFill>
                <a:srgbClr val="E9B91C"/>
              </a:solidFill>
            </a:rPr>
            <a:t>vidējais</a:t>
          </a:r>
          <a:r>
            <a:rPr lang="en-US" sz="1400" b="1" dirty="0">
              <a:solidFill>
                <a:srgbClr val="E9B91C"/>
              </a:solidFill>
            </a:rPr>
            <a:t>:</a:t>
          </a:r>
          <a:r>
            <a:rPr lang="en-US" sz="1400" b="1" baseline="0" dirty="0">
              <a:solidFill>
                <a:srgbClr val="E9B91C"/>
              </a:solidFill>
            </a:rPr>
            <a:t> USD 102 612</a:t>
          </a:r>
          <a:endParaRPr lang="en-US" sz="1400" b="1" dirty="0">
            <a:solidFill>
              <a:srgbClr val="E9B91C"/>
            </a:solidFill>
          </a:endParaRPr>
        </a:p>
      </cdr:txBody>
    </cdr:sp>
  </cdr:relSizeAnchor>
  <cdr:relSizeAnchor xmlns:cdr="http://schemas.openxmlformats.org/drawingml/2006/chartDrawing">
    <cdr:from>
      <cdr:x>0.81027</cdr:x>
      <cdr:y>0.4194</cdr:y>
    </cdr:from>
    <cdr:to>
      <cdr:x>1</cdr:x>
      <cdr:y>0.51658</cdr:y>
    </cdr:to>
    <cdr:sp macro="" textlink="">
      <cdr:nvSpPr>
        <cdr:cNvPr id="9" name="TextBox 8">
          <a:extLst xmlns:a="http://schemas.openxmlformats.org/drawingml/2006/main">
            <a:ext uri="{FF2B5EF4-FFF2-40B4-BE49-F238E27FC236}">
              <a16:creationId xmlns:a16="http://schemas.microsoft.com/office/drawing/2014/main" id="{91573BF7-2BF1-8BA6-031C-1098E6EC9CAB}"/>
            </a:ext>
          </a:extLst>
        </cdr:cNvPr>
        <cdr:cNvSpPr txBox="1"/>
      </cdr:nvSpPr>
      <cdr:spPr>
        <a:xfrm xmlns:a="http://schemas.openxmlformats.org/drawingml/2006/main">
          <a:off x="6874430" y="2265407"/>
          <a:ext cx="1609693" cy="524927"/>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r"/>
          <a:r>
            <a:rPr lang="en-US" sz="1400" b="1" dirty="0">
              <a:solidFill>
                <a:srgbClr val="E9B91C"/>
              </a:solidFill>
            </a:rPr>
            <a:t>OECD </a:t>
          </a:r>
          <a:r>
            <a:rPr lang="lv-LV" sz="1400" b="1" dirty="0">
              <a:solidFill>
                <a:srgbClr val="E9B91C"/>
              </a:solidFill>
            </a:rPr>
            <a:t>vidējais</a:t>
          </a:r>
          <a:r>
            <a:rPr lang="en-US" sz="1400" b="1" dirty="0">
              <a:solidFill>
                <a:srgbClr val="E9B91C"/>
              </a:solidFill>
            </a:rPr>
            <a:t>: 472 </a:t>
          </a:r>
          <a:r>
            <a:rPr lang="lv-LV" sz="1400" b="1" dirty="0">
              <a:solidFill>
                <a:srgbClr val="E9B91C"/>
              </a:solidFill>
            </a:rPr>
            <a:t>punkti</a:t>
          </a:r>
          <a:endParaRPr lang="en-US" sz="1400" b="1" dirty="0">
            <a:solidFill>
              <a:srgbClr val="E9B91C"/>
            </a:solidFil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cdr:x>
      <cdr:y>0.05181</cdr:y>
    </cdr:from>
    <cdr:to>
      <cdr:x>0.32467</cdr:x>
      <cdr:y>0.13818</cdr:y>
    </cdr:to>
    <cdr:sp macro="" textlink="">
      <cdr:nvSpPr>
        <cdr:cNvPr id="5" name="TextBox 4">
          <a:extLst xmlns:a="http://schemas.openxmlformats.org/drawingml/2006/main">
            <a:ext uri="{FF2B5EF4-FFF2-40B4-BE49-F238E27FC236}">
              <a16:creationId xmlns:a16="http://schemas.microsoft.com/office/drawing/2014/main" id="{CDB1F9C8-9ED6-731D-005C-48A2A0E50069}"/>
            </a:ext>
          </a:extLst>
        </cdr:cNvPr>
        <cdr:cNvSpPr txBox="1"/>
      </cdr:nvSpPr>
      <cdr:spPr>
        <a:xfrm xmlns:a="http://schemas.openxmlformats.org/drawingml/2006/main">
          <a:off x="0" y="256066"/>
          <a:ext cx="2560556" cy="426885"/>
        </a:xfrm>
        <a:prstGeom xmlns:a="http://schemas.openxmlformats.org/drawingml/2006/main" prst="rect">
          <a:avLst/>
        </a:prstGeom>
      </cdr:spPr>
      <cdr:txBody>
        <a:bodyPr xmlns:a="http://schemas.openxmlformats.org/drawingml/2006/main" vertOverflow="clip" wrap="square" rtlCol="0" anchor="t"/>
        <a:lstStyle xmlns:a="http://schemas.openxmlformats.org/drawingml/2006/main"/>
        <a:p xmlns:a="http://schemas.openxmlformats.org/drawingml/2006/main">
          <a:pPr algn="ctr"/>
          <a:r>
            <a:rPr lang="lv-LV" sz="1400" b="1" dirty="0">
              <a:solidFill>
                <a:srgbClr val="005688"/>
              </a:solidFill>
            </a:rPr>
            <a:t>Sasniegumu starpība, punkti</a:t>
          </a:r>
          <a:endParaRPr lang="en-US" sz="1400" b="1" dirty="0">
            <a:solidFill>
              <a:srgbClr val="005688"/>
            </a:solidFill>
          </a:endParaRPr>
        </a:p>
      </cdr:txBody>
    </cdr:sp>
  </cdr:relSizeAnchor>
  <cdr:relSizeAnchor xmlns:cdr="http://schemas.openxmlformats.org/drawingml/2006/chartDrawing">
    <cdr:from>
      <cdr:x>0.11025</cdr:x>
      <cdr:y>0.56384</cdr:y>
    </cdr:from>
    <cdr:to>
      <cdr:x>0.27686</cdr:x>
      <cdr:y>0.64789</cdr:y>
    </cdr:to>
    <cdr:sp macro="" textlink="">
      <cdr:nvSpPr>
        <cdr:cNvPr id="9" name="TextBox 1">
          <a:extLst xmlns:a="http://schemas.openxmlformats.org/drawingml/2006/main">
            <a:ext uri="{FF2B5EF4-FFF2-40B4-BE49-F238E27FC236}">
              <a16:creationId xmlns:a16="http://schemas.microsoft.com/office/drawing/2014/main" id="{92405693-BFDB-B2F5-C340-F7CD9712202F}"/>
            </a:ext>
          </a:extLst>
        </cdr:cNvPr>
        <cdr:cNvSpPr txBox="1"/>
      </cdr:nvSpPr>
      <cdr:spPr>
        <a:xfrm xmlns:a="http://schemas.openxmlformats.org/drawingml/2006/main">
          <a:off x="869541" y="2920349"/>
          <a:ext cx="1313942" cy="435328"/>
        </a:xfrm>
        <a:prstGeom xmlns:a="http://schemas.openxmlformats.org/drawingml/2006/main" prst="rect">
          <a:avLst/>
        </a:prstGeom>
        <a:noFill xmlns:a="http://schemas.openxmlformats.org/drawingml/2006/mai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lv-LV" sz="1400" b="1" dirty="0">
              <a:solidFill>
                <a:srgbClr val="F34E34"/>
              </a:solidFill>
            </a:rPr>
            <a:t>Zēnu sasniegumi zemāki</a:t>
          </a:r>
          <a:endParaRPr lang="en-US" sz="1400" b="1" dirty="0">
            <a:solidFill>
              <a:srgbClr val="F34E34"/>
            </a:solidFill>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0.10469</cdr:x>
      <cdr:y>0.39127</cdr:y>
    </cdr:from>
    <cdr:to>
      <cdr:x>0.23268</cdr:x>
      <cdr:y>0.43503</cdr:y>
    </cdr:to>
    <cdr:sp macro="" textlink="">
      <cdr:nvSpPr>
        <cdr:cNvPr id="2" name="TextBox 1">
          <a:extLst xmlns:a="http://schemas.openxmlformats.org/drawingml/2006/main">
            <a:ext uri="{FF2B5EF4-FFF2-40B4-BE49-F238E27FC236}">
              <a16:creationId xmlns:a16="http://schemas.microsoft.com/office/drawing/2014/main" id="{236340B2-E954-B2AC-997B-B891314A9E1B}"/>
            </a:ext>
          </a:extLst>
        </cdr:cNvPr>
        <cdr:cNvSpPr txBox="1"/>
      </cdr:nvSpPr>
      <cdr:spPr>
        <a:xfrm xmlns:a="http://schemas.openxmlformats.org/drawingml/2006/main">
          <a:off x="879636" y="1873392"/>
          <a:ext cx="1075451" cy="209523"/>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GB" sz="1100" b="1" dirty="0">
              <a:solidFill>
                <a:schemeClr val="accent5"/>
              </a:solidFill>
            </a:rPr>
            <a:t>OECD </a:t>
          </a:r>
          <a:r>
            <a:rPr lang="lv-LV" sz="1100" b="1" dirty="0">
              <a:solidFill>
                <a:schemeClr val="accent5"/>
              </a:solidFill>
            </a:rPr>
            <a:t>vid.</a:t>
          </a:r>
          <a:endParaRPr lang="en-GB" sz="1100" b="1" dirty="0">
            <a:solidFill>
              <a:schemeClr val="accent5"/>
            </a:solidFill>
          </a:endParaRPr>
        </a:p>
      </cdr:txBody>
    </cdr:sp>
  </cdr:relSizeAnchor>
  <cdr:relSizeAnchor xmlns:cdr="http://schemas.openxmlformats.org/drawingml/2006/chartDrawing">
    <cdr:from>
      <cdr:x>0.54431</cdr:x>
      <cdr:y>0</cdr:y>
    </cdr:from>
    <cdr:to>
      <cdr:x>0.57211</cdr:x>
      <cdr:y>0.13913</cdr:y>
    </cdr:to>
    <cdr:sp macro="" textlink="">
      <cdr:nvSpPr>
        <cdr:cNvPr id="3" name="TextBox 1">
          <a:extLst xmlns:a="http://schemas.openxmlformats.org/drawingml/2006/main">
            <a:ext uri="{FF2B5EF4-FFF2-40B4-BE49-F238E27FC236}">
              <a16:creationId xmlns:a16="http://schemas.microsoft.com/office/drawing/2014/main" id="{458BBBD0-866F-8C61-146D-7D8CFB9FE528}"/>
            </a:ext>
          </a:extLst>
        </cdr:cNvPr>
        <cdr:cNvSpPr txBox="1"/>
      </cdr:nvSpPr>
      <cdr:spPr>
        <a:xfrm xmlns:a="http://schemas.openxmlformats.org/drawingml/2006/main" rot="16200000">
          <a:off x="4313387" y="260275"/>
          <a:ext cx="754144" cy="233593"/>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100" b="1" dirty="0">
              <a:solidFill>
                <a:schemeClr val="accent5"/>
              </a:solidFill>
            </a:rPr>
            <a:t>OECD </a:t>
          </a:r>
          <a:r>
            <a:rPr lang="lv-LV" sz="1100" b="1" dirty="0">
              <a:solidFill>
                <a:schemeClr val="accent5"/>
              </a:solidFill>
            </a:rPr>
            <a:t>vidējais</a:t>
          </a:r>
          <a:endParaRPr lang="en-GB" sz="1100" b="1" dirty="0">
            <a:solidFill>
              <a:schemeClr val="accent5"/>
            </a:solidFill>
          </a:endParaRPr>
        </a:p>
      </cdr:txBody>
    </cdr:sp>
  </cdr:relSizeAnchor>
  <cdr:relSizeAnchor xmlns:cdr="http://schemas.openxmlformats.org/drawingml/2006/chartDrawing">
    <cdr:from>
      <cdr:x>0</cdr:x>
      <cdr:y>0.86696</cdr:y>
    </cdr:from>
    <cdr:to>
      <cdr:x>1</cdr:x>
      <cdr:y>1</cdr:y>
    </cdr:to>
    <cdr:sp macro="" textlink="">
      <cdr:nvSpPr>
        <cdr:cNvPr id="4" name="Arrow: Up 3">
          <a:extLst xmlns:a="http://schemas.openxmlformats.org/drawingml/2006/main">
            <a:ext uri="{FF2B5EF4-FFF2-40B4-BE49-F238E27FC236}">
              <a16:creationId xmlns:a16="http://schemas.microsoft.com/office/drawing/2014/main" id="{CA58E8B0-0213-7018-EF33-D39841BAC4D1}"/>
            </a:ext>
          </a:extLst>
        </cdr:cNvPr>
        <cdr:cNvSpPr/>
      </cdr:nvSpPr>
      <cdr:spPr>
        <a:xfrm xmlns:a="http://schemas.openxmlformats.org/drawingml/2006/main" rot="5400000">
          <a:off x="4062951" y="482717"/>
          <a:ext cx="697583" cy="8823488"/>
        </a:xfrm>
        <a:prstGeom xmlns:a="http://schemas.openxmlformats.org/drawingml/2006/main" prst="upArrow">
          <a:avLst/>
        </a:prstGeom>
        <a:gradFill xmlns:a="http://schemas.openxmlformats.org/drawingml/2006/main"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vert27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lv-LV" sz="1400" b="1" baseline="0" dirty="0">
              <a:solidFill>
                <a:srgbClr val="002060"/>
              </a:solidFill>
              <a:effectLst/>
              <a:latin typeface="+mn-lt"/>
              <a:ea typeface="+mn-ea"/>
              <a:cs typeface="+mn-cs"/>
            </a:rPr>
            <a:t>Skolēnu skaits %, kuri norādījuši, ka pēdējo trīs gadu laikā skola ir bijusi slēgta ne ilgāk par trīs mēnešiem COVID-19 laikā</a:t>
          </a:r>
        </a:p>
      </cdr:txBody>
    </cdr:sp>
  </cdr:relSizeAnchor>
</c:userShapes>
</file>

<file path=ppt/drawings/drawing12.xml><?xml version="1.0" encoding="utf-8"?>
<c:userShapes xmlns:c="http://schemas.openxmlformats.org/drawingml/2006/chart">
  <cdr:relSizeAnchor xmlns:cdr="http://schemas.openxmlformats.org/drawingml/2006/chartDrawing">
    <cdr:from>
      <cdr:x>0.52518</cdr:x>
      <cdr:y>0.08712</cdr:y>
    </cdr:from>
    <cdr:to>
      <cdr:x>0.52518</cdr:x>
      <cdr:y>0.89731</cdr:y>
    </cdr:to>
    <cdr:cxnSp macro="">
      <cdr:nvCxnSpPr>
        <cdr:cNvPr id="3" name="Straight Connector 2">
          <a:extLst xmlns:a="http://schemas.openxmlformats.org/drawingml/2006/main">
            <a:ext uri="{FF2B5EF4-FFF2-40B4-BE49-F238E27FC236}">
              <a16:creationId xmlns:a16="http://schemas.microsoft.com/office/drawing/2014/main" id="{8A59AE4E-DEEC-C000-FA93-ECA02D39DE07}"/>
            </a:ext>
          </a:extLst>
        </cdr:cNvPr>
        <cdr:cNvCxnSpPr/>
      </cdr:nvCxnSpPr>
      <cdr:spPr>
        <a:xfrm xmlns:a="http://schemas.openxmlformats.org/drawingml/2006/main">
          <a:off x="4141948" y="379093"/>
          <a:ext cx="0" cy="3525411"/>
        </a:xfrm>
        <a:prstGeom xmlns:a="http://schemas.openxmlformats.org/drawingml/2006/main" prst="line">
          <a:avLst/>
        </a:prstGeom>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0.08408</cdr:x>
      <cdr:y>0.44763</cdr:y>
    </cdr:from>
    <cdr:to>
      <cdr:x>1</cdr:x>
      <cdr:y>0.44858</cdr:y>
    </cdr:to>
    <cdr:cxnSp macro="">
      <cdr:nvCxnSpPr>
        <cdr:cNvPr id="5" name="Straight Connector 4">
          <a:extLst xmlns:a="http://schemas.openxmlformats.org/drawingml/2006/main">
            <a:ext uri="{FF2B5EF4-FFF2-40B4-BE49-F238E27FC236}">
              <a16:creationId xmlns:a16="http://schemas.microsoft.com/office/drawing/2014/main" id="{30E09067-BE78-DE59-2F2C-53E6280A3213}"/>
            </a:ext>
          </a:extLst>
        </cdr:cNvPr>
        <cdr:cNvCxnSpPr/>
      </cdr:nvCxnSpPr>
      <cdr:spPr>
        <a:xfrm xmlns:a="http://schemas.openxmlformats.org/drawingml/2006/main">
          <a:off x="583848" y="1948501"/>
          <a:ext cx="6359877" cy="4124"/>
        </a:xfrm>
        <a:prstGeom xmlns:a="http://schemas.openxmlformats.org/drawingml/2006/main" prst="line">
          <a:avLst/>
        </a:prstGeom>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0.49703</cdr:x>
      <cdr:y>0.09044</cdr:y>
    </cdr:from>
    <cdr:to>
      <cdr:x>0.53269</cdr:x>
      <cdr:y>0.3698</cdr:y>
    </cdr:to>
    <cdr:sp macro="" textlink="">
      <cdr:nvSpPr>
        <cdr:cNvPr id="6" name="TextBox 1"/>
        <cdr:cNvSpPr txBox="1"/>
      </cdr:nvSpPr>
      <cdr:spPr>
        <a:xfrm xmlns:a="http://schemas.openxmlformats.org/drawingml/2006/main" rot="16200000">
          <a:off x="2967037" y="877887"/>
          <a:ext cx="1216025"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lv-LV" sz="1000" baseline="0"/>
            <a:t>TIMSS mean - 500 </a:t>
          </a:r>
        </a:p>
      </cdr:txBody>
    </cdr:sp>
  </cdr:relSizeAnchor>
  <cdr:relSizeAnchor xmlns:cdr="http://schemas.openxmlformats.org/drawingml/2006/chartDrawing">
    <cdr:from>
      <cdr:x>0.08139</cdr:x>
      <cdr:y>0.40117</cdr:y>
    </cdr:from>
    <cdr:to>
      <cdr:x>0.29538</cdr:x>
      <cdr:y>0.45806</cdr:y>
    </cdr:to>
    <cdr:sp macro="" textlink="">
      <cdr:nvSpPr>
        <cdr:cNvPr id="7" name="TextBox 1"/>
        <cdr:cNvSpPr txBox="1"/>
      </cdr:nvSpPr>
      <cdr:spPr>
        <a:xfrm xmlns:a="http://schemas.openxmlformats.org/drawingml/2006/main">
          <a:off x="565150" y="1746250"/>
          <a:ext cx="1485900"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lv-LV" sz="1000"/>
            <a:t>PISA</a:t>
          </a:r>
          <a:r>
            <a:rPr lang="lv-LV" sz="1000" baseline="0"/>
            <a:t> mean - 489</a:t>
          </a:r>
        </a:p>
      </cdr:txBody>
    </cdr:sp>
  </cdr:relSizeAnchor>
</c:userShapes>
</file>

<file path=ppt/drawings/drawing13.xml><?xml version="1.0" encoding="utf-8"?>
<c:userShapes xmlns:c="http://schemas.openxmlformats.org/drawingml/2006/chart">
  <cdr:relSizeAnchor xmlns:cdr="http://schemas.openxmlformats.org/drawingml/2006/chartDrawing">
    <cdr:from>
      <cdr:x>0.52368</cdr:x>
      <cdr:y>0.08898</cdr:y>
    </cdr:from>
    <cdr:to>
      <cdr:x>0.52368</cdr:x>
      <cdr:y>0.8728</cdr:y>
    </cdr:to>
    <cdr:cxnSp macro="">
      <cdr:nvCxnSpPr>
        <cdr:cNvPr id="5" name="Straight Connector 4">
          <a:extLst xmlns:a="http://schemas.openxmlformats.org/drawingml/2006/main">
            <a:ext uri="{FF2B5EF4-FFF2-40B4-BE49-F238E27FC236}">
              <a16:creationId xmlns:a16="http://schemas.microsoft.com/office/drawing/2014/main" id="{B61C236E-70E3-90C6-3458-B36B186CD150}"/>
            </a:ext>
          </a:extLst>
        </cdr:cNvPr>
        <cdr:cNvCxnSpPr/>
      </cdr:nvCxnSpPr>
      <cdr:spPr>
        <a:xfrm xmlns:a="http://schemas.openxmlformats.org/drawingml/2006/main">
          <a:off x="4130075" y="351355"/>
          <a:ext cx="0" cy="3095208"/>
        </a:xfrm>
        <a:prstGeom xmlns:a="http://schemas.openxmlformats.org/drawingml/2006/main" prst="line">
          <a:avLst/>
        </a:prstGeom>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0.07429</cdr:x>
      <cdr:y>0.44938</cdr:y>
    </cdr:from>
    <cdr:to>
      <cdr:x>0.98846</cdr:x>
      <cdr:y>0.45023</cdr:y>
    </cdr:to>
    <cdr:cxnSp macro="">
      <cdr:nvCxnSpPr>
        <cdr:cNvPr id="7" name="Straight Connector 6">
          <a:extLst xmlns:a="http://schemas.openxmlformats.org/drawingml/2006/main">
            <a:ext uri="{FF2B5EF4-FFF2-40B4-BE49-F238E27FC236}">
              <a16:creationId xmlns:a16="http://schemas.microsoft.com/office/drawing/2014/main" id="{061FAB29-1010-1382-2F9C-3E037B49FFA4}"/>
            </a:ext>
          </a:extLst>
        </cdr:cNvPr>
        <cdr:cNvCxnSpPr/>
      </cdr:nvCxnSpPr>
      <cdr:spPr>
        <a:xfrm xmlns:a="http://schemas.openxmlformats.org/drawingml/2006/main">
          <a:off x="490400" y="1891903"/>
          <a:ext cx="6034226" cy="3572"/>
        </a:xfrm>
        <a:prstGeom xmlns:a="http://schemas.openxmlformats.org/drawingml/2006/main" prst="line">
          <a:avLst/>
        </a:prstGeom>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0.49976</cdr:x>
      <cdr:y>0.07089</cdr:y>
    </cdr:from>
    <cdr:to>
      <cdr:x>0.53728</cdr:x>
      <cdr:y>0.35973</cdr:y>
    </cdr:to>
    <cdr:sp macro="" textlink="">
      <cdr:nvSpPr>
        <cdr:cNvPr id="6" name="TextBox 1"/>
        <cdr:cNvSpPr txBox="1"/>
      </cdr:nvSpPr>
      <cdr:spPr>
        <a:xfrm xmlns:a="http://schemas.openxmlformats.org/drawingml/2006/main" rot="16200000">
          <a:off x="2814638" y="782637"/>
          <a:ext cx="1216025"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lv-LV" sz="1000" baseline="0" dirty="0"/>
            <a:t>TIMSS vidējais - 500 </a:t>
          </a:r>
        </a:p>
      </cdr:txBody>
    </cdr:sp>
  </cdr:relSizeAnchor>
  <cdr:relSizeAnchor xmlns:cdr="http://schemas.openxmlformats.org/drawingml/2006/chartDrawing">
    <cdr:from>
      <cdr:x>0.08562</cdr:x>
      <cdr:y>0.39668</cdr:y>
    </cdr:from>
    <cdr:to>
      <cdr:x>0.31073</cdr:x>
      <cdr:y>0.45551</cdr:y>
    </cdr:to>
    <cdr:sp macro="" textlink="">
      <cdr:nvSpPr>
        <cdr:cNvPr id="8" name="TextBox 1"/>
        <cdr:cNvSpPr txBox="1"/>
      </cdr:nvSpPr>
      <cdr:spPr>
        <a:xfrm xmlns:a="http://schemas.openxmlformats.org/drawingml/2006/main">
          <a:off x="565150" y="1670050"/>
          <a:ext cx="1485900"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lv-LV" sz="1000" dirty="0"/>
            <a:t>PISA</a:t>
          </a:r>
          <a:r>
            <a:rPr lang="lv-LV" sz="1000" baseline="0" dirty="0"/>
            <a:t> vidējais - 489</a:t>
          </a:r>
        </a:p>
      </cdr:txBody>
    </cdr:sp>
  </cdr:relSizeAnchor>
</c:userShapes>
</file>

<file path=ppt/drawings/drawing14.xml><?xml version="1.0" encoding="utf-8"?>
<c:userShapes xmlns:c="http://schemas.openxmlformats.org/drawingml/2006/chart">
  <cdr:relSizeAnchor xmlns:cdr="http://schemas.openxmlformats.org/drawingml/2006/chartDrawing">
    <cdr:from>
      <cdr:x>0.08675</cdr:x>
      <cdr:y>0.45345</cdr:y>
    </cdr:from>
    <cdr:to>
      <cdr:x>0.99022</cdr:x>
      <cdr:y>0.45577</cdr:y>
    </cdr:to>
    <cdr:cxnSp macro="">
      <cdr:nvCxnSpPr>
        <cdr:cNvPr id="3" name="Straight Connector 2">
          <a:extLst xmlns:a="http://schemas.openxmlformats.org/drawingml/2006/main">
            <a:ext uri="{FF2B5EF4-FFF2-40B4-BE49-F238E27FC236}">
              <a16:creationId xmlns:a16="http://schemas.microsoft.com/office/drawing/2014/main" id="{2FF8DACD-9FDE-9649-3E0B-E890F0AAB4DE}"/>
            </a:ext>
          </a:extLst>
        </cdr:cNvPr>
        <cdr:cNvCxnSpPr/>
      </cdr:nvCxnSpPr>
      <cdr:spPr>
        <a:xfrm xmlns:a="http://schemas.openxmlformats.org/drawingml/2006/main">
          <a:off x="616406" y="2185461"/>
          <a:ext cx="6419722" cy="11173"/>
        </a:xfrm>
        <a:prstGeom xmlns:a="http://schemas.openxmlformats.org/drawingml/2006/main" prst="line">
          <a:avLst/>
        </a:prstGeom>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0.6167</cdr:x>
      <cdr:y>0.0805</cdr:y>
    </cdr:from>
    <cdr:to>
      <cdr:x>0.61716</cdr:x>
      <cdr:y>0.90896</cdr:y>
    </cdr:to>
    <cdr:cxnSp macro="">
      <cdr:nvCxnSpPr>
        <cdr:cNvPr id="5" name="Straight Connector 4">
          <a:extLst xmlns:a="http://schemas.openxmlformats.org/drawingml/2006/main">
            <a:ext uri="{FF2B5EF4-FFF2-40B4-BE49-F238E27FC236}">
              <a16:creationId xmlns:a16="http://schemas.microsoft.com/office/drawing/2014/main" id="{04EFEAAB-7FF9-D361-2AC1-B6A2199D7FF3}"/>
            </a:ext>
          </a:extLst>
        </cdr:cNvPr>
        <cdr:cNvCxnSpPr/>
      </cdr:nvCxnSpPr>
      <cdr:spPr>
        <a:xfrm xmlns:a="http://schemas.openxmlformats.org/drawingml/2006/main">
          <a:off x="4382031" y="388005"/>
          <a:ext cx="3268" cy="3992840"/>
        </a:xfrm>
        <a:prstGeom xmlns:a="http://schemas.openxmlformats.org/drawingml/2006/main" prst="line">
          <a:avLst/>
        </a:prstGeom>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0.64611</cdr:x>
      <cdr:y>0.52964</cdr:y>
    </cdr:from>
    <cdr:to>
      <cdr:x>0.73458</cdr:x>
      <cdr:y>0.57905</cdr:y>
    </cdr:to>
    <cdr:sp macro="" textlink="">
      <cdr:nvSpPr>
        <cdr:cNvPr id="10" name="TextBox 9"/>
        <cdr:cNvSpPr txBox="1"/>
      </cdr:nvSpPr>
      <cdr:spPr>
        <a:xfrm xmlns:a="http://schemas.openxmlformats.org/drawingml/2006/main">
          <a:off x="4591050" y="2552700"/>
          <a:ext cx="628650"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a:t> </a:t>
          </a:r>
        </a:p>
      </cdr:txBody>
    </cdr:sp>
  </cdr:relSizeAnchor>
  <cdr:relSizeAnchor xmlns:cdr="http://schemas.openxmlformats.org/drawingml/2006/chartDrawing">
    <cdr:from>
      <cdr:x>0.08043</cdr:x>
      <cdr:y>0.40909</cdr:y>
    </cdr:from>
    <cdr:to>
      <cdr:x>0.28954</cdr:x>
      <cdr:y>0.46047</cdr:y>
    </cdr:to>
    <cdr:sp macro="" textlink="">
      <cdr:nvSpPr>
        <cdr:cNvPr id="11" name="TextBox 10"/>
        <cdr:cNvSpPr txBox="1"/>
      </cdr:nvSpPr>
      <cdr:spPr>
        <a:xfrm xmlns:a="http://schemas.openxmlformats.org/drawingml/2006/main">
          <a:off x="571500" y="1971675"/>
          <a:ext cx="148590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lv-LV" sz="1000" dirty="0"/>
            <a:t>PISA</a:t>
          </a:r>
          <a:r>
            <a:rPr lang="lv-LV" sz="1000" baseline="0" dirty="0"/>
            <a:t> vidējais - 487</a:t>
          </a:r>
        </a:p>
      </cdr:txBody>
    </cdr:sp>
  </cdr:relSizeAnchor>
  <cdr:relSizeAnchor xmlns:cdr="http://schemas.openxmlformats.org/drawingml/2006/chartDrawing">
    <cdr:from>
      <cdr:x>0.58356</cdr:x>
      <cdr:y>0.05336</cdr:y>
    </cdr:from>
    <cdr:to>
      <cdr:x>0.61841</cdr:x>
      <cdr:y>0.417</cdr:y>
    </cdr:to>
    <cdr:sp macro="" textlink="">
      <cdr:nvSpPr>
        <cdr:cNvPr id="12" name="TextBox 1"/>
        <cdr:cNvSpPr txBox="1"/>
      </cdr:nvSpPr>
      <cdr:spPr>
        <a:xfrm xmlns:a="http://schemas.openxmlformats.org/drawingml/2006/main" rot="16200000">
          <a:off x="3394075" y="1009650"/>
          <a:ext cx="1752600"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lv-LV" sz="1000" baseline="0" dirty="0"/>
            <a:t>PIRLS vidējais - 500 </a:t>
          </a:r>
        </a:p>
      </cdr:txBody>
    </cdr:sp>
  </cdr:relSizeAnchor>
</c:userShapes>
</file>

<file path=ppt/drawings/drawing15.xml><?xml version="1.0" encoding="utf-8"?>
<c:userShapes xmlns:c="http://schemas.openxmlformats.org/drawingml/2006/chart">
  <cdr:relSizeAnchor xmlns:cdr="http://schemas.openxmlformats.org/drawingml/2006/chartDrawing">
    <cdr:from>
      <cdr:x>0.512</cdr:x>
      <cdr:y>0.04068</cdr:y>
    </cdr:from>
    <cdr:to>
      <cdr:x>0.68919</cdr:x>
      <cdr:y>0.1992</cdr:y>
    </cdr:to>
    <cdr:sp macro="" textlink="">
      <cdr:nvSpPr>
        <cdr:cNvPr id="2" name="Taisnstūris: ar noapaļotiem stūriem 1">
          <a:extLst xmlns:a="http://schemas.openxmlformats.org/drawingml/2006/main">
            <a:ext uri="{FF2B5EF4-FFF2-40B4-BE49-F238E27FC236}">
              <a16:creationId xmlns:a16="http://schemas.microsoft.com/office/drawing/2014/main" id="{897E9B13-4301-4C24-B6D5-212849AD7C47}"/>
            </a:ext>
          </a:extLst>
        </cdr:cNvPr>
        <cdr:cNvSpPr/>
      </cdr:nvSpPr>
      <cdr:spPr>
        <a:xfrm xmlns:a="http://schemas.openxmlformats.org/drawingml/2006/main">
          <a:off x="4572000" y="172923"/>
          <a:ext cx="1582251" cy="673784"/>
        </a:xfrm>
        <a:prstGeom xmlns:a="http://schemas.openxmlformats.org/drawingml/2006/main" prst="roundRect">
          <a:avLst/>
        </a:prstGeom>
        <a:noFill xmlns:a="http://schemas.openxmlformats.org/drawingml/2006/main"/>
        <a:ln xmlns:a="http://schemas.openxmlformats.org/drawingml/2006/main">
          <a:solidFill>
            <a:srgbClr val="5A3D8C"/>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lv-LV" sz="1200" b="1" dirty="0">
              <a:solidFill>
                <a:sysClr val="windowText" lastClr="000000"/>
              </a:solidFill>
            </a:rPr>
            <a:t>Teksts</a:t>
          </a:r>
          <a:r>
            <a:rPr lang="lv-LV" sz="1200" b="1" baseline="0" dirty="0">
              <a:solidFill>
                <a:sysClr val="windowText" lastClr="000000"/>
              </a:solidFill>
            </a:rPr>
            <a:t> 2 lpp., iekļauj diagrammu un tabulu, valodas</a:t>
          </a:r>
          <a:endParaRPr lang="lv-LV" sz="1200" b="1" dirty="0">
            <a:solidFill>
              <a:sysClr val="windowText" lastClr="000000"/>
            </a:solidFill>
          </a:endParaRPr>
        </a:p>
      </cdr:txBody>
    </cdr:sp>
  </cdr:relSizeAnchor>
  <cdr:relSizeAnchor xmlns:cdr="http://schemas.openxmlformats.org/drawingml/2006/chartDrawing">
    <cdr:from>
      <cdr:x>0.732</cdr:x>
      <cdr:y>0</cdr:y>
    </cdr:from>
    <cdr:to>
      <cdr:x>0.8995</cdr:x>
      <cdr:y>0.12939</cdr:y>
    </cdr:to>
    <cdr:sp macro="" textlink="">
      <cdr:nvSpPr>
        <cdr:cNvPr id="3" name="Taisnstūris: ar noapaļotiem stūriem 2">
          <a:extLst xmlns:a="http://schemas.openxmlformats.org/drawingml/2006/main">
            <a:ext uri="{FF2B5EF4-FFF2-40B4-BE49-F238E27FC236}">
              <a16:creationId xmlns:a16="http://schemas.microsoft.com/office/drawing/2014/main" id="{437098A0-54BA-4540-BA7A-B16ED8841278}"/>
            </a:ext>
          </a:extLst>
        </cdr:cNvPr>
        <cdr:cNvSpPr/>
      </cdr:nvSpPr>
      <cdr:spPr>
        <a:xfrm xmlns:a="http://schemas.openxmlformats.org/drawingml/2006/main">
          <a:off x="6536531" y="0"/>
          <a:ext cx="1495722" cy="549995"/>
        </a:xfrm>
        <a:prstGeom xmlns:a="http://schemas.openxmlformats.org/drawingml/2006/main" prst="roundRect">
          <a:avLst/>
        </a:prstGeom>
        <a:noFill xmlns:a="http://schemas.openxmlformats.org/drawingml/2006/main"/>
        <a:ln xmlns:a="http://schemas.openxmlformats.org/drawingml/2006/main">
          <a:solidFill>
            <a:srgbClr val="5A3D8C"/>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lv-LV" sz="1200" b="1" dirty="0">
              <a:solidFill>
                <a:sysClr val="windowText" lastClr="000000"/>
              </a:solidFill>
            </a:rPr>
            <a:t>Teksts</a:t>
          </a:r>
          <a:r>
            <a:rPr lang="lv-LV" sz="1200" b="1" baseline="0" dirty="0">
              <a:solidFill>
                <a:sysClr val="windowText" lastClr="000000"/>
              </a:solidFill>
            </a:rPr>
            <a:t> 1 lpp., teksta stila un satura analīze</a:t>
          </a:r>
          <a:endParaRPr lang="lv-LV" sz="1200" b="1" dirty="0">
            <a:solidFill>
              <a:sysClr val="windowText" lastClr="000000"/>
            </a:solidFill>
          </a:endParaRPr>
        </a:p>
      </cdr:txBody>
    </cdr:sp>
  </cdr:relSizeAnchor>
  <cdr:relSizeAnchor xmlns:cdr="http://schemas.openxmlformats.org/drawingml/2006/chartDrawing">
    <cdr:from>
      <cdr:x>0.7136</cdr:x>
      <cdr:y>0.21655</cdr:y>
    </cdr:from>
    <cdr:to>
      <cdr:x>0.88341</cdr:x>
      <cdr:y>0.36303</cdr:y>
    </cdr:to>
    <cdr:sp macro="" textlink="">
      <cdr:nvSpPr>
        <cdr:cNvPr id="4" name="Taisnstūris: ar noapaļotiem stūriem 3">
          <a:extLst xmlns:a="http://schemas.openxmlformats.org/drawingml/2006/main">
            <a:ext uri="{FF2B5EF4-FFF2-40B4-BE49-F238E27FC236}">
              <a16:creationId xmlns:a16="http://schemas.microsoft.com/office/drawing/2014/main" id="{BADD9541-AE84-4E9E-8BBF-81B58E363700}"/>
            </a:ext>
          </a:extLst>
        </cdr:cNvPr>
        <cdr:cNvSpPr/>
      </cdr:nvSpPr>
      <cdr:spPr>
        <a:xfrm xmlns:a="http://schemas.openxmlformats.org/drawingml/2006/main">
          <a:off x="6372225" y="1028036"/>
          <a:ext cx="1516350" cy="695423"/>
        </a:xfrm>
        <a:prstGeom xmlns:a="http://schemas.openxmlformats.org/drawingml/2006/main" prst="roundRect">
          <a:avLst/>
        </a:prstGeom>
        <a:noFill xmlns:a="http://schemas.openxmlformats.org/drawingml/2006/main"/>
        <a:ln xmlns:a="http://schemas.openxmlformats.org/drawingml/2006/main">
          <a:solidFill>
            <a:srgbClr val="5A3D8C"/>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lv-LV" sz="1200" b="1" dirty="0">
              <a:solidFill>
                <a:sysClr val="windowText" lastClr="000000"/>
              </a:solidFill>
            </a:rPr>
            <a:t>Teksts</a:t>
          </a:r>
          <a:r>
            <a:rPr lang="lv-LV" sz="1200" b="1" baseline="0" dirty="0">
              <a:solidFill>
                <a:sysClr val="windowText" lastClr="000000"/>
              </a:solidFill>
            </a:rPr>
            <a:t> 2 lpp., jāiezīmē maršruts pēc apraksta</a:t>
          </a:r>
          <a:endParaRPr lang="lv-LV" sz="1200" b="1" dirty="0">
            <a:solidFill>
              <a:sysClr val="windowText" lastClr="0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0.18576</cdr:x>
      <cdr:y>0.27549</cdr:y>
    </cdr:from>
    <cdr:to>
      <cdr:x>0.42919</cdr:x>
      <cdr:y>0.39218</cdr:y>
    </cdr:to>
    <cdr:sp macro="" textlink="">
      <cdr:nvSpPr>
        <cdr:cNvPr id="2" name="TextBox 3">
          <a:extLst xmlns:a="http://schemas.openxmlformats.org/drawingml/2006/main">
            <a:ext uri="{FF2B5EF4-FFF2-40B4-BE49-F238E27FC236}">
              <a16:creationId xmlns:a16="http://schemas.microsoft.com/office/drawing/2014/main" id="{AB639846-B262-A9D7-6B94-8AAFBBDA594B}"/>
            </a:ext>
          </a:extLst>
        </cdr:cNvPr>
        <cdr:cNvSpPr txBox="1"/>
      </cdr:nvSpPr>
      <cdr:spPr>
        <a:xfrm xmlns:a="http://schemas.openxmlformats.org/drawingml/2006/main">
          <a:off x="1089183" y="1691254"/>
          <a:ext cx="1427336" cy="71639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lv-LV" sz="1200" b="1" dirty="0">
              <a:solidFill>
                <a:schemeClr val="tx1">
                  <a:lumMod val="50000"/>
                  <a:lumOff val="50000"/>
                </a:schemeClr>
              </a:solidFill>
            </a:rPr>
            <a:t>Skolēnu sasniegumi 1.a un zemākos līmeņos</a:t>
          </a:r>
          <a:endParaRPr lang="en-GB" sz="1200" b="1" dirty="0">
            <a:solidFill>
              <a:schemeClr val="tx1">
                <a:lumMod val="50000"/>
                <a:lumOff val="50000"/>
              </a:schemeClr>
            </a:solidFill>
          </a:endParaRPr>
        </a:p>
      </cdr:txBody>
    </cdr:sp>
  </cdr:relSizeAnchor>
  <cdr:relSizeAnchor xmlns:cdr="http://schemas.openxmlformats.org/drawingml/2006/chartDrawing">
    <cdr:from>
      <cdr:x>0.84667</cdr:x>
      <cdr:y>0.74886</cdr:y>
    </cdr:from>
    <cdr:to>
      <cdr:x>1</cdr:x>
      <cdr:y>0.83594</cdr:y>
    </cdr:to>
    <cdr:sp macro="" textlink="">
      <cdr:nvSpPr>
        <cdr:cNvPr id="3" name="TextBox 1">
          <a:extLst xmlns:a="http://schemas.openxmlformats.org/drawingml/2006/main">
            <a:ext uri="{FF2B5EF4-FFF2-40B4-BE49-F238E27FC236}">
              <a16:creationId xmlns:a16="http://schemas.microsoft.com/office/drawing/2014/main" id="{105204F1-91D5-9859-3657-1AED96716865}"/>
            </a:ext>
          </a:extLst>
        </cdr:cNvPr>
        <cdr:cNvSpPr txBox="1"/>
      </cdr:nvSpPr>
      <cdr:spPr>
        <a:xfrm xmlns:a="http://schemas.openxmlformats.org/drawingml/2006/main">
          <a:off x="4964395" y="4597356"/>
          <a:ext cx="899037" cy="534594"/>
        </a:xfrm>
        <a:prstGeom xmlns:a="http://schemas.openxmlformats.org/drawingml/2006/main" prst="rect">
          <a:avLst/>
        </a:prstGeom>
        <a:solidFill xmlns:a="http://schemas.openxmlformats.org/drawingml/2006/main">
          <a:schemeClr val="bg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bIns="252000"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lv-LV" sz="1200" b="1" dirty="0">
              <a:solidFill>
                <a:schemeClr val="accent1"/>
              </a:solidFill>
            </a:rPr>
            <a:t>Skolēnu sasniegumi 2. un austākos līmeņos</a:t>
          </a:r>
          <a:endParaRPr lang="en-GB" sz="1200" b="1" dirty="0">
            <a:solidFill>
              <a:schemeClr val="accent1"/>
            </a:solidFill>
          </a:endParaRPr>
        </a:p>
      </cdr:txBody>
    </cdr:sp>
  </cdr:relSizeAnchor>
  <cdr:relSizeAnchor xmlns:cdr="http://schemas.openxmlformats.org/drawingml/2006/chartDrawing">
    <cdr:from>
      <cdr:x>0.09633</cdr:x>
      <cdr:y>0.94252</cdr:y>
    </cdr:from>
    <cdr:to>
      <cdr:x>0.17686</cdr:x>
      <cdr:y>1</cdr:y>
    </cdr:to>
    <cdr:sp macro="" textlink="">
      <cdr:nvSpPr>
        <cdr:cNvPr id="26" name="TextBox 1">
          <a:extLst xmlns:a="http://schemas.openxmlformats.org/drawingml/2006/main">
            <a:ext uri="{FF2B5EF4-FFF2-40B4-BE49-F238E27FC236}">
              <a16:creationId xmlns:a16="http://schemas.microsoft.com/office/drawing/2014/main" id="{0E204836-DAB6-A637-475B-F3D1283D2563}"/>
            </a:ext>
          </a:extLst>
        </cdr:cNvPr>
        <cdr:cNvSpPr txBox="1"/>
      </cdr:nvSpPr>
      <cdr:spPr>
        <a:xfrm xmlns:a="http://schemas.openxmlformats.org/drawingml/2006/main">
          <a:off x="564842" y="5786241"/>
          <a:ext cx="472174" cy="3528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t>%</a:t>
          </a:r>
        </a:p>
      </cdr:txBody>
    </cdr:sp>
  </cdr:relSizeAnchor>
  <cdr:relSizeAnchor xmlns:cdr="http://schemas.openxmlformats.org/drawingml/2006/chartDrawing">
    <cdr:from>
      <cdr:x>0.03059</cdr:x>
      <cdr:y>0.78801</cdr:y>
    </cdr:from>
    <cdr:to>
      <cdr:x>0.18765</cdr:x>
      <cdr:y>0.83281</cdr:y>
    </cdr:to>
    <cdr:sp macro="" textlink="">
      <cdr:nvSpPr>
        <cdr:cNvPr id="24" name="TextBox 23">
          <a:extLst xmlns:a="http://schemas.openxmlformats.org/drawingml/2006/main">
            <a:ext uri="{FF2B5EF4-FFF2-40B4-BE49-F238E27FC236}">
              <a16:creationId xmlns:a16="http://schemas.microsoft.com/office/drawing/2014/main" id="{D4B97100-A6B8-07E3-E056-105726841AFD}"/>
            </a:ext>
          </a:extLst>
        </cdr:cNvPr>
        <cdr:cNvSpPr txBox="1"/>
      </cdr:nvSpPr>
      <cdr:spPr>
        <a:xfrm xmlns:a="http://schemas.openxmlformats.org/drawingml/2006/main">
          <a:off x="179339" y="4837689"/>
          <a:ext cx="920910" cy="2750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lv-LV" sz="1400" b="1" dirty="0">
              <a:solidFill>
                <a:srgbClr val="006F92"/>
              </a:solidFill>
            </a:rPr>
            <a:t>Norvēģija</a:t>
          </a:r>
        </a:p>
      </cdr:txBody>
    </cdr:sp>
  </cdr:relSizeAnchor>
</c:userShapes>
</file>

<file path=ppt/drawings/drawing3.xml><?xml version="1.0" encoding="utf-8"?>
<c:userShapes xmlns:c="http://schemas.openxmlformats.org/drawingml/2006/chart">
  <cdr:relSizeAnchor xmlns:cdr="http://schemas.openxmlformats.org/drawingml/2006/chartDrawing">
    <cdr:from>
      <cdr:x>0.20504</cdr:x>
      <cdr:y>0.30614</cdr:y>
    </cdr:from>
    <cdr:to>
      <cdr:x>0.4481</cdr:x>
      <cdr:y>0.41982</cdr:y>
    </cdr:to>
    <cdr:sp macro="" textlink="">
      <cdr:nvSpPr>
        <cdr:cNvPr id="2" name="TextBox 3">
          <a:extLst xmlns:a="http://schemas.openxmlformats.org/drawingml/2006/main">
            <a:ext uri="{FF2B5EF4-FFF2-40B4-BE49-F238E27FC236}">
              <a16:creationId xmlns:a16="http://schemas.microsoft.com/office/drawing/2014/main" id="{AB639846-B262-A9D7-6B94-8AAFBBDA594B}"/>
            </a:ext>
          </a:extLst>
        </cdr:cNvPr>
        <cdr:cNvSpPr txBox="1"/>
      </cdr:nvSpPr>
      <cdr:spPr>
        <a:xfrm xmlns:a="http://schemas.openxmlformats.org/drawingml/2006/main">
          <a:off x="1168470" y="1979768"/>
          <a:ext cx="1385140" cy="73515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lv-LV" sz="1200" b="1" baseline="0" dirty="0">
              <a:solidFill>
                <a:schemeClr val="tx1">
                  <a:lumMod val="50000"/>
                  <a:lumOff val="50000"/>
                </a:schemeClr>
              </a:solidFill>
            </a:rPr>
            <a:t>Skolēnu sasniegumi </a:t>
          </a:r>
          <a:r>
            <a:rPr lang="en-GB" sz="1200" b="1" baseline="0" dirty="0">
              <a:solidFill>
                <a:schemeClr val="tx1">
                  <a:lumMod val="50000"/>
                  <a:lumOff val="50000"/>
                </a:schemeClr>
              </a:solidFill>
            </a:rPr>
            <a:t>1</a:t>
          </a:r>
          <a:r>
            <a:rPr lang="lv-LV" sz="1200" b="1" baseline="0" dirty="0">
              <a:solidFill>
                <a:schemeClr val="tx1">
                  <a:lumMod val="50000"/>
                  <a:lumOff val="50000"/>
                </a:schemeClr>
              </a:solidFill>
            </a:rPr>
            <a:t>.</a:t>
          </a:r>
          <a:r>
            <a:rPr lang="en-GB" sz="1200" b="1" baseline="0" dirty="0">
              <a:solidFill>
                <a:schemeClr val="tx1">
                  <a:lumMod val="50000"/>
                  <a:lumOff val="50000"/>
                </a:schemeClr>
              </a:solidFill>
            </a:rPr>
            <a:t>a </a:t>
          </a:r>
          <a:r>
            <a:rPr lang="lv-LV" sz="1200" b="1" baseline="0" dirty="0">
              <a:solidFill>
                <a:schemeClr val="tx1">
                  <a:lumMod val="50000"/>
                  <a:lumOff val="50000"/>
                </a:schemeClr>
              </a:solidFill>
            </a:rPr>
            <a:t>un zemākos līmeņos</a:t>
          </a:r>
          <a:endParaRPr lang="en-GB" sz="1200" b="1" dirty="0">
            <a:solidFill>
              <a:schemeClr val="tx1">
                <a:lumMod val="50000"/>
                <a:lumOff val="50000"/>
              </a:schemeClr>
            </a:solidFill>
          </a:endParaRPr>
        </a:p>
      </cdr:txBody>
    </cdr:sp>
  </cdr:relSizeAnchor>
  <cdr:relSizeAnchor xmlns:cdr="http://schemas.openxmlformats.org/drawingml/2006/chartDrawing">
    <cdr:from>
      <cdr:x>0.83498</cdr:x>
      <cdr:y>0.78538</cdr:y>
    </cdr:from>
    <cdr:to>
      <cdr:x>1</cdr:x>
      <cdr:y>0.87253</cdr:y>
    </cdr:to>
    <cdr:sp macro="" textlink="">
      <cdr:nvSpPr>
        <cdr:cNvPr id="3" name="TextBox 1">
          <a:extLst xmlns:a="http://schemas.openxmlformats.org/drawingml/2006/main">
            <a:ext uri="{FF2B5EF4-FFF2-40B4-BE49-F238E27FC236}">
              <a16:creationId xmlns:a16="http://schemas.microsoft.com/office/drawing/2014/main" id="{105204F1-91D5-9859-3657-1AED96716865}"/>
            </a:ext>
          </a:extLst>
        </cdr:cNvPr>
        <cdr:cNvSpPr txBox="1"/>
      </cdr:nvSpPr>
      <cdr:spPr>
        <a:xfrm xmlns:a="http://schemas.openxmlformats.org/drawingml/2006/main">
          <a:off x="4960684" y="5078894"/>
          <a:ext cx="980388" cy="563581"/>
        </a:xfrm>
        <a:prstGeom xmlns:a="http://schemas.openxmlformats.org/drawingml/2006/main" prst="rect">
          <a:avLst/>
        </a:prstGeom>
        <a:solidFill xmlns:a="http://schemas.openxmlformats.org/drawingml/2006/main">
          <a:schemeClr val="bg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lv-LV" sz="1200" b="1" dirty="0">
              <a:solidFill>
                <a:schemeClr val="accent1"/>
              </a:solidFill>
            </a:rPr>
            <a:t>Skolēnu sasniegumi </a:t>
          </a:r>
          <a:r>
            <a:rPr lang="en-GB" sz="1200" b="1" baseline="0" dirty="0">
              <a:solidFill>
                <a:schemeClr val="accent1"/>
              </a:solidFill>
            </a:rPr>
            <a:t>2</a:t>
          </a:r>
          <a:r>
            <a:rPr lang="lv-LV" sz="1200" b="1" baseline="0" dirty="0">
              <a:solidFill>
                <a:schemeClr val="accent1"/>
              </a:solidFill>
            </a:rPr>
            <a:t>. un augstākos līmeņos</a:t>
          </a:r>
        </a:p>
        <a:p xmlns:a="http://schemas.openxmlformats.org/drawingml/2006/main">
          <a:pPr algn="ctr"/>
          <a:endParaRPr lang="en-GB" sz="1200" b="1" dirty="0">
            <a:solidFill>
              <a:schemeClr val="accent1"/>
            </a:solidFill>
          </a:endParaRPr>
        </a:p>
      </cdr:txBody>
    </cdr:sp>
  </cdr:relSizeAnchor>
  <cdr:relSizeAnchor xmlns:cdr="http://schemas.openxmlformats.org/drawingml/2006/chartDrawing">
    <cdr:from>
      <cdr:x>0.97178</cdr:x>
      <cdr:y>0.97885</cdr:y>
    </cdr:from>
    <cdr:to>
      <cdr:x>1</cdr:x>
      <cdr:y>0.9965</cdr:y>
    </cdr:to>
    <cdr:sp macro="" textlink="">
      <cdr:nvSpPr>
        <cdr:cNvPr id="25" name="TextBox 1">
          <a:extLst xmlns:a="http://schemas.openxmlformats.org/drawingml/2006/main">
            <a:ext uri="{FF2B5EF4-FFF2-40B4-BE49-F238E27FC236}">
              <a16:creationId xmlns:a16="http://schemas.microsoft.com/office/drawing/2014/main" id="{0E204836-DAB6-A637-475B-F3D1283D2563}"/>
            </a:ext>
          </a:extLst>
        </cdr:cNvPr>
        <cdr:cNvSpPr txBox="1"/>
      </cdr:nvSpPr>
      <cdr:spPr>
        <a:xfrm xmlns:a="http://schemas.openxmlformats.org/drawingml/2006/main">
          <a:off x="6997691" y="11868889"/>
          <a:ext cx="203209" cy="2140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a:t>
          </a:r>
        </a:p>
      </cdr:txBody>
    </cdr:sp>
  </cdr:relSizeAnchor>
  <cdr:relSizeAnchor xmlns:cdr="http://schemas.openxmlformats.org/drawingml/2006/chartDrawing">
    <cdr:from>
      <cdr:x>0.1384</cdr:x>
      <cdr:y>0.94489</cdr:y>
    </cdr:from>
    <cdr:to>
      <cdr:x>0.20029</cdr:x>
      <cdr:y>0.99545</cdr:y>
    </cdr:to>
    <cdr:sp macro="" textlink="">
      <cdr:nvSpPr>
        <cdr:cNvPr id="26" name="TextBox 1">
          <a:extLst xmlns:a="http://schemas.openxmlformats.org/drawingml/2006/main">
            <a:ext uri="{FF2B5EF4-FFF2-40B4-BE49-F238E27FC236}">
              <a16:creationId xmlns:a16="http://schemas.microsoft.com/office/drawing/2014/main" id="{0E204836-DAB6-A637-475B-F3D1283D2563}"/>
            </a:ext>
          </a:extLst>
        </cdr:cNvPr>
        <cdr:cNvSpPr txBox="1"/>
      </cdr:nvSpPr>
      <cdr:spPr>
        <a:xfrm xmlns:a="http://schemas.openxmlformats.org/drawingml/2006/main">
          <a:off x="822267" y="6110380"/>
          <a:ext cx="367695" cy="3269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a:t>
          </a:r>
        </a:p>
      </cdr:txBody>
    </cdr:sp>
  </cdr:relSizeAnchor>
</c:userShapes>
</file>

<file path=ppt/drawings/drawing4.xml><?xml version="1.0" encoding="utf-8"?>
<c:userShapes xmlns:c="http://schemas.openxmlformats.org/drawingml/2006/chart">
  <cdr:relSizeAnchor xmlns:cdr="http://schemas.openxmlformats.org/drawingml/2006/chartDrawing">
    <cdr:from>
      <cdr:x>0.23889</cdr:x>
      <cdr:y>0.05037</cdr:y>
    </cdr:from>
    <cdr:to>
      <cdr:x>0.4224</cdr:x>
      <cdr:y>0.1204</cdr:y>
    </cdr:to>
    <cdr:sp macro="" textlink="">
      <cdr:nvSpPr>
        <cdr:cNvPr id="2" name="TextBox 3">
          <a:extLst xmlns:a="http://schemas.openxmlformats.org/drawingml/2006/main">
            <a:ext uri="{FF2B5EF4-FFF2-40B4-BE49-F238E27FC236}">
              <a16:creationId xmlns:a16="http://schemas.microsoft.com/office/drawing/2014/main" id="{AB639846-B262-A9D7-6B94-8AAFBBDA594B}"/>
            </a:ext>
          </a:extLst>
        </cdr:cNvPr>
        <cdr:cNvSpPr txBox="1"/>
      </cdr:nvSpPr>
      <cdr:spPr>
        <a:xfrm xmlns:a="http://schemas.openxmlformats.org/drawingml/2006/main">
          <a:off x="1409901" y="322910"/>
          <a:ext cx="1083007" cy="448908"/>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dirty="0" err="1">
              <a:solidFill>
                <a:schemeClr val="tx1">
                  <a:lumMod val="50000"/>
                  <a:lumOff val="50000"/>
                </a:schemeClr>
              </a:solidFill>
            </a:rPr>
            <a:t>Skolēnu</a:t>
          </a:r>
          <a:r>
            <a:rPr lang="en-GB" sz="1200" b="1" dirty="0">
              <a:solidFill>
                <a:schemeClr val="tx1">
                  <a:lumMod val="50000"/>
                  <a:lumOff val="50000"/>
                </a:schemeClr>
              </a:solidFill>
            </a:rPr>
            <a:t> </a:t>
          </a:r>
          <a:r>
            <a:rPr lang="en-GB" sz="1200" b="1" dirty="0" err="1">
              <a:solidFill>
                <a:schemeClr val="tx1">
                  <a:lumMod val="50000"/>
                  <a:lumOff val="50000"/>
                </a:schemeClr>
              </a:solidFill>
            </a:rPr>
            <a:t>sasniegumi</a:t>
          </a:r>
          <a:r>
            <a:rPr lang="en-GB" sz="1200" b="1" dirty="0">
              <a:solidFill>
                <a:schemeClr val="tx1">
                  <a:lumMod val="50000"/>
                  <a:lumOff val="50000"/>
                </a:schemeClr>
              </a:solidFill>
            </a:rPr>
            <a:t> 1.a </a:t>
          </a:r>
          <a:r>
            <a:rPr lang="lv-LV" sz="1200" b="1" dirty="0">
              <a:solidFill>
                <a:schemeClr val="tx1">
                  <a:lumMod val="50000"/>
                  <a:lumOff val="50000"/>
                </a:schemeClr>
              </a:solidFill>
            </a:rPr>
            <a:t>un zemākos </a:t>
          </a:r>
          <a:r>
            <a:rPr lang="en-GB" sz="1200" b="1" dirty="0" err="1">
              <a:solidFill>
                <a:schemeClr val="tx1">
                  <a:lumMod val="50000"/>
                  <a:lumOff val="50000"/>
                </a:schemeClr>
              </a:solidFill>
            </a:rPr>
            <a:t>līme</a:t>
          </a:r>
          <a:r>
            <a:rPr lang="lv-LV" sz="1200" b="1" dirty="0" err="1">
              <a:solidFill>
                <a:schemeClr val="tx1">
                  <a:lumMod val="50000"/>
                  <a:lumOff val="50000"/>
                </a:schemeClr>
              </a:solidFill>
            </a:rPr>
            <a:t>ņos</a:t>
          </a:r>
          <a:endParaRPr lang="en-GB" sz="1200" b="1" dirty="0">
            <a:solidFill>
              <a:schemeClr val="tx1">
                <a:lumMod val="50000"/>
                <a:lumOff val="50000"/>
              </a:schemeClr>
            </a:solidFill>
          </a:endParaRPr>
        </a:p>
      </cdr:txBody>
    </cdr:sp>
  </cdr:relSizeAnchor>
  <cdr:relSizeAnchor xmlns:cdr="http://schemas.openxmlformats.org/drawingml/2006/chartDrawing">
    <cdr:from>
      <cdr:x>0.83908</cdr:x>
      <cdr:y>0.68459</cdr:y>
    </cdr:from>
    <cdr:to>
      <cdr:x>1</cdr:x>
      <cdr:y>0.85774</cdr:y>
    </cdr:to>
    <cdr:sp macro="" textlink="">
      <cdr:nvSpPr>
        <cdr:cNvPr id="3" name="TextBox 1">
          <a:extLst xmlns:a="http://schemas.openxmlformats.org/drawingml/2006/main">
            <a:ext uri="{FF2B5EF4-FFF2-40B4-BE49-F238E27FC236}">
              <a16:creationId xmlns:a16="http://schemas.microsoft.com/office/drawing/2014/main" id="{105204F1-91D5-9859-3657-1AED96716865}"/>
            </a:ext>
          </a:extLst>
        </cdr:cNvPr>
        <cdr:cNvSpPr txBox="1"/>
      </cdr:nvSpPr>
      <cdr:spPr>
        <a:xfrm xmlns:a="http://schemas.openxmlformats.org/drawingml/2006/main">
          <a:off x="4887863" y="4388379"/>
          <a:ext cx="937387" cy="1109900"/>
        </a:xfrm>
        <a:prstGeom xmlns:a="http://schemas.openxmlformats.org/drawingml/2006/main" prst="rect">
          <a:avLst/>
        </a:prstGeom>
        <a:solidFill xmlns:a="http://schemas.openxmlformats.org/drawingml/2006/main">
          <a:schemeClr val="bg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lv-LV" sz="1200" b="1" dirty="0">
              <a:solidFill>
                <a:schemeClr val="accent1"/>
              </a:solidFill>
            </a:rPr>
            <a:t>Skolēnu sasniegumi 2. un augstākos līmeņos</a:t>
          </a:r>
          <a:endParaRPr lang="en-GB" sz="1200" b="1" dirty="0">
            <a:solidFill>
              <a:schemeClr val="accent1"/>
            </a:solidFill>
          </a:endParaRPr>
        </a:p>
      </cdr:txBody>
    </cdr:sp>
  </cdr:relSizeAnchor>
  <cdr:relSizeAnchor xmlns:cdr="http://schemas.openxmlformats.org/drawingml/2006/chartDrawing">
    <cdr:from>
      <cdr:x>0.97178</cdr:x>
      <cdr:y>0.97728</cdr:y>
    </cdr:from>
    <cdr:to>
      <cdr:x>1</cdr:x>
      <cdr:y>0.99493</cdr:y>
    </cdr:to>
    <cdr:sp macro="" textlink="">
      <cdr:nvSpPr>
        <cdr:cNvPr id="25" name="TextBox 1">
          <a:extLst xmlns:a="http://schemas.openxmlformats.org/drawingml/2006/main">
            <a:ext uri="{FF2B5EF4-FFF2-40B4-BE49-F238E27FC236}">
              <a16:creationId xmlns:a16="http://schemas.microsoft.com/office/drawing/2014/main" id="{0E204836-DAB6-A637-475B-F3D1283D2563}"/>
            </a:ext>
          </a:extLst>
        </cdr:cNvPr>
        <cdr:cNvSpPr txBox="1"/>
      </cdr:nvSpPr>
      <cdr:spPr>
        <a:xfrm xmlns:a="http://schemas.openxmlformats.org/drawingml/2006/main">
          <a:off x="6997715" y="11607800"/>
          <a:ext cx="203185" cy="2096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a:t>
          </a:r>
        </a:p>
      </cdr:txBody>
    </cdr:sp>
  </cdr:relSizeAnchor>
  <cdr:relSizeAnchor xmlns:cdr="http://schemas.openxmlformats.org/drawingml/2006/chartDrawing">
    <cdr:from>
      <cdr:x>0.17263</cdr:x>
      <cdr:y>0.94879</cdr:y>
    </cdr:from>
    <cdr:to>
      <cdr:x>0.24605</cdr:x>
      <cdr:y>1</cdr:y>
    </cdr:to>
    <cdr:sp macro="" textlink="">
      <cdr:nvSpPr>
        <cdr:cNvPr id="26" name="TextBox 1">
          <a:extLst xmlns:a="http://schemas.openxmlformats.org/drawingml/2006/main">
            <a:ext uri="{FF2B5EF4-FFF2-40B4-BE49-F238E27FC236}">
              <a16:creationId xmlns:a16="http://schemas.microsoft.com/office/drawing/2014/main" id="{0E204836-DAB6-A637-475B-F3D1283D2563}"/>
            </a:ext>
          </a:extLst>
        </cdr:cNvPr>
        <cdr:cNvSpPr txBox="1"/>
      </cdr:nvSpPr>
      <cdr:spPr>
        <a:xfrm xmlns:a="http://schemas.openxmlformats.org/drawingml/2006/main">
          <a:off x="1018823" y="6081950"/>
          <a:ext cx="433334" cy="3282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t>%</a:t>
          </a:r>
        </a:p>
      </cdr:txBody>
    </cdr:sp>
  </cdr:relSizeAnchor>
</c:userShapes>
</file>

<file path=ppt/drawings/drawing5.xml><?xml version="1.0" encoding="utf-8"?>
<c:userShapes xmlns:c="http://schemas.openxmlformats.org/drawingml/2006/chart">
  <cdr:relSizeAnchor xmlns:cdr="http://schemas.openxmlformats.org/drawingml/2006/chartDrawing">
    <cdr:from>
      <cdr:x>0.52417</cdr:x>
      <cdr:y>0.05249</cdr:y>
    </cdr:from>
    <cdr:to>
      <cdr:x>1</cdr:x>
      <cdr:y>0.09882</cdr:y>
    </cdr:to>
    <cdr:sp macro="" textlink="">
      <cdr:nvSpPr>
        <cdr:cNvPr id="2" name="TextBox 1">
          <a:extLst xmlns:a="http://schemas.openxmlformats.org/drawingml/2006/main">
            <a:ext uri="{FF2B5EF4-FFF2-40B4-BE49-F238E27FC236}">
              <a16:creationId xmlns:a16="http://schemas.microsoft.com/office/drawing/2014/main" id="{5AA92A73-FE51-ABB3-8E7D-626E81BF94A9}"/>
            </a:ext>
          </a:extLst>
        </cdr:cNvPr>
        <cdr:cNvSpPr txBox="1"/>
      </cdr:nvSpPr>
      <cdr:spPr>
        <a:xfrm xmlns:a="http://schemas.openxmlformats.org/drawingml/2006/main">
          <a:off x="4133991" y="299003"/>
          <a:ext cx="3752709" cy="2639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lv-LV" sz="1600" b="1" dirty="0">
              <a:solidFill>
                <a:srgbClr val="006F92"/>
              </a:solidFill>
            </a:rPr>
            <a:t>Vidējo sasniegumu starpība, punkti</a:t>
          </a:r>
        </a:p>
      </cdr:txBody>
    </cdr:sp>
  </cdr:relSizeAnchor>
</c:userShapes>
</file>

<file path=ppt/drawings/drawing6.xml><?xml version="1.0" encoding="utf-8"?>
<c:userShapes xmlns:c="http://schemas.openxmlformats.org/drawingml/2006/chart">
  <cdr:relSizeAnchor xmlns:cdr="http://schemas.openxmlformats.org/drawingml/2006/chartDrawing">
    <cdr:from>
      <cdr:x>1.12822E-7</cdr:x>
      <cdr:y>0.01809</cdr:y>
    </cdr:from>
    <cdr:to>
      <cdr:x>0.02877</cdr:x>
      <cdr:y>0.65309</cdr:y>
    </cdr:to>
    <cdr:sp macro="" textlink="">
      <cdr:nvSpPr>
        <cdr:cNvPr id="2" name="TextBox 1">
          <a:extLst xmlns:a="http://schemas.openxmlformats.org/drawingml/2006/main">
            <a:ext uri="{FF2B5EF4-FFF2-40B4-BE49-F238E27FC236}">
              <a16:creationId xmlns:a16="http://schemas.microsoft.com/office/drawing/2014/main" id="{CDA8A8CE-68AB-AACB-0BAC-2773E14EFE5E}"/>
            </a:ext>
          </a:extLst>
        </cdr:cNvPr>
        <cdr:cNvSpPr txBox="1"/>
      </cdr:nvSpPr>
      <cdr:spPr>
        <a:xfrm xmlns:a="http://schemas.openxmlformats.org/drawingml/2006/main" rot="16200000">
          <a:off x="-1448602" y="1538424"/>
          <a:ext cx="3152212" cy="25500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l"/>
          <a:r>
            <a:rPr lang="lv-LV" sz="1400" b="1" dirty="0">
              <a:solidFill>
                <a:srgbClr val="006F92"/>
              </a:solidFill>
            </a:rPr>
            <a:t>Vidējie sasniegumi matemātikā, punkti</a:t>
          </a:r>
        </a:p>
        <a:p xmlns:a="http://schemas.openxmlformats.org/drawingml/2006/main">
          <a:pPr algn="l"/>
          <a:endParaRPr lang="en-US" sz="1400" b="1" dirty="0">
            <a:solidFill>
              <a:srgbClr val="006F92"/>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0.27813</cdr:x>
      <cdr:y>0.05382</cdr:y>
    </cdr:from>
    <cdr:to>
      <cdr:x>0.28021</cdr:x>
      <cdr:y>0.94965</cdr:y>
    </cdr:to>
    <cdr:cxnSp macro="">
      <cdr:nvCxnSpPr>
        <cdr:cNvPr id="3" name="Straight Connector 2">
          <a:extLst xmlns:a="http://schemas.openxmlformats.org/drawingml/2006/main">
            <a:ext uri="{FF2B5EF4-FFF2-40B4-BE49-F238E27FC236}">
              <a16:creationId xmlns:a16="http://schemas.microsoft.com/office/drawing/2014/main" id="{B1D19893-E1FC-6CC0-2521-87B887F870A3}"/>
            </a:ext>
          </a:extLst>
        </cdr:cNvPr>
        <cdr:cNvCxnSpPr/>
      </cdr:nvCxnSpPr>
      <cdr:spPr>
        <a:xfrm xmlns:a="http://schemas.openxmlformats.org/drawingml/2006/main" flipV="1">
          <a:off x="1271588" y="147638"/>
          <a:ext cx="9525" cy="2457452"/>
        </a:xfrm>
        <a:prstGeom xmlns:a="http://schemas.openxmlformats.org/drawingml/2006/main" prst="line">
          <a:avLst/>
        </a:prstGeom>
        <a:ln xmlns:a="http://schemas.openxmlformats.org/drawingml/2006/main" w="19050"/>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0.68021</cdr:x>
      <cdr:y>0.06424</cdr:y>
    </cdr:from>
    <cdr:to>
      <cdr:x>0.68021</cdr:x>
      <cdr:y>0.94618</cdr:y>
    </cdr:to>
    <cdr:cxnSp macro="">
      <cdr:nvCxnSpPr>
        <cdr:cNvPr id="5" name="Straight Connector 4">
          <a:extLst xmlns:a="http://schemas.openxmlformats.org/drawingml/2006/main">
            <a:ext uri="{FF2B5EF4-FFF2-40B4-BE49-F238E27FC236}">
              <a16:creationId xmlns:a16="http://schemas.microsoft.com/office/drawing/2014/main" id="{F0ACAFC3-A411-9E9C-DE24-C56CC995C1BF}"/>
            </a:ext>
          </a:extLst>
        </cdr:cNvPr>
        <cdr:cNvCxnSpPr/>
      </cdr:nvCxnSpPr>
      <cdr:spPr>
        <a:xfrm xmlns:a="http://schemas.openxmlformats.org/drawingml/2006/main" flipV="1">
          <a:off x="3109913" y="176213"/>
          <a:ext cx="0" cy="2419353"/>
        </a:xfrm>
        <a:prstGeom xmlns:a="http://schemas.openxmlformats.org/drawingml/2006/main" prst="line">
          <a:avLst/>
        </a:prstGeom>
        <a:ln xmlns:a="http://schemas.openxmlformats.org/drawingml/2006/main" w="19050"/>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0.28021</cdr:x>
      <cdr:y>0.61979</cdr:y>
    </cdr:from>
    <cdr:to>
      <cdr:x>0.68438</cdr:x>
      <cdr:y>0.62674</cdr:y>
    </cdr:to>
    <cdr:cxnSp macro="">
      <cdr:nvCxnSpPr>
        <cdr:cNvPr id="10" name="Straight Arrow Connector 9">
          <a:extLst xmlns:a="http://schemas.openxmlformats.org/drawingml/2006/main">
            <a:ext uri="{FF2B5EF4-FFF2-40B4-BE49-F238E27FC236}">
              <a16:creationId xmlns:a16="http://schemas.microsoft.com/office/drawing/2014/main" id="{D571D4E3-AC71-9B74-F9E7-F4EA29D82776}"/>
            </a:ext>
          </a:extLst>
        </cdr:cNvPr>
        <cdr:cNvCxnSpPr/>
      </cdr:nvCxnSpPr>
      <cdr:spPr>
        <a:xfrm xmlns:a="http://schemas.openxmlformats.org/drawingml/2006/main" flipV="1">
          <a:off x="1281113" y="1700213"/>
          <a:ext cx="1847850" cy="19050"/>
        </a:xfrm>
        <a:prstGeom xmlns:a="http://schemas.openxmlformats.org/drawingml/2006/main" prst="straightConnector1">
          <a:avLst/>
        </a:prstGeom>
        <a:ln xmlns:a="http://schemas.openxmlformats.org/drawingml/2006/main" w="12700">
          <a:solidFill>
            <a:srgbClr val="C00000"/>
          </a:solidFill>
          <a:headEnd type="triangle"/>
          <a:tailEnd type="triangle"/>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0.12396</cdr:x>
      <cdr:y>0.75694</cdr:y>
    </cdr:from>
    <cdr:to>
      <cdr:x>0.23854</cdr:x>
      <cdr:y>0.84896</cdr:y>
    </cdr:to>
    <cdr:sp macro="" textlink="">
      <cdr:nvSpPr>
        <cdr:cNvPr id="11" name="TextBox 10"/>
        <cdr:cNvSpPr txBox="1"/>
      </cdr:nvSpPr>
      <cdr:spPr>
        <a:xfrm xmlns:a="http://schemas.openxmlformats.org/drawingml/2006/main">
          <a:off x="566738" y="2076450"/>
          <a:ext cx="523875" cy="2524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lv-LV" sz="1400" b="1">
              <a:solidFill>
                <a:srgbClr val="0070C0"/>
              </a:solidFill>
            </a:rPr>
            <a:t>10%</a:t>
          </a:r>
        </a:p>
      </cdr:txBody>
    </cdr:sp>
  </cdr:relSizeAnchor>
  <cdr:relSizeAnchor xmlns:cdr="http://schemas.openxmlformats.org/drawingml/2006/chartDrawing">
    <cdr:from>
      <cdr:x>0.73646</cdr:x>
      <cdr:y>0.75347</cdr:y>
    </cdr:from>
    <cdr:to>
      <cdr:x>0.85104</cdr:x>
      <cdr:y>0.84549</cdr:y>
    </cdr:to>
    <cdr:sp macro="" textlink="">
      <cdr:nvSpPr>
        <cdr:cNvPr id="12" name="TextBox 11"/>
        <cdr:cNvSpPr txBox="1"/>
      </cdr:nvSpPr>
      <cdr:spPr>
        <a:xfrm xmlns:a="http://schemas.openxmlformats.org/drawingml/2006/main">
          <a:off x="3367088" y="2066925"/>
          <a:ext cx="523875" cy="2524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lv-LV" sz="1400" b="1">
              <a:solidFill>
                <a:srgbClr val="0070C0"/>
              </a:solidFill>
            </a:rPr>
            <a:t>10%</a:t>
          </a:r>
        </a:p>
      </cdr:txBody>
    </cdr:sp>
  </cdr:relSizeAnchor>
  <cdr:relSizeAnchor xmlns:cdr="http://schemas.openxmlformats.org/drawingml/2006/chartDrawing">
    <cdr:from>
      <cdr:x>0.41979</cdr:x>
      <cdr:y>0.74653</cdr:y>
    </cdr:from>
    <cdr:to>
      <cdr:x>0.53438</cdr:x>
      <cdr:y>0.83854</cdr:y>
    </cdr:to>
    <cdr:sp macro="" textlink="">
      <cdr:nvSpPr>
        <cdr:cNvPr id="13" name="TextBox 12"/>
        <cdr:cNvSpPr txBox="1"/>
      </cdr:nvSpPr>
      <cdr:spPr>
        <a:xfrm xmlns:a="http://schemas.openxmlformats.org/drawingml/2006/main">
          <a:off x="1919288" y="2047875"/>
          <a:ext cx="523875" cy="2524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lv-LV" sz="1400" b="1" dirty="0">
              <a:solidFill>
                <a:srgbClr val="0070C0"/>
              </a:solidFill>
            </a:rPr>
            <a:t>80%</a:t>
          </a:r>
        </a:p>
      </cdr:txBody>
    </cdr:sp>
  </cdr:relSizeAnchor>
</c:userShapes>
</file>

<file path=ppt/drawings/drawing8.xml><?xml version="1.0" encoding="utf-8"?>
<c:userShapes xmlns:c="http://schemas.openxmlformats.org/drawingml/2006/chart">
  <cdr:relSizeAnchor xmlns:cdr="http://schemas.openxmlformats.org/drawingml/2006/chartDrawing">
    <cdr:from>
      <cdr:x>0.23616</cdr:x>
      <cdr:y>0.03757</cdr:y>
    </cdr:from>
    <cdr:to>
      <cdr:x>0.28103</cdr:x>
      <cdr:y>0.10196</cdr:y>
    </cdr:to>
    <cdr:sp macro="" textlink="">
      <cdr:nvSpPr>
        <cdr:cNvPr id="2" name="TextBox 1">
          <a:extLst xmlns:a="http://schemas.openxmlformats.org/drawingml/2006/main">
            <a:ext uri="{FF2B5EF4-FFF2-40B4-BE49-F238E27FC236}">
              <a16:creationId xmlns:a16="http://schemas.microsoft.com/office/drawing/2014/main" id="{44191974-5D93-5008-89DC-1950437E8660}"/>
            </a:ext>
          </a:extLst>
        </cdr:cNvPr>
        <cdr:cNvSpPr txBox="1"/>
      </cdr:nvSpPr>
      <cdr:spPr>
        <a:xfrm xmlns:a="http://schemas.openxmlformats.org/drawingml/2006/main">
          <a:off x="1375237" y="248723"/>
          <a:ext cx="261303" cy="4263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lv-LV" sz="1800" b="1" dirty="0">
              <a:solidFill>
                <a:srgbClr val="005688"/>
              </a:solidFill>
            </a:rPr>
            <a:t>%</a:t>
          </a: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0.00934</cdr:y>
    </cdr:from>
    <cdr:to>
      <cdr:x>0.28396</cdr:x>
      <cdr:y>0.09455</cdr:y>
    </cdr:to>
    <cdr:sp macro="" textlink="">
      <cdr:nvSpPr>
        <cdr:cNvPr id="5" name="TextBox 4">
          <a:extLst xmlns:a="http://schemas.openxmlformats.org/drawingml/2006/main">
            <a:ext uri="{FF2B5EF4-FFF2-40B4-BE49-F238E27FC236}">
              <a16:creationId xmlns:a16="http://schemas.microsoft.com/office/drawing/2014/main" id="{CDB1F9C8-9ED6-731D-005C-48A2A0E50069}"/>
            </a:ext>
          </a:extLst>
        </cdr:cNvPr>
        <cdr:cNvSpPr txBox="1"/>
      </cdr:nvSpPr>
      <cdr:spPr>
        <a:xfrm xmlns:a="http://schemas.openxmlformats.org/drawingml/2006/main">
          <a:off x="0" y="46458"/>
          <a:ext cx="2312514" cy="423840"/>
        </a:xfrm>
        <a:prstGeom xmlns:a="http://schemas.openxmlformats.org/drawingml/2006/main" prst="rect">
          <a:avLst/>
        </a:prstGeom>
      </cdr:spPr>
      <cdr:txBody>
        <a:bodyPr xmlns:a="http://schemas.openxmlformats.org/drawingml/2006/main" vertOverflow="clip" wrap="square" rtlCol="0" anchor="t"/>
        <a:lstStyle xmlns:a="http://schemas.openxmlformats.org/drawingml/2006/main"/>
        <a:p xmlns:a="http://schemas.openxmlformats.org/drawingml/2006/main">
          <a:pPr algn="ctr"/>
          <a:r>
            <a:rPr lang="lv-LV" sz="1400" b="1" dirty="0">
              <a:solidFill>
                <a:srgbClr val="005688"/>
              </a:solidFill>
            </a:rPr>
            <a:t>Sasniegumu starpība, punkti</a:t>
          </a:r>
          <a:endParaRPr lang="en-US" sz="1400" b="1" dirty="0">
            <a:solidFill>
              <a:srgbClr val="005688"/>
            </a:solidFill>
          </a:endParaRPr>
        </a:p>
      </cdr:txBody>
    </cdr:sp>
  </cdr:relSizeAnchor>
  <cdr:relSizeAnchor xmlns:cdr="http://schemas.openxmlformats.org/drawingml/2006/chartDrawing">
    <cdr:from>
      <cdr:x>0.81912</cdr:x>
      <cdr:y>0.11971</cdr:y>
    </cdr:from>
    <cdr:to>
      <cdr:x>0.96842</cdr:x>
      <cdr:y>0.27426</cdr:y>
    </cdr:to>
    <cdr:sp macro="" textlink="">
      <cdr:nvSpPr>
        <cdr:cNvPr id="7" name="TextBox 6">
          <a:extLst xmlns:a="http://schemas.openxmlformats.org/drawingml/2006/main">
            <a:ext uri="{FF2B5EF4-FFF2-40B4-BE49-F238E27FC236}">
              <a16:creationId xmlns:a16="http://schemas.microsoft.com/office/drawing/2014/main" id="{CE119265-DC2A-49A1-8049-37494DB8D465}"/>
            </a:ext>
          </a:extLst>
        </cdr:cNvPr>
        <cdr:cNvSpPr txBox="1"/>
      </cdr:nvSpPr>
      <cdr:spPr>
        <a:xfrm xmlns:a="http://schemas.openxmlformats.org/drawingml/2006/main">
          <a:off x="6670812" y="573692"/>
          <a:ext cx="1215890" cy="740658"/>
        </a:xfrm>
        <a:prstGeom xmlns:a="http://schemas.openxmlformats.org/drawingml/2006/main" prst="rect">
          <a:avLst/>
        </a:prstGeom>
        <a:noFill xmlns:a="http://schemas.openxmlformats.org/drawingml/2006/main"/>
      </cdr:spPr>
      <cdr:txBody>
        <a:bodyPr xmlns:a="http://schemas.openxmlformats.org/drawingml/2006/main" vertOverflow="clip" wrap="square" rtlCol="0" anchor="ctr"/>
        <a:lstStyle xmlns:a="http://schemas.openxmlformats.org/drawingml/2006/main"/>
        <a:p xmlns:a="http://schemas.openxmlformats.org/drawingml/2006/main">
          <a:pPr algn="ctr"/>
          <a:r>
            <a:rPr lang="lv-LV" sz="1400" b="1" dirty="0">
              <a:solidFill>
                <a:srgbClr val="F34E34"/>
              </a:solidFill>
            </a:rPr>
            <a:t>Zēniem sasniegumi augstāki</a:t>
          </a:r>
          <a:endParaRPr lang="en-US" sz="1400" b="1" dirty="0">
            <a:solidFill>
              <a:srgbClr val="F34E34"/>
            </a:solidFill>
          </a:endParaRPr>
        </a:p>
      </cdr:txBody>
    </cdr:sp>
  </cdr:relSizeAnchor>
  <cdr:relSizeAnchor xmlns:cdr="http://schemas.openxmlformats.org/drawingml/2006/chartDrawing">
    <cdr:from>
      <cdr:x>0.07222</cdr:x>
      <cdr:y>0.56101</cdr:y>
    </cdr:from>
    <cdr:to>
      <cdr:x>0.20872</cdr:x>
      <cdr:y>0.64337</cdr:y>
    </cdr:to>
    <cdr:sp macro="" textlink="">
      <cdr:nvSpPr>
        <cdr:cNvPr id="9" name="TextBox 1">
          <a:extLst xmlns:a="http://schemas.openxmlformats.org/drawingml/2006/main">
            <a:ext uri="{FF2B5EF4-FFF2-40B4-BE49-F238E27FC236}">
              <a16:creationId xmlns:a16="http://schemas.microsoft.com/office/drawing/2014/main" id="{92405693-BFDB-B2F5-C340-F7CD9712202F}"/>
            </a:ext>
          </a:extLst>
        </cdr:cNvPr>
        <cdr:cNvSpPr txBox="1"/>
      </cdr:nvSpPr>
      <cdr:spPr>
        <a:xfrm xmlns:a="http://schemas.openxmlformats.org/drawingml/2006/main">
          <a:off x="588173" y="2688548"/>
          <a:ext cx="1111599" cy="394698"/>
        </a:xfrm>
        <a:prstGeom xmlns:a="http://schemas.openxmlformats.org/drawingml/2006/main" prst="rect">
          <a:avLst/>
        </a:prstGeom>
        <a:noFill xmlns:a="http://schemas.openxmlformats.org/drawingml/2006/mai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lv-LV" sz="1400" b="1" dirty="0">
              <a:solidFill>
                <a:srgbClr val="F34E34"/>
              </a:solidFill>
            </a:rPr>
            <a:t>Zēniem sasniegumi zemāki</a:t>
          </a:r>
          <a:endParaRPr lang="en-US" sz="1400" b="1" dirty="0">
            <a:solidFill>
              <a:srgbClr val="F34E34"/>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4B77B-D2E7-4EBF-9CEE-BB8125015616}" type="datetimeFigureOut">
              <a:rPr lang="lv-LV" smtClean="0"/>
              <a:t>04.12.2023</a:t>
            </a:fld>
            <a:endParaRPr lang="lv-LV"/>
          </a:p>
        </p:txBody>
      </p:sp>
      <p:sp>
        <p:nvSpPr>
          <p:cNvPr id="4" name="Slaida attēla vietturi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D6528F-A446-4DF1-9145-3E8453612FDD}" type="slidenum">
              <a:rPr lang="lv-LV" smtClean="0"/>
              <a:t>‹#›</a:t>
            </a:fld>
            <a:endParaRPr lang="lv-LV"/>
          </a:p>
        </p:txBody>
      </p:sp>
    </p:spTree>
    <p:extLst>
      <p:ext uri="{BB962C8B-B14F-4D97-AF65-F5344CB8AC3E}">
        <p14:creationId xmlns:p14="http://schemas.microsoft.com/office/powerpoint/2010/main" val="1932248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lv-LV"/>
              <a:t>Skolas stratēģijas veidošanā (Situācijas apzināšana – izmantojot PISA aptaujas (gan pa tiešo, gan jautājot mums, Skolas attīstības prioritāšu noteikšanā, izprotot problēmas)</a:t>
            </a:r>
          </a:p>
          <a:p>
            <a:r>
              <a:rPr lang="lv-LV"/>
              <a:t>Mācību kvalitātes uzlabošanā</a:t>
            </a:r>
          </a:p>
          <a:p>
            <a:r>
              <a:rPr lang="lv-LV"/>
              <a:t>Pašnovērtējuma ziņojuma veidošanā</a:t>
            </a:r>
          </a:p>
          <a:p>
            <a:r>
              <a:rPr lang="lv-LV"/>
              <a:t>Pedagogu profesionālās pilnveides plānošanā</a:t>
            </a:r>
          </a:p>
          <a:p>
            <a:r>
              <a:rPr lang="lv-LV"/>
              <a:t>Tātad te vajag parādīt gan par skalām, ko iedodam, kā tās izmantot, gan par datu bāzēm, kā tur ko meklēt, gan par to kā iēgūto izmantot savā labā.</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B5BF93-3841-4695-B789-154E6B66A78F}"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630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9249A-375E-4763-BF21-9049F90561D0}" type="slidenum">
              <a:rPr kumimoji="0" lang="lv-LV" altLang="lv-LV"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lv-LV" altLang="lv-LV"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01197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A60B2-B015-4629-9265-4ADFA90157D4}" type="slidenum">
              <a:rPr kumimoji="0" lang="lv-LV" altLang="lv-LV"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lv-LV" altLang="lv-LV" sz="1200" b="0" i="0" u="none" strike="noStrike" kern="1200" cap="none" spc="0" normalizeH="0" baseline="0" noProof="0">
              <a:ln>
                <a:noFill/>
              </a:ln>
              <a:solidFill>
                <a:srgbClr val="000000"/>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xfrm>
            <a:off x="914400" y="4343400"/>
            <a:ext cx="5029200" cy="4114800"/>
          </a:xfrm>
        </p:spPr>
        <p:txBody>
          <a:bodyPr/>
          <a:lstStyle/>
          <a:p>
            <a:endParaRPr lang="lv-LV" altLang="lv-LV"/>
          </a:p>
        </p:txBody>
      </p:sp>
    </p:spTree>
    <p:extLst>
      <p:ext uri="{BB962C8B-B14F-4D97-AF65-F5344CB8AC3E}">
        <p14:creationId xmlns:p14="http://schemas.microsoft.com/office/powerpoint/2010/main" val="514025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Matemātikā Latvijai «pieņemamāka» bilde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9249A-375E-4763-BF21-9049F90561D0}" type="slidenum">
              <a:rPr kumimoji="0" lang="lv-LV" altLang="lv-LV"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lv-LV" altLang="lv-LV"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67038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A60B2-B015-4629-9265-4ADFA90157D4}" type="slidenum">
              <a:rPr kumimoji="0" lang="lv-LV" altLang="lv-LV"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lv-LV" altLang="lv-LV" sz="1200" b="0" i="0" u="none" strike="noStrike" kern="1200" cap="none" spc="0" normalizeH="0" baseline="0" noProof="0">
              <a:ln>
                <a:noFill/>
              </a:ln>
              <a:solidFill>
                <a:srgbClr val="000000"/>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xfrm>
            <a:off x="914400" y="4343400"/>
            <a:ext cx="5029200" cy="4114800"/>
          </a:xfrm>
        </p:spPr>
        <p:txBody>
          <a:bodyPr/>
          <a:lstStyle/>
          <a:p>
            <a:endParaRPr lang="lv-LV" altLang="lv-LV"/>
          </a:p>
        </p:txBody>
      </p:sp>
    </p:spTree>
    <p:extLst>
      <p:ext uri="{BB962C8B-B14F-4D97-AF65-F5344CB8AC3E}">
        <p14:creationId xmlns:p14="http://schemas.microsoft.com/office/powerpoint/2010/main" val="4264496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9249A-375E-4763-BF21-9049F90561D0}" type="slidenum">
              <a:rPr kumimoji="0" lang="lv-LV" altLang="lv-LV"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lv-LV" altLang="lv-LV"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9600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AA69D-FB30-47FC-B186-6DFC6C1F9CF2}" type="slidenum">
              <a:rPr kumimoji="0" lang="lv-LV" altLang="lv-LV"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lv-LV" altLang="lv-LV" sz="1200" b="0" i="0" u="none" strike="noStrike" kern="1200" cap="none" spc="0" normalizeH="0" baseline="0" noProof="0">
              <a:ln>
                <a:noFill/>
              </a:ln>
              <a:solidFill>
                <a:srgbClr val="000000"/>
              </a:solidFill>
              <a:effectLst/>
              <a:uLnTx/>
              <a:uFillTx/>
              <a:latin typeface="Calibri"/>
              <a:ea typeface="+mn-ea"/>
              <a:cs typeface="+mn-cs"/>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xfrm>
            <a:off x="914400" y="4343400"/>
            <a:ext cx="5029200" cy="4114800"/>
          </a:xfrm>
        </p:spPr>
        <p:txBody>
          <a:bodyPr/>
          <a:lstStyle/>
          <a:p>
            <a:endParaRPr lang="lv-LV" altLang="lv-LV"/>
          </a:p>
        </p:txBody>
      </p:sp>
    </p:spTree>
    <p:extLst>
      <p:ext uri="{BB962C8B-B14F-4D97-AF65-F5344CB8AC3E}">
        <p14:creationId xmlns:p14="http://schemas.microsoft.com/office/powerpoint/2010/main" val="2666791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lv-LV"/>
              <a:t>Skolas stratēģijas veidošanā (Situācijas apzināšana – izmantojot PISA aptaujas (gan pa tiešo, gan jautājot mums, Skolas attīstības prioritāšu noteikšanā, izprotot problēmas)</a:t>
            </a:r>
          </a:p>
          <a:p>
            <a:r>
              <a:rPr lang="lv-LV"/>
              <a:t>Mācību kvalitātes uzlabošanā</a:t>
            </a:r>
          </a:p>
          <a:p>
            <a:r>
              <a:rPr lang="lv-LV"/>
              <a:t>Pašnovērtējuma ziņojuma veidošanā</a:t>
            </a:r>
          </a:p>
          <a:p>
            <a:r>
              <a:rPr lang="lv-LV"/>
              <a:t>Pedagogu profesionālās pilnveides plānošanā</a:t>
            </a:r>
          </a:p>
          <a:p>
            <a:r>
              <a:rPr lang="lv-LV"/>
              <a:t>Tātad te vajag parādīt gan par skalām, ko iedodam, kā tās izmantot, gan par datu bāzēm, kā tur ko meklēt, gan par to kā iēgūto izmantot savā labā.</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B5BF93-3841-4695-B789-154E6B66A78F}"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446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Matemātikā Latvijai «pieņemamāka» bilde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9249A-375E-4763-BF21-9049F90561D0}" type="slidenum">
              <a:rPr kumimoji="0" lang="lv-LV" altLang="lv-LV"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lv-LV" altLang="lv-LV"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12779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9249A-375E-4763-BF21-9049F90561D0}" type="slidenum">
              <a:rPr kumimoji="0" lang="lv-LV" altLang="lv-LV"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lv-LV" altLang="lv-LV"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60620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9249A-375E-4763-BF21-9049F90561D0}" type="slidenum">
              <a:rPr kumimoji="0" lang="lv-LV" altLang="lv-LV"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lv-LV" altLang="lv-LV"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3615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Matemātikā Latvijai «pieņemamāka» bilde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9249A-375E-4763-BF21-9049F90561D0}" type="slidenum">
              <a:rPr kumimoji="0" lang="lv-LV" altLang="lv-LV"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lv-LV" altLang="lv-LV"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8033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9249A-375E-4763-BF21-9049F90561D0}" type="slidenum">
              <a:rPr kumimoji="0" lang="lv-LV" altLang="lv-LV"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lv-LV" altLang="lv-LV"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5610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Matemātikā Latvijai «pieņemamāka» bilde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9249A-375E-4763-BF21-9049F90561D0}" type="slidenum">
              <a:rPr kumimoji="0" lang="lv-LV" altLang="lv-LV"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lv-LV" altLang="lv-LV"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54517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Matemātikā Latvijai «pieņemamāka» bilde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9249A-375E-4763-BF21-9049F90561D0}" type="slidenum">
              <a:rPr kumimoji="0" lang="lv-LV" altLang="lv-LV"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lv-LV" altLang="lv-LV"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4326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0" y="1812785"/>
            <a:ext cx="3970330" cy="1628853"/>
          </a:xfrm>
          <a:noFill/>
          <a:effectLst>
            <a:outerShdw blurRad="50800" dist="38100" dir="2700000" algn="tl" rotWithShape="0">
              <a:prstClr val="black">
                <a:alpha val="40000"/>
              </a:prstClr>
            </a:outerShdw>
          </a:effectLst>
        </p:spPr>
        <p:txBody>
          <a:bodyPr>
            <a:normAutofit/>
          </a:bodyPr>
          <a:lstStyle>
            <a:lvl1pPr algn="r">
              <a:defRPr sz="27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2434131" y="4243429"/>
            <a:ext cx="6108200" cy="814427"/>
          </a:xfrm>
        </p:spPr>
        <p:txBody>
          <a:bodyPr>
            <a:normAutofit/>
          </a:bodyPr>
          <a:lstStyle>
            <a:lvl1pPr marL="0" indent="0" algn="r">
              <a:buNone/>
              <a:defRPr sz="2100" b="0" i="0">
                <a:solidFill>
                  <a:schemeClr val="accent2">
                    <a:lumMod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s-ES" altLang="lv-LV"/>
          </a:p>
        </p:txBody>
      </p:sp>
      <p:sp>
        <p:nvSpPr>
          <p:cNvPr id="5" name="Footer Placeholder 4"/>
          <p:cNvSpPr>
            <a:spLocks noGrp="1"/>
          </p:cNvSpPr>
          <p:nvPr>
            <p:ph type="ftr" sz="quarter" idx="11"/>
          </p:nvPr>
        </p:nvSpPr>
        <p:spPr/>
        <p:txBody>
          <a:bodyPr/>
          <a:lstStyle/>
          <a:p>
            <a:endParaRPr lang="es-ES" altLang="lv-LV"/>
          </a:p>
        </p:txBody>
      </p:sp>
      <p:sp>
        <p:nvSpPr>
          <p:cNvPr id="6" name="Slide Number Placeholder 5"/>
          <p:cNvSpPr>
            <a:spLocks noGrp="1"/>
          </p:cNvSpPr>
          <p:nvPr>
            <p:ph type="sldNum" sz="quarter" idx="12"/>
          </p:nvPr>
        </p:nvSpPr>
        <p:spPr/>
        <p:txBody>
          <a:bodyPr/>
          <a:lstStyle/>
          <a:p>
            <a:fld id="{DEC54D59-94D6-40A6-9DEB-1E46D14682BA}" type="slidenum">
              <a:rPr lang="es-ES" altLang="lv-LV" smtClean="0"/>
              <a:pPr/>
              <a:t>‹#›</a:t>
            </a:fld>
            <a:endParaRPr lang="es-ES" altLang="lv-LV"/>
          </a:p>
        </p:txBody>
      </p:sp>
    </p:spTree>
    <p:extLst>
      <p:ext uri="{BB962C8B-B14F-4D97-AF65-F5344CB8AC3E}">
        <p14:creationId xmlns:p14="http://schemas.microsoft.com/office/powerpoint/2010/main" val="30775435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40"/>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s-ES" altLang="lv-LV"/>
          </a:p>
        </p:txBody>
      </p:sp>
      <p:sp>
        <p:nvSpPr>
          <p:cNvPr id="6" name="Footer Placeholder 5"/>
          <p:cNvSpPr>
            <a:spLocks noGrp="1"/>
          </p:cNvSpPr>
          <p:nvPr>
            <p:ph type="ftr" sz="quarter" idx="11"/>
          </p:nvPr>
        </p:nvSpPr>
        <p:spPr/>
        <p:txBody>
          <a:bodyPr/>
          <a:lstStyle/>
          <a:p>
            <a:endParaRPr lang="es-ES" altLang="lv-LV"/>
          </a:p>
        </p:txBody>
      </p:sp>
      <p:sp>
        <p:nvSpPr>
          <p:cNvPr id="7" name="Slide Number Placeholder 6"/>
          <p:cNvSpPr>
            <a:spLocks noGrp="1"/>
          </p:cNvSpPr>
          <p:nvPr>
            <p:ph type="sldNum" sz="quarter" idx="12"/>
          </p:nvPr>
        </p:nvSpPr>
        <p:spPr/>
        <p:txBody>
          <a:bodyPr/>
          <a:lstStyle/>
          <a:p>
            <a:fld id="{61ED1D02-A64A-435D-BC55-C12294A1861F}" type="slidenum">
              <a:rPr lang="es-ES" altLang="lv-LV" smtClean="0"/>
              <a:pPr/>
              <a:t>‹#›</a:t>
            </a:fld>
            <a:endParaRPr lang="es-ES" altLang="lv-LV"/>
          </a:p>
        </p:txBody>
      </p:sp>
    </p:spTree>
    <p:extLst>
      <p:ext uri="{BB962C8B-B14F-4D97-AF65-F5344CB8AC3E}">
        <p14:creationId xmlns:p14="http://schemas.microsoft.com/office/powerpoint/2010/main" val="18183679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s-ES" altLang="lv-LV"/>
          </a:p>
        </p:txBody>
      </p:sp>
      <p:sp>
        <p:nvSpPr>
          <p:cNvPr id="5" name="Footer Placeholder 4"/>
          <p:cNvSpPr>
            <a:spLocks noGrp="1"/>
          </p:cNvSpPr>
          <p:nvPr>
            <p:ph type="ftr" sz="quarter" idx="11"/>
          </p:nvPr>
        </p:nvSpPr>
        <p:spPr/>
        <p:txBody>
          <a:bodyPr/>
          <a:lstStyle/>
          <a:p>
            <a:endParaRPr lang="es-ES" altLang="lv-LV"/>
          </a:p>
        </p:txBody>
      </p:sp>
      <p:sp>
        <p:nvSpPr>
          <p:cNvPr id="6" name="Slide Number Placeholder 5"/>
          <p:cNvSpPr>
            <a:spLocks noGrp="1"/>
          </p:cNvSpPr>
          <p:nvPr>
            <p:ph type="sldNum" sz="quarter" idx="12"/>
          </p:nvPr>
        </p:nvSpPr>
        <p:spPr/>
        <p:txBody>
          <a:bodyPr/>
          <a:lstStyle/>
          <a:p>
            <a:fld id="{5C916BE3-8581-47D2-B08F-3FDEE1782E4D}" type="slidenum">
              <a:rPr lang="es-ES" altLang="lv-LV" smtClean="0"/>
              <a:pPr/>
              <a:t>‹#›</a:t>
            </a:fld>
            <a:endParaRPr lang="es-ES" altLang="lv-LV"/>
          </a:p>
        </p:txBody>
      </p:sp>
    </p:spTree>
    <p:extLst>
      <p:ext uri="{BB962C8B-B14F-4D97-AF65-F5344CB8AC3E}">
        <p14:creationId xmlns:p14="http://schemas.microsoft.com/office/powerpoint/2010/main" val="10334071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s-ES" altLang="lv-LV"/>
          </a:p>
        </p:txBody>
      </p:sp>
      <p:sp>
        <p:nvSpPr>
          <p:cNvPr id="5" name="Footer Placeholder 4"/>
          <p:cNvSpPr>
            <a:spLocks noGrp="1"/>
          </p:cNvSpPr>
          <p:nvPr>
            <p:ph type="ftr" sz="quarter" idx="11"/>
          </p:nvPr>
        </p:nvSpPr>
        <p:spPr/>
        <p:txBody>
          <a:bodyPr/>
          <a:lstStyle/>
          <a:p>
            <a:endParaRPr lang="es-ES" altLang="lv-LV"/>
          </a:p>
        </p:txBody>
      </p:sp>
      <p:sp>
        <p:nvSpPr>
          <p:cNvPr id="6" name="Slide Number Placeholder 5"/>
          <p:cNvSpPr>
            <a:spLocks noGrp="1"/>
          </p:cNvSpPr>
          <p:nvPr>
            <p:ph type="sldNum" sz="quarter" idx="12"/>
          </p:nvPr>
        </p:nvSpPr>
        <p:spPr/>
        <p:txBody>
          <a:bodyPr/>
          <a:lstStyle/>
          <a:p>
            <a:fld id="{9B94358B-44CD-48E1-98CF-242C3C8CC4F7}" type="slidenum">
              <a:rPr lang="es-ES" altLang="lv-LV" smtClean="0"/>
              <a:pPr/>
              <a:t>‹#›</a:t>
            </a:fld>
            <a:endParaRPr lang="es-ES" altLang="lv-LV"/>
          </a:p>
        </p:txBody>
      </p:sp>
      <p:pic>
        <p:nvPicPr>
          <p:cNvPr id="7" name="Picture 6" descr="E:\websites\free-power-point-templates\2012\logos.png">
            <a:extLst>
              <a:ext uri="{FF2B5EF4-FFF2-40B4-BE49-F238E27FC236}">
                <a16:creationId xmlns:a16="http://schemas.microsoft.com/office/drawing/2014/main" id="{9978F3B5-C1BB-4004-968A-3E3E8A691A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18306" y="3101620"/>
            <a:ext cx="1463784"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4130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lv-LV"/>
              <a:t>Rediģēt šablona virsraksta stilu</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endParaRPr lang="en-US" dirty="0"/>
          </a:p>
        </p:txBody>
      </p:sp>
      <p:sp>
        <p:nvSpPr>
          <p:cNvPr id="4" name="Date Placeholder 3"/>
          <p:cNvSpPr>
            <a:spLocks noGrp="1"/>
          </p:cNvSpPr>
          <p:nvPr>
            <p:ph type="dt" sz="half" idx="10"/>
          </p:nvPr>
        </p:nvSpPr>
        <p:spPr/>
        <p:txBody>
          <a:bodyPr/>
          <a:lstStyle/>
          <a:p>
            <a:fld id="{71B20645-C2A7-45CC-896F-B9F1398BA9D9}" type="datetimeFigureOut">
              <a:rPr lang="lv-LV" smtClean="0"/>
              <a:t>04.12.2023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4C5A3F0-9C75-4BD1-A1EA-7C9E2AA7AD68}" type="slidenum">
              <a:rPr lang="lv-LV" smtClean="0"/>
              <a:t>‹#›</a:t>
            </a:fld>
            <a:endParaRPr lang="lv-LV"/>
          </a:p>
        </p:txBody>
      </p:sp>
    </p:spTree>
    <p:extLst>
      <p:ext uri="{BB962C8B-B14F-4D97-AF65-F5344CB8AC3E}">
        <p14:creationId xmlns:p14="http://schemas.microsoft.com/office/powerpoint/2010/main" val="38420761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71B20645-C2A7-45CC-896F-B9F1398BA9D9}" type="datetimeFigureOut">
              <a:rPr lang="lv-LV" smtClean="0"/>
              <a:t>04.12.2023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4C5A3F0-9C75-4BD1-A1EA-7C9E2AA7AD68}" type="slidenum">
              <a:rPr lang="lv-LV" smtClean="0"/>
              <a:t>‹#›</a:t>
            </a:fld>
            <a:endParaRPr lang="lv-LV"/>
          </a:p>
        </p:txBody>
      </p:sp>
    </p:spTree>
    <p:extLst>
      <p:ext uri="{BB962C8B-B14F-4D97-AF65-F5344CB8AC3E}">
        <p14:creationId xmlns:p14="http://schemas.microsoft.com/office/powerpoint/2010/main" val="33876996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lv-LV"/>
              <a:t>Rediģēt šablona virsraksta stilu</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71B20645-C2A7-45CC-896F-B9F1398BA9D9}" type="datetimeFigureOut">
              <a:rPr lang="lv-LV" smtClean="0"/>
              <a:t>04.12.2023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4C5A3F0-9C75-4BD1-A1EA-7C9E2AA7AD68}" type="slidenum">
              <a:rPr lang="lv-LV" smtClean="0"/>
              <a:t>‹#›</a:t>
            </a:fld>
            <a:endParaRPr lang="lv-LV"/>
          </a:p>
        </p:txBody>
      </p:sp>
    </p:spTree>
    <p:extLst>
      <p:ext uri="{BB962C8B-B14F-4D97-AF65-F5344CB8AC3E}">
        <p14:creationId xmlns:p14="http://schemas.microsoft.com/office/powerpoint/2010/main" val="19205308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Date Placeholder 4"/>
          <p:cNvSpPr>
            <a:spLocks noGrp="1"/>
          </p:cNvSpPr>
          <p:nvPr>
            <p:ph type="dt" sz="half" idx="10"/>
          </p:nvPr>
        </p:nvSpPr>
        <p:spPr/>
        <p:txBody>
          <a:bodyPr/>
          <a:lstStyle/>
          <a:p>
            <a:fld id="{71B20645-C2A7-45CC-896F-B9F1398BA9D9}" type="datetimeFigureOut">
              <a:rPr lang="lv-LV" smtClean="0"/>
              <a:t>04.12.2023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D4C5A3F0-9C75-4BD1-A1EA-7C9E2AA7AD68}" type="slidenum">
              <a:rPr lang="lv-LV" smtClean="0"/>
              <a:t>‹#›</a:t>
            </a:fld>
            <a:endParaRPr lang="lv-LV"/>
          </a:p>
        </p:txBody>
      </p:sp>
    </p:spTree>
    <p:extLst>
      <p:ext uri="{BB962C8B-B14F-4D97-AF65-F5344CB8AC3E}">
        <p14:creationId xmlns:p14="http://schemas.microsoft.com/office/powerpoint/2010/main" val="20685089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lv-LV"/>
              <a:t>Rediģēt šablona virsraksta stilu</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Content Placeholder 3"/>
          <p:cNvSpPr>
            <a:spLocks noGrp="1"/>
          </p:cNvSpPr>
          <p:nvPr>
            <p:ph sz="half" idx="2"/>
          </p:nvPr>
        </p:nvSpPr>
        <p:spPr>
          <a:xfrm>
            <a:off x="629842" y="2505075"/>
            <a:ext cx="3868340"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Content Placeholder 5"/>
          <p:cNvSpPr>
            <a:spLocks noGrp="1"/>
          </p:cNvSpPr>
          <p:nvPr>
            <p:ph sz="quarter" idx="4"/>
          </p:nvPr>
        </p:nvSpPr>
        <p:spPr>
          <a:xfrm>
            <a:off x="4629150" y="2505075"/>
            <a:ext cx="3887391"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fld id="{71B20645-C2A7-45CC-896F-B9F1398BA9D9}" type="datetimeFigureOut">
              <a:rPr lang="lv-LV" smtClean="0"/>
              <a:t>04.12.2023</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D4C5A3F0-9C75-4BD1-A1EA-7C9E2AA7AD68}" type="slidenum">
              <a:rPr lang="lv-LV" smtClean="0"/>
              <a:t>‹#›</a:t>
            </a:fld>
            <a:endParaRPr lang="lv-LV"/>
          </a:p>
        </p:txBody>
      </p:sp>
    </p:spTree>
    <p:extLst>
      <p:ext uri="{BB962C8B-B14F-4D97-AF65-F5344CB8AC3E}">
        <p14:creationId xmlns:p14="http://schemas.microsoft.com/office/powerpoint/2010/main" val="36110748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Date Placeholder 2"/>
          <p:cNvSpPr>
            <a:spLocks noGrp="1"/>
          </p:cNvSpPr>
          <p:nvPr>
            <p:ph type="dt" sz="half" idx="10"/>
          </p:nvPr>
        </p:nvSpPr>
        <p:spPr/>
        <p:txBody>
          <a:bodyPr/>
          <a:lstStyle/>
          <a:p>
            <a:fld id="{71B20645-C2A7-45CC-896F-B9F1398BA9D9}" type="datetimeFigureOut">
              <a:rPr lang="lv-LV" smtClean="0"/>
              <a:t>04.12.2023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D4C5A3F0-9C75-4BD1-A1EA-7C9E2AA7AD68}" type="slidenum">
              <a:rPr lang="lv-LV" smtClean="0"/>
              <a:t>‹#›</a:t>
            </a:fld>
            <a:endParaRPr lang="lv-LV"/>
          </a:p>
        </p:txBody>
      </p:sp>
    </p:spTree>
    <p:extLst>
      <p:ext uri="{BB962C8B-B14F-4D97-AF65-F5344CB8AC3E}">
        <p14:creationId xmlns:p14="http://schemas.microsoft.com/office/powerpoint/2010/main" val="9656397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20645-C2A7-45CC-896F-B9F1398BA9D9}" type="datetimeFigureOut">
              <a:rPr lang="lv-LV" smtClean="0"/>
              <a:t>04.12.2023</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D4C5A3F0-9C75-4BD1-A1EA-7C9E2AA7AD68}" type="slidenum">
              <a:rPr lang="lv-LV" smtClean="0"/>
              <a:t>‹#›</a:t>
            </a:fld>
            <a:endParaRPr lang="lv-LV"/>
          </a:p>
        </p:txBody>
      </p:sp>
    </p:spTree>
    <p:extLst>
      <p:ext uri="{BB962C8B-B14F-4D97-AF65-F5344CB8AC3E}">
        <p14:creationId xmlns:p14="http://schemas.microsoft.com/office/powerpoint/2010/main" val="41069993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965" y="374902"/>
            <a:ext cx="8246070" cy="814427"/>
          </a:xfrm>
        </p:spPr>
        <p:txBody>
          <a:bodyPr>
            <a:normAutofit/>
          </a:bodyPr>
          <a:lstStyle>
            <a:lvl1pPr algn="r">
              <a:defRPr sz="2700" baseline="0">
                <a:solidFill>
                  <a:srgbClr val="8A1B0C"/>
                </a:solidFill>
                <a:effectLst>
                  <a:outerShdw blurRad="50800" dist="38100" dir="2700000" algn="tl" rotWithShape="0">
                    <a:schemeClr val="bg1">
                      <a:alpha val="40000"/>
                    </a:schemeClr>
                  </a:outerShdw>
                </a:effectLst>
              </a:defRPr>
            </a:lvl1pPr>
          </a:lstStyle>
          <a:p>
            <a:r>
              <a:rPr lang="en-US" dirty="0"/>
              <a:t>Click to edit Master title style</a:t>
            </a:r>
          </a:p>
        </p:txBody>
      </p:sp>
      <p:sp>
        <p:nvSpPr>
          <p:cNvPr id="3" name="Content Placeholder 2"/>
          <p:cNvSpPr>
            <a:spLocks noGrp="1"/>
          </p:cNvSpPr>
          <p:nvPr>
            <p:ph idx="1"/>
          </p:nvPr>
        </p:nvSpPr>
        <p:spPr>
          <a:xfrm>
            <a:off x="448966" y="1596543"/>
            <a:ext cx="8246070" cy="4682945"/>
          </a:xfrm>
        </p:spPr>
        <p:txBody>
          <a:bodyPr/>
          <a:lstStyle>
            <a:lvl1pPr algn="l">
              <a:defRPr sz="2100">
                <a:solidFill>
                  <a:schemeClr val="tx1"/>
                </a:solidFill>
              </a:defRPr>
            </a:lvl1pPr>
            <a:lvl2pPr algn="l">
              <a:defRPr>
                <a:solidFill>
                  <a:schemeClr val="tx1"/>
                </a:solidFill>
              </a:defRPr>
            </a:lvl2pPr>
            <a:lvl3pPr algn="l">
              <a:defRPr>
                <a:solidFill>
                  <a:schemeClr val="accent2">
                    <a:lumMod val="50000"/>
                  </a:schemeClr>
                </a:solidFill>
              </a:defRPr>
            </a:lvl3pPr>
            <a:lvl4pPr algn="l">
              <a:defRPr>
                <a:solidFill>
                  <a:schemeClr val="accent2">
                    <a:lumMod val="50000"/>
                  </a:schemeClr>
                </a:solidFill>
              </a:defRPr>
            </a:lvl4pPr>
            <a:lvl5pPr algn="l">
              <a:defRPr>
                <a:solidFill>
                  <a:schemeClr val="accent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s-ES" altLang="lv-LV"/>
          </a:p>
        </p:txBody>
      </p:sp>
      <p:sp>
        <p:nvSpPr>
          <p:cNvPr id="5" name="Footer Placeholder 4"/>
          <p:cNvSpPr>
            <a:spLocks noGrp="1"/>
          </p:cNvSpPr>
          <p:nvPr>
            <p:ph type="ftr" sz="quarter" idx="11"/>
          </p:nvPr>
        </p:nvSpPr>
        <p:spPr/>
        <p:txBody>
          <a:bodyPr/>
          <a:lstStyle/>
          <a:p>
            <a:endParaRPr lang="es-ES" altLang="lv-LV"/>
          </a:p>
        </p:txBody>
      </p:sp>
      <p:sp>
        <p:nvSpPr>
          <p:cNvPr id="6" name="Slide Number Placeholder 5"/>
          <p:cNvSpPr>
            <a:spLocks noGrp="1"/>
          </p:cNvSpPr>
          <p:nvPr>
            <p:ph type="sldNum" sz="quarter" idx="12"/>
          </p:nvPr>
        </p:nvSpPr>
        <p:spPr/>
        <p:txBody>
          <a:bodyPr/>
          <a:lstStyle/>
          <a:p>
            <a:fld id="{414515E6-CD8A-4364-A698-B8D5AD3259A6}" type="slidenum">
              <a:rPr lang="es-ES" altLang="lv-LV" smtClean="0"/>
              <a:pPr/>
              <a:t>‹#›</a:t>
            </a:fld>
            <a:endParaRPr lang="es-ES" altLang="lv-LV"/>
          </a:p>
        </p:txBody>
      </p:sp>
    </p:spTree>
    <p:extLst>
      <p:ext uri="{BB962C8B-B14F-4D97-AF65-F5344CB8AC3E}">
        <p14:creationId xmlns:p14="http://schemas.microsoft.com/office/powerpoint/2010/main" val="22900710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lv-LV"/>
              <a:t>Rediģēt šablona virsraksta stilu</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fld id="{71B20645-C2A7-45CC-896F-B9F1398BA9D9}" type="datetimeFigureOut">
              <a:rPr lang="lv-LV" smtClean="0"/>
              <a:t>04.12.2023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D4C5A3F0-9C75-4BD1-A1EA-7C9E2AA7AD68}" type="slidenum">
              <a:rPr lang="lv-LV" smtClean="0"/>
              <a:t>‹#›</a:t>
            </a:fld>
            <a:endParaRPr lang="lv-LV"/>
          </a:p>
        </p:txBody>
      </p:sp>
    </p:spTree>
    <p:extLst>
      <p:ext uri="{BB962C8B-B14F-4D97-AF65-F5344CB8AC3E}">
        <p14:creationId xmlns:p14="http://schemas.microsoft.com/office/powerpoint/2010/main" val="42017447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fld id="{71B20645-C2A7-45CC-896F-B9F1398BA9D9}" type="datetimeFigureOut">
              <a:rPr lang="lv-LV" smtClean="0"/>
              <a:t>04.12.2023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D4C5A3F0-9C75-4BD1-A1EA-7C9E2AA7AD68}" type="slidenum">
              <a:rPr lang="lv-LV" smtClean="0"/>
              <a:t>‹#›</a:t>
            </a:fld>
            <a:endParaRPr lang="lv-LV"/>
          </a:p>
        </p:txBody>
      </p:sp>
    </p:spTree>
    <p:extLst>
      <p:ext uri="{BB962C8B-B14F-4D97-AF65-F5344CB8AC3E}">
        <p14:creationId xmlns:p14="http://schemas.microsoft.com/office/powerpoint/2010/main" val="25077345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Vertical Text Placeholder 2"/>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71B20645-C2A7-45CC-896F-B9F1398BA9D9}" type="datetimeFigureOut">
              <a:rPr lang="lv-LV" smtClean="0"/>
              <a:t>04.12.2023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4C5A3F0-9C75-4BD1-A1EA-7C9E2AA7AD68}" type="slidenum">
              <a:rPr lang="lv-LV" smtClean="0"/>
              <a:t>‹#›</a:t>
            </a:fld>
            <a:endParaRPr lang="lv-LV"/>
          </a:p>
        </p:txBody>
      </p:sp>
    </p:spTree>
    <p:extLst>
      <p:ext uri="{BB962C8B-B14F-4D97-AF65-F5344CB8AC3E}">
        <p14:creationId xmlns:p14="http://schemas.microsoft.com/office/powerpoint/2010/main" val="20467279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lv-LV"/>
              <a:t>Rediģēt šablona virsraksta stilu</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71B20645-C2A7-45CC-896F-B9F1398BA9D9}" type="datetimeFigureOut">
              <a:rPr lang="lv-LV" smtClean="0"/>
              <a:t>04.12.2023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4C5A3F0-9C75-4BD1-A1EA-7C9E2AA7AD68}" type="slidenum">
              <a:rPr lang="lv-LV" smtClean="0"/>
              <a:t>‹#›</a:t>
            </a:fld>
            <a:endParaRPr lang="lv-LV"/>
          </a:p>
        </p:txBody>
      </p:sp>
    </p:spTree>
    <p:extLst>
      <p:ext uri="{BB962C8B-B14F-4D97-AF65-F5344CB8AC3E}">
        <p14:creationId xmlns:p14="http://schemas.microsoft.com/office/powerpoint/2010/main" val="14322865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40B614-8D8D-4B90-B31E-FBE0D8B48E5D}" type="datetimeFigureOut">
              <a:rPr lang="lv-LV" smtClean="0"/>
              <a:t>04.12.2023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31E5D30-08A7-452F-9AF5-B9383D7F2739}" type="slidenum">
              <a:rPr lang="lv-LV" smtClean="0"/>
              <a:t>‹#›</a:t>
            </a:fld>
            <a:endParaRPr lang="lv-LV"/>
          </a:p>
        </p:txBody>
      </p:sp>
    </p:spTree>
    <p:extLst>
      <p:ext uri="{BB962C8B-B14F-4D97-AF65-F5344CB8AC3E}">
        <p14:creationId xmlns:p14="http://schemas.microsoft.com/office/powerpoint/2010/main" val="510494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40B614-8D8D-4B90-B31E-FBE0D8B48E5D}" type="datetimeFigureOut">
              <a:rPr lang="lv-LV" smtClean="0"/>
              <a:t>04.12.2023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31E5D30-08A7-452F-9AF5-B9383D7F2739}" type="slidenum">
              <a:rPr lang="lv-LV" smtClean="0"/>
              <a:t>‹#›</a:t>
            </a:fld>
            <a:endParaRPr lang="lv-LV"/>
          </a:p>
        </p:txBody>
      </p:sp>
    </p:spTree>
    <p:extLst>
      <p:ext uri="{BB962C8B-B14F-4D97-AF65-F5344CB8AC3E}">
        <p14:creationId xmlns:p14="http://schemas.microsoft.com/office/powerpoint/2010/main" val="3918935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40B614-8D8D-4B90-B31E-FBE0D8B48E5D}" type="datetimeFigureOut">
              <a:rPr lang="lv-LV" smtClean="0"/>
              <a:t>04.12.2023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31E5D30-08A7-452F-9AF5-B9383D7F2739}" type="slidenum">
              <a:rPr lang="lv-LV" smtClean="0"/>
              <a:t>‹#›</a:t>
            </a:fld>
            <a:endParaRPr lang="lv-LV"/>
          </a:p>
        </p:txBody>
      </p:sp>
    </p:spTree>
    <p:extLst>
      <p:ext uri="{BB962C8B-B14F-4D97-AF65-F5344CB8AC3E}">
        <p14:creationId xmlns:p14="http://schemas.microsoft.com/office/powerpoint/2010/main" val="1062512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40B614-8D8D-4B90-B31E-FBE0D8B48E5D}" type="datetimeFigureOut">
              <a:rPr lang="lv-LV" smtClean="0"/>
              <a:t>04.12.2023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31E5D30-08A7-452F-9AF5-B9383D7F2739}" type="slidenum">
              <a:rPr lang="lv-LV" smtClean="0"/>
              <a:t>‹#›</a:t>
            </a:fld>
            <a:endParaRPr lang="lv-LV"/>
          </a:p>
        </p:txBody>
      </p:sp>
    </p:spTree>
    <p:extLst>
      <p:ext uri="{BB962C8B-B14F-4D97-AF65-F5344CB8AC3E}">
        <p14:creationId xmlns:p14="http://schemas.microsoft.com/office/powerpoint/2010/main" val="2773310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40B614-8D8D-4B90-B31E-FBE0D8B48E5D}" type="datetimeFigureOut">
              <a:rPr lang="lv-LV" smtClean="0"/>
              <a:t>04.12.2023</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E31E5D30-08A7-452F-9AF5-B9383D7F2739}" type="slidenum">
              <a:rPr lang="lv-LV" smtClean="0"/>
              <a:t>‹#›</a:t>
            </a:fld>
            <a:endParaRPr lang="lv-LV"/>
          </a:p>
        </p:txBody>
      </p:sp>
    </p:spTree>
    <p:extLst>
      <p:ext uri="{BB962C8B-B14F-4D97-AF65-F5344CB8AC3E}">
        <p14:creationId xmlns:p14="http://schemas.microsoft.com/office/powerpoint/2010/main" val="1954244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40B614-8D8D-4B90-B31E-FBE0D8B48E5D}" type="datetimeFigureOut">
              <a:rPr lang="lv-LV" smtClean="0"/>
              <a:t>04.12.2023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31E5D30-08A7-452F-9AF5-B9383D7F2739}" type="slidenum">
              <a:rPr lang="lv-LV" smtClean="0"/>
              <a:t>‹#›</a:t>
            </a:fld>
            <a:endParaRPr lang="lv-LV"/>
          </a:p>
        </p:txBody>
      </p:sp>
    </p:spTree>
    <p:extLst>
      <p:ext uri="{BB962C8B-B14F-4D97-AF65-F5344CB8AC3E}">
        <p14:creationId xmlns:p14="http://schemas.microsoft.com/office/powerpoint/2010/main" val="779785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1425" y="578507"/>
            <a:ext cx="5802790" cy="763525"/>
          </a:xfrm>
        </p:spPr>
        <p:txBody>
          <a:bodyPr>
            <a:normAutofit/>
          </a:bodyPr>
          <a:lstStyle>
            <a:lvl1pPr algn="l">
              <a:defRPr sz="2700">
                <a:solidFill>
                  <a:srgbClr val="C00000"/>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2281425" y="1598081"/>
            <a:ext cx="5802790" cy="4681415"/>
          </a:xfrm>
        </p:spPr>
        <p:txBody>
          <a:bodyPr/>
          <a:lstStyle>
            <a:lvl1pPr>
              <a:defRPr sz="2100">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s-ES" altLang="lv-LV"/>
          </a:p>
        </p:txBody>
      </p:sp>
      <p:sp>
        <p:nvSpPr>
          <p:cNvPr id="5" name="Footer Placeholder 4"/>
          <p:cNvSpPr>
            <a:spLocks noGrp="1"/>
          </p:cNvSpPr>
          <p:nvPr>
            <p:ph type="ftr" sz="quarter" idx="11"/>
          </p:nvPr>
        </p:nvSpPr>
        <p:spPr/>
        <p:txBody>
          <a:bodyPr/>
          <a:lstStyle/>
          <a:p>
            <a:endParaRPr lang="es-ES" altLang="lv-LV"/>
          </a:p>
        </p:txBody>
      </p:sp>
      <p:sp>
        <p:nvSpPr>
          <p:cNvPr id="6" name="Slide Number Placeholder 5"/>
          <p:cNvSpPr>
            <a:spLocks noGrp="1"/>
          </p:cNvSpPr>
          <p:nvPr>
            <p:ph type="sldNum" sz="quarter" idx="12"/>
          </p:nvPr>
        </p:nvSpPr>
        <p:spPr/>
        <p:txBody>
          <a:bodyPr/>
          <a:lstStyle/>
          <a:p>
            <a:fld id="{C8656A37-8E4E-479F-9DCE-34E26108DE9F}" type="slidenum">
              <a:rPr lang="es-ES" altLang="lv-LV" smtClean="0"/>
              <a:pPr/>
              <a:t>‹#›</a:t>
            </a:fld>
            <a:endParaRPr lang="es-ES" altLang="lv-LV"/>
          </a:p>
        </p:txBody>
      </p:sp>
    </p:spTree>
    <p:extLst>
      <p:ext uri="{BB962C8B-B14F-4D97-AF65-F5344CB8AC3E}">
        <p14:creationId xmlns:p14="http://schemas.microsoft.com/office/powerpoint/2010/main" val="19677448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40B614-8D8D-4B90-B31E-FBE0D8B48E5D}" type="datetimeFigureOut">
              <a:rPr lang="lv-LV" smtClean="0"/>
              <a:t>04.12.2023</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E31E5D30-08A7-452F-9AF5-B9383D7F2739}" type="slidenum">
              <a:rPr lang="lv-LV" smtClean="0"/>
              <a:t>‹#›</a:t>
            </a:fld>
            <a:endParaRPr lang="lv-LV"/>
          </a:p>
        </p:txBody>
      </p:sp>
    </p:spTree>
    <p:extLst>
      <p:ext uri="{BB962C8B-B14F-4D97-AF65-F5344CB8AC3E}">
        <p14:creationId xmlns:p14="http://schemas.microsoft.com/office/powerpoint/2010/main" val="1038305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40B614-8D8D-4B90-B31E-FBE0D8B48E5D}" type="datetimeFigureOut">
              <a:rPr lang="lv-LV" smtClean="0"/>
              <a:t>04.12.2023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31E5D30-08A7-452F-9AF5-B9383D7F2739}" type="slidenum">
              <a:rPr lang="lv-LV" smtClean="0"/>
              <a:t>‹#›</a:t>
            </a:fld>
            <a:endParaRPr lang="lv-LV"/>
          </a:p>
        </p:txBody>
      </p:sp>
    </p:spTree>
    <p:extLst>
      <p:ext uri="{BB962C8B-B14F-4D97-AF65-F5344CB8AC3E}">
        <p14:creationId xmlns:p14="http://schemas.microsoft.com/office/powerpoint/2010/main" val="1658645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40B614-8D8D-4B90-B31E-FBE0D8B48E5D}" type="datetimeFigureOut">
              <a:rPr lang="lv-LV" smtClean="0"/>
              <a:t>04.12.2023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31E5D30-08A7-452F-9AF5-B9383D7F2739}" type="slidenum">
              <a:rPr lang="lv-LV" smtClean="0"/>
              <a:t>‹#›</a:t>
            </a:fld>
            <a:endParaRPr lang="lv-LV"/>
          </a:p>
        </p:txBody>
      </p:sp>
    </p:spTree>
    <p:extLst>
      <p:ext uri="{BB962C8B-B14F-4D97-AF65-F5344CB8AC3E}">
        <p14:creationId xmlns:p14="http://schemas.microsoft.com/office/powerpoint/2010/main" val="2887991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40B614-8D8D-4B90-B31E-FBE0D8B48E5D}" type="datetimeFigureOut">
              <a:rPr lang="lv-LV" smtClean="0"/>
              <a:t>04.12.2023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31E5D30-08A7-452F-9AF5-B9383D7F2739}" type="slidenum">
              <a:rPr lang="lv-LV" smtClean="0"/>
              <a:t>‹#›</a:t>
            </a:fld>
            <a:endParaRPr lang="lv-LV"/>
          </a:p>
        </p:txBody>
      </p:sp>
    </p:spTree>
    <p:extLst>
      <p:ext uri="{BB962C8B-B14F-4D97-AF65-F5344CB8AC3E}">
        <p14:creationId xmlns:p14="http://schemas.microsoft.com/office/powerpoint/2010/main" val="1163704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40B614-8D8D-4B90-B31E-FBE0D8B48E5D}" type="datetimeFigureOut">
              <a:rPr lang="lv-LV" smtClean="0"/>
              <a:t>04.12.2023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31E5D30-08A7-452F-9AF5-B9383D7F2739}" type="slidenum">
              <a:rPr lang="lv-LV" smtClean="0"/>
              <a:t>‹#›</a:t>
            </a:fld>
            <a:endParaRPr lang="lv-LV"/>
          </a:p>
        </p:txBody>
      </p:sp>
    </p:spTree>
    <p:extLst>
      <p:ext uri="{BB962C8B-B14F-4D97-AF65-F5344CB8AC3E}">
        <p14:creationId xmlns:p14="http://schemas.microsoft.com/office/powerpoint/2010/main" val="551651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0" y="1812789"/>
            <a:ext cx="3970330" cy="1628853"/>
          </a:xfrm>
          <a:noFill/>
          <a:effectLst>
            <a:outerShdw blurRad="50800" dist="38100" dir="2700000" algn="tl" rotWithShape="0">
              <a:prstClr val="black">
                <a:alpha val="40000"/>
              </a:prstClr>
            </a:outerShdw>
          </a:effectLst>
        </p:spPr>
        <p:txBody>
          <a:bodyPr>
            <a:normAutofit/>
          </a:bodyPr>
          <a:lstStyle>
            <a:lvl1pPr algn="r">
              <a:defRPr sz="27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2434132" y="4243433"/>
            <a:ext cx="6108200" cy="814427"/>
          </a:xfrm>
        </p:spPr>
        <p:txBody>
          <a:bodyPr>
            <a:normAutofit/>
          </a:bodyPr>
          <a:lstStyle>
            <a:lvl1pPr marL="0" indent="0" algn="r">
              <a:buNone/>
              <a:defRPr sz="2100" b="0" i="0">
                <a:solidFill>
                  <a:schemeClr val="accent2">
                    <a:lumMod val="50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s-ES" altLang="lv-LV"/>
          </a:p>
        </p:txBody>
      </p:sp>
      <p:sp>
        <p:nvSpPr>
          <p:cNvPr id="5" name="Footer Placeholder 4"/>
          <p:cNvSpPr>
            <a:spLocks noGrp="1"/>
          </p:cNvSpPr>
          <p:nvPr>
            <p:ph type="ftr" sz="quarter" idx="11"/>
          </p:nvPr>
        </p:nvSpPr>
        <p:spPr/>
        <p:txBody>
          <a:bodyPr/>
          <a:lstStyle/>
          <a:p>
            <a:endParaRPr lang="es-ES" altLang="lv-LV"/>
          </a:p>
        </p:txBody>
      </p:sp>
      <p:sp>
        <p:nvSpPr>
          <p:cNvPr id="6" name="Slide Number Placeholder 5"/>
          <p:cNvSpPr>
            <a:spLocks noGrp="1"/>
          </p:cNvSpPr>
          <p:nvPr>
            <p:ph type="sldNum" sz="quarter" idx="12"/>
          </p:nvPr>
        </p:nvSpPr>
        <p:spPr/>
        <p:txBody>
          <a:bodyPr/>
          <a:lstStyle/>
          <a:p>
            <a:fld id="{DEC54D59-94D6-40A6-9DEB-1E46D14682BA}" type="slidenum">
              <a:rPr lang="es-ES" altLang="lv-LV" smtClean="0"/>
              <a:pPr/>
              <a:t>‹#›</a:t>
            </a:fld>
            <a:endParaRPr lang="es-ES" altLang="lv-LV"/>
          </a:p>
        </p:txBody>
      </p:sp>
    </p:spTree>
    <p:extLst>
      <p:ext uri="{BB962C8B-B14F-4D97-AF65-F5344CB8AC3E}">
        <p14:creationId xmlns:p14="http://schemas.microsoft.com/office/powerpoint/2010/main" val="11505983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965" y="374906"/>
            <a:ext cx="8246070" cy="814427"/>
          </a:xfrm>
        </p:spPr>
        <p:txBody>
          <a:bodyPr>
            <a:normAutofit/>
          </a:bodyPr>
          <a:lstStyle>
            <a:lvl1pPr algn="r">
              <a:defRPr sz="2700" baseline="0">
                <a:solidFill>
                  <a:srgbClr val="8A1B0C"/>
                </a:solidFill>
                <a:effectLst>
                  <a:outerShdw blurRad="50800" dist="38100" dir="2700000" algn="tl" rotWithShape="0">
                    <a:schemeClr val="bg1">
                      <a:alpha val="40000"/>
                    </a:schemeClr>
                  </a:outerShdw>
                </a:effectLst>
              </a:defRPr>
            </a:lvl1pPr>
          </a:lstStyle>
          <a:p>
            <a:r>
              <a:rPr lang="en-US" dirty="0"/>
              <a:t>Click to edit Master title style</a:t>
            </a:r>
          </a:p>
        </p:txBody>
      </p:sp>
      <p:sp>
        <p:nvSpPr>
          <p:cNvPr id="3" name="Content Placeholder 2"/>
          <p:cNvSpPr>
            <a:spLocks noGrp="1"/>
          </p:cNvSpPr>
          <p:nvPr>
            <p:ph idx="1"/>
          </p:nvPr>
        </p:nvSpPr>
        <p:spPr>
          <a:xfrm>
            <a:off x="448966" y="1596544"/>
            <a:ext cx="8246070" cy="4682945"/>
          </a:xfrm>
        </p:spPr>
        <p:txBody>
          <a:bodyPr/>
          <a:lstStyle>
            <a:lvl1pPr algn="l">
              <a:defRPr sz="2100">
                <a:solidFill>
                  <a:schemeClr val="tx1"/>
                </a:solidFill>
              </a:defRPr>
            </a:lvl1pPr>
            <a:lvl2pPr algn="l">
              <a:defRPr>
                <a:solidFill>
                  <a:schemeClr val="tx1"/>
                </a:solidFill>
              </a:defRPr>
            </a:lvl2pPr>
            <a:lvl3pPr algn="l">
              <a:defRPr>
                <a:solidFill>
                  <a:schemeClr val="accent2">
                    <a:lumMod val="50000"/>
                  </a:schemeClr>
                </a:solidFill>
              </a:defRPr>
            </a:lvl3pPr>
            <a:lvl4pPr algn="l">
              <a:defRPr>
                <a:solidFill>
                  <a:schemeClr val="accent2">
                    <a:lumMod val="50000"/>
                  </a:schemeClr>
                </a:solidFill>
              </a:defRPr>
            </a:lvl4pPr>
            <a:lvl5pPr algn="l">
              <a:defRPr>
                <a:solidFill>
                  <a:schemeClr val="accent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s-ES" altLang="lv-LV"/>
          </a:p>
        </p:txBody>
      </p:sp>
      <p:sp>
        <p:nvSpPr>
          <p:cNvPr id="5" name="Footer Placeholder 4"/>
          <p:cNvSpPr>
            <a:spLocks noGrp="1"/>
          </p:cNvSpPr>
          <p:nvPr>
            <p:ph type="ftr" sz="quarter" idx="11"/>
          </p:nvPr>
        </p:nvSpPr>
        <p:spPr/>
        <p:txBody>
          <a:bodyPr/>
          <a:lstStyle/>
          <a:p>
            <a:endParaRPr lang="es-ES" altLang="lv-LV"/>
          </a:p>
        </p:txBody>
      </p:sp>
      <p:sp>
        <p:nvSpPr>
          <p:cNvPr id="6" name="Slide Number Placeholder 5"/>
          <p:cNvSpPr>
            <a:spLocks noGrp="1"/>
          </p:cNvSpPr>
          <p:nvPr>
            <p:ph type="sldNum" sz="quarter" idx="12"/>
          </p:nvPr>
        </p:nvSpPr>
        <p:spPr/>
        <p:txBody>
          <a:bodyPr/>
          <a:lstStyle/>
          <a:p>
            <a:fld id="{414515E6-CD8A-4364-A698-B8D5AD3259A6}" type="slidenum">
              <a:rPr lang="es-ES" altLang="lv-LV" smtClean="0"/>
              <a:pPr/>
              <a:t>‹#›</a:t>
            </a:fld>
            <a:endParaRPr lang="es-ES" altLang="lv-LV"/>
          </a:p>
        </p:txBody>
      </p:sp>
    </p:spTree>
    <p:extLst>
      <p:ext uri="{BB962C8B-B14F-4D97-AF65-F5344CB8AC3E}">
        <p14:creationId xmlns:p14="http://schemas.microsoft.com/office/powerpoint/2010/main" val="1143370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1425" y="578507"/>
            <a:ext cx="5802790" cy="763525"/>
          </a:xfrm>
        </p:spPr>
        <p:txBody>
          <a:bodyPr>
            <a:normAutofit/>
          </a:bodyPr>
          <a:lstStyle>
            <a:lvl1pPr algn="l">
              <a:defRPr sz="2700">
                <a:solidFill>
                  <a:srgbClr val="C00000"/>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2281425" y="1598085"/>
            <a:ext cx="5802790" cy="4681415"/>
          </a:xfrm>
        </p:spPr>
        <p:txBody>
          <a:bodyPr/>
          <a:lstStyle>
            <a:lvl1pPr>
              <a:defRPr sz="2100">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s-ES" altLang="lv-LV"/>
          </a:p>
        </p:txBody>
      </p:sp>
      <p:sp>
        <p:nvSpPr>
          <p:cNvPr id="5" name="Footer Placeholder 4"/>
          <p:cNvSpPr>
            <a:spLocks noGrp="1"/>
          </p:cNvSpPr>
          <p:nvPr>
            <p:ph type="ftr" sz="quarter" idx="11"/>
          </p:nvPr>
        </p:nvSpPr>
        <p:spPr/>
        <p:txBody>
          <a:bodyPr/>
          <a:lstStyle/>
          <a:p>
            <a:endParaRPr lang="es-ES" altLang="lv-LV"/>
          </a:p>
        </p:txBody>
      </p:sp>
      <p:sp>
        <p:nvSpPr>
          <p:cNvPr id="6" name="Slide Number Placeholder 5"/>
          <p:cNvSpPr>
            <a:spLocks noGrp="1"/>
          </p:cNvSpPr>
          <p:nvPr>
            <p:ph type="sldNum" sz="quarter" idx="12"/>
          </p:nvPr>
        </p:nvSpPr>
        <p:spPr/>
        <p:txBody>
          <a:bodyPr/>
          <a:lstStyle/>
          <a:p>
            <a:fld id="{C8656A37-8E4E-479F-9DCE-34E26108DE9F}" type="slidenum">
              <a:rPr lang="es-ES" altLang="lv-LV" smtClean="0"/>
              <a:pPr/>
              <a:t>‹#›</a:t>
            </a:fld>
            <a:endParaRPr lang="es-ES" altLang="lv-LV"/>
          </a:p>
        </p:txBody>
      </p:sp>
    </p:spTree>
    <p:extLst>
      <p:ext uri="{BB962C8B-B14F-4D97-AF65-F5344CB8AC3E}">
        <p14:creationId xmlns:p14="http://schemas.microsoft.com/office/powerpoint/2010/main" val="2464881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s-ES" altLang="lv-LV"/>
          </a:p>
        </p:txBody>
      </p:sp>
      <p:sp>
        <p:nvSpPr>
          <p:cNvPr id="5" name="Footer Placeholder 4"/>
          <p:cNvSpPr>
            <a:spLocks noGrp="1"/>
          </p:cNvSpPr>
          <p:nvPr>
            <p:ph type="ftr" sz="quarter" idx="11"/>
          </p:nvPr>
        </p:nvSpPr>
        <p:spPr/>
        <p:txBody>
          <a:bodyPr/>
          <a:lstStyle/>
          <a:p>
            <a:endParaRPr lang="es-ES" altLang="lv-LV"/>
          </a:p>
        </p:txBody>
      </p:sp>
      <p:sp>
        <p:nvSpPr>
          <p:cNvPr id="6" name="Slide Number Placeholder 5"/>
          <p:cNvSpPr>
            <a:spLocks noGrp="1"/>
          </p:cNvSpPr>
          <p:nvPr>
            <p:ph type="sldNum" sz="quarter" idx="12"/>
          </p:nvPr>
        </p:nvSpPr>
        <p:spPr/>
        <p:txBody>
          <a:bodyPr/>
          <a:lstStyle/>
          <a:p>
            <a:fld id="{B7D97BB9-269C-4CE4-8B8C-93C49B086AC9}" type="slidenum">
              <a:rPr lang="es-ES" altLang="lv-LV" smtClean="0"/>
              <a:pPr/>
              <a:t>‹#›</a:t>
            </a:fld>
            <a:endParaRPr lang="es-ES" altLang="lv-LV"/>
          </a:p>
        </p:txBody>
      </p:sp>
    </p:spTree>
    <p:extLst>
      <p:ext uri="{BB962C8B-B14F-4D97-AF65-F5344CB8AC3E}">
        <p14:creationId xmlns:p14="http://schemas.microsoft.com/office/powerpoint/2010/main" val="37684773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s-ES" altLang="lv-LV"/>
          </a:p>
        </p:txBody>
      </p:sp>
      <p:sp>
        <p:nvSpPr>
          <p:cNvPr id="6" name="Footer Placeholder 5"/>
          <p:cNvSpPr>
            <a:spLocks noGrp="1"/>
          </p:cNvSpPr>
          <p:nvPr>
            <p:ph type="ftr" sz="quarter" idx="11"/>
          </p:nvPr>
        </p:nvSpPr>
        <p:spPr/>
        <p:txBody>
          <a:bodyPr/>
          <a:lstStyle/>
          <a:p>
            <a:endParaRPr lang="es-ES" altLang="lv-LV"/>
          </a:p>
        </p:txBody>
      </p:sp>
      <p:sp>
        <p:nvSpPr>
          <p:cNvPr id="7" name="Slide Number Placeholder 6"/>
          <p:cNvSpPr>
            <a:spLocks noGrp="1"/>
          </p:cNvSpPr>
          <p:nvPr>
            <p:ph type="sldNum" sz="quarter" idx="12"/>
          </p:nvPr>
        </p:nvSpPr>
        <p:spPr/>
        <p:txBody>
          <a:bodyPr/>
          <a:lstStyle/>
          <a:p>
            <a:fld id="{FC86E8DE-C6C9-4A4A-939D-92A67930904C}" type="slidenum">
              <a:rPr lang="es-ES" altLang="lv-LV" smtClean="0"/>
              <a:pPr/>
              <a:t>‹#›</a:t>
            </a:fld>
            <a:endParaRPr lang="es-ES" altLang="lv-LV"/>
          </a:p>
        </p:txBody>
      </p:sp>
    </p:spTree>
    <p:extLst>
      <p:ext uri="{BB962C8B-B14F-4D97-AF65-F5344CB8AC3E}">
        <p14:creationId xmlns:p14="http://schemas.microsoft.com/office/powerpoint/2010/main" val="39572984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s-ES" altLang="lv-LV"/>
          </a:p>
        </p:txBody>
      </p:sp>
      <p:sp>
        <p:nvSpPr>
          <p:cNvPr id="5" name="Footer Placeholder 4"/>
          <p:cNvSpPr>
            <a:spLocks noGrp="1"/>
          </p:cNvSpPr>
          <p:nvPr>
            <p:ph type="ftr" sz="quarter" idx="11"/>
          </p:nvPr>
        </p:nvSpPr>
        <p:spPr/>
        <p:txBody>
          <a:bodyPr/>
          <a:lstStyle/>
          <a:p>
            <a:endParaRPr lang="es-ES" altLang="lv-LV"/>
          </a:p>
        </p:txBody>
      </p:sp>
      <p:sp>
        <p:nvSpPr>
          <p:cNvPr id="6" name="Slide Number Placeholder 5"/>
          <p:cNvSpPr>
            <a:spLocks noGrp="1"/>
          </p:cNvSpPr>
          <p:nvPr>
            <p:ph type="sldNum" sz="quarter" idx="12"/>
          </p:nvPr>
        </p:nvSpPr>
        <p:spPr/>
        <p:txBody>
          <a:bodyPr/>
          <a:lstStyle/>
          <a:p>
            <a:fld id="{B7D97BB9-269C-4CE4-8B8C-93C49B086AC9}" type="slidenum">
              <a:rPr lang="es-ES" altLang="lv-LV" smtClean="0"/>
              <a:pPr/>
              <a:t>‹#›</a:t>
            </a:fld>
            <a:endParaRPr lang="es-ES" altLang="lv-LV"/>
          </a:p>
        </p:txBody>
      </p:sp>
    </p:spTree>
    <p:extLst>
      <p:ext uri="{BB962C8B-B14F-4D97-AF65-F5344CB8AC3E}">
        <p14:creationId xmlns:p14="http://schemas.microsoft.com/office/powerpoint/2010/main" val="1165481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8" y="578508"/>
            <a:ext cx="8246071" cy="814427"/>
          </a:xfrm>
        </p:spPr>
        <p:txBody>
          <a:bodyPr>
            <a:normAutofit/>
          </a:bodyPr>
          <a:lstStyle>
            <a:lvl1pPr algn="r">
              <a:defRPr sz="27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536880" y="2003759"/>
            <a:ext cx="4040188" cy="639763"/>
          </a:xfrm>
        </p:spPr>
        <p:txBody>
          <a:bodyPr anchor="b"/>
          <a:lstStyle>
            <a:lvl1pPr marL="0" indent="0" algn="ctr">
              <a:buNone/>
              <a:defRPr sz="1800" b="1">
                <a:solidFill>
                  <a:schemeClr val="accent2">
                    <a:lumMod val="50000"/>
                  </a:schemeClr>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536880" y="2579116"/>
            <a:ext cx="4040188" cy="2850495"/>
          </a:xfrm>
        </p:spPr>
        <p:txBody>
          <a:bodyPr/>
          <a:lstStyle>
            <a:lvl1pPr algn="ctr">
              <a:defRPr sz="1800">
                <a:solidFill>
                  <a:schemeClr val="accent2">
                    <a:lumMod val="50000"/>
                  </a:schemeClr>
                </a:solidFill>
              </a:defRPr>
            </a:lvl1pPr>
            <a:lvl2pPr algn="ctr">
              <a:defRPr sz="1500">
                <a:solidFill>
                  <a:schemeClr val="accent2">
                    <a:lumMod val="50000"/>
                  </a:schemeClr>
                </a:solidFill>
              </a:defRPr>
            </a:lvl2pPr>
            <a:lvl3pPr algn="ctr">
              <a:defRPr sz="1351">
                <a:solidFill>
                  <a:schemeClr val="accent2">
                    <a:lumMod val="50000"/>
                  </a:schemeClr>
                </a:solidFill>
              </a:defRPr>
            </a:lvl3pPr>
            <a:lvl4pPr algn="ctr">
              <a:defRPr sz="1200">
                <a:solidFill>
                  <a:schemeClr val="accent2">
                    <a:lumMod val="50000"/>
                  </a:schemeClr>
                </a:solidFill>
              </a:defRPr>
            </a:lvl4pPr>
            <a:lvl5pPr algn="ctr">
              <a:defRPr sz="1200">
                <a:solidFill>
                  <a:schemeClr val="accent2">
                    <a:lumMod val="50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4" y="2003759"/>
            <a:ext cx="4041775" cy="639763"/>
          </a:xfrm>
        </p:spPr>
        <p:txBody>
          <a:bodyPr anchor="b"/>
          <a:lstStyle>
            <a:lvl1pPr marL="0" indent="0" algn="ctr">
              <a:buNone/>
              <a:defRPr sz="1800" b="1">
                <a:solidFill>
                  <a:schemeClr val="accent2">
                    <a:lumMod val="50000"/>
                  </a:schemeClr>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72004" y="2579116"/>
            <a:ext cx="4041775" cy="2850495"/>
          </a:xfrm>
        </p:spPr>
        <p:txBody>
          <a:bodyPr/>
          <a:lstStyle>
            <a:lvl1pPr algn="ctr">
              <a:defRPr sz="1800">
                <a:solidFill>
                  <a:schemeClr val="accent2">
                    <a:lumMod val="50000"/>
                  </a:schemeClr>
                </a:solidFill>
              </a:defRPr>
            </a:lvl1pPr>
            <a:lvl2pPr algn="ctr">
              <a:defRPr sz="1500">
                <a:solidFill>
                  <a:schemeClr val="accent2">
                    <a:lumMod val="50000"/>
                  </a:schemeClr>
                </a:solidFill>
              </a:defRPr>
            </a:lvl2pPr>
            <a:lvl3pPr algn="ctr">
              <a:defRPr sz="1351">
                <a:solidFill>
                  <a:schemeClr val="accent2">
                    <a:lumMod val="50000"/>
                  </a:schemeClr>
                </a:solidFill>
              </a:defRPr>
            </a:lvl3pPr>
            <a:lvl4pPr algn="ctr">
              <a:defRPr sz="1200">
                <a:solidFill>
                  <a:schemeClr val="accent2">
                    <a:lumMod val="50000"/>
                  </a:schemeClr>
                </a:solidFill>
              </a:defRPr>
            </a:lvl4pPr>
            <a:lvl5pPr algn="ctr">
              <a:defRPr sz="1200">
                <a:solidFill>
                  <a:schemeClr val="accent2">
                    <a:lumMod val="50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s-ES" altLang="lv-LV"/>
          </a:p>
        </p:txBody>
      </p:sp>
      <p:sp>
        <p:nvSpPr>
          <p:cNvPr id="8" name="Footer Placeholder 7"/>
          <p:cNvSpPr>
            <a:spLocks noGrp="1"/>
          </p:cNvSpPr>
          <p:nvPr>
            <p:ph type="ftr" sz="quarter" idx="11"/>
          </p:nvPr>
        </p:nvSpPr>
        <p:spPr/>
        <p:txBody>
          <a:bodyPr/>
          <a:lstStyle/>
          <a:p>
            <a:endParaRPr lang="es-ES" altLang="lv-LV"/>
          </a:p>
        </p:txBody>
      </p:sp>
      <p:sp>
        <p:nvSpPr>
          <p:cNvPr id="9" name="Slide Number Placeholder 8"/>
          <p:cNvSpPr>
            <a:spLocks noGrp="1"/>
          </p:cNvSpPr>
          <p:nvPr>
            <p:ph type="sldNum" sz="quarter" idx="12"/>
          </p:nvPr>
        </p:nvSpPr>
        <p:spPr/>
        <p:txBody>
          <a:bodyPr/>
          <a:lstStyle/>
          <a:p>
            <a:fld id="{93121EB5-469E-4D08-B2AE-C65811B82B44}" type="slidenum">
              <a:rPr lang="es-ES" altLang="lv-LV" smtClean="0"/>
              <a:pPr/>
              <a:t>‹#›</a:t>
            </a:fld>
            <a:endParaRPr lang="es-ES" altLang="lv-LV"/>
          </a:p>
        </p:txBody>
      </p:sp>
    </p:spTree>
    <p:extLst>
      <p:ext uri="{BB962C8B-B14F-4D97-AF65-F5344CB8AC3E}">
        <p14:creationId xmlns:p14="http://schemas.microsoft.com/office/powerpoint/2010/main" val="1022417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s-ES" altLang="lv-LV"/>
          </a:p>
        </p:txBody>
      </p:sp>
      <p:sp>
        <p:nvSpPr>
          <p:cNvPr id="4" name="Footer Placeholder 3"/>
          <p:cNvSpPr>
            <a:spLocks noGrp="1"/>
          </p:cNvSpPr>
          <p:nvPr>
            <p:ph type="ftr" sz="quarter" idx="11"/>
          </p:nvPr>
        </p:nvSpPr>
        <p:spPr/>
        <p:txBody>
          <a:bodyPr/>
          <a:lstStyle/>
          <a:p>
            <a:endParaRPr lang="es-ES" altLang="lv-LV"/>
          </a:p>
        </p:txBody>
      </p:sp>
      <p:sp>
        <p:nvSpPr>
          <p:cNvPr id="5" name="Slide Number Placeholder 4"/>
          <p:cNvSpPr>
            <a:spLocks noGrp="1"/>
          </p:cNvSpPr>
          <p:nvPr>
            <p:ph type="sldNum" sz="quarter" idx="12"/>
          </p:nvPr>
        </p:nvSpPr>
        <p:spPr/>
        <p:txBody>
          <a:bodyPr/>
          <a:lstStyle/>
          <a:p>
            <a:fld id="{809176A8-8D3B-4935-80FE-A252DB017641}" type="slidenum">
              <a:rPr lang="es-ES" altLang="lv-LV" smtClean="0"/>
              <a:pPr/>
              <a:t>‹#›</a:t>
            </a:fld>
            <a:endParaRPr lang="es-ES" altLang="lv-LV"/>
          </a:p>
        </p:txBody>
      </p:sp>
    </p:spTree>
    <p:extLst>
      <p:ext uri="{BB962C8B-B14F-4D97-AF65-F5344CB8AC3E}">
        <p14:creationId xmlns:p14="http://schemas.microsoft.com/office/powerpoint/2010/main" val="4590638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ltLang="lv-LV"/>
          </a:p>
        </p:txBody>
      </p:sp>
      <p:sp>
        <p:nvSpPr>
          <p:cNvPr id="3" name="Footer Placeholder 2"/>
          <p:cNvSpPr>
            <a:spLocks noGrp="1"/>
          </p:cNvSpPr>
          <p:nvPr>
            <p:ph type="ftr" sz="quarter" idx="11"/>
          </p:nvPr>
        </p:nvSpPr>
        <p:spPr/>
        <p:txBody>
          <a:bodyPr/>
          <a:lstStyle/>
          <a:p>
            <a:endParaRPr lang="es-ES" altLang="lv-LV"/>
          </a:p>
        </p:txBody>
      </p:sp>
      <p:sp>
        <p:nvSpPr>
          <p:cNvPr id="4" name="Slide Number Placeholder 3"/>
          <p:cNvSpPr>
            <a:spLocks noGrp="1"/>
          </p:cNvSpPr>
          <p:nvPr>
            <p:ph type="sldNum" sz="quarter" idx="12"/>
          </p:nvPr>
        </p:nvSpPr>
        <p:spPr/>
        <p:txBody>
          <a:bodyPr/>
          <a:lstStyle/>
          <a:p>
            <a:fld id="{79721A22-F72A-4744-93C3-0A52310954CF}" type="slidenum">
              <a:rPr lang="es-ES" altLang="lv-LV" smtClean="0"/>
              <a:pPr/>
              <a:t>‹#›</a:t>
            </a:fld>
            <a:endParaRPr lang="es-ES" altLang="lv-LV"/>
          </a:p>
        </p:txBody>
      </p:sp>
    </p:spTree>
    <p:extLst>
      <p:ext uri="{BB962C8B-B14F-4D97-AF65-F5344CB8AC3E}">
        <p14:creationId xmlns:p14="http://schemas.microsoft.com/office/powerpoint/2010/main" val="3858906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5"/>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s-ES" altLang="lv-LV"/>
          </a:p>
        </p:txBody>
      </p:sp>
      <p:sp>
        <p:nvSpPr>
          <p:cNvPr id="6" name="Footer Placeholder 5"/>
          <p:cNvSpPr>
            <a:spLocks noGrp="1"/>
          </p:cNvSpPr>
          <p:nvPr>
            <p:ph type="ftr" sz="quarter" idx="11"/>
          </p:nvPr>
        </p:nvSpPr>
        <p:spPr/>
        <p:txBody>
          <a:bodyPr/>
          <a:lstStyle/>
          <a:p>
            <a:endParaRPr lang="es-ES" altLang="lv-LV"/>
          </a:p>
        </p:txBody>
      </p:sp>
      <p:sp>
        <p:nvSpPr>
          <p:cNvPr id="7" name="Slide Number Placeholder 6"/>
          <p:cNvSpPr>
            <a:spLocks noGrp="1"/>
          </p:cNvSpPr>
          <p:nvPr>
            <p:ph type="sldNum" sz="quarter" idx="12"/>
          </p:nvPr>
        </p:nvSpPr>
        <p:spPr/>
        <p:txBody>
          <a:bodyPr/>
          <a:lstStyle/>
          <a:p>
            <a:fld id="{DF78692D-3598-42CF-A21B-B1BF6C18A2A5}" type="slidenum">
              <a:rPr lang="es-ES" altLang="lv-LV" smtClean="0"/>
              <a:pPr/>
              <a:t>‹#›</a:t>
            </a:fld>
            <a:endParaRPr lang="es-ES" altLang="lv-LV"/>
          </a:p>
        </p:txBody>
      </p:sp>
    </p:spTree>
    <p:extLst>
      <p:ext uri="{BB962C8B-B14F-4D97-AF65-F5344CB8AC3E}">
        <p14:creationId xmlns:p14="http://schemas.microsoft.com/office/powerpoint/2010/main" val="9143496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6"/>
            <a:ext cx="54864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
        <p:nvSpPr>
          <p:cNvPr id="4" name="Text Placeholder 3"/>
          <p:cNvSpPr>
            <a:spLocks noGrp="1"/>
          </p:cNvSpPr>
          <p:nvPr>
            <p:ph type="body" sz="half" idx="2"/>
          </p:nvPr>
        </p:nvSpPr>
        <p:spPr>
          <a:xfrm>
            <a:off x="1792288" y="5367344"/>
            <a:ext cx="5486400" cy="8048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s-ES" altLang="lv-LV"/>
          </a:p>
        </p:txBody>
      </p:sp>
      <p:sp>
        <p:nvSpPr>
          <p:cNvPr id="6" name="Footer Placeholder 5"/>
          <p:cNvSpPr>
            <a:spLocks noGrp="1"/>
          </p:cNvSpPr>
          <p:nvPr>
            <p:ph type="ftr" sz="quarter" idx="11"/>
          </p:nvPr>
        </p:nvSpPr>
        <p:spPr/>
        <p:txBody>
          <a:bodyPr/>
          <a:lstStyle/>
          <a:p>
            <a:endParaRPr lang="es-ES" altLang="lv-LV"/>
          </a:p>
        </p:txBody>
      </p:sp>
      <p:sp>
        <p:nvSpPr>
          <p:cNvPr id="7" name="Slide Number Placeholder 6"/>
          <p:cNvSpPr>
            <a:spLocks noGrp="1"/>
          </p:cNvSpPr>
          <p:nvPr>
            <p:ph type="sldNum" sz="quarter" idx="12"/>
          </p:nvPr>
        </p:nvSpPr>
        <p:spPr/>
        <p:txBody>
          <a:bodyPr/>
          <a:lstStyle/>
          <a:p>
            <a:fld id="{61ED1D02-A64A-435D-BC55-C12294A1861F}" type="slidenum">
              <a:rPr lang="es-ES" altLang="lv-LV" smtClean="0"/>
              <a:pPr/>
              <a:t>‹#›</a:t>
            </a:fld>
            <a:endParaRPr lang="es-ES" altLang="lv-LV"/>
          </a:p>
        </p:txBody>
      </p:sp>
    </p:spTree>
    <p:extLst>
      <p:ext uri="{BB962C8B-B14F-4D97-AF65-F5344CB8AC3E}">
        <p14:creationId xmlns:p14="http://schemas.microsoft.com/office/powerpoint/2010/main" val="1879186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s-ES" altLang="lv-LV"/>
          </a:p>
        </p:txBody>
      </p:sp>
      <p:sp>
        <p:nvSpPr>
          <p:cNvPr id="5" name="Footer Placeholder 4"/>
          <p:cNvSpPr>
            <a:spLocks noGrp="1"/>
          </p:cNvSpPr>
          <p:nvPr>
            <p:ph type="ftr" sz="quarter" idx="11"/>
          </p:nvPr>
        </p:nvSpPr>
        <p:spPr/>
        <p:txBody>
          <a:bodyPr/>
          <a:lstStyle/>
          <a:p>
            <a:endParaRPr lang="es-ES" altLang="lv-LV"/>
          </a:p>
        </p:txBody>
      </p:sp>
      <p:sp>
        <p:nvSpPr>
          <p:cNvPr id="6" name="Slide Number Placeholder 5"/>
          <p:cNvSpPr>
            <a:spLocks noGrp="1"/>
          </p:cNvSpPr>
          <p:nvPr>
            <p:ph type="sldNum" sz="quarter" idx="12"/>
          </p:nvPr>
        </p:nvSpPr>
        <p:spPr/>
        <p:txBody>
          <a:bodyPr/>
          <a:lstStyle/>
          <a:p>
            <a:fld id="{5C916BE3-8581-47D2-B08F-3FDEE1782E4D}" type="slidenum">
              <a:rPr lang="es-ES" altLang="lv-LV" smtClean="0"/>
              <a:pPr/>
              <a:t>‹#›</a:t>
            </a:fld>
            <a:endParaRPr lang="es-ES" altLang="lv-LV"/>
          </a:p>
        </p:txBody>
      </p:sp>
    </p:spTree>
    <p:extLst>
      <p:ext uri="{BB962C8B-B14F-4D97-AF65-F5344CB8AC3E}">
        <p14:creationId xmlns:p14="http://schemas.microsoft.com/office/powerpoint/2010/main" val="35036611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s-ES" altLang="lv-LV"/>
          </a:p>
        </p:txBody>
      </p:sp>
      <p:sp>
        <p:nvSpPr>
          <p:cNvPr id="5" name="Footer Placeholder 4"/>
          <p:cNvSpPr>
            <a:spLocks noGrp="1"/>
          </p:cNvSpPr>
          <p:nvPr>
            <p:ph type="ftr" sz="quarter" idx="11"/>
          </p:nvPr>
        </p:nvSpPr>
        <p:spPr/>
        <p:txBody>
          <a:bodyPr/>
          <a:lstStyle/>
          <a:p>
            <a:endParaRPr lang="es-ES" altLang="lv-LV"/>
          </a:p>
        </p:txBody>
      </p:sp>
      <p:sp>
        <p:nvSpPr>
          <p:cNvPr id="6" name="Slide Number Placeholder 5"/>
          <p:cNvSpPr>
            <a:spLocks noGrp="1"/>
          </p:cNvSpPr>
          <p:nvPr>
            <p:ph type="sldNum" sz="quarter" idx="12"/>
          </p:nvPr>
        </p:nvSpPr>
        <p:spPr/>
        <p:txBody>
          <a:bodyPr/>
          <a:lstStyle/>
          <a:p>
            <a:fld id="{9B94358B-44CD-48E1-98CF-242C3C8CC4F7}" type="slidenum">
              <a:rPr lang="es-ES" altLang="lv-LV" smtClean="0"/>
              <a:pPr/>
              <a:t>‹#›</a:t>
            </a:fld>
            <a:endParaRPr lang="es-ES" altLang="lv-LV"/>
          </a:p>
        </p:txBody>
      </p:sp>
      <p:pic>
        <p:nvPicPr>
          <p:cNvPr id="7" name="Picture 6" descr="E:\websites\free-power-point-templates\2012\logos.png">
            <a:extLst>
              <a:ext uri="{FF2B5EF4-FFF2-40B4-BE49-F238E27FC236}">
                <a16:creationId xmlns:a16="http://schemas.microsoft.com/office/drawing/2014/main" id="{9978F3B5-C1BB-4004-968A-3E3E8A691A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18306" y="3101624"/>
            <a:ext cx="1463784"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9260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D398B3-5506-4072-A6E7-AFEE03516B41}"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312595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D398B3-5506-4072-A6E7-AFEE03516B41}"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2260434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D398B3-5506-4072-A6E7-AFEE03516B41}"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3630122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s-ES" altLang="lv-LV"/>
          </a:p>
        </p:txBody>
      </p:sp>
      <p:sp>
        <p:nvSpPr>
          <p:cNvPr id="6" name="Footer Placeholder 5"/>
          <p:cNvSpPr>
            <a:spLocks noGrp="1"/>
          </p:cNvSpPr>
          <p:nvPr>
            <p:ph type="ftr" sz="quarter" idx="11"/>
          </p:nvPr>
        </p:nvSpPr>
        <p:spPr/>
        <p:txBody>
          <a:bodyPr/>
          <a:lstStyle/>
          <a:p>
            <a:endParaRPr lang="es-ES" altLang="lv-LV"/>
          </a:p>
        </p:txBody>
      </p:sp>
      <p:sp>
        <p:nvSpPr>
          <p:cNvPr id="7" name="Slide Number Placeholder 6"/>
          <p:cNvSpPr>
            <a:spLocks noGrp="1"/>
          </p:cNvSpPr>
          <p:nvPr>
            <p:ph type="sldNum" sz="quarter" idx="12"/>
          </p:nvPr>
        </p:nvSpPr>
        <p:spPr/>
        <p:txBody>
          <a:bodyPr/>
          <a:lstStyle/>
          <a:p>
            <a:fld id="{FC86E8DE-C6C9-4A4A-939D-92A67930904C}" type="slidenum">
              <a:rPr lang="es-ES" altLang="lv-LV" smtClean="0"/>
              <a:pPr/>
              <a:t>‹#›</a:t>
            </a:fld>
            <a:endParaRPr lang="es-ES" altLang="lv-LV"/>
          </a:p>
        </p:txBody>
      </p:sp>
    </p:spTree>
    <p:extLst>
      <p:ext uri="{BB962C8B-B14F-4D97-AF65-F5344CB8AC3E}">
        <p14:creationId xmlns:p14="http://schemas.microsoft.com/office/powerpoint/2010/main" val="435102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D398B3-5506-4072-A6E7-AFEE03516B41}"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1600636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D398B3-5506-4072-A6E7-AFEE03516B41}"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7000769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D398B3-5506-4072-A6E7-AFEE03516B41}"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107346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D398B3-5506-4072-A6E7-AFEE03516B41}"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3675912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4D398B3-5506-4072-A6E7-AFEE03516B41}"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32620293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4D398B3-5506-4072-A6E7-AFEE03516B41}"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34454953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D398B3-5506-4072-A6E7-AFEE03516B41}"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39724814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D398B3-5506-4072-A6E7-AFEE03516B41}"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23024816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9B455A3-75D4-4D87-8193-D046D76224BF}"/>
              </a:ext>
            </a:extLst>
          </p:cNvPr>
          <p:cNvSpPr>
            <a:spLocks noGrp="1"/>
          </p:cNvSpPr>
          <p:nvPr>
            <p:ph type="ctrTitle"/>
          </p:nvPr>
        </p:nvSpPr>
        <p:spPr>
          <a:xfrm>
            <a:off x="1143000" y="1122363"/>
            <a:ext cx="6858000" cy="2387600"/>
          </a:xfrm>
        </p:spPr>
        <p:txBody>
          <a:bodyPr anchor="b"/>
          <a:lstStyle>
            <a:lvl1pPr algn="ctr">
              <a:defRPr sz="4500"/>
            </a:lvl1pPr>
          </a:lstStyle>
          <a:p>
            <a:r>
              <a:rPr lang="lv-LV"/>
              <a:t>Rediģēt šablona virsraksta stilu</a:t>
            </a:r>
          </a:p>
        </p:txBody>
      </p:sp>
      <p:sp>
        <p:nvSpPr>
          <p:cNvPr id="3" name="Apakšvirsraksts 2">
            <a:extLst>
              <a:ext uri="{FF2B5EF4-FFF2-40B4-BE49-F238E27FC236}">
                <a16:creationId xmlns:a16="http://schemas.microsoft.com/office/drawing/2014/main" id="{56269272-0987-4341-AD1B-3769EFE400A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lv-LV"/>
              <a:t>Noklikšķiniet, lai rediģētu šablona apakšvirsraksta stilu</a:t>
            </a:r>
          </a:p>
        </p:txBody>
      </p:sp>
      <p:sp>
        <p:nvSpPr>
          <p:cNvPr id="4" name="Datuma vietturis 3">
            <a:extLst>
              <a:ext uri="{FF2B5EF4-FFF2-40B4-BE49-F238E27FC236}">
                <a16:creationId xmlns:a16="http://schemas.microsoft.com/office/drawing/2014/main" id="{18F8895A-87D4-4EC5-A346-3F153174E41A}"/>
              </a:ext>
            </a:extLst>
          </p:cNvPr>
          <p:cNvSpPr>
            <a:spLocks noGrp="1"/>
          </p:cNvSpPr>
          <p:nvPr>
            <p:ph type="dt" sz="half" idx="10"/>
          </p:nvPr>
        </p:nvSpPr>
        <p:spPr/>
        <p:txBody>
          <a:bodyPr/>
          <a:lstStyle/>
          <a:p>
            <a:endParaRPr lang="lv-LV" altLang="lv-LV"/>
          </a:p>
        </p:txBody>
      </p:sp>
      <p:sp>
        <p:nvSpPr>
          <p:cNvPr id="5" name="Kājenes vietturis 4">
            <a:extLst>
              <a:ext uri="{FF2B5EF4-FFF2-40B4-BE49-F238E27FC236}">
                <a16:creationId xmlns:a16="http://schemas.microsoft.com/office/drawing/2014/main" id="{17963FD2-8505-42F8-8FCD-1A5CE777CAA7}"/>
              </a:ext>
            </a:extLst>
          </p:cNvPr>
          <p:cNvSpPr>
            <a:spLocks noGrp="1"/>
          </p:cNvSpPr>
          <p:nvPr>
            <p:ph type="ftr" sz="quarter" idx="11"/>
          </p:nvPr>
        </p:nvSpPr>
        <p:spPr/>
        <p:txBody>
          <a:bodyPr/>
          <a:lstStyle/>
          <a:p>
            <a:endParaRPr lang="lv-LV" altLang="lv-LV"/>
          </a:p>
        </p:txBody>
      </p:sp>
      <p:sp>
        <p:nvSpPr>
          <p:cNvPr id="6" name="Slaida numura vietturis 5">
            <a:extLst>
              <a:ext uri="{FF2B5EF4-FFF2-40B4-BE49-F238E27FC236}">
                <a16:creationId xmlns:a16="http://schemas.microsoft.com/office/drawing/2014/main" id="{F64EE3F1-2EC9-42C0-8963-67442196E409}"/>
              </a:ext>
            </a:extLst>
          </p:cNvPr>
          <p:cNvSpPr>
            <a:spLocks noGrp="1"/>
          </p:cNvSpPr>
          <p:nvPr>
            <p:ph type="sldNum" sz="quarter" idx="12"/>
          </p:nvPr>
        </p:nvSpPr>
        <p:spPr/>
        <p:txBody>
          <a:bodyPr/>
          <a:lstStyle/>
          <a:p>
            <a:fld id="{E47B8686-D482-46AC-BF65-5C997C042827}" type="slidenum">
              <a:rPr lang="lv-LV" altLang="lv-LV" smtClean="0"/>
              <a:pPr/>
              <a:t>‹#›</a:t>
            </a:fld>
            <a:endParaRPr lang="lv-LV" altLang="lv-LV"/>
          </a:p>
        </p:txBody>
      </p:sp>
    </p:spTree>
    <p:extLst>
      <p:ext uri="{BB962C8B-B14F-4D97-AF65-F5344CB8AC3E}">
        <p14:creationId xmlns:p14="http://schemas.microsoft.com/office/powerpoint/2010/main" val="18310374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A2591C8-5277-4BBF-99B5-A81E20B14793}"/>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5050EE92-7338-4D0E-9665-C947FBAA4168}"/>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3DC08B42-66B9-44B7-B5D7-9C00F8CC845A}"/>
              </a:ext>
            </a:extLst>
          </p:cNvPr>
          <p:cNvSpPr>
            <a:spLocks noGrp="1"/>
          </p:cNvSpPr>
          <p:nvPr>
            <p:ph type="dt" sz="half" idx="10"/>
          </p:nvPr>
        </p:nvSpPr>
        <p:spPr/>
        <p:txBody>
          <a:bodyPr/>
          <a:lstStyle/>
          <a:p>
            <a:endParaRPr lang="lv-LV" altLang="lv-LV"/>
          </a:p>
        </p:txBody>
      </p:sp>
      <p:sp>
        <p:nvSpPr>
          <p:cNvPr id="5" name="Kājenes vietturis 4">
            <a:extLst>
              <a:ext uri="{FF2B5EF4-FFF2-40B4-BE49-F238E27FC236}">
                <a16:creationId xmlns:a16="http://schemas.microsoft.com/office/drawing/2014/main" id="{356ED983-535A-4CA1-B931-80ACA949A737}"/>
              </a:ext>
            </a:extLst>
          </p:cNvPr>
          <p:cNvSpPr>
            <a:spLocks noGrp="1"/>
          </p:cNvSpPr>
          <p:nvPr>
            <p:ph type="ftr" sz="quarter" idx="11"/>
          </p:nvPr>
        </p:nvSpPr>
        <p:spPr/>
        <p:txBody>
          <a:bodyPr/>
          <a:lstStyle/>
          <a:p>
            <a:endParaRPr lang="lv-LV" altLang="lv-LV"/>
          </a:p>
        </p:txBody>
      </p:sp>
      <p:sp>
        <p:nvSpPr>
          <p:cNvPr id="6" name="Slaida numura vietturis 5">
            <a:extLst>
              <a:ext uri="{FF2B5EF4-FFF2-40B4-BE49-F238E27FC236}">
                <a16:creationId xmlns:a16="http://schemas.microsoft.com/office/drawing/2014/main" id="{623C902D-1758-4080-9DD5-A86AA323BD9B}"/>
              </a:ext>
            </a:extLst>
          </p:cNvPr>
          <p:cNvSpPr>
            <a:spLocks noGrp="1"/>
          </p:cNvSpPr>
          <p:nvPr>
            <p:ph type="sldNum" sz="quarter" idx="12"/>
          </p:nvPr>
        </p:nvSpPr>
        <p:spPr/>
        <p:txBody>
          <a:bodyPr/>
          <a:lstStyle/>
          <a:p>
            <a:fld id="{E47B8686-D482-46AC-BF65-5C997C042827}" type="slidenum">
              <a:rPr lang="lv-LV" altLang="lv-LV" smtClean="0"/>
              <a:pPr/>
              <a:t>‹#›</a:t>
            </a:fld>
            <a:endParaRPr lang="lv-LV" altLang="lv-LV"/>
          </a:p>
        </p:txBody>
      </p:sp>
    </p:spTree>
    <p:extLst>
      <p:ext uri="{BB962C8B-B14F-4D97-AF65-F5344CB8AC3E}">
        <p14:creationId xmlns:p14="http://schemas.microsoft.com/office/powerpoint/2010/main" val="2034923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6" y="578508"/>
            <a:ext cx="8246071" cy="814427"/>
          </a:xfrm>
        </p:spPr>
        <p:txBody>
          <a:bodyPr>
            <a:normAutofit/>
          </a:bodyPr>
          <a:lstStyle>
            <a:lvl1pPr algn="r">
              <a:defRPr sz="27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536880" y="2003755"/>
            <a:ext cx="4040188" cy="639763"/>
          </a:xfrm>
        </p:spPr>
        <p:txBody>
          <a:bodyPr anchor="b"/>
          <a:lstStyle>
            <a:lvl1pPr marL="0" indent="0" algn="ctr">
              <a:buNone/>
              <a:defRPr sz="1800" b="1">
                <a:solidFill>
                  <a:schemeClr val="accent2">
                    <a:lumMod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36880" y="2579116"/>
            <a:ext cx="4040188" cy="2850495"/>
          </a:xfrm>
        </p:spPr>
        <p:txBody>
          <a:bodyPr/>
          <a:lstStyle>
            <a:lvl1pPr algn="ctr">
              <a:defRPr sz="1800">
                <a:solidFill>
                  <a:schemeClr val="accent2">
                    <a:lumMod val="50000"/>
                  </a:schemeClr>
                </a:solidFill>
              </a:defRPr>
            </a:lvl1pPr>
            <a:lvl2pPr algn="ctr">
              <a:defRPr sz="1500">
                <a:solidFill>
                  <a:schemeClr val="accent2">
                    <a:lumMod val="50000"/>
                  </a:schemeClr>
                </a:solidFill>
              </a:defRPr>
            </a:lvl2pPr>
            <a:lvl3pPr algn="ctr">
              <a:defRPr sz="1350">
                <a:solidFill>
                  <a:schemeClr val="accent2">
                    <a:lumMod val="50000"/>
                  </a:schemeClr>
                </a:solidFill>
              </a:defRPr>
            </a:lvl3pPr>
            <a:lvl4pPr algn="ctr">
              <a:defRPr sz="1200">
                <a:solidFill>
                  <a:schemeClr val="accent2">
                    <a:lumMod val="50000"/>
                  </a:schemeClr>
                </a:solidFill>
              </a:defRPr>
            </a:lvl4pPr>
            <a:lvl5pPr algn="ctr">
              <a:defRPr sz="1200">
                <a:solidFill>
                  <a:schemeClr val="accent2">
                    <a:lumMod val="50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2" y="2003755"/>
            <a:ext cx="4041775" cy="639763"/>
          </a:xfrm>
        </p:spPr>
        <p:txBody>
          <a:bodyPr anchor="b"/>
          <a:lstStyle>
            <a:lvl1pPr marL="0" indent="0" algn="ctr">
              <a:buNone/>
              <a:defRPr sz="1800" b="1">
                <a:solidFill>
                  <a:schemeClr val="accent2">
                    <a:lumMod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72002" y="2579116"/>
            <a:ext cx="4041775" cy="2850495"/>
          </a:xfrm>
        </p:spPr>
        <p:txBody>
          <a:bodyPr/>
          <a:lstStyle>
            <a:lvl1pPr algn="ctr">
              <a:defRPr sz="1800">
                <a:solidFill>
                  <a:schemeClr val="accent2">
                    <a:lumMod val="50000"/>
                  </a:schemeClr>
                </a:solidFill>
              </a:defRPr>
            </a:lvl1pPr>
            <a:lvl2pPr algn="ctr">
              <a:defRPr sz="1500">
                <a:solidFill>
                  <a:schemeClr val="accent2">
                    <a:lumMod val="50000"/>
                  </a:schemeClr>
                </a:solidFill>
              </a:defRPr>
            </a:lvl2pPr>
            <a:lvl3pPr algn="ctr">
              <a:defRPr sz="1350">
                <a:solidFill>
                  <a:schemeClr val="accent2">
                    <a:lumMod val="50000"/>
                  </a:schemeClr>
                </a:solidFill>
              </a:defRPr>
            </a:lvl3pPr>
            <a:lvl4pPr algn="ctr">
              <a:defRPr sz="1200">
                <a:solidFill>
                  <a:schemeClr val="accent2">
                    <a:lumMod val="50000"/>
                  </a:schemeClr>
                </a:solidFill>
              </a:defRPr>
            </a:lvl4pPr>
            <a:lvl5pPr algn="ctr">
              <a:defRPr sz="1200">
                <a:solidFill>
                  <a:schemeClr val="accent2">
                    <a:lumMod val="50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s-ES" altLang="lv-LV"/>
          </a:p>
        </p:txBody>
      </p:sp>
      <p:sp>
        <p:nvSpPr>
          <p:cNvPr id="8" name="Footer Placeholder 7"/>
          <p:cNvSpPr>
            <a:spLocks noGrp="1"/>
          </p:cNvSpPr>
          <p:nvPr>
            <p:ph type="ftr" sz="quarter" idx="11"/>
          </p:nvPr>
        </p:nvSpPr>
        <p:spPr/>
        <p:txBody>
          <a:bodyPr/>
          <a:lstStyle/>
          <a:p>
            <a:endParaRPr lang="es-ES" altLang="lv-LV"/>
          </a:p>
        </p:txBody>
      </p:sp>
      <p:sp>
        <p:nvSpPr>
          <p:cNvPr id="9" name="Slide Number Placeholder 8"/>
          <p:cNvSpPr>
            <a:spLocks noGrp="1"/>
          </p:cNvSpPr>
          <p:nvPr>
            <p:ph type="sldNum" sz="quarter" idx="12"/>
          </p:nvPr>
        </p:nvSpPr>
        <p:spPr/>
        <p:txBody>
          <a:bodyPr/>
          <a:lstStyle/>
          <a:p>
            <a:fld id="{93121EB5-469E-4D08-B2AE-C65811B82B44}" type="slidenum">
              <a:rPr lang="es-ES" altLang="lv-LV" smtClean="0"/>
              <a:pPr/>
              <a:t>‹#›</a:t>
            </a:fld>
            <a:endParaRPr lang="es-ES" altLang="lv-LV"/>
          </a:p>
        </p:txBody>
      </p:sp>
    </p:spTree>
    <p:extLst>
      <p:ext uri="{BB962C8B-B14F-4D97-AF65-F5344CB8AC3E}">
        <p14:creationId xmlns:p14="http://schemas.microsoft.com/office/powerpoint/2010/main" val="5923082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170565C-B54B-4AAE-9CE0-4CDC697B4CA2}"/>
              </a:ext>
            </a:extLst>
          </p:cNvPr>
          <p:cNvSpPr>
            <a:spLocks noGrp="1"/>
          </p:cNvSpPr>
          <p:nvPr>
            <p:ph type="title"/>
          </p:nvPr>
        </p:nvSpPr>
        <p:spPr>
          <a:xfrm>
            <a:off x="623888" y="1709739"/>
            <a:ext cx="7886700" cy="2852737"/>
          </a:xfrm>
        </p:spPr>
        <p:txBody>
          <a:bodyPr anchor="b"/>
          <a:lstStyle>
            <a:lvl1pPr>
              <a:defRPr sz="4500"/>
            </a:lvl1pPr>
          </a:lstStyle>
          <a:p>
            <a:r>
              <a:rPr lang="lv-LV"/>
              <a:t>Rediģēt šablona virsraksta stilu</a:t>
            </a:r>
          </a:p>
        </p:txBody>
      </p:sp>
      <p:sp>
        <p:nvSpPr>
          <p:cNvPr id="3" name="Teksta vietturis 2">
            <a:extLst>
              <a:ext uri="{FF2B5EF4-FFF2-40B4-BE49-F238E27FC236}">
                <a16:creationId xmlns:a16="http://schemas.microsoft.com/office/drawing/2014/main" id="{D8976962-ED4B-4F2D-9DA1-50259B49F4E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lv-LV"/>
              <a:t>Noklikšķiniet, lai rediģētu šablona teksta stilus</a:t>
            </a:r>
          </a:p>
        </p:txBody>
      </p:sp>
      <p:sp>
        <p:nvSpPr>
          <p:cNvPr id="4" name="Datuma vietturis 3">
            <a:extLst>
              <a:ext uri="{FF2B5EF4-FFF2-40B4-BE49-F238E27FC236}">
                <a16:creationId xmlns:a16="http://schemas.microsoft.com/office/drawing/2014/main" id="{0D15E547-DB62-4D62-94F3-5B12E765C676}"/>
              </a:ext>
            </a:extLst>
          </p:cNvPr>
          <p:cNvSpPr>
            <a:spLocks noGrp="1"/>
          </p:cNvSpPr>
          <p:nvPr>
            <p:ph type="dt" sz="half" idx="10"/>
          </p:nvPr>
        </p:nvSpPr>
        <p:spPr/>
        <p:txBody>
          <a:bodyPr/>
          <a:lstStyle/>
          <a:p>
            <a:endParaRPr lang="lv-LV" altLang="lv-LV"/>
          </a:p>
        </p:txBody>
      </p:sp>
      <p:sp>
        <p:nvSpPr>
          <p:cNvPr id="5" name="Kājenes vietturis 4">
            <a:extLst>
              <a:ext uri="{FF2B5EF4-FFF2-40B4-BE49-F238E27FC236}">
                <a16:creationId xmlns:a16="http://schemas.microsoft.com/office/drawing/2014/main" id="{5F26F8EB-85E1-4E41-88DA-935236BA15EB}"/>
              </a:ext>
            </a:extLst>
          </p:cNvPr>
          <p:cNvSpPr>
            <a:spLocks noGrp="1"/>
          </p:cNvSpPr>
          <p:nvPr>
            <p:ph type="ftr" sz="quarter" idx="11"/>
          </p:nvPr>
        </p:nvSpPr>
        <p:spPr/>
        <p:txBody>
          <a:bodyPr/>
          <a:lstStyle/>
          <a:p>
            <a:endParaRPr lang="lv-LV" altLang="lv-LV"/>
          </a:p>
        </p:txBody>
      </p:sp>
      <p:sp>
        <p:nvSpPr>
          <p:cNvPr id="6" name="Slaida numura vietturis 5">
            <a:extLst>
              <a:ext uri="{FF2B5EF4-FFF2-40B4-BE49-F238E27FC236}">
                <a16:creationId xmlns:a16="http://schemas.microsoft.com/office/drawing/2014/main" id="{F65010EE-C507-426C-8CC0-221EAE544AE7}"/>
              </a:ext>
            </a:extLst>
          </p:cNvPr>
          <p:cNvSpPr>
            <a:spLocks noGrp="1"/>
          </p:cNvSpPr>
          <p:nvPr>
            <p:ph type="sldNum" sz="quarter" idx="12"/>
          </p:nvPr>
        </p:nvSpPr>
        <p:spPr/>
        <p:txBody>
          <a:bodyPr/>
          <a:lstStyle/>
          <a:p>
            <a:fld id="{E47B8686-D482-46AC-BF65-5C997C042827}" type="slidenum">
              <a:rPr lang="lv-LV" altLang="lv-LV" smtClean="0"/>
              <a:pPr/>
              <a:t>‹#›</a:t>
            </a:fld>
            <a:endParaRPr lang="lv-LV" altLang="lv-LV"/>
          </a:p>
        </p:txBody>
      </p:sp>
    </p:spTree>
    <p:extLst>
      <p:ext uri="{BB962C8B-B14F-4D97-AF65-F5344CB8AC3E}">
        <p14:creationId xmlns:p14="http://schemas.microsoft.com/office/powerpoint/2010/main" val="18169652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A1A1F73-D0F0-4184-B9A1-04A88654C787}"/>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AC5AFD58-EF12-4366-B3F1-A4C04C8A4F0E}"/>
              </a:ext>
            </a:extLst>
          </p:cNvPr>
          <p:cNvSpPr>
            <a:spLocks noGrp="1"/>
          </p:cNvSpPr>
          <p:nvPr>
            <p:ph sz="half" idx="1"/>
          </p:nvPr>
        </p:nvSpPr>
        <p:spPr>
          <a:xfrm>
            <a:off x="628650" y="1825625"/>
            <a:ext cx="38862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id="{AE4F911F-BA1C-4913-B3DE-541B303B4E9F}"/>
              </a:ext>
            </a:extLst>
          </p:cNvPr>
          <p:cNvSpPr>
            <a:spLocks noGrp="1"/>
          </p:cNvSpPr>
          <p:nvPr>
            <p:ph sz="half" idx="2"/>
          </p:nvPr>
        </p:nvSpPr>
        <p:spPr>
          <a:xfrm>
            <a:off x="4629150" y="1825625"/>
            <a:ext cx="38862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a:extLst>
              <a:ext uri="{FF2B5EF4-FFF2-40B4-BE49-F238E27FC236}">
                <a16:creationId xmlns:a16="http://schemas.microsoft.com/office/drawing/2014/main" id="{AF45BF50-B331-45A5-B99C-0198E807CB21}"/>
              </a:ext>
            </a:extLst>
          </p:cNvPr>
          <p:cNvSpPr>
            <a:spLocks noGrp="1"/>
          </p:cNvSpPr>
          <p:nvPr>
            <p:ph type="dt" sz="half" idx="10"/>
          </p:nvPr>
        </p:nvSpPr>
        <p:spPr/>
        <p:txBody>
          <a:bodyPr/>
          <a:lstStyle/>
          <a:p>
            <a:endParaRPr lang="lv-LV" altLang="lv-LV"/>
          </a:p>
        </p:txBody>
      </p:sp>
      <p:sp>
        <p:nvSpPr>
          <p:cNvPr id="6" name="Kājenes vietturis 5">
            <a:extLst>
              <a:ext uri="{FF2B5EF4-FFF2-40B4-BE49-F238E27FC236}">
                <a16:creationId xmlns:a16="http://schemas.microsoft.com/office/drawing/2014/main" id="{58C7C449-0792-4442-8DBC-9E635DF268FE}"/>
              </a:ext>
            </a:extLst>
          </p:cNvPr>
          <p:cNvSpPr>
            <a:spLocks noGrp="1"/>
          </p:cNvSpPr>
          <p:nvPr>
            <p:ph type="ftr" sz="quarter" idx="11"/>
          </p:nvPr>
        </p:nvSpPr>
        <p:spPr/>
        <p:txBody>
          <a:bodyPr/>
          <a:lstStyle/>
          <a:p>
            <a:endParaRPr lang="lv-LV" altLang="lv-LV"/>
          </a:p>
        </p:txBody>
      </p:sp>
      <p:sp>
        <p:nvSpPr>
          <p:cNvPr id="7" name="Slaida numura vietturis 6">
            <a:extLst>
              <a:ext uri="{FF2B5EF4-FFF2-40B4-BE49-F238E27FC236}">
                <a16:creationId xmlns:a16="http://schemas.microsoft.com/office/drawing/2014/main" id="{C47E3844-E040-487B-9BC1-873C601F0123}"/>
              </a:ext>
            </a:extLst>
          </p:cNvPr>
          <p:cNvSpPr>
            <a:spLocks noGrp="1"/>
          </p:cNvSpPr>
          <p:nvPr>
            <p:ph type="sldNum" sz="quarter" idx="12"/>
          </p:nvPr>
        </p:nvSpPr>
        <p:spPr/>
        <p:txBody>
          <a:bodyPr/>
          <a:lstStyle/>
          <a:p>
            <a:fld id="{E47B8686-D482-46AC-BF65-5C997C042827}" type="slidenum">
              <a:rPr lang="lv-LV" altLang="lv-LV" smtClean="0"/>
              <a:pPr/>
              <a:t>‹#›</a:t>
            </a:fld>
            <a:endParaRPr lang="lv-LV" altLang="lv-LV"/>
          </a:p>
        </p:txBody>
      </p:sp>
    </p:spTree>
    <p:extLst>
      <p:ext uri="{BB962C8B-B14F-4D97-AF65-F5344CB8AC3E}">
        <p14:creationId xmlns:p14="http://schemas.microsoft.com/office/powerpoint/2010/main" val="2368150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9D00868-E535-4365-BBB9-23EE0B828F14}"/>
              </a:ext>
            </a:extLst>
          </p:cNvPr>
          <p:cNvSpPr>
            <a:spLocks noGrp="1"/>
          </p:cNvSpPr>
          <p:nvPr>
            <p:ph type="title"/>
          </p:nvPr>
        </p:nvSpPr>
        <p:spPr>
          <a:xfrm>
            <a:off x="629841" y="365126"/>
            <a:ext cx="7886700" cy="1325563"/>
          </a:xfrm>
        </p:spPr>
        <p:txBody>
          <a:bodyPr/>
          <a:lstStyle/>
          <a:p>
            <a:r>
              <a:rPr lang="lv-LV"/>
              <a:t>Rediģēt šablona virsraksta stilu</a:t>
            </a:r>
          </a:p>
        </p:txBody>
      </p:sp>
      <p:sp>
        <p:nvSpPr>
          <p:cNvPr id="3" name="Teksta vietturis 2">
            <a:extLst>
              <a:ext uri="{FF2B5EF4-FFF2-40B4-BE49-F238E27FC236}">
                <a16:creationId xmlns:a16="http://schemas.microsoft.com/office/drawing/2014/main" id="{9562CD78-9307-46B9-A4FA-B81781187B2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lv-LV"/>
              <a:t>Noklikšķiniet, lai rediģētu šablona teksta stilus</a:t>
            </a:r>
          </a:p>
        </p:txBody>
      </p:sp>
      <p:sp>
        <p:nvSpPr>
          <p:cNvPr id="4" name="Satura vietturis 3">
            <a:extLst>
              <a:ext uri="{FF2B5EF4-FFF2-40B4-BE49-F238E27FC236}">
                <a16:creationId xmlns:a16="http://schemas.microsoft.com/office/drawing/2014/main" id="{FB0E533E-56B0-4BF6-8E92-5BCC45424D2B}"/>
              </a:ext>
            </a:extLst>
          </p:cNvPr>
          <p:cNvSpPr>
            <a:spLocks noGrp="1"/>
          </p:cNvSpPr>
          <p:nvPr>
            <p:ph sz="half" idx="2"/>
          </p:nvPr>
        </p:nvSpPr>
        <p:spPr>
          <a:xfrm>
            <a:off x="629842" y="2505075"/>
            <a:ext cx="3868340"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id="{0CBD7B40-44FB-49F2-8217-E52768DD77E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lv-LV"/>
              <a:t>Noklikšķiniet, lai rediģētu šablona teksta stilus</a:t>
            </a:r>
          </a:p>
        </p:txBody>
      </p:sp>
      <p:sp>
        <p:nvSpPr>
          <p:cNvPr id="6" name="Satura vietturis 5">
            <a:extLst>
              <a:ext uri="{FF2B5EF4-FFF2-40B4-BE49-F238E27FC236}">
                <a16:creationId xmlns:a16="http://schemas.microsoft.com/office/drawing/2014/main" id="{1366FE16-2984-4D68-9768-EBA7BA65C689}"/>
              </a:ext>
            </a:extLst>
          </p:cNvPr>
          <p:cNvSpPr>
            <a:spLocks noGrp="1"/>
          </p:cNvSpPr>
          <p:nvPr>
            <p:ph sz="quarter" idx="4"/>
          </p:nvPr>
        </p:nvSpPr>
        <p:spPr>
          <a:xfrm>
            <a:off x="4629150" y="2505075"/>
            <a:ext cx="3887391"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a:extLst>
              <a:ext uri="{FF2B5EF4-FFF2-40B4-BE49-F238E27FC236}">
                <a16:creationId xmlns:a16="http://schemas.microsoft.com/office/drawing/2014/main" id="{D96FEC3D-DEEE-4F7F-84FF-7B08609D5EE9}"/>
              </a:ext>
            </a:extLst>
          </p:cNvPr>
          <p:cNvSpPr>
            <a:spLocks noGrp="1"/>
          </p:cNvSpPr>
          <p:nvPr>
            <p:ph type="dt" sz="half" idx="10"/>
          </p:nvPr>
        </p:nvSpPr>
        <p:spPr/>
        <p:txBody>
          <a:bodyPr/>
          <a:lstStyle/>
          <a:p>
            <a:endParaRPr lang="lv-LV" altLang="lv-LV"/>
          </a:p>
        </p:txBody>
      </p:sp>
      <p:sp>
        <p:nvSpPr>
          <p:cNvPr id="8" name="Kājenes vietturis 7">
            <a:extLst>
              <a:ext uri="{FF2B5EF4-FFF2-40B4-BE49-F238E27FC236}">
                <a16:creationId xmlns:a16="http://schemas.microsoft.com/office/drawing/2014/main" id="{67DBDD9C-CF04-4209-9BCA-5E201EDAF95A}"/>
              </a:ext>
            </a:extLst>
          </p:cNvPr>
          <p:cNvSpPr>
            <a:spLocks noGrp="1"/>
          </p:cNvSpPr>
          <p:nvPr>
            <p:ph type="ftr" sz="quarter" idx="11"/>
          </p:nvPr>
        </p:nvSpPr>
        <p:spPr/>
        <p:txBody>
          <a:bodyPr/>
          <a:lstStyle/>
          <a:p>
            <a:endParaRPr lang="lv-LV" altLang="lv-LV"/>
          </a:p>
        </p:txBody>
      </p:sp>
      <p:sp>
        <p:nvSpPr>
          <p:cNvPr id="9" name="Slaida numura vietturis 8">
            <a:extLst>
              <a:ext uri="{FF2B5EF4-FFF2-40B4-BE49-F238E27FC236}">
                <a16:creationId xmlns:a16="http://schemas.microsoft.com/office/drawing/2014/main" id="{A238609C-4A67-45BF-AD34-A260A58F4719}"/>
              </a:ext>
            </a:extLst>
          </p:cNvPr>
          <p:cNvSpPr>
            <a:spLocks noGrp="1"/>
          </p:cNvSpPr>
          <p:nvPr>
            <p:ph type="sldNum" sz="quarter" idx="12"/>
          </p:nvPr>
        </p:nvSpPr>
        <p:spPr/>
        <p:txBody>
          <a:bodyPr/>
          <a:lstStyle/>
          <a:p>
            <a:fld id="{E47B8686-D482-46AC-BF65-5C997C042827}" type="slidenum">
              <a:rPr lang="lv-LV" altLang="lv-LV" smtClean="0"/>
              <a:pPr/>
              <a:t>‹#›</a:t>
            </a:fld>
            <a:endParaRPr lang="lv-LV" altLang="lv-LV"/>
          </a:p>
        </p:txBody>
      </p:sp>
    </p:spTree>
    <p:extLst>
      <p:ext uri="{BB962C8B-B14F-4D97-AF65-F5344CB8AC3E}">
        <p14:creationId xmlns:p14="http://schemas.microsoft.com/office/powerpoint/2010/main" val="35302169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8098B75-088F-4B7D-9451-81A11F5640CD}"/>
              </a:ext>
            </a:extLst>
          </p:cNvPr>
          <p:cNvSpPr>
            <a:spLocks noGrp="1"/>
          </p:cNvSpPr>
          <p:nvPr>
            <p:ph type="title"/>
          </p:nvPr>
        </p:nvSpPr>
        <p:spPr/>
        <p:txBody>
          <a:bodyPr/>
          <a:lstStyle/>
          <a:p>
            <a:r>
              <a:rPr lang="lv-LV"/>
              <a:t>Rediģēt šablona virsraksta stilu</a:t>
            </a:r>
          </a:p>
        </p:txBody>
      </p:sp>
      <p:sp>
        <p:nvSpPr>
          <p:cNvPr id="3" name="Datuma vietturis 2">
            <a:extLst>
              <a:ext uri="{FF2B5EF4-FFF2-40B4-BE49-F238E27FC236}">
                <a16:creationId xmlns:a16="http://schemas.microsoft.com/office/drawing/2014/main" id="{446E2488-DE00-4352-A2CE-EDF8E5EE9CB8}"/>
              </a:ext>
            </a:extLst>
          </p:cNvPr>
          <p:cNvSpPr>
            <a:spLocks noGrp="1"/>
          </p:cNvSpPr>
          <p:nvPr>
            <p:ph type="dt" sz="half" idx="10"/>
          </p:nvPr>
        </p:nvSpPr>
        <p:spPr/>
        <p:txBody>
          <a:bodyPr/>
          <a:lstStyle/>
          <a:p>
            <a:endParaRPr lang="lv-LV" altLang="lv-LV"/>
          </a:p>
        </p:txBody>
      </p:sp>
      <p:sp>
        <p:nvSpPr>
          <p:cNvPr id="4" name="Kājenes vietturis 3">
            <a:extLst>
              <a:ext uri="{FF2B5EF4-FFF2-40B4-BE49-F238E27FC236}">
                <a16:creationId xmlns:a16="http://schemas.microsoft.com/office/drawing/2014/main" id="{48ED9B7A-D469-4B62-B83F-E4E9EC9DA2D5}"/>
              </a:ext>
            </a:extLst>
          </p:cNvPr>
          <p:cNvSpPr>
            <a:spLocks noGrp="1"/>
          </p:cNvSpPr>
          <p:nvPr>
            <p:ph type="ftr" sz="quarter" idx="11"/>
          </p:nvPr>
        </p:nvSpPr>
        <p:spPr/>
        <p:txBody>
          <a:bodyPr/>
          <a:lstStyle/>
          <a:p>
            <a:endParaRPr lang="lv-LV" altLang="lv-LV"/>
          </a:p>
        </p:txBody>
      </p:sp>
      <p:sp>
        <p:nvSpPr>
          <p:cNvPr id="5" name="Slaida numura vietturis 4">
            <a:extLst>
              <a:ext uri="{FF2B5EF4-FFF2-40B4-BE49-F238E27FC236}">
                <a16:creationId xmlns:a16="http://schemas.microsoft.com/office/drawing/2014/main" id="{F8E92125-CB22-42FD-BBFC-6F5504D90A08}"/>
              </a:ext>
            </a:extLst>
          </p:cNvPr>
          <p:cNvSpPr>
            <a:spLocks noGrp="1"/>
          </p:cNvSpPr>
          <p:nvPr>
            <p:ph type="sldNum" sz="quarter" idx="12"/>
          </p:nvPr>
        </p:nvSpPr>
        <p:spPr/>
        <p:txBody>
          <a:bodyPr/>
          <a:lstStyle/>
          <a:p>
            <a:fld id="{E47B8686-D482-46AC-BF65-5C997C042827}" type="slidenum">
              <a:rPr lang="lv-LV" altLang="lv-LV" smtClean="0"/>
              <a:pPr/>
              <a:t>‹#›</a:t>
            </a:fld>
            <a:endParaRPr lang="lv-LV" altLang="lv-LV"/>
          </a:p>
        </p:txBody>
      </p:sp>
    </p:spTree>
    <p:extLst>
      <p:ext uri="{BB962C8B-B14F-4D97-AF65-F5344CB8AC3E}">
        <p14:creationId xmlns:p14="http://schemas.microsoft.com/office/powerpoint/2010/main" val="18107365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4851B85A-39AC-41C3-8200-47B23994AC37}"/>
              </a:ext>
            </a:extLst>
          </p:cNvPr>
          <p:cNvSpPr>
            <a:spLocks noGrp="1"/>
          </p:cNvSpPr>
          <p:nvPr>
            <p:ph type="dt" sz="half" idx="10"/>
          </p:nvPr>
        </p:nvSpPr>
        <p:spPr/>
        <p:txBody>
          <a:bodyPr/>
          <a:lstStyle/>
          <a:p>
            <a:endParaRPr lang="lv-LV" altLang="lv-LV"/>
          </a:p>
        </p:txBody>
      </p:sp>
      <p:sp>
        <p:nvSpPr>
          <p:cNvPr id="3" name="Kājenes vietturis 2">
            <a:extLst>
              <a:ext uri="{FF2B5EF4-FFF2-40B4-BE49-F238E27FC236}">
                <a16:creationId xmlns:a16="http://schemas.microsoft.com/office/drawing/2014/main" id="{7B75ABE8-8F45-42A4-8998-63FB8FFDFCBE}"/>
              </a:ext>
            </a:extLst>
          </p:cNvPr>
          <p:cNvSpPr>
            <a:spLocks noGrp="1"/>
          </p:cNvSpPr>
          <p:nvPr>
            <p:ph type="ftr" sz="quarter" idx="11"/>
          </p:nvPr>
        </p:nvSpPr>
        <p:spPr/>
        <p:txBody>
          <a:bodyPr/>
          <a:lstStyle/>
          <a:p>
            <a:endParaRPr lang="lv-LV" altLang="lv-LV"/>
          </a:p>
        </p:txBody>
      </p:sp>
      <p:sp>
        <p:nvSpPr>
          <p:cNvPr id="4" name="Slaida numura vietturis 3">
            <a:extLst>
              <a:ext uri="{FF2B5EF4-FFF2-40B4-BE49-F238E27FC236}">
                <a16:creationId xmlns:a16="http://schemas.microsoft.com/office/drawing/2014/main" id="{1F9C90D1-2118-48ED-888F-644FA6CE11FC}"/>
              </a:ext>
            </a:extLst>
          </p:cNvPr>
          <p:cNvSpPr>
            <a:spLocks noGrp="1"/>
          </p:cNvSpPr>
          <p:nvPr>
            <p:ph type="sldNum" sz="quarter" idx="12"/>
          </p:nvPr>
        </p:nvSpPr>
        <p:spPr/>
        <p:txBody>
          <a:bodyPr/>
          <a:lstStyle/>
          <a:p>
            <a:fld id="{E47B8686-D482-46AC-BF65-5C997C042827}" type="slidenum">
              <a:rPr lang="lv-LV" altLang="lv-LV" smtClean="0"/>
              <a:pPr/>
              <a:t>‹#›</a:t>
            </a:fld>
            <a:endParaRPr lang="lv-LV" altLang="lv-LV"/>
          </a:p>
        </p:txBody>
      </p:sp>
    </p:spTree>
    <p:extLst>
      <p:ext uri="{BB962C8B-B14F-4D97-AF65-F5344CB8AC3E}">
        <p14:creationId xmlns:p14="http://schemas.microsoft.com/office/powerpoint/2010/main" val="41044806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1C32B33-D289-4600-8B20-72C16982EAA3}"/>
              </a:ext>
            </a:extLst>
          </p:cNvPr>
          <p:cNvSpPr>
            <a:spLocks noGrp="1"/>
          </p:cNvSpPr>
          <p:nvPr>
            <p:ph type="title"/>
          </p:nvPr>
        </p:nvSpPr>
        <p:spPr>
          <a:xfrm>
            <a:off x="629841" y="457200"/>
            <a:ext cx="2949178" cy="1600200"/>
          </a:xfrm>
        </p:spPr>
        <p:txBody>
          <a:bodyPr anchor="b"/>
          <a:lstStyle>
            <a:lvl1pPr>
              <a:defRPr sz="2400"/>
            </a:lvl1pPr>
          </a:lstStyle>
          <a:p>
            <a:r>
              <a:rPr lang="lv-LV"/>
              <a:t>Rediģēt šablona virsraksta stilu</a:t>
            </a:r>
          </a:p>
        </p:txBody>
      </p:sp>
      <p:sp>
        <p:nvSpPr>
          <p:cNvPr id="3" name="Satura vietturis 2">
            <a:extLst>
              <a:ext uri="{FF2B5EF4-FFF2-40B4-BE49-F238E27FC236}">
                <a16:creationId xmlns:a16="http://schemas.microsoft.com/office/drawing/2014/main" id="{3864073A-77A7-48D0-825D-1827C4AA355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id="{DE9B88AB-DAF2-408A-87DD-94BA97CDD66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4851610A-432E-46EE-9D68-2EAB946EA77C}"/>
              </a:ext>
            </a:extLst>
          </p:cNvPr>
          <p:cNvSpPr>
            <a:spLocks noGrp="1"/>
          </p:cNvSpPr>
          <p:nvPr>
            <p:ph type="dt" sz="half" idx="10"/>
          </p:nvPr>
        </p:nvSpPr>
        <p:spPr/>
        <p:txBody>
          <a:bodyPr/>
          <a:lstStyle/>
          <a:p>
            <a:endParaRPr lang="lv-LV" altLang="lv-LV"/>
          </a:p>
        </p:txBody>
      </p:sp>
      <p:sp>
        <p:nvSpPr>
          <p:cNvPr id="6" name="Kājenes vietturis 5">
            <a:extLst>
              <a:ext uri="{FF2B5EF4-FFF2-40B4-BE49-F238E27FC236}">
                <a16:creationId xmlns:a16="http://schemas.microsoft.com/office/drawing/2014/main" id="{F9CC9A95-3B3F-4162-B5DB-379734ADAAE4}"/>
              </a:ext>
            </a:extLst>
          </p:cNvPr>
          <p:cNvSpPr>
            <a:spLocks noGrp="1"/>
          </p:cNvSpPr>
          <p:nvPr>
            <p:ph type="ftr" sz="quarter" idx="11"/>
          </p:nvPr>
        </p:nvSpPr>
        <p:spPr/>
        <p:txBody>
          <a:bodyPr/>
          <a:lstStyle/>
          <a:p>
            <a:endParaRPr lang="lv-LV" altLang="lv-LV"/>
          </a:p>
        </p:txBody>
      </p:sp>
      <p:sp>
        <p:nvSpPr>
          <p:cNvPr id="7" name="Slaida numura vietturis 6">
            <a:extLst>
              <a:ext uri="{FF2B5EF4-FFF2-40B4-BE49-F238E27FC236}">
                <a16:creationId xmlns:a16="http://schemas.microsoft.com/office/drawing/2014/main" id="{6F29B83C-4724-4115-8CA1-03BD559825C0}"/>
              </a:ext>
            </a:extLst>
          </p:cNvPr>
          <p:cNvSpPr>
            <a:spLocks noGrp="1"/>
          </p:cNvSpPr>
          <p:nvPr>
            <p:ph type="sldNum" sz="quarter" idx="12"/>
          </p:nvPr>
        </p:nvSpPr>
        <p:spPr/>
        <p:txBody>
          <a:bodyPr/>
          <a:lstStyle/>
          <a:p>
            <a:fld id="{E47B8686-D482-46AC-BF65-5C997C042827}" type="slidenum">
              <a:rPr lang="lv-LV" altLang="lv-LV" smtClean="0"/>
              <a:pPr/>
              <a:t>‹#›</a:t>
            </a:fld>
            <a:endParaRPr lang="lv-LV" altLang="lv-LV"/>
          </a:p>
        </p:txBody>
      </p:sp>
    </p:spTree>
    <p:extLst>
      <p:ext uri="{BB962C8B-B14F-4D97-AF65-F5344CB8AC3E}">
        <p14:creationId xmlns:p14="http://schemas.microsoft.com/office/powerpoint/2010/main" val="4034039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B5C04AA-3E88-4F72-92D2-330C5FC377DB}"/>
              </a:ext>
            </a:extLst>
          </p:cNvPr>
          <p:cNvSpPr>
            <a:spLocks noGrp="1"/>
          </p:cNvSpPr>
          <p:nvPr>
            <p:ph type="title"/>
          </p:nvPr>
        </p:nvSpPr>
        <p:spPr>
          <a:xfrm>
            <a:off x="629841" y="457200"/>
            <a:ext cx="2949178" cy="1600200"/>
          </a:xfrm>
        </p:spPr>
        <p:txBody>
          <a:bodyPr anchor="b"/>
          <a:lstStyle>
            <a:lvl1pPr>
              <a:defRPr sz="2400"/>
            </a:lvl1pPr>
          </a:lstStyle>
          <a:p>
            <a:r>
              <a:rPr lang="lv-LV"/>
              <a:t>Rediģēt šablona virsraksta stilu</a:t>
            </a:r>
          </a:p>
        </p:txBody>
      </p:sp>
      <p:sp>
        <p:nvSpPr>
          <p:cNvPr id="3" name="Attēla vietturis 2">
            <a:extLst>
              <a:ext uri="{FF2B5EF4-FFF2-40B4-BE49-F238E27FC236}">
                <a16:creationId xmlns:a16="http://schemas.microsoft.com/office/drawing/2014/main" id="{B02FEC11-3CCC-4A76-9D04-4CBC71D0667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lv-LV"/>
          </a:p>
        </p:txBody>
      </p:sp>
      <p:sp>
        <p:nvSpPr>
          <p:cNvPr id="4" name="Teksta vietturis 3">
            <a:extLst>
              <a:ext uri="{FF2B5EF4-FFF2-40B4-BE49-F238E27FC236}">
                <a16:creationId xmlns:a16="http://schemas.microsoft.com/office/drawing/2014/main" id="{CC269F48-7756-4938-ADE1-DE9BA9643F7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0964B036-949C-422E-A080-EA72A2533F6D}"/>
              </a:ext>
            </a:extLst>
          </p:cNvPr>
          <p:cNvSpPr>
            <a:spLocks noGrp="1"/>
          </p:cNvSpPr>
          <p:nvPr>
            <p:ph type="dt" sz="half" idx="10"/>
          </p:nvPr>
        </p:nvSpPr>
        <p:spPr/>
        <p:txBody>
          <a:bodyPr/>
          <a:lstStyle/>
          <a:p>
            <a:endParaRPr lang="lv-LV" altLang="lv-LV"/>
          </a:p>
        </p:txBody>
      </p:sp>
      <p:sp>
        <p:nvSpPr>
          <p:cNvPr id="6" name="Kājenes vietturis 5">
            <a:extLst>
              <a:ext uri="{FF2B5EF4-FFF2-40B4-BE49-F238E27FC236}">
                <a16:creationId xmlns:a16="http://schemas.microsoft.com/office/drawing/2014/main" id="{52A57754-794C-4D4F-BFE6-6DFAD6E94CCF}"/>
              </a:ext>
            </a:extLst>
          </p:cNvPr>
          <p:cNvSpPr>
            <a:spLocks noGrp="1"/>
          </p:cNvSpPr>
          <p:nvPr>
            <p:ph type="ftr" sz="quarter" idx="11"/>
          </p:nvPr>
        </p:nvSpPr>
        <p:spPr/>
        <p:txBody>
          <a:bodyPr/>
          <a:lstStyle/>
          <a:p>
            <a:endParaRPr lang="lv-LV" altLang="lv-LV"/>
          </a:p>
        </p:txBody>
      </p:sp>
      <p:sp>
        <p:nvSpPr>
          <p:cNvPr id="7" name="Slaida numura vietturis 6">
            <a:extLst>
              <a:ext uri="{FF2B5EF4-FFF2-40B4-BE49-F238E27FC236}">
                <a16:creationId xmlns:a16="http://schemas.microsoft.com/office/drawing/2014/main" id="{A83EFFC9-1B1E-4A75-BCC8-218A4FBFF65E}"/>
              </a:ext>
            </a:extLst>
          </p:cNvPr>
          <p:cNvSpPr>
            <a:spLocks noGrp="1"/>
          </p:cNvSpPr>
          <p:nvPr>
            <p:ph type="sldNum" sz="quarter" idx="12"/>
          </p:nvPr>
        </p:nvSpPr>
        <p:spPr/>
        <p:txBody>
          <a:bodyPr/>
          <a:lstStyle/>
          <a:p>
            <a:fld id="{E47B8686-D482-46AC-BF65-5C997C042827}" type="slidenum">
              <a:rPr lang="lv-LV" altLang="lv-LV" smtClean="0"/>
              <a:pPr/>
              <a:t>‹#›</a:t>
            </a:fld>
            <a:endParaRPr lang="lv-LV" altLang="lv-LV"/>
          </a:p>
        </p:txBody>
      </p:sp>
    </p:spTree>
    <p:extLst>
      <p:ext uri="{BB962C8B-B14F-4D97-AF65-F5344CB8AC3E}">
        <p14:creationId xmlns:p14="http://schemas.microsoft.com/office/powerpoint/2010/main" val="34080109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D22B5E9-F453-4159-9625-309F9989BE0A}"/>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id="{4936C6E1-791A-4CE3-9A29-0C493B30C054}"/>
              </a:ext>
            </a:extLst>
          </p:cNvPr>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3BD717FD-2FA9-4290-974E-8320E39D365E}"/>
              </a:ext>
            </a:extLst>
          </p:cNvPr>
          <p:cNvSpPr>
            <a:spLocks noGrp="1"/>
          </p:cNvSpPr>
          <p:nvPr>
            <p:ph type="dt" sz="half" idx="10"/>
          </p:nvPr>
        </p:nvSpPr>
        <p:spPr/>
        <p:txBody>
          <a:bodyPr/>
          <a:lstStyle/>
          <a:p>
            <a:endParaRPr lang="lv-LV" altLang="lv-LV"/>
          </a:p>
        </p:txBody>
      </p:sp>
      <p:sp>
        <p:nvSpPr>
          <p:cNvPr id="5" name="Kājenes vietturis 4">
            <a:extLst>
              <a:ext uri="{FF2B5EF4-FFF2-40B4-BE49-F238E27FC236}">
                <a16:creationId xmlns:a16="http://schemas.microsoft.com/office/drawing/2014/main" id="{4485F600-DBEC-4A1A-ACBD-736372328E04}"/>
              </a:ext>
            </a:extLst>
          </p:cNvPr>
          <p:cNvSpPr>
            <a:spLocks noGrp="1"/>
          </p:cNvSpPr>
          <p:nvPr>
            <p:ph type="ftr" sz="quarter" idx="11"/>
          </p:nvPr>
        </p:nvSpPr>
        <p:spPr/>
        <p:txBody>
          <a:bodyPr/>
          <a:lstStyle/>
          <a:p>
            <a:endParaRPr lang="lv-LV" altLang="lv-LV"/>
          </a:p>
        </p:txBody>
      </p:sp>
      <p:sp>
        <p:nvSpPr>
          <p:cNvPr id="6" name="Slaida numura vietturis 5">
            <a:extLst>
              <a:ext uri="{FF2B5EF4-FFF2-40B4-BE49-F238E27FC236}">
                <a16:creationId xmlns:a16="http://schemas.microsoft.com/office/drawing/2014/main" id="{86300971-35A0-4B3F-ABD4-8D1076F9B4EE}"/>
              </a:ext>
            </a:extLst>
          </p:cNvPr>
          <p:cNvSpPr>
            <a:spLocks noGrp="1"/>
          </p:cNvSpPr>
          <p:nvPr>
            <p:ph type="sldNum" sz="quarter" idx="12"/>
          </p:nvPr>
        </p:nvSpPr>
        <p:spPr/>
        <p:txBody>
          <a:bodyPr/>
          <a:lstStyle/>
          <a:p>
            <a:fld id="{E47B8686-D482-46AC-BF65-5C997C042827}" type="slidenum">
              <a:rPr lang="lv-LV" altLang="lv-LV" smtClean="0"/>
              <a:pPr/>
              <a:t>‹#›</a:t>
            </a:fld>
            <a:endParaRPr lang="lv-LV" altLang="lv-LV"/>
          </a:p>
        </p:txBody>
      </p:sp>
    </p:spTree>
    <p:extLst>
      <p:ext uri="{BB962C8B-B14F-4D97-AF65-F5344CB8AC3E}">
        <p14:creationId xmlns:p14="http://schemas.microsoft.com/office/powerpoint/2010/main" val="16442817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5C8ECDC2-308B-4EB6-9F37-C1C71D4DDDB0}"/>
              </a:ext>
            </a:extLst>
          </p:cNvPr>
          <p:cNvSpPr>
            <a:spLocks noGrp="1"/>
          </p:cNvSpPr>
          <p:nvPr>
            <p:ph type="title" orient="vert"/>
          </p:nvPr>
        </p:nvSpPr>
        <p:spPr>
          <a:xfrm>
            <a:off x="6543675" y="365125"/>
            <a:ext cx="1971675" cy="5811838"/>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id="{92C4FAF0-088F-4CC5-BDFD-80392D80BA54}"/>
              </a:ext>
            </a:extLst>
          </p:cNvPr>
          <p:cNvSpPr>
            <a:spLocks noGrp="1"/>
          </p:cNvSpPr>
          <p:nvPr>
            <p:ph type="body" orient="vert" idx="1"/>
          </p:nvPr>
        </p:nvSpPr>
        <p:spPr>
          <a:xfrm>
            <a:off x="628650" y="365125"/>
            <a:ext cx="5800725" cy="5811838"/>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C3DDB9B4-C4DD-44D2-B6D0-E75852310D52}"/>
              </a:ext>
            </a:extLst>
          </p:cNvPr>
          <p:cNvSpPr>
            <a:spLocks noGrp="1"/>
          </p:cNvSpPr>
          <p:nvPr>
            <p:ph type="dt" sz="half" idx="10"/>
          </p:nvPr>
        </p:nvSpPr>
        <p:spPr/>
        <p:txBody>
          <a:bodyPr/>
          <a:lstStyle/>
          <a:p>
            <a:endParaRPr lang="lv-LV" altLang="lv-LV"/>
          </a:p>
        </p:txBody>
      </p:sp>
      <p:sp>
        <p:nvSpPr>
          <p:cNvPr id="5" name="Kājenes vietturis 4">
            <a:extLst>
              <a:ext uri="{FF2B5EF4-FFF2-40B4-BE49-F238E27FC236}">
                <a16:creationId xmlns:a16="http://schemas.microsoft.com/office/drawing/2014/main" id="{E5D535B7-0F22-4D09-9C49-91E23F3AC30F}"/>
              </a:ext>
            </a:extLst>
          </p:cNvPr>
          <p:cNvSpPr>
            <a:spLocks noGrp="1"/>
          </p:cNvSpPr>
          <p:nvPr>
            <p:ph type="ftr" sz="quarter" idx="11"/>
          </p:nvPr>
        </p:nvSpPr>
        <p:spPr/>
        <p:txBody>
          <a:bodyPr/>
          <a:lstStyle/>
          <a:p>
            <a:endParaRPr lang="lv-LV" altLang="lv-LV"/>
          </a:p>
        </p:txBody>
      </p:sp>
      <p:sp>
        <p:nvSpPr>
          <p:cNvPr id="6" name="Slaida numura vietturis 5">
            <a:extLst>
              <a:ext uri="{FF2B5EF4-FFF2-40B4-BE49-F238E27FC236}">
                <a16:creationId xmlns:a16="http://schemas.microsoft.com/office/drawing/2014/main" id="{3FA722C8-4EEE-4059-8421-34CA3B0261D2}"/>
              </a:ext>
            </a:extLst>
          </p:cNvPr>
          <p:cNvSpPr>
            <a:spLocks noGrp="1"/>
          </p:cNvSpPr>
          <p:nvPr>
            <p:ph type="sldNum" sz="quarter" idx="12"/>
          </p:nvPr>
        </p:nvSpPr>
        <p:spPr/>
        <p:txBody>
          <a:bodyPr/>
          <a:lstStyle/>
          <a:p>
            <a:fld id="{E47B8686-D482-46AC-BF65-5C997C042827}" type="slidenum">
              <a:rPr lang="lv-LV" altLang="lv-LV" smtClean="0"/>
              <a:pPr/>
              <a:t>‹#›</a:t>
            </a:fld>
            <a:endParaRPr lang="lv-LV" altLang="lv-LV"/>
          </a:p>
        </p:txBody>
      </p:sp>
    </p:spTree>
    <p:extLst>
      <p:ext uri="{BB962C8B-B14F-4D97-AF65-F5344CB8AC3E}">
        <p14:creationId xmlns:p14="http://schemas.microsoft.com/office/powerpoint/2010/main" val="22608080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B4D398B3-5506-4072-A6E7-AFEE03516B41}"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376830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s-ES" altLang="lv-LV"/>
          </a:p>
        </p:txBody>
      </p:sp>
      <p:sp>
        <p:nvSpPr>
          <p:cNvPr id="4" name="Footer Placeholder 3"/>
          <p:cNvSpPr>
            <a:spLocks noGrp="1"/>
          </p:cNvSpPr>
          <p:nvPr>
            <p:ph type="ftr" sz="quarter" idx="11"/>
          </p:nvPr>
        </p:nvSpPr>
        <p:spPr/>
        <p:txBody>
          <a:bodyPr/>
          <a:lstStyle/>
          <a:p>
            <a:endParaRPr lang="es-ES" altLang="lv-LV"/>
          </a:p>
        </p:txBody>
      </p:sp>
      <p:sp>
        <p:nvSpPr>
          <p:cNvPr id="5" name="Slide Number Placeholder 4"/>
          <p:cNvSpPr>
            <a:spLocks noGrp="1"/>
          </p:cNvSpPr>
          <p:nvPr>
            <p:ph type="sldNum" sz="quarter" idx="12"/>
          </p:nvPr>
        </p:nvSpPr>
        <p:spPr/>
        <p:txBody>
          <a:bodyPr/>
          <a:lstStyle/>
          <a:p>
            <a:fld id="{809176A8-8D3B-4935-80FE-A252DB017641}" type="slidenum">
              <a:rPr lang="es-ES" altLang="lv-LV" smtClean="0"/>
              <a:pPr/>
              <a:t>‹#›</a:t>
            </a:fld>
            <a:endParaRPr lang="es-ES" altLang="lv-LV"/>
          </a:p>
        </p:txBody>
      </p:sp>
    </p:spTree>
    <p:extLst>
      <p:ext uri="{BB962C8B-B14F-4D97-AF65-F5344CB8AC3E}">
        <p14:creationId xmlns:p14="http://schemas.microsoft.com/office/powerpoint/2010/main" val="26362281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D398B3-5506-4072-A6E7-AFEE03516B41}"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22763753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D398B3-5506-4072-A6E7-AFEE03516B41}"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3029506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D398B3-5506-4072-A6E7-AFEE03516B41}"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5510690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D398B3-5506-4072-A6E7-AFEE03516B41}"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3382846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D398B3-5506-4072-A6E7-AFEE03516B41}"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23139409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D398B3-5506-4072-A6E7-AFEE03516B41}"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33761042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B4D398B3-5506-4072-A6E7-AFEE03516B41}"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805594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B4D398B3-5506-4072-A6E7-AFEE03516B41}"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39670308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D398B3-5506-4072-A6E7-AFEE03516B41}"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1073622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D398B3-5506-4072-A6E7-AFEE03516B41}"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4D2CC-4E66-44EF-AB99-EBBA9BE98DA2}" type="slidenum">
              <a:rPr lang="en-US" smtClean="0"/>
              <a:t>‹#›</a:t>
            </a:fld>
            <a:endParaRPr lang="en-US"/>
          </a:p>
        </p:txBody>
      </p:sp>
    </p:spTree>
    <p:extLst>
      <p:ext uri="{BB962C8B-B14F-4D97-AF65-F5344CB8AC3E}">
        <p14:creationId xmlns:p14="http://schemas.microsoft.com/office/powerpoint/2010/main" val="490142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ltLang="lv-LV"/>
          </a:p>
        </p:txBody>
      </p:sp>
      <p:sp>
        <p:nvSpPr>
          <p:cNvPr id="3" name="Footer Placeholder 2"/>
          <p:cNvSpPr>
            <a:spLocks noGrp="1"/>
          </p:cNvSpPr>
          <p:nvPr>
            <p:ph type="ftr" sz="quarter" idx="11"/>
          </p:nvPr>
        </p:nvSpPr>
        <p:spPr/>
        <p:txBody>
          <a:bodyPr/>
          <a:lstStyle/>
          <a:p>
            <a:endParaRPr lang="es-ES" altLang="lv-LV"/>
          </a:p>
        </p:txBody>
      </p:sp>
      <p:sp>
        <p:nvSpPr>
          <p:cNvPr id="4" name="Slide Number Placeholder 3"/>
          <p:cNvSpPr>
            <a:spLocks noGrp="1"/>
          </p:cNvSpPr>
          <p:nvPr>
            <p:ph type="sldNum" sz="quarter" idx="12"/>
          </p:nvPr>
        </p:nvSpPr>
        <p:spPr/>
        <p:txBody>
          <a:bodyPr/>
          <a:lstStyle/>
          <a:p>
            <a:fld id="{79721A22-F72A-4744-93C3-0A52310954CF}" type="slidenum">
              <a:rPr lang="es-ES" altLang="lv-LV" smtClean="0"/>
              <a:pPr/>
              <a:t>‹#›</a:t>
            </a:fld>
            <a:endParaRPr lang="es-ES" altLang="lv-LV"/>
          </a:p>
        </p:txBody>
      </p:sp>
    </p:spTree>
    <p:extLst>
      <p:ext uri="{BB962C8B-B14F-4D97-AF65-F5344CB8AC3E}">
        <p14:creationId xmlns:p14="http://schemas.microsoft.com/office/powerpoint/2010/main" val="10024822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s-ES" altLang="lv-LV"/>
          </a:p>
        </p:txBody>
      </p:sp>
      <p:sp>
        <p:nvSpPr>
          <p:cNvPr id="6" name="Footer Placeholder 5"/>
          <p:cNvSpPr>
            <a:spLocks noGrp="1"/>
          </p:cNvSpPr>
          <p:nvPr>
            <p:ph type="ftr" sz="quarter" idx="11"/>
          </p:nvPr>
        </p:nvSpPr>
        <p:spPr/>
        <p:txBody>
          <a:bodyPr/>
          <a:lstStyle/>
          <a:p>
            <a:endParaRPr lang="es-ES" altLang="lv-LV"/>
          </a:p>
        </p:txBody>
      </p:sp>
      <p:sp>
        <p:nvSpPr>
          <p:cNvPr id="7" name="Slide Number Placeholder 6"/>
          <p:cNvSpPr>
            <a:spLocks noGrp="1"/>
          </p:cNvSpPr>
          <p:nvPr>
            <p:ph type="sldNum" sz="quarter" idx="12"/>
          </p:nvPr>
        </p:nvSpPr>
        <p:spPr/>
        <p:txBody>
          <a:bodyPr/>
          <a:lstStyle/>
          <a:p>
            <a:fld id="{DF78692D-3598-42CF-A21B-B1BF6C18A2A5}" type="slidenum">
              <a:rPr lang="es-ES" altLang="lv-LV" smtClean="0"/>
              <a:pPr/>
              <a:t>‹#›</a:t>
            </a:fld>
            <a:endParaRPr lang="es-ES" altLang="lv-LV"/>
          </a:p>
        </p:txBody>
      </p:sp>
    </p:spTree>
    <p:extLst>
      <p:ext uri="{BB962C8B-B14F-4D97-AF65-F5344CB8AC3E}">
        <p14:creationId xmlns:p14="http://schemas.microsoft.com/office/powerpoint/2010/main" val="18368942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ltLang="lv-LV"/>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ltLang="lv-LV"/>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8656A37-8E4E-479F-9DCE-34E26108DE9F}" type="slidenum">
              <a:rPr lang="es-ES" altLang="lv-LV" smtClean="0"/>
              <a:pPr/>
              <a:t>‹#›</a:t>
            </a:fld>
            <a:endParaRPr lang="es-ES" altLang="lv-LV"/>
          </a:p>
        </p:txBody>
      </p:sp>
      <p:sp>
        <p:nvSpPr>
          <p:cNvPr id="7" name="TextBox 6">
            <a:extLst>
              <a:ext uri="{FF2B5EF4-FFF2-40B4-BE49-F238E27FC236}">
                <a16:creationId xmlns:a16="http://schemas.microsoft.com/office/drawing/2014/main" id="{7B364F1B-2610-4915-B5CD-C31AECC93816}"/>
              </a:ext>
            </a:extLst>
          </p:cNvPr>
          <p:cNvSpPr txBox="1"/>
          <p:nvPr/>
        </p:nvSpPr>
        <p:spPr>
          <a:xfrm>
            <a:off x="-9150" y="6951663"/>
            <a:ext cx="8389625" cy="415498"/>
          </a:xfrm>
          <a:prstGeom prst="rect">
            <a:avLst/>
          </a:prstGeom>
          <a:noFill/>
        </p:spPr>
        <p:txBody>
          <a:bodyPr wrap="square" rtlCol="0">
            <a:spAutoFit/>
          </a:bodyPr>
          <a:lstStyle/>
          <a:p>
            <a:r>
              <a:rPr lang="en-US" sz="1050">
                <a:solidFill>
                  <a:schemeClr val="bg1">
                    <a:lumMod val="65000"/>
                  </a:schemeClr>
                </a:solidFill>
              </a:rPr>
              <a:t>This presentation uses a free template provided by FPPT.com</a:t>
            </a:r>
          </a:p>
          <a:p>
            <a:r>
              <a:rPr lang="en-US" sz="1050">
                <a:solidFill>
                  <a:schemeClr val="bg1">
                    <a:lumMod val="65000"/>
                  </a:schemeClr>
                </a:solidFill>
              </a:rPr>
              <a:t>www.free-power-point-templates.com</a:t>
            </a:r>
          </a:p>
        </p:txBody>
      </p:sp>
    </p:spTree>
    <p:extLst>
      <p:ext uri="{BB962C8B-B14F-4D97-AF65-F5344CB8AC3E}">
        <p14:creationId xmlns:p14="http://schemas.microsoft.com/office/powerpoint/2010/main" val="3230074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lv-LV"/>
              <a:t>Rediģēt šablona virsraksta stilu</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B20645-C2A7-45CC-896F-B9F1398BA9D9}" type="datetimeFigureOut">
              <a:rPr lang="lv-LV" smtClean="0"/>
              <a:t>04.12.2023</a:t>
            </a:fld>
            <a:endParaRPr lang="lv-LV"/>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C5A3F0-9C75-4BD1-A1EA-7C9E2AA7AD68}" type="slidenum">
              <a:rPr lang="lv-LV" smtClean="0"/>
              <a:t>‹#›</a:t>
            </a:fld>
            <a:endParaRPr lang="lv-LV"/>
          </a:p>
        </p:txBody>
      </p:sp>
    </p:spTree>
    <p:extLst>
      <p:ext uri="{BB962C8B-B14F-4D97-AF65-F5344CB8AC3E}">
        <p14:creationId xmlns:p14="http://schemas.microsoft.com/office/powerpoint/2010/main" val="189850127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40B614-8D8D-4B90-B31E-FBE0D8B48E5D}" type="datetimeFigureOut">
              <a:rPr lang="lv-LV" smtClean="0"/>
              <a:t>04.12.2023</a:t>
            </a:fld>
            <a:endParaRPr lang="lv-LV"/>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E5D30-08A7-452F-9AF5-B9383D7F2739}" type="slidenum">
              <a:rPr lang="lv-LV" smtClean="0"/>
              <a:t>‹#›</a:t>
            </a:fld>
            <a:endParaRPr lang="lv-LV"/>
          </a:p>
        </p:txBody>
      </p:sp>
    </p:spTree>
    <p:extLst>
      <p:ext uri="{BB962C8B-B14F-4D97-AF65-F5344CB8AC3E}">
        <p14:creationId xmlns:p14="http://schemas.microsoft.com/office/powerpoint/2010/main" val="152519120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ltLang="lv-LV"/>
          </a:p>
        </p:txBody>
      </p:sp>
      <p:sp>
        <p:nvSpPr>
          <p:cNvPr id="5" name="Footer Placeholder 4"/>
          <p:cNvSpPr>
            <a:spLocks noGrp="1"/>
          </p:cNvSpPr>
          <p:nvPr>
            <p:ph type="ftr" sz="quarter" idx="3"/>
          </p:nvPr>
        </p:nvSpPr>
        <p:spPr>
          <a:xfrm>
            <a:off x="3124200" y="6356357"/>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ltLang="lv-LV"/>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8656A37-8E4E-479F-9DCE-34E26108DE9F}" type="slidenum">
              <a:rPr lang="es-ES" altLang="lv-LV" smtClean="0"/>
              <a:pPr/>
              <a:t>‹#›</a:t>
            </a:fld>
            <a:endParaRPr lang="es-ES" altLang="lv-LV"/>
          </a:p>
        </p:txBody>
      </p:sp>
      <p:sp>
        <p:nvSpPr>
          <p:cNvPr id="7" name="TextBox 6">
            <a:extLst>
              <a:ext uri="{FF2B5EF4-FFF2-40B4-BE49-F238E27FC236}">
                <a16:creationId xmlns:a16="http://schemas.microsoft.com/office/drawing/2014/main" id="{7B364F1B-2610-4915-B5CD-C31AECC93816}"/>
              </a:ext>
            </a:extLst>
          </p:cNvPr>
          <p:cNvSpPr txBox="1"/>
          <p:nvPr/>
        </p:nvSpPr>
        <p:spPr>
          <a:xfrm>
            <a:off x="-9150" y="6951666"/>
            <a:ext cx="8389625" cy="415755"/>
          </a:xfrm>
          <a:prstGeom prst="rect">
            <a:avLst/>
          </a:prstGeom>
          <a:noFill/>
        </p:spPr>
        <p:txBody>
          <a:bodyPr wrap="square" rtlCol="0">
            <a:spAutoFit/>
          </a:bodyPr>
          <a:lstStyle/>
          <a:p>
            <a:r>
              <a:rPr lang="en-US" sz="1051">
                <a:solidFill>
                  <a:schemeClr val="bg1">
                    <a:lumMod val="65000"/>
                  </a:schemeClr>
                </a:solidFill>
              </a:rPr>
              <a:t>This presentation uses a free template provided by FPPT.com</a:t>
            </a:r>
          </a:p>
          <a:p>
            <a:r>
              <a:rPr lang="en-US" sz="1051">
                <a:solidFill>
                  <a:schemeClr val="bg1">
                    <a:lumMod val="65000"/>
                  </a:schemeClr>
                </a:solidFill>
              </a:rPr>
              <a:t>www.free-power-point-templates.com</a:t>
            </a:r>
          </a:p>
        </p:txBody>
      </p:sp>
    </p:spTree>
    <p:extLst>
      <p:ext uri="{BB962C8B-B14F-4D97-AF65-F5344CB8AC3E}">
        <p14:creationId xmlns:p14="http://schemas.microsoft.com/office/powerpoint/2010/main" val="389711526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9"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1"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4D398B3-5506-4072-A6E7-AFEE03516B41}" type="datetimeFigureOut">
              <a:rPr lang="en-US" smtClean="0"/>
              <a:t>12/4/2023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64D2CC-4E66-44EF-AB99-EBBA9BE98DA2}" type="slidenum">
              <a:rPr lang="en-US" smtClean="0"/>
              <a:t>‹#›</a:t>
            </a:fld>
            <a:endParaRPr lang="en-US"/>
          </a:p>
        </p:txBody>
      </p:sp>
    </p:spTree>
    <p:extLst>
      <p:ext uri="{BB962C8B-B14F-4D97-AF65-F5344CB8AC3E}">
        <p14:creationId xmlns:p14="http://schemas.microsoft.com/office/powerpoint/2010/main" val="232741681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8912FD8A-9F33-488E-BFB4-15CE098A76D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a:extLst>
              <a:ext uri="{FF2B5EF4-FFF2-40B4-BE49-F238E27FC236}">
                <a16:creationId xmlns:a16="http://schemas.microsoft.com/office/drawing/2014/main" id="{F008ADD6-60B9-425C-8455-4E45EA22FAD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59FEC28A-C918-4B11-9398-4806739E70C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v-LV" altLang="lv-LV"/>
          </a:p>
        </p:txBody>
      </p:sp>
      <p:sp>
        <p:nvSpPr>
          <p:cNvPr id="5" name="Kājenes vietturis 4">
            <a:extLst>
              <a:ext uri="{FF2B5EF4-FFF2-40B4-BE49-F238E27FC236}">
                <a16:creationId xmlns:a16="http://schemas.microsoft.com/office/drawing/2014/main" id="{51B8C384-E917-465D-A7B9-303A5BDA7A4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lv-LV" altLang="lv-LV"/>
          </a:p>
        </p:txBody>
      </p:sp>
      <p:sp>
        <p:nvSpPr>
          <p:cNvPr id="6" name="Slaida numura vietturis 5">
            <a:extLst>
              <a:ext uri="{FF2B5EF4-FFF2-40B4-BE49-F238E27FC236}">
                <a16:creationId xmlns:a16="http://schemas.microsoft.com/office/drawing/2014/main" id="{E450AE25-CF36-4615-9A76-27C8B135FE5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7B8686-D482-46AC-BF65-5C997C042827}" type="slidenum">
              <a:rPr lang="lv-LV" altLang="lv-LV" smtClean="0"/>
              <a:pPr/>
              <a:t>‹#›</a:t>
            </a:fld>
            <a:endParaRPr lang="lv-LV" altLang="lv-LV"/>
          </a:p>
        </p:txBody>
      </p:sp>
    </p:spTree>
    <p:extLst>
      <p:ext uri="{BB962C8B-B14F-4D97-AF65-F5344CB8AC3E}">
        <p14:creationId xmlns:p14="http://schemas.microsoft.com/office/powerpoint/2010/main" val="100313946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fade thruBlk="1"/>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lv-LV"/>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B4D398B3-5506-4072-A6E7-AFEE03516B41}" type="datetimeFigureOut">
              <a:rPr lang="en-US" smtClean="0"/>
              <a:t>12/4/2023</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8264D2CC-4E66-44EF-AB99-EBBA9BE98DA2}" type="slidenum">
              <a:rPr lang="en-US" smtClean="0"/>
              <a:t>‹#›</a:t>
            </a:fld>
            <a:endParaRPr lang="en-US"/>
          </a:p>
        </p:txBody>
      </p:sp>
    </p:spTree>
    <p:extLst>
      <p:ext uri="{BB962C8B-B14F-4D97-AF65-F5344CB8AC3E}">
        <p14:creationId xmlns:p14="http://schemas.microsoft.com/office/powerpoint/2010/main" val="8218557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2.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03.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5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9.xml"/></Relationships>
</file>

<file path=ppt/slides/_rels/slide108.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59.xml"/></Relationships>
</file>

<file path=ppt/slides/_rels/slide10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59.xml"/></Relationships>
</file>

<file path=ppt/slides/_rels/slide111.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6.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chart" Target="../charts/chart40.xml"/><Relationship Id="rId1" Type="http://schemas.openxmlformats.org/officeDocument/2006/relationships/slideLayout" Target="../slideLayouts/slideLayout25.xml"/><Relationship Id="rId5" Type="http://schemas.openxmlformats.org/officeDocument/2006/relationships/image" Target="../media/image53.jpeg"/><Relationship Id="rId4" Type="http://schemas.openxmlformats.org/officeDocument/2006/relationships/image" Target="../media/image52.jpeg"/></Relationships>
</file>

<file path=ppt/slides/_rels/slide1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5.xml"/><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12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28.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5.xml"/><Relationship Id="rId5" Type="http://schemas.openxmlformats.org/officeDocument/2006/relationships/image" Target="../media/image72.jpeg"/><Relationship Id="rId4" Type="http://schemas.openxmlformats.org/officeDocument/2006/relationships/image" Target="../media/image71.jpeg"/></Relationships>
</file>

<file path=ppt/slides/_rels/slide1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5.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4.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70.xml"/></Relationships>
</file>

<file path=ppt/slides/_rels/slide135.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7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8.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70.xml"/></Relationships>
</file>

<file path=ppt/slides/_rels/slide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9.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2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2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22.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2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25.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26.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24.svg"/></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24.svg"/></Relationships>
</file>

<file path=ppt/slides/_rels/slide5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jpeg"/><Relationship Id="rId7" Type="http://schemas.openxmlformats.org/officeDocument/2006/relationships/slide" Target="slide70.xml"/><Relationship Id="rId2" Type="http://schemas.openxmlformats.org/officeDocument/2006/relationships/slide" Target="slide57.xml"/><Relationship Id="rId1" Type="http://schemas.openxmlformats.org/officeDocument/2006/relationships/slideLayout" Target="../slideLayouts/slideLayout25.xml"/><Relationship Id="rId6" Type="http://schemas.openxmlformats.org/officeDocument/2006/relationships/hyperlink" Target="mailto:ipi@lu.lv" TargetMode="External"/><Relationship Id="rId5" Type="http://schemas.openxmlformats.org/officeDocument/2006/relationships/image" Target="../media/image26.png"/><Relationship Id="rId4" Type="http://schemas.openxmlformats.org/officeDocument/2006/relationships/slide" Target="slide68.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hyperlink" Target="https://www.oecd.org/pisa" TargetMode="External"/><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5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55.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50.xml"/><Relationship Id="rId1" Type="http://schemas.openxmlformats.org/officeDocument/2006/relationships/themeOverride" Target="../theme/themeOverride27.xml"/><Relationship Id="rId4" Type="http://schemas.openxmlformats.org/officeDocument/2006/relationships/image" Target="../media/image47.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8.xml"/><Relationship Id="rId1" Type="http://schemas.openxmlformats.org/officeDocument/2006/relationships/themeOverride" Target="../theme/themeOverride28.xml"/><Relationship Id="rId4" Type="http://schemas.openxmlformats.org/officeDocument/2006/relationships/chart" Target="../charts/chart27.xml"/></Relationships>
</file>

<file path=ppt/slides/_rels/slide8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5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1" y="1925555"/>
            <a:ext cx="9144000" cy="1836672"/>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OECD STARPTAUTISKĀS SKOLĒNU NOVĒRTĒŠANAS PROGRAMMAS PISA 2022 PIRMO REZULTĀTU PAZIŅOŠANA</a:t>
            </a:r>
            <a:endParaRPr lang="es-ES" altLang="lv-LV" sz="3200" b="1" dirty="0">
              <a:ln w="19050">
                <a:noFill/>
              </a:ln>
              <a:effectLst>
                <a:outerShdw blurRad="50800" dist="38100" dir="2700000" algn="tl" rotWithShape="0">
                  <a:prstClr val="black">
                    <a:alpha val="40000"/>
                  </a:prstClr>
                </a:outerShdw>
              </a:effectLst>
              <a:cs typeface="Browallia New" panose="020B0502040204020203" pitchFamily="34" charset="-34"/>
            </a:endParaRPr>
          </a:p>
        </p:txBody>
      </p:sp>
      <p:sp>
        <p:nvSpPr>
          <p:cNvPr id="7" name="Subtitle 2"/>
          <p:cNvSpPr>
            <a:spLocks noGrp="1"/>
          </p:cNvSpPr>
          <p:nvPr>
            <p:ph type="subTitle" idx="1"/>
          </p:nvPr>
        </p:nvSpPr>
        <p:spPr>
          <a:xfrm>
            <a:off x="3615940" y="4740899"/>
            <a:ext cx="4921088" cy="1011437"/>
          </a:xfrm>
        </p:spPr>
        <p:txBody>
          <a:bodyPr>
            <a:normAutofit/>
          </a:bodyPr>
          <a:lstStyle/>
          <a:p>
            <a:pPr algn="r"/>
            <a:r>
              <a:rPr lang="lv-LV" sz="1600" b="1" dirty="0">
                <a:solidFill>
                  <a:srgbClr val="002060"/>
                </a:solidFill>
                <a:effectLst>
                  <a:outerShdw blurRad="38100" dist="38100" dir="2700000" algn="tl">
                    <a:srgbClr val="000000">
                      <a:alpha val="43137"/>
                    </a:srgbClr>
                  </a:outerShdw>
                </a:effectLst>
                <a:latin typeface="Bookman Old Style" pitchFamily="18" charset="0"/>
              </a:rPr>
              <a:t>2023. gada  5. decembris</a:t>
            </a:r>
          </a:p>
          <a:p>
            <a:pPr algn="r"/>
            <a:endParaRPr lang="lv-LV" sz="1600" b="1" dirty="0">
              <a:solidFill>
                <a:srgbClr val="002060"/>
              </a:solidFill>
              <a:effectLst>
                <a:outerShdw blurRad="38100" dist="38100" dir="2700000" algn="tl">
                  <a:srgbClr val="000000">
                    <a:alpha val="43137"/>
                  </a:srgbClr>
                </a:outerShdw>
              </a:effectLst>
            </a:endParaRPr>
          </a:p>
          <a:p>
            <a:pPr algn="r"/>
            <a:endParaRPr lang="lv-LV" sz="1600" b="1" dirty="0">
              <a:solidFill>
                <a:srgbClr val="002060"/>
              </a:solidFill>
              <a:effectLst>
                <a:outerShdw blurRad="38100" dist="38100" dir="2700000" algn="tl">
                  <a:srgbClr val="000000">
                    <a:alpha val="43137"/>
                  </a:srgbClr>
                </a:outerShdw>
              </a:effectLst>
            </a:endParaRPr>
          </a:p>
        </p:txBody>
      </p:sp>
      <p:pic>
        <p:nvPicPr>
          <p:cNvPr id="8" name="Picture 5" descr="pet_instituta_logo_civic-png-caurspidigs.png"/>
          <p:cNvPicPr>
            <a:picLocks noChangeAspect="1"/>
          </p:cNvPicPr>
          <p:nvPr/>
        </p:nvPicPr>
        <p:blipFill>
          <a:blip r:embed="rId3" cstate="print"/>
          <a:stretch>
            <a:fillRect/>
          </a:stretch>
        </p:blipFill>
        <p:spPr>
          <a:xfrm>
            <a:off x="8128712" y="479254"/>
            <a:ext cx="816632" cy="1113588"/>
          </a:xfrm>
          <a:prstGeom prst="rect">
            <a:avLst/>
          </a:prstGeom>
          <a:noFill/>
        </p:spPr>
      </p:pic>
      <p:sp>
        <p:nvSpPr>
          <p:cNvPr id="2" name="Rectangle 1"/>
          <p:cNvSpPr/>
          <p:nvPr/>
        </p:nvSpPr>
        <p:spPr>
          <a:xfrm>
            <a:off x="1141588" y="5091165"/>
            <a:ext cx="7236804" cy="1011437"/>
          </a:xfrm>
          <a:prstGeom prst="rect">
            <a:avLst/>
          </a:prstGeom>
          <a:noFill/>
          <a:ln>
            <a:noFill/>
          </a:ln>
          <a:effectLst>
            <a:softEdge rad="1270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398003" y="388359"/>
            <a:ext cx="353406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DALĪBA STARPTAUTISKOS IZGLĪTĪBAS PĒTĪJUMOS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PROJEKTA NR. 8.3.6.1/16/I/001</a:t>
            </a:r>
          </a:p>
        </p:txBody>
      </p:sp>
      <p:pic>
        <p:nvPicPr>
          <p:cNvPr id="16" name="Picture 15">
            <a:extLst>
              <a:ext uri="{FF2B5EF4-FFF2-40B4-BE49-F238E27FC236}">
                <a16:creationId xmlns:a16="http://schemas.microsoft.com/office/drawing/2014/main" id="{F0F886C0-E248-45C8-80E5-CD17E9884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636" y="5870459"/>
            <a:ext cx="2732389" cy="564796"/>
          </a:xfrm>
          <a:prstGeom prst="rect">
            <a:avLst/>
          </a:prstGeom>
        </p:spPr>
      </p:pic>
      <p:pic>
        <p:nvPicPr>
          <p:cNvPr id="5" name="Attēls 4">
            <a:extLst>
              <a:ext uri="{FF2B5EF4-FFF2-40B4-BE49-F238E27FC236}">
                <a16:creationId xmlns:a16="http://schemas.microsoft.com/office/drawing/2014/main" id="{68C4D61A-F09E-7A18-1169-60A708ED93D9}"/>
              </a:ext>
            </a:extLst>
          </p:cNvPr>
          <p:cNvPicPr>
            <a:picLocks noChangeAspect="1"/>
          </p:cNvPicPr>
          <p:nvPr/>
        </p:nvPicPr>
        <p:blipFill>
          <a:blip r:embed="rId5"/>
          <a:stretch>
            <a:fillRect/>
          </a:stretch>
        </p:blipFill>
        <p:spPr>
          <a:xfrm>
            <a:off x="5535676" y="5713418"/>
            <a:ext cx="1985963" cy="700088"/>
          </a:xfrm>
          <a:prstGeom prst="rect">
            <a:avLst/>
          </a:prstGeom>
        </p:spPr>
      </p:pic>
      <p:pic>
        <p:nvPicPr>
          <p:cNvPr id="9" name="Attēls 8" descr="Attēls, kurā ir teksts, ekrānuzņēmums, fonts, dizains&#10;&#10;Apraksts ģenerēts automātiski">
            <a:extLst>
              <a:ext uri="{FF2B5EF4-FFF2-40B4-BE49-F238E27FC236}">
                <a16:creationId xmlns:a16="http://schemas.microsoft.com/office/drawing/2014/main" id="{8557B56E-EBD5-5DE7-978D-CA3D6763B3FB}"/>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32773"/>
            <a:ext cx="9143999" cy="179315"/>
          </a:xfrm>
          <a:prstGeom prst="rect">
            <a:avLst/>
          </a:prstGeom>
        </p:spPr>
      </p:pic>
      <p:pic>
        <p:nvPicPr>
          <p:cNvPr id="11" name="Attēls 10" descr="Attēls, kurā ir teksts, ekrānuzņēmums, fonts, dizains&#10;&#10;Apraksts ģenerēts automātiski">
            <a:extLst>
              <a:ext uri="{FF2B5EF4-FFF2-40B4-BE49-F238E27FC236}">
                <a16:creationId xmlns:a16="http://schemas.microsoft.com/office/drawing/2014/main" id="{989B90A1-13A2-30EB-A07E-EBA4EF6FBD41}"/>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Tree>
    <p:extLst>
      <p:ext uri="{BB962C8B-B14F-4D97-AF65-F5344CB8AC3E}">
        <p14:creationId xmlns:p14="http://schemas.microsoft.com/office/powerpoint/2010/main" val="8090794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atura vietturis 3">
            <a:extLst>
              <a:ext uri="{FF2B5EF4-FFF2-40B4-BE49-F238E27FC236}">
                <a16:creationId xmlns:a16="http://schemas.microsoft.com/office/drawing/2014/main" id="{7FA2CB32-DC0B-6F25-002C-5F76DCAF7797}"/>
              </a:ext>
            </a:extLst>
          </p:cNvPr>
          <p:cNvGraphicFramePr>
            <a:graphicFrameLocks noGrp="1"/>
          </p:cNvGraphicFramePr>
          <p:nvPr>
            <p:ph idx="1"/>
            <p:extLst>
              <p:ext uri="{D42A27DB-BD31-4B8C-83A1-F6EECF244321}">
                <p14:modId xmlns:p14="http://schemas.microsoft.com/office/powerpoint/2010/main" val="3937824913"/>
              </p:ext>
            </p:extLst>
          </p:nvPr>
        </p:nvGraphicFramePr>
        <p:xfrm>
          <a:off x="419299" y="1244927"/>
          <a:ext cx="6410419" cy="4976816"/>
        </p:xfrm>
        <a:graphic>
          <a:graphicData uri="http://schemas.openxmlformats.org/drawingml/2006/table">
            <a:tbl>
              <a:tblPr/>
              <a:tblGrid>
                <a:gridCol w="1413870">
                  <a:extLst>
                    <a:ext uri="{9D8B030D-6E8A-4147-A177-3AD203B41FA5}">
                      <a16:colId xmlns:a16="http://schemas.microsoft.com/office/drawing/2014/main" val="1533843135"/>
                    </a:ext>
                  </a:extLst>
                </a:gridCol>
                <a:gridCol w="1617041">
                  <a:extLst>
                    <a:ext uri="{9D8B030D-6E8A-4147-A177-3AD203B41FA5}">
                      <a16:colId xmlns:a16="http://schemas.microsoft.com/office/drawing/2014/main" val="3649779984"/>
                    </a:ext>
                  </a:extLst>
                </a:gridCol>
                <a:gridCol w="490195">
                  <a:extLst>
                    <a:ext uri="{9D8B030D-6E8A-4147-A177-3AD203B41FA5}">
                      <a16:colId xmlns:a16="http://schemas.microsoft.com/office/drawing/2014/main" val="2528200162"/>
                    </a:ext>
                  </a:extLst>
                </a:gridCol>
                <a:gridCol w="1376314">
                  <a:extLst>
                    <a:ext uri="{9D8B030D-6E8A-4147-A177-3AD203B41FA5}">
                      <a16:colId xmlns:a16="http://schemas.microsoft.com/office/drawing/2014/main" val="1394555115"/>
                    </a:ext>
                  </a:extLst>
                </a:gridCol>
                <a:gridCol w="1512999">
                  <a:extLst>
                    <a:ext uri="{9D8B030D-6E8A-4147-A177-3AD203B41FA5}">
                      <a16:colId xmlns:a16="http://schemas.microsoft.com/office/drawing/2014/main" val="3534492237"/>
                    </a:ext>
                  </a:extLst>
                </a:gridCol>
              </a:tblGrid>
              <a:tr h="692944">
                <a:tc gridSpan="2">
                  <a:txBody>
                    <a:bodyPr/>
                    <a:lstStyle/>
                    <a:p>
                      <a:pPr algn="ctr" fontAlgn="b"/>
                      <a:r>
                        <a:rPr lang="lv-LV" sz="2000" b="1" i="0" u="none" strike="noStrike" dirty="0">
                          <a:solidFill>
                            <a:srgbClr val="006F92"/>
                          </a:solidFill>
                          <a:effectLst/>
                          <a:latin typeface="+mn-lt"/>
                        </a:rPr>
                        <a:t>Eiropas OECD valstu sasniegumi augstāki par Latvijas</a:t>
                      </a:r>
                    </a:p>
                  </a:txBody>
                  <a:tcPr marL="7144" marR="7144" marT="7144" marB="0" anchor="ctr">
                    <a:lnL>
                      <a:noFill/>
                    </a:lnL>
                    <a:lnR>
                      <a:noFill/>
                    </a:lnR>
                    <a:lnT>
                      <a:noFill/>
                    </a:lnT>
                    <a:lnB w="28575" cap="flat" cmpd="sng" algn="ctr">
                      <a:solidFill>
                        <a:schemeClr val="bg1"/>
                      </a:solidFill>
                      <a:prstDash val="solid"/>
                      <a:round/>
                      <a:headEnd type="none" w="med" len="med"/>
                      <a:tailEnd type="none" w="med" len="med"/>
                    </a:lnB>
                  </a:tcPr>
                </a:tc>
                <a:tc hMerge="1">
                  <a:txBody>
                    <a:bodyPr/>
                    <a:lstStyle/>
                    <a:p>
                      <a:pPr algn="l" fontAlgn="b"/>
                      <a:endParaRPr lang="lv-LV" sz="2000" b="0" i="0" u="none" strike="noStrike" dirty="0">
                        <a:solidFill>
                          <a:srgbClr val="000000"/>
                        </a:solidFill>
                        <a:effectLst/>
                        <a:latin typeface="+mn-lt"/>
                      </a:endParaRP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v-LV" sz="2000" b="1" i="0" u="none" strike="noStrike" dirty="0">
                        <a:solidFill>
                          <a:srgbClr val="006F92"/>
                        </a:solidFill>
                        <a:effectLst/>
                        <a:latin typeface="+mn-lt"/>
                      </a:endParaRPr>
                    </a:p>
                  </a:txBody>
                  <a:tcPr marL="7144" marR="7144" marT="7144" marB="0" anchor="b">
                    <a:lnL>
                      <a:noFill/>
                    </a:lnL>
                    <a:lnR>
                      <a:noFill/>
                    </a:lnR>
                    <a:lnT>
                      <a:noFill/>
                    </a:lnT>
                    <a:lnB>
                      <a:noFill/>
                    </a:lnB>
                  </a:tcPr>
                </a:tc>
                <a:tc gridSpan="2">
                  <a:txBody>
                    <a:bodyPr/>
                    <a:lstStyle/>
                    <a:p>
                      <a:pPr algn="ctr" fontAlgn="b"/>
                      <a:r>
                        <a:rPr lang="lv-LV" sz="2000" b="1" i="0" u="none" strike="noStrike" dirty="0">
                          <a:solidFill>
                            <a:srgbClr val="006F92"/>
                          </a:solidFill>
                          <a:effectLst/>
                          <a:latin typeface="+mn-lt"/>
                        </a:rPr>
                        <a:t>Eiropas OECD valstu sasniegumi zemāki par Latvijas</a:t>
                      </a:r>
                    </a:p>
                  </a:txBody>
                  <a:tcPr marL="7144" marR="7144" marT="7144" marB="0" anchor="ctr">
                    <a:lnL>
                      <a:noFill/>
                    </a:lnL>
                    <a:lnR>
                      <a:noFill/>
                    </a:lnR>
                    <a:lnT>
                      <a:noFill/>
                    </a:lnT>
                    <a:lnB w="28575" cap="flat" cmpd="sng" algn="ctr">
                      <a:solidFill>
                        <a:schemeClr val="bg1"/>
                      </a:solidFill>
                      <a:prstDash val="solid"/>
                      <a:round/>
                      <a:headEnd type="none" w="med" len="med"/>
                      <a:tailEnd type="none" w="med" len="med"/>
                    </a:lnB>
                  </a:tcPr>
                </a:tc>
                <a:tc hMerge="1">
                  <a:txBody>
                    <a:bodyPr/>
                    <a:lstStyle/>
                    <a:p>
                      <a:pPr algn="l" fontAlgn="b"/>
                      <a:endParaRPr lang="lv-LV" sz="2000" b="0" i="0" u="none" strike="noStrike" dirty="0">
                        <a:solidFill>
                          <a:srgbClr val="000000"/>
                        </a:solidFill>
                        <a:effectLst/>
                        <a:latin typeface="+mn-lt"/>
                      </a:endParaRP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8111018"/>
                  </a:ext>
                </a:extLst>
              </a:tr>
              <a:tr h="235744">
                <a:tc>
                  <a:txBody>
                    <a:bodyPr/>
                    <a:lstStyle/>
                    <a:p>
                      <a:pPr algn="ctr" fontAlgn="ctr"/>
                      <a:r>
                        <a:rPr lang="lv-LV" sz="2000" b="1" i="0" u="none" strike="noStrike" dirty="0">
                          <a:solidFill>
                            <a:schemeClr val="bg1"/>
                          </a:solidFill>
                          <a:effectLst/>
                          <a:latin typeface="+mn-lt"/>
                        </a:rPr>
                        <a:t>510</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2000" b="1" i="0" u="none" strike="noStrike" dirty="0">
                          <a:solidFill>
                            <a:srgbClr val="006F92"/>
                          </a:solidFill>
                          <a:effectLst/>
                          <a:latin typeface="+mn-lt"/>
                        </a:rPr>
                        <a:t>Igaunija</a:t>
                      </a:r>
                    </a:p>
                  </a:txBody>
                  <a:tcPr marL="108000" marR="7144" marT="7144" marB="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l" fontAlgn="b"/>
                      <a:endParaRPr lang="lv-LV" sz="2000" b="0" i="0" u="none" strike="noStrike">
                        <a:solidFill>
                          <a:srgbClr val="000000"/>
                        </a:solidFill>
                        <a:effectLst/>
                        <a:latin typeface="+mn-lt"/>
                      </a:endParaRPr>
                    </a:p>
                  </a:txBody>
                  <a:tcPr marL="7144" marR="7144" marT="7144"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algn="ctr" fontAlgn="ctr"/>
                      <a:r>
                        <a:rPr lang="lv-LV" sz="2000" b="1" i="0" u="none" strike="noStrike" dirty="0">
                          <a:solidFill>
                            <a:schemeClr val="bg1"/>
                          </a:solidFill>
                          <a:effectLst/>
                          <a:latin typeface="+mn-lt"/>
                        </a:rPr>
                        <a:t>483</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2000" b="1" i="0" u="none" strike="noStrike" dirty="0">
                          <a:solidFill>
                            <a:srgbClr val="F34E34"/>
                          </a:solidFill>
                          <a:effectLst/>
                          <a:latin typeface="+mn-lt"/>
                        </a:rPr>
                        <a:t>Latvija</a:t>
                      </a:r>
                    </a:p>
                  </a:txBody>
                  <a:tcPr marL="144000" marR="7144" marT="7144" marB="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1358370872"/>
                  </a:ext>
                </a:extLst>
              </a:tr>
              <a:tr h="235744">
                <a:tc>
                  <a:txBody>
                    <a:bodyPr/>
                    <a:lstStyle/>
                    <a:p>
                      <a:pPr algn="ctr" fontAlgn="ctr"/>
                      <a:r>
                        <a:rPr lang="lv-LV" sz="2000" b="1" i="0" u="none" strike="noStrike" dirty="0">
                          <a:solidFill>
                            <a:schemeClr val="bg1"/>
                          </a:solidFill>
                          <a:effectLst/>
                          <a:latin typeface="+mn-lt"/>
                        </a:rPr>
                        <a:t>508</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2000" b="1" i="0" u="none" strike="noStrike" dirty="0">
                          <a:solidFill>
                            <a:srgbClr val="006F92"/>
                          </a:solidFill>
                          <a:effectLst/>
                          <a:latin typeface="+mn-lt"/>
                        </a:rPr>
                        <a:t>Šveice</a:t>
                      </a:r>
                    </a:p>
                  </a:txBody>
                  <a:tcPr marL="108000" marR="7144" marT="7144" marB="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l" fontAlgn="b"/>
                      <a:endParaRPr lang="lv-LV" sz="2000" b="0" i="0" u="none" strike="noStrike">
                        <a:solidFill>
                          <a:srgbClr val="000000"/>
                        </a:solidFill>
                        <a:effectLst/>
                        <a:latin typeface="+mn-lt"/>
                      </a:endParaRPr>
                    </a:p>
                  </a:txBody>
                  <a:tcPr marL="7144" marR="7144" marT="7144"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algn="ctr" fontAlgn="ctr"/>
                      <a:r>
                        <a:rPr lang="lv-LV" sz="2000" b="1" i="0" u="none" strike="noStrike" dirty="0">
                          <a:solidFill>
                            <a:schemeClr val="bg1"/>
                          </a:solidFill>
                          <a:effectLst/>
                          <a:latin typeface="+mn-lt"/>
                        </a:rPr>
                        <a:t>482</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2000" b="1" i="1" u="none" strike="noStrike" dirty="0">
                          <a:solidFill>
                            <a:srgbClr val="00789F"/>
                          </a:solidFill>
                          <a:effectLst/>
                          <a:latin typeface="+mn-lt"/>
                        </a:rPr>
                        <a:t>Zviedrija</a:t>
                      </a:r>
                    </a:p>
                  </a:txBody>
                  <a:tcPr marL="144000" marR="7144" marT="7144" marB="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extLst>
                  <a:ext uri="{0D108BD9-81ED-4DB2-BD59-A6C34878D82A}">
                    <a16:rowId xmlns:a16="http://schemas.microsoft.com/office/drawing/2014/main" val="4292936929"/>
                  </a:ext>
                </a:extLst>
              </a:tr>
              <a:tr h="235744">
                <a:tc>
                  <a:txBody>
                    <a:bodyPr/>
                    <a:lstStyle/>
                    <a:p>
                      <a:pPr algn="ctr" fontAlgn="ctr"/>
                      <a:r>
                        <a:rPr lang="lv-LV" sz="2000" b="1" i="0" u="none" strike="noStrike" dirty="0">
                          <a:solidFill>
                            <a:schemeClr val="bg1"/>
                          </a:solidFill>
                          <a:effectLst/>
                          <a:latin typeface="+mn-lt"/>
                        </a:rPr>
                        <a:t>493</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2000" b="1" i="0" u="none" strike="noStrike" dirty="0">
                          <a:solidFill>
                            <a:srgbClr val="006F92"/>
                          </a:solidFill>
                          <a:effectLst/>
                          <a:latin typeface="+mn-lt"/>
                        </a:rPr>
                        <a:t>Nīderlande</a:t>
                      </a:r>
                    </a:p>
                  </a:txBody>
                  <a:tcPr marL="108000" marR="7144" marT="7144" marB="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l" fontAlgn="b"/>
                      <a:endParaRPr lang="lv-LV" sz="2000" b="0" i="0" u="none" strike="noStrike">
                        <a:solidFill>
                          <a:srgbClr val="000000"/>
                        </a:solidFill>
                        <a:effectLst/>
                        <a:latin typeface="+mn-lt"/>
                      </a:endParaRPr>
                    </a:p>
                  </a:txBody>
                  <a:tcPr marL="7144" marR="7144" marT="7144"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algn="ctr" fontAlgn="ctr"/>
                      <a:r>
                        <a:rPr lang="lv-LV" sz="2000" b="0" i="0" u="none" strike="noStrike" dirty="0">
                          <a:solidFill>
                            <a:schemeClr val="bg1"/>
                          </a:solidFill>
                          <a:effectLst/>
                          <a:latin typeface="+mn-lt"/>
                        </a:rPr>
                        <a:t>475</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9B91C"/>
                    </a:solidFill>
                  </a:tcPr>
                </a:tc>
                <a:tc>
                  <a:txBody>
                    <a:bodyPr/>
                    <a:lstStyle/>
                    <a:p>
                      <a:pPr algn="l" fontAlgn="b"/>
                      <a:r>
                        <a:rPr lang="lv-LV" sz="2000" b="1" i="0" u="none" strike="noStrike" dirty="0">
                          <a:solidFill>
                            <a:srgbClr val="E9B91C"/>
                          </a:solidFill>
                          <a:effectLst/>
                          <a:latin typeface="+mn-lt"/>
                        </a:rPr>
                        <a:t>Lietuva</a:t>
                      </a:r>
                    </a:p>
                  </a:txBody>
                  <a:tcPr marL="144000" marR="7144" marT="7144" marB="0" anchor="b">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FFFFFF"/>
                    </a:solidFill>
                  </a:tcPr>
                </a:tc>
                <a:extLst>
                  <a:ext uri="{0D108BD9-81ED-4DB2-BD59-A6C34878D82A}">
                    <a16:rowId xmlns:a16="http://schemas.microsoft.com/office/drawing/2014/main" val="2037798075"/>
                  </a:ext>
                </a:extLst>
              </a:tr>
              <a:tr h="235744">
                <a:tc>
                  <a:txBody>
                    <a:bodyPr/>
                    <a:lstStyle/>
                    <a:p>
                      <a:pPr algn="ctr" fontAlgn="ctr"/>
                      <a:r>
                        <a:rPr lang="lv-LV" sz="2000" b="1" i="0" u="none" strike="noStrike" dirty="0">
                          <a:solidFill>
                            <a:schemeClr val="bg1"/>
                          </a:solidFill>
                          <a:effectLst/>
                          <a:latin typeface="+mn-lt"/>
                        </a:rPr>
                        <a:t>492</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2000" b="1" i="0" u="none" strike="noStrike" dirty="0">
                          <a:solidFill>
                            <a:srgbClr val="006F92"/>
                          </a:solidFill>
                          <a:effectLst/>
                          <a:latin typeface="+mn-lt"/>
                        </a:rPr>
                        <a:t>Īrija</a:t>
                      </a:r>
                    </a:p>
                  </a:txBody>
                  <a:tcPr marL="108000" marR="7144" marT="7144" marB="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l" fontAlgn="b"/>
                      <a:endParaRPr lang="lv-LV" sz="2000" b="0" i="0" u="none" strike="noStrike">
                        <a:solidFill>
                          <a:srgbClr val="000000"/>
                        </a:solidFill>
                        <a:effectLst/>
                        <a:latin typeface="+mn-lt"/>
                      </a:endParaRPr>
                    </a:p>
                  </a:txBody>
                  <a:tcPr marL="7144" marR="7144" marT="7144"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algn="ctr" fontAlgn="ctr"/>
                      <a:r>
                        <a:rPr lang="lv-LV" sz="2000" b="0" i="0" u="none" strike="noStrike" dirty="0">
                          <a:solidFill>
                            <a:schemeClr val="bg1"/>
                          </a:solidFill>
                          <a:effectLst/>
                          <a:latin typeface="+mn-lt"/>
                        </a:rPr>
                        <a:t>475</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9B91C"/>
                    </a:solidFill>
                  </a:tcPr>
                </a:tc>
                <a:tc>
                  <a:txBody>
                    <a:bodyPr/>
                    <a:lstStyle/>
                    <a:p>
                      <a:pPr algn="l" fontAlgn="b"/>
                      <a:r>
                        <a:rPr lang="lv-LV" sz="2000" b="1" i="0" u="none" strike="noStrike" dirty="0">
                          <a:solidFill>
                            <a:srgbClr val="E9B91C"/>
                          </a:solidFill>
                          <a:effectLst/>
                          <a:latin typeface="+mn-lt"/>
                        </a:rPr>
                        <a:t>Vācija</a:t>
                      </a:r>
                    </a:p>
                  </a:txBody>
                  <a:tcPr marL="144000" marR="7144" marT="7144" marB="0" anchor="b">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extLst>
                  <a:ext uri="{0D108BD9-81ED-4DB2-BD59-A6C34878D82A}">
                    <a16:rowId xmlns:a16="http://schemas.microsoft.com/office/drawing/2014/main" val="4132244061"/>
                  </a:ext>
                </a:extLst>
              </a:tr>
              <a:tr h="235744">
                <a:tc>
                  <a:txBody>
                    <a:bodyPr/>
                    <a:lstStyle/>
                    <a:p>
                      <a:pPr algn="ctr" fontAlgn="ctr"/>
                      <a:r>
                        <a:rPr lang="lv-LV" sz="2000" b="1" i="0" u="none" strike="noStrike" dirty="0">
                          <a:solidFill>
                            <a:schemeClr val="bg1"/>
                          </a:solidFill>
                          <a:effectLst/>
                          <a:latin typeface="+mn-lt"/>
                        </a:rPr>
                        <a:t>489</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tabLst>
                          <a:tab pos="358775" algn="l"/>
                        </a:tabLst>
                      </a:pPr>
                      <a:r>
                        <a:rPr lang="lv-LV" sz="2000" b="1" i="0" u="none" strike="noStrike" dirty="0">
                          <a:solidFill>
                            <a:srgbClr val="006F92"/>
                          </a:solidFill>
                          <a:effectLst/>
                          <a:latin typeface="+mn-lt"/>
                        </a:rPr>
                        <a:t>Beļģija</a:t>
                      </a:r>
                    </a:p>
                  </a:txBody>
                  <a:tcPr marL="108000" marR="7144" marT="7144" marB="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l" fontAlgn="b"/>
                      <a:endParaRPr lang="lv-LV" sz="2000" b="0" i="0" u="none" strike="noStrike">
                        <a:solidFill>
                          <a:srgbClr val="000000"/>
                        </a:solidFill>
                        <a:effectLst/>
                        <a:latin typeface="+mn-lt"/>
                      </a:endParaRPr>
                    </a:p>
                  </a:txBody>
                  <a:tcPr marL="7144" marR="7144" marT="7144"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algn="ctr" fontAlgn="ctr"/>
                      <a:r>
                        <a:rPr lang="lv-LV" sz="2000" b="0" i="0" u="none" strike="noStrike" dirty="0">
                          <a:solidFill>
                            <a:schemeClr val="bg1"/>
                          </a:solidFill>
                          <a:effectLst/>
                          <a:latin typeface="+mn-lt"/>
                        </a:rPr>
                        <a:t>474</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9B91C"/>
                    </a:solidFill>
                  </a:tcPr>
                </a:tc>
                <a:tc>
                  <a:txBody>
                    <a:bodyPr/>
                    <a:lstStyle/>
                    <a:p>
                      <a:pPr algn="l" fontAlgn="b"/>
                      <a:r>
                        <a:rPr lang="lv-LV" sz="2000" b="1" i="0" u="none" strike="noStrike" dirty="0">
                          <a:solidFill>
                            <a:srgbClr val="E9B91C"/>
                          </a:solidFill>
                          <a:effectLst/>
                          <a:latin typeface="+mn-lt"/>
                        </a:rPr>
                        <a:t>Francija</a:t>
                      </a:r>
                    </a:p>
                  </a:txBody>
                  <a:tcPr marL="144000" marR="7144" marT="7144" marB="0" anchor="b">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extLst>
                  <a:ext uri="{0D108BD9-81ED-4DB2-BD59-A6C34878D82A}">
                    <a16:rowId xmlns:a16="http://schemas.microsoft.com/office/drawing/2014/main" val="993285293"/>
                  </a:ext>
                </a:extLst>
              </a:tr>
              <a:tr h="235744">
                <a:tc>
                  <a:txBody>
                    <a:bodyPr/>
                    <a:lstStyle/>
                    <a:p>
                      <a:pPr algn="ctr" fontAlgn="ctr"/>
                      <a:r>
                        <a:rPr lang="lv-LV" sz="2000" b="1" i="0" u="none" strike="noStrike" dirty="0">
                          <a:solidFill>
                            <a:schemeClr val="bg1"/>
                          </a:solidFill>
                          <a:effectLst/>
                          <a:latin typeface="+mn-lt"/>
                        </a:rPr>
                        <a:t>489</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2000" b="1" i="0" u="none" strike="noStrike" dirty="0">
                          <a:solidFill>
                            <a:srgbClr val="006F92"/>
                          </a:solidFill>
                          <a:effectLst/>
                          <a:latin typeface="+mn-lt"/>
                        </a:rPr>
                        <a:t>Dānija</a:t>
                      </a:r>
                    </a:p>
                  </a:txBody>
                  <a:tcPr marL="108000" marR="7144" marT="7144" marB="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l" fontAlgn="b"/>
                      <a:endParaRPr lang="lv-LV" sz="2000" b="0" i="0" u="none" strike="noStrike">
                        <a:solidFill>
                          <a:srgbClr val="000000"/>
                        </a:solidFill>
                        <a:effectLst/>
                        <a:latin typeface="+mn-lt"/>
                      </a:endParaRPr>
                    </a:p>
                  </a:txBody>
                  <a:tcPr marL="7144" marR="7144" marT="7144"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algn="ctr" fontAlgn="ctr"/>
                      <a:r>
                        <a:rPr lang="lv-LV" sz="2000" b="0" i="0" u="none" strike="noStrike" dirty="0">
                          <a:solidFill>
                            <a:schemeClr val="bg1"/>
                          </a:solidFill>
                          <a:effectLst/>
                          <a:latin typeface="+mn-lt"/>
                        </a:rPr>
                        <a:t>473</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9B91C"/>
                    </a:solidFill>
                  </a:tcPr>
                </a:tc>
                <a:tc>
                  <a:txBody>
                    <a:bodyPr/>
                    <a:lstStyle/>
                    <a:p>
                      <a:pPr algn="l" fontAlgn="b"/>
                      <a:r>
                        <a:rPr lang="lv-LV" sz="2000" b="1" i="0" u="none" strike="noStrike" dirty="0">
                          <a:solidFill>
                            <a:srgbClr val="E9B91C"/>
                          </a:solidFill>
                          <a:effectLst/>
                          <a:latin typeface="+mn-lt"/>
                        </a:rPr>
                        <a:t>Spānija</a:t>
                      </a:r>
                    </a:p>
                  </a:txBody>
                  <a:tcPr marL="144000" marR="7144" marT="7144" marB="0" anchor="b">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extLst>
                  <a:ext uri="{0D108BD9-81ED-4DB2-BD59-A6C34878D82A}">
                    <a16:rowId xmlns:a16="http://schemas.microsoft.com/office/drawing/2014/main" val="1836868033"/>
                  </a:ext>
                </a:extLst>
              </a:tr>
              <a:tr h="235744">
                <a:tc>
                  <a:txBody>
                    <a:bodyPr/>
                    <a:lstStyle/>
                    <a:p>
                      <a:pPr algn="ctr" fontAlgn="ctr"/>
                      <a:r>
                        <a:rPr lang="lv-LV" sz="2000" b="1" i="0" u="none" strike="noStrike" dirty="0">
                          <a:solidFill>
                            <a:schemeClr val="bg1"/>
                          </a:solidFill>
                          <a:effectLst/>
                          <a:latin typeface="+mn-lt"/>
                        </a:rPr>
                        <a:t>489</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2000" b="1" i="1" u="none" strike="noStrike" dirty="0">
                          <a:solidFill>
                            <a:srgbClr val="006F92"/>
                          </a:solidFill>
                          <a:effectLst/>
                          <a:latin typeface="+mn-lt"/>
                        </a:rPr>
                        <a:t>Lielbritānija</a:t>
                      </a:r>
                    </a:p>
                  </a:txBody>
                  <a:tcPr marL="108000" marR="7144" marT="7144" marB="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l" fontAlgn="b"/>
                      <a:endParaRPr lang="lv-LV" sz="2000" b="0" i="0" u="none" strike="noStrike">
                        <a:solidFill>
                          <a:srgbClr val="000000"/>
                        </a:solidFill>
                        <a:effectLst/>
                        <a:latin typeface="+mn-lt"/>
                      </a:endParaRPr>
                    </a:p>
                  </a:txBody>
                  <a:tcPr marL="7144" marR="7144" marT="7144"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algn="ctr" fontAlgn="ctr"/>
                      <a:r>
                        <a:rPr lang="lv-LV" sz="2000" b="0" i="0" u="none" strike="noStrike" dirty="0">
                          <a:solidFill>
                            <a:schemeClr val="bg1"/>
                          </a:solidFill>
                          <a:effectLst/>
                          <a:latin typeface="+mn-lt"/>
                        </a:rPr>
                        <a:t>473</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9B91C"/>
                    </a:solidFill>
                  </a:tcPr>
                </a:tc>
                <a:tc>
                  <a:txBody>
                    <a:bodyPr/>
                    <a:lstStyle/>
                    <a:p>
                      <a:pPr algn="l" fontAlgn="b"/>
                      <a:r>
                        <a:rPr lang="lv-LV" sz="2000" b="1" i="0" u="none" strike="noStrike" dirty="0">
                          <a:solidFill>
                            <a:srgbClr val="E9B91C"/>
                          </a:solidFill>
                          <a:effectLst/>
                          <a:latin typeface="+mn-lt"/>
                        </a:rPr>
                        <a:t>Ungārija</a:t>
                      </a:r>
                    </a:p>
                  </a:txBody>
                  <a:tcPr marL="144000" marR="7144" marT="7144" marB="0" anchor="b">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extLst>
                  <a:ext uri="{0D108BD9-81ED-4DB2-BD59-A6C34878D82A}">
                    <a16:rowId xmlns:a16="http://schemas.microsoft.com/office/drawing/2014/main" val="2111467887"/>
                  </a:ext>
                </a:extLst>
              </a:tr>
              <a:tr h="235744">
                <a:tc>
                  <a:txBody>
                    <a:bodyPr/>
                    <a:lstStyle/>
                    <a:p>
                      <a:pPr algn="ctr" fontAlgn="ctr"/>
                      <a:r>
                        <a:rPr lang="lv-LV" sz="2000" b="1" i="0" u="none" strike="noStrike" dirty="0">
                          <a:solidFill>
                            <a:schemeClr val="bg1"/>
                          </a:solidFill>
                          <a:effectLst/>
                          <a:latin typeface="+mn-lt"/>
                        </a:rPr>
                        <a:t>489</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2000" b="1" i="1" u="none" strike="noStrike" dirty="0">
                          <a:solidFill>
                            <a:srgbClr val="006F92"/>
                          </a:solidFill>
                          <a:effectLst/>
                          <a:latin typeface="+mn-lt"/>
                        </a:rPr>
                        <a:t>Polija</a:t>
                      </a:r>
                    </a:p>
                  </a:txBody>
                  <a:tcPr marL="108000" marR="7144" marT="7144" marB="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l" fontAlgn="b"/>
                      <a:endParaRPr lang="lv-LV" sz="2000" b="0" i="0" u="none" strike="noStrike">
                        <a:solidFill>
                          <a:srgbClr val="000000"/>
                        </a:solidFill>
                        <a:effectLst/>
                        <a:latin typeface="+mn-lt"/>
                      </a:endParaRPr>
                    </a:p>
                  </a:txBody>
                  <a:tcPr marL="7144" marR="7144" marT="7144"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algn="ctr" fontAlgn="ctr"/>
                      <a:r>
                        <a:rPr lang="lv-LV" sz="2000" b="0" i="0" u="none" strike="noStrike" dirty="0">
                          <a:solidFill>
                            <a:schemeClr val="bg1"/>
                          </a:solidFill>
                          <a:effectLst/>
                          <a:latin typeface="+mn-lt"/>
                        </a:rPr>
                        <a:t>472</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9B91C"/>
                    </a:solidFill>
                  </a:tcPr>
                </a:tc>
                <a:tc>
                  <a:txBody>
                    <a:bodyPr/>
                    <a:lstStyle/>
                    <a:p>
                      <a:pPr algn="l" fontAlgn="b"/>
                      <a:r>
                        <a:rPr lang="lv-LV" sz="2000" b="1" i="0" u="none" strike="noStrike" dirty="0">
                          <a:solidFill>
                            <a:srgbClr val="E9B91C"/>
                          </a:solidFill>
                          <a:effectLst/>
                          <a:latin typeface="+mn-lt"/>
                        </a:rPr>
                        <a:t>Portugāle</a:t>
                      </a:r>
                    </a:p>
                  </a:txBody>
                  <a:tcPr marL="144000" marR="7144" marT="7144" marB="0" anchor="b">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extLst>
                  <a:ext uri="{0D108BD9-81ED-4DB2-BD59-A6C34878D82A}">
                    <a16:rowId xmlns:a16="http://schemas.microsoft.com/office/drawing/2014/main" val="1514691581"/>
                  </a:ext>
                </a:extLst>
              </a:tr>
              <a:tr h="235744">
                <a:tc>
                  <a:txBody>
                    <a:bodyPr/>
                    <a:lstStyle/>
                    <a:p>
                      <a:pPr algn="ctr" fontAlgn="ctr"/>
                      <a:r>
                        <a:rPr lang="lv-LV" sz="2000" b="1" i="0" u="none" strike="noStrike" dirty="0">
                          <a:solidFill>
                            <a:schemeClr val="bg1"/>
                          </a:solidFill>
                          <a:effectLst/>
                          <a:latin typeface="+mn-lt"/>
                        </a:rPr>
                        <a:t>487</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2000" b="1" i="1" u="none" strike="noStrike" dirty="0">
                          <a:solidFill>
                            <a:srgbClr val="006F92"/>
                          </a:solidFill>
                          <a:effectLst/>
                          <a:latin typeface="+mn-lt"/>
                        </a:rPr>
                        <a:t>Austrija</a:t>
                      </a:r>
                    </a:p>
                  </a:txBody>
                  <a:tcPr marL="108000" marR="7144" marT="7144" marB="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l" fontAlgn="b"/>
                      <a:endParaRPr lang="lv-LV" sz="2000" b="0" i="0" u="none" strike="noStrike">
                        <a:solidFill>
                          <a:srgbClr val="000000"/>
                        </a:solidFill>
                        <a:effectLst/>
                        <a:latin typeface="+mn-lt"/>
                      </a:endParaRPr>
                    </a:p>
                  </a:txBody>
                  <a:tcPr marL="7144" marR="7144" marT="7144"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algn="ctr" fontAlgn="ctr"/>
                      <a:r>
                        <a:rPr lang="lv-LV" sz="2000" b="0" i="0" u="none" strike="noStrike" dirty="0">
                          <a:solidFill>
                            <a:schemeClr val="bg1"/>
                          </a:solidFill>
                          <a:effectLst/>
                          <a:latin typeface="+mn-lt"/>
                        </a:rPr>
                        <a:t>471</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9B91C"/>
                    </a:solidFill>
                  </a:tcPr>
                </a:tc>
                <a:tc>
                  <a:txBody>
                    <a:bodyPr/>
                    <a:lstStyle/>
                    <a:p>
                      <a:pPr algn="l" fontAlgn="b"/>
                      <a:r>
                        <a:rPr lang="lv-LV" sz="2000" b="1" i="0" u="none" strike="noStrike" dirty="0">
                          <a:solidFill>
                            <a:srgbClr val="E9B91C"/>
                          </a:solidFill>
                          <a:effectLst/>
                          <a:latin typeface="+mn-lt"/>
                        </a:rPr>
                        <a:t>Itālija</a:t>
                      </a:r>
                    </a:p>
                  </a:txBody>
                  <a:tcPr marL="144000" marR="7144" marT="7144" marB="0" anchor="b">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extLst>
                  <a:ext uri="{0D108BD9-81ED-4DB2-BD59-A6C34878D82A}">
                    <a16:rowId xmlns:a16="http://schemas.microsoft.com/office/drawing/2014/main" val="3969813518"/>
                  </a:ext>
                </a:extLst>
              </a:tr>
              <a:tr h="235744">
                <a:tc>
                  <a:txBody>
                    <a:bodyPr/>
                    <a:lstStyle/>
                    <a:p>
                      <a:pPr algn="ctr" fontAlgn="ctr"/>
                      <a:r>
                        <a:rPr lang="lv-LV" sz="2000" b="1" i="0" u="none" strike="noStrike" dirty="0">
                          <a:solidFill>
                            <a:schemeClr val="bg1"/>
                          </a:solidFill>
                          <a:effectLst/>
                          <a:latin typeface="+mn-lt"/>
                        </a:rPr>
                        <a:t>487</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2000" b="1" i="1" u="none" strike="noStrike" dirty="0">
                          <a:solidFill>
                            <a:srgbClr val="006F92"/>
                          </a:solidFill>
                          <a:effectLst/>
                          <a:latin typeface="+mn-lt"/>
                        </a:rPr>
                        <a:t>Čehija</a:t>
                      </a:r>
                    </a:p>
                  </a:txBody>
                  <a:tcPr marL="108000" marR="7144" marT="7144" marB="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l" fontAlgn="b"/>
                      <a:endParaRPr lang="lv-LV" sz="2000" b="0" i="0" u="none" strike="noStrike">
                        <a:solidFill>
                          <a:srgbClr val="000000"/>
                        </a:solidFill>
                        <a:effectLst/>
                        <a:latin typeface="+mn-lt"/>
                      </a:endParaRPr>
                    </a:p>
                  </a:txBody>
                  <a:tcPr marL="7144" marR="7144" marT="7144"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algn="ctr" fontAlgn="ctr"/>
                      <a:r>
                        <a:rPr lang="lv-LV" sz="2000" b="0" i="0" u="none" strike="noStrike" dirty="0">
                          <a:solidFill>
                            <a:schemeClr val="bg1"/>
                          </a:solidFill>
                          <a:effectLst/>
                          <a:latin typeface="+mn-lt"/>
                        </a:rPr>
                        <a:t>468</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9B91C"/>
                    </a:solidFill>
                  </a:tcPr>
                </a:tc>
                <a:tc>
                  <a:txBody>
                    <a:bodyPr/>
                    <a:lstStyle/>
                    <a:p>
                      <a:pPr algn="l" fontAlgn="b"/>
                      <a:r>
                        <a:rPr lang="lv-LV" sz="2000" b="1" i="0" u="none" strike="noStrike" dirty="0">
                          <a:solidFill>
                            <a:srgbClr val="E9B91C"/>
                          </a:solidFill>
                          <a:effectLst/>
                          <a:latin typeface="+mn-lt"/>
                        </a:rPr>
                        <a:t>Norvēģija</a:t>
                      </a:r>
                    </a:p>
                  </a:txBody>
                  <a:tcPr marL="144000" marR="7144" marT="7144" marB="0" anchor="b">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extLst>
                  <a:ext uri="{0D108BD9-81ED-4DB2-BD59-A6C34878D82A}">
                    <a16:rowId xmlns:a16="http://schemas.microsoft.com/office/drawing/2014/main" val="1928989235"/>
                  </a:ext>
                </a:extLst>
              </a:tr>
              <a:tr h="235744">
                <a:tc>
                  <a:txBody>
                    <a:bodyPr/>
                    <a:lstStyle/>
                    <a:p>
                      <a:pPr algn="ctr" fontAlgn="ctr"/>
                      <a:r>
                        <a:rPr lang="lv-LV" sz="2000" b="1" i="0" u="none" strike="noStrike" dirty="0">
                          <a:solidFill>
                            <a:schemeClr val="bg1"/>
                          </a:solidFill>
                          <a:effectLst/>
                          <a:latin typeface="+mn-lt"/>
                        </a:rPr>
                        <a:t>485</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2000" b="1" i="1" u="none" strike="noStrike" dirty="0">
                          <a:solidFill>
                            <a:srgbClr val="006F92"/>
                          </a:solidFill>
                          <a:effectLst/>
                          <a:latin typeface="+mn-lt"/>
                        </a:rPr>
                        <a:t>Slovēnija</a:t>
                      </a:r>
                    </a:p>
                  </a:txBody>
                  <a:tcPr marL="108000" marR="7144" marT="7144" marB="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l" fontAlgn="b"/>
                      <a:endParaRPr lang="lv-LV" sz="2000" b="0" i="0" u="none" strike="noStrike">
                        <a:solidFill>
                          <a:srgbClr val="000000"/>
                        </a:solidFill>
                        <a:effectLst/>
                        <a:latin typeface="+mn-lt"/>
                      </a:endParaRPr>
                    </a:p>
                  </a:txBody>
                  <a:tcPr marL="7144" marR="7144" marT="7144"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algn="ctr" fontAlgn="ctr"/>
                      <a:r>
                        <a:rPr lang="lv-LV" sz="2000" b="1" i="0" u="none" strike="noStrike" dirty="0">
                          <a:solidFill>
                            <a:schemeClr val="bg1"/>
                          </a:solidFill>
                          <a:effectLst/>
                          <a:latin typeface="+mn-lt"/>
                        </a:rPr>
                        <a:t>464</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algn="l" fontAlgn="b"/>
                      <a:r>
                        <a:rPr lang="lv-LV" sz="2000" b="1" i="0" u="none" strike="noStrike" dirty="0">
                          <a:solidFill>
                            <a:schemeClr val="tx1">
                              <a:lumMod val="65000"/>
                              <a:lumOff val="35000"/>
                            </a:schemeClr>
                          </a:solidFill>
                          <a:effectLst/>
                          <a:latin typeface="+mn-lt"/>
                        </a:rPr>
                        <a:t>Slovākija</a:t>
                      </a:r>
                    </a:p>
                  </a:txBody>
                  <a:tcPr marL="144000" marR="7144" marT="7144" marB="0" anchor="b">
                    <a:lnL w="28575" cap="flat" cmpd="sng" algn="ctr">
                      <a:solidFill>
                        <a:schemeClr val="bg1"/>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76011601"/>
                  </a:ext>
                </a:extLst>
              </a:tr>
              <a:tr h="235744">
                <a:tc>
                  <a:txBody>
                    <a:bodyPr/>
                    <a:lstStyle/>
                    <a:p>
                      <a:pPr algn="ctr" fontAlgn="ctr"/>
                      <a:r>
                        <a:rPr lang="lv-LV" sz="2000" b="1" i="0" u="none" strike="noStrike" dirty="0">
                          <a:solidFill>
                            <a:schemeClr val="bg1"/>
                          </a:solidFill>
                          <a:effectLst/>
                          <a:latin typeface="+mn-lt"/>
                        </a:rPr>
                        <a:t>484</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2000" b="1" i="1" u="none" strike="noStrike" dirty="0">
                          <a:solidFill>
                            <a:srgbClr val="006F92"/>
                          </a:solidFill>
                          <a:effectLst/>
                          <a:latin typeface="+mn-lt"/>
                        </a:rPr>
                        <a:t>Somija</a:t>
                      </a:r>
                    </a:p>
                  </a:txBody>
                  <a:tcPr marL="108000" marR="7144" marT="7144" marB="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l" fontAlgn="b"/>
                      <a:endParaRPr lang="lv-LV" sz="2000" b="0" i="0" u="none" strike="noStrike" dirty="0">
                        <a:solidFill>
                          <a:srgbClr val="000000"/>
                        </a:solidFill>
                        <a:effectLst/>
                        <a:latin typeface="+mn-lt"/>
                      </a:endParaRPr>
                    </a:p>
                  </a:txBody>
                  <a:tcPr marL="7144" marR="7144" marT="7144"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algn="ctr" fontAlgn="ctr"/>
                      <a:r>
                        <a:rPr lang="lv-LV" sz="2000" b="1" i="0" u="none" strike="noStrike" dirty="0">
                          <a:solidFill>
                            <a:schemeClr val="bg1"/>
                          </a:solidFill>
                          <a:effectLst/>
                          <a:latin typeface="+mn-lt"/>
                        </a:rPr>
                        <a:t>459</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algn="l" fontAlgn="b"/>
                      <a:r>
                        <a:rPr lang="lv-LV" sz="2000" b="1" i="0" u="none" strike="noStrike" dirty="0">
                          <a:solidFill>
                            <a:schemeClr val="tx1">
                              <a:lumMod val="65000"/>
                              <a:lumOff val="35000"/>
                            </a:schemeClr>
                          </a:solidFill>
                          <a:effectLst/>
                          <a:latin typeface="+mn-lt"/>
                        </a:rPr>
                        <a:t>Islande</a:t>
                      </a:r>
                    </a:p>
                  </a:txBody>
                  <a:tcPr marL="144000" marR="7144" marT="7144" marB="0" anchor="b">
                    <a:lnL w="28575" cap="flat" cmpd="sng" algn="ctr">
                      <a:solidFill>
                        <a:schemeClr val="bg1"/>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091808588"/>
                  </a:ext>
                </a:extLst>
              </a:tr>
              <a:tr h="235744">
                <a:tc>
                  <a:txBody>
                    <a:bodyPr/>
                    <a:lstStyle/>
                    <a:p>
                      <a:pPr algn="ctr" fontAlgn="ctr"/>
                      <a:r>
                        <a:rPr lang="lv-LV" sz="2000" b="1" i="0" u="none" strike="noStrike" dirty="0">
                          <a:solidFill>
                            <a:schemeClr val="bg1"/>
                          </a:solidFill>
                          <a:effectLst/>
                          <a:latin typeface="+mn-lt"/>
                        </a:rPr>
                        <a:t>483</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2000" b="1" i="0" u="none" strike="noStrike" dirty="0">
                          <a:solidFill>
                            <a:srgbClr val="F34E34"/>
                          </a:solidFill>
                          <a:effectLst/>
                          <a:latin typeface="+mn-lt"/>
                        </a:rPr>
                        <a:t>Latvija</a:t>
                      </a:r>
                    </a:p>
                  </a:txBody>
                  <a:tcPr marL="108000" marR="7144" marT="7144" marB="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tc>
                  <a:txBody>
                    <a:bodyPr/>
                    <a:lstStyle/>
                    <a:p>
                      <a:pPr algn="l" fontAlgn="b"/>
                      <a:endParaRPr lang="lv-LV" sz="2000" b="0" i="0" u="none" strike="noStrike">
                        <a:solidFill>
                          <a:srgbClr val="000000"/>
                        </a:solidFill>
                        <a:effectLst/>
                        <a:latin typeface="+mn-lt"/>
                      </a:endParaRPr>
                    </a:p>
                  </a:txBody>
                  <a:tcPr marL="7144" marR="7144" marT="7144"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tcPr>
                </a:tc>
                <a:tc>
                  <a:txBody>
                    <a:bodyPr/>
                    <a:lstStyle/>
                    <a:p>
                      <a:pPr algn="ctr" fontAlgn="ctr"/>
                      <a:r>
                        <a:rPr lang="lv-LV" sz="2000" b="1" i="0" u="none" strike="noStrike" kern="1200" dirty="0">
                          <a:solidFill>
                            <a:schemeClr val="bg1"/>
                          </a:solidFill>
                          <a:effectLst/>
                          <a:latin typeface="+mn-lt"/>
                          <a:ea typeface="+mn-ea"/>
                          <a:cs typeface="+mn-cs"/>
                        </a:rPr>
                        <a:t>430</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algn="l" fontAlgn="b"/>
                      <a:r>
                        <a:rPr lang="lv-LV" sz="2000" b="1" i="0" u="none" strike="noStrike" dirty="0">
                          <a:solidFill>
                            <a:schemeClr val="tx1">
                              <a:lumMod val="65000"/>
                              <a:lumOff val="35000"/>
                            </a:schemeClr>
                          </a:solidFill>
                          <a:effectLst/>
                          <a:latin typeface="+mn-lt"/>
                        </a:rPr>
                        <a:t>Grieķija</a:t>
                      </a:r>
                    </a:p>
                  </a:txBody>
                  <a:tcPr marL="144000" marR="7144" marT="7144" marB="0" anchor="b">
                    <a:lnL w="28575" cap="flat" cmpd="sng" algn="ctr">
                      <a:solidFill>
                        <a:schemeClr val="bg1"/>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758578410"/>
                  </a:ext>
                </a:extLst>
              </a:tr>
            </a:tbl>
          </a:graphicData>
        </a:graphic>
      </p:graphicFrame>
      <p:cxnSp>
        <p:nvCxnSpPr>
          <p:cNvPr id="9" name="Taisns savienotājs 8">
            <a:extLst>
              <a:ext uri="{FF2B5EF4-FFF2-40B4-BE49-F238E27FC236}">
                <a16:creationId xmlns:a16="http://schemas.microsoft.com/office/drawing/2014/main" id="{88CD1A1A-F8B6-EEC9-71C4-B4CA3301C01D}"/>
              </a:ext>
            </a:extLst>
          </p:cNvPr>
          <p:cNvCxnSpPr/>
          <p:nvPr/>
        </p:nvCxnSpPr>
        <p:spPr>
          <a:xfrm>
            <a:off x="6933019" y="2881899"/>
            <a:ext cx="2206265" cy="0"/>
          </a:xfrm>
          <a:prstGeom prst="line">
            <a:avLst/>
          </a:prstGeom>
          <a:ln w="38100">
            <a:solidFill>
              <a:srgbClr val="F34E3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C7333B-B4DD-2427-32DF-21DC6E5D75B6}"/>
              </a:ext>
            </a:extLst>
          </p:cNvPr>
          <p:cNvSpPr txBox="1"/>
          <p:nvPr/>
        </p:nvSpPr>
        <p:spPr>
          <a:xfrm>
            <a:off x="7053248" y="2065605"/>
            <a:ext cx="2116319" cy="707886"/>
          </a:xfrm>
          <a:prstGeom prst="rect">
            <a:avLst/>
          </a:prstGeom>
          <a:noFill/>
        </p:spPr>
        <p:txBody>
          <a:bodyPr wrap="square" rtlCol="0">
            <a:spAutoFit/>
          </a:bodyPr>
          <a:lstStyle/>
          <a:p>
            <a:r>
              <a:rPr lang="lv-LV" sz="2000" b="1" i="1" dirty="0">
                <a:solidFill>
                  <a:srgbClr val="F34E34"/>
                </a:solidFill>
              </a:rPr>
              <a:t>Vidējais 480 punkti (Eiropa)</a:t>
            </a:r>
          </a:p>
        </p:txBody>
      </p:sp>
      <p:cxnSp>
        <p:nvCxnSpPr>
          <p:cNvPr id="12" name="Taisns savienotājs 11">
            <a:extLst>
              <a:ext uri="{FF2B5EF4-FFF2-40B4-BE49-F238E27FC236}">
                <a16:creationId xmlns:a16="http://schemas.microsoft.com/office/drawing/2014/main" id="{73D4A3E6-4A80-9970-1894-36540D1013BF}"/>
              </a:ext>
            </a:extLst>
          </p:cNvPr>
          <p:cNvCxnSpPr>
            <a:cxnSpLocks/>
          </p:cNvCxnSpPr>
          <p:nvPr/>
        </p:nvCxnSpPr>
        <p:spPr>
          <a:xfrm>
            <a:off x="6947555" y="4545487"/>
            <a:ext cx="2191729" cy="0"/>
          </a:xfrm>
          <a:prstGeom prst="line">
            <a:avLst/>
          </a:prstGeom>
          <a:ln w="38100">
            <a:solidFill>
              <a:srgbClr val="F34E3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8B337F3-C480-5713-D4F4-916D76BD5FBF}"/>
              </a:ext>
            </a:extLst>
          </p:cNvPr>
          <p:cNvSpPr txBox="1"/>
          <p:nvPr/>
        </p:nvSpPr>
        <p:spPr>
          <a:xfrm>
            <a:off x="7053248" y="3779471"/>
            <a:ext cx="2116319" cy="707886"/>
          </a:xfrm>
          <a:prstGeom prst="rect">
            <a:avLst/>
          </a:prstGeom>
          <a:noFill/>
        </p:spPr>
        <p:txBody>
          <a:bodyPr wrap="square" rtlCol="0">
            <a:spAutoFit/>
          </a:bodyPr>
          <a:lstStyle/>
          <a:p>
            <a:r>
              <a:rPr lang="lv-LV" sz="2000" b="1" i="1" dirty="0">
                <a:solidFill>
                  <a:srgbClr val="F34E34"/>
                </a:solidFill>
              </a:rPr>
              <a:t>OECD vidējais 472 punkti</a:t>
            </a:r>
          </a:p>
        </p:txBody>
      </p:sp>
      <p:sp>
        <p:nvSpPr>
          <p:cNvPr id="3" name="Virsraksts 6">
            <a:extLst>
              <a:ext uri="{FF2B5EF4-FFF2-40B4-BE49-F238E27FC236}">
                <a16:creationId xmlns:a16="http://schemas.microsoft.com/office/drawing/2014/main" id="{C1B0F7F8-7AA8-8DB8-8183-1A36BFD0170B}"/>
              </a:ext>
            </a:extLst>
          </p:cNvPr>
          <p:cNvSpPr txBox="1">
            <a:spLocks/>
          </p:cNvSpPr>
          <p:nvPr/>
        </p:nvSpPr>
        <p:spPr>
          <a:xfrm>
            <a:off x="0" y="0"/>
            <a:ext cx="9169567" cy="970961"/>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IZGLĪTĪBAS SISTĒMAS – EIROPA (25 OECD VALSTIS)</a:t>
            </a:r>
          </a:p>
        </p:txBody>
      </p:sp>
      <p:pic>
        <p:nvPicPr>
          <p:cNvPr id="8" name="Attēls 7" descr="Attēls, kurā ir teksts, ekrānuzņēmums, fonts, dizains&#10;&#10;Apraksts ģenerēts automātiski">
            <a:extLst>
              <a:ext uri="{FF2B5EF4-FFF2-40B4-BE49-F238E27FC236}">
                <a16:creationId xmlns:a16="http://schemas.microsoft.com/office/drawing/2014/main" id="{362AB029-8A8B-6FFB-6242-EF55B6904452}"/>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a:off x="-25567" y="6617616"/>
            <a:ext cx="9169567" cy="240384"/>
          </a:xfrm>
          <a:prstGeom prst="rect">
            <a:avLst/>
          </a:prstGeom>
        </p:spPr>
      </p:pic>
    </p:spTree>
    <p:extLst>
      <p:ext uri="{BB962C8B-B14F-4D97-AF65-F5344CB8AC3E}">
        <p14:creationId xmlns:p14="http://schemas.microsoft.com/office/powerpoint/2010/main" val="15809624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28650" y="260649"/>
            <a:ext cx="7886700" cy="576064"/>
          </a:xfrm>
        </p:spPr>
        <p:txBody>
          <a:bodyPr>
            <a:normAutofit/>
          </a:bodyPr>
          <a:lstStyle/>
          <a:p>
            <a:r>
              <a:rPr lang="en-US" sz="2800" b="1" dirty="0" err="1">
                <a:solidFill>
                  <a:srgbClr val="990000"/>
                </a:solidFill>
                <a:effectLst>
                  <a:outerShdw blurRad="38100" dist="38100" dir="2700000" algn="tl">
                    <a:srgbClr val="000000">
                      <a:alpha val="43137"/>
                    </a:srgbClr>
                  </a:outerShdw>
                </a:effectLst>
                <a:latin typeface="+mn-lt"/>
              </a:rPr>
              <a:t>Administratīvi</a:t>
            </a:r>
            <a:r>
              <a:rPr lang="en-US" sz="2800" b="1" dirty="0">
                <a:solidFill>
                  <a:srgbClr val="990000"/>
                </a:solidFill>
                <a:effectLst>
                  <a:outerShdw blurRad="38100" dist="38100" dir="2700000" algn="tl">
                    <a:srgbClr val="000000">
                      <a:alpha val="43137"/>
                    </a:srgbClr>
                  </a:outerShdw>
                </a:effectLst>
                <a:latin typeface="+mn-lt"/>
              </a:rPr>
              <a:t> </a:t>
            </a:r>
            <a:r>
              <a:rPr lang="en-US" sz="2800" b="1" dirty="0" err="1">
                <a:solidFill>
                  <a:srgbClr val="990000"/>
                </a:solidFill>
                <a:effectLst>
                  <a:outerShdw blurRad="38100" dist="38100" dir="2700000" algn="tl">
                    <a:srgbClr val="000000">
                      <a:alpha val="43137"/>
                    </a:srgbClr>
                  </a:outerShdw>
                </a:effectLst>
                <a:latin typeface="+mn-lt"/>
              </a:rPr>
              <a:t>teritoriālā</a:t>
            </a:r>
            <a:r>
              <a:rPr lang="en-US" sz="2800" b="1" dirty="0">
                <a:solidFill>
                  <a:srgbClr val="990000"/>
                </a:solidFill>
                <a:effectLst>
                  <a:outerShdw blurRad="38100" dist="38100" dir="2700000" algn="tl">
                    <a:srgbClr val="000000">
                      <a:alpha val="43137"/>
                    </a:srgbClr>
                  </a:outerShdw>
                </a:effectLst>
                <a:latin typeface="+mn-lt"/>
              </a:rPr>
              <a:t> </a:t>
            </a:r>
            <a:r>
              <a:rPr lang="en-US" sz="2800" b="1" dirty="0" err="1">
                <a:solidFill>
                  <a:srgbClr val="990000"/>
                </a:solidFill>
                <a:effectLst>
                  <a:outerShdw blurRad="38100" dist="38100" dir="2700000" algn="tl">
                    <a:srgbClr val="000000">
                      <a:alpha val="43137"/>
                    </a:srgbClr>
                  </a:outerShdw>
                </a:effectLst>
                <a:latin typeface="+mn-lt"/>
              </a:rPr>
              <a:t>reforma</a:t>
            </a:r>
            <a:r>
              <a:rPr lang="lv-LV" sz="2800" b="1" dirty="0">
                <a:solidFill>
                  <a:srgbClr val="990000"/>
                </a:solidFill>
                <a:effectLst>
                  <a:outerShdw blurRad="38100" dist="38100" dir="2700000" algn="tl">
                    <a:srgbClr val="000000">
                      <a:alpha val="43137"/>
                    </a:srgbClr>
                  </a:outerShdw>
                </a:effectLst>
                <a:latin typeface="+mn-lt"/>
              </a:rPr>
              <a:t> 2021.g.</a:t>
            </a:r>
            <a:endParaRPr lang="en-US" sz="2800" b="1" dirty="0">
              <a:solidFill>
                <a:srgbClr val="990000"/>
              </a:solidFill>
              <a:effectLst>
                <a:outerShdw blurRad="38100" dist="38100" dir="2700000" algn="tl">
                  <a:srgbClr val="000000">
                    <a:alpha val="43137"/>
                  </a:srgbClr>
                </a:outerShdw>
              </a:effectLst>
              <a:latin typeface="+mn-lt"/>
            </a:endParaRPr>
          </a:p>
        </p:txBody>
      </p:sp>
      <p:graphicFrame>
        <p:nvGraphicFramePr>
          <p:cNvPr id="2" name="Table 1"/>
          <p:cNvGraphicFramePr>
            <a:graphicFrameLocks noGrp="1"/>
          </p:cNvGraphicFramePr>
          <p:nvPr/>
        </p:nvGraphicFramePr>
        <p:xfrm>
          <a:off x="395536" y="836712"/>
          <a:ext cx="8568952" cy="5926510"/>
        </p:xfrm>
        <a:graphic>
          <a:graphicData uri="http://schemas.openxmlformats.org/drawingml/2006/table">
            <a:tbl>
              <a:tblPr>
                <a:tableStyleId>{5940675A-B579-460E-94D1-54222C63F5DA}</a:tableStyleId>
              </a:tblPr>
              <a:tblGrid>
                <a:gridCol w="2092778">
                  <a:extLst>
                    <a:ext uri="{9D8B030D-6E8A-4147-A177-3AD203B41FA5}">
                      <a16:colId xmlns:a16="http://schemas.microsoft.com/office/drawing/2014/main" val="1919008256"/>
                    </a:ext>
                  </a:extLst>
                </a:gridCol>
                <a:gridCol w="1125525">
                  <a:extLst>
                    <a:ext uri="{9D8B030D-6E8A-4147-A177-3AD203B41FA5}">
                      <a16:colId xmlns:a16="http://schemas.microsoft.com/office/drawing/2014/main" val="371092961"/>
                    </a:ext>
                  </a:extLst>
                </a:gridCol>
                <a:gridCol w="1147510">
                  <a:extLst>
                    <a:ext uri="{9D8B030D-6E8A-4147-A177-3AD203B41FA5}">
                      <a16:colId xmlns:a16="http://schemas.microsoft.com/office/drawing/2014/main" val="3836185993"/>
                    </a:ext>
                  </a:extLst>
                </a:gridCol>
                <a:gridCol w="1969671">
                  <a:extLst>
                    <a:ext uri="{9D8B030D-6E8A-4147-A177-3AD203B41FA5}">
                      <a16:colId xmlns:a16="http://schemas.microsoft.com/office/drawing/2014/main" val="4180711361"/>
                    </a:ext>
                  </a:extLst>
                </a:gridCol>
                <a:gridCol w="1002423">
                  <a:extLst>
                    <a:ext uri="{9D8B030D-6E8A-4147-A177-3AD203B41FA5}">
                      <a16:colId xmlns:a16="http://schemas.microsoft.com/office/drawing/2014/main" val="42053501"/>
                    </a:ext>
                  </a:extLst>
                </a:gridCol>
                <a:gridCol w="1231045">
                  <a:extLst>
                    <a:ext uri="{9D8B030D-6E8A-4147-A177-3AD203B41FA5}">
                      <a16:colId xmlns:a16="http://schemas.microsoft.com/office/drawing/2014/main" val="3894031026"/>
                    </a:ext>
                  </a:extLst>
                </a:gridCol>
              </a:tblGrid>
              <a:tr h="350918">
                <a:tc>
                  <a:txBody>
                    <a:bodyPr/>
                    <a:lstStyle/>
                    <a:p>
                      <a:pPr algn="ctr" fontAlgn="b"/>
                      <a:r>
                        <a:rPr lang="en-US" sz="1600" b="1" u="none" strike="noStrike" dirty="0" err="1">
                          <a:solidFill>
                            <a:srgbClr val="0070C0"/>
                          </a:solidFill>
                          <a:effectLst/>
                        </a:rPr>
                        <a:t>Pašvaldība</a:t>
                      </a:r>
                      <a:endParaRPr lang="en-US" sz="1600" b="1" i="0" u="none" strike="noStrike" dirty="0">
                        <a:solidFill>
                          <a:srgbClr val="0070C0"/>
                        </a:solidFill>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err="1">
                          <a:solidFill>
                            <a:srgbClr val="0070C0"/>
                          </a:solidFill>
                          <a:effectLst/>
                        </a:rPr>
                        <a:t>Iedz</a:t>
                      </a:r>
                      <a:r>
                        <a:rPr lang="lv-LV" sz="1600" b="1" u="none" strike="noStrike" dirty="0">
                          <a:solidFill>
                            <a:srgbClr val="0070C0"/>
                          </a:solidFill>
                          <a:effectLst/>
                        </a:rPr>
                        <a:t>ī</a:t>
                      </a:r>
                      <a:r>
                        <a:rPr lang="en-US" sz="1600" b="1" u="none" strike="noStrike" dirty="0" err="1">
                          <a:solidFill>
                            <a:srgbClr val="0070C0"/>
                          </a:solidFill>
                          <a:effectLst/>
                        </a:rPr>
                        <a:t>vot</a:t>
                      </a:r>
                      <a:r>
                        <a:rPr lang="lv-LV" sz="1600" b="1" u="none" strike="noStrike" dirty="0">
                          <a:solidFill>
                            <a:srgbClr val="0070C0"/>
                          </a:solidFill>
                          <a:effectLst/>
                        </a:rPr>
                        <a:t>ā</a:t>
                      </a:r>
                      <a:r>
                        <a:rPr lang="en-US" sz="1600" b="1" u="none" strike="noStrike" dirty="0" err="1">
                          <a:solidFill>
                            <a:srgbClr val="0070C0"/>
                          </a:solidFill>
                          <a:effectLst/>
                        </a:rPr>
                        <a:t>ji</a:t>
                      </a:r>
                      <a:endParaRPr lang="en-US" sz="1600" b="1" i="0" u="none" strike="noStrike" dirty="0">
                        <a:solidFill>
                          <a:srgbClr val="0070C0"/>
                        </a:solidFill>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solidFill>
                            <a:srgbClr val="0070C0"/>
                          </a:solidFill>
                          <a:effectLst/>
                        </a:rPr>
                        <a:t>Bērni_7_18</a:t>
                      </a:r>
                      <a:endParaRPr lang="en-US" sz="1600" b="1" i="0" u="none" strike="noStrike" dirty="0">
                        <a:solidFill>
                          <a:srgbClr val="0070C0"/>
                        </a:solidFill>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err="1">
                          <a:solidFill>
                            <a:srgbClr val="0070C0"/>
                          </a:solidFill>
                          <a:effectLst/>
                        </a:rPr>
                        <a:t>Pašvaldība</a:t>
                      </a:r>
                      <a:endParaRPr lang="en-US" sz="1600" b="1" i="0" u="none" strike="noStrike" dirty="0">
                        <a:solidFill>
                          <a:srgbClr val="0070C0"/>
                        </a:solidFill>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err="1">
                          <a:solidFill>
                            <a:srgbClr val="0070C0"/>
                          </a:solidFill>
                          <a:effectLst/>
                        </a:rPr>
                        <a:t>Iedz</a:t>
                      </a:r>
                      <a:r>
                        <a:rPr lang="lv-LV" sz="1600" b="1" u="none" strike="noStrike" dirty="0">
                          <a:solidFill>
                            <a:srgbClr val="0070C0"/>
                          </a:solidFill>
                          <a:effectLst/>
                        </a:rPr>
                        <a:t>ī</a:t>
                      </a:r>
                      <a:r>
                        <a:rPr lang="en-US" sz="1600" b="1" u="none" strike="noStrike" dirty="0" err="1">
                          <a:solidFill>
                            <a:srgbClr val="0070C0"/>
                          </a:solidFill>
                          <a:effectLst/>
                        </a:rPr>
                        <a:t>vot</a:t>
                      </a:r>
                      <a:r>
                        <a:rPr lang="lv-LV" sz="1600" b="1" u="none" strike="noStrike" dirty="0">
                          <a:solidFill>
                            <a:srgbClr val="0070C0"/>
                          </a:solidFill>
                          <a:effectLst/>
                        </a:rPr>
                        <a:t>ā</a:t>
                      </a:r>
                      <a:r>
                        <a:rPr lang="en-US" sz="1600" b="1" u="none" strike="noStrike" dirty="0" err="1">
                          <a:solidFill>
                            <a:srgbClr val="0070C0"/>
                          </a:solidFill>
                          <a:effectLst/>
                        </a:rPr>
                        <a:t>ji</a:t>
                      </a:r>
                      <a:endParaRPr lang="en-US" sz="1600" b="1" i="0" u="none" strike="noStrike" dirty="0">
                        <a:solidFill>
                          <a:srgbClr val="0070C0"/>
                        </a:solidFill>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solidFill>
                            <a:srgbClr val="0070C0"/>
                          </a:solidFill>
                          <a:effectLst/>
                        </a:rPr>
                        <a:t>Bērni_7_18</a:t>
                      </a:r>
                      <a:endParaRPr lang="en-US" sz="1600" b="1" i="0" u="none" strike="noStrike" dirty="0">
                        <a:solidFill>
                          <a:srgbClr val="0070C0"/>
                        </a:solidFill>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659655964"/>
                  </a:ext>
                </a:extLst>
              </a:tr>
              <a:tr h="243830">
                <a:tc>
                  <a:txBody>
                    <a:bodyPr/>
                    <a:lstStyle/>
                    <a:p>
                      <a:pPr algn="l" fontAlgn="ctr"/>
                      <a:r>
                        <a:rPr lang="en-US" sz="1400" b="1" u="none" strike="noStrike" dirty="0" err="1">
                          <a:effectLst/>
                        </a:rPr>
                        <a:t>Rīga</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686 253</a:t>
                      </a:r>
                      <a:endParaRPr lang="en-US" sz="16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70 488</a:t>
                      </a:r>
                      <a:endParaRPr lang="en-US" sz="1600" b="1" i="0" u="none" strike="noStrike" dirty="0">
                        <a:effectLst/>
                        <a:latin typeface="Times New Roman" panose="02020603050405020304" pitchFamily="18" charset="0"/>
                      </a:endParaRPr>
                    </a:p>
                  </a:txBody>
                  <a:tcPr marL="72000" marR="9525" marT="9525" marB="0" anchor="ctr"/>
                </a:tc>
                <a:tc>
                  <a:txBody>
                    <a:bodyPr/>
                    <a:lstStyle/>
                    <a:p>
                      <a:pPr algn="l" fontAlgn="ctr"/>
                      <a:r>
                        <a:rPr lang="en-US" sz="1400" b="1" u="none" strike="noStrike" dirty="0" err="1">
                          <a:effectLst/>
                        </a:rPr>
                        <a:t>Dobeles</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30 556</a:t>
                      </a:r>
                      <a:endParaRPr lang="en-US" sz="16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3 355</a:t>
                      </a:r>
                      <a:endParaRPr lang="en-US" sz="1600" b="1" i="0" u="none" strike="noStrike" dirty="0">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3346071344"/>
                  </a:ext>
                </a:extLst>
              </a:tr>
              <a:tr h="243830">
                <a:tc>
                  <a:txBody>
                    <a:bodyPr/>
                    <a:lstStyle/>
                    <a:p>
                      <a:pPr algn="l" fontAlgn="ctr"/>
                      <a:r>
                        <a:rPr lang="en-US" sz="1400" b="1" u="none" strike="noStrike" dirty="0">
                          <a:effectLst/>
                        </a:rPr>
                        <a:t>Daugavpils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90 520</a:t>
                      </a:r>
                      <a:endParaRPr lang="en-US" sz="16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9 771</a:t>
                      </a:r>
                      <a:endParaRPr lang="en-US" sz="1600" b="1" i="0" u="none" strike="noStrike">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Limbažu novads</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29 986</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3 034</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1909157395"/>
                  </a:ext>
                </a:extLst>
              </a:tr>
              <a:tr h="243830">
                <a:tc>
                  <a:txBody>
                    <a:bodyPr/>
                    <a:lstStyle/>
                    <a:p>
                      <a:pPr algn="l" fontAlgn="ctr"/>
                      <a:r>
                        <a:rPr lang="en-US" sz="1400" b="1" u="none" strike="noStrike" dirty="0" err="1">
                          <a:effectLst/>
                        </a:rPr>
                        <a:t>Liepāja</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75 916</a:t>
                      </a:r>
                      <a:endParaRPr lang="en-US" sz="16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8 829</a:t>
                      </a:r>
                      <a:endParaRPr lang="en-US" sz="1600" b="1" i="0" u="none" strike="noStrike">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Rēzekne</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29 771</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3 410</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3874310576"/>
                  </a:ext>
                </a:extLst>
              </a:tr>
              <a:tr h="243830">
                <a:tc>
                  <a:txBody>
                    <a:bodyPr/>
                    <a:lstStyle/>
                    <a:p>
                      <a:pPr algn="l" fontAlgn="ctr"/>
                      <a:r>
                        <a:rPr lang="en-US" sz="1400" b="1" u="none" strike="noStrike" dirty="0">
                          <a:effectLst/>
                        </a:rPr>
                        <a:t>Ogres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61 366</a:t>
                      </a:r>
                      <a:endParaRPr lang="en-US" sz="16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7 658</a:t>
                      </a:r>
                      <a:endParaRPr lang="en-US" sz="1600" b="1" i="0" u="none" strike="noStrike">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Saldus novads</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29 613</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3 287</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909840525"/>
                  </a:ext>
                </a:extLst>
              </a:tr>
              <a:tr h="243830">
                <a:tc>
                  <a:txBody>
                    <a:bodyPr/>
                    <a:lstStyle/>
                    <a:p>
                      <a:pPr algn="l" fontAlgn="ctr"/>
                      <a:r>
                        <a:rPr lang="en-US" sz="1400" b="1" u="none" strike="noStrike" dirty="0">
                          <a:effectLst/>
                        </a:rPr>
                        <a:t>Jelgava</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60 564</a:t>
                      </a:r>
                      <a:endParaRPr lang="en-US" sz="16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7 623</a:t>
                      </a:r>
                      <a:endParaRPr lang="en-US" sz="1600" b="1" i="0" u="none" strike="noStrike">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Kuldīgas novads</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29 349</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3 372</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2729277026"/>
                  </a:ext>
                </a:extLst>
              </a:tr>
              <a:tr h="254927">
                <a:tc>
                  <a:txBody>
                    <a:bodyPr/>
                    <a:lstStyle/>
                    <a:p>
                      <a:pPr algn="l" fontAlgn="ctr"/>
                      <a:r>
                        <a:rPr lang="en-US" sz="1400" b="1" u="none" strike="noStrike" dirty="0" err="1">
                          <a:effectLst/>
                        </a:rPr>
                        <a:t>Jūrmala</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57 813</a:t>
                      </a:r>
                      <a:endParaRPr lang="en-US" sz="16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5 950</a:t>
                      </a:r>
                      <a:endParaRPr lang="en-US" sz="1600" b="1" i="0" u="none" strike="noStrike">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Augšdaugavas novads</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28 433</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2 396</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685415606"/>
                  </a:ext>
                </a:extLst>
              </a:tr>
              <a:tr h="243830">
                <a:tc>
                  <a:txBody>
                    <a:bodyPr/>
                    <a:lstStyle/>
                    <a:p>
                      <a:pPr algn="l" fontAlgn="ctr"/>
                      <a:r>
                        <a:rPr lang="en-US" sz="1400" b="1" u="none" strike="noStrike" dirty="0" err="1">
                          <a:effectLst/>
                        </a:rPr>
                        <a:t>Valmieras</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54 642</a:t>
                      </a:r>
                      <a:endParaRPr lang="en-US" sz="16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6 145</a:t>
                      </a:r>
                      <a:endParaRPr lang="en-US" sz="1600" b="1" i="0" u="none" strike="noStrike">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Salaspils novads</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24 240</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2 949</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604300114"/>
                  </a:ext>
                </a:extLst>
              </a:tr>
              <a:tr h="243830">
                <a:tc>
                  <a:txBody>
                    <a:bodyPr/>
                    <a:lstStyle/>
                    <a:p>
                      <a:pPr algn="l" fontAlgn="ctr"/>
                      <a:r>
                        <a:rPr lang="en-US" sz="1400" b="1" u="none" strike="noStrike" dirty="0" err="1">
                          <a:effectLst/>
                        </a:rPr>
                        <a:t>Tukuma</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47 556</a:t>
                      </a:r>
                      <a:endParaRPr lang="en-US" sz="16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5 578</a:t>
                      </a:r>
                      <a:endParaRPr lang="en-US" sz="1600" b="1" i="0" u="none" strike="noStrike">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Krāslavas novads</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23 624</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2 148</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3760260399"/>
                  </a:ext>
                </a:extLst>
              </a:tr>
              <a:tr h="243830">
                <a:tc>
                  <a:txBody>
                    <a:bodyPr/>
                    <a:lstStyle/>
                    <a:p>
                      <a:pPr algn="l" fontAlgn="ctr"/>
                      <a:r>
                        <a:rPr lang="en-US" sz="1400" b="1" u="none" strike="noStrike" dirty="0" err="1">
                          <a:effectLst/>
                        </a:rPr>
                        <a:t>Cēsu</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44 872</a:t>
                      </a:r>
                      <a:endParaRPr lang="en-US" sz="16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4 896</a:t>
                      </a:r>
                      <a:endParaRPr lang="en-US" sz="1600" b="1" i="0" u="none" strike="noStrike">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Ludzas novads</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23 305</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2 124</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3966881463"/>
                  </a:ext>
                </a:extLst>
              </a:tr>
              <a:tr h="243830">
                <a:tc>
                  <a:txBody>
                    <a:bodyPr/>
                    <a:lstStyle/>
                    <a:p>
                      <a:pPr algn="l" fontAlgn="ctr"/>
                      <a:r>
                        <a:rPr lang="en-US" sz="1400" b="1" u="none" strike="noStrike" dirty="0" err="1">
                          <a:effectLst/>
                        </a:rPr>
                        <a:t>Bauskas</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44 249</a:t>
                      </a:r>
                      <a:endParaRPr lang="en-US" sz="16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5 125</a:t>
                      </a:r>
                      <a:endParaRPr lang="en-US" sz="1600" b="1" i="0" u="none" strike="noStrike" dirty="0">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Ādažu novads</a:t>
                      </a:r>
                      <a:endParaRPr lang="en-US" sz="1400" b="1" i="0" u="none" strike="noStrike">
                        <a:solidFill>
                          <a:srgbClr val="000000"/>
                        </a:solidFill>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22 297</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3 171</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2548886658"/>
                  </a:ext>
                </a:extLst>
              </a:tr>
              <a:tr h="243830">
                <a:tc>
                  <a:txBody>
                    <a:bodyPr/>
                    <a:lstStyle/>
                    <a:p>
                      <a:pPr algn="l" fontAlgn="ctr"/>
                      <a:r>
                        <a:rPr lang="en-US" sz="1400" b="1" u="none" strike="noStrike" dirty="0" err="1">
                          <a:effectLst/>
                        </a:rPr>
                        <a:t>Jēkabpils</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42 948</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4 743</a:t>
                      </a:r>
                      <a:endParaRPr lang="en-US" sz="1600" b="1" i="0" u="none" strike="noStrike" dirty="0">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Olaines novads</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20 926</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2 439</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255292108"/>
                  </a:ext>
                </a:extLst>
              </a:tr>
              <a:tr h="243830">
                <a:tc>
                  <a:txBody>
                    <a:bodyPr/>
                    <a:lstStyle/>
                    <a:p>
                      <a:pPr algn="l" fontAlgn="ctr"/>
                      <a:r>
                        <a:rPr lang="en-US" sz="1400" b="1" u="none" strike="noStrike" dirty="0" err="1">
                          <a:effectLst/>
                        </a:rPr>
                        <a:t>Talsu</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38 617</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4 141</a:t>
                      </a:r>
                      <a:endParaRPr lang="en-US" sz="1600" b="1" i="0" u="none" strike="noStrike" dirty="0">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Gulbenes novads</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20 795</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2 145</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479210218"/>
                  </a:ext>
                </a:extLst>
              </a:tr>
              <a:tr h="243830">
                <a:tc>
                  <a:txBody>
                    <a:bodyPr/>
                    <a:lstStyle/>
                    <a:p>
                      <a:pPr algn="l" fontAlgn="ctr"/>
                      <a:r>
                        <a:rPr lang="en-US" sz="1400" b="1" u="none" strike="noStrike" dirty="0" err="1">
                          <a:effectLst/>
                        </a:rPr>
                        <a:t>Ventspils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37 057</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4 052</a:t>
                      </a:r>
                      <a:endParaRPr lang="en-US" sz="1600" b="1" i="0" u="none" strike="noStrike" dirty="0">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Balvu novads</a:t>
                      </a:r>
                      <a:endParaRPr lang="en-US" sz="1400" b="1" i="0" u="none" strike="noStrike">
                        <a:solidFill>
                          <a:srgbClr val="000000"/>
                        </a:solidFill>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20 261</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2 001</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684062999"/>
                  </a:ext>
                </a:extLst>
              </a:tr>
              <a:tr h="243830">
                <a:tc>
                  <a:txBody>
                    <a:bodyPr/>
                    <a:lstStyle/>
                    <a:p>
                      <a:pPr algn="l" fontAlgn="ctr"/>
                      <a:r>
                        <a:rPr lang="en-US" sz="1400" b="1" u="none" strike="noStrike" dirty="0" err="1">
                          <a:effectLst/>
                        </a:rPr>
                        <a:t>Mārupes</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36 686</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6 016</a:t>
                      </a:r>
                      <a:endParaRPr lang="en-US" sz="1600" b="1" i="0" u="none" strike="noStrike" dirty="0">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Smiltenes novads</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19 165</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2 132</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2707478791"/>
                  </a:ext>
                </a:extLst>
              </a:tr>
              <a:tr h="243830">
                <a:tc>
                  <a:txBody>
                    <a:bodyPr/>
                    <a:lstStyle/>
                    <a:p>
                      <a:pPr algn="l" fontAlgn="ctr"/>
                      <a:r>
                        <a:rPr lang="en-US" sz="1400" b="1" u="none" strike="noStrike" dirty="0" err="1">
                          <a:effectLst/>
                        </a:rPr>
                        <a:t>Dienvidkurzemes</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35 353</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3 952</a:t>
                      </a:r>
                      <a:endParaRPr lang="en-US" sz="1600" b="1" i="0" u="none" strike="noStrike" dirty="0">
                        <a:effectLst/>
                        <a:latin typeface="Times New Roman" panose="02020603050405020304" pitchFamily="18" charset="0"/>
                      </a:endParaRPr>
                    </a:p>
                  </a:txBody>
                  <a:tcPr marL="72000" marR="9525" marT="9525" marB="0" anchor="ctr"/>
                </a:tc>
                <a:tc>
                  <a:txBody>
                    <a:bodyPr/>
                    <a:lstStyle/>
                    <a:p>
                      <a:pPr algn="l" fontAlgn="ctr"/>
                      <a:r>
                        <a:rPr lang="lv-LV" sz="1400" b="1" u="none" strike="noStrike">
                          <a:effectLst/>
                        </a:rPr>
                        <a:t>Preiļu novads</a:t>
                      </a:r>
                      <a:endParaRPr lang="lv-LV"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17 849</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1 713</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3234651161"/>
                  </a:ext>
                </a:extLst>
              </a:tr>
              <a:tr h="243830">
                <a:tc>
                  <a:txBody>
                    <a:bodyPr/>
                    <a:lstStyle/>
                    <a:p>
                      <a:pPr algn="l" fontAlgn="ctr"/>
                      <a:r>
                        <a:rPr lang="en-US" sz="1400" b="1" u="none" strike="noStrike" dirty="0" err="1">
                          <a:effectLst/>
                        </a:rPr>
                        <a:t>Jelgavas</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33 855</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3 815</a:t>
                      </a:r>
                      <a:endParaRPr lang="en-US" sz="1600" b="1" i="0" u="none" strike="noStrike" dirty="0">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Alūksnes novads</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15 416</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1 572</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660364070"/>
                  </a:ext>
                </a:extLst>
              </a:tr>
              <a:tr h="243830">
                <a:tc>
                  <a:txBody>
                    <a:bodyPr/>
                    <a:lstStyle/>
                    <a:p>
                      <a:pPr algn="l" fontAlgn="ctr"/>
                      <a:r>
                        <a:rPr lang="en-US" sz="1400" b="1" u="none" strike="noStrike" dirty="0" err="1">
                          <a:effectLst/>
                        </a:rPr>
                        <a:t>Ropažu</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33 816</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4 703</a:t>
                      </a:r>
                      <a:endParaRPr lang="en-US" sz="1600" b="1" i="0" u="none" strike="noStrike" dirty="0">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Līvānu novads</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11 568</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1 218</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125080671"/>
                  </a:ext>
                </a:extLst>
              </a:tr>
              <a:tr h="243830">
                <a:tc>
                  <a:txBody>
                    <a:bodyPr/>
                    <a:lstStyle/>
                    <a:p>
                      <a:pPr algn="l" fontAlgn="ctr"/>
                      <a:r>
                        <a:rPr lang="en-US" sz="1400" b="1" u="none" strike="noStrike" dirty="0" err="1">
                          <a:effectLst/>
                        </a:rPr>
                        <a:t>Siguldas</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32 267</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4 155</a:t>
                      </a:r>
                      <a:endParaRPr lang="en-US" sz="1600" b="1" i="0" u="none" strike="noStrike" dirty="0">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Ventspils novads</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11 468</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1 325</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3177782751"/>
                  </a:ext>
                </a:extLst>
              </a:tr>
              <a:tr h="243830">
                <a:tc>
                  <a:txBody>
                    <a:bodyPr/>
                    <a:lstStyle/>
                    <a:p>
                      <a:pPr algn="l" fontAlgn="ctr"/>
                      <a:r>
                        <a:rPr lang="en-US" sz="1400" b="1" u="none" strike="noStrike" dirty="0" err="1">
                          <a:effectLst/>
                        </a:rPr>
                        <a:t>Ķekavas</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31 392</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dirty="0">
                          <a:effectLst/>
                        </a:rPr>
                        <a:t>4 443</a:t>
                      </a:r>
                      <a:endParaRPr lang="en-US" sz="1600" b="1" i="0" u="none" strike="noStrike" dirty="0">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Saulkrastu novads</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10 003</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959</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2760461060"/>
                  </a:ext>
                </a:extLst>
              </a:tr>
              <a:tr h="243830">
                <a:tc>
                  <a:txBody>
                    <a:bodyPr/>
                    <a:lstStyle/>
                    <a:p>
                      <a:pPr algn="l" fontAlgn="ctr"/>
                      <a:r>
                        <a:rPr lang="en-US" sz="1400" b="1" u="none" strike="noStrike" dirty="0" err="1">
                          <a:effectLst/>
                        </a:rPr>
                        <a:t>Rēzeknes</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31 324</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3 106</a:t>
                      </a:r>
                      <a:endParaRPr lang="en-US" sz="1600" b="1" i="0" u="none" strike="noStrike">
                        <a:effectLst/>
                        <a:latin typeface="Times New Roman" panose="02020603050405020304" pitchFamily="18" charset="0"/>
                      </a:endParaRPr>
                    </a:p>
                  </a:txBody>
                  <a:tcPr marL="72000" marR="9525" marT="9525" marB="0" anchor="ctr"/>
                </a:tc>
                <a:tc>
                  <a:txBody>
                    <a:bodyPr/>
                    <a:lstStyle/>
                    <a:p>
                      <a:pPr algn="l" fontAlgn="ctr"/>
                      <a:r>
                        <a:rPr lang="en-US" sz="1400" b="1" u="none" strike="noStrike">
                          <a:effectLst/>
                        </a:rPr>
                        <a:t>Valkas novads</a:t>
                      </a:r>
                      <a:endParaRPr lang="en-US"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8 580</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833</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1750970317"/>
                  </a:ext>
                </a:extLst>
              </a:tr>
              <a:tr h="243830">
                <a:tc>
                  <a:txBody>
                    <a:bodyPr/>
                    <a:lstStyle/>
                    <a:p>
                      <a:pPr algn="l" fontAlgn="ctr"/>
                      <a:r>
                        <a:rPr lang="en-US" sz="1400" b="1" u="none" strike="noStrike" dirty="0" err="1">
                          <a:effectLst/>
                        </a:rPr>
                        <a:t>Aizkraukles</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31 096</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3 187</a:t>
                      </a:r>
                      <a:endParaRPr lang="en-US" sz="1600" b="1" i="0" u="none" strike="noStrike">
                        <a:effectLst/>
                        <a:latin typeface="Times New Roman" panose="02020603050405020304" pitchFamily="18" charset="0"/>
                      </a:endParaRPr>
                    </a:p>
                  </a:txBody>
                  <a:tcPr marL="72000" marR="9525" marT="9525" marB="0" anchor="ctr"/>
                </a:tc>
                <a:tc>
                  <a:txBody>
                    <a:bodyPr/>
                    <a:lstStyle/>
                    <a:p>
                      <a:pPr algn="l" fontAlgn="ctr"/>
                      <a:r>
                        <a:rPr lang="lv-LV" sz="1400" b="1" u="none" strike="noStrike">
                          <a:effectLst/>
                        </a:rPr>
                        <a:t>Varakļānu novads</a:t>
                      </a:r>
                      <a:endParaRPr lang="lv-LV" sz="14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3 079</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306</a:t>
                      </a:r>
                      <a:endParaRPr lang="en-US" sz="1600" b="1" i="0" u="none" strike="noStrike">
                        <a:effectLst/>
                        <a:latin typeface="Times New Roman" panose="02020603050405020304" pitchFamily="18" charset="0"/>
                      </a:endParaRPr>
                    </a:p>
                  </a:txBody>
                  <a:tcPr marL="72000" marR="9525" marT="9525" marB="0" anchor="ctr"/>
                </a:tc>
                <a:extLst>
                  <a:ext uri="{0D108BD9-81ED-4DB2-BD59-A6C34878D82A}">
                    <a16:rowId xmlns:a16="http://schemas.microsoft.com/office/drawing/2014/main" val="231491650"/>
                  </a:ext>
                </a:extLst>
              </a:tr>
              <a:tr h="243830">
                <a:tc>
                  <a:txBody>
                    <a:bodyPr/>
                    <a:lstStyle/>
                    <a:p>
                      <a:pPr algn="l" fontAlgn="ctr"/>
                      <a:r>
                        <a:rPr lang="en-US" sz="1400" b="1" u="none" strike="noStrike" dirty="0" err="1">
                          <a:effectLst/>
                        </a:rPr>
                        <a:t>Madonas</a:t>
                      </a:r>
                      <a:r>
                        <a:rPr lang="en-US" sz="1400" b="1" u="none" strike="noStrike" dirty="0">
                          <a:effectLst/>
                        </a:rPr>
                        <a:t> </a:t>
                      </a:r>
                      <a:r>
                        <a:rPr lang="en-US" sz="1400" b="1" u="none" strike="noStrike" dirty="0" err="1">
                          <a:effectLst/>
                        </a:rPr>
                        <a:t>novads</a:t>
                      </a:r>
                      <a:endParaRPr lang="en-US" sz="1400" b="1" i="0" u="none" strike="noStrike" dirty="0">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30 643</a:t>
                      </a:r>
                      <a:endParaRPr lang="en-US" sz="1600" b="1" i="0" u="none" strike="noStrike">
                        <a:effectLst/>
                        <a:latin typeface="Times New Roman" panose="02020603050405020304" pitchFamily="18" charset="0"/>
                      </a:endParaRPr>
                    </a:p>
                  </a:txBody>
                  <a:tcPr marL="72000" marR="9525" marT="9525" marB="0" anchor="ctr"/>
                </a:tc>
                <a:tc>
                  <a:txBody>
                    <a:bodyPr/>
                    <a:lstStyle/>
                    <a:p>
                      <a:pPr algn="ctr" fontAlgn="b"/>
                      <a:r>
                        <a:rPr lang="en-US" sz="1600" b="1" u="none" strike="noStrike">
                          <a:effectLst/>
                        </a:rPr>
                        <a:t>3 093</a:t>
                      </a:r>
                      <a:endParaRPr lang="en-US" sz="1600" b="1" i="0" u="none" strike="noStrike">
                        <a:effectLst/>
                        <a:latin typeface="Times New Roman" panose="02020603050405020304" pitchFamily="18" charset="0"/>
                      </a:endParaRPr>
                    </a:p>
                  </a:txBody>
                  <a:tcPr marL="72000" marR="9525" marT="9525" marB="0" anchor="ctr"/>
                </a:tc>
                <a:tc gridSpan="3">
                  <a:txBody>
                    <a:bodyPr/>
                    <a:lstStyle/>
                    <a:p>
                      <a:pPr algn="l" fontAlgn="b"/>
                      <a:r>
                        <a:rPr lang="en-US" sz="1400" b="1" u="none" strike="noStrike" dirty="0">
                          <a:solidFill>
                            <a:srgbClr val="0070C0"/>
                          </a:solidFill>
                          <a:effectLst/>
                        </a:rPr>
                        <a:t>https://www.lps.lv/lv/par-lps/dokumenti-lejupieladei/</a:t>
                      </a:r>
                      <a:endParaRPr lang="en-US" sz="1400" b="1" i="0" u="none" strike="noStrike" dirty="0">
                        <a:solidFill>
                          <a:srgbClr val="0070C0"/>
                        </a:solidFill>
                        <a:effectLst/>
                        <a:latin typeface="Arial" panose="020B0604020202020204" pitchFamily="34" charset="0"/>
                      </a:endParaRPr>
                    </a:p>
                  </a:txBody>
                  <a:tcPr marL="72000" marR="9525" marT="9525" marB="0" anchor="ctr"/>
                </a:tc>
                <a:tc hMerge="1">
                  <a:txBody>
                    <a:bodyPr/>
                    <a:lstStyle/>
                    <a:p>
                      <a:pPr algn="l" fontAlgn="b"/>
                      <a:endParaRPr lang="en-US" sz="1100" b="0" i="0" u="none" strike="noStrike" dirty="0">
                        <a:effectLst/>
                        <a:latin typeface="Arial" panose="020B0604020202020204" pitchFamily="34" charset="0"/>
                      </a:endParaRPr>
                    </a:p>
                  </a:txBody>
                  <a:tcPr marL="9525" marR="9525" marT="9525" marB="0" anchor="b"/>
                </a:tc>
                <a:tc hMerge="1">
                  <a:txBody>
                    <a:bodyPr/>
                    <a:lstStyle/>
                    <a:p>
                      <a:pPr algn="l" fontAlgn="b"/>
                      <a:endParaRPr lang="en-US" sz="11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123527331"/>
                  </a:ext>
                </a:extLst>
              </a:tr>
            </a:tbl>
          </a:graphicData>
        </a:graphic>
      </p:graphicFrame>
    </p:spTree>
    <p:extLst>
      <p:ext uri="{BB962C8B-B14F-4D97-AF65-F5344CB8AC3E}">
        <p14:creationId xmlns:p14="http://schemas.microsoft.com/office/powerpoint/2010/main" val="21180354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836712"/>
            <a:ext cx="8207896" cy="762000"/>
          </a:xfrm>
        </p:spPr>
        <p:txBody>
          <a:bodyPr>
            <a:normAutofit/>
          </a:bodyPr>
          <a:lstStyle/>
          <a:p>
            <a:r>
              <a:rPr lang="lv-LV" sz="3600" b="1" dirty="0">
                <a:solidFill>
                  <a:srgbClr val="990000"/>
                </a:solidFill>
                <a:effectLst>
                  <a:outerShdw blurRad="38100" dist="38100" dir="2700000" algn="tl">
                    <a:srgbClr val="000000">
                      <a:alpha val="43137"/>
                    </a:srgbClr>
                  </a:outerShdw>
                </a:effectLst>
                <a:latin typeface="+mn-lt"/>
              </a:rPr>
              <a:t>Pētnieciskie jautājumi</a:t>
            </a:r>
            <a:endParaRPr lang="en-US" sz="3600" b="1" dirty="0">
              <a:solidFill>
                <a:srgbClr val="990000"/>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21607" y="2276872"/>
            <a:ext cx="7272808" cy="4107160"/>
          </a:xfrm>
        </p:spPr>
        <p:txBody>
          <a:bodyPr>
            <a:normAutofit/>
          </a:bodyPr>
          <a:lstStyle/>
          <a:p>
            <a:pPr>
              <a:spcAft>
                <a:spcPts val="1200"/>
              </a:spcAft>
            </a:pPr>
            <a:r>
              <a:rPr lang="lv-LV" sz="2400" b="1" dirty="0"/>
              <a:t>Vai varam sagaidīt, ka visās Latvijas valstspilsētās/novados būs vienādi vidējie skolēnu sasniegumi?</a:t>
            </a:r>
          </a:p>
          <a:p>
            <a:r>
              <a:rPr lang="lv-LV" sz="2400" b="1" dirty="0"/>
              <a:t>Vai varam dot vērtējumu par konkrētas valstspilsētas/novada skolēnu sasniegumiem? </a:t>
            </a:r>
            <a:endParaRPr lang="en-US" sz="2400" b="1" dirty="0"/>
          </a:p>
        </p:txBody>
      </p:sp>
    </p:spTree>
    <p:extLst>
      <p:ext uri="{BB962C8B-B14F-4D97-AF65-F5344CB8AC3E}">
        <p14:creationId xmlns:p14="http://schemas.microsoft.com/office/powerpoint/2010/main" val="2582765647"/>
      </p:ext>
    </p:extLst>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28650" y="260648"/>
            <a:ext cx="7886700" cy="8640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lv-LV"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t>Latvijas, Igaunijas un Somijas skolēnu sasniegumi</a:t>
            </a:r>
            <a:br>
              <a:rPr kumimoji="0" lang="lv-LV"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br>
            <a:r>
              <a:rPr kumimoji="0" lang="lv-LV"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t> matemātikā PISA 2018</a:t>
            </a:r>
            <a:endParaRPr kumimoji="0" lang="en-US"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endParaRPr>
          </a:p>
        </p:txBody>
      </p:sp>
      <p:graphicFrame>
        <p:nvGraphicFramePr>
          <p:cNvPr id="6" name="Chart 5"/>
          <p:cNvGraphicFramePr>
            <a:graphicFrameLocks/>
          </p:cNvGraphicFramePr>
          <p:nvPr/>
        </p:nvGraphicFramePr>
        <p:xfrm>
          <a:off x="251520" y="1916112"/>
          <a:ext cx="8640960" cy="48252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77751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28650" y="260648"/>
            <a:ext cx="7886700" cy="86409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lv-LV"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t>Latvijas skolēnu sasniegumi starptautiskajos salīdzinošajos izglītības pētījumos</a:t>
            </a:r>
            <a:endParaRPr kumimoji="0" lang="en-US"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endParaRPr>
          </a:p>
        </p:txBody>
      </p:sp>
      <p:graphicFrame>
        <p:nvGraphicFramePr>
          <p:cNvPr id="3" name="Chart 2"/>
          <p:cNvGraphicFramePr>
            <a:graphicFrameLocks/>
          </p:cNvGraphicFramePr>
          <p:nvPr/>
        </p:nvGraphicFramePr>
        <p:xfrm>
          <a:off x="251520" y="1907381"/>
          <a:ext cx="8640960" cy="4617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69846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836712"/>
            <a:ext cx="8207896" cy="762000"/>
          </a:xfrm>
        </p:spPr>
        <p:txBody>
          <a:bodyPr>
            <a:normAutofit/>
          </a:bodyPr>
          <a:lstStyle/>
          <a:p>
            <a:r>
              <a:rPr lang="lv-LV" sz="3600" b="1" dirty="0">
                <a:solidFill>
                  <a:srgbClr val="990000"/>
                </a:solidFill>
                <a:effectLst>
                  <a:outerShdw blurRad="38100" dist="38100" dir="2700000" algn="tl">
                    <a:srgbClr val="000000">
                      <a:alpha val="43137"/>
                    </a:srgbClr>
                  </a:outerShdw>
                </a:effectLst>
                <a:latin typeface="+mn-lt"/>
              </a:rPr>
              <a:t>Pētnieciskie jautājumi</a:t>
            </a:r>
            <a:endParaRPr lang="en-US" sz="3600" b="1" dirty="0">
              <a:solidFill>
                <a:srgbClr val="990000"/>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21607" y="2276872"/>
            <a:ext cx="7272808" cy="4107160"/>
          </a:xfrm>
        </p:spPr>
        <p:txBody>
          <a:bodyPr/>
          <a:lstStyle/>
          <a:p>
            <a:pPr>
              <a:spcAft>
                <a:spcPts val="1200"/>
              </a:spcAft>
            </a:pPr>
            <a:r>
              <a:rPr lang="lv-LV" b="1" dirty="0"/>
              <a:t>Vai varam sagaidīt, ka visās Latvijas valstspilsētās/novados būs vienādi skolēnu sasniegumi?</a:t>
            </a:r>
          </a:p>
          <a:p>
            <a:pPr>
              <a:spcAft>
                <a:spcPts val="1200"/>
              </a:spcAft>
            </a:pPr>
            <a:r>
              <a:rPr lang="lv-LV" sz="2400" b="1" dirty="0">
                <a:solidFill>
                  <a:srgbClr val="990000"/>
                </a:solidFill>
              </a:rPr>
              <a:t>Nē, nevaram sagaidīt. Jo valstspilsētās/novados ir atšķirīgs vidējais iedzīvotāju sociāli ekonomiskais statuss (SES).</a:t>
            </a:r>
          </a:p>
          <a:p>
            <a:r>
              <a:rPr lang="lv-LV" b="1" dirty="0"/>
              <a:t>Vai varam dot vērtējumu par konkrētas valstspilsētas/novada skolēnu sasniegumiem? </a:t>
            </a:r>
            <a:endParaRPr lang="en-US" b="1" dirty="0"/>
          </a:p>
        </p:txBody>
      </p:sp>
    </p:spTree>
    <p:extLst>
      <p:ext uri="{BB962C8B-B14F-4D97-AF65-F5344CB8AC3E}">
        <p14:creationId xmlns:p14="http://schemas.microsoft.com/office/powerpoint/2010/main" val="1780640765"/>
      </p:ext>
    </p:extLst>
  </p:cSld>
  <p:clrMapOvr>
    <a:masterClrMapping/>
  </p:clrMapOvr>
  <p:transition>
    <p:fade thruBlk="1"/>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11560" y="260648"/>
            <a:ext cx="7272808" cy="980728"/>
          </a:xfrm>
        </p:spPr>
        <p:txBody>
          <a:bodyPr>
            <a:normAutofit/>
          </a:bodyPr>
          <a:lstStyle/>
          <a:p>
            <a:r>
              <a:rPr lang="lv-LV" sz="3200" b="1" dirty="0">
                <a:solidFill>
                  <a:srgbClr val="990000"/>
                </a:solidFill>
                <a:effectLst>
                  <a:outerShdw blurRad="38100" dist="38100" dir="2700000" algn="tl">
                    <a:srgbClr val="000000">
                      <a:alpha val="43137"/>
                    </a:srgbClr>
                  </a:outerShdw>
                </a:effectLst>
                <a:latin typeface="+mn-lt"/>
              </a:rPr>
              <a:t>Starptautiskie salīdzinošie izglītības pētījumi (SSIP) Latvijā</a:t>
            </a:r>
            <a:endParaRPr lang="en-US" sz="3200" b="1" dirty="0">
              <a:solidFill>
                <a:srgbClr val="990000"/>
              </a:solidFill>
              <a:effectLst>
                <a:outerShdw blurRad="38100" dist="38100" dir="2700000" algn="tl">
                  <a:srgbClr val="000000">
                    <a:alpha val="43137"/>
                  </a:srgbClr>
                </a:outerShdw>
              </a:effectLst>
              <a:latin typeface="+mn-lt"/>
            </a:endParaRPr>
          </a:p>
        </p:txBody>
      </p:sp>
      <p:graphicFrame>
        <p:nvGraphicFramePr>
          <p:cNvPr id="4" name="Table 3"/>
          <p:cNvGraphicFramePr>
            <a:graphicFrameLocks noGrp="1"/>
          </p:cNvGraphicFramePr>
          <p:nvPr/>
        </p:nvGraphicFramePr>
        <p:xfrm>
          <a:off x="359026" y="1340768"/>
          <a:ext cx="8784974" cy="2952330"/>
        </p:xfrm>
        <a:graphic>
          <a:graphicData uri="http://schemas.openxmlformats.org/drawingml/2006/table">
            <a:tbl>
              <a:tblPr>
                <a:tableStyleId>{5940675A-B579-460E-94D1-54222C63F5DA}</a:tableStyleId>
              </a:tblPr>
              <a:tblGrid>
                <a:gridCol w="2512434">
                  <a:extLst>
                    <a:ext uri="{9D8B030D-6E8A-4147-A177-3AD203B41FA5}">
                      <a16:colId xmlns:a16="http://schemas.microsoft.com/office/drawing/2014/main" val="2721715632"/>
                    </a:ext>
                  </a:extLst>
                </a:gridCol>
                <a:gridCol w="1692048">
                  <a:extLst>
                    <a:ext uri="{9D8B030D-6E8A-4147-A177-3AD203B41FA5}">
                      <a16:colId xmlns:a16="http://schemas.microsoft.com/office/drawing/2014/main" val="1764895563"/>
                    </a:ext>
                  </a:extLst>
                </a:gridCol>
                <a:gridCol w="1458467">
                  <a:extLst>
                    <a:ext uri="{9D8B030D-6E8A-4147-A177-3AD203B41FA5}">
                      <a16:colId xmlns:a16="http://schemas.microsoft.com/office/drawing/2014/main" val="1416128945"/>
                    </a:ext>
                  </a:extLst>
                </a:gridCol>
                <a:gridCol w="1504041">
                  <a:extLst>
                    <a:ext uri="{9D8B030D-6E8A-4147-A177-3AD203B41FA5}">
                      <a16:colId xmlns:a16="http://schemas.microsoft.com/office/drawing/2014/main" val="1897522096"/>
                    </a:ext>
                  </a:extLst>
                </a:gridCol>
                <a:gridCol w="1617984">
                  <a:extLst>
                    <a:ext uri="{9D8B030D-6E8A-4147-A177-3AD203B41FA5}">
                      <a16:colId xmlns:a16="http://schemas.microsoft.com/office/drawing/2014/main" val="651733294"/>
                    </a:ext>
                  </a:extLst>
                </a:gridCol>
              </a:tblGrid>
              <a:tr h="492055">
                <a:tc>
                  <a:txBody>
                    <a:bodyPr/>
                    <a:lstStyle/>
                    <a:p>
                      <a:pPr algn="l" fontAlgn="b"/>
                      <a:r>
                        <a:rPr lang="en-US" sz="2400" b="1" u="none" strike="noStrike">
                          <a:solidFill>
                            <a:srgbClr val="0070C0"/>
                          </a:solidFill>
                          <a:effectLst/>
                        </a:rPr>
                        <a:t>Pētījums</a:t>
                      </a:r>
                      <a:endParaRPr lang="en-US" sz="2400" b="1" i="0" u="none" strike="noStrike">
                        <a:solidFill>
                          <a:srgbClr val="0070C0"/>
                        </a:solidFill>
                        <a:effectLst/>
                        <a:latin typeface="Calibri" panose="020F0502020204030204" pitchFamily="34" charset="0"/>
                      </a:endParaRPr>
                    </a:p>
                  </a:txBody>
                  <a:tcPr marL="72000" marR="9525" marT="9525" marB="0" anchor="ctr"/>
                </a:tc>
                <a:tc>
                  <a:txBody>
                    <a:bodyPr/>
                    <a:lstStyle/>
                    <a:p>
                      <a:pPr algn="ctr" fontAlgn="b"/>
                      <a:r>
                        <a:rPr lang="en-US" sz="2400" b="1" u="none" strike="noStrike" dirty="0">
                          <a:solidFill>
                            <a:srgbClr val="990000"/>
                          </a:solidFill>
                          <a:effectLst/>
                        </a:rPr>
                        <a:t>PISA</a:t>
                      </a:r>
                      <a:endParaRPr lang="en-US" sz="2400" b="1" i="0" u="none" strike="noStrike" dirty="0">
                        <a:solidFill>
                          <a:srgbClr val="99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dirty="0">
                          <a:solidFill>
                            <a:srgbClr val="990000"/>
                          </a:solidFill>
                          <a:effectLst/>
                        </a:rPr>
                        <a:t>ICCS</a:t>
                      </a:r>
                      <a:endParaRPr lang="en-US" sz="2400" b="1" i="0" u="none" strike="noStrike" dirty="0">
                        <a:solidFill>
                          <a:srgbClr val="99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dirty="0">
                          <a:solidFill>
                            <a:srgbClr val="990000"/>
                          </a:solidFill>
                          <a:effectLst/>
                        </a:rPr>
                        <a:t>PIRLS</a:t>
                      </a:r>
                      <a:endParaRPr lang="en-US" sz="2400" b="1" i="0" u="none" strike="noStrike" dirty="0">
                        <a:solidFill>
                          <a:srgbClr val="99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dirty="0">
                          <a:solidFill>
                            <a:srgbClr val="990000"/>
                          </a:solidFill>
                          <a:effectLst/>
                        </a:rPr>
                        <a:t>TIMSS</a:t>
                      </a:r>
                      <a:endParaRPr lang="en-US" sz="2400" b="1" i="0" u="none" strike="noStrike" dirty="0">
                        <a:solidFill>
                          <a:srgbClr val="990000"/>
                        </a:solidFill>
                        <a:effectLst/>
                        <a:latin typeface="Calibri" panose="020F0502020204030204" pitchFamily="34" charset="0"/>
                      </a:endParaRPr>
                    </a:p>
                  </a:txBody>
                  <a:tcPr marL="72000" marR="9525" marT="9525" marB="0" anchor="ctr"/>
                </a:tc>
                <a:extLst>
                  <a:ext uri="{0D108BD9-81ED-4DB2-BD59-A6C34878D82A}">
                    <a16:rowId xmlns:a16="http://schemas.microsoft.com/office/drawing/2014/main" val="3702782636"/>
                  </a:ext>
                </a:extLst>
              </a:tr>
              <a:tr h="492055">
                <a:tc>
                  <a:txBody>
                    <a:bodyPr/>
                    <a:lstStyle/>
                    <a:p>
                      <a:pPr algn="l" fontAlgn="b"/>
                      <a:r>
                        <a:rPr lang="en-US" sz="2400" b="1" u="none" strike="noStrike">
                          <a:solidFill>
                            <a:srgbClr val="0070C0"/>
                          </a:solidFill>
                          <a:effectLst/>
                        </a:rPr>
                        <a:t>Gads</a:t>
                      </a:r>
                      <a:endParaRPr lang="en-US" sz="2400" b="1" i="0" u="none" strike="noStrike">
                        <a:solidFill>
                          <a:srgbClr val="0070C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2018</a:t>
                      </a:r>
                      <a:endParaRPr lang="en-US" sz="2400" b="1" i="0" u="none" strike="noStrike">
                        <a:solidFill>
                          <a:srgbClr val="00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2016</a:t>
                      </a:r>
                      <a:endParaRPr lang="en-US" sz="2400" b="1" i="0" u="none" strike="noStrike">
                        <a:solidFill>
                          <a:srgbClr val="00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2016</a:t>
                      </a:r>
                      <a:endParaRPr lang="en-US" sz="2400" b="1" i="0" u="none" strike="noStrike">
                        <a:solidFill>
                          <a:srgbClr val="00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2019</a:t>
                      </a:r>
                      <a:endParaRPr lang="en-US" sz="2400" b="1" i="0" u="none" strike="noStrike">
                        <a:solidFill>
                          <a:srgbClr val="000000"/>
                        </a:solidFill>
                        <a:effectLst/>
                        <a:latin typeface="Calibri" panose="020F0502020204030204" pitchFamily="34" charset="0"/>
                      </a:endParaRPr>
                    </a:p>
                  </a:txBody>
                  <a:tcPr marL="72000" marR="9525" marT="9525" marB="0" anchor="ctr"/>
                </a:tc>
                <a:extLst>
                  <a:ext uri="{0D108BD9-81ED-4DB2-BD59-A6C34878D82A}">
                    <a16:rowId xmlns:a16="http://schemas.microsoft.com/office/drawing/2014/main" val="286313874"/>
                  </a:ext>
                </a:extLst>
              </a:tr>
              <a:tr h="492055">
                <a:tc>
                  <a:txBody>
                    <a:bodyPr/>
                    <a:lstStyle/>
                    <a:p>
                      <a:pPr algn="l" fontAlgn="b"/>
                      <a:r>
                        <a:rPr lang="lv-LV" sz="2400" b="1" u="none" strike="noStrike" dirty="0" err="1">
                          <a:solidFill>
                            <a:srgbClr val="0070C0"/>
                          </a:solidFill>
                          <a:effectLst/>
                        </a:rPr>
                        <a:t>Mērķgrupa</a:t>
                      </a:r>
                      <a:endParaRPr lang="lv-LV" sz="2400" b="1" i="0" u="none" strike="noStrike" dirty="0">
                        <a:solidFill>
                          <a:srgbClr val="0070C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15 g.v.</a:t>
                      </a:r>
                      <a:endParaRPr lang="en-US" sz="2400" b="1" i="0" u="none" strike="noStrike">
                        <a:solidFill>
                          <a:srgbClr val="00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8. klase</a:t>
                      </a:r>
                      <a:endParaRPr lang="en-US" sz="2400" b="1" i="0" u="none" strike="noStrike">
                        <a:solidFill>
                          <a:srgbClr val="00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4. klase</a:t>
                      </a:r>
                      <a:endParaRPr lang="en-US" sz="2400" b="1" i="0" u="none" strike="noStrike">
                        <a:solidFill>
                          <a:srgbClr val="00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4. klase</a:t>
                      </a:r>
                      <a:endParaRPr lang="en-US" sz="2400" b="1" i="0" u="none" strike="noStrike">
                        <a:solidFill>
                          <a:srgbClr val="000000"/>
                        </a:solidFill>
                        <a:effectLst/>
                        <a:latin typeface="Calibri" panose="020F0502020204030204" pitchFamily="34" charset="0"/>
                      </a:endParaRPr>
                    </a:p>
                  </a:txBody>
                  <a:tcPr marL="72000" marR="9525" marT="9525" marB="0" anchor="ctr"/>
                </a:tc>
                <a:extLst>
                  <a:ext uri="{0D108BD9-81ED-4DB2-BD59-A6C34878D82A}">
                    <a16:rowId xmlns:a16="http://schemas.microsoft.com/office/drawing/2014/main" val="3164266747"/>
                  </a:ext>
                </a:extLst>
              </a:tr>
              <a:tr h="492055">
                <a:tc>
                  <a:txBody>
                    <a:bodyPr/>
                    <a:lstStyle/>
                    <a:p>
                      <a:pPr algn="l" fontAlgn="b"/>
                      <a:r>
                        <a:rPr lang="en-US" sz="2400" b="1" u="none" strike="noStrike">
                          <a:solidFill>
                            <a:srgbClr val="0070C0"/>
                          </a:solidFill>
                          <a:effectLst/>
                        </a:rPr>
                        <a:t>Skolēni</a:t>
                      </a:r>
                      <a:endParaRPr lang="en-US" sz="2400" b="1" i="0" u="none" strike="noStrike">
                        <a:solidFill>
                          <a:srgbClr val="0070C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5985</a:t>
                      </a:r>
                      <a:endParaRPr lang="en-US" sz="2400" b="1" i="0" u="none" strike="noStrike">
                        <a:solidFill>
                          <a:srgbClr val="00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3224</a:t>
                      </a:r>
                      <a:endParaRPr lang="en-US" sz="2400" b="1" i="0" u="none" strike="noStrike">
                        <a:solidFill>
                          <a:srgbClr val="00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4157</a:t>
                      </a:r>
                      <a:endParaRPr lang="en-US" sz="2400" b="1" i="0" u="none" strike="noStrike">
                        <a:solidFill>
                          <a:srgbClr val="00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4481</a:t>
                      </a:r>
                      <a:endParaRPr lang="en-US" sz="2400" b="1" i="0" u="none" strike="noStrike">
                        <a:solidFill>
                          <a:srgbClr val="000000"/>
                        </a:solidFill>
                        <a:effectLst/>
                        <a:latin typeface="Calibri" panose="020F0502020204030204" pitchFamily="34" charset="0"/>
                      </a:endParaRPr>
                    </a:p>
                  </a:txBody>
                  <a:tcPr marL="72000" marR="9525" marT="9525" marB="0" anchor="ctr"/>
                </a:tc>
                <a:extLst>
                  <a:ext uri="{0D108BD9-81ED-4DB2-BD59-A6C34878D82A}">
                    <a16:rowId xmlns:a16="http://schemas.microsoft.com/office/drawing/2014/main" val="2344614056"/>
                  </a:ext>
                </a:extLst>
              </a:tr>
              <a:tr h="492055">
                <a:tc>
                  <a:txBody>
                    <a:bodyPr/>
                    <a:lstStyle/>
                    <a:p>
                      <a:pPr algn="l" fontAlgn="b"/>
                      <a:r>
                        <a:rPr lang="en-US" sz="2400" b="1" u="none" strike="noStrike" dirty="0" err="1">
                          <a:solidFill>
                            <a:srgbClr val="0070C0"/>
                          </a:solidFill>
                          <a:effectLst/>
                        </a:rPr>
                        <a:t>Skolas</a:t>
                      </a:r>
                      <a:endParaRPr lang="en-US" sz="2400" b="1" i="0" u="none" strike="noStrike" dirty="0">
                        <a:solidFill>
                          <a:srgbClr val="0070C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308</a:t>
                      </a:r>
                      <a:endParaRPr lang="en-US" sz="2400" b="1" i="0" u="none" strike="noStrike">
                        <a:solidFill>
                          <a:srgbClr val="00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147</a:t>
                      </a:r>
                      <a:endParaRPr lang="en-US" sz="2400" b="1" i="0" u="none" strike="noStrike">
                        <a:solidFill>
                          <a:srgbClr val="00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150</a:t>
                      </a:r>
                      <a:endParaRPr lang="en-US" sz="2400" b="1" i="0" u="none" strike="noStrike">
                        <a:solidFill>
                          <a:srgbClr val="00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154</a:t>
                      </a:r>
                      <a:endParaRPr lang="en-US" sz="2400" b="1" i="0" u="none" strike="noStrike">
                        <a:solidFill>
                          <a:srgbClr val="000000"/>
                        </a:solidFill>
                        <a:effectLst/>
                        <a:latin typeface="Calibri" panose="020F0502020204030204" pitchFamily="34" charset="0"/>
                      </a:endParaRPr>
                    </a:p>
                  </a:txBody>
                  <a:tcPr marL="72000" marR="9525" marT="9525" marB="0" anchor="ctr"/>
                </a:tc>
                <a:extLst>
                  <a:ext uri="{0D108BD9-81ED-4DB2-BD59-A6C34878D82A}">
                    <a16:rowId xmlns:a16="http://schemas.microsoft.com/office/drawing/2014/main" val="389295618"/>
                  </a:ext>
                </a:extLst>
              </a:tr>
              <a:tr h="492055">
                <a:tc>
                  <a:txBody>
                    <a:bodyPr/>
                    <a:lstStyle/>
                    <a:p>
                      <a:pPr algn="l" fontAlgn="b"/>
                      <a:r>
                        <a:rPr lang="en-US" sz="2400" b="1" u="none" strike="noStrike" dirty="0" err="1">
                          <a:solidFill>
                            <a:srgbClr val="0070C0"/>
                          </a:solidFill>
                          <a:effectLst/>
                        </a:rPr>
                        <a:t>Pašvaldības</a:t>
                      </a:r>
                      <a:r>
                        <a:rPr lang="en-US" sz="2400" b="1" u="none" strike="noStrike" dirty="0">
                          <a:solidFill>
                            <a:srgbClr val="0070C0"/>
                          </a:solidFill>
                          <a:effectLst/>
                        </a:rPr>
                        <a:t> </a:t>
                      </a:r>
                      <a:endParaRPr lang="en-US" sz="2400" b="1" i="0" u="none" strike="noStrike" dirty="0">
                        <a:solidFill>
                          <a:srgbClr val="0070C0"/>
                        </a:solidFill>
                        <a:effectLst/>
                        <a:latin typeface="Calibri" panose="020F0502020204030204" pitchFamily="34" charset="0"/>
                      </a:endParaRPr>
                    </a:p>
                  </a:txBody>
                  <a:tcPr marL="72000" marR="9525" marT="9525" marB="0" anchor="ctr"/>
                </a:tc>
                <a:tc>
                  <a:txBody>
                    <a:bodyPr/>
                    <a:lstStyle/>
                    <a:p>
                      <a:pPr algn="ctr" fontAlgn="b"/>
                      <a:r>
                        <a:rPr lang="en-US" sz="2400" b="1" u="none" strike="noStrike" dirty="0">
                          <a:effectLst/>
                        </a:rPr>
                        <a:t>43</a:t>
                      </a:r>
                      <a:endParaRPr lang="en-US" sz="2400" b="1" i="0" u="none" strike="noStrike" dirty="0">
                        <a:solidFill>
                          <a:srgbClr val="00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38</a:t>
                      </a:r>
                      <a:endParaRPr lang="en-US" sz="2400" b="1" i="0" u="none" strike="noStrike">
                        <a:solidFill>
                          <a:srgbClr val="00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a:effectLst/>
                        </a:rPr>
                        <a:t>40</a:t>
                      </a:r>
                      <a:endParaRPr lang="en-US" sz="2400" b="1" i="0" u="none" strike="noStrike">
                        <a:solidFill>
                          <a:srgbClr val="000000"/>
                        </a:solidFill>
                        <a:effectLst/>
                        <a:latin typeface="Calibri" panose="020F0502020204030204" pitchFamily="34" charset="0"/>
                      </a:endParaRPr>
                    </a:p>
                  </a:txBody>
                  <a:tcPr marL="72000" marR="9525" marT="9525" marB="0" anchor="ctr"/>
                </a:tc>
                <a:tc>
                  <a:txBody>
                    <a:bodyPr/>
                    <a:lstStyle/>
                    <a:p>
                      <a:pPr algn="ctr" fontAlgn="b"/>
                      <a:r>
                        <a:rPr lang="en-US" sz="2400" b="1" u="none" strike="noStrike" dirty="0">
                          <a:effectLst/>
                        </a:rPr>
                        <a:t>39</a:t>
                      </a:r>
                      <a:endParaRPr lang="en-US" sz="2400" b="1" i="0" u="none" strike="noStrike" dirty="0">
                        <a:solidFill>
                          <a:srgbClr val="000000"/>
                        </a:solidFill>
                        <a:effectLst/>
                        <a:latin typeface="Calibri" panose="020F0502020204030204" pitchFamily="34" charset="0"/>
                      </a:endParaRPr>
                    </a:p>
                  </a:txBody>
                  <a:tcPr marL="72000" marR="9525" marT="9525" marB="0" anchor="ctr"/>
                </a:tc>
                <a:extLst>
                  <a:ext uri="{0D108BD9-81ED-4DB2-BD59-A6C34878D82A}">
                    <a16:rowId xmlns:a16="http://schemas.microsoft.com/office/drawing/2014/main" val="1631947776"/>
                  </a:ext>
                </a:extLst>
              </a:tr>
            </a:tbl>
          </a:graphicData>
        </a:graphic>
      </p:graphicFrame>
      <p:sp>
        <p:nvSpPr>
          <p:cNvPr id="5" name="Rectangle 2"/>
          <p:cNvSpPr txBox="1">
            <a:spLocks noChangeArrowheads="1"/>
          </p:cNvSpPr>
          <p:nvPr/>
        </p:nvSpPr>
        <p:spPr>
          <a:xfrm>
            <a:off x="179512" y="4533180"/>
            <a:ext cx="8964488" cy="19201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lv-LV" sz="32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t>12. klases centralizētie eksāmeni (2018, 2019, 2020)</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lv-LV" sz="2400" b="1" i="0" u="none" strike="noStrike" kern="1200" cap="none" spc="0" normalizeH="0" baseline="0" noProof="0" dirty="0">
                <a:ln>
                  <a:noFill/>
                </a:ln>
                <a:solidFill>
                  <a:srgbClr val="0070C0"/>
                </a:solidFill>
                <a:effectLst/>
                <a:uLnTx/>
                <a:uFillTx/>
                <a:latin typeface="Calibri" panose="020F0502020204030204"/>
                <a:ea typeface="+mj-ea"/>
                <a:cs typeface="+mj-cs"/>
              </a:rPr>
              <a:t>Matemātika</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lv-LV" sz="2400" b="1" i="0" u="none" strike="noStrike" kern="1200" cap="none" spc="0" normalizeH="0" baseline="0" noProof="0" dirty="0">
                <a:ln>
                  <a:noFill/>
                </a:ln>
                <a:solidFill>
                  <a:srgbClr val="0070C0"/>
                </a:solidFill>
                <a:effectLst/>
                <a:uLnTx/>
                <a:uFillTx/>
                <a:latin typeface="Calibri" panose="020F0502020204030204"/>
                <a:ea typeface="+mj-ea"/>
                <a:cs typeface="+mj-cs"/>
              </a:rPr>
              <a:t>Angļu valoda</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lv-LV" sz="2400" b="1" i="0" u="none" strike="noStrike" kern="1200" cap="none" spc="0" normalizeH="0" baseline="0" noProof="0" dirty="0">
                <a:ln>
                  <a:noFill/>
                </a:ln>
                <a:solidFill>
                  <a:srgbClr val="0070C0"/>
                </a:solidFill>
                <a:effectLst/>
                <a:uLnTx/>
                <a:uFillTx/>
                <a:latin typeface="Calibri" panose="020F0502020204030204"/>
                <a:ea typeface="+mj-ea"/>
                <a:cs typeface="+mj-cs"/>
              </a:rPr>
              <a:t>Latviešu valoda (skolas ar latv. māc. valodu)</a:t>
            </a:r>
            <a:endParaRPr kumimoji="0" lang="en-US" sz="2400" b="1" i="0" u="none" strike="noStrike" kern="1200" cap="none" spc="0" normalizeH="0" baseline="0" noProof="0" dirty="0">
              <a:ln>
                <a:noFill/>
              </a:ln>
              <a:solidFill>
                <a:srgbClr val="0070C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814967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1743" y="174730"/>
            <a:ext cx="7886700" cy="615602"/>
          </a:xfrm>
        </p:spPr>
        <p:txBody>
          <a:bodyPr/>
          <a:lstStyle/>
          <a:p>
            <a:r>
              <a:rPr lang="lv-LV" sz="3200" b="1" dirty="0">
                <a:solidFill>
                  <a:srgbClr val="990000"/>
                </a:solidFill>
                <a:effectLst>
                  <a:outerShdw blurRad="38100" dist="38100" dir="2700000" algn="tl">
                    <a:srgbClr val="000000">
                      <a:alpha val="43137"/>
                    </a:srgbClr>
                  </a:outerShdw>
                </a:effectLst>
                <a:latin typeface="+mn-lt"/>
              </a:rPr>
              <a:t>Latvijas skolēnu sasniegumi SSIP</a:t>
            </a:r>
            <a:endParaRPr lang="en-US" sz="3200" b="1" dirty="0">
              <a:solidFill>
                <a:srgbClr val="990000"/>
              </a:solidFill>
              <a:effectLst>
                <a:outerShdw blurRad="38100" dist="38100" dir="2700000" algn="tl">
                  <a:srgbClr val="000000">
                    <a:alpha val="43137"/>
                  </a:srgbClr>
                </a:outerShdw>
              </a:effectLst>
              <a:latin typeface="+mn-lt"/>
            </a:endParaRPr>
          </a:p>
        </p:txBody>
      </p:sp>
      <p:graphicFrame>
        <p:nvGraphicFramePr>
          <p:cNvPr id="4" name="Content Placeholder 3"/>
          <p:cNvGraphicFramePr>
            <a:graphicFrameLocks noGrp="1"/>
          </p:cNvGraphicFramePr>
          <p:nvPr>
            <p:ph idx="1"/>
          </p:nvPr>
        </p:nvGraphicFramePr>
        <p:xfrm>
          <a:off x="395536" y="790332"/>
          <a:ext cx="7956376" cy="5990895"/>
        </p:xfrm>
        <a:graphic>
          <a:graphicData uri="http://schemas.openxmlformats.org/drawingml/2006/table">
            <a:tbl>
              <a:tblPr/>
              <a:tblGrid>
                <a:gridCol w="2794286">
                  <a:extLst>
                    <a:ext uri="{9D8B030D-6E8A-4147-A177-3AD203B41FA5}">
                      <a16:colId xmlns:a16="http://schemas.microsoft.com/office/drawing/2014/main" val="1556583077"/>
                    </a:ext>
                  </a:extLst>
                </a:gridCol>
                <a:gridCol w="1253511">
                  <a:extLst>
                    <a:ext uri="{9D8B030D-6E8A-4147-A177-3AD203B41FA5}">
                      <a16:colId xmlns:a16="http://schemas.microsoft.com/office/drawing/2014/main" val="2119339786"/>
                    </a:ext>
                  </a:extLst>
                </a:gridCol>
                <a:gridCol w="2540427">
                  <a:extLst>
                    <a:ext uri="{9D8B030D-6E8A-4147-A177-3AD203B41FA5}">
                      <a16:colId xmlns:a16="http://schemas.microsoft.com/office/drawing/2014/main" val="2255819197"/>
                    </a:ext>
                  </a:extLst>
                </a:gridCol>
                <a:gridCol w="1368152">
                  <a:extLst>
                    <a:ext uri="{9D8B030D-6E8A-4147-A177-3AD203B41FA5}">
                      <a16:colId xmlns:a16="http://schemas.microsoft.com/office/drawing/2014/main" val="9382790"/>
                    </a:ext>
                  </a:extLst>
                </a:gridCol>
              </a:tblGrid>
              <a:tr h="261795">
                <a:tc>
                  <a:txBody>
                    <a:bodyPr/>
                    <a:lstStyle/>
                    <a:p>
                      <a:pPr algn="ctr" fontAlgn="b"/>
                      <a:r>
                        <a:rPr lang="en-US" sz="1600" b="1" i="1" u="none" strike="noStrike" dirty="0" err="1">
                          <a:solidFill>
                            <a:srgbClr val="000000"/>
                          </a:solidFill>
                          <a:effectLst/>
                          <a:latin typeface="Arial" panose="020B0604020202020204" pitchFamily="34" charset="0"/>
                        </a:rPr>
                        <a:t>Novads</a:t>
                      </a:r>
                      <a:endParaRPr lang="en-US" sz="1600" b="1" i="1" u="none" strike="noStrike" dirty="0">
                        <a:solidFill>
                          <a:srgbClr val="000000"/>
                        </a:solidFill>
                        <a:effectLst/>
                        <a:latin typeface="Arial" panose="020B0604020202020204" pitchFamily="34" charset="0"/>
                      </a:endParaRPr>
                    </a:p>
                  </a:txBody>
                  <a:tcPr marL="72000" marR="72000" marT="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1" u="none" strike="noStrike" dirty="0">
                          <a:solidFill>
                            <a:srgbClr val="000000"/>
                          </a:solidFill>
                          <a:effectLst/>
                          <a:latin typeface="Calibri" panose="020F0502020204030204" pitchFamily="34" charset="0"/>
                        </a:rPr>
                        <a:t>SSIP_4</a:t>
                      </a:r>
                    </a:p>
                  </a:txBody>
                  <a:tcPr marL="72000" marR="72000" marT="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1" u="none" strike="noStrike" dirty="0" err="1">
                          <a:solidFill>
                            <a:srgbClr val="000000"/>
                          </a:solidFill>
                          <a:effectLst/>
                          <a:latin typeface="Arial" panose="020B0604020202020204" pitchFamily="34" charset="0"/>
                        </a:rPr>
                        <a:t>Novads</a:t>
                      </a:r>
                      <a:endParaRPr lang="en-US" sz="1600" b="1" i="1" u="none" strike="noStrike" dirty="0">
                        <a:solidFill>
                          <a:srgbClr val="000000"/>
                        </a:solidFill>
                        <a:effectLst/>
                        <a:latin typeface="Arial" panose="020B0604020202020204" pitchFamily="34" charset="0"/>
                      </a:endParaRPr>
                    </a:p>
                  </a:txBody>
                  <a:tcPr marL="72000" marR="72000" marT="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1" u="none" strike="noStrike" dirty="0">
                          <a:solidFill>
                            <a:srgbClr val="000000"/>
                          </a:solidFill>
                          <a:effectLst/>
                          <a:latin typeface="Calibri" panose="020F0502020204030204" pitchFamily="34" charset="0"/>
                        </a:rPr>
                        <a:t>SSIP_4</a:t>
                      </a:r>
                    </a:p>
                  </a:txBody>
                  <a:tcPr marL="72000" marR="72000" marT="0" marB="3600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53356"/>
                  </a:ext>
                </a:extLst>
              </a:tr>
              <a:tr h="261795">
                <a:tc>
                  <a:txBody>
                    <a:bodyPr/>
                    <a:lstStyle/>
                    <a:p>
                      <a:pPr algn="r" fontAlgn="t"/>
                      <a:r>
                        <a:rPr lang="en-US" sz="1200" b="1" i="0" u="none" strike="noStrike" dirty="0">
                          <a:solidFill>
                            <a:srgbClr val="000000"/>
                          </a:solidFill>
                          <a:effectLst/>
                          <a:latin typeface="Arial" panose="020B0604020202020204" pitchFamily="34" charset="0"/>
                        </a:rPr>
                        <a:t>ĀDAŽU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520</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KULDĪGAS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483</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2067521"/>
                  </a:ext>
                </a:extLst>
              </a:tr>
              <a:tr h="261795">
                <a:tc>
                  <a:txBody>
                    <a:bodyPr/>
                    <a:lstStyle/>
                    <a:p>
                      <a:pPr algn="r" fontAlgn="t"/>
                      <a:r>
                        <a:rPr lang="en-US" sz="1200" b="1" i="0" u="none" strike="noStrike" dirty="0">
                          <a:solidFill>
                            <a:srgbClr val="000000"/>
                          </a:solidFill>
                          <a:effectLst/>
                          <a:latin typeface="Arial" panose="020B0604020202020204" pitchFamily="34" charset="0"/>
                        </a:rPr>
                        <a:t>RĪGA</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519</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LĪVĀNU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482</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9035288"/>
                  </a:ext>
                </a:extLst>
              </a:tr>
              <a:tr h="261795">
                <a:tc>
                  <a:txBody>
                    <a:bodyPr/>
                    <a:lstStyle/>
                    <a:p>
                      <a:pPr algn="r" fontAlgn="t"/>
                      <a:r>
                        <a:rPr lang="en-US" sz="1200" b="1" i="0" u="none" strike="noStrike" dirty="0">
                          <a:solidFill>
                            <a:srgbClr val="000000"/>
                          </a:solidFill>
                          <a:effectLst/>
                          <a:latin typeface="Arial" panose="020B0604020202020204" pitchFamily="34" charset="0"/>
                        </a:rPr>
                        <a:t>MĀRUPES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516</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ALŪKSNES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482</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9554126"/>
                  </a:ext>
                </a:extLst>
              </a:tr>
              <a:tr h="261795">
                <a:tc>
                  <a:txBody>
                    <a:bodyPr/>
                    <a:lstStyle/>
                    <a:p>
                      <a:pPr algn="r" fontAlgn="t"/>
                      <a:r>
                        <a:rPr lang="en-US" sz="1200" b="1" i="0" u="none" strike="noStrike" dirty="0">
                          <a:solidFill>
                            <a:srgbClr val="000000"/>
                          </a:solidFill>
                          <a:effectLst/>
                          <a:latin typeface="Arial" panose="020B0604020202020204" pitchFamily="34" charset="0"/>
                        </a:rPr>
                        <a:t>OLAINES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515</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LIEPĀJA</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480</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858210"/>
                  </a:ext>
                </a:extLst>
              </a:tr>
              <a:tr h="261795">
                <a:tc>
                  <a:txBody>
                    <a:bodyPr/>
                    <a:lstStyle/>
                    <a:p>
                      <a:pPr algn="r" fontAlgn="t"/>
                      <a:r>
                        <a:rPr lang="en-US" sz="1200" b="1" i="0" u="none" strike="noStrike" dirty="0">
                          <a:solidFill>
                            <a:srgbClr val="000000"/>
                          </a:solidFill>
                          <a:effectLst/>
                          <a:latin typeface="Arial" panose="020B0604020202020204" pitchFamily="34" charset="0"/>
                        </a:rPr>
                        <a:t>ROPAŽU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514</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VALMIERAS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479</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5860432"/>
                  </a:ext>
                </a:extLst>
              </a:tr>
              <a:tr h="261795">
                <a:tc>
                  <a:txBody>
                    <a:bodyPr/>
                    <a:lstStyle/>
                    <a:p>
                      <a:pPr algn="r" fontAlgn="t"/>
                      <a:r>
                        <a:rPr lang="en-US" sz="1200" b="1" i="0" u="none" strike="noStrike" dirty="0">
                          <a:solidFill>
                            <a:srgbClr val="000000"/>
                          </a:solidFill>
                          <a:effectLst/>
                          <a:latin typeface="Arial" panose="020B0604020202020204" pitchFamily="34" charset="0"/>
                        </a:rPr>
                        <a:t>AIZKRAUKLES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510</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AUGŠDAUGAVAS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479</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5134186"/>
                  </a:ext>
                </a:extLst>
              </a:tr>
              <a:tr h="261795">
                <a:tc>
                  <a:txBody>
                    <a:bodyPr/>
                    <a:lstStyle/>
                    <a:p>
                      <a:pPr algn="r" fontAlgn="t"/>
                      <a:r>
                        <a:rPr lang="en-US" sz="1200" b="1" i="0" u="none" strike="noStrike" dirty="0">
                          <a:solidFill>
                            <a:srgbClr val="000000"/>
                          </a:solidFill>
                          <a:effectLst/>
                          <a:latin typeface="Arial" panose="020B0604020202020204" pitchFamily="34" charset="0"/>
                        </a:rPr>
                        <a:t>ĶEKAVAS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510</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JĒKABPILS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478</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7098276"/>
                  </a:ext>
                </a:extLst>
              </a:tr>
              <a:tr h="261795">
                <a:tc>
                  <a:txBody>
                    <a:bodyPr/>
                    <a:lstStyle/>
                    <a:p>
                      <a:pPr algn="r" fontAlgn="t"/>
                      <a:r>
                        <a:rPr lang="en-US" sz="1200" b="1" i="0" u="none" strike="noStrike" dirty="0">
                          <a:solidFill>
                            <a:srgbClr val="000000"/>
                          </a:solidFill>
                          <a:effectLst/>
                          <a:latin typeface="Arial" panose="020B0604020202020204" pitchFamily="34" charset="0"/>
                        </a:rPr>
                        <a:t>OGRES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509</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MADONAS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477</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9590570"/>
                  </a:ext>
                </a:extLst>
              </a:tr>
              <a:tr h="261795">
                <a:tc>
                  <a:txBody>
                    <a:bodyPr/>
                    <a:lstStyle/>
                    <a:p>
                      <a:pPr algn="r" fontAlgn="t"/>
                      <a:r>
                        <a:rPr lang="en-US" sz="1200" b="1" i="0" u="none" strike="noStrike" dirty="0">
                          <a:solidFill>
                            <a:srgbClr val="000000"/>
                          </a:solidFill>
                          <a:effectLst/>
                          <a:latin typeface="Arial" panose="020B0604020202020204" pitchFamily="34" charset="0"/>
                        </a:rPr>
                        <a:t>SMILTENES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509</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LIMBAŽU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474</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9666444"/>
                  </a:ext>
                </a:extLst>
              </a:tr>
              <a:tr h="261795">
                <a:tc>
                  <a:txBody>
                    <a:bodyPr/>
                    <a:lstStyle/>
                    <a:p>
                      <a:pPr algn="r" fontAlgn="t"/>
                      <a:r>
                        <a:rPr lang="en-US" sz="1200" b="1" i="0" u="none" strike="noStrike" dirty="0">
                          <a:solidFill>
                            <a:srgbClr val="000000"/>
                          </a:solidFill>
                          <a:effectLst/>
                          <a:latin typeface="Arial" panose="020B0604020202020204" pitchFamily="34" charset="0"/>
                        </a:rPr>
                        <a:t>RĒZEKNE</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504</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GULBENES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473</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4867328"/>
                  </a:ext>
                </a:extLst>
              </a:tr>
              <a:tr h="261795">
                <a:tc>
                  <a:txBody>
                    <a:bodyPr/>
                    <a:lstStyle/>
                    <a:p>
                      <a:pPr algn="r" fontAlgn="t"/>
                      <a:r>
                        <a:rPr lang="en-US" sz="1200" b="1" i="0" u="none" strike="noStrike" dirty="0">
                          <a:solidFill>
                            <a:srgbClr val="000000"/>
                          </a:solidFill>
                          <a:effectLst/>
                          <a:latin typeface="Arial" panose="020B0604020202020204" pitchFamily="34" charset="0"/>
                        </a:rPr>
                        <a:t>CĒSU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502</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TUKUMA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471</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2616675"/>
                  </a:ext>
                </a:extLst>
              </a:tr>
              <a:tr h="261795">
                <a:tc>
                  <a:txBody>
                    <a:bodyPr/>
                    <a:lstStyle/>
                    <a:p>
                      <a:pPr algn="r" fontAlgn="t"/>
                      <a:r>
                        <a:rPr lang="en-US" sz="1200" b="1" i="0" u="none" strike="noStrike" dirty="0">
                          <a:solidFill>
                            <a:srgbClr val="000000"/>
                          </a:solidFill>
                          <a:effectLst/>
                          <a:latin typeface="Arial" panose="020B0604020202020204" pitchFamily="34" charset="0"/>
                        </a:rPr>
                        <a:t>JŪRMALA</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499</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VARAKĻĀNU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471</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457972"/>
                  </a:ext>
                </a:extLst>
              </a:tr>
              <a:tr h="261795">
                <a:tc>
                  <a:txBody>
                    <a:bodyPr/>
                    <a:lstStyle/>
                    <a:p>
                      <a:pPr algn="r" fontAlgn="t"/>
                      <a:r>
                        <a:rPr lang="en-US" sz="1200" b="1" i="0" u="none" strike="noStrike" dirty="0">
                          <a:solidFill>
                            <a:srgbClr val="000000"/>
                          </a:solidFill>
                          <a:effectLst/>
                          <a:latin typeface="Arial" panose="020B0604020202020204" pitchFamily="34" charset="0"/>
                        </a:rPr>
                        <a:t>SIGULDA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499</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BALVU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469</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7318452"/>
                  </a:ext>
                </a:extLst>
              </a:tr>
              <a:tr h="261795">
                <a:tc>
                  <a:txBody>
                    <a:bodyPr/>
                    <a:lstStyle/>
                    <a:p>
                      <a:pPr algn="r" fontAlgn="t"/>
                      <a:r>
                        <a:rPr lang="en-US" sz="1200" b="1" i="0" u="none" strike="noStrike" dirty="0">
                          <a:solidFill>
                            <a:srgbClr val="000000"/>
                          </a:solidFill>
                          <a:effectLst/>
                          <a:latin typeface="Arial" panose="020B0604020202020204" pitchFamily="34" charset="0"/>
                        </a:rPr>
                        <a:t>TALSU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497</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JELGAVAS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467</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638639"/>
                  </a:ext>
                </a:extLst>
              </a:tr>
              <a:tr h="261795">
                <a:tc>
                  <a:txBody>
                    <a:bodyPr/>
                    <a:lstStyle/>
                    <a:p>
                      <a:pPr algn="r" fontAlgn="t"/>
                      <a:r>
                        <a:rPr lang="en-US" sz="1200" b="1" i="0" u="none" strike="noStrike" dirty="0">
                          <a:solidFill>
                            <a:srgbClr val="000000"/>
                          </a:solidFill>
                          <a:effectLst/>
                          <a:latin typeface="Arial" panose="020B0604020202020204" pitchFamily="34" charset="0"/>
                        </a:rPr>
                        <a:t>SALDUS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496</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DOBELES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466</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916195"/>
                  </a:ext>
                </a:extLst>
              </a:tr>
              <a:tr h="261795">
                <a:tc>
                  <a:txBody>
                    <a:bodyPr/>
                    <a:lstStyle/>
                    <a:p>
                      <a:pPr algn="r" fontAlgn="t"/>
                      <a:r>
                        <a:rPr lang="en-US" sz="1200" b="1" i="0" u="none" strike="noStrike" dirty="0">
                          <a:solidFill>
                            <a:srgbClr val="000000"/>
                          </a:solidFill>
                          <a:effectLst/>
                          <a:latin typeface="Arial" panose="020B0604020202020204" pitchFamily="34" charset="0"/>
                        </a:rPr>
                        <a:t>SALASPILS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495</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LUDZAS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466</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4595912"/>
                  </a:ext>
                </a:extLst>
              </a:tr>
              <a:tr h="204377">
                <a:tc>
                  <a:txBody>
                    <a:bodyPr/>
                    <a:lstStyle/>
                    <a:p>
                      <a:pPr algn="r" fontAlgn="t"/>
                      <a:r>
                        <a:rPr lang="en-US" sz="1200" b="1" i="0" u="none" strike="noStrike" dirty="0">
                          <a:solidFill>
                            <a:srgbClr val="000000"/>
                          </a:solidFill>
                          <a:effectLst/>
                          <a:latin typeface="Arial" panose="020B0604020202020204" pitchFamily="34" charset="0"/>
                        </a:rPr>
                        <a:t>DAUGAVPILS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495</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DIENVIDKURZEMES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463</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8107771"/>
                  </a:ext>
                </a:extLst>
              </a:tr>
              <a:tr h="261795">
                <a:tc>
                  <a:txBody>
                    <a:bodyPr/>
                    <a:lstStyle/>
                    <a:p>
                      <a:pPr algn="r" fontAlgn="t"/>
                      <a:r>
                        <a:rPr lang="en-US" sz="1200" b="1" i="0" u="none" strike="noStrike" dirty="0">
                          <a:solidFill>
                            <a:srgbClr val="000000"/>
                          </a:solidFill>
                          <a:effectLst/>
                          <a:latin typeface="Arial" panose="020B0604020202020204" pitchFamily="34" charset="0"/>
                        </a:rPr>
                        <a:t>BAUSKAS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491</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KRĀSLAVAS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451</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8209230"/>
                  </a:ext>
                </a:extLst>
              </a:tr>
              <a:tr h="261795">
                <a:tc>
                  <a:txBody>
                    <a:bodyPr/>
                    <a:lstStyle/>
                    <a:p>
                      <a:pPr algn="r" fontAlgn="t"/>
                      <a:r>
                        <a:rPr lang="en-US" sz="1200" b="1" i="0" u="none" strike="noStrike" dirty="0">
                          <a:solidFill>
                            <a:srgbClr val="000000"/>
                          </a:solidFill>
                          <a:effectLst/>
                          <a:latin typeface="Arial" panose="020B0604020202020204" pitchFamily="34" charset="0"/>
                        </a:rPr>
                        <a:t>VENTSPILS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486</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VALKAS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448</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5071224"/>
                  </a:ext>
                </a:extLst>
              </a:tr>
              <a:tr h="261795">
                <a:tc>
                  <a:txBody>
                    <a:bodyPr/>
                    <a:lstStyle/>
                    <a:p>
                      <a:pPr algn="r" fontAlgn="t"/>
                      <a:r>
                        <a:rPr lang="en-US" sz="1200" b="1" i="0" u="none" strike="noStrike" dirty="0">
                          <a:solidFill>
                            <a:srgbClr val="000000"/>
                          </a:solidFill>
                          <a:effectLst/>
                          <a:latin typeface="Arial" panose="020B0604020202020204" pitchFamily="34" charset="0"/>
                        </a:rPr>
                        <a:t>SAULKRASTU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486</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VENTSPILS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446</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3190979"/>
                  </a:ext>
                </a:extLst>
              </a:tr>
              <a:tr h="261795">
                <a:tc>
                  <a:txBody>
                    <a:bodyPr/>
                    <a:lstStyle/>
                    <a:p>
                      <a:pPr algn="r" fontAlgn="t"/>
                      <a:r>
                        <a:rPr lang="en-US" sz="1200" b="1" i="0" u="none" strike="noStrike" dirty="0">
                          <a:solidFill>
                            <a:srgbClr val="000000"/>
                          </a:solidFill>
                          <a:effectLst/>
                          <a:latin typeface="Arial" panose="020B0604020202020204" pitchFamily="34" charset="0"/>
                        </a:rPr>
                        <a:t>JELGAVA</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485</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solidFill>
                            <a:srgbClr val="000000"/>
                          </a:solidFill>
                          <a:effectLst/>
                          <a:latin typeface="Arial" panose="020B0604020202020204" pitchFamily="34" charset="0"/>
                        </a:rPr>
                        <a:t>RĒZEKNES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415</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338828"/>
                  </a:ext>
                </a:extLst>
              </a:tr>
              <a:tr h="261795">
                <a:tc>
                  <a:txBody>
                    <a:bodyPr/>
                    <a:lstStyle/>
                    <a:p>
                      <a:pPr algn="r" fontAlgn="t"/>
                      <a:r>
                        <a:rPr lang="en-US" sz="1200" b="1" i="0" u="none" strike="noStrike" dirty="0">
                          <a:solidFill>
                            <a:srgbClr val="000000"/>
                          </a:solidFill>
                          <a:effectLst/>
                          <a:latin typeface="Arial" panose="020B0604020202020204" pitchFamily="34" charset="0"/>
                        </a:rPr>
                        <a:t>PREIĻU NOVADS</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485</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Calibri" panose="020F0502020204030204" pitchFamily="34" charset="0"/>
                      </a:endParaRPr>
                    </a:p>
                  </a:txBody>
                  <a:tcPr marL="72000" marR="72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1" i="0" u="none" strike="noStrike" dirty="0">
                        <a:solidFill>
                          <a:srgbClr val="000000"/>
                        </a:solidFill>
                        <a:effectLst/>
                        <a:latin typeface="Calibri" panose="020F0502020204030204" pitchFamily="34" charset="0"/>
                      </a:endParaRPr>
                    </a:p>
                  </a:txBody>
                  <a:tcPr marL="72000" marR="72000" marT="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54377957"/>
                  </a:ext>
                </a:extLst>
              </a:tr>
            </a:tbl>
          </a:graphicData>
        </a:graphic>
      </p:graphicFrame>
    </p:spTree>
    <p:extLst>
      <p:ext uri="{BB962C8B-B14F-4D97-AF65-F5344CB8AC3E}">
        <p14:creationId xmlns:p14="http://schemas.microsoft.com/office/powerpoint/2010/main" val="105499077"/>
      </p:ext>
    </p:extLst>
  </p:cSld>
  <p:clrMapOvr>
    <a:masterClrMapping/>
  </p:clrMapOvr>
  <p:transition>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4324891-5838-4B1B-953A-E4654D300D46}"/>
              </a:ext>
            </a:extLst>
          </p:cNvPr>
          <p:cNvSpPr>
            <a:spLocks noGrp="1"/>
          </p:cNvSpPr>
          <p:nvPr>
            <p:ph type="title"/>
          </p:nvPr>
        </p:nvSpPr>
        <p:spPr/>
        <p:txBody>
          <a:bodyPr>
            <a:normAutofit/>
          </a:bodyPr>
          <a:lstStyle/>
          <a:p>
            <a:r>
              <a:rPr lang="lv-LV" sz="3200" b="1" dirty="0">
                <a:solidFill>
                  <a:srgbClr val="990000"/>
                </a:solidFill>
                <a:effectLst>
                  <a:outerShdw blurRad="38100" dist="38100" dir="2700000" algn="tl">
                    <a:srgbClr val="000000">
                      <a:alpha val="43137"/>
                    </a:srgbClr>
                  </a:outerShdw>
                </a:effectLst>
                <a:latin typeface="+mn-lt"/>
              </a:rPr>
              <a:t>Skolēnu SSIP sasniegumu sadalījums pa Latvijas novadiem</a:t>
            </a:r>
          </a:p>
        </p:txBody>
      </p:sp>
      <p:pic>
        <p:nvPicPr>
          <p:cNvPr id="5" name="Satura vietturis 4" descr="Attēls, kurā ir karte&#10;&#10;Apraksts ģenerēts automātiski">
            <a:extLst>
              <a:ext uri="{FF2B5EF4-FFF2-40B4-BE49-F238E27FC236}">
                <a16:creationId xmlns:a16="http://schemas.microsoft.com/office/drawing/2014/main" id="{3BD0C940-E34B-4D75-A5E7-D8DE0E7A471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088" t="15290" r="9559" b="14122"/>
          <a:stretch/>
        </p:blipFill>
        <p:spPr>
          <a:xfrm>
            <a:off x="658536" y="1556792"/>
            <a:ext cx="7704856" cy="5040560"/>
          </a:xfrm>
        </p:spPr>
      </p:pic>
    </p:spTree>
    <p:extLst>
      <p:ext uri="{BB962C8B-B14F-4D97-AF65-F5344CB8AC3E}">
        <p14:creationId xmlns:p14="http://schemas.microsoft.com/office/powerpoint/2010/main" val="17621871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75138"/>
          </a:xfrm>
        </p:spPr>
        <p:txBody>
          <a:bodyPr>
            <a:normAutofit/>
          </a:bodyPr>
          <a:lstStyle/>
          <a:p>
            <a:r>
              <a:rPr lang="lv-LV" sz="3200" b="1" dirty="0">
                <a:solidFill>
                  <a:srgbClr val="990000"/>
                </a:solidFill>
                <a:effectLst>
                  <a:outerShdw blurRad="38100" dist="38100" dir="2700000" algn="tl">
                    <a:srgbClr val="000000">
                      <a:alpha val="43137"/>
                    </a:srgbClr>
                  </a:outerShdw>
                </a:effectLst>
                <a:latin typeface="+mn-lt"/>
              </a:rPr>
              <a:t>SSIP sasniegumu un SES saistība novados</a:t>
            </a:r>
            <a:endParaRPr lang="en-US" sz="3200" b="1" dirty="0">
              <a:solidFill>
                <a:srgbClr val="990000"/>
              </a:solidFill>
              <a:effectLst>
                <a:outerShdw blurRad="38100" dist="38100" dir="2700000" algn="tl">
                  <a:srgbClr val="000000">
                    <a:alpha val="43137"/>
                  </a:srgbClr>
                </a:outerShdw>
              </a:effectLst>
              <a:latin typeface="+mn-lt"/>
            </a:endParaRPr>
          </a:p>
        </p:txBody>
      </p:sp>
      <p:graphicFrame>
        <p:nvGraphicFramePr>
          <p:cNvPr id="4" name="Chart 3"/>
          <p:cNvGraphicFramePr>
            <a:graphicFrameLocks/>
          </p:cNvGraphicFramePr>
          <p:nvPr/>
        </p:nvGraphicFramePr>
        <p:xfrm>
          <a:off x="-108520" y="1196752"/>
          <a:ext cx="9144000" cy="4824536"/>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ular Callout 4"/>
          <p:cNvSpPr/>
          <p:nvPr/>
        </p:nvSpPr>
        <p:spPr>
          <a:xfrm>
            <a:off x="5508104" y="3356992"/>
            <a:ext cx="1656184" cy="392007"/>
          </a:xfrm>
          <a:prstGeom prst="wedgeRectCallout">
            <a:avLst>
              <a:gd name="adj1" fmla="val -62727"/>
              <a:gd name="adj2" fmla="val -929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Saulkrastu 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ular Callout 5"/>
          <p:cNvSpPr/>
          <p:nvPr/>
        </p:nvSpPr>
        <p:spPr>
          <a:xfrm>
            <a:off x="2339752" y="4725144"/>
            <a:ext cx="1656184" cy="423974"/>
          </a:xfrm>
          <a:prstGeom prst="wedgeRectCallout">
            <a:avLst>
              <a:gd name="adj1" fmla="val -83544"/>
              <a:gd name="adj2" fmla="val -215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Rēzeknes 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ular Callout 6"/>
          <p:cNvSpPr/>
          <p:nvPr/>
        </p:nvSpPr>
        <p:spPr>
          <a:xfrm>
            <a:off x="755576" y="2276872"/>
            <a:ext cx="2016224" cy="355464"/>
          </a:xfrm>
          <a:prstGeom prst="wedgeRectCallout">
            <a:avLst>
              <a:gd name="adj1" fmla="val -29465"/>
              <a:gd name="adj2" fmla="val 2312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Augšdaugavas 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ular Callout 7"/>
          <p:cNvSpPr/>
          <p:nvPr/>
        </p:nvSpPr>
        <p:spPr>
          <a:xfrm>
            <a:off x="940698" y="1580836"/>
            <a:ext cx="2016224" cy="355464"/>
          </a:xfrm>
          <a:prstGeom prst="wedgeRectCallout">
            <a:avLst>
              <a:gd name="adj1" fmla="val 54549"/>
              <a:gd name="adj2" fmla="val 1974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Aizkraukles 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ular Callout 8"/>
          <p:cNvSpPr/>
          <p:nvPr/>
        </p:nvSpPr>
        <p:spPr>
          <a:xfrm>
            <a:off x="3026125" y="1821381"/>
            <a:ext cx="1761899" cy="311475"/>
          </a:xfrm>
          <a:prstGeom prst="wedgeRectCallout">
            <a:avLst>
              <a:gd name="adj1" fmla="val -40"/>
              <a:gd name="adj2" fmla="val 1323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Smiltenes 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ular Callout 9"/>
          <p:cNvSpPr/>
          <p:nvPr/>
        </p:nvSpPr>
        <p:spPr>
          <a:xfrm>
            <a:off x="2925931" y="4213014"/>
            <a:ext cx="1656184" cy="432048"/>
          </a:xfrm>
          <a:prstGeom prst="wedgeRectCallout">
            <a:avLst>
              <a:gd name="adj1" fmla="val -62727"/>
              <a:gd name="adj2" fmla="val -929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Krāslavas 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ular Callout 10"/>
          <p:cNvSpPr/>
          <p:nvPr/>
        </p:nvSpPr>
        <p:spPr>
          <a:xfrm>
            <a:off x="4378781" y="3748999"/>
            <a:ext cx="1656184" cy="464015"/>
          </a:xfrm>
          <a:prstGeom prst="wedgeRectCallout">
            <a:avLst>
              <a:gd name="adj1" fmla="val -62727"/>
              <a:gd name="adj2" fmla="val -929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Varakļānu 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ular Callout 11"/>
          <p:cNvSpPr/>
          <p:nvPr/>
        </p:nvSpPr>
        <p:spPr>
          <a:xfrm>
            <a:off x="4788024" y="1429374"/>
            <a:ext cx="1761899" cy="373488"/>
          </a:xfrm>
          <a:prstGeom prst="wedgeRectCallout">
            <a:avLst>
              <a:gd name="adj1" fmla="val -42580"/>
              <a:gd name="adj2" fmla="val 1965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Olaines 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771569"/>
      </p:ext>
    </p:extLst>
  </p:cSld>
  <p:clrMapOvr>
    <a:masterClrMapping/>
  </p:clrMapOvr>
  <p:transition>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672"/>
            <a:ext cx="7886700" cy="1047650"/>
          </a:xfrm>
        </p:spPr>
        <p:txBody>
          <a:bodyPr/>
          <a:lstStyle/>
          <a:p>
            <a:r>
              <a:rPr lang="lv-LV" sz="3200" b="1" dirty="0">
                <a:solidFill>
                  <a:srgbClr val="990000"/>
                </a:solidFill>
                <a:effectLst>
                  <a:outerShdw blurRad="38100" dist="38100" dir="2700000" algn="tl">
                    <a:srgbClr val="000000">
                      <a:alpha val="43137"/>
                    </a:srgbClr>
                  </a:outerShdw>
                </a:effectLst>
                <a:latin typeface="+mn-lt"/>
              </a:rPr>
              <a:t>CE rezultātu sadalījums pa Latvijas novadiem</a:t>
            </a:r>
            <a:endParaRPr lang="en-US" sz="3200" b="1" dirty="0">
              <a:solidFill>
                <a:srgbClr val="990000"/>
              </a:solidFill>
              <a:effectLst>
                <a:outerShdw blurRad="38100" dist="38100" dir="2700000" algn="tl">
                  <a:srgbClr val="000000">
                    <a:alpha val="43137"/>
                  </a:srgbClr>
                </a:outerShdw>
              </a:effectLst>
              <a:latin typeface="+mn-lt"/>
            </a:endParaRPr>
          </a:p>
        </p:txBody>
      </p:sp>
      <p:pic>
        <p:nvPicPr>
          <p:cNvPr id="5" name="Satura vietturis 4" descr="Attēls, kurā ir karte&#10;&#10;Apraksts ģenerēts automātiski">
            <a:extLst>
              <a:ext uri="{FF2B5EF4-FFF2-40B4-BE49-F238E27FC236}">
                <a16:creationId xmlns:a16="http://schemas.microsoft.com/office/drawing/2014/main" id="{CFD06D4E-9B94-4751-8032-7D8F86D939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586976"/>
            <a:ext cx="8418130" cy="4936081"/>
          </a:xfrm>
        </p:spPr>
      </p:pic>
    </p:spTree>
    <p:extLst>
      <p:ext uri="{BB962C8B-B14F-4D97-AF65-F5344CB8AC3E}">
        <p14:creationId xmlns:p14="http://schemas.microsoft.com/office/powerpoint/2010/main" val="2967112231"/>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1">
            <a:extLst>
              <a:ext uri="{FF2B5EF4-FFF2-40B4-BE49-F238E27FC236}">
                <a16:creationId xmlns:a16="http://schemas.microsoft.com/office/drawing/2014/main" id="{CE8C0D5E-15FA-4F00-8AA5-CF67990134F1}"/>
              </a:ext>
            </a:extLst>
          </p:cNvPr>
          <p:cNvGraphicFramePr>
            <a:graphicFrameLocks noGrp="1"/>
          </p:cNvGraphicFramePr>
          <p:nvPr>
            <p:ph idx="1"/>
            <p:extLst>
              <p:ext uri="{D42A27DB-BD31-4B8C-83A1-F6EECF244321}">
                <p14:modId xmlns:p14="http://schemas.microsoft.com/office/powerpoint/2010/main" val="2070056614"/>
              </p:ext>
            </p:extLst>
          </p:nvPr>
        </p:nvGraphicFramePr>
        <p:xfrm>
          <a:off x="113122" y="970962"/>
          <a:ext cx="8955464" cy="5722070"/>
        </p:xfrm>
        <a:graphic>
          <a:graphicData uri="http://schemas.openxmlformats.org/drawingml/2006/chart">
            <c:chart xmlns:c="http://schemas.openxmlformats.org/drawingml/2006/chart" xmlns:r="http://schemas.openxmlformats.org/officeDocument/2006/relationships" r:id="rId2"/>
          </a:graphicData>
        </a:graphic>
      </p:graphicFrame>
      <p:sp>
        <p:nvSpPr>
          <p:cNvPr id="3" name="Virsraksts 6">
            <a:extLst>
              <a:ext uri="{FF2B5EF4-FFF2-40B4-BE49-F238E27FC236}">
                <a16:creationId xmlns:a16="http://schemas.microsoft.com/office/drawing/2014/main" id="{966D3A52-6A60-76F1-153D-8F3A3BD95877}"/>
              </a:ext>
            </a:extLst>
          </p:cNvPr>
          <p:cNvSpPr txBox="1">
            <a:spLocks/>
          </p:cNvSpPr>
          <p:nvPr/>
        </p:nvSpPr>
        <p:spPr>
          <a:xfrm>
            <a:off x="0" y="0"/>
            <a:ext cx="9169567" cy="970961"/>
          </a:xfrm>
          <a:prstGeom prst="rect">
            <a:avLst/>
          </a:prstGeom>
          <a:solidFill>
            <a:srgbClr val="E9B91C"/>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MATEMĀTIKAS SASNIEGUMI UN VALSTU IZDEVUMI UZ VIENU SKOLĒNU (VECUMĀ NO 6 LĪDZ 15 GADIEM)</a:t>
            </a:r>
          </a:p>
        </p:txBody>
      </p:sp>
      <p:pic>
        <p:nvPicPr>
          <p:cNvPr id="7" name="Attēls 6" descr="Attēls, kurā ir teksts, ekrānuzņēmums, fonts, dizains&#10;&#10;Apraksts ģenerēts automātiski">
            <a:extLst>
              <a:ext uri="{FF2B5EF4-FFF2-40B4-BE49-F238E27FC236}">
                <a16:creationId xmlns:a16="http://schemas.microsoft.com/office/drawing/2014/main" id="{50E826C2-63FE-7D33-A8FE-79FADDE9574D}"/>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787298"/>
            <a:ext cx="9169567" cy="70701"/>
          </a:xfrm>
          <a:prstGeom prst="rect">
            <a:avLst/>
          </a:prstGeom>
        </p:spPr>
      </p:pic>
      <p:sp>
        <p:nvSpPr>
          <p:cNvPr id="2" name="Ovāls 1">
            <a:extLst>
              <a:ext uri="{FF2B5EF4-FFF2-40B4-BE49-F238E27FC236}">
                <a16:creationId xmlns:a16="http://schemas.microsoft.com/office/drawing/2014/main" id="{07C62A72-8EC0-89A2-898E-636C791D038C}"/>
              </a:ext>
            </a:extLst>
          </p:cNvPr>
          <p:cNvSpPr/>
          <p:nvPr/>
        </p:nvSpPr>
        <p:spPr>
          <a:xfrm>
            <a:off x="1159497" y="2950590"/>
            <a:ext cx="1423447" cy="478410"/>
          </a:xfrm>
          <a:prstGeom prst="ellipse">
            <a:avLst/>
          </a:prstGeom>
          <a:noFill/>
          <a:ln w="28575">
            <a:solidFill>
              <a:srgbClr val="F34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36148719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197768" y="1628800"/>
          <a:ext cx="8748464" cy="4608512"/>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A033EFE1-5871-4397-AB0C-FA2231114C39}"/>
              </a:ext>
            </a:extLst>
          </p:cNvPr>
          <p:cNvSpPr>
            <a:spLocks noGrp="1"/>
          </p:cNvSpPr>
          <p:nvPr>
            <p:ph type="title"/>
          </p:nvPr>
        </p:nvSpPr>
        <p:spPr>
          <a:xfrm>
            <a:off x="628650" y="365125"/>
            <a:ext cx="7886700" cy="1325563"/>
          </a:xfrm>
        </p:spPr>
        <p:txBody>
          <a:bodyPr>
            <a:noAutofit/>
          </a:bodyPr>
          <a:lstStyle/>
          <a:p>
            <a:pPr algn="ctr" rtl="0">
              <a:defRPr lang="lv-LV" sz="3200" b="1" i="0" u="none" strike="noStrike" kern="1200" spc="0" baseline="0">
                <a:solidFill>
                  <a:srgbClr val="990000"/>
                </a:solidFill>
                <a:effectLst>
                  <a:outerShdw blurRad="38100" dist="38100" dir="2700000" algn="tl">
                    <a:srgbClr val="000000">
                      <a:alpha val="43137"/>
                    </a:srgbClr>
                  </a:outerShdw>
                </a:effectLst>
                <a:latin typeface="+mn-lt"/>
                <a:ea typeface="+mj-ea"/>
                <a:cs typeface="+mj-cs"/>
              </a:defRPr>
            </a:pPr>
            <a:r>
              <a:rPr lang="lv-LV" sz="2800" b="1" kern="1200" dirty="0">
                <a:solidFill>
                  <a:srgbClr val="990000"/>
                </a:solidFill>
                <a:effectLst>
                  <a:outerShdw blurRad="38100" dist="38100" dir="2700000" algn="tl">
                    <a:srgbClr val="000000">
                      <a:alpha val="43137"/>
                    </a:srgbClr>
                  </a:outerShdw>
                </a:effectLst>
                <a:latin typeface="+mn-lt"/>
                <a:ea typeface="+mj-ea"/>
                <a:cs typeface="+mj-cs"/>
              </a:rPr>
              <a:t>CE rezultātu saistība ar SES - prognozētais uz 2022. gadu IIN uz cilvēku </a:t>
            </a:r>
          </a:p>
        </p:txBody>
      </p:sp>
    </p:spTree>
    <p:extLst>
      <p:ext uri="{BB962C8B-B14F-4D97-AF65-F5344CB8AC3E}">
        <p14:creationId xmlns:p14="http://schemas.microsoft.com/office/powerpoint/2010/main" val="181873362"/>
      </p:ext>
    </p:extLst>
  </p:cSld>
  <p:clrMapOvr>
    <a:masterClrMapping/>
  </p:clrMapOvr>
  <p:transition>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8382"/>
            <a:ext cx="7886700" cy="1325563"/>
          </a:xfrm>
        </p:spPr>
        <p:txBody>
          <a:bodyPr>
            <a:noAutofit/>
          </a:bodyPr>
          <a:lstStyle/>
          <a:p>
            <a:pPr algn="ctr" rtl="0">
              <a:defRPr lang="lv-LV" sz="3200" b="1" i="0" u="none" strike="noStrike" kern="1200" spc="0" baseline="0">
                <a:solidFill>
                  <a:srgbClr val="990000"/>
                </a:solidFill>
                <a:effectLst>
                  <a:outerShdw blurRad="38100" dist="38100" dir="2700000" algn="tl">
                    <a:srgbClr val="000000">
                      <a:alpha val="43137"/>
                    </a:srgbClr>
                  </a:outerShdw>
                </a:effectLst>
                <a:latin typeface="+mn-lt"/>
                <a:ea typeface="+mj-ea"/>
                <a:cs typeface="+mj-cs"/>
              </a:defRPr>
            </a:pPr>
            <a:r>
              <a:rPr lang="lv-LV" sz="2800" b="1" kern="1200" dirty="0">
                <a:solidFill>
                  <a:srgbClr val="990000"/>
                </a:solidFill>
                <a:effectLst>
                  <a:outerShdw blurRad="38100" dist="38100" dir="2700000" algn="tl">
                    <a:srgbClr val="000000">
                      <a:alpha val="43137"/>
                    </a:srgbClr>
                  </a:outerShdw>
                </a:effectLst>
                <a:latin typeface="+mn-lt"/>
                <a:ea typeface="+mj-ea"/>
                <a:cs typeface="+mj-cs"/>
              </a:rPr>
              <a:t>Visu pētījuma datu skolēnu sasniegumi saistībā ar SES - prognozētais uz 2022. gadu IIN uz cilvēku </a:t>
            </a:r>
          </a:p>
        </p:txBody>
      </p:sp>
      <p:graphicFrame>
        <p:nvGraphicFramePr>
          <p:cNvPr id="4" name="Chart 3"/>
          <p:cNvGraphicFramePr>
            <a:graphicFrameLocks/>
          </p:cNvGraphicFramePr>
          <p:nvPr/>
        </p:nvGraphicFramePr>
        <p:xfrm>
          <a:off x="179512" y="1340768"/>
          <a:ext cx="8640960" cy="49066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6718810"/>
      </p:ext>
    </p:extLst>
  </p:cSld>
  <p:clrMapOvr>
    <a:masterClrMapping/>
  </p:clrMapOvr>
  <p:transition>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097" y="548680"/>
            <a:ext cx="8047806" cy="1119658"/>
          </a:xfrm>
        </p:spPr>
        <p:txBody>
          <a:bodyPr/>
          <a:lstStyle/>
          <a:p>
            <a:r>
              <a:rPr lang="lv-LV" sz="3200" b="1" dirty="0">
                <a:solidFill>
                  <a:srgbClr val="990000"/>
                </a:solidFill>
                <a:effectLst>
                  <a:outerShdw blurRad="38100" dist="38100" dir="2700000" algn="tl">
                    <a:srgbClr val="000000">
                      <a:alpha val="43137"/>
                    </a:srgbClr>
                  </a:outerShdw>
                </a:effectLst>
                <a:latin typeface="+mn-lt"/>
              </a:rPr>
              <a:t>Skolēnu kopējie (SSIP un CE) sasniegumi novados</a:t>
            </a:r>
            <a:endParaRPr lang="en-US" sz="3200" b="1" dirty="0">
              <a:solidFill>
                <a:srgbClr val="990000"/>
              </a:solidFill>
              <a:effectLst>
                <a:outerShdw blurRad="38100" dist="38100" dir="2700000" algn="tl">
                  <a:srgbClr val="000000">
                    <a:alpha val="43137"/>
                  </a:srgbClr>
                </a:outerShdw>
              </a:effectLst>
              <a:latin typeface="+mn-lt"/>
            </a:endParaRPr>
          </a:p>
        </p:txBody>
      </p:sp>
      <p:pic>
        <p:nvPicPr>
          <p:cNvPr id="9" name="Attēls 8" descr="Attēls, kurā ir karte&#10;&#10;Apraksts ģenerēts automātiski">
            <a:extLst>
              <a:ext uri="{FF2B5EF4-FFF2-40B4-BE49-F238E27FC236}">
                <a16:creationId xmlns:a16="http://schemas.microsoft.com/office/drawing/2014/main" id="{D41BDBAA-2810-4B25-B3DE-3B5A2938A01C}"/>
              </a:ext>
            </a:extLst>
          </p:cNvPr>
          <p:cNvPicPr>
            <a:picLocks noChangeAspect="1"/>
          </p:cNvPicPr>
          <p:nvPr/>
        </p:nvPicPr>
        <p:blipFill rotWithShape="1">
          <a:blip r:embed="rId2">
            <a:extLst>
              <a:ext uri="{28A0092B-C50C-407E-A947-70E740481C1C}">
                <a14:useLocalDpi xmlns:a14="http://schemas.microsoft.com/office/drawing/2010/main" val="0"/>
              </a:ext>
            </a:extLst>
          </a:blip>
          <a:srcRect l="10625" t="8556" r="8263" b="11146"/>
          <a:stretch/>
        </p:blipFill>
        <p:spPr>
          <a:xfrm>
            <a:off x="467544" y="1698791"/>
            <a:ext cx="8338990" cy="5019586"/>
          </a:xfrm>
          <a:prstGeom prst="rect">
            <a:avLst/>
          </a:prstGeom>
        </p:spPr>
      </p:pic>
    </p:spTree>
    <p:extLst>
      <p:ext uri="{BB962C8B-B14F-4D97-AF65-F5344CB8AC3E}">
        <p14:creationId xmlns:p14="http://schemas.microsoft.com/office/powerpoint/2010/main" val="593846603"/>
      </p:ext>
    </p:extLst>
  </p:cSld>
  <p:clrMapOvr>
    <a:masterClrMapping/>
  </p:clrMapOvr>
  <p:transition>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836712"/>
            <a:ext cx="8207896" cy="762000"/>
          </a:xfrm>
        </p:spPr>
        <p:txBody>
          <a:bodyPr>
            <a:normAutofit/>
          </a:bodyPr>
          <a:lstStyle/>
          <a:p>
            <a:r>
              <a:rPr lang="lv-LV" sz="3600" b="1" dirty="0">
                <a:solidFill>
                  <a:srgbClr val="990000"/>
                </a:solidFill>
                <a:effectLst>
                  <a:outerShdw blurRad="38100" dist="38100" dir="2700000" algn="tl">
                    <a:srgbClr val="000000">
                      <a:alpha val="43137"/>
                    </a:srgbClr>
                  </a:outerShdw>
                </a:effectLst>
                <a:latin typeface="+mn-lt"/>
              </a:rPr>
              <a:t>Atbildes uz pētnieciskajiem jautājumiem</a:t>
            </a:r>
            <a:endParaRPr lang="en-US" sz="3600" b="1" dirty="0">
              <a:solidFill>
                <a:srgbClr val="990000"/>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21607" y="2276872"/>
            <a:ext cx="7272808" cy="4107160"/>
          </a:xfrm>
        </p:spPr>
        <p:txBody>
          <a:bodyPr>
            <a:normAutofit lnSpcReduction="10000"/>
          </a:bodyPr>
          <a:lstStyle/>
          <a:p>
            <a:pPr>
              <a:spcAft>
                <a:spcPts val="1200"/>
              </a:spcAft>
            </a:pPr>
            <a:r>
              <a:rPr lang="lv-LV" b="1" dirty="0"/>
              <a:t>Vai varam sagaidīt, ka visās Latvijas valstspilsētās/novados būs vienādi skolēnu sasniegumi?</a:t>
            </a:r>
          </a:p>
          <a:p>
            <a:pPr>
              <a:spcAft>
                <a:spcPts val="1200"/>
              </a:spcAft>
            </a:pPr>
            <a:r>
              <a:rPr lang="lv-LV" sz="2400" b="1" dirty="0">
                <a:solidFill>
                  <a:srgbClr val="990000"/>
                </a:solidFill>
              </a:rPr>
              <a:t>Nē, nevaram sagaidīt. Jo valstspilsētās/novados ir atšķirīgs vidējais iedzīvotāju sociāli ekonomiskais statuss (SES).</a:t>
            </a:r>
          </a:p>
          <a:p>
            <a:r>
              <a:rPr lang="lv-LV" b="1" dirty="0"/>
              <a:t>Vai varam dot vērtējumu par konkrētas valstspilsētas/novada skolēnu sasniegumiem? </a:t>
            </a:r>
          </a:p>
          <a:p>
            <a:pPr>
              <a:spcAft>
                <a:spcPts val="1200"/>
              </a:spcAft>
            </a:pPr>
            <a:r>
              <a:rPr lang="lv-LV" sz="2400" b="1" dirty="0">
                <a:solidFill>
                  <a:srgbClr val="990000"/>
                </a:solidFill>
              </a:rPr>
              <a:t>Jā, varam. Ja apvieno vairāku gadu un vairāku centralizēto eksāmenu rezultātus un ņem vērā valstspilsētas/novada iedzīvotāju vidējo SES (piemēram, vidējo iedzīvotāju ienākumu nodokli IIN).</a:t>
            </a:r>
            <a:endParaRPr lang="en-US" sz="2400" b="1" dirty="0">
              <a:solidFill>
                <a:srgbClr val="990000"/>
              </a:solidFill>
            </a:endParaRPr>
          </a:p>
        </p:txBody>
      </p:sp>
    </p:spTree>
    <p:extLst>
      <p:ext uri="{BB962C8B-B14F-4D97-AF65-F5344CB8AC3E}">
        <p14:creationId xmlns:p14="http://schemas.microsoft.com/office/powerpoint/2010/main" val="1378204375"/>
      </p:ext>
    </p:extLst>
  </p:cSld>
  <p:clrMapOvr>
    <a:masterClrMapping/>
  </p:clrMapOvr>
  <p:transition>
    <p:fade thruBlk="1"/>
  </p:transition>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Apakšvirsraksts 1">
            <a:extLst>
              <a:ext uri="{FF2B5EF4-FFF2-40B4-BE49-F238E27FC236}">
                <a16:creationId xmlns:a16="http://schemas.microsoft.com/office/drawing/2014/main" id="{521170FF-BB91-4F54-971D-D36385B9F344}"/>
              </a:ext>
            </a:extLst>
          </p:cNvPr>
          <p:cNvSpPr>
            <a:spLocks noGrp="1"/>
          </p:cNvSpPr>
          <p:nvPr>
            <p:ph type="subTitle" idx="1"/>
          </p:nvPr>
        </p:nvSpPr>
        <p:spPr>
          <a:xfrm>
            <a:off x="-12914" y="4581128"/>
            <a:ext cx="9144000" cy="1440160"/>
          </a:xfrm>
        </p:spPr>
        <p:txBody>
          <a:bodyPr>
            <a:normAutofit fontScale="92500" lnSpcReduction="20000"/>
          </a:bodyPr>
          <a:lstStyle/>
          <a:p>
            <a:r>
              <a:rPr lang="lv-LV" sz="2800" b="1" i="1" dirty="0"/>
              <a:t>Andrejs Geske</a:t>
            </a:r>
          </a:p>
          <a:p>
            <a:br>
              <a:rPr lang="lv-LV" sz="2800" b="1" i="1" dirty="0"/>
            </a:br>
            <a:r>
              <a:rPr lang="lv-LV" sz="1800" b="1" i="1" dirty="0"/>
              <a:t>Latvijas Universitāte</a:t>
            </a:r>
            <a:br>
              <a:rPr lang="lv-LV" sz="1800" b="1" i="1" dirty="0"/>
            </a:br>
            <a:r>
              <a:rPr lang="lv-LV" sz="1800" b="1" i="1" dirty="0"/>
              <a:t>Pedagoģijas, psiholoģijas un mākslas fakultāte</a:t>
            </a:r>
          </a:p>
          <a:p>
            <a:r>
              <a:rPr lang="lv-LV" sz="1800" b="1" i="1" dirty="0"/>
              <a:t>Izglītības pētniecības institūts</a:t>
            </a:r>
            <a:endParaRPr lang="lv-LV" sz="2800" b="1" i="1" dirty="0"/>
          </a:p>
        </p:txBody>
      </p:sp>
      <p:sp>
        <p:nvSpPr>
          <p:cNvPr id="4" name="Rectangle 2"/>
          <p:cNvSpPr txBox="1">
            <a:spLocks noChangeArrowheads="1"/>
          </p:cNvSpPr>
          <p:nvPr/>
        </p:nvSpPr>
        <p:spPr bwMode="auto">
          <a:xfrm>
            <a:off x="-31361" y="1238098"/>
            <a:ext cx="914400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800">
                <a:solidFill>
                  <a:srgbClr val="990000"/>
                </a:solidFill>
                <a:latin typeface="+mj-lt"/>
                <a:ea typeface="+mj-ea"/>
                <a:cs typeface="+mj-cs"/>
              </a:defRPr>
            </a:lvl1pPr>
            <a:lvl2pPr algn="ctr" rtl="0" fontAlgn="base">
              <a:spcBef>
                <a:spcPct val="0"/>
              </a:spcBef>
              <a:spcAft>
                <a:spcPct val="0"/>
              </a:spcAft>
              <a:defRPr sz="4000">
                <a:solidFill>
                  <a:srgbClr val="990000"/>
                </a:solidFill>
                <a:latin typeface="Impact" pitchFamily="34" charset="0"/>
              </a:defRPr>
            </a:lvl2pPr>
            <a:lvl3pPr algn="ctr" rtl="0" fontAlgn="base">
              <a:spcBef>
                <a:spcPct val="0"/>
              </a:spcBef>
              <a:spcAft>
                <a:spcPct val="0"/>
              </a:spcAft>
              <a:defRPr sz="4000">
                <a:solidFill>
                  <a:srgbClr val="990000"/>
                </a:solidFill>
                <a:latin typeface="Impact" pitchFamily="34" charset="0"/>
              </a:defRPr>
            </a:lvl3pPr>
            <a:lvl4pPr algn="ctr" rtl="0" fontAlgn="base">
              <a:spcBef>
                <a:spcPct val="0"/>
              </a:spcBef>
              <a:spcAft>
                <a:spcPct val="0"/>
              </a:spcAft>
              <a:defRPr sz="4000">
                <a:solidFill>
                  <a:srgbClr val="990000"/>
                </a:solidFill>
                <a:latin typeface="Impact" pitchFamily="34" charset="0"/>
              </a:defRPr>
            </a:lvl4pPr>
            <a:lvl5pPr algn="ctr" rtl="0" fontAlgn="base">
              <a:spcBef>
                <a:spcPct val="0"/>
              </a:spcBef>
              <a:spcAft>
                <a:spcPct val="0"/>
              </a:spcAft>
              <a:defRPr sz="4000">
                <a:solidFill>
                  <a:srgbClr val="990000"/>
                </a:solidFill>
                <a:latin typeface="Impact" pitchFamily="34" charset="0"/>
              </a:defRPr>
            </a:lvl5pPr>
            <a:lvl6pPr marL="457200" algn="ctr" rtl="0" fontAlgn="base">
              <a:spcBef>
                <a:spcPct val="0"/>
              </a:spcBef>
              <a:spcAft>
                <a:spcPct val="0"/>
              </a:spcAft>
              <a:defRPr sz="4000">
                <a:solidFill>
                  <a:srgbClr val="990000"/>
                </a:solidFill>
                <a:latin typeface="Impact" pitchFamily="34" charset="0"/>
              </a:defRPr>
            </a:lvl6pPr>
            <a:lvl7pPr marL="914400" algn="ctr" rtl="0" fontAlgn="base">
              <a:spcBef>
                <a:spcPct val="0"/>
              </a:spcBef>
              <a:spcAft>
                <a:spcPct val="0"/>
              </a:spcAft>
              <a:defRPr sz="4000">
                <a:solidFill>
                  <a:srgbClr val="990000"/>
                </a:solidFill>
                <a:latin typeface="Impact" pitchFamily="34" charset="0"/>
              </a:defRPr>
            </a:lvl7pPr>
            <a:lvl8pPr marL="1371600" algn="ctr" rtl="0" fontAlgn="base">
              <a:spcBef>
                <a:spcPct val="0"/>
              </a:spcBef>
              <a:spcAft>
                <a:spcPct val="0"/>
              </a:spcAft>
              <a:defRPr sz="4000">
                <a:solidFill>
                  <a:srgbClr val="990000"/>
                </a:solidFill>
                <a:latin typeface="Impact" pitchFamily="34" charset="0"/>
              </a:defRPr>
            </a:lvl8pPr>
            <a:lvl9pPr marL="1828800" algn="ctr" rtl="0" fontAlgn="base">
              <a:spcBef>
                <a:spcPct val="0"/>
              </a:spcBef>
              <a:spcAft>
                <a:spcPct val="0"/>
              </a:spcAft>
              <a:defRPr sz="4000">
                <a:solidFill>
                  <a:srgbClr val="990000"/>
                </a:solidFill>
                <a:latin typeface="Impact"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v-LV" altLang="lv-LV" sz="54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t>Paldies par uzmanību!</a:t>
            </a:r>
            <a:endParaRPr kumimoji="0" lang="en-GB" altLang="lv-LV" sz="54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endParaRPr>
          </a:p>
        </p:txBody>
      </p:sp>
    </p:spTree>
    <p:extLst>
      <p:ext uri="{BB962C8B-B14F-4D97-AF65-F5344CB8AC3E}">
        <p14:creationId xmlns:p14="http://schemas.microsoft.com/office/powerpoint/2010/main" val="27062061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1" y="1629318"/>
            <a:ext cx="9144000" cy="3246013"/>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Augstu sasniegumu nodrošināšanas iespējas </a:t>
            </a:r>
            <a:b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b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4. klašu skolēniem un 15 gadus veciem jauniešiem</a:t>
            </a:r>
            <a:endParaRPr lang="es-ES" altLang="lv-LV" sz="3200" b="1" dirty="0">
              <a:ln w="19050">
                <a:noFill/>
              </a:ln>
              <a:effectLst>
                <a:outerShdw blurRad="50800" dist="38100" dir="2700000" algn="tl" rotWithShape="0">
                  <a:prstClr val="black">
                    <a:alpha val="40000"/>
                  </a:prstClr>
                </a:outerShdw>
              </a:effectLst>
              <a:cs typeface="Browallia New" panose="020B0502040204020203" pitchFamily="34" charset="-34"/>
            </a:endParaRPr>
          </a:p>
        </p:txBody>
      </p:sp>
      <p:sp>
        <p:nvSpPr>
          <p:cNvPr id="7" name="Subtitle 2"/>
          <p:cNvSpPr>
            <a:spLocks noGrp="1"/>
          </p:cNvSpPr>
          <p:nvPr>
            <p:ph type="subTitle" idx="1"/>
          </p:nvPr>
        </p:nvSpPr>
        <p:spPr>
          <a:xfrm>
            <a:off x="3545830" y="4904728"/>
            <a:ext cx="4921088" cy="779293"/>
          </a:xfrm>
        </p:spPr>
        <p:txBody>
          <a:bodyPr>
            <a:normAutofit lnSpcReduction="10000"/>
          </a:bodyPr>
          <a:lstStyle/>
          <a:p>
            <a:pPr algn="r"/>
            <a:r>
              <a:rPr lang="lv-LV" sz="1500" b="1" i="1" dirty="0">
                <a:solidFill>
                  <a:srgbClr val="002060"/>
                </a:solidFill>
                <a:effectLst>
                  <a:outerShdw blurRad="38100" dist="38100" dir="2700000" algn="tl">
                    <a:srgbClr val="000000">
                      <a:alpha val="43137"/>
                    </a:srgbClr>
                  </a:outerShdw>
                </a:effectLst>
              </a:rPr>
              <a:t>LU PPMF IPI vadošā pētniece, Ph.D. Linda Mihno</a:t>
            </a:r>
          </a:p>
          <a:p>
            <a:pPr algn="r"/>
            <a:r>
              <a:rPr lang="lv-LV" sz="1500" b="1" i="1" dirty="0">
                <a:solidFill>
                  <a:srgbClr val="002060"/>
                </a:solidFill>
                <a:effectLst>
                  <a:outerShdw blurRad="38100" dist="38100" dir="2700000" algn="tl">
                    <a:srgbClr val="000000">
                      <a:alpha val="43137"/>
                    </a:srgbClr>
                  </a:outerShdw>
                </a:effectLst>
              </a:rPr>
              <a:t>LU PPMF IPI pētniece, Mg. Agnese Mālere</a:t>
            </a:r>
          </a:p>
          <a:p>
            <a:pPr algn="r"/>
            <a:r>
              <a:rPr lang="lv-LV" sz="1200" b="1" dirty="0">
                <a:solidFill>
                  <a:srgbClr val="002060"/>
                </a:solidFill>
                <a:effectLst>
                  <a:outerShdw blurRad="38100" dist="38100" dir="2700000" algn="tl">
                    <a:srgbClr val="000000">
                      <a:alpha val="43137"/>
                    </a:srgbClr>
                  </a:outerShdw>
                </a:effectLst>
                <a:latin typeface="Bookman Old Style" pitchFamily="18" charset="0"/>
              </a:rPr>
              <a:t>2023. gada  5. decembris</a:t>
            </a:r>
          </a:p>
          <a:p>
            <a:pPr algn="r"/>
            <a:endParaRPr lang="lv-LV" sz="1200" b="1" dirty="0">
              <a:solidFill>
                <a:srgbClr val="002060"/>
              </a:solidFill>
              <a:effectLst>
                <a:outerShdw blurRad="38100" dist="38100" dir="2700000" algn="tl">
                  <a:srgbClr val="000000">
                    <a:alpha val="43137"/>
                  </a:srgbClr>
                </a:outerShdw>
              </a:effectLst>
            </a:endParaRPr>
          </a:p>
          <a:p>
            <a:pPr algn="r"/>
            <a:endParaRPr lang="lv-LV" sz="1200" b="1" dirty="0">
              <a:solidFill>
                <a:srgbClr val="002060"/>
              </a:solidFill>
              <a:effectLst>
                <a:outerShdw blurRad="38100" dist="38100" dir="2700000" algn="tl">
                  <a:srgbClr val="000000">
                    <a:alpha val="43137"/>
                  </a:srgbClr>
                </a:outerShdw>
              </a:effectLst>
            </a:endParaRPr>
          </a:p>
        </p:txBody>
      </p:sp>
      <p:pic>
        <p:nvPicPr>
          <p:cNvPr id="8" name="Picture 5" descr="pet_instituta_logo_civic-png-caurspidigs.png"/>
          <p:cNvPicPr>
            <a:picLocks noChangeAspect="1"/>
          </p:cNvPicPr>
          <p:nvPr/>
        </p:nvPicPr>
        <p:blipFill>
          <a:blip r:embed="rId3" cstate="print"/>
          <a:stretch>
            <a:fillRect/>
          </a:stretch>
        </p:blipFill>
        <p:spPr>
          <a:xfrm>
            <a:off x="8128712" y="479254"/>
            <a:ext cx="816632" cy="1113588"/>
          </a:xfrm>
          <a:prstGeom prst="rect">
            <a:avLst/>
          </a:prstGeom>
          <a:noFill/>
        </p:spPr>
      </p:pic>
      <p:sp>
        <p:nvSpPr>
          <p:cNvPr id="2" name="Rectangle 1"/>
          <p:cNvSpPr/>
          <p:nvPr/>
        </p:nvSpPr>
        <p:spPr>
          <a:xfrm>
            <a:off x="1141588" y="5091165"/>
            <a:ext cx="7236804" cy="1011437"/>
          </a:xfrm>
          <a:prstGeom prst="rect">
            <a:avLst/>
          </a:prstGeom>
          <a:noFill/>
          <a:ln>
            <a:noFill/>
          </a:ln>
          <a:effectLst>
            <a:softEdge rad="1270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398003" y="388359"/>
            <a:ext cx="353406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DALĪBA STARPTAUTISKOS IZGLĪTĪBAS PĒTĪJUMOS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PROJEKTA NR. 8.3.6.1/16/I/001</a:t>
            </a:r>
          </a:p>
        </p:txBody>
      </p:sp>
      <p:pic>
        <p:nvPicPr>
          <p:cNvPr id="16" name="Picture 15">
            <a:extLst>
              <a:ext uri="{FF2B5EF4-FFF2-40B4-BE49-F238E27FC236}">
                <a16:creationId xmlns:a16="http://schemas.microsoft.com/office/drawing/2014/main" id="{F0F886C0-E248-45C8-80E5-CD17E9884A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9636" y="5870459"/>
            <a:ext cx="2732389" cy="564796"/>
          </a:xfrm>
          <a:prstGeom prst="rect">
            <a:avLst/>
          </a:prstGeom>
        </p:spPr>
      </p:pic>
      <p:pic>
        <p:nvPicPr>
          <p:cNvPr id="5" name="Attēls 4">
            <a:extLst>
              <a:ext uri="{FF2B5EF4-FFF2-40B4-BE49-F238E27FC236}">
                <a16:creationId xmlns:a16="http://schemas.microsoft.com/office/drawing/2014/main" id="{68C4D61A-F09E-7A18-1169-60A708ED93D9}"/>
              </a:ext>
            </a:extLst>
          </p:cNvPr>
          <p:cNvPicPr>
            <a:picLocks noChangeAspect="1"/>
          </p:cNvPicPr>
          <p:nvPr/>
        </p:nvPicPr>
        <p:blipFill>
          <a:blip r:embed="rId5"/>
          <a:stretch>
            <a:fillRect/>
          </a:stretch>
        </p:blipFill>
        <p:spPr>
          <a:xfrm>
            <a:off x="5535676" y="5713418"/>
            <a:ext cx="1985963" cy="700088"/>
          </a:xfrm>
          <a:prstGeom prst="rect">
            <a:avLst/>
          </a:prstGeom>
        </p:spPr>
      </p:pic>
      <p:pic>
        <p:nvPicPr>
          <p:cNvPr id="9" name="Attēls 8" descr="Attēls, kurā ir teksts, ekrānuzņēmums, fonts, dizains&#10;&#10;Apraksts ģenerēts automātiski">
            <a:extLst>
              <a:ext uri="{FF2B5EF4-FFF2-40B4-BE49-F238E27FC236}">
                <a16:creationId xmlns:a16="http://schemas.microsoft.com/office/drawing/2014/main" id="{8557B56E-EBD5-5DE7-978D-CA3D6763B3FB}"/>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32773"/>
            <a:ext cx="9143999" cy="179315"/>
          </a:xfrm>
          <a:prstGeom prst="rect">
            <a:avLst/>
          </a:prstGeom>
        </p:spPr>
      </p:pic>
      <p:pic>
        <p:nvPicPr>
          <p:cNvPr id="11" name="Attēls 10" descr="Attēls, kurā ir teksts, ekrānuzņēmums, fonts, dizains&#10;&#10;Apraksts ģenerēts automātiski">
            <a:extLst>
              <a:ext uri="{FF2B5EF4-FFF2-40B4-BE49-F238E27FC236}">
                <a16:creationId xmlns:a16="http://schemas.microsoft.com/office/drawing/2014/main" id="{989B90A1-13A2-30EB-A07E-EBA4EF6FBD41}"/>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FC2EC8F0-5C29-31D0-D8D9-7B1C1549D113}"/>
              </a:ext>
            </a:extLst>
          </p:cNvPr>
          <p:cNvSpPr>
            <a:spLocks noGrp="1"/>
          </p:cNvSpPr>
          <p:nvPr>
            <p:ph type="title"/>
          </p:nvPr>
        </p:nvSpPr>
        <p:spPr>
          <a:xfrm>
            <a:off x="628650" y="365125"/>
            <a:ext cx="7886700" cy="1325563"/>
          </a:xfrm>
        </p:spPr>
        <p:txBody>
          <a:bodyPr>
            <a:normAutofit/>
          </a:bodyPr>
          <a:lstStyle/>
          <a:p>
            <a:r>
              <a:rPr lang="lv-LV" sz="4700" b="1" dirty="0">
                <a:effectLst>
                  <a:outerShdw blurRad="38100" dist="38100" dir="2700000" algn="tl">
                    <a:srgbClr val="000000">
                      <a:alpha val="43137"/>
                    </a:srgbClr>
                  </a:outerShdw>
                </a:effectLst>
              </a:rPr>
              <a:t>Matemātikas kompetence</a:t>
            </a:r>
          </a:p>
        </p:txBody>
      </p:sp>
      <p:sp>
        <p:nvSpPr>
          <p:cNvPr id="15"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 name="connsiteX0" fmla="*/ 0 w 7818120"/>
              <a:gd name="connsiteY0" fmla="*/ 0 h 18288"/>
              <a:gd name="connsiteX1" fmla="*/ 573329 w 7818120"/>
              <a:gd name="connsiteY1" fmla="*/ 0 h 18288"/>
              <a:gd name="connsiteX2" fmla="*/ 990295 w 7818120"/>
              <a:gd name="connsiteY2" fmla="*/ 0 h 18288"/>
              <a:gd name="connsiteX3" fmla="*/ 1394232 w 7818120"/>
              <a:gd name="connsiteY3" fmla="*/ 0 h 18288"/>
              <a:gd name="connsiteX4" fmla="*/ 1798168 w 7818120"/>
              <a:gd name="connsiteY4" fmla="*/ 0 h 18288"/>
              <a:gd name="connsiteX5" fmla="*/ 2371496 w 7818120"/>
              <a:gd name="connsiteY5" fmla="*/ 0 h 18288"/>
              <a:gd name="connsiteX6" fmla="*/ 2944825 w 7818120"/>
              <a:gd name="connsiteY6" fmla="*/ 0 h 18288"/>
              <a:gd name="connsiteX7" fmla="*/ 3752698 w 7818120"/>
              <a:gd name="connsiteY7" fmla="*/ 0 h 18288"/>
              <a:gd name="connsiteX8" fmla="*/ 4247845 w 7818120"/>
              <a:gd name="connsiteY8" fmla="*/ 0 h 18288"/>
              <a:gd name="connsiteX9" fmla="*/ 5055718 w 7818120"/>
              <a:gd name="connsiteY9" fmla="*/ 0 h 18288"/>
              <a:gd name="connsiteX10" fmla="*/ 5863590 w 7818120"/>
              <a:gd name="connsiteY10" fmla="*/ 0 h 18288"/>
              <a:gd name="connsiteX11" fmla="*/ 6515100 w 7818120"/>
              <a:gd name="connsiteY11" fmla="*/ 0 h 18288"/>
              <a:gd name="connsiteX12" fmla="*/ 7818120 w 7818120"/>
              <a:gd name="connsiteY12" fmla="*/ 0 h 18288"/>
              <a:gd name="connsiteX13" fmla="*/ 7818120 w 7818120"/>
              <a:gd name="connsiteY13" fmla="*/ 18288 h 18288"/>
              <a:gd name="connsiteX14" fmla="*/ 7401154 w 7818120"/>
              <a:gd name="connsiteY14" fmla="*/ 18288 h 18288"/>
              <a:gd name="connsiteX15" fmla="*/ 6593281 w 7818120"/>
              <a:gd name="connsiteY15" fmla="*/ 18288 h 18288"/>
              <a:gd name="connsiteX16" fmla="*/ 6098134 w 7818120"/>
              <a:gd name="connsiteY16" fmla="*/ 18288 h 18288"/>
              <a:gd name="connsiteX17" fmla="*/ 5446624 w 7818120"/>
              <a:gd name="connsiteY17" fmla="*/ 18288 h 18288"/>
              <a:gd name="connsiteX18" fmla="*/ 4638751 w 7818120"/>
              <a:gd name="connsiteY18" fmla="*/ 18288 h 18288"/>
              <a:gd name="connsiteX19" fmla="*/ 3987241 w 7818120"/>
              <a:gd name="connsiteY19" fmla="*/ 18288 h 18288"/>
              <a:gd name="connsiteX20" fmla="*/ 3570275 w 7818120"/>
              <a:gd name="connsiteY20" fmla="*/ 18288 h 18288"/>
              <a:gd name="connsiteX21" fmla="*/ 3075127 w 7818120"/>
              <a:gd name="connsiteY21" fmla="*/ 18288 h 18288"/>
              <a:gd name="connsiteX22" fmla="*/ 2267255 w 7818120"/>
              <a:gd name="connsiteY22" fmla="*/ 18288 h 18288"/>
              <a:gd name="connsiteX23" fmla="*/ 1615745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01002" y="-20048"/>
                  <a:pt x="215808" y="13837"/>
                  <a:pt x="416966" y="0"/>
                </a:cubicBezTo>
                <a:cubicBezTo>
                  <a:pt x="573264" y="9422"/>
                  <a:pt x="897859" y="4188"/>
                  <a:pt x="1146658" y="0"/>
                </a:cubicBezTo>
                <a:cubicBezTo>
                  <a:pt x="1409722" y="12227"/>
                  <a:pt x="1377475" y="-3286"/>
                  <a:pt x="1563624" y="0"/>
                </a:cubicBezTo>
                <a:cubicBezTo>
                  <a:pt x="1758084" y="11330"/>
                  <a:pt x="1967746" y="-7403"/>
                  <a:pt x="2136953" y="0"/>
                </a:cubicBezTo>
                <a:cubicBezTo>
                  <a:pt x="2354826" y="-5751"/>
                  <a:pt x="2687014" y="20029"/>
                  <a:pt x="2944825" y="0"/>
                </a:cubicBezTo>
                <a:cubicBezTo>
                  <a:pt x="3238848" y="15226"/>
                  <a:pt x="3415761" y="33925"/>
                  <a:pt x="3596335" y="0"/>
                </a:cubicBezTo>
                <a:cubicBezTo>
                  <a:pt x="3815108" y="13362"/>
                  <a:pt x="3972448" y="-68797"/>
                  <a:pt x="4326026" y="0"/>
                </a:cubicBezTo>
                <a:cubicBezTo>
                  <a:pt x="4638028" y="39995"/>
                  <a:pt x="4794473" y="211"/>
                  <a:pt x="4899355" y="0"/>
                </a:cubicBezTo>
                <a:cubicBezTo>
                  <a:pt x="5037170" y="-13296"/>
                  <a:pt x="5289722" y="-48609"/>
                  <a:pt x="5550865" y="0"/>
                </a:cubicBezTo>
                <a:cubicBezTo>
                  <a:pt x="5740088" y="19163"/>
                  <a:pt x="6143605" y="-29909"/>
                  <a:pt x="6358738" y="0"/>
                </a:cubicBezTo>
                <a:cubicBezTo>
                  <a:pt x="6556443" y="18955"/>
                  <a:pt x="6741581" y="-22634"/>
                  <a:pt x="6853885" y="0"/>
                </a:cubicBezTo>
                <a:cubicBezTo>
                  <a:pt x="6996029" y="20497"/>
                  <a:pt x="7453286" y="6658"/>
                  <a:pt x="7818120" y="0"/>
                </a:cubicBezTo>
                <a:cubicBezTo>
                  <a:pt x="7817552" y="7862"/>
                  <a:pt x="7817901" y="13269"/>
                  <a:pt x="7818120" y="18288"/>
                </a:cubicBezTo>
                <a:cubicBezTo>
                  <a:pt x="7701883" y="-33961"/>
                  <a:pt x="7395843" y="8437"/>
                  <a:pt x="7244791" y="18288"/>
                </a:cubicBezTo>
                <a:cubicBezTo>
                  <a:pt x="7088282" y="14407"/>
                  <a:pt x="6958165" y="20902"/>
                  <a:pt x="6827825" y="18288"/>
                </a:cubicBezTo>
                <a:cubicBezTo>
                  <a:pt x="6715653" y="-2805"/>
                  <a:pt x="6356779" y="33124"/>
                  <a:pt x="6176315" y="18288"/>
                </a:cubicBezTo>
                <a:cubicBezTo>
                  <a:pt x="6015867" y="-5301"/>
                  <a:pt x="5852369" y="-275"/>
                  <a:pt x="5681167" y="18288"/>
                </a:cubicBezTo>
                <a:cubicBezTo>
                  <a:pt x="5508002" y="48742"/>
                  <a:pt x="5304989" y="-7247"/>
                  <a:pt x="5029657" y="18288"/>
                </a:cubicBezTo>
                <a:cubicBezTo>
                  <a:pt x="4760375" y="46790"/>
                  <a:pt x="4637400" y="35678"/>
                  <a:pt x="4378147" y="18288"/>
                </a:cubicBezTo>
                <a:cubicBezTo>
                  <a:pt x="4094943" y="8043"/>
                  <a:pt x="4037303" y="27568"/>
                  <a:pt x="3726637" y="18288"/>
                </a:cubicBezTo>
                <a:cubicBezTo>
                  <a:pt x="3400340" y="-2459"/>
                  <a:pt x="3320728" y="61058"/>
                  <a:pt x="3075127" y="18288"/>
                </a:cubicBezTo>
                <a:cubicBezTo>
                  <a:pt x="2809301" y="-25757"/>
                  <a:pt x="2702630" y="16477"/>
                  <a:pt x="2501798" y="18288"/>
                </a:cubicBezTo>
                <a:cubicBezTo>
                  <a:pt x="2308686" y="20751"/>
                  <a:pt x="2079466" y="5550"/>
                  <a:pt x="1772107" y="18288"/>
                </a:cubicBezTo>
                <a:cubicBezTo>
                  <a:pt x="1420202" y="47064"/>
                  <a:pt x="1431765" y="28913"/>
                  <a:pt x="1120597" y="18288"/>
                </a:cubicBezTo>
                <a:cubicBezTo>
                  <a:pt x="791266" y="31607"/>
                  <a:pt x="235945" y="82322"/>
                  <a:pt x="0" y="18288"/>
                </a:cubicBezTo>
                <a:cubicBezTo>
                  <a:pt x="-589" y="13471"/>
                  <a:pt x="-474" y="7409"/>
                  <a:pt x="0" y="0"/>
                </a:cubicBezTo>
                <a:close/>
              </a:path>
              <a:path w="7818120" h="18288" stroke="0" extrusionOk="0">
                <a:moveTo>
                  <a:pt x="0" y="0"/>
                </a:moveTo>
                <a:cubicBezTo>
                  <a:pt x="161767" y="-7030"/>
                  <a:pt x="286873" y="-11228"/>
                  <a:pt x="573329" y="0"/>
                </a:cubicBezTo>
                <a:cubicBezTo>
                  <a:pt x="860952" y="-8429"/>
                  <a:pt x="823968" y="-2420"/>
                  <a:pt x="990295" y="0"/>
                </a:cubicBezTo>
                <a:cubicBezTo>
                  <a:pt x="1144921" y="-13846"/>
                  <a:pt x="1288801" y="10931"/>
                  <a:pt x="1394232" y="0"/>
                </a:cubicBezTo>
                <a:cubicBezTo>
                  <a:pt x="1499663" y="-10931"/>
                  <a:pt x="1677634" y="10318"/>
                  <a:pt x="1798168" y="0"/>
                </a:cubicBezTo>
                <a:cubicBezTo>
                  <a:pt x="2021167" y="5465"/>
                  <a:pt x="2087775" y="-15972"/>
                  <a:pt x="2371496" y="0"/>
                </a:cubicBezTo>
                <a:cubicBezTo>
                  <a:pt x="2646084" y="3640"/>
                  <a:pt x="2709294" y="-15431"/>
                  <a:pt x="2944825" y="0"/>
                </a:cubicBezTo>
                <a:cubicBezTo>
                  <a:pt x="3182104" y="39801"/>
                  <a:pt x="3563508" y="7189"/>
                  <a:pt x="3752698" y="0"/>
                </a:cubicBezTo>
                <a:cubicBezTo>
                  <a:pt x="4004713" y="-51688"/>
                  <a:pt x="4111759" y="8465"/>
                  <a:pt x="4247845" y="0"/>
                </a:cubicBezTo>
                <a:cubicBezTo>
                  <a:pt x="4409051" y="-38636"/>
                  <a:pt x="4840912" y="-6880"/>
                  <a:pt x="5055718" y="0"/>
                </a:cubicBezTo>
                <a:cubicBezTo>
                  <a:pt x="5318987" y="12828"/>
                  <a:pt x="5464207" y="16349"/>
                  <a:pt x="5863590" y="0"/>
                </a:cubicBezTo>
                <a:cubicBezTo>
                  <a:pt x="6258188" y="21536"/>
                  <a:pt x="6373895" y="-20866"/>
                  <a:pt x="6515100" y="0"/>
                </a:cubicBezTo>
                <a:cubicBezTo>
                  <a:pt x="6673199" y="-42487"/>
                  <a:pt x="7368245" y="-124798"/>
                  <a:pt x="7818120" y="0"/>
                </a:cubicBezTo>
                <a:cubicBezTo>
                  <a:pt x="7818163" y="8895"/>
                  <a:pt x="7818750" y="9828"/>
                  <a:pt x="7818120" y="18288"/>
                </a:cubicBezTo>
                <a:cubicBezTo>
                  <a:pt x="7615777" y="-1071"/>
                  <a:pt x="7527543" y="-5750"/>
                  <a:pt x="7401154" y="18288"/>
                </a:cubicBezTo>
                <a:cubicBezTo>
                  <a:pt x="7322611" y="47896"/>
                  <a:pt x="6964426" y="-24966"/>
                  <a:pt x="6593281" y="18288"/>
                </a:cubicBezTo>
                <a:cubicBezTo>
                  <a:pt x="6260055" y="33833"/>
                  <a:pt x="6287545" y="-3963"/>
                  <a:pt x="6098134" y="18288"/>
                </a:cubicBezTo>
                <a:cubicBezTo>
                  <a:pt x="5900337" y="14995"/>
                  <a:pt x="5605990" y="72621"/>
                  <a:pt x="5446624" y="18288"/>
                </a:cubicBezTo>
                <a:cubicBezTo>
                  <a:pt x="5244167" y="-23104"/>
                  <a:pt x="4914971" y="-34358"/>
                  <a:pt x="4638751" y="18288"/>
                </a:cubicBezTo>
                <a:cubicBezTo>
                  <a:pt x="4353273" y="8380"/>
                  <a:pt x="4297533" y="13876"/>
                  <a:pt x="3987241" y="18288"/>
                </a:cubicBezTo>
                <a:cubicBezTo>
                  <a:pt x="3687723" y="41876"/>
                  <a:pt x="3776181" y="30039"/>
                  <a:pt x="3570275" y="18288"/>
                </a:cubicBezTo>
                <a:cubicBezTo>
                  <a:pt x="3396160" y="10249"/>
                  <a:pt x="3285909" y="48310"/>
                  <a:pt x="3075127" y="18288"/>
                </a:cubicBezTo>
                <a:cubicBezTo>
                  <a:pt x="2869474" y="41512"/>
                  <a:pt x="2676329" y="4972"/>
                  <a:pt x="2267255" y="18288"/>
                </a:cubicBezTo>
                <a:cubicBezTo>
                  <a:pt x="1866401" y="24532"/>
                  <a:pt x="1882987" y="25696"/>
                  <a:pt x="1615745" y="18288"/>
                </a:cubicBezTo>
                <a:cubicBezTo>
                  <a:pt x="1346085" y="13379"/>
                  <a:pt x="1323312" y="12392"/>
                  <a:pt x="1120597" y="18288"/>
                </a:cubicBezTo>
                <a:cubicBezTo>
                  <a:pt x="940237" y="-60975"/>
                  <a:pt x="569386" y="27591"/>
                  <a:pt x="0" y="18288"/>
                </a:cubicBezTo>
                <a:cubicBezTo>
                  <a:pt x="1751" y="14440"/>
                  <a:pt x="-1272" y="7740"/>
                  <a:pt x="0" y="0"/>
                </a:cubicBezTo>
                <a:close/>
              </a:path>
              <a:path w="7818120" h="18288" fill="none" stroke="0" extrusionOk="0">
                <a:moveTo>
                  <a:pt x="0" y="0"/>
                </a:moveTo>
                <a:cubicBezTo>
                  <a:pt x="102311" y="-24031"/>
                  <a:pt x="206428" y="20084"/>
                  <a:pt x="416966" y="0"/>
                </a:cubicBezTo>
                <a:cubicBezTo>
                  <a:pt x="662339" y="-9883"/>
                  <a:pt x="833564" y="-11910"/>
                  <a:pt x="1146658" y="0"/>
                </a:cubicBezTo>
                <a:cubicBezTo>
                  <a:pt x="1398993" y="16754"/>
                  <a:pt x="1378239" y="-4997"/>
                  <a:pt x="1563624" y="0"/>
                </a:cubicBezTo>
                <a:cubicBezTo>
                  <a:pt x="1738265" y="3015"/>
                  <a:pt x="2006667" y="23864"/>
                  <a:pt x="2136953" y="0"/>
                </a:cubicBezTo>
                <a:cubicBezTo>
                  <a:pt x="2338524" y="-3063"/>
                  <a:pt x="2693378" y="-15904"/>
                  <a:pt x="2944825" y="0"/>
                </a:cubicBezTo>
                <a:cubicBezTo>
                  <a:pt x="3201439" y="-13695"/>
                  <a:pt x="3379198" y="46243"/>
                  <a:pt x="3596335" y="0"/>
                </a:cubicBezTo>
                <a:cubicBezTo>
                  <a:pt x="3778868" y="-61549"/>
                  <a:pt x="3979469" y="3461"/>
                  <a:pt x="4326026" y="0"/>
                </a:cubicBezTo>
                <a:cubicBezTo>
                  <a:pt x="4670641" y="40397"/>
                  <a:pt x="4801160" y="2093"/>
                  <a:pt x="4899355" y="0"/>
                </a:cubicBezTo>
                <a:cubicBezTo>
                  <a:pt x="4972821" y="-4221"/>
                  <a:pt x="5326959" y="8892"/>
                  <a:pt x="5550865" y="0"/>
                </a:cubicBezTo>
                <a:cubicBezTo>
                  <a:pt x="5793178" y="12267"/>
                  <a:pt x="6146346" y="-4531"/>
                  <a:pt x="6358738" y="0"/>
                </a:cubicBezTo>
                <a:cubicBezTo>
                  <a:pt x="6580825" y="49349"/>
                  <a:pt x="6739467" y="13524"/>
                  <a:pt x="6853885" y="0"/>
                </a:cubicBezTo>
                <a:cubicBezTo>
                  <a:pt x="7057243" y="-60557"/>
                  <a:pt x="7415107" y="-58698"/>
                  <a:pt x="7818120" y="0"/>
                </a:cubicBezTo>
                <a:cubicBezTo>
                  <a:pt x="7817705" y="7748"/>
                  <a:pt x="7817189" y="13015"/>
                  <a:pt x="7818120" y="18288"/>
                </a:cubicBezTo>
                <a:cubicBezTo>
                  <a:pt x="7693944" y="-3615"/>
                  <a:pt x="7376376" y="-6677"/>
                  <a:pt x="7244791" y="18288"/>
                </a:cubicBezTo>
                <a:cubicBezTo>
                  <a:pt x="7100086" y="-5717"/>
                  <a:pt x="6942350" y="35421"/>
                  <a:pt x="6827825" y="18288"/>
                </a:cubicBezTo>
                <a:cubicBezTo>
                  <a:pt x="6691364" y="27873"/>
                  <a:pt x="6342432" y="37332"/>
                  <a:pt x="6176315" y="18288"/>
                </a:cubicBezTo>
                <a:cubicBezTo>
                  <a:pt x="6012850" y="28657"/>
                  <a:pt x="5862979" y="-980"/>
                  <a:pt x="5681167" y="18288"/>
                </a:cubicBezTo>
                <a:cubicBezTo>
                  <a:pt x="5485624" y="71662"/>
                  <a:pt x="5295851" y="1288"/>
                  <a:pt x="5029657" y="18288"/>
                </a:cubicBezTo>
                <a:cubicBezTo>
                  <a:pt x="4753680" y="49046"/>
                  <a:pt x="4640335" y="38506"/>
                  <a:pt x="4378147" y="18288"/>
                </a:cubicBezTo>
                <a:cubicBezTo>
                  <a:pt x="4103046" y="-4537"/>
                  <a:pt x="4022480" y="43848"/>
                  <a:pt x="3726637" y="18288"/>
                </a:cubicBezTo>
                <a:cubicBezTo>
                  <a:pt x="3429109" y="3476"/>
                  <a:pt x="3316488" y="61415"/>
                  <a:pt x="3075127" y="18288"/>
                </a:cubicBezTo>
                <a:cubicBezTo>
                  <a:pt x="2821014" y="6093"/>
                  <a:pt x="2665050" y="-11263"/>
                  <a:pt x="2501798" y="18288"/>
                </a:cubicBezTo>
                <a:cubicBezTo>
                  <a:pt x="2343345" y="29394"/>
                  <a:pt x="2120041" y="-50427"/>
                  <a:pt x="1772107" y="18288"/>
                </a:cubicBezTo>
                <a:cubicBezTo>
                  <a:pt x="1424078" y="50665"/>
                  <a:pt x="1427418" y="32572"/>
                  <a:pt x="1120597" y="18288"/>
                </a:cubicBezTo>
                <a:cubicBezTo>
                  <a:pt x="796486" y="45938"/>
                  <a:pt x="243712" y="47798"/>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 name="Content Placeholder 10">
            <a:extLst>
              <a:ext uri="{FF2B5EF4-FFF2-40B4-BE49-F238E27FC236}">
                <a16:creationId xmlns:a16="http://schemas.microsoft.com/office/drawing/2014/main" id="{562C886E-3FB3-4A5E-8A0D-71F39B0EEEF4}"/>
              </a:ext>
            </a:extLst>
          </p:cNvPr>
          <p:cNvGraphicFramePr>
            <a:graphicFrameLocks noGrp="1"/>
          </p:cNvGraphicFramePr>
          <p:nvPr>
            <p:ph idx="1"/>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469800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9DAC0E-5DCF-011A-378E-900CDF46B364}"/>
              </a:ext>
            </a:extLst>
          </p:cNvPr>
          <p:cNvSpPr>
            <a:spLocks noGrp="1"/>
          </p:cNvSpPr>
          <p:nvPr>
            <p:ph type="title"/>
          </p:nvPr>
        </p:nvSpPr>
        <p:spPr>
          <a:xfrm>
            <a:off x="628650" y="365125"/>
            <a:ext cx="7886700" cy="1325563"/>
          </a:xfrm>
        </p:spPr>
        <p:txBody>
          <a:bodyPr>
            <a:normAutofit/>
          </a:bodyPr>
          <a:lstStyle/>
          <a:p>
            <a:r>
              <a:rPr lang="lv-LV" sz="4700" b="1" dirty="0">
                <a:effectLst>
                  <a:outerShdw blurRad="38100" dist="38100" dir="2700000" algn="tl">
                    <a:srgbClr val="000000">
                      <a:alpha val="43137"/>
                    </a:srgbClr>
                  </a:outerShdw>
                </a:effectLst>
              </a:rPr>
              <a:t>Dabaszinātņu kompetence</a:t>
            </a:r>
          </a:p>
        </p:txBody>
      </p:sp>
      <p:sp>
        <p:nvSpPr>
          <p:cNvPr id="1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 name="connsiteX0" fmla="*/ 0 w 7818120"/>
              <a:gd name="connsiteY0" fmla="*/ 0 h 18288"/>
              <a:gd name="connsiteX1" fmla="*/ 573329 w 7818120"/>
              <a:gd name="connsiteY1" fmla="*/ 0 h 18288"/>
              <a:gd name="connsiteX2" fmla="*/ 990295 w 7818120"/>
              <a:gd name="connsiteY2" fmla="*/ 0 h 18288"/>
              <a:gd name="connsiteX3" fmla="*/ 1394232 w 7818120"/>
              <a:gd name="connsiteY3" fmla="*/ 0 h 18288"/>
              <a:gd name="connsiteX4" fmla="*/ 1798168 w 7818120"/>
              <a:gd name="connsiteY4" fmla="*/ 0 h 18288"/>
              <a:gd name="connsiteX5" fmla="*/ 2371496 w 7818120"/>
              <a:gd name="connsiteY5" fmla="*/ 0 h 18288"/>
              <a:gd name="connsiteX6" fmla="*/ 2944825 w 7818120"/>
              <a:gd name="connsiteY6" fmla="*/ 0 h 18288"/>
              <a:gd name="connsiteX7" fmla="*/ 3752698 w 7818120"/>
              <a:gd name="connsiteY7" fmla="*/ 0 h 18288"/>
              <a:gd name="connsiteX8" fmla="*/ 4247845 w 7818120"/>
              <a:gd name="connsiteY8" fmla="*/ 0 h 18288"/>
              <a:gd name="connsiteX9" fmla="*/ 5055718 w 7818120"/>
              <a:gd name="connsiteY9" fmla="*/ 0 h 18288"/>
              <a:gd name="connsiteX10" fmla="*/ 5863590 w 7818120"/>
              <a:gd name="connsiteY10" fmla="*/ 0 h 18288"/>
              <a:gd name="connsiteX11" fmla="*/ 6515100 w 7818120"/>
              <a:gd name="connsiteY11" fmla="*/ 0 h 18288"/>
              <a:gd name="connsiteX12" fmla="*/ 7818120 w 7818120"/>
              <a:gd name="connsiteY12" fmla="*/ 0 h 18288"/>
              <a:gd name="connsiteX13" fmla="*/ 7818120 w 7818120"/>
              <a:gd name="connsiteY13" fmla="*/ 18288 h 18288"/>
              <a:gd name="connsiteX14" fmla="*/ 7401154 w 7818120"/>
              <a:gd name="connsiteY14" fmla="*/ 18288 h 18288"/>
              <a:gd name="connsiteX15" fmla="*/ 6593281 w 7818120"/>
              <a:gd name="connsiteY15" fmla="*/ 18288 h 18288"/>
              <a:gd name="connsiteX16" fmla="*/ 6098134 w 7818120"/>
              <a:gd name="connsiteY16" fmla="*/ 18288 h 18288"/>
              <a:gd name="connsiteX17" fmla="*/ 5446624 w 7818120"/>
              <a:gd name="connsiteY17" fmla="*/ 18288 h 18288"/>
              <a:gd name="connsiteX18" fmla="*/ 4638751 w 7818120"/>
              <a:gd name="connsiteY18" fmla="*/ 18288 h 18288"/>
              <a:gd name="connsiteX19" fmla="*/ 3987241 w 7818120"/>
              <a:gd name="connsiteY19" fmla="*/ 18288 h 18288"/>
              <a:gd name="connsiteX20" fmla="*/ 3570275 w 7818120"/>
              <a:gd name="connsiteY20" fmla="*/ 18288 h 18288"/>
              <a:gd name="connsiteX21" fmla="*/ 3075127 w 7818120"/>
              <a:gd name="connsiteY21" fmla="*/ 18288 h 18288"/>
              <a:gd name="connsiteX22" fmla="*/ 2267255 w 7818120"/>
              <a:gd name="connsiteY22" fmla="*/ 18288 h 18288"/>
              <a:gd name="connsiteX23" fmla="*/ 1615745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01002" y="-20048"/>
                  <a:pt x="215808" y="13837"/>
                  <a:pt x="416966" y="0"/>
                </a:cubicBezTo>
                <a:cubicBezTo>
                  <a:pt x="573264" y="9422"/>
                  <a:pt x="897859" y="4188"/>
                  <a:pt x="1146658" y="0"/>
                </a:cubicBezTo>
                <a:cubicBezTo>
                  <a:pt x="1409722" y="12227"/>
                  <a:pt x="1377475" y="-3286"/>
                  <a:pt x="1563624" y="0"/>
                </a:cubicBezTo>
                <a:cubicBezTo>
                  <a:pt x="1758084" y="11330"/>
                  <a:pt x="1967746" y="-7403"/>
                  <a:pt x="2136953" y="0"/>
                </a:cubicBezTo>
                <a:cubicBezTo>
                  <a:pt x="2354826" y="-5751"/>
                  <a:pt x="2687014" y="20029"/>
                  <a:pt x="2944825" y="0"/>
                </a:cubicBezTo>
                <a:cubicBezTo>
                  <a:pt x="3238848" y="15226"/>
                  <a:pt x="3415761" y="33925"/>
                  <a:pt x="3596335" y="0"/>
                </a:cubicBezTo>
                <a:cubicBezTo>
                  <a:pt x="3815108" y="13362"/>
                  <a:pt x="3972448" y="-68797"/>
                  <a:pt x="4326026" y="0"/>
                </a:cubicBezTo>
                <a:cubicBezTo>
                  <a:pt x="4638028" y="39995"/>
                  <a:pt x="4794473" y="211"/>
                  <a:pt x="4899355" y="0"/>
                </a:cubicBezTo>
                <a:cubicBezTo>
                  <a:pt x="5037170" y="-13296"/>
                  <a:pt x="5289722" y="-48609"/>
                  <a:pt x="5550865" y="0"/>
                </a:cubicBezTo>
                <a:cubicBezTo>
                  <a:pt x="5740088" y="19163"/>
                  <a:pt x="6143605" y="-29909"/>
                  <a:pt x="6358738" y="0"/>
                </a:cubicBezTo>
                <a:cubicBezTo>
                  <a:pt x="6556443" y="18955"/>
                  <a:pt x="6741581" y="-22634"/>
                  <a:pt x="6853885" y="0"/>
                </a:cubicBezTo>
                <a:cubicBezTo>
                  <a:pt x="6996029" y="20497"/>
                  <a:pt x="7453286" y="6658"/>
                  <a:pt x="7818120" y="0"/>
                </a:cubicBezTo>
                <a:cubicBezTo>
                  <a:pt x="7817552" y="7862"/>
                  <a:pt x="7817901" y="13269"/>
                  <a:pt x="7818120" y="18288"/>
                </a:cubicBezTo>
                <a:cubicBezTo>
                  <a:pt x="7701883" y="-33961"/>
                  <a:pt x="7395843" y="8437"/>
                  <a:pt x="7244791" y="18288"/>
                </a:cubicBezTo>
                <a:cubicBezTo>
                  <a:pt x="7088282" y="14407"/>
                  <a:pt x="6958165" y="20902"/>
                  <a:pt x="6827825" y="18288"/>
                </a:cubicBezTo>
                <a:cubicBezTo>
                  <a:pt x="6715653" y="-2805"/>
                  <a:pt x="6356779" y="33124"/>
                  <a:pt x="6176315" y="18288"/>
                </a:cubicBezTo>
                <a:cubicBezTo>
                  <a:pt x="6015867" y="-5301"/>
                  <a:pt x="5852369" y="-275"/>
                  <a:pt x="5681167" y="18288"/>
                </a:cubicBezTo>
                <a:cubicBezTo>
                  <a:pt x="5508002" y="48742"/>
                  <a:pt x="5304989" y="-7247"/>
                  <a:pt x="5029657" y="18288"/>
                </a:cubicBezTo>
                <a:cubicBezTo>
                  <a:pt x="4760375" y="46790"/>
                  <a:pt x="4637400" y="35678"/>
                  <a:pt x="4378147" y="18288"/>
                </a:cubicBezTo>
                <a:cubicBezTo>
                  <a:pt x="4094943" y="8043"/>
                  <a:pt x="4037303" y="27568"/>
                  <a:pt x="3726637" y="18288"/>
                </a:cubicBezTo>
                <a:cubicBezTo>
                  <a:pt x="3400340" y="-2459"/>
                  <a:pt x="3320728" y="61058"/>
                  <a:pt x="3075127" y="18288"/>
                </a:cubicBezTo>
                <a:cubicBezTo>
                  <a:pt x="2809301" y="-25757"/>
                  <a:pt x="2702630" y="16477"/>
                  <a:pt x="2501798" y="18288"/>
                </a:cubicBezTo>
                <a:cubicBezTo>
                  <a:pt x="2308686" y="20751"/>
                  <a:pt x="2079466" y="5550"/>
                  <a:pt x="1772107" y="18288"/>
                </a:cubicBezTo>
                <a:cubicBezTo>
                  <a:pt x="1420202" y="47064"/>
                  <a:pt x="1431765" y="28913"/>
                  <a:pt x="1120597" y="18288"/>
                </a:cubicBezTo>
                <a:cubicBezTo>
                  <a:pt x="791266" y="31607"/>
                  <a:pt x="235945" y="82322"/>
                  <a:pt x="0" y="18288"/>
                </a:cubicBezTo>
                <a:cubicBezTo>
                  <a:pt x="-589" y="13471"/>
                  <a:pt x="-474" y="7409"/>
                  <a:pt x="0" y="0"/>
                </a:cubicBezTo>
                <a:close/>
              </a:path>
              <a:path w="7818120" h="18288" stroke="0" extrusionOk="0">
                <a:moveTo>
                  <a:pt x="0" y="0"/>
                </a:moveTo>
                <a:cubicBezTo>
                  <a:pt x="161767" y="-7030"/>
                  <a:pt x="286873" y="-11228"/>
                  <a:pt x="573329" y="0"/>
                </a:cubicBezTo>
                <a:cubicBezTo>
                  <a:pt x="860952" y="-8429"/>
                  <a:pt x="823968" y="-2420"/>
                  <a:pt x="990295" y="0"/>
                </a:cubicBezTo>
                <a:cubicBezTo>
                  <a:pt x="1144921" y="-13846"/>
                  <a:pt x="1288801" y="10931"/>
                  <a:pt x="1394232" y="0"/>
                </a:cubicBezTo>
                <a:cubicBezTo>
                  <a:pt x="1499663" y="-10931"/>
                  <a:pt x="1677634" y="10318"/>
                  <a:pt x="1798168" y="0"/>
                </a:cubicBezTo>
                <a:cubicBezTo>
                  <a:pt x="2021167" y="5465"/>
                  <a:pt x="2087775" y="-15972"/>
                  <a:pt x="2371496" y="0"/>
                </a:cubicBezTo>
                <a:cubicBezTo>
                  <a:pt x="2646084" y="3640"/>
                  <a:pt x="2709294" y="-15431"/>
                  <a:pt x="2944825" y="0"/>
                </a:cubicBezTo>
                <a:cubicBezTo>
                  <a:pt x="3182104" y="39801"/>
                  <a:pt x="3563508" y="7189"/>
                  <a:pt x="3752698" y="0"/>
                </a:cubicBezTo>
                <a:cubicBezTo>
                  <a:pt x="4004713" y="-51688"/>
                  <a:pt x="4111759" y="8465"/>
                  <a:pt x="4247845" y="0"/>
                </a:cubicBezTo>
                <a:cubicBezTo>
                  <a:pt x="4409051" y="-38636"/>
                  <a:pt x="4840912" y="-6880"/>
                  <a:pt x="5055718" y="0"/>
                </a:cubicBezTo>
                <a:cubicBezTo>
                  <a:pt x="5318987" y="12828"/>
                  <a:pt x="5464207" y="16349"/>
                  <a:pt x="5863590" y="0"/>
                </a:cubicBezTo>
                <a:cubicBezTo>
                  <a:pt x="6258188" y="21536"/>
                  <a:pt x="6373895" y="-20866"/>
                  <a:pt x="6515100" y="0"/>
                </a:cubicBezTo>
                <a:cubicBezTo>
                  <a:pt x="6673199" y="-42487"/>
                  <a:pt x="7368245" y="-124798"/>
                  <a:pt x="7818120" y="0"/>
                </a:cubicBezTo>
                <a:cubicBezTo>
                  <a:pt x="7818163" y="8895"/>
                  <a:pt x="7818750" y="9828"/>
                  <a:pt x="7818120" y="18288"/>
                </a:cubicBezTo>
                <a:cubicBezTo>
                  <a:pt x="7615777" y="-1071"/>
                  <a:pt x="7527543" y="-5750"/>
                  <a:pt x="7401154" y="18288"/>
                </a:cubicBezTo>
                <a:cubicBezTo>
                  <a:pt x="7322611" y="47896"/>
                  <a:pt x="6964426" y="-24966"/>
                  <a:pt x="6593281" y="18288"/>
                </a:cubicBezTo>
                <a:cubicBezTo>
                  <a:pt x="6260055" y="33833"/>
                  <a:pt x="6287545" y="-3963"/>
                  <a:pt x="6098134" y="18288"/>
                </a:cubicBezTo>
                <a:cubicBezTo>
                  <a:pt x="5900337" y="14995"/>
                  <a:pt x="5605990" y="72621"/>
                  <a:pt x="5446624" y="18288"/>
                </a:cubicBezTo>
                <a:cubicBezTo>
                  <a:pt x="5244167" y="-23104"/>
                  <a:pt x="4914971" y="-34358"/>
                  <a:pt x="4638751" y="18288"/>
                </a:cubicBezTo>
                <a:cubicBezTo>
                  <a:pt x="4353273" y="8380"/>
                  <a:pt x="4297533" y="13876"/>
                  <a:pt x="3987241" y="18288"/>
                </a:cubicBezTo>
                <a:cubicBezTo>
                  <a:pt x="3687723" y="41876"/>
                  <a:pt x="3776181" y="30039"/>
                  <a:pt x="3570275" y="18288"/>
                </a:cubicBezTo>
                <a:cubicBezTo>
                  <a:pt x="3396160" y="10249"/>
                  <a:pt x="3285909" y="48310"/>
                  <a:pt x="3075127" y="18288"/>
                </a:cubicBezTo>
                <a:cubicBezTo>
                  <a:pt x="2869474" y="41512"/>
                  <a:pt x="2676329" y="4972"/>
                  <a:pt x="2267255" y="18288"/>
                </a:cubicBezTo>
                <a:cubicBezTo>
                  <a:pt x="1866401" y="24532"/>
                  <a:pt x="1882987" y="25696"/>
                  <a:pt x="1615745" y="18288"/>
                </a:cubicBezTo>
                <a:cubicBezTo>
                  <a:pt x="1346085" y="13379"/>
                  <a:pt x="1323312" y="12392"/>
                  <a:pt x="1120597" y="18288"/>
                </a:cubicBezTo>
                <a:cubicBezTo>
                  <a:pt x="940237" y="-60975"/>
                  <a:pt x="569386" y="27591"/>
                  <a:pt x="0" y="18288"/>
                </a:cubicBezTo>
                <a:cubicBezTo>
                  <a:pt x="1751" y="14440"/>
                  <a:pt x="-1272" y="7740"/>
                  <a:pt x="0" y="0"/>
                </a:cubicBezTo>
                <a:close/>
              </a:path>
              <a:path w="7818120" h="18288" fill="none" stroke="0" extrusionOk="0">
                <a:moveTo>
                  <a:pt x="0" y="0"/>
                </a:moveTo>
                <a:cubicBezTo>
                  <a:pt x="102311" y="-24031"/>
                  <a:pt x="206428" y="20084"/>
                  <a:pt x="416966" y="0"/>
                </a:cubicBezTo>
                <a:cubicBezTo>
                  <a:pt x="662339" y="-9883"/>
                  <a:pt x="833564" y="-11910"/>
                  <a:pt x="1146658" y="0"/>
                </a:cubicBezTo>
                <a:cubicBezTo>
                  <a:pt x="1398993" y="16754"/>
                  <a:pt x="1378239" y="-4997"/>
                  <a:pt x="1563624" y="0"/>
                </a:cubicBezTo>
                <a:cubicBezTo>
                  <a:pt x="1738265" y="3015"/>
                  <a:pt x="2006667" y="23864"/>
                  <a:pt x="2136953" y="0"/>
                </a:cubicBezTo>
                <a:cubicBezTo>
                  <a:pt x="2338524" y="-3063"/>
                  <a:pt x="2693378" y="-15904"/>
                  <a:pt x="2944825" y="0"/>
                </a:cubicBezTo>
                <a:cubicBezTo>
                  <a:pt x="3201439" y="-13695"/>
                  <a:pt x="3379198" y="46243"/>
                  <a:pt x="3596335" y="0"/>
                </a:cubicBezTo>
                <a:cubicBezTo>
                  <a:pt x="3778868" y="-61549"/>
                  <a:pt x="3979469" y="3461"/>
                  <a:pt x="4326026" y="0"/>
                </a:cubicBezTo>
                <a:cubicBezTo>
                  <a:pt x="4670641" y="40397"/>
                  <a:pt x="4801160" y="2093"/>
                  <a:pt x="4899355" y="0"/>
                </a:cubicBezTo>
                <a:cubicBezTo>
                  <a:pt x="4972821" y="-4221"/>
                  <a:pt x="5326959" y="8892"/>
                  <a:pt x="5550865" y="0"/>
                </a:cubicBezTo>
                <a:cubicBezTo>
                  <a:pt x="5793178" y="12267"/>
                  <a:pt x="6146346" y="-4531"/>
                  <a:pt x="6358738" y="0"/>
                </a:cubicBezTo>
                <a:cubicBezTo>
                  <a:pt x="6580825" y="49349"/>
                  <a:pt x="6739467" y="13524"/>
                  <a:pt x="6853885" y="0"/>
                </a:cubicBezTo>
                <a:cubicBezTo>
                  <a:pt x="7057243" y="-60557"/>
                  <a:pt x="7415107" y="-58698"/>
                  <a:pt x="7818120" y="0"/>
                </a:cubicBezTo>
                <a:cubicBezTo>
                  <a:pt x="7817705" y="7748"/>
                  <a:pt x="7817189" y="13015"/>
                  <a:pt x="7818120" y="18288"/>
                </a:cubicBezTo>
                <a:cubicBezTo>
                  <a:pt x="7693944" y="-3615"/>
                  <a:pt x="7376376" y="-6677"/>
                  <a:pt x="7244791" y="18288"/>
                </a:cubicBezTo>
                <a:cubicBezTo>
                  <a:pt x="7100086" y="-5717"/>
                  <a:pt x="6942350" y="35421"/>
                  <a:pt x="6827825" y="18288"/>
                </a:cubicBezTo>
                <a:cubicBezTo>
                  <a:pt x="6691364" y="27873"/>
                  <a:pt x="6342432" y="37332"/>
                  <a:pt x="6176315" y="18288"/>
                </a:cubicBezTo>
                <a:cubicBezTo>
                  <a:pt x="6012850" y="28657"/>
                  <a:pt x="5862979" y="-980"/>
                  <a:pt x="5681167" y="18288"/>
                </a:cubicBezTo>
                <a:cubicBezTo>
                  <a:pt x="5485624" y="71662"/>
                  <a:pt x="5295851" y="1288"/>
                  <a:pt x="5029657" y="18288"/>
                </a:cubicBezTo>
                <a:cubicBezTo>
                  <a:pt x="4753680" y="49046"/>
                  <a:pt x="4640335" y="38506"/>
                  <a:pt x="4378147" y="18288"/>
                </a:cubicBezTo>
                <a:cubicBezTo>
                  <a:pt x="4103046" y="-4537"/>
                  <a:pt x="4022480" y="43848"/>
                  <a:pt x="3726637" y="18288"/>
                </a:cubicBezTo>
                <a:cubicBezTo>
                  <a:pt x="3429109" y="3476"/>
                  <a:pt x="3316488" y="61415"/>
                  <a:pt x="3075127" y="18288"/>
                </a:cubicBezTo>
                <a:cubicBezTo>
                  <a:pt x="2821014" y="6093"/>
                  <a:pt x="2665050" y="-11263"/>
                  <a:pt x="2501798" y="18288"/>
                </a:cubicBezTo>
                <a:cubicBezTo>
                  <a:pt x="2343345" y="29394"/>
                  <a:pt x="2120041" y="-50427"/>
                  <a:pt x="1772107" y="18288"/>
                </a:cubicBezTo>
                <a:cubicBezTo>
                  <a:pt x="1424078" y="50665"/>
                  <a:pt x="1427418" y="32572"/>
                  <a:pt x="1120597" y="18288"/>
                </a:cubicBezTo>
                <a:cubicBezTo>
                  <a:pt x="796486" y="45938"/>
                  <a:pt x="243712" y="47798"/>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03F95326-2B58-4B2E-B909-C9B36684A582}"/>
              </a:ext>
            </a:extLst>
          </p:cNvPr>
          <p:cNvGraphicFramePr>
            <a:graphicFrameLocks noGrp="1"/>
          </p:cNvGraphicFramePr>
          <p:nvPr>
            <p:ph idx="1"/>
          </p:nvPr>
        </p:nvGraphicFramePr>
        <p:xfrm>
          <a:off x="542925" y="1989963"/>
          <a:ext cx="7972425" cy="4187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38055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9DAC0E-5DCF-011A-378E-900CDF46B364}"/>
              </a:ext>
            </a:extLst>
          </p:cNvPr>
          <p:cNvSpPr>
            <a:spLocks noGrp="1"/>
          </p:cNvSpPr>
          <p:nvPr>
            <p:ph type="title"/>
          </p:nvPr>
        </p:nvSpPr>
        <p:spPr>
          <a:xfrm>
            <a:off x="628650" y="365125"/>
            <a:ext cx="7886700" cy="1325563"/>
          </a:xfrm>
        </p:spPr>
        <p:txBody>
          <a:bodyPr>
            <a:normAutofit/>
          </a:bodyPr>
          <a:lstStyle/>
          <a:p>
            <a:r>
              <a:rPr lang="lv-LV" sz="4700" b="1" dirty="0">
                <a:effectLst>
                  <a:outerShdw blurRad="38100" dist="38100" dir="2700000" algn="tl">
                    <a:srgbClr val="000000">
                      <a:alpha val="43137"/>
                    </a:srgbClr>
                  </a:outerShdw>
                </a:effectLst>
              </a:rPr>
              <a:t>Lasīšanas kompetence</a:t>
            </a:r>
          </a:p>
        </p:txBody>
      </p:sp>
      <p:sp>
        <p:nvSpPr>
          <p:cNvPr id="19"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 name="connsiteX0" fmla="*/ 0 w 7818120"/>
              <a:gd name="connsiteY0" fmla="*/ 0 h 18288"/>
              <a:gd name="connsiteX1" fmla="*/ 573329 w 7818120"/>
              <a:gd name="connsiteY1" fmla="*/ 0 h 18288"/>
              <a:gd name="connsiteX2" fmla="*/ 990295 w 7818120"/>
              <a:gd name="connsiteY2" fmla="*/ 0 h 18288"/>
              <a:gd name="connsiteX3" fmla="*/ 1394232 w 7818120"/>
              <a:gd name="connsiteY3" fmla="*/ 0 h 18288"/>
              <a:gd name="connsiteX4" fmla="*/ 1798168 w 7818120"/>
              <a:gd name="connsiteY4" fmla="*/ 0 h 18288"/>
              <a:gd name="connsiteX5" fmla="*/ 2371496 w 7818120"/>
              <a:gd name="connsiteY5" fmla="*/ 0 h 18288"/>
              <a:gd name="connsiteX6" fmla="*/ 2944825 w 7818120"/>
              <a:gd name="connsiteY6" fmla="*/ 0 h 18288"/>
              <a:gd name="connsiteX7" fmla="*/ 3752698 w 7818120"/>
              <a:gd name="connsiteY7" fmla="*/ 0 h 18288"/>
              <a:gd name="connsiteX8" fmla="*/ 4247845 w 7818120"/>
              <a:gd name="connsiteY8" fmla="*/ 0 h 18288"/>
              <a:gd name="connsiteX9" fmla="*/ 5055718 w 7818120"/>
              <a:gd name="connsiteY9" fmla="*/ 0 h 18288"/>
              <a:gd name="connsiteX10" fmla="*/ 5863590 w 7818120"/>
              <a:gd name="connsiteY10" fmla="*/ 0 h 18288"/>
              <a:gd name="connsiteX11" fmla="*/ 6515100 w 7818120"/>
              <a:gd name="connsiteY11" fmla="*/ 0 h 18288"/>
              <a:gd name="connsiteX12" fmla="*/ 7818120 w 7818120"/>
              <a:gd name="connsiteY12" fmla="*/ 0 h 18288"/>
              <a:gd name="connsiteX13" fmla="*/ 7818120 w 7818120"/>
              <a:gd name="connsiteY13" fmla="*/ 18288 h 18288"/>
              <a:gd name="connsiteX14" fmla="*/ 7401154 w 7818120"/>
              <a:gd name="connsiteY14" fmla="*/ 18288 h 18288"/>
              <a:gd name="connsiteX15" fmla="*/ 6593281 w 7818120"/>
              <a:gd name="connsiteY15" fmla="*/ 18288 h 18288"/>
              <a:gd name="connsiteX16" fmla="*/ 6098134 w 7818120"/>
              <a:gd name="connsiteY16" fmla="*/ 18288 h 18288"/>
              <a:gd name="connsiteX17" fmla="*/ 5446624 w 7818120"/>
              <a:gd name="connsiteY17" fmla="*/ 18288 h 18288"/>
              <a:gd name="connsiteX18" fmla="*/ 4638751 w 7818120"/>
              <a:gd name="connsiteY18" fmla="*/ 18288 h 18288"/>
              <a:gd name="connsiteX19" fmla="*/ 3987241 w 7818120"/>
              <a:gd name="connsiteY19" fmla="*/ 18288 h 18288"/>
              <a:gd name="connsiteX20" fmla="*/ 3570275 w 7818120"/>
              <a:gd name="connsiteY20" fmla="*/ 18288 h 18288"/>
              <a:gd name="connsiteX21" fmla="*/ 3075127 w 7818120"/>
              <a:gd name="connsiteY21" fmla="*/ 18288 h 18288"/>
              <a:gd name="connsiteX22" fmla="*/ 2267255 w 7818120"/>
              <a:gd name="connsiteY22" fmla="*/ 18288 h 18288"/>
              <a:gd name="connsiteX23" fmla="*/ 1615745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01002" y="-20048"/>
                  <a:pt x="215808" y="13837"/>
                  <a:pt x="416966" y="0"/>
                </a:cubicBezTo>
                <a:cubicBezTo>
                  <a:pt x="573264" y="9422"/>
                  <a:pt x="897859" y="4188"/>
                  <a:pt x="1146658" y="0"/>
                </a:cubicBezTo>
                <a:cubicBezTo>
                  <a:pt x="1409722" y="12227"/>
                  <a:pt x="1377475" y="-3286"/>
                  <a:pt x="1563624" y="0"/>
                </a:cubicBezTo>
                <a:cubicBezTo>
                  <a:pt x="1758084" y="11330"/>
                  <a:pt x="1967746" y="-7403"/>
                  <a:pt x="2136953" y="0"/>
                </a:cubicBezTo>
                <a:cubicBezTo>
                  <a:pt x="2354826" y="-5751"/>
                  <a:pt x="2687014" y="20029"/>
                  <a:pt x="2944825" y="0"/>
                </a:cubicBezTo>
                <a:cubicBezTo>
                  <a:pt x="3238848" y="15226"/>
                  <a:pt x="3415761" y="33925"/>
                  <a:pt x="3596335" y="0"/>
                </a:cubicBezTo>
                <a:cubicBezTo>
                  <a:pt x="3815108" y="13362"/>
                  <a:pt x="3972448" y="-68797"/>
                  <a:pt x="4326026" y="0"/>
                </a:cubicBezTo>
                <a:cubicBezTo>
                  <a:pt x="4638028" y="39995"/>
                  <a:pt x="4794473" y="211"/>
                  <a:pt x="4899355" y="0"/>
                </a:cubicBezTo>
                <a:cubicBezTo>
                  <a:pt x="5037170" y="-13296"/>
                  <a:pt x="5289722" y="-48609"/>
                  <a:pt x="5550865" y="0"/>
                </a:cubicBezTo>
                <a:cubicBezTo>
                  <a:pt x="5740088" y="19163"/>
                  <a:pt x="6143605" y="-29909"/>
                  <a:pt x="6358738" y="0"/>
                </a:cubicBezTo>
                <a:cubicBezTo>
                  <a:pt x="6556443" y="18955"/>
                  <a:pt x="6741581" y="-22634"/>
                  <a:pt x="6853885" y="0"/>
                </a:cubicBezTo>
                <a:cubicBezTo>
                  <a:pt x="6996029" y="20497"/>
                  <a:pt x="7453286" y="6658"/>
                  <a:pt x="7818120" y="0"/>
                </a:cubicBezTo>
                <a:cubicBezTo>
                  <a:pt x="7817552" y="7862"/>
                  <a:pt x="7817901" y="13269"/>
                  <a:pt x="7818120" y="18288"/>
                </a:cubicBezTo>
                <a:cubicBezTo>
                  <a:pt x="7701883" y="-33961"/>
                  <a:pt x="7395843" y="8437"/>
                  <a:pt x="7244791" y="18288"/>
                </a:cubicBezTo>
                <a:cubicBezTo>
                  <a:pt x="7088282" y="14407"/>
                  <a:pt x="6958165" y="20902"/>
                  <a:pt x="6827825" y="18288"/>
                </a:cubicBezTo>
                <a:cubicBezTo>
                  <a:pt x="6715653" y="-2805"/>
                  <a:pt x="6356779" y="33124"/>
                  <a:pt x="6176315" y="18288"/>
                </a:cubicBezTo>
                <a:cubicBezTo>
                  <a:pt x="6015867" y="-5301"/>
                  <a:pt x="5852369" y="-275"/>
                  <a:pt x="5681167" y="18288"/>
                </a:cubicBezTo>
                <a:cubicBezTo>
                  <a:pt x="5508002" y="48742"/>
                  <a:pt x="5304989" y="-7247"/>
                  <a:pt x="5029657" y="18288"/>
                </a:cubicBezTo>
                <a:cubicBezTo>
                  <a:pt x="4760375" y="46790"/>
                  <a:pt x="4637400" y="35678"/>
                  <a:pt x="4378147" y="18288"/>
                </a:cubicBezTo>
                <a:cubicBezTo>
                  <a:pt x="4094943" y="8043"/>
                  <a:pt x="4037303" y="27568"/>
                  <a:pt x="3726637" y="18288"/>
                </a:cubicBezTo>
                <a:cubicBezTo>
                  <a:pt x="3400340" y="-2459"/>
                  <a:pt x="3320728" y="61058"/>
                  <a:pt x="3075127" y="18288"/>
                </a:cubicBezTo>
                <a:cubicBezTo>
                  <a:pt x="2809301" y="-25757"/>
                  <a:pt x="2702630" y="16477"/>
                  <a:pt x="2501798" y="18288"/>
                </a:cubicBezTo>
                <a:cubicBezTo>
                  <a:pt x="2308686" y="20751"/>
                  <a:pt x="2079466" y="5550"/>
                  <a:pt x="1772107" y="18288"/>
                </a:cubicBezTo>
                <a:cubicBezTo>
                  <a:pt x="1420202" y="47064"/>
                  <a:pt x="1431765" y="28913"/>
                  <a:pt x="1120597" y="18288"/>
                </a:cubicBezTo>
                <a:cubicBezTo>
                  <a:pt x="791266" y="31607"/>
                  <a:pt x="235945" y="82322"/>
                  <a:pt x="0" y="18288"/>
                </a:cubicBezTo>
                <a:cubicBezTo>
                  <a:pt x="-589" y="13471"/>
                  <a:pt x="-474" y="7409"/>
                  <a:pt x="0" y="0"/>
                </a:cubicBezTo>
                <a:close/>
              </a:path>
              <a:path w="7818120" h="18288" stroke="0" extrusionOk="0">
                <a:moveTo>
                  <a:pt x="0" y="0"/>
                </a:moveTo>
                <a:cubicBezTo>
                  <a:pt x="161767" y="-7030"/>
                  <a:pt x="286873" y="-11228"/>
                  <a:pt x="573329" y="0"/>
                </a:cubicBezTo>
                <a:cubicBezTo>
                  <a:pt x="860952" y="-8429"/>
                  <a:pt x="823968" y="-2420"/>
                  <a:pt x="990295" y="0"/>
                </a:cubicBezTo>
                <a:cubicBezTo>
                  <a:pt x="1144921" y="-13846"/>
                  <a:pt x="1288801" y="10931"/>
                  <a:pt x="1394232" y="0"/>
                </a:cubicBezTo>
                <a:cubicBezTo>
                  <a:pt x="1499663" y="-10931"/>
                  <a:pt x="1677634" y="10318"/>
                  <a:pt x="1798168" y="0"/>
                </a:cubicBezTo>
                <a:cubicBezTo>
                  <a:pt x="2021167" y="5465"/>
                  <a:pt x="2087775" y="-15972"/>
                  <a:pt x="2371496" y="0"/>
                </a:cubicBezTo>
                <a:cubicBezTo>
                  <a:pt x="2646084" y="3640"/>
                  <a:pt x="2709294" y="-15431"/>
                  <a:pt x="2944825" y="0"/>
                </a:cubicBezTo>
                <a:cubicBezTo>
                  <a:pt x="3182104" y="39801"/>
                  <a:pt x="3563508" y="7189"/>
                  <a:pt x="3752698" y="0"/>
                </a:cubicBezTo>
                <a:cubicBezTo>
                  <a:pt x="4004713" y="-51688"/>
                  <a:pt x="4111759" y="8465"/>
                  <a:pt x="4247845" y="0"/>
                </a:cubicBezTo>
                <a:cubicBezTo>
                  <a:pt x="4409051" y="-38636"/>
                  <a:pt x="4840912" y="-6880"/>
                  <a:pt x="5055718" y="0"/>
                </a:cubicBezTo>
                <a:cubicBezTo>
                  <a:pt x="5318987" y="12828"/>
                  <a:pt x="5464207" y="16349"/>
                  <a:pt x="5863590" y="0"/>
                </a:cubicBezTo>
                <a:cubicBezTo>
                  <a:pt x="6258188" y="21536"/>
                  <a:pt x="6373895" y="-20866"/>
                  <a:pt x="6515100" y="0"/>
                </a:cubicBezTo>
                <a:cubicBezTo>
                  <a:pt x="6673199" y="-42487"/>
                  <a:pt x="7368245" y="-124798"/>
                  <a:pt x="7818120" y="0"/>
                </a:cubicBezTo>
                <a:cubicBezTo>
                  <a:pt x="7818163" y="8895"/>
                  <a:pt x="7818750" y="9828"/>
                  <a:pt x="7818120" y="18288"/>
                </a:cubicBezTo>
                <a:cubicBezTo>
                  <a:pt x="7615777" y="-1071"/>
                  <a:pt x="7527543" y="-5750"/>
                  <a:pt x="7401154" y="18288"/>
                </a:cubicBezTo>
                <a:cubicBezTo>
                  <a:pt x="7322611" y="47896"/>
                  <a:pt x="6964426" y="-24966"/>
                  <a:pt x="6593281" y="18288"/>
                </a:cubicBezTo>
                <a:cubicBezTo>
                  <a:pt x="6260055" y="33833"/>
                  <a:pt x="6287545" y="-3963"/>
                  <a:pt x="6098134" y="18288"/>
                </a:cubicBezTo>
                <a:cubicBezTo>
                  <a:pt x="5900337" y="14995"/>
                  <a:pt x="5605990" y="72621"/>
                  <a:pt x="5446624" y="18288"/>
                </a:cubicBezTo>
                <a:cubicBezTo>
                  <a:pt x="5244167" y="-23104"/>
                  <a:pt x="4914971" y="-34358"/>
                  <a:pt x="4638751" y="18288"/>
                </a:cubicBezTo>
                <a:cubicBezTo>
                  <a:pt x="4353273" y="8380"/>
                  <a:pt x="4297533" y="13876"/>
                  <a:pt x="3987241" y="18288"/>
                </a:cubicBezTo>
                <a:cubicBezTo>
                  <a:pt x="3687723" y="41876"/>
                  <a:pt x="3776181" y="30039"/>
                  <a:pt x="3570275" y="18288"/>
                </a:cubicBezTo>
                <a:cubicBezTo>
                  <a:pt x="3396160" y="10249"/>
                  <a:pt x="3285909" y="48310"/>
                  <a:pt x="3075127" y="18288"/>
                </a:cubicBezTo>
                <a:cubicBezTo>
                  <a:pt x="2869474" y="41512"/>
                  <a:pt x="2676329" y="4972"/>
                  <a:pt x="2267255" y="18288"/>
                </a:cubicBezTo>
                <a:cubicBezTo>
                  <a:pt x="1866401" y="24532"/>
                  <a:pt x="1882987" y="25696"/>
                  <a:pt x="1615745" y="18288"/>
                </a:cubicBezTo>
                <a:cubicBezTo>
                  <a:pt x="1346085" y="13379"/>
                  <a:pt x="1323312" y="12392"/>
                  <a:pt x="1120597" y="18288"/>
                </a:cubicBezTo>
                <a:cubicBezTo>
                  <a:pt x="940237" y="-60975"/>
                  <a:pt x="569386" y="27591"/>
                  <a:pt x="0" y="18288"/>
                </a:cubicBezTo>
                <a:cubicBezTo>
                  <a:pt x="1751" y="14440"/>
                  <a:pt x="-1272" y="7740"/>
                  <a:pt x="0" y="0"/>
                </a:cubicBezTo>
                <a:close/>
              </a:path>
              <a:path w="7818120" h="18288" fill="none" stroke="0" extrusionOk="0">
                <a:moveTo>
                  <a:pt x="0" y="0"/>
                </a:moveTo>
                <a:cubicBezTo>
                  <a:pt x="102311" y="-24031"/>
                  <a:pt x="206428" y="20084"/>
                  <a:pt x="416966" y="0"/>
                </a:cubicBezTo>
                <a:cubicBezTo>
                  <a:pt x="662339" y="-9883"/>
                  <a:pt x="833564" y="-11910"/>
                  <a:pt x="1146658" y="0"/>
                </a:cubicBezTo>
                <a:cubicBezTo>
                  <a:pt x="1398993" y="16754"/>
                  <a:pt x="1378239" y="-4997"/>
                  <a:pt x="1563624" y="0"/>
                </a:cubicBezTo>
                <a:cubicBezTo>
                  <a:pt x="1738265" y="3015"/>
                  <a:pt x="2006667" y="23864"/>
                  <a:pt x="2136953" y="0"/>
                </a:cubicBezTo>
                <a:cubicBezTo>
                  <a:pt x="2338524" y="-3063"/>
                  <a:pt x="2693378" y="-15904"/>
                  <a:pt x="2944825" y="0"/>
                </a:cubicBezTo>
                <a:cubicBezTo>
                  <a:pt x="3201439" y="-13695"/>
                  <a:pt x="3379198" y="46243"/>
                  <a:pt x="3596335" y="0"/>
                </a:cubicBezTo>
                <a:cubicBezTo>
                  <a:pt x="3778868" y="-61549"/>
                  <a:pt x="3979469" y="3461"/>
                  <a:pt x="4326026" y="0"/>
                </a:cubicBezTo>
                <a:cubicBezTo>
                  <a:pt x="4670641" y="40397"/>
                  <a:pt x="4801160" y="2093"/>
                  <a:pt x="4899355" y="0"/>
                </a:cubicBezTo>
                <a:cubicBezTo>
                  <a:pt x="4972821" y="-4221"/>
                  <a:pt x="5326959" y="8892"/>
                  <a:pt x="5550865" y="0"/>
                </a:cubicBezTo>
                <a:cubicBezTo>
                  <a:pt x="5793178" y="12267"/>
                  <a:pt x="6146346" y="-4531"/>
                  <a:pt x="6358738" y="0"/>
                </a:cubicBezTo>
                <a:cubicBezTo>
                  <a:pt x="6580825" y="49349"/>
                  <a:pt x="6739467" y="13524"/>
                  <a:pt x="6853885" y="0"/>
                </a:cubicBezTo>
                <a:cubicBezTo>
                  <a:pt x="7057243" y="-60557"/>
                  <a:pt x="7415107" y="-58698"/>
                  <a:pt x="7818120" y="0"/>
                </a:cubicBezTo>
                <a:cubicBezTo>
                  <a:pt x="7817705" y="7748"/>
                  <a:pt x="7817189" y="13015"/>
                  <a:pt x="7818120" y="18288"/>
                </a:cubicBezTo>
                <a:cubicBezTo>
                  <a:pt x="7693944" y="-3615"/>
                  <a:pt x="7376376" y="-6677"/>
                  <a:pt x="7244791" y="18288"/>
                </a:cubicBezTo>
                <a:cubicBezTo>
                  <a:pt x="7100086" y="-5717"/>
                  <a:pt x="6942350" y="35421"/>
                  <a:pt x="6827825" y="18288"/>
                </a:cubicBezTo>
                <a:cubicBezTo>
                  <a:pt x="6691364" y="27873"/>
                  <a:pt x="6342432" y="37332"/>
                  <a:pt x="6176315" y="18288"/>
                </a:cubicBezTo>
                <a:cubicBezTo>
                  <a:pt x="6012850" y="28657"/>
                  <a:pt x="5862979" y="-980"/>
                  <a:pt x="5681167" y="18288"/>
                </a:cubicBezTo>
                <a:cubicBezTo>
                  <a:pt x="5485624" y="71662"/>
                  <a:pt x="5295851" y="1288"/>
                  <a:pt x="5029657" y="18288"/>
                </a:cubicBezTo>
                <a:cubicBezTo>
                  <a:pt x="4753680" y="49046"/>
                  <a:pt x="4640335" y="38506"/>
                  <a:pt x="4378147" y="18288"/>
                </a:cubicBezTo>
                <a:cubicBezTo>
                  <a:pt x="4103046" y="-4537"/>
                  <a:pt x="4022480" y="43848"/>
                  <a:pt x="3726637" y="18288"/>
                </a:cubicBezTo>
                <a:cubicBezTo>
                  <a:pt x="3429109" y="3476"/>
                  <a:pt x="3316488" y="61415"/>
                  <a:pt x="3075127" y="18288"/>
                </a:cubicBezTo>
                <a:cubicBezTo>
                  <a:pt x="2821014" y="6093"/>
                  <a:pt x="2665050" y="-11263"/>
                  <a:pt x="2501798" y="18288"/>
                </a:cubicBezTo>
                <a:cubicBezTo>
                  <a:pt x="2343345" y="29394"/>
                  <a:pt x="2120041" y="-50427"/>
                  <a:pt x="1772107" y="18288"/>
                </a:cubicBezTo>
                <a:cubicBezTo>
                  <a:pt x="1424078" y="50665"/>
                  <a:pt x="1427418" y="32572"/>
                  <a:pt x="1120597" y="18288"/>
                </a:cubicBezTo>
                <a:cubicBezTo>
                  <a:pt x="796486" y="45938"/>
                  <a:pt x="243712" y="47798"/>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 name="Content Placeholder 6">
            <a:extLst>
              <a:ext uri="{FF2B5EF4-FFF2-40B4-BE49-F238E27FC236}">
                <a16:creationId xmlns:a16="http://schemas.microsoft.com/office/drawing/2014/main" id="{65B4D646-84E7-1CA6-2D38-0F8257D5017B}"/>
              </a:ext>
            </a:extLst>
          </p:cNvPr>
          <p:cNvGraphicFramePr>
            <a:graphicFrameLocks noGrp="1"/>
          </p:cNvGraphicFramePr>
          <p:nvPr>
            <p:ph idx="1"/>
          </p:nvPr>
        </p:nvGraphicFramePr>
        <p:xfrm>
          <a:off x="628650" y="1883601"/>
          <a:ext cx="7886700" cy="4293362"/>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8" descr="Free vector teacher concept professor giving a lesson in a classroom school or college workers idea of education and knowledge isolated flat vector illustration">
            <a:extLst>
              <a:ext uri="{FF2B5EF4-FFF2-40B4-BE49-F238E27FC236}">
                <a16:creationId xmlns:a16="http://schemas.microsoft.com/office/drawing/2014/main" id="{6101C3F9-EF19-EED0-330C-47DDFD644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879" y="1477205"/>
            <a:ext cx="2793206" cy="18606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Free vector hand drawn speech therapy scenes collection">
            <a:extLst>
              <a:ext uri="{FF2B5EF4-FFF2-40B4-BE49-F238E27FC236}">
                <a16:creationId xmlns:a16="http://schemas.microsoft.com/office/drawing/2014/main" id="{32ED878B-F641-E2F2-FECA-40C631838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7529" y="7207553"/>
            <a:ext cx="2793206" cy="1552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vector hand drawn teachers' day background">
            <a:extLst>
              <a:ext uri="{FF2B5EF4-FFF2-40B4-BE49-F238E27FC236}">
                <a16:creationId xmlns:a16="http://schemas.microsoft.com/office/drawing/2014/main" id="{C575BC60-4A50-FD85-DFDB-3FE008BCA9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2512" y="1394431"/>
            <a:ext cx="2120114" cy="1412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5635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67527-010A-EA76-4BB3-0994E4E3ABCD}"/>
              </a:ext>
            </a:extLst>
          </p:cNvPr>
          <p:cNvSpPr>
            <a:spLocks noGrp="1"/>
          </p:cNvSpPr>
          <p:nvPr>
            <p:ph type="title"/>
          </p:nvPr>
        </p:nvSpPr>
        <p:spPr/>
        <p:txBody>
          <a:bodyPr>
            <a:noAutofit/>
          </a:bodyPr>
          <a:lstStyle/>
          <a:p>
            <a:pPr algn="ctr"/>
            <a:r>
              <a:rPr lang="lv-LV" sz="3000" b="1" dirty="0">
                <a:effectLst>
                  <a:outerShdw blurRad="38100" dist="38100" dir="2700000" algn="tl">
                    <a:srgbClr val="000000">
                      <a:alpha val="43137"/>
                    </a:srgbClr>
                  </a:outerShdw>
                </a:effectLst>
              </a:rPr>
              <a:t>Secinājumi</a:t>
            </a:r>
          </a:p>
        </p:txBody>
      </p:sp>
      <p:sp>
        <p:nvSpPr>
          <p:cNvPr id="8" name="TextBox 7">
            <a:extLst>
              <a:ext uri="{FF2B5EF4-FFF2-40B4-BE49-F238E27FC236}">
                <a16:creationId xmlns:a16="http://schemas.microsoft.com/office/drawing/2014/main" id="{DDE3B186-26CB-5A13-B67F-AC56602D0C97}"/>
              </a:ext>
            </a:extLst>
          </p:cNvPr>
          <p:cNvSpPr txBox="1"/>
          <p:nvPr/>
        </p:nvSpPr>
        <p:spPr>
          <a:xfrm>
            <a:off x="631097" y="4331476"/>
            <a:ext cx="2522220" cy="7848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v-LV"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Skolotāju izglītība, jo augstāka skolotāju izglītība, jo augstāki sasniegumi skolēniem</a:t>
            </a:r>
          </a:p>
        </p:txBody>
      </p:sp>
      <p:sp>
        <p:nvSpPr>
          <p:cNvPr id="10" name="TextBox 9">
            <a:extLst>
              <a:ext uri="{FF2B5EF4-FFF2-40B4-BE49-F238E27FC236}">
                <a16:creationId xmlns:a16="http://schemas.microsoft.com/office/drawing/2014/main" id="{62100FF6-7966-89DC-5B5A-FBDC45FCCE31}"/>
              </a:ext>
            </a:extLst>
          </p:cNvPr>
          <p:cNvSpPr txBox="1"/>
          <p:nvPr/>
        </p:nvSpPr>
        <p:spPr>
          <a:xfrm>
            <a:off x="4224302" y="3299947"/>
            <a:ext cx="1131332"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v-LV"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Atbalsta personāls</a:t>
            </a:r>
          </a:p>
        </p:txBody>
      </p:sp>
      <p:sp>
        <p:nvSpPr>
          <p:cNvPr id="12" name="TextBox 11">
            <a:extLst>
              <a:ext uri="{FF2B5EF4-FFF2-40B4-BE49-F238E27FC236}">
                <a16:creationId xmlns:a16="http://schemas.microsoft.com/office/drawing/2014/main" id="{673D4F3B-C0A3-2207-C0E5-2473CFC1EF3C}"/>
              </a:ext>
            </a:extLst>
          </p:cNvPr>
          <p:cNvSpPr txBox="1"/>
          <p:nvPr/>
        </p:nvSpPr>
        <p:spPr>
          <a:xfrm>
            <a:off x="6390734" y="4435350"/>
            <a:ext cx="1837151"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v-LV"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Darbs ar talantīgajiem</a:t>
            </a:r>
          </a:p>
        </p:txBody>
      </p:sp>
      <p:pic>
        <p:nvPicPr>
          <p:cNvPr id="1032" name="Picture 8" descr="Free vector teacher concept professor giving a lesson in a classroom school or college workers idea of education and knowledge isolated flat vector illustration">
            <a:extLst>
              <a:ext uri="{FF2B5EF4-FFF2-40B4-BE49-F238E27FC236}">
                <a16:creationId xmlns:a16="http://schemas.microsoft.com/office/drawing/2014/main" id="{A2A649CD-7E26-C56E-2AA6-B296CB67A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2369623"/>
            <a:ext cx="2793206" cy="18606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vector hand drawn speech therapy scenes collection">
            <a:extLst>
              <a:ext uri="{FF2B5EF4-FFF2-40B4-BE49-F238E27FC236}">
                <a16:creationId xmlns:a16="http://schemas.microsoft.com/office/drawing/2014/main" id="{4BAF6453-6081-43C2-F5F2-7FAA60595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912" y="3984561"/>
            <a:ext cx="2793206" cy="155277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52CF400-F29B-39EA-4014-171449C529D4}"/>
              </a:ext>
            </a:extLst>
          </p:cNvPr>
          <p:cNvSpPr>
            <a:spLocks noGrp="1"/>
          </p:cNvSpPr>
          <p:nvPr>
            <p:ph idx="1"/>
          </p:nvPr>
        </p:nvSpPr>
        <p:spPr/>
        <p:txBody>
          <a:bodyPr/>
          <a:lstStyle/>
          <a:p>
            <a:endParaRPr lang="lv-LV" dirty="0"/>
          </a:p>
        </p:txBody>
      </p:sp>
      <p:pic>
        <p:nvPicPr>
          <p:cNvPr id="1026" name="Picture 2" descr="Free vector hand drawn teachers' day background">
            <a:extLst>
              <a:ext uri="{FF2B5EF4-FFF2-40B4-BE49-F238E27FC236}">
                <a16:creationId xmlns:a16="http://schemas.microsoft.com/office/drawing/2014/main" id="{B1A2D0D3-C607-05C2-A293-5B3BAF5F9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587" y="2870806"/>
            <a:ext cx="2120114" cy="1412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332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1">
            <a:extLst>
              <a:ext uri="{FF2B5EF4-FFF2-40B4-BE49-F238E27FC236}">
                <a16:creationId xmlns:a16="http://schemas.microsoft.com/office/drawing/2014/main" id="{00000000-0008-0000-0200-000002000000}"/>
              </a:ext>
            </a:extLst>
          </p:cNvPr>
          <p:cNvGraphicFramePr>
            <a:graphicFrameLocks noGrp="1"/>
          </p:cNvGraphicFramePr>
          <p:nvPr>
            <p:ph idx="1"/>
            <p:extLst>
              <p:ext uri="{D42A27DB-BD31-4B8C-83A1-F6EECF244321}">
                <p14:modId xmlns:p14="http://schemas.microsoft.com/office/powerpoint/2010/main" val="3950510337"/>
              </p:ext>
            </p:extLst>
          </p:nvPr>
        </p:nvGraphicFramePr>
        <p:xfrm>
          <a:off x="141402" y="1989056"/>
          <a:ext cx="8889476" cy="469454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0000000-0008-0000-0200-000005000000}"/>
              </a:ext>
            </a:extLst>
          </p:cNvPr>
          <p:cNvSpPr txBox="1"/>
          <p:nvPr/>
        </p:nvSpPr>
        <p:spPr>
          <a:xfrm>
            <a:off x="0" y="1079898"/>
            <a:ext cx="7965649" cy="400110"/>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685800"/>
            <a:r>
              <a:rPr lang="lv-LV" sz="2000" b="1" kern="0" dirty="0">
                <a:solidFill>
                  <a:srgbClr val="0070C0"/>
                </a:solidFill>
                <a:latin typeface="Calibri" panose="020F0502020204030204"/>
              </a:rPr>
              <a:t>Vidējie sasniegumi:        </a:t>
            </a:r>
            <a:r>
              <a:rPr lang="lv-LV" sz="2000" b="1" kern="0" dirty="0">
                <a:solidFill>
                  <a:sysClr val="window" lastClr="FFFFFF">
                    <a:lumMod val="50000"/>
                  </a:sysClr>
                </a:solidFill>
                <a:latin typeface="Calibri" panose="020F0502020204030204"/>
              </a:rPr>
              <a:t>Grieķija 430     </a:t>
            </a:r>
            <a:r>
              <a:rPr lang="lv-LV" sz="2000" b="1" kern="0" dirty="0">
                <a:solidFill>
                  <a:srgbClr val="0070C0"/>
                </a:solidFill>
                <a:latin typeface="Calibri" panose="020F0502020204030204"/>
              </a:rPr>
              <a:t>Latvija 483    </a:t>
            </a:r>
            <a:r>
              <a:rPr lang="lv-LV" sz="2000" b="1" kern="0" dirty="0">
                <a:solidFill>
                  <a:srgbClr val="ED7D31"/>
                </a:solidFill>
                <a:latin typeface="Calibri" panose="020F0502020204030204"/>
              </a:rPr>
              <a:t>Igaunija 510</a:t>
            </a:r>
          </a:p>
        </p:txBody>
      </p:sp>
      <p:sp>
        <p:nvSpPr>
          <p:cNvPr id="3" name="Virsraksts 6">
            <a:extLst>
              <a:ext uri="{FF2B5EF4-FFF2-40B4-BE49-F238E27FC236}">
                <a16:creationId xmlns:a16="http://schemas.microsoft.com/office/drawing/2014/main" id="{B84CA7D7-FDCD-31D4-09C3-8A4DC528D6E3}"/>
              </a:ext>
            </a:extLst>
          </p:cNvPr>
          <p:cNvSpPr txBox="1">
            <a:spLocks/>
          </p:cNvSpPr>
          <p:nvPr/>
        </p:nvSpPr>
        <p:spPr>
          <a:xfrm>
            <a:off x="0" y="0"/>
            <a:ext cx="9169567" cy="970961"/>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SKOLĒNU SASNIEGUMU SADALĪJUMS</a:t>
            </a:r>
          </a:p>
        </p:txBody>
      </p:sp>
      <p:pic>
        <p:nvPicPr>
          <p:cNvPr id="6" name="Attēls 5" descr="Attēls, kurā ir teksts, ekrānuzņēmums, fonts, dizains&#10;&#10;Apraksts ģenerēts automātiski">
            <a:extLst>
              <a:ext uri="{FF2B5EF4-FFF2-40B4-BE49-F238E27FC236}">
                <a16:creationId xmlns:a16="http://schemas.microsoft.com/office/drawing/2014/main" id="{3EDF1377-9824-03F3-75B9-7A25E048779A}"/>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617616"/>
            <a:ext cx="9169567" cy="240384"/>
          </a:xfrm>
          <a:prstGeom prst="rect">
            <a:avLst/>
          </a:prstGeom>
        </p:spPr>
      </p:pic>
    </p:spTree>
    <p:extLst>
      <p:ext uri="{BB962C8B-B14F-4D97-AF65-F5344CB8AC3E}">
        <p14:creationId xmlns:p14="http://schemas.microsoft.com/office/powerpoint/2010/main" val="28353866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1" y="1629318"/>
            <a:ext cx="9144000" cy="3246013"/>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Matemātikas un dabaszinātņu sasniegumus ietekmējošie faktori pamatskolā</a:t>
            </a:r>
            <a:endParaRPr lang="es-ES" altLang="lv-LV" sz="3200" b="1" dirty="0">
              <a:ln w="19050">
                <a:noFill/>
              </a:ln>
              <a:effectLst>
                <a:outerShdw blurRad="50800" dist="38100" dir="2700000" algn="tl" rotWithShape="0">
                  <a:prstClr val="black">
                    <a:alpha val="40000"/>
                  </a:prstClr>
                </a:outerShdw>
              </a:effectLst>
              <a:cs typeface="Browallia New" panose="020B0502040204020203" pitchFamily="34" charset="-34"/>
            </a:endParaRPr>
          </a:p>
        </p:txBody>
      </p:sp>
      <p:sp>
        <p:nvSpPr>
          <p:cNvPr id="7" name="Subtitle 2"/>
          <p:cNvSpPr>
            <a:spLocks noGrp="1"/>
          </p:cNvSpPr>
          <p:nvPr>
            <p:ph type="subTitle" idx="1"/>
          </p:nvPr>
        </p:nvSpPr>
        <p:spPr>
          <a:xfrm>
            <a:off x="3545830" y="4904728"/>
            <a:ext cx="4921088" cy="779293"/>
          </a:xfrm>
        </p:spPr>
        <p:txBody>
          <a:bodyPr>
            <a:normAutofit/>
          </a:bodyPr>
          <a:lstStyle/>
          <a:p>
            <a:pPr algn="r"/>
            <a:r>
              <a:rPr lang="lv-LV" sz="1500" b="1" i="1" dirty="0">
                <a:solidFill>
                  <a:srgbClr val="002060"/>
                </a:solidFill>
                <a:effectLst>
                  <a:outerShdw blurRad="38100" dist="38100" dir="2700000" algn="tl">
                    <a:srgbClr val="000000">
                      <a:alpha val="43137"/>
                    </a:srgbClr>
                  </a:outerShdw>
                </a:effectLst>
              </a:rPr>
              <a:t>LU PPMF vadošā pētniece, Ph.D. Linda Mihno</a:t>
            </a:r>
          </a:p>
          <a:p>
            <a:pPr algn="r"/>
            <a:r>
              <a:rPr lang="lv-LV" sz="1200" b="1" dirty="0">
                <a:solidFill>
                  <a:srgbClr val="002060"/>
                </a:solidFill>
                <a:effectLst>
                  <a:outerShdw blurRad="38100" dist="38100" dir="2700000" algn="tl">
                    <a:srgbClr val="000000">
                      <a:alpha val="43137"/>
                    </a:srgbClr>
                  </a:outerShdw>
                </a:effectLst>
                <a:latin typeface="Bookman Old Style" pitchFamily="18" charset="0"/>
              </a:rPr>
              <a:t>2023. gada  5. decembris</a:t>
            </a:r>
          </a:p>
          <a:p>
            <a:pPr algn="r"/>
            <a:endParaRPr lang="lv-LV" sz="1200" b="1" dirty="0">
              <a:solidFill>
                <a:srgbClr val="002060"/>
              </a:solidFill>
              <a:effectLst>
                <a:outerShdw blurRad="38100" dist="38100" dir="2700000" algn="tl">
                  <a:srgbClr val="000000">
                    <a:alpha val="43137"/>
                  </a:srgbClr>
                </a:outerShdw>
              </a:effectLst>
            </a:endParaRPr>
          </a:p>
          <a:p>
            <a:pPr algn="r"/>
            <a:endParaRPr lang="lv-LV" sz="1200" b="1" dirty="0">
              <a:solidFill>
                <a:srgbClr val="002060"/>
              </a:solidFill>
              <a:effectLst>
                <a:outerShdw blurRad="38100" dist="38100" dir="2700000" algn="tl">
                  <a:srgbClr val="000000">
                    <a:alpha val="43137"/>
                  </a:srgbClr>
                </a:outerShdw>
              </a:effectLst>
            </a:endParaRPr>
          </a:p>
        </p:txBody>
      </p:sp>
      <p:pic>
        <p:nvPicPr>
          <p:cNvPr id="8" name="Picture 5" descr="pet_instituta_logo_civic-png-caurspidigs.png"/>
          <p:cNvPicPr>
            <a:picLocks noChangeAspect="1"/>
          </p:cNvPicPr>
          <p:nvPr/>
        </p:nvPicPr>
        <p:blipFill>
          <a:blip r:embed="rId3" cstate="print"/>
          <a:stretch>
            <a:fillRect/>
          </a:stretch>
        </p:blipFill>
        <p:spPr>
          <a:xfrm>
            <a:off x="8128712" y="479254"/>
            <a:ext cx="816632" cy="1113588"/>
          </a:xfrm>
          <a:prstGeom prst="rect">
            <a:avLst/>
          </a:prstGeom>
          <a:noFill/>
        </p:spPr>
      </p:pic>
      <p:sp>
        <p:nvSpPr>
          <p:cNvPr id="2" name="Rectangle 1"/>
          <p:cNvSpPr/>
          <p:nvPr/>
        </p:nvSpPr>
        <p:spPr>
          <a:xfrm>
            <a:off x="1141588" y="5091165"/>
            <a:ext cx="7236804" cy="1011437"/>
          </a:xfrm>
          <a:prstGeom prst="rect">
            <a:avLst/>
          </a:prstGeom>
          <a:noFill/>
          <a:ln>
            <a:noFill/>
          </a:ln>
          <a:effectLst>
            <a:softEdge rad="1270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398003" y="388359"/>
            <a:ext cx="353406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DALĪBA STARPTAUTISKOS IZGLĪTĪBAS PĒTĪJUMOS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PROJEKTA NR. 8.3.6.1/16/I/001</a:t>
            </a:r>
          </a:p>
        </p:txBody>
      </p:sp>
      <p:pic>
        <p:nvPicPr>
          <p:cNvPr id="16" name="Picture 15">
            <a:extLst>
              <a:ext uri="{FF2B5EF4-FFF2-40B4-BE49-F238E27FC236}">
                <a16:creationId xmlns:a16="http://schemas.microsoft.com/office/drawing/2014/main" id="{F0F886C0-E248-45C8-80E5-CD17E9884A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9636" y="5870459"/>
            <a:ext cx="2732389" cy="564796"/>
          </a:xfrm>
          <a:prstGeom prst="rect">
            <a:avLst/>
          </a:prstGeom>
        </p:spPr>
      </p:pic>
      <p:pic>
        <p:nvPicPr>
          <p:cNvPr id="5" name="Attēls 4">
            <a:extLst>
              <a:ext uri="{FF2B5EF4-FFF2-40B4-BE49-F238E27FC236}">
                <a16:creationId xmlns:a16="http://schemas.microsoft.com/office/drawing/2014/main" id="{68C4D61A-F09E-7A18-1169-60A708ED93D9}"/>
              </a:ext>
            </a:extLst>
          </p:cNvPr>
          <p:cNvPicPr>
            <a:picLocks noChangeAspect="1"/>
          </p:cNvPicPr>
          <p:nvPr/>
        </p:nvPicPr>
        <p:blipFill>
          <a:blip r:embed="rId5"/>
          <a:stretch>
            <a:fillRect/>
          </a:stretch>
        </p:blipFill>
        <p:spPr>
          <a:xfrm>
            <a:off x="5535676" y="5713418"/>
            <a:ext cx="1985963" cy="700088"/>
          </a:xfrm>
          <a:prstGeom prst="rect">
            <a:avLst/>
          </a:prstGeom>
        </p:spPr>
      </p:pic>
      <p:pic>
        <p:nvPicPr>
          <p:cNvPr id="9" name="Attēls 8" descr="Attēls, kurā ir teksts, ekrānuzņēmums, fonts, dizains&#10;&#10;Apraksts ģenerēts automātiski">
            <a:extLst>
              <a:ext uri="{FF2B5EF4-FFF2-40B4-BE49-F238E27FC236}">
                <a16:creationId xmlns:a16="http://schemas.microsoft.com/office/drawing/2014/main" id="{8557B56E-EBD5-5DE7-978D-CA3D6763B3FB}"/>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32773"/>
            <a:ext cx="9143999" cy="179315"/>
          </a:xfrm>
          <a:prstGeom prst="rect">
            <a:avLst/>
          </a:prstGeom>
        </p:spPr>
      </p:pic>
      <p:pic>
        <p:nvPicPr>
          <p:cNvPr id="11" name="Attēls 10" descr="Attēls, kurā ir teksts, ekrānuzņēmums, fonts, dizains&#10;&#10;Apraksts ģenerēts automātiski">
            <a:extLst>
              <a:ext uri="{FF2B5EF4-FFF2-40B4-BE49-F238E27FC236}">
                <a16:creationId xmlns:a16="http://schemas.microsoft.com/office/drawing/2014/main" id="{989B90A1-13A2-30EB-A07E-EBA4EF6FBD41}"/>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Tree>
    <p:extLst>
      <p:ext uri="{BB962C8B-B14F-4D97-AF65-F5344CB8AC3E}">
        <p14:creationId xmlns:p14="http://schemas.microsoft.com/office/powerpoint/2010/main" val="1492522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69CE-BA0C-E970-782A-6AB4358F8A16}"/>
              </a:ext>
            </a:extLst>
          </p:cNvPr>
          <p:cNvSpPr>
            <a:spLocks noGrp="1"/>
          </p:cNvSpPr>
          <p:nvPr>
            <p:ph type="title"/>
          </p:nvPr>
        </p:nvSpPr>
        <p:spPr/>
        <p:txBody>
          <a:bodyPr/>
          <a:lstStyle/>
          <a:p>
            <a:pPr algn="ctr"/>
            <a:r>
              <a:rPr lang="lv-LV" b="1" dirty="0">
                <a:effectLst>
                  <a:outerShdw blurRad="38100" dist="38100" dir="2700000" algn="tl">
                    <a:srgbClr val="000000">
                      <a:alpha val="43137"/>
                    </a:srgbClr>
                  </a:outerShdw>
                </a:effectLst>
              </a:rPr>
              <a:t>Skolēnu vidējie sasniegumi</a:t>
            </a:r>
          </a:p>
        </p:txBody>
      </p:sp>
      <p:sp>
        <p:nvSpPr>
          <p:cNvPr id="3" name="Text Placeholder 2">
            <a:extLst>
              <a:ext uri="{FF2B5EF4-FFF2-40B4-BE49-F238E27FC236}">
                <a16:creationId xmlns:a16="http://schemas.microsoft.com/office/drawing/2014/main" id="{539AAA6B-C822-FAAD-4FDD-AC4FBA1FE546}"/>
              </a:ext>
            </a:extLst>
          </p:cNvPr>
          <p:cNvSpPr>
            <a:spLocks noGrp="1"/>
          </p:cNvSpPr>
          <p:nvPr>
            <p:ph type="body" idx="1"/>
          </p:nvPr>
        </p:nvSpPr>
        <p:spPr/>
        <p:txBody>
          <a:bodyPr/>
          <a:lstStyle/>
          <a:p>
            <a:pPr algn="ctr"/>
            <a:r>
              <a:rPr lang="en-US" dirty="0">
                <a:effectLst>
                  <a:outerShdw blurRad="38100" dist="38100" dir="2700000" algn="tl">
                    <a:srgbClr val="000000">
                      <a:alpha val="43137"/>
                    </a:srgbClr>
                  </a:outerShdw>
                </a:effectLst>
              </a:rPr>
              <a:t>4. </a:t>
            </a:r>
            <a:r>
              <a:rPr lang="en-US" dirty="0" err="1">
                <a:effectLst>
                  <a:outerShdw blurRad="38100" dist="38100" dir="2700000" algn="tl">
                    <a:srgbClr val="000000">
                      <a:alpha val="43137"/>
                    </a:srgbClr>
                  </a:outerShdw>
                </a:effectLst>
              </a:rPr>
              <a:t>klases</a:t>
            </a:r>
            <a:r>
              <a:rPr lang="en-US" dirty="0">
                <a:effectLst>
                  <a:outerShdw blurRad="38100" dist="38100" dir="2700000" algn="tl">
                    <a:srgbClr val="000000">
                      <a:alpha val="43137"/>
                    </a:srgbClr>
                  </a:outerShdw>
                </a:effectLst>
              </a:rPr>
              <a:t> </a:t>
            </a:r>
            <a:r>
              <a:rPr lang="lv-LV" dirty="0">
                <a:effectLst>
                  <a:outerShdw blurRad="38100" dist="38100" dir="2700000" algn="tl">
                    <a:srgbClr val="000000">
                      <a:alpha val="43137"/>
                    </a:srgbClr>
                  </a:outerShdw>
                </a:effectLst>
              </a:rPr>
              <a:t>s</a:t>
            </a:r>
            <a:r>
              <a:rPr lang="en-US" dirty="0" err="1">
                <a:effectLst>
                  <a:outerShdw blurRad="38100" dist="38100" dir="2700000" algn="tl">
                    <a:srgbClr val="000000">
                      <a:alpha val="43137"/>
                    </a:srgbClr>
                  </a:outerShdw>
                </a:effectLst>
              </a:rPr>
              <a:t>kolēns</a:t>
            </a:r>
            <a:endParaRPr lang="en-US" dirty="0">
              <a:effectLst>
                <a:outerShdw blurRad="38100" dist="38100" dir="2700000" algn="tl">
                  <a:srgbClr val="000000">
                    <a:alpha val="43137"/>
                  </a:srgbClr>
                </a:outerShdw>
              </a:effectLst>
            </a:endParaRPr>
          </a:p>
        </p:txBody>
      </p:sp>
      <p:pic>
        <p:nvPicPr>
          <p:cNvPr id="28" name="Content Placeholder 27">
            <a:extLst>
              <a:ext uri="{FF2B5EF4-FFF2-40B4-BE49-F238E27FC236}">
                <a16:creationId xmlns:a16="http://schemas.microsoft.com/office/drawing/2014/main" id="{CF24CFB1-87FE-FF3F-B10D-B451800FA4D0}"/>
              </a:ext>
            </a:extLst>
          </p:cNvPr>
          <p:cNvPicPr>
            <a:picLocks noGrp="1" noChangeAspect="1"/>
          </p:cNvPicPr>
          <p:nvPr>
            <p:ph sz="half" idx="2"/>
          </p:nvPr>
        </p:nvPicPr>
        <p:blipFill>
          <a:blip r:embed="rId2"/>
          <a:stretch>
            <a:fillRect/>
          </a:stretch>
        </p:blipFill>
        <p:spPr>
          <a:xfrm>
            <a:off x="1125992" y="2810071"/>
            <a:ext cx="2876037" cy="2615411"/>
          </a:xfrm>
          <a:prstGeom prst="rect">
            <a:avLst/>
          </a:prstGeom>
        </p:spPr>
      </p:pic>
      <p:sp>
        <p:nvSpPr>
          <p:cNvPr id="5" name="Text Placeholder 4">
            <a:extLst>
              <a:ext uri="{FF2B5EF4-FFF2-40B4-BE49-F238E27FC236}">
                <a16:creationId xmlns:a16="http://schemas.microsoft.com/office/drawing/2014/main" id="{474B7D93-504C-4380-B280-C77AF71F9273}"/>
              </a:ext>
            </a:extLst>
          </p:cNvPr>
          <p:cNvSpPr>
            <a:spLocks noGrp="1"/>
          </p:cNvSpPr>
          <p:nvPr>
            <p:ph type="body" sz="quarter" idx="3"/>
          </p:nvPr>
        </p:nvSpPr>
        <p:spPr/>
        <p:txBody>
          <a:bodyPr/>
          <a:lstStyle/>
          <a:p>
            <a:pPr algn="ctr"/>
            <a:r>
              <a:rPr lang="en-US" dirty="0">
                <a:effectLst>
                  <a:outerShdw blurRad="38100" dist="38100" dir="2700000" algn="tl">
                    <a:srgbClr val="000000">
                      <a:alpha val="43137"/>
                    </a:srgbClr>
                  </a:outerShdw>
                </a:effectLst>
              </a:rPr>
              <a:t>15 </a:t>
            </a:r>
            <a:r>
              <a:rPr lang="en-US" dirty="0" err="1">
                <a:effectLst>
                  <a:outerShdw blurRad="38100" dist="38100" dir="2700000" algn="tl">
                    <a:srgbClr val="000000">
                      <a:alpha val="43137"/>
                    </a:srgbClr>
                  </a:outerShdw>
                </a:effectLst>
              </a:rPr>
              <a:t>gadīgais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skolēns</a:t>
            </a:r>
            <a:endParaRPr lang="en-US" dirty="0">
              <a:effectLst>
                <a:outerShdw blurRad="38100" dist="38100" dir="2700000" algn="tl">
                  <a:srgbClr val="000000">
                    <a:alpha val="43137"/>
                  </a:srgbClr>
                </a:outerShdw>
              </a:effectLst>
            </a:endParaRPr>
          </a:p>
        </p:txBody>
      </p:sp>
      <p:pic>
        <p:nvPicPr>
          <p:cNvPr id="31" name="Content Placeholder 30">
            <a:extLst>
              <a:ext uri="{FF2B5EF4-FFF2-40B4-BE49-F238E27FC236}">
                <a16:creationId xmlns:a16="http://schemas.microsoft.com/office/drawing/2014/main" id="{D1CFD737-0E2D-CEFB-19C0-58FFEE6D1AD1}"/>
              </a:ext>
            </a:extLst>
          </p:cNvPr>
          <p:cNvPicPr>
            <a:picLocks noGrp="1" noChangeAspect="1"/>
          </p:cNvPicPr>
          <p:nvPr>
            <p:ph sz="quarter" idx="4"/>
          </p:nvPr>
        </p:nvPicPr>
        <p:blipFill>
          <a:blip r:embed="rId3"/>
          <a:stretch>
            <a:fillRect/>
          </a:stretch>
        </p:blipFill>
        <p:spPr>
          <a:xfrm>
            <a:off x="5134827" y="2810071"/>
            <a:ext cx="2876037" cy="2615411"/>
          </a:xfrm>
          <a:prstGeom prst="rect">
            <a:avLst/>
          </a:prstGeom>
        </p:spPr>
      </p:pic>
    </p:spTree>
    <p:extLst>
      <p:ext uri="{BB962C8B-B14F-4D97-AF65-F5344CB8AC3E}">
        <p14:creationId xmlns:p14="http://schemas.microsoft.com/office/powerpoint/2010/main" val="41737549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2DB65-D5BE-6791-0EF4-A5AE78881947}"/>
              </a:ext>
            </a:extLst>
          </p:cNvPr>
          <p:cNvSpPr>
            <a:spLocks noGrp="1"/>
          </p:cNvSpPr>
          <p:nvPr>
            <p:ph type="title"/>
          </p:nvPr>
        </p:nvSpPr>
        <p:spPr/>
        <p:txBody>
          <a:bodyPr/>
          <a:lstStyle/>
          <a:p>
            <a:pPr algn="ctr"/>
            <a:r>
              <a:rPr lang="lv-LV" b="1" dirty="0">
                <a:effectLst>
                  <a:outerShdw blurRad="38100" dist="38100" dir="2700000" algn="tl">
                    <a:srgbClr val="000000">
                      <a:alpha val="43137"/>
                    </a:srgbClr>
                  </a:outerShdw>
                </a:effectLst>
              </a:rPr>
              <a:t>SES</a:t>
            </a:r>
          </a:p>
        </p:txBody>
      </p:sp>
      <p:sp>
        <p:nvSpPr>
          <p:cNvPr id="3" name="Text Placeholder 2">
            <a:extLst>
              <a:ext uri="{FF2B5EF4-FFF2-40B4-BE49-F238E27FC236}">
                <a16:creationId xmlns:a16="http://schemas.microsoft.com/office/drawing/2014/main" id="{8AC4E7FE-6000-40D6-DB24-5E2146E9E7B7}"/>
              </a:ext>
            </a:extLst>
          </p:cNvPr>
          <p:cNvSpPr>
            <a:spLocks noGrp="1"/>
          </p:cNvSpPr>
          <p:nvPr>
            <p:ph type="body" idx="1"/>
          </p:nvPr>
        </p:nvSpPr>
        <p:spPr/>
        <p:txBody>
          <a:bodyPr/>
          <a:lstStyle/>
          <a:p>
            <a:pPr algn="ctr"/>
            <a:r>
              <a:rPr lang="en-US" dirty="0">
                <a:effectLst>
                  <a:outerShdw blurRad="38100" dist="38100" dir="2700000" algn="tl">
                    <a:srgbClr val="000000">
                      <a:alpha val="43137"/>
                    </a:srgbClr>
                  </a:outerShdw>
                </a:effectLst>
              </a:rPr>
              <a:t>4. </a:t>
            </a:r>
            <a:r>
              <a:rPr lang="en-US" dirty="0" err="1">
                <a:effectLst>
                  <a:outerShdw blurRad="38100" dist="38100" dir="2700000" algn="tl">
                    <a:srgbClr val="000000">
                      <a:alpha val="43137"/>
                    </a:srgbClr>
                  </a:outerShdw>
                </a:effectLst>
              </a:rPr>
              <a:t>klases</a:t>
            </a:r>
            <a:r>
              <a:rPr lang="en-US" dirty="0">
                <a:effectLst>
                  <a:outerShdw blurRad="38100" dist="38100" dir="2700000" algn="tl">
                    <a:srgbClr val="000000">
                      <a:alpha val="43137"/>
                    </a:srgbClr>
                  </a:outerShdw>
                </a:effectLst>
              </a:rPr>
              <a:t> </a:t>
            </a:r>
            <a:r>
              <a:rPr lang="lv-LV" dirty="0">
                <a:effectLst>
                  <a:outerShdw blurRad="38100" dist="38100" dir="2700000" algn="tl">
                    <a:srgbClr val="000000">
                      <a:alpha val="43137"/>
                    </a:srgbClr>
                  </a:outerShdw>
                </a:effectLst>
              </a:rPr>
              <a:t>s</a:t>
            </a:r>
            <a:r>
              <a:rPr lang="en-US" dirty="0" err="1">
                <a:effectLst>
                  <a:outerShdw blurRad="38100" dist="38100" dir="2700000" algn="tl">
                    <a:srgbClr val="000000">
                      <a:alpha val="43137"/>
                    </a:srgbClr>
                  </a:outerShdw>
                </a:effectLst>
              </a:rPr>
              <a:t>kolēns</a:t>
            </a:r>
            <a:endParaRPr lang="en-US" dirty="0">
              <a:effectLst>
                <a:outerShdw blurRad="38100" dist="38100" dir="2700000" algn="tl">
                  <a:srgbClr val="000000">
                    <a:alpha val="43137"/>
                  </a:srgbClr>
                </a:outerShdw>
              </a:effectLst>
            </a:endParaRPr>
          </a:p>
        </p:txBody>
      </p:sp>
      <p:pic>
        <p:nvPicPr>
          <p:cNvPr id="29" name="Content Placeholder 28">
            <a:extLst>
              <a:ext uri="{FF2B5EF4-FFF2-40B4-BE49-F238E27FC236}">
                <a16:creationId xmlns:a16="http://schemas.microsoft.com/office/drawing/2014/main" id="{15C460AB-ACB1-C05E-9E02-99A5858B7F95}"/>
              </a:ext>
            </a:extLst>
          </p:cNvPr>
          <p:cNvPicPr>
            <a:picLocks noGrp="1" noChangeAspect="1"/>
          </p:cNvPicPr>
          <p:nvPr>
            <p:ph sz="half" idx="2"/>
          </p:nvPr>
        </p:nvPicPr>
        <p:blipFill>
          <a:blip r:embed="rId2"/>
          <a:stretch>
            <a:fillRect/>
          </a:stretch>
        </p:blipFill>
        <p:spPr>
          <a:xfrm>
            <a:off x="1125992" y="2810071"/>
            <a:ext cx="2876037" cy="2615411"/>
          </a:xfrm>
          <a:prstGeom prst="rect">
            <a:avLst/>
          </a:prstGeom>
        </p:spPr>
      </p:pic>
      <p:sp>
        <p:nvSpPr>
          <p:cNvPr id="5" name="Text Placeholder 4">
            <a:extLst>
              <a:ext uri="{FF2B5EF4-FFF2-40B4-BE49-F238E27FC236}">
                <a16:creationId xmlns:a16="http://schemas.microsoft.com/office/drawing/2014/main" id="{7D730B81-B884-C190-AE51-885C4D1674DB}"/>
              </a:ext>
            </a:extLst>
          </p:cNvPr>
          <p:cNvSpPr>
            <a:spLocks noGrp="1"/>
          </p:cNvSpPr>
          <p:nvPr>
            <p:ph type="body" sz="quarter" idx="3"/>
          </p:nvPr>
        </p:nvSpPr>
        <p:spPr/>
        <p:txBody>
          <a:bodyPr/>
          <a:lstStyle/>
          <a:p>
            <a:pPr algn="ctr"/>
            <a:r>
              <a:rPr lang="en-US" dirty="0">
                <a:effectLst>
                  <a:outerShdw blurRad="38100" dist="38100" dir="2700000" algn="tl">
                    <a:srgbClr val="000000">
                      <a:alpha val="43137"/>
                    </a:srgbClr>
                  </a:outerShdw>
                </a:effectLst>
              </a:rPr>
              <a:t>15 </a:t>
            </a:r>
            <a:r>
              <a:rPr lang="en-US" dirty="0" err="1">
                <a:effectLst>
                  <a:outerShdw blurRad="38100" dist="38100" dir="2700000" algn="tl">
                    <a:srgbClr val="000000">
                      <a:alpha val="43137"/>
                    </a:srgbClr>
                  </a:outerShdw>
                </a:effectLst>
              </a:rPr>
              <a:t>gadīgais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skolēns</a:t>
            </a:r>
            <a:endParaRPr lang="en-US" dirty="0">
              <a:effectLst>
                <a:outerShdw blurRad="38100" dist="38100" dir="2700000" algn="tl">
                  <a:srgbClr val="000000">
                    <a:alpha val="43137"/>
                  </a:srgbClr>
                </a:outerShdw>
              </a:effectLst>
            </a:endParaRPr>
          </a:p>
        </p:txBody>
      </p:sp>
      <p:pic>
        <p:nvPicPr>
          <p:cNvPr id="32" name="Content Placeholder 31">
            <a:extLst>
              <a:ext uri="{FF2B5EF4-FFF2-40B4-BE49-F238E27FC236}">
                <a16:creationId xmlns:a16="http://schemas.microsoft.com/office/drawing/2014/main" id="{2ABE7652-E8AC-A77A-34E4-AE020355B801}"/>
              </a:ext>
            </a:extLst>
          </p:cNvPr>
          <p:cNvPicPr>
            <a:picLocks noGrp="1" noChangeAspect="1"/>
          </p:cNvPicPr>
          <p:nvPr>
            <p:ph sz="quarter" idx="4"/>
          </p:nvPr>
        </p:nvPicPr>
        <p:blipFill>
          <a:blip r:embed="rId3"/>
          <a:stretch>
            <a:fillRect/>
          </a:stretch>
        </p:blipFill>
        <p:spPr>
          <a:xfrm>
            <a:off x="5134827" y="2810071"/>
            <a:ext cx="2876037" cy="2615411"/>
          </a:xfrm>
          <a:prstGeom prst="rect">
            <a:avLst/>
          </a:prstGeom>
        </p:spPr>
      </p:pic>
      <p:sp>
        <p:nvSpPr>
          <p:cNvPr id="18" name="TextBox 17">
            <a:extLst>
              <a:ext uri="{FF2B5EF4-FFF2-40B4-BE49-F238E27FC236}">
                <a16:creationId xmlns:a16="http://schemas.microsoft.com/office/drawing/2014/main" id="{DD0C27C4-C651-A784-D14D-0B8A665E36F2}"/>
              </a:ext>
            </a:extLst>
          </p:cNvPr>
          <p:cNvSpPr txBox="1"/>
          <p:nvPr/>
        </p:nvSpPr>
        <p:spPr>
          <a:xfrm>
            <a:off x="1731834" y="3766852"/>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+11</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19" name="TextBox 18">
            <a:extLst>
              <a:ext uri="{FF2B5EF4-FFF2-40B4-BE49-F238E27FC236}">
                <a16:creationId xmlns:a16="http://schemas.microsoft.com/office/drawing/2014/main" id="{AF29CFE6-1ABF-9102-ED2C-08E19771C5FA}"/>
              </a:ext>
            </a:extLst>
          </p:cNvPr>
          <p:cNvSpPr txBox="1"/>
          <p:nvPr/>
        </p:nvSpPr>
        <p:spPr>
          <a:xfrm>
            <a:off x="3209519" y="3863862"/>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+10</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20" name="TextBox 19">
            <a:extLst>
              <a:ext uri="{FF2B5EF4-FFF2-40B4-BE49-F238E27FC236}">
                <a16:creationId xmlns:a16="http://schemas.microsoft.com/office/drawing/2014/main" id="{C830D7D1-841C-B5FC-A222-2BCAC3633247}"/>
              </a:ext>
            </a:extLst>
          </p:cNvPr>
          <p:cNvSpPr txBox="1"/>
          <p:nvPr/>
        </p:nvSpPr>
        <p:spPr>
          <a:xfrm>
            <a:off x="5726551" y="4260538"/>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+23</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21" name="TextBox 20">
            <a:extLst>
              <a:ext uri="{FF2B5EF4-FFF2-40B4-BE49-F238E27FC236}">
                <a16:creationId xmlns:a16="http://schemas.microsoft.com/office/drawing/2014/main" id="{0717158F-C6EB-1E2F-36FC-4F34DA9CDC54}"/>
              </a:ext>
            </a:extLst>
          </p:cNvPr>
          <p:cNvSpPr txBox="1"/>
          <p:nvPr/>
        </p:nvSpPr>
        <p:spPr>
          <a:xfrm>
            <a:off x="7229475" y="4485963"/>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+20</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Tree>
    <p:extLst>
      <p:ext uri="{BB962C8B-B14F-4D97-AF65-F5344CB8AC3E}">
        <p14:creationId xmlns:p14="http://schemas.microsoft.com/office/powerpoint/2010/main" val="17776952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85059-881D-10EE-D886-7F3A954F312B}"/>
              </a:ext>
            </a:extLst>
          </p:cNvPr>
          <p:cNvSpPr>
            <a:spLocks noGrp="1"/>
          </p:cNvSpPr>
          <p:nvPr>
            <p:ph type="title"/>
          </p:nvPr>
        </p:nvSpPr>
        <p:spPr/>
        <p:txBody>
          <a:bodyPr/>
          <a:lstStyle/>
          <a:p>
            <a:pPr algn="ctr"/>
            <a:r>
              <a:rPr lang="lv-LV" b="1" dirty="0">
                <a:effectLst>
                  <a:outerShdw blurRad="38100" dist="38100" dir="2700000" algn="tl">
                    <a:srgbClr val="000000">
                      <a:alpha val="43137"/>
                    </a:srgbClr>
                  </a:outerShdw>
                </a:effectLst>
              </a:rPr>
              <a:t>Lasīšana</a:t>
            </a:r>
          </a:p>
        </p:txBody>
      </p:sp>
      <p:sp>
        <p:nvSpPr>
          <p:cNvPr id="3" name="Text Placeholder 2">
            <a:extLst>
              <a:ext uri="{FF2B5EF4-FFF2-40B4-BE49-F238E27FC236}">
                <a16:creationId xmlns:a16="http://schemas.microsoft.com/office/drawing/2014/main" id="{75013003-BBE8-398E-89B7-5446AEE57B9C}"/>
              </a:ext>
            </a:extLst>
          </p:cNvPr>
          <p:cNvSpPr>
            <a:spLocks noGrp="1"/>
          </p:cNvSpPr>
          <p:nvPr>
            <p:ph type="body" idx="1"/>
          </p:nvPr>
        </p:nvSpPr>
        <p:spPr/>
        <p:txBody>
          <a:bodyPr/>
          <a:lstStyle/>
          <a:p>
            <a:pPr algn="ctr"/>
            <a:r>
              <a:rPr lang="en-US" dirty="0">
                <a:effectLst>
                  <a:outerShdw blurRad="38100" dist="38100" dir="2700000" algn="tl">
                    <a:srgbClr val="000000">
                      <a:alpha val="43137"/>
                    </a:srgbClr>
                  </a:outerShdw>
                </a:effectLst>
              </a:rPr>
              <a:t>4. </a:t>
            </a:r>
            <a:r>
              <a:rPr lang="en-US" dirty="0" err="1">
                <a:effectLst>
                  <a:outerShdw blurRad="38100" dist="38100" dir="2700000" algn="tl">
                    <a:srgbClr val="000000">
                      <a:alpha val="43137"/>
                    </a:srgbClr>
                  </a:outerShdw>
                </a:effectLst>
              </a:rPr>
              <a:t>klases</a:t>
            </a:r>
            <a:r>
              <a:rPr lang="en-US" dirty="0">
                <a:effectLst>
                  <a:outerShdw blurRad="38100" dist="38100" dir="2700000" algn="tl">
                    <a:srgbClr val="000000">
                      <a:alpha val="43137"/>
                    </a:srgbClr>
                  </a:outerShdw>
                </a:effectLst>
              </a:rPr>
              <a:t> </a:t>
            </a:r>
            <a:r>
              <a:rPr lang="lv-LV" dirty="0">
                <a:effectLst>
                  <a:outerShdw blurRad="38100" dist="38100" dir="2700000" algn="tl">
                    <a:srgbClr val="000000">
                      <a:alpha val="43137"/>
                    </a:srgbClr>
                  </a:outerShdw>
                </a:effectLst>
              </a:rPr>
              <a:t>s</a:t>
            </a:r>
            <a:r>
              <a:rPr lang="en-US" dirty="0" err="1">
                <a:effectLst>
                  <a:outerShdw blurRad="38100" dist="38100" dir="2700000" algn="tl">
                    <a:srgbClr val="000000">
                      <a:alpha val="43137"/>
                    </a:srgbClr>
                  </a:outerShdw>
                </a:effectLst>
              </a:rPr>
              <a:t>kolēns</a:t>
            </a:r>
            <a:endParaRPr lang="en-US" dirty="0">
              <a:effectLst>
                <a:outerShdw blurRad="38100" dist="38100" dir="2700000" algn="tl">
                  <a:srgbClr val="000000">
                    <a:alpha val="43137"/>
                  </a:srgbClr>
                </a:outerShdw>
              </a:effectLst>
            </a:endParaRPr>
          </a:p>
        </p:txBody>
      </p:sp>
      <p:pic>
        <p:nvPicPr>
          <p:cNvPr id="46" name="Content Placeholder 45">
            <a:extLst>
              <a:ext uri="{FF2B5EF4-FFF2-40B4-BE49-F238E27FC236}">
                <a16:creationId xmlns:a16="http://schemas.microsoft.com/office/drawing/2014/main" id="{5A2F93BF-1979-1959-F5DC-98C99EA77318}"/>
              </a:ext>
            </a:extLst>
          </p:cNvPr>
          <p:cNvPicPr>
            <a:picLocks noGrp="1" noChangeAspect="1"/>
          </p:cNvPicPr>
          <p:nvPr>
            <p:ph sz="half" idx="2"/>
          </p:nvPr>
        </p:nvPicPr>
        <p:blipFill>
          <a:blip r:embed="rId2"/>
          <a:stretch>
            <a:fillRect/>
          </a:stretch>
        </p:blipFill>
        <p:spPr>
          <a:xfrm>
            <a:off x="1125992" y="2810071"/>
            <a:ext cx="2876037" cy="2615411"/>
          </a:xfrm>
          <a:prstGeom prst="rect">
            <a:avLst/>
          </a:prstGeom>
        </p:spPr>
      </p:pic>
      <p:sp>
        <p:nvSpPr>
          <p:cNvPr id="5" name="Text Placeholder 4">
            <a:extLst>
              <a:ext uri="{FF2B5EF4-FFF2-40B4-BE49-F238E27FC236}">
                <a16:creationId xmlns:a16="http://schemas.microsoft.com/office/drawing/2014/main" id="{5AA5D0D2-7463-6DC6-F035-89D917C1E029}"/>
              </a:ext>
            </a:extLst>
          </p:cNvPr>
          <p:cNvSpPr>
            <a:spLocks noGrp="1"/>
          </p:cNvSpPr>
          <p:nvPr>
            <p:ph type="body" sz="quarter" idx="3"/>
          </p:nvPr>
        </p:nvSpPr>
        <p:spPr/>
        <p:txBody>
          <a:bodyPr/>
          <a:lstStyle/>
          <a:p>
            <a:pPr algn="ctr"/>
            <a:r>
              <a:rPr lang="en-US" dirty="0">
                <a:effectLst>
                  <a:outerShdw blurRad="38100" dist="38100" dir="2700000" algn="tl">
                    <a:srgbClr val="000000">
                      <a:alpha val="43137"/>
                    </a:srgbClr>
                  </a:outerShdw>
                </a:effectLst>
              </a:rPr>
              <a:t>15 </a:t>
            </a:r>
            <a:r>
              <a:rPr lang="en-US" dirty="0" err="1">
                <a:effectLst>
                  <a:outerShdw blurRad="38100" dist="38100" dir="2700000" algn="tl">
                    <a:srgbClr val="000000">
                      <a:alpha val="43137"/>
                    </a:srgbClr>
                  </a:outerShdw>
                </a:effectLst>
              </a:rPr>
              <a:t>gadīgais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skolēns</a:t>
            </a:r>
            <a:endParaRPr lang="en-US" dirty="0">
              <a:effectLst>
                <a:outerShdw blurRad="38100" dist="38100" dir="2700000" algn="tl">
                  <a:srgbClr val="000000">
                    <a:alpha val="43137"/>
                  </a:srgbClr>
                </a:outerShdw>
              </a:effectLst>
            </a:endParaRPr>
          </a:p>
        </p:txBody>
      </p:sp>
      <p:pic>
        <p:nvPicPr>
          <p:cNvPr id="49" name="Content Placeholder 48">
            <a:extLst>
              <a:ext uri="{FF2B5EF4-FFF2-40B4-BE49-F238E27FC236}">
                <a16:creationId xmlns:a16="http://schemas.microsoft.com/office/drawing/2014/main" id="{3C6C9BA3-33A9-4A90-6546-56223CAF4642}"/>
              </a:ext>
            </a:extLst>
          </p:cNvPr>
          <p:cNvPicPr>
            <a:picLocks noGrp="1" noChangeAspect="1"/>
          </p:cNvPicPr>
          <p:nvPr>
            <p:ph sz="quarter" idx="4"/>
          </p:nvPr>
        </p:nvPicPr>
        <p:blipFill>
          <a:blip r:embed="rId3"/>
          <a:stretch>
            <a:fillRect/>
          </a:stretch>
        </p:blipFill>
        <p:spPr>
          <a:xfrm>
            <a:off x="5134827" y="2810071"/>
            <a:ext cx="2876037" cy="2615411"/>
          </a:xfrm>
          <a:prstGeom prst="rect">
            <a:avLst/>
          </a:prstGeom>
        </p:spPr>
      </p:pic>
      <p:sp>
        <p:nvSpPr>
          <p:cNvPr id="37" name="TextBox 36">
            <a:extLst>
              <a:ext uri="{FF2B5EF4-FFF2-40B4-BE49-F238E27FC236}">
                <a16:creationId xmlns:a16="http://schemas.microsoft.com/office/drawing/2014/main" id="{D6D30295-5CA6-0623-F725-0667DE5609BE}"/>
              </a:ext>
            </a:extLst>
          </p:cNvPr>
          <p:cNvSpPr txBox="1"/>
          <p:nvPr/>
        </p:nvSpPr>
        <p:spPr>
          <a:xfrm>
            <a:off x="1760098" y="3825225"/>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+9</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38" name="TextBox 37">
            <a:extLst>
              <a:ext uri="{FF2B5EF4-FFF2-40B4-BE49-F238E27FC236}">
                <a16:creationId xmlns:a16="http://schemas.microsoft.com/office/drawing/2014/main" id="{77CB9FFE-BF35-D6B7-264E-24F705C73AD3}"/>
              </a:ext>
            </a:extLst>
          </p:cNvPr>
          <p:cNvSpPr txBox="1"/>
          <p:nvPr/>
        </p:nvSpPr>
        <p:spPr>
          <a:xfrm>
            <a:off x="3231406" y="3917639"/>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+7</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39" name="TextBox 38">
            <a:extLst>
              <a:ext uri="{FF2B5EF4-FFF2-40B4-BE49-F238E27FC236}">
                <a16:creationId xmlns:a16="http://schemas.microsoft.com/office/drawing/2014/main" id="{A77A8495-57FE-876E-D184-9FF196436F80}"/>
              </a:ext>
            </a:extLst>
          </p:cNvPr>
          <p:cNvSpPr txBox="1"/>
          <p:nvPr/>
        </p:nvSpPr>
        <p:spPr>
          <a:xfrm>
            <a:off x="5777620" y="4485963"/>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+10</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40" name="TextBox 39">
            <a:extLst>
              <a:ext uri="{FF2B5EF4-FFF2-40B4-BE49-F238E27FC236}">
                <a16:creationId xmlns:a16="http://schemas.microsoft.com/office/drawing/2014/main" id="{7E7C56B3-29EB-EC20-9557-C79A3F45BCD5}"/>
              </a:ext>
            </a:extLst>
          </p:cNvPr>
          <p:cNvSpPr txBox="1"/>
          <p:nvPr/>
        </p:nvSpPr>
        <p:spPr>
          <a:xfrm>
            <a:off x="7248930" y="4485963"/>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+14</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Tree>
    <p:extLst>
      <p:ext uri="{BB962C8B-B14F-4D97-AF65-F5344CB8AC3E}">
        <p14:creationId xmlns:p14="http://schemas.microsoft.com/office/powerpoint/2010/main" val="7847228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69CE-BA0C-E970-782A-6AB4358F8A16}"/>
              </a:ext>
            </a:extLst>
          </p:cNvPr>
          <p:cNvSpPr>
            <a:spLocks noGrp="1"/>
          </p:cNvSpPr>
          <p:nvPr>
            <p:ph type="title"/>
          </p:nvPr>
        </p:nvSpPr>
        <p:spPr/>
        <p:txBody>
          <a:bodyPr/>
          <a:lstStyle/>
          <a:p>
            <a:pPr algn="ctr"/>
            <a:r>
              <a:rPr lang="lv-LV" b="1" dirty="0">
                <a:effectLst>
                  <a:outerShdw blurRad="38100" dist="38100" dir="2700000" algn="tl">
                    <a:srgbClr val="000000">
                      <a:alpha val="43137"/>
                    </a:srgbClr>
                  </a:outerShdw>
                </a:effectLst>
              </a:rPr>
              <a:t>Skolotāja ieinteresēšana lasīšanā</a:t>
            </a:r>
          </a:p>
        </p:txBody>
      </p:sp>
      <p:sp>
        <p:nvSpPr>
          <p:cNvPr id="3" name="Text Placeholder 2">
            <a:extLst>
              <a:ext uri="{FF2B5EF4-FFF2-40B4-BE49-F238E27FC236}">
                <a16:creationId xmlns:a16="http://schemas.microsoft.com/office/drawing/2014/main" id="{539AAA6B-C822-FAAD-4FDD-AC4FBA1FE546}"/>
              </a:ext>
            </a:extLst>
          </p:cNvPr>
          <p:cNvSpPr>
            <a:spLocks noGrp="1"/>
          </p:cNvSpPr>
          <p:nvPr>
            <p:ph type="body" idx="1"/>
          </p:nvPr>
        </p:nvSpPr>
        <p:spPr/>
        <p:txBody>
          <a:bodyPr/>
          <a:lstStyle/>
          <a:p>
            <a:pPr algn="ctr"/>
            <a:r>
              <a:rPr lang="en-US" dirty="0">
                <a:effectLst>
                  <a:outerShdw blurRad="38100" dist="38100" dir="2700000" algn="tl">
                    <a:srgbClr val="000000">
                      <a:alpha val="43137"/>
                    </a:srgbClr>
                  </a:outerShdw>
                </a:effectLst>
              </a:rPr>
              <a:t>4. </a:t>
            </a:r>
            <a:r>
              <a:rPr lang="en-US" dirty="0" err="1">
                <a:effectLst>
                  <a:outerShdw blurRad="38100" dist="38100" dir="2700000" algn="tl">
                    <a:srgbClr val="000000">
                      <a:alpha val="43137"/>
                    </a:srgbClr>
                  </a:outerShdw>
                </a:effectLst>
              </a:rPr>
              <a:t>klases</a:t>
            </a:r>
            <a:r>
              <a:rPr lang="en-US" dirty="0">
                <a:effectLst>
                  <a:outerShdw blurRad="38100" dist="38100" dir="2700000" algn="tl">
                    <a:srgbClr val="000000">
                      <a:alpha val="43137"/>
                    </a:srgbClr>
                  </a:outerShdw>
                </a:effectLst>
              </a:rPr>
              <a:t> </a:t>
            </a:r>
            <a:r>
              <a:rPr lang="lv-LV" dirty="0">
                <a:effectLst>
                  <a:outerShdw blurRad="38100" dist="38100" dir="2700000" algn="tl">
                    <a:srgbClr val="000000">
                      <a:alpha val="43137"/>
                    </a:srgbClr>
                  </a:outerShdw>
                </a:effectLst>
              </a:rPr>
              <a:t>s</a:t>
            </a:r>
            <a:r>
              <a:rPr lang="en-US" dirty="0" err="1">
                <a:effectLst>
                  <a:outerShdw blurRad="38100" dist="38100" dir="2700000" algn="tl">
                    <a:srgbClr val="000000">
                      <a:alpha val="43137"/>
                    </a:srgbClr>
                  </a:outerShdw>
                </a:effectLst>
              </a:rPr>
              <a:t>kolēns</a:t>
            </a:r>
            <a:endParaRPr lang="en-US" dirty="0">
              <a:effectLst>
                <a:outerShdw blurRad="38100" dist="38100" dir="2700000" algn="tl">
                  <a:srgbClr val="000000">
                    <a:alpha val="43137"/>
                  </a:srgbClr>
                </a:outerShdw>
              </a:effectLst>
            </a:endParaRPr>
          </a:p>
        </p:txBody>
      </p:sp>
      <p:pic>
        <p:nvPicPr>
          <p:cNvPr id="16" name="Content Placeholder 15">
            <a:extLst>
              <a:ext uri="{FF2B5EF4-FFF2-40B4-BE49-F238E27FC236}">
                <a16:creationId xmlns:a16="http://schemas.microsoft.com/office/drawing/2014/main" id="{EA20E677-F4A8-8568-1FA4-F5D20063F121}"/>
              </a:ext>
            </a:extLst>
          </p:cNvPr>
          <p:cNvPicPr>
            <a:picLocks noGrp="1" noChangeAspect="1"/>
          </p:cNvPicPr>
          <p:nvPr>
            <p:ph sz="half" idx="2"/>
          </p:nvPr>
        </p:nvPicPr>
        <p:blipFill>
          <a:blip r:embed="rId2">
            <a:alphaModFix amt="50000"/>
          </a:blip>
          <a:stretch>
            <a:fillRect/>
          </a:stretch>
        </p:blipFill>
        <p:spPr>
          <a:xfrm>
            <a:off x="1125992" y="2810071"/>
            <a:ext cx="2876037" cy="2615411"/>
          </a:xfrm>
          <a:prstGeom prst="rect">
            <a:avLst/>
          </a:prstGeom>
        </p:spPr>
      </p:pic>
      <p:sp>
        <p:nvSpPr>
          <p:cNvPr id="5" name="Text Placeholder 4">
            <a:extLst>
              <a:ext uri="{FF2B5EF4-FFF2-40B4-BE49-F238E27FC236}">
                <a16:creationId xmlns:a16="http://schemas.microsoft.com/office/drawing/2014/main" id="{474B7D93-504C-4380-B280-C77AF71F9273}"/>
              </a:ext>
            </a:extLst>
          </p:cNvPr>
          <p:cNvSpPr>
            <a:spLocks noGrp="1"/>
          </p:cNvSpPr>
          <p:nvPr>
            <p:ph type="body" sz="quarter" idx="3"/>
          </p:nvPr>
        </p:nvSpPr>
        <p:spPr/>
        <p:txBody>
          <a:bodyPr/>
          <a:lstStyle/>
          <a:p>
            <a:pPr algn="ctr"/>
            <a:r>
              <a:rPr lang="en-US" dirty="0">
                <a:effectLst>
                  <a:outerShdw blurRad="38100" dist="38100" dir="2700000" algn="tl">
                    <a:srgbClr val="000000">
                      <a:alpha val="43137"/>
                    </a:srgbClr>
                  </a:outerShdw>
                </a:effectLst>
              </a:rPr>
              <a:t>15 </a:t>
            </a:r>
            <a:r>
              <a:rPr lang="en-US" dirty="0" err="1">
                <a:effectLst>
                  <a:outerShdw blurRad="38100" dist="38100" dir="2700000" algn="tl">
                    <a:srgbClr val="000000">
                      <a:alpha val="43137"/>
                    </a:srgbClr>
                  </a:outerShdw>
                </a:effectLst>
              </a:rPr>
              <a:t>gadīgais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skolēns</a:t>
            </a:r>
            <a:endParaRPr lang="en-US" dirty="0">
              <a:effectLst>
                <a:outerShdw blurRad="38100" dist="38100" dir="2700000" algn="tl">
                  <a:srgbClr val="000000">
                    <a:alpha val="43137"/>
                  </a:srgbClr>
                </a:outerShdw>
              </a:effectLst>
            </a:endParaRPr>
          </a:p>
        </p:txBody>
      </p:sp>
      <p:pic>
        <p:nvPicPr>
          <p:cNvPr id="13" name="Content Placeholder 12">
            <a:extLst>
              <a:ext uri="{FF2B5EF4-FFF2-40B4-BE49-F238E27FC236}">
                <a16:creationId xmlns:a16="http://schemas.microsoft.com/office/drawing/2014/main" id="{023DCC35-C93E-F6C5-6B60-92850138B83C}"/>
              </a:ext>
            </a:extLst>
          </p:cNvPr>
          <p:cNvPicPr>
            <a:picLocks noGrp="1" noChangeAspect="1"/>
          </p:cNvPicPr>
          <p:nvPr>
            <p:ph sz="quarter" idx="4"/>
          </p:nvPr>
        </p:nvPicPr>
        <p:blipFill>
          <a:blip r:embed="rId3"/>
          <a:stretch>
            <a:fillRect/>
          </a:stretch>
        </p:blipFill>
        <p:spPr>
          <a:xfrm>
            <a:off x="5134827" y="2810071"/>
            <a:ext cx="2876037" cy="2615411"/>
          </a:xfrm>
          <a:prstGeom prst="rect">
            <a:avLst/>
          </a:prstGeom>
        </p:spPr>
      </p:pic>
      <p:sp>
        <p:nvSpPr>
          <p:cNvPr id="9" name="TextBox 8">
            <a:extLst>
              <a:ext uri="{FF2B5EF4-FFF2-40B4-BE49-F238E27FC236}">
                <a16:creationId xmlns:a16="http://schemas.microsoft.com/office/drawing/2014/main" id="{DD17D73C-2DF5-A0B1-A0D3-3F932754D4F1}"/>
              </a:ext>
            </a:extLst>
          </p:cNvPr>
          <p:cNvSpPr txBox="1"/>
          <p:nvPr/>
        </p:nvSpPr>
        <p:spPr>
          <a:xfrm>
            <a:off x="5806804" y="4485963"/>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+5</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0EE74946-174B-C848-0FB1-9FAFE21E40B2}"/>
              </a:ext>
            </a:extLst>
          </p:cNvPr>
          <p:cNvSpPr txBox="1"/>
          <p:nvPr/>
        </p:nvSpPr>
        <p:spPr>
          <a:xfrm>
            <a:off x="7278113" y="4589395"/>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+6</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Tree>
    <p:extLst>
      <p:ext uri="{BB962C8B-B14F-4D97-AF65-F5344CB8AC3E}">
        <p14:creationId xmlns:p14="http://schemas.microsoft.com/office/powerpoint/2010/main" val="9587811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69CE-BA0C-E970-782A-6AB4358F8A16}"/>
              </a:ext>
            </a:extLst>
          </p:cNvPr>
          <p:cNvSpPr>
            <a:spLocks noGrp="1"/>
          </p:cNvSpPr>
          <p:nvPr>
            <p:ph type="title"/>
          </p:nvPr>
        </p:nvSpPr>
        <p:spPr/>
        <p:txBody>
          <a:bodyPr/>
          <a:lstStyle/>
          <a:p>
            <a:pPr algn="ctr"/>
            <a:r>
              <a:rPr lang="lv-LV" b="1" dirty="0">
                <a:effectLst>
                  <a:outerShdw blurRad="38100" dist="38100" dir="2700000" algn="tl">
                    <a:srgbClr val="000000">
                      <a:alpha val="43137"/>
                    </a:srgbClr>
                  </a:outerShdw>
                </a:effectLst>
              </a:rPr>
              <a:t>IKT lietošana izklaidei</a:t>
            </a:r>
          </a:p>
        </p:txBody>
      </p:sp>
      <p:sp>
        <p:nvSpPr>
          <p:cNvPr id="3" name="Text Placeholder 2">
            <a:extLst>
              <a:ext uri="{FF2B5EF4-FFF2-40B4-BE49-F238E27FC236}">
                <a16:creationId xmlns:a16="http://schemas.microsoft.com/office/drawing/2014/main" id="{539AAA6B-C822-FAAD-4FDD-AC4FBA1FE546}"/>
              </a:ext>
            </a:extLst>
          </p:cNvPr>
          <p:cNvSpPr>
            <a:spLocks noGrp="1"/>
          </p:cNvSpPr>
          <p:nvPr>
            <p:ph type="body" idx="1"/>
          </p:nvPr>
        </p:nvSpPr>
        <p:spPr/>
        <p:txBody>
          <a:bodyPr/>
          <a:lstStyle/>
          <a:p>
            <a:pPr algn="ctr"/>
            <a:r>
              <a:rPr lang="en-US" dirty="0">
                <a:effectLst>
                  <a:outerShdw blurRad="38100" dist="38100" dir="2700000" algn="tl">
                    <a:srgbClr val="000000">
                      <a:alpha val="43137"/>
                    </a:srgbClr>
                  </a:outerShdw>
                </a:effectLst>
              </a:rPr>
              <a:t>4. </a:t>
            </a:r>
            <a:r>
              <a:rPr lang="en-US" dirty="0" err="1">
                <a:effectLst>
                  <a:outerShdw blurRad="38100" dist="38100" dir="2700000" algn="tl">
                    <a:srgbClr val="000000">
                      <a:alpha val="43137"/>
                    </a:srgbClr>
                  </a:outerShdw>
                </a:effectLst>
              </a:rPr>
              <a:t>klases</a:t>
            </a:r>
            <a:r>
              <a:rPr lang="en-US" dirty="0">
                <a:effectLst>
                  <a:outerShdw blurRad="38100" dist="38100" dir="2700000" algn="tl">
                    <a:srgbClr val="000000">
                      <a:alpha val="43137"/>
                    </a:srgbClr>
                  </a:outerShdw>
                </a:effectLst>
              </a:rPr>
              <a:t> </a:t>
            </a:r>
            <a:r>
              <a:rPr lang="lv-LV" dirty="0">
                <a:effectLst>
                  <a:outerShdw blurRad="38100" dist="38100" dir="2700000" algn="tl">
                    <a:srgbClr val="000000">
                      <a:alpha val="43137"/>
                    </a:srgbClr>
                  </a:outerShdw>
                </a:effectLst>
              </a:rPr>
              <a:t>s</a:t>
            </a:r>
            <a:r>
              <a:rPr lang="en-US" dirty="0" err="1">
                <a:effectLst>
                  <a:outerShdw blurRad="38100" dist="38100" dir="2700000" algn="tl">
                    <a:srgbClr val="000000">
                      <a:alpha val="43137"/>
                    </a:srgbClr>
                  </a:outerShdw>
                </a:effectLst>
              </a:rPr>
              <a:t>kolēns</a:t>
            </a:r>
            <a:endParaRPr lang="en-US" dirty="0">
              <a:effectLst>
                <a:outerShdw blurRad="38100" dist="38100" dir="2700000" algn="tl">
                  <a:srgbClr val="000000">
                    <a:alpha val="43137"/>
                  </a:srgbClr>
                </a:outerShdw>
              </a:effectLst>
            </a:endParaRPr>
          </a:p>
        </p:txBody>
      </p:sp>
      <p:pic>
        <p:nvPicPr>
          <p:cNvPr id="15" name="Content Placeholder 15">
            <a:extLst>
              <a:ext uri="{FF2B5EF4-FFF2-40B4-BE49-F238E27FC236}">
                <a16:creationId xmlns:a16="http://schemas.microsoft.com/office/drawing/2014/main" id="{91378BAC-5885-4BE6-E6DE-6420A39ECEED}"/>
              </a:ext>
            </a:extLst>
          </p:cNvPr>
          <p:cNvPicPr>
            <a:picLocks noGrp="1" noChangeAspect="1"/>
          </p:cNvPicPr>
          <p:nvPr>
            <p:ph sz="half" idx="2"/>
          </p:nvPr>
        </p:nvPicPr>
        <p:blipFill>
          <a:blip r:embed="rId2">
            <a:alphaModFix amt="50000"/>
          </a:blip>
          <a:stretch>
            <a:fillRect/>
          </a:stretch>
        </p:blipFill>
        <p:spPr>
          <a:xfrm>
            <a:off x="1125992" y="2810071"/>
            <a:ext cx="2876037" cy="2615411"/>
          </a:xfrm>
          <a:prstGeom prst="rect">
            <a:avLst/>
          </a:prstGeom>
        </p:spPr>
      </p:pic>
      <p:sp>
        <p:nvSpPr>
          <p:cNvPr id="5" name="Text Placeholder 4">
            <a:extLst>
              <a:ext uri="{FF2B5EF4-FFF2-40B4-BE49-F238E27FC236}">
                <a16:creationId xmlns:a16="http://schemas.microsoft.com/office/drawing/2014/main" id="{474B7D93-504C-4380-B280-C77AF71F9273}"/>
              </a:ext>
            </a:extLst>
          </p:cNvPr>
          <p:cNvSpPr>
            <a:spLocks noGrp="1"/>
          </p:cNvSpPr>
          <p:nvPr>
            <p:ph type="body" sz="quarter" idx="3"/>
          </p:nvPr>
        </p:nvSpPr>
        <p:spPr/>
        <p:txBody>
          <a:bodyPr/>
          <a:lstStyle/>
          <a:p>
            <a:pPr algn="ctr"/>
            <a:r>
              <a:rPr lang="en-US" dirty="0">
                <a:effectLst>
                  <a:outerShdw blurRad="38100" dist="38100" dir="2700000" algn="tl">
                    <a:srgbClr val="000000">
                      <a:alpha val="43137"/>
                    </a:srgbClr>
                  </a:outerShdw>
                </a:effectLst>
              </a:rPr>
              <a:t>15 </a:t>
            </a:r>
            <a:r>
              <a:rPr lang="en-US" dirty="0" err="1">
                <a:effectLst>
                  <a:outerShdw blurRad="38100" dist="38100" dir="2700000" algn="tl">
                    <a:srgbClr val="000000">
                      <a:alpha val="43137"/>
                    </a:srgbClr>
                  </a:outerShdw>
                </a:effectLst>
              </a:rPr>
              <a:t>gadīgais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skolēns</a:t>
            </a:r>
            <a:endParaRPr lang="en-US" dirty="0">
              <a:effectLst>
                <a:outerShdw blurRad="38100" dist="38100" dir="2700000" algn="tl">
                  <a:srgbClr val="000000">
                    <a:alpha val="43137"/>
                  </a:srgbClr>
                </a:outerShdw>
              </a:effectLst>
            </a:endParaRPr>
          </a:p>
        </p:txBody>
      </p:sp>
      <p:pic>
        <p:nvPicPr>
          <p:cNvPr id="12" name="Content Placeholder 11">
            <a:extLst>
              <a:ext uri="{FF2B5EF4-FFF2-40B4-BE49-F238E27FC236}">
                <a16:creationId xmlns:a16="http://schemas.microsoft.com/office/drawing/2014/main" id="{C83DC3DB-54FD-92CD-29F4-EA27C5461EE4}"/>
              </a:ext>
            </a:extLst>
          </p:cNvPr>
          <p:cNvPicPr>
            <a:picLocks noGrp="1" noChangeAspect="1"/>
          </p:cNvPicPr>
          <p:nvPr>
            <p:ph sz="quarter" idx="4"/>
          </p:nvPr>
        </p:nvPicPr>
        <p:blipFill>
          <a:blip r:embed="rId3"/>
          <a:stretch>
            <a:fillRect/>
          </a:stretch>
        </p:blipFill>
        <p:spPr>
          <a:xfrm>
            <a:off x="5134827" y="2810071"/>
            <a:ext cx="2876037" cy="2615411"/>
          </a:xfrm>
          <a:prstGeom prst="rect">
            <a:avLst/>
          </a:prstGeom>
        </p:spPr>
      </p:pic>
      <p:sp>
        <p:nvSpPr>
          <p:cNvPr id="8" name="TextBox 7">
            <a:extLst>
              <a:ext uri="{FF2B5EF4-FFF2-40B4-BE49-F238E27FC236}">
                <a16:creationId xmlns:a16="http://schemas.microsoft.com/office/drawing/2014/main" id="{515FCE46-0894-D8C1-1AC9-8F2195E63A6D}"/>
              </a:ext>
            </a:extLst>
          </p:cNvPr>
          <p:cNvSpPr txBox="1"/>
          <p:nvPr/>
        </p:nvSpPr>
        <p:spPr>
          <a:xfrm>
            <a:off x="5719255" y="4485963"/>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+8</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BE4EA024-A78A-975F-ABF1-328F75773F26}"/>
              </a:ext>
            </a:extLst>
          </p:cNvPr>
          <p:cNvSpPr txBox="1"/>
          <p:nvPr/>
        </p:nvSpPr>
        <p:spPr>
          <a:xfrm>
            <a:off x="7263521" y="4541897"/>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+6</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Tree>
    <p:extLst>
      <p:ext uri="{BB962C8B-B14F-4D97-AF65-F5344CB8AC3E}">
        <p14:creationId xmlns:p14="http://schemas.microsoft.com/office/powerpoint/2010/main" val="8185015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69CE-BA0C-E970-782A-6AB4358F8A16}"/>
              </a:ext>
            </a:extLst>
          </p:cNvPr>
          <p:cNvSpPr>
            <a:spLocks noGrp="1"/>
          </p:cNvSpPr>
          <p:nvPr>
            <p:ph type="title"/>
          </p:nvPr>
        </p:nvSpPr>
        <p:spPr/>
        <p:txBody>
          <a:bodyPr/>
          <a:lstStyle/>
          <a:p>
            <a:pPr algn="ctr"/>
            <a:r>
              <a:rPr lang="lv-LV" b="1" dirty="0">
                <a:effectLst>
                  <a:outerShdw blurRad="38100" dist="38100" dir="2700000" algn="tl">
                    <a:srgbClr val="000000">
                      <a:alpha val="43137"/>
                    </a:srgbClr>
                  </a:outerShdw>
                </a:effectLst>
              </a:rPr>
              <a:t>IKT lietošana mājās mācību nolūkos</a:t>
            </a:r>
          </a:p>
        </p:txBody>
      </p:sp>
      <p:sp>
        <p:nvSpPr>
          <p:cNvPr id="3" name="Text Placeholder 2">
            <a:extLst>
              <a:ext uri="{FF2B5EF4-FFF2-40B4-BE49-F238E27FC236}">
                <a16:creationId xmlns:a16="http://schemas.microsoft.com/office/drawing/2014/main" id="{539AAA6B-C822-FAAD-4FDD-AC4FBA1FE546}"/>
              </a:ext>
            </a:extLst>
          </p:cNvPr>
          <p:cNvSpPr>
            <a:spLocks noGrp="1"/>
          </p:cNvSpPr>
          <p:nvPr>
            <p:ph type="body" idx="1"/>
          </p:nvPr>
        </p:nvSpPr>
        <p:spPr/>
        <p:txBody>
          <a:bodyPr/>
          <a:lstStyle/>
          <a:p>
            <a:pPr algn="ctr"/>
            <a:r>
              <a:rPr lang="en-US" dirty="0">
                <a:effectLst>
                  <a:outerShdw blurRad="38100" dist="38100" dir="2700000" algn="tl">
                    <a:srgbClr val="000000">
                      <a:alpha val="43137"/>
                    </a:srgbClr>
                  </a:outerShdw>
                </a:effectLst>
              </a:rPr>
              <a:t>4. </a:t>
            </a:r>
            <a:r>
              <a:rPr lang="en-US" dirty="0" err="1">
                <a:effectLst>
                  <a:outerShdw blurRad="38100" dist="38100" dir="2700000" algn="tl">
                    <a:srgbClr val="000000">
                      <a:alpha val="43137"/>
                    </a:srgbClr>
                  </a:outerShdw>
                </a:effectLst>
              </a:rPr>
              <a:t>klases</a:t>
            </a:r>
            <a:r>
              <a:rPr lang="en-US" dirty="0">
                <a:effectLst>
                  <a:outerShdw blurRad="38100" dist="38100" dir="2700000" algn="tl">
                    <a:srgbClr val="000000">
                      <a:alpha val="43137"/>
                    </a:srgbClr>
                  </a:outerShdw>
                </a:effectLst>
              </a:rPr>
              <a:t> </a:t>
            </a:r>
            <a:r>
              <a:rPr lang="lv-LV" dirty="0">
                <a:effectLst>
                  <a:outerShdw blurRad="38100" dist="38100" dir="2700000" algn="tl">
                    <a:srgbClr val="000000">
                      <a:alpha val="43137"/>
                    </a:srgbClr>
                  </a:outerShdw>
                </a:effectLst>
              </a:rPr>
              <a:t>s</a:t>
            </a:r>
            <a:r>
              <a:rPr lang="en-US" dirty="0" err="1">
                <a:effectLst>
                  <a:outerShdw blurRad="38100" dist="38100" dir="2700000" algn="tl">
                    <a:srgbClr val="000000">
                      <a:alpha val="43137"/>
                    </a:srgbClr>
                  </a:outerShdw>
                </a:effectLst>
              </a:rPr>
              <a:t>kolēns</a:t>
            </a:r>
            <a:endParaRPr lang="en-US" dirty="0">
              <a:effectLst>
                <a:outerShdw blurRad="38100" dist="38100" dir="2700000" algn="tl">
                  <a:srgbClr val="000000">
                    <a:alpha val="43137"/>
                  </a:srgbClr>
                </a:outerShdw>
              </a:effectLst>
            </a:endParaRPr>
          </a:p>
        </p:txBody>
      </p:sp>
      <p:pic>
        <p:nvPicPr>
          <p:cNvPr id="12" name="Content Placeholder 15">
            <a:extLst>
              <a:ext uri="{FF2B5EF4-FFF2-40B4-BE49-F238E27FC236}">
                <a16:creationId xmlns:a16="http://schemas.microsoft.com/office/drawing/2014/main" id="{F47505F1-3B1C-4370-FA17-E768EA92E621}"/>
              </a:ext>
            </a:extLst>
          </p:cNvPr>
          <p:cNvPicPr>
            <a:picLocks noGrp="1" noChangeAspect="1"/>
          </p:cNvPicPr>
          <p:nvPr>
            <p:ph sz="half" idx="2"/>
          </p:nvPr>
        </p:nvPicPr>
        <p:blipFill>
          <a:blip r:embed="rId2">
            <a:alphaModFix amt="50000"/>
          </a:blip>
          <a:stretch>
            <a:fillRect/>
          </a:stretch>
        </p:blipFill>
        <p:spPr>
          <a:xfrm>
            <a:off x="1125992" y="2810071"/>
            <a:ext cx="2876037" cy="2615411"/>
          </a:xfrm>
          <a:prstGeom prst="rect">
            <a:avLst/>
          </a:prstGeom>
        </p:spPr>
      </p:pic>
      <p:sp>
        <p:nvSpPr>
          <p:cNvPr id="5" name="Text Placeholder 4">
            <a:extLst>
              <a:ext uri="{FF2B5EF4-FFF2-40B4-BE49-F238E27FC236}">
                <a16:creationId xmlns:a16="http://schemas.microsoft.com/office/drawing/2014/main" id="{474B7D93-504C-4380-B280-C77AF71F9273}"/>
              </a:ext>
            </a:extLst>
          </p:cNvPr>
          <p:cNvSpPr>
            <a:spLocks noGrp="1"/>
          </p:cNvSpPr>
          <p:nvPr>
            <p:ph type="body" sz="quarter" idx="3"/>
          </p:nvPr>
        </p:nvSpPr>
        <p:spPr/>
        <p:txBody>
          <a:bodyPr/>
          <a:lstStyle/>
          <a:p>
            <a:pPr algn="ctr"/>
            <a:r>
              <a:rPr lang="en-US" dirty="0">
                <a:effectLst>
                  <a:outerShdw blurRad="38100" dist="38100" dir="2700000" algn="tl">
                    <a:srgbClr val="000000">
                      <a:alpha val="43137"/>
                    </a:srgbClr>
                  </a:outerShdw>
                </a:effectLst>
              </a:rPr>
              <a:t>15 </a:t>
            </a:r>
            <a:r>
              <a:rPr lang="en-US" dirty="0" err="1">
                <a:effectLst>
                  <a:outerShdw blurRad="38100" dist="38100" dir="2700000" algn="tl">
                    <a:srgbClr val="000000">
                      <a:alpha val="43137"/>
                    </a:srgbClr>
                  </a:outerShdw>
                </a:effectLst>
              </a:rPr>
              <a:t>gadīgais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skolēns</a:t>
            </a:r>
            <a:endParaRPr lang="en-US" dirty="0">
              <a:effectLst>
                <a:outerShdw blurRad="38100" dist="38100" dir="2700000" algn="tl">
                  <a:srgbClr val="000000">
                    <a:alpha val="43137"/>
                  </a:srgbClr>
                </a:outerShdw>
              </a:effectLst>
            </a:endParaRPr>
          </a:p>
        </p:txBody>
      </p:sp>
      <p:pic>
        <p:nvPicPr>
          <p:cNvPr id="15" name="Content Placeholder 14">
            <a:extLst>
              <a:ext uri="{FF2B5EF4-FFF2-40B4-BE49-F238E27FC236}">
                <a16:creationId xmlns:a16="http://schemas.microsoft.com/office/drawing/2014/main" id="{0A918213-839F-FCE9-FCD0-65E2B80CBED9}"/>
              </a:ext>
            </a:extLst>
          </p:cNvPr>
          <p:cNvPicPr>
            <a:picLocks noGrp="1" noChangeAspect="1"/>
          </p:cNvPicPr>
          <p:nvPr>
            <p:ph sz="quarter" idx="4"/>
          </p:nvPr>
        </p:nvPicPr>
        <p:blipFill>
          <a:blip r:embed="rId3"/>
          <a:stretch>
            <a:fillRect/>
          </a:stretch>
        </p:blipFill>
        <p:spPr>
          <a:xfrm>
            <a:off x="5134827" y="2810071"/>
            <a:ext cx="2876037" cy="2615411"/>
          </a:xfrm>
          <a:prstGeom prst="rect">
            <a:avLst/>
          </a:prstGeom>
        </p:spPr>
      </p:pic>
      <p:sp>
        <p:nvSpPr>
          <p:cNvPr id="8" name="TextBox 7">
            <a:extLst>
              <a:ext uri="{FF2B5EF4-FFF2-40B4-BE49-F238E27FC236}">
                <a16:creationId xmlns:a16="http://schemas.microsoft.com/office/drawing/2014/main" id="{6A44E334-0FF0-1AC3-A594-DBC7C236AF18}"/>
              </a:ext>
            </a:extLst>
          </p:cNvPr>
          <p:cNvSpPr txBox="1"/>
          <p:nvPr/>
        </p:nvSpPr>
        <p:spPr>
          <a:xfrm>
            <a:off x="5711959" y="4739878"/>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-11</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8FF3B36E-B6E4-1C15-80AF-882442296A63}"/>
              </a:ext>
            </a:extLst>
          </p:cNvPr>
          <p:cNvSpPr txBox="1"/>
          <p:nvPr/>
        </p:nvSpPr>
        <p:spPr>
          <a:xfrm>
            <a:off x="7263521" y="4819987"/>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-10</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Tree>
    <p:extLst>
      <p:ext uri="{BB962C8B-B14F-4D97-AF65-F5344CB8AC3E}">
        <p14:creationId xmlns:p14="http://schemas.microsoft.com/office/powerpoint/2010/main" val="14136841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69CE-BA0C-E970-782A-6AB4358F8A16}"/>
              </a:ext>
            </a:extLst>
          </p:cNvPr>
          <p:cNvSpPr>
            <a:spLocks noGrp="1"/>
          </p:cNvSpPr>
          <p:nvPr>
            <p:ph type="title"/>
          </p:nvPr>
        </p:nvSpPr>
        <p:spPr/>
        <p:txBody>
          <a:bodyPr/>
          <a:lstStyle/>
          <a:p>
            <a:pPr algn="ctr"/>
            <a:r>
              <a:rPr lang="lv-LV" b="1" dirty="0">
                <a:effectLst>
                  <a:outerShdw blurRad="38100" dist="38100" dir="2700000" algn="tl">
                    <a:srgbClr val="000000">
                      <a:alpha val="43137"/>
                    </a:srgbClr>
                  </a:outerShdw>
                </a:effectLst>
              </a:rPr>
              <a:t>IKT lietošana skolā mācībām</a:t>
            </a:r>
          </a:p>
        </p:txBody>
      </p:sp>
      <p:sp>
        <p:nvSpPr>
          <p:cNvPr id="3" name="Text Placeholder 2">
            <a:extLst>
              <a:ext uri="{FF2B5EF4-FFF2-40B4-BE49-F238E27FC236}">
                <a16:creationId xmlns:a16="http://schemas.microsoft.com/office/drawing/2014/main" id="{539AAA6B-C822-FAAD-4FDD-AC4FBA1FE546}"/>
              </a:ext>
            </a:extLst>
          </p:cNvPr>
          <p:cNvSpPr>
            <a:spLocks noGrp="1"/>
          </p:cNvSpPr>
          <p:nvPr>
            <p:ph type="body" idx="1"/>
          </p:nvPr>
        </p:nvSpPr>
        <p:spPr/>
        <p:txBody>
          <a:bodyPr/>
          <a:lstStyle/>
          <a:p>
            <a:pPr algn="ctr"/>
            <a:r>
              <a:rPr lang="en-US" dirty="0">
                <a:effectLst>
                  <a:outerShdw blurRad="38100" dist="38100" dir="2700000" algn="tl">
                    <a:srgbClr val="000000">
                      <a:alpha val="43137"/>
                    </a:srgbClr>
                  </a:outerShdw>
                </a:effectLst>
              </a:rPr>
              <a:t>4. </a:t>
            </a:r>
            <a:r>
              <a:rPr lang="en-US" dirty="0" err="1">
                <a:effectLst>
                  <a:outerShdw blurRad="38100" dist="38100" dir="2700000" algn="tl">
                    <a:srgbClr val="000000">
                      <a:alpha val="43137"/>
                    </a:srgbClr>
                  </a:outerShdw>
                </a:effectLst>
              </a:rPr>
              <a:t>klases</a:t>
            </a:r>
            <a:r>
              <a:rPr lang="en-US" dirty="0">
                <a:effectLst>
                  <a:outerShdw blurRad="38100" dist="38100" dir="2700000" algn="tl">
                    <a:srgbClr val="000000">
                      <a:alpha val="43137"/>
                    </a:srgbClr>
                  </a:outerShdw>
                </a:effectLst>
              </a:rPr>
              <a:t> </a:t>
            </a:r>
            <a:r>
              <a:rPr lang="lv-LV" dirty="0">
                <a:effectLst>
                  <a:outerShdw blurRad="38100" dist="38100" dir="2700000" algn="tl">
                    <a:srgbClr val="000000">
                      <a:alpha val="43137"/>
                    </a:srgbClr>
                  </a:outerShdw>
                </a:effectLst>
              </a:rPr>
              <a:t>s</a:t>
            </a:r>
            <a:r>
              <a:rPr lang="en-US" dirty="0" err="1">
                <a:effectLst>
                  <a:outerShdw blurRad="38100" dist="38100" dir="2700000" algn="tl">
                    <a:srgbClr val="000000">
                      <a:alpha val="43137"/>
                    </a:srgbClr>
                  </a:outerShdw>
                </a:effectLst>
              </a:rPr>
              <a:t>kolēns</a:t>
            </a:r>
            <a:endParaRPr lang="en-US" dirty="0">
              <a:effectLst>
                <a:outerShdw blurRad="38100" dist="38100" dir="2700000" algn="tl">
                  <a:srgbClr val="000000">
                    <a:alpha val="43137"/>
                  </a:srgbClr>
                </a:outerShdw>
              </a:effectLst>
            </a:endParaRPr>
          </a:p>
        </p:txBody>
      </p:sp>
      <p:pic>
        <p:nvPicPr>
          <p:cNvPr id="15" name="Content Placeholder 15">
            <a:extLst>
              <a:ext uri="{FF2B5EF4-FFF2-40B4-BE49-F238E27FC236}">
                <a16:creationId xmlns:a16="http://schemas.microsoft.com/office/drawing/2014/main" id="{AF287737-E66F-EBFC-DD88-5D9D508DCE7F}"/>
              </a:ext>
            </a:extLst>
          </p:cNvPr>
          <p:cNvPicPr>
            <a:picLocks noGrp="1" noChangeAspect="1"/>
          </p:cNvPicPr>
          <p:nvPr>
            <p:ph sz="half" idx="2"/>
          </p:nvPr>
        </p:nvPicPr>
        <p:blipFill>
          <a:blip r:embed="rId2">
            <a:alphaModFix amt="50000"/>
          </a:blip>
          <a:stretch>
            <a:fillRect/>
          </a:stretch>
        </p:blipFill>
        <p:spPr>
          <a:xfrm>
            <a:off x="1125992" y="2810071"/>
            <a:ext cx="2876037" cy="2615411"/>
          </a:xfrm>
          <a:prstGeom prst="rect">
            <a:avLst/>
          </a:prstGeom>
        </p:spPr>
      </p:pic>
      <p:sp>
        <p:nvSpPr>
          <p:cNvPr id="5" name="Text Placeholder 4">
            <a:extLst>
              <a:ext uri="{FF2B5EF4-FFF2-40B4-BE49-F238E27FC236}">
                <a16:creationId xmlns:a16="http://schemas.microsoft.com/office/drawing/2014/main" id="{474B7D93-504C-4380-B280-C77AF71F9273}"/>
              </a:ext>
            </a:extLst>
          </p:cNvPr>
          <p:cNvSpPr>
            <a:spLocks noGrp="1"/>
          </p:cNvSpPr>
          <p:nvPr>
            <p:ph type="body" sz="quarter" idx="3"/>
          </p:nvPr>
        </p:nvSpPr>
        <p:spPr/>
        <p:txBody>
          <a:bodyPr/>
          <a:lstStyle/>
          <a:p>
            <a:pPr algn="ctr"/>
            <a:r>
              <a:rPr lang="en-US" dirty="0">
                <a:effectLst>
                  <a:outerShdw blurRad="38100" dist="38100" dir="2700000" algn="tl">
                    <a:srgbClr val="000000">
                      <a:alpha val="43137"/>
                    </a:srgbClr>
                  </a:outerShdw>
                </a:effectLst>
              </a:rPr>
              <a:t>15 </a:t>
            </a:r>
            <a:r>
              <a:rPr lang="en-US" dirty="0" err="1">
                <a:effectLst>
                  <a:outerShdw blurRad="38100" dist="38100" dir="2700000" algn="tl">
                    <a:srgbClr val="000000">
                      <a:alpha val="43137"/>
                    </a:srgbClr>
                  </a:outerShdw>
                </a:effectLst>
              </a:rPr>
              <a:t>gadīgais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skolēns</a:t>
            </a:r>
            <a:endParaRPr lang="en-US" dirty="0">
              <a:effectLst>
                <a:outerShdw blurRad="38100" dist="38100" dir="2700000" algn="tl">
                  <a:srgbClr val="000000">
                    <a:alpha val="43137"/>
                  </a:srgbClr>
                </a:outerShdw>
              </a:effectLst>
            </a:endParaRPr>
          </a:p>
        </p:txBody>
      </p:sp>
      <p:pic>
        <p:nvPicPr>
          <p:cNvPr id="12" name="Content Placeholder 11">
            <a:extLst>
              <a:ext uri="{FF2B5EF4-FFF2-40B4-BE49-F238E27FC236}">
                <a16:creationId xmlns:a16="http://schemas.microsoft.com/office/drawing/2014/main" id="{B3CB2960-3697-EEDA-F043-BE2A4F6BF3E0}"/>
              </a:ext>
            </a:extLst>
          </p:cNvPr>
          <p:cNvPicPr>
            <a:picLocks noGrp="1" noChangeAspect="1"/>
          </p:cNvPicPr>
          <p:nvPr>
            <p:ph sz="quarter" idx="4"/>
          </p:nvPr>
        </p:nvPicPr>
        <p:blipFill>
          <a:blip r:embed="rId3"/>
          <a:stretch>
            <a:fillRect/>
          </a:stretch>
        </p:blipFill>
        <p:spPr>
          <a:xfrm>
            <a:off x="5134827" y="2810071"/>
            <a:ext cx="2876037" cy="2615411"/>
          </a:xfrm>
          <a:prstGeom prst="rect">
            <a:avLst/>
          </a:prstGeom>
        </p:spPr>
      </p:pic>
      <p:sp>
        <p:nvSpPr>
          <p:cNvPr id="8" name="TextBox 7">
            <a:extLst>
              <a:ext uri="{FF2B5EF4-FFF2-40B4-BE49-F238E27FC236}">
                <a16:creationId xmlns:a16="http://schemas.microsoft.com/office/drawing/2014/main" id="{76A50D06-B399-DD46-4D59-960F9C6B55C4}"/>
              </a:ext>
            </a:extLst>
          </p:cNvPr>
          <p:cNvSpPr txBox="1"/>
          <p:nvPr/>
        </p:nvSpPr>
        <p:spPr>
          <a:xfrm>
            <a:off x="5766362" y="4690099"/>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-9</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01C15654-86AA-281C-2BA1-02C444DB9EF4}"/>
              </a:ext>
            </a:extLst>
          </p:cNvPr>
          <p:cNvSpPr txBox="1"/>
          <p:nvPr/>
        </p:nvSpPr>
        <p:spPr>
          <a:xfrm>
            <a:off x="7270816" y="4866836"/>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-15</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Tree>
    <p:extLst>
      <p:ext uri="{BB962C8B-B14F-4D97-AF65-F5344CB8AC3E}">
        <p14:creationId xmlns:p14="http://schemas.microsoft.com/office/powerpoint/2010/main" val="33344017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69CE-BA0C-E970-782A-6AB4358F8A16}"/>
              </a:ext>
            </a:extLst>
          </p:cNvPr>
          <p:cNvSpPr>
            <a:spLocks noGrp="1"/>
          </p:cNvSpPr>
          <p:nvPr>
            <p:ph type="title"/>
          </p:nvPr>
        </p:nvSpPr>
        <p:spPr/>
        <p:txBody>
          <a:bodyPr/>
          <a:lstStyle/>
          <a:p>
            <a:pPr algn="ctr"/>
            <a:r>
              <a:rPr lang="lv-LV" b="1" dirty="0">
                <a:effectLst>
                  <a:outerShdw blurRad="38100" dist="38100" dir="2700000" algn="tl">
                    <a:srgbClr val="000000">
                      <a:alpha val="43137"/>
                    </a:srgbClr>
                  </a:outerShdw>
                </a:effectLst>
              </a:rPr>
              <a:t>Pāridarījumi skolā*</a:t>
            </a:r>
          </a:p>
        </p:txBody>
      </p:sp>
      <p:sp>
        <p:nvSpPr>
          <p:cNvPr id="3" name="Text Placeholder 2">
            <a:extLst>
              <a:ext uri="{FF2B5EF4-FFF2-40B4-BE49-F238E27FC236}">
                <a16:creationId xmlns:a16="http://schemas.microsoft.com/office/drawing/2014/main" id="{539AAA6B-C822-FAAD-4FDD-AC4FBA1FE546}"/>
              </a:ext>
            </a:extLst>
          </p:cNvPr>
          <p:cNvSpPr>
            <a:spLocks noGrp="1"/>
          </p:cNvSpPr>
          <p:nvPr>
            <p:ph type="body" idx="1"/>
          </p:nvPr>
        </p:nvSpPr>
        <p:spPr/>
        <p:txBody>
          <a:bodyPr/>
          <a:lstStyle/>
          <a:p>
            <a:pPr algn="ctr"/>
            <a:r>
              <a:rPr lang="en-US" dirty="0">
                <a:effectLst>
                  <a:outerShdw blurRad="38100" dist="38100" dir="2700000" algn="tl">
                    <a:srgbClr val="000000">
                      <a:alpha val="43137"/>
                    </a:srgbClr>
                  </a:outerShdw>
                </a:effectLst>
              </a:rPr>
              <a:t>4. </a:t>
            </a:r>
            <a:r>
              <a:rPr lang="en-US" dirty="0" err="1">
                <a:effectLst>
                  <a:outerShdw blurRad="38100" dist="38100" dir="2700000" algn="tl">
                    <a:srgbClr val="000000">
                      <a:alpha val="43137"/>
                    </a:srgbClr>
                  </a:outerShdw>
                </a:effectLst>
              </a:rPr>
              <a:t>klases</a:t>
            </a:r>
            <a:r>
              <a:rPr lang="en-US" dirty="0">
                <a:effectLst>
                  <a:outerShdw blurRad="38100" dist="38100" dir="2700000" algn="tl">
                    <a:srgbClr val="000000">
                      <a:alpha val="43137"/>
                    </a:srgbClr>
                  </a:outerShdw>
                </a:effectLst>
              </a:rPr>
              <a:t> </a:t>
            </a:r>
            <a:r>
              <a:rPr lang="lv-LV" dirty="0">
                <a:effectLst>
                  <a:outerShdw blurRad="38100" dist="38100" dir="2700000" algn="tl">
                    <a:srgbClr val="000000">
                      <a:alpha val="43137"/>
                    </a:srgbClr>
                  </a:outerShdw>
                </a:effectLst>
              </a:rPr>
              <a:t>s</a:t>
            </a:r>
            <a:r>
              <a:rPr lang="en-US" dirty="0" err="1">
                <a:effectLst>
                  <a:outerShdw blurRad="38100" dist="38100" dir="2700000" algn="tl">
                    <a:srgbClr val="000000">
                      <a:alpha val="43137"/>
                    </a:srgbClr>
                  </a:outerShdw>
                </a:effectLst>
              </a:rPr>
              <a:t>kolēns</a:t>
            </a:r>
            <a:endParaRPr lang="en-US" dirty="0">
              <a:effectLst>
                <a:outerShdw blurRad="38100" dist="38100" dir="2700000" algn="tl">
                  <a:srgbClr val="000000">
                    <a:alpha val="43137"/>
                  </a:srgbClr>
                </a:outerShdw>
              </a:effectLst>
            </a:endParaRPr>
          </a:p>
        </p:txBody>
      </p:sp>
      <p:pic>
        <p:nvPicPr>
          <p:cNvPr id="31" name="Content Placeholder 30">
            <a:extLst>
              <a:ext uri="{FF2B5EF4-FFF2-40B4-BE49-F238E27FC236}">
                <a16:creationId xmlns:a16="http://schemas.microsoft.com/office/drawing/2014/main" id="{00826239-28A5-0E98-21BB-03A6FFEE6019}"/>
              </a:ext>
            </a:extLst>
          </p:cNvPr>
          <p:cNvPicPr>
            <a:picLocks noGrp="1" noChangeAspect="1"/>
          </p:cNvPicPr>
          <p:nvPr>
            <p:ph sz="half" idx="2"/>
          </p:nvPr>
        </p:nvPicPr>
        <p:blipFill>
          <a:blip r:embed="rId2"/>
          <a:stretch>
            <a:fillRect/>
          </a:stretch>
        </p:blipFill>
        <p:spPr>
          <a:xfrm>
            <a:off x="1125992" y="2810071"/>
            <a:ext cx="2876037" cy="2615411"/>
          </a:xfrm>
          <a:prstGeom prst="rect">
            <a:avLst/>
          </a:prstGeom>
        </p:spPr>
      </p:pic>
      <p:sp>
        <p:nvSpPr>
          <p:cNvPr id="5" name="Text Placeholder 4">
            <a:extLst>
              <a:ext uri="{FF2B5EF4-FFF2-40B4-BE49-F238E27FC236}">
                <a16:creationId xmlns:a16="http://schemas.microsoft.com/office/drawing/2014/main" id="{474B7D93-504C-4380-B280-C77AF71F9273}"/>
              </a:ext>
            </a:extLst>
          </p:cNvPr>
          <p:cNvSpPr>
            <a:spLocks noGrp="1"/>
          </p:cNvSpPr>
          <p:nvPr>
            <p:ph type="body" sz="quarter" idx="3"/>
          </p:nvPr>
        </p:nvSpPr>
        <p:spPr/>
        <p:txBody>
          <a:bodyPr/>
          <a:lstStyle/>
          <a:p>
            <a:pPr algn="ctr"/>
            <a:r>
              <a:rPr lang="en-US" dirty="0">
                <a:effectLst>
                  <a:outerShdw blurRad="38100" dist="38100" dir="2700000" algn="tl">
                    <a:srgbClr val="000000">
                      <a:alpha val="43137"/>
                    </a:srgbClr>
                  </a:outerShdw>
                </a:effectLst>
              </a:rPr>
              <a:t>15 </a:t>
            </a:r>
            <a:r>
              <a:rPr lang="en-US" dirty="0" err="1">
                <a:effectLst>
                  <a:outerShdw blurRad="38100" dist="38100" dir="2700000" algn="tl">
                    <a:srgbClr val="000000">
                      <a:alpha val="43137"/>
                    </a:srgbClr>
                  </a:outerShdw>
                </a:effectLst>
              </a:rPr>
              <a:t>gadīgais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skolēns</a:t>
            </a:r>
            <a:endParaRPr lang="en-US" dirty="0">
              <a:effectLst>
                <a:outerShdw blurRad="38100" dist="38100" dir="2700000" algn="tl">
                  <a:srgbClr val="000000">
                    <a:alpha val="43137"/>
                  </a:srgbClr>
                </a:outerShdw>
              </a:effectLst>
            </a:endParaRPr>
          </a:p>
        </p:txBody>
      </p:sp>
      <p:pic>
        <p:nvPicPr>
          <p:cNvPr id="28" name="Content Placeholder 27">
            <a:extLst>
              <a:ext uri="{FF2B5EF4-FFF2-40B4-BE49-F238E27FC236}">
                <a16:creationId xmlns:a16="http://schemas.microsoft.com/office/drawing/2014/main" id="{B7915D75-E5E4-5A44-3997-759E54C2EE3F}"/>
              </a:ext>
            </a:extLst>
          </p:cNvPr>
          <p:cNvPicPr>
            <a:picLocks noGrp="1" noChangeAspect="1"/>
          </p:cNvPicPr>
          <p:nvPr>
            <p:ph sz="quarter" idx="4"/>
          </p:nvPr>
        </p:nvPicPr>
        <p:blipFill>
          <a:blip r:embed="rId3"/>
          <a:stretch>
            <a:fillRect/>
          </a:stretch>
        </p:blipFill>
        <p:spPr>
          <a:xfrm>
            <a:off x="5134827" y="2810071"/>
            <a:ext cx="2876037" cy="2615411"/>
          </a:xfrm>
          <a:prstGeom prst="rect">
            <a:avLst/>
          </a:prstGeom>
        </p:spPr>
      </p:pic>
      <p:sp>
        <p:nvSpPr>
          <p:cNvPr id="16" name="TextBox 15">
            <a:extLst>
              <a:ext uri="{FF2B5EF4-FFF2-40B4-BE49-F238E27FC236}">
                <a16:creationId xmlns:a16="http://schemas.microsoft.com/office/drawing/2014/main" id="{76C6A729-7A9C-D8FE-8EE9-5D80F16654BF}"/>
              </a:ext>
            </a:extLst>
          </p:cNvPr>
          <p:cNvSpPr txBox="1"/>
          <p:nvPr/>
        </p:nvSpPr>
        <p:spPr>
          <a:xfrm>
            <a:off x="5770324" y="4739878"/>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-6</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17" name="TextBox 16">
            <a:extLst>
              <a:ext uri="{FF2B5EF4-FFF2-40B4-BE49-F238E27FC236}">
                <a16:creationId xmlns:a16="http://schemas.microsoft.com/office/drawing/2014/main" id="{BCF96E78-A201-B9AD-7CF4-0A57EF048861}"/>
              </a:ext>
            </a:extLst>
          </p:cNvPr>
          <p:cNvSpPr txBox="1"/>
          <p:nvPr/>
        </p:nvSpPr>
        <p:spPr>
          <a:xfrm>
            <a:off x="3258157" y="3934915"/>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+5</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19" name="TextBox 18">
            <a:extLst>
              <a:ext uri="{FF2B5EF4-FFF2-40B4-BE49-F238E27FC236}">
                <a16:creationId xmlns:a16="http://schemas.microsoft.com/office/drawing/2014/main" id="{C60DF510-65B9-20C6-C4AF-232405537DBC}"/>
              </a:ext>
            </a:extLst>
          </p:cNvPr>
          <p:cNvSpPr txBox="1"/>
          <p:nvPr/>
        </p:nvSpPr>
        <p:spPr>
          <a:xfrm>
            <a:off x="1066552" y="5530699"/>
            <a:ext cx="7192232"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050" b="0" i="1" u="none" strike="noStrike" kern="1200" cap="none" spc="0" normalizeH="0" baseline="0" noProof="0" dirty="0">
                <a:ln>
                  <a:noFill/>
                </a:ln>
                <a:solidFill>
                  <a:prstClr val="black"/>
                </a:solidFill>
                <a:effectLst/>
                <a:uLnTx/>
                <a:uFillTx/>
                <a:latin typeface="Calibri" panose="020F0502020204030204"/>
                <a:ea typeface="+mn-ea"/>
                <a:cs typeface="+mn-cs"/>
              </a:rPr>
              <a:t>*Indeks saistībā ar pāridarījumiem 4. klasēs, jo augstāks indekss, jo mazāk skolēni ir piedzīvojuši pāridarījumus, </a:t>
            </a:r>
            <a:br>
              <a:rPr kumimoji="0" lang="lv-LV" sz="1050" b="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lv-LV" sz="1050" b="0" i="1" u="none" strike="noStrike" kern="1200" cap="none" spc="0" normalizeH="0" baseline="0" noProof="0" dirty="0">
                <a:ln>
                  <a:noFill/>
                </a:ln>
                <a:solidFill>
                  <a:prstClr val="black"/>
                </a:solidFill>
                <a:effectLst/>
                <a:uLnTx/>
                <a:uFillTx/>
                <a:latin typeface="Calibri" panose="020F0502020204030204"/>
                <a:ea typeface="+mn-ea"/>
                <a:cs typeface="+mn-cs"/>
              </a:rPr>
              <a:t>15 gadīgiem skolēniem – jo augstāks indeks, jo vairāk</a:t>
            </a:r>
          </a:p>
        </p:txBody>
      </p:sp>
      <p:sp>
        <p:nvSpPr>
          <p:cNvPr id="20" name="TextBox 19">
            <a:extLst>
              <a:ext uri="{FF2B5EF4-FFF2-40B4-BE49-F238E27FC236}">
                <a16:creationId xmlns:a16="http://schemas.microsoft.com/office/drawing/2014/main" id="{6E077563-6286-C8C9-EFB3-0019081AA4D7}"/>
              </a:ext>
            </a:extLst>
          </p:cNvPr>
          <p:cNvSpPr txBox="1"/>
          <p:nvPr/>
        </p:nvSpPr>
        <p:spPr>
          <a:xfrm>
            <a:off x="1784797" y="3879462"/>
            <a:ext cx="46510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+2</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Tree>
    <p:extLst>
      <p:ext uri="{BB962C8B-B14F-4D97-AF65-F5344CB8AC3E}">
        <p14:creationId xmlns:p14="http://schemas.microsoft.com/office/powerpoint/2010/main" val="5944279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69CE-BA0C-E970-782A-6AB4358F8A16}"/>
              </a:ext>
            </a:extLst>
          </p:cNvPr>
          <p:cNvSpPr>
            <a:spLocks noGrp="1"/>
          </p:cNvSpPr>
          <p:nvPr>
            <p:ph type="title"/>
          </p:nvPr>
        </p:nvSpPr>
        <p:spPr/>
        <p:txBody>
          <a:bodyPr/>
          <a:lstStyle/>
          <a:p>
            <a:pPr algn="ctr"/>
            <a:r>
              <a:rPr lang="lv-LV" b="1" dirty="0">
                <a:effectLst>
                  <a:outerShdw blurRad="38100" dist="38100" dir="2700000" algn="tl">
                    <a:srgbClr val="000000">
                      <a:alpha val="43137"/>
                    </a:srgbClr>
                  </a:outerShdw>
                </a:effectLst>
              </a:rPr>
              <a:t>Skolotāja iesaiste</a:t>
            </a:r>
          </a:p>
        </p:txBody>
      </p:sp>
      <p:sp>
        <p:nvSpPr>
          <p:cNvPr id="3" name="Text Placeholder 2">
            <a:extLst>
              <a:ext uri="{FF2B5EF4-FFF2-40B4-BE49-F238E27FC236}">
                <a16:creationId xmlns:a16="http://schemas.microsoft.com/office/drawing/2014/main" id="{539AAA6B-C822-FAAD-4FDD-AC4FBA1FE546}"/>
              </a:ext>
            </a:extLst>
          </p:cNvPr>
          <p:cNvSpPr>
            <a:spLocks noGrp="1"/>
          </p:cNvSpPr>
          <p:nvPr>
            <p:ph type="body" idx="1"/>
          </p:nvPr>
        </p:nvSpPr>
        <p:spPr/>
        <p:txBody>
          <a:bodyPr/>
          <a:lstStyle/>
          <a:p>
            <a:pPr algn="ctr"/>
            <a:r>
              <a:rPr lang="en-US" dirty="0">
                <a:effectLst>
                  <a:outerShdw blurRad="38100" dist="38100" dir="2700000" algn="tl">
                    <a:srgbClr val="000000">
                      <a:alpha val="43137"/>
                    </a:srgbClr>
                  </a:outerShdw>
                </a:effectLst>
              </a:rPr>
              <a:t>4. </a:t>
            </a:r>
            <a:r>
              <a:rPr lang="en-US" dirty="0" err="1">
                <a:effectLst>
                  <a:outerShdw blurRad="38100" dist="38100" dir="2700000" algn="tl">
                    <a:srgbClr val="000000">
                      <a:alpha val="43137"/>
                    </a:srgbClr>
                  </a:outerShdw>
                </a:effectLst>
              </a:rPr>
              <a:t>klases</a:t>
            </a:r>
            <a:r>
              <a:rPr lang="en-US" dirty="0">
                <a:effectLst>
                  <a:outerShdw blurRad="38100" dist="38100" dir="2700000" algn="tl">
                    <a:srgbClr val="000000">
                      <a:alpha val="43137"/>
                    </a:srgbClr>
                  </a:outerShdw>
                </a:effectLst>
              </a:rPr>
              <a:t> </a:t>
            </a:r>
            <a:r>
              <a:rPr lang="lv-LV" dirty="0">
                <a:effectLst>
                  <a:outerShdw blurRad="38100" dist="38100" dir="2700000" algn="tl">
                    <a:srgbClr val="000000">
                      <a:alpha val="43137"/>
                    </a:srgbClr>
                  </a:outerShdw>
                </a:effectLst>
              </a:rPr>
              <a:t>s</a:t>
            </a:r>
            <a:r>
              <a:rPr lang="en-US" dirty="0" err="1">
                <a:effectLst>
                  <a:outerShdw blurRad="38100" dist="38100" dir="2700000" algn="tl">
                    <a:srgbClr val="000000">
                      <a:alpha val="43137"/>
                    </a:srgbClr>
                  </a:outerShdw>
                </a:effectLst>
              </a:rPr>
              <a:t>kolēns</a:t>
            </a:r>
            <a:endParaRPr lang="en-US" dirty="0">
              <a:effectLst>
                <a:outerShdw blurRad="38100" dist="38100" dir="2700000" algn="tl">
                  <a:srgbClr val="000000">
                    <a:alpha val="43137"/>
                  </a:srgbClr>
                </a:outerShdw>
              </a:effectLst>
            </a:endParaRPr>
          </a:p>
        </p:txBody>
      </p:sp>
      <p:pic>
        <p:nvPicPr>
          <p:cNvPr id="17" name="Content Placeholder 16">
            <a:extLst>
              <a:ext uri="{FF2B5EF4-FFF2-40B4-BE49-F238E27FC236}">
                <a16:creationId xmlns:a16="http://schemas.microsoft.com/office/drawing/2014/main" id="{3FDBCBCE-9CD5-2AF9-6C46-81AA34404A3A}"/>
              </a:ext>
            </a:extLst>
          </p:cNvPr>
          <p:cNvPicPr>
            <a:picLocks noGrp="1" noChangeAspect="1"/>
          </p:cNvPicPr>
          <p:nvPr>
            <p:ph sz="half" idx="2"/>
          </p:nvPr>
        </p:nvPicPr>
        <p:blipFill>
          <a:blip r:embed="rId2"/>
          <a:stretch>
            <a:fillRect/>
          </a:stretch>
        </p:blipFill>
        <p:spPr>
          <a:xfrm>
            <a:off x="1125992" y="2810071"/>
            <a:ext cx="2876037" cy="2615411"/>
          </a:xfrm>
          <a:prstGeom prst="rect">
            <a:avLst/>
          </a:prstGeom>
        </p:spPr>
      </p:pic>
      <p:sp>
        <p:nvSpPr>
          <p:cNvPr id="5" name="Text Placeholder 4">
            <a:extLst>
              <a:ext uri="{FF2B5EF4-FFF2-40B4-BE49-F238E27FC236}">
                <a16:creationId xmlns:a16="http://schemas.microsoft.com/office/drawing/2014/main" id="{474B7D93-504C-4380-B280-C77AF71F9273}"/>
              </a:ext>
            </a:extLst>
          </p:cNvPr>
          <p:cNvSpPr>
            <a:spLocks noGrp="1"/>
          </p:cNvSpPr>
          <p:nvPr>
            <p:ph type="body" sz="quarter" idx="3"/>
          </p:nvPr>
        </p:nvSpPr>
        <p:spPr/>
        <p:txBody>
          <a:bodyPr/>
          <a:lstStyle/>
          <a:p>
            <a:pPr algn="ctr"/>
            <a:r>
              <a:rPr lang="en-US" dirty="0">
                <a:effectLst>
                  <a:outerShdw blurRad="38100" dist="38100" dir="2700000" algn="tl">
                    <a:srgbClr val="000000">
                      <a:alpha val="43137"/>
                    </a:srgbClr>
                  </a:outerShdw>
                </a:effectLst>
              </a:rPr>
              <a:t>15 </a:t>
            </a:r>
            <a:r>
              <a:rPr lang="en-US" dirty="0" err="1">
                <a:effectLst>
                  <a:outerShdw blurRad="38100" dist="38100" dir="2700000" algn="tl">
                    <a:srgbClr val="000000">
                      <a:alpha val="43137"/>
                    </a:srgbClr>
                  </a:outerShdw>
                </a:effectLst>
              </a:rPr>
              <a:t>gadīgais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skolēns</a:t>
            </a:r>
            <a:endParaRPr lang="en-US" dirty="0">
              <a:effectLst>
                <a:outerShdw blurRad="38100" dist="38100" dir="2700000" algn="tl">
                  <a:srgbClr val="000000">
                    <a:alpha val="43137"/>
                  </a:srgbClr>
                </a:outerShdw>
              </a:effectLst>
            </a:endParaRPr>
          </a:p>
        </p:txBody>
      </p:sp>
      <p:pic>
        <p:nvPicPr>
          <p:cNvPr id="20" name="Content Placeholder 19">
            <a:extLst>
              <a:ext uri="{FF2B5EF4-FFF2-40B4-BE49-F238E27FC236}">
                <a16:creationId xmlns:a16="http://schemas.microsoft.com/office/drawing/2014/main" id="{59FBF0C1-BF2D-FF54-E19D-EC7923CC59D4}"/>
              </a:ext>
            </a:extLst>
          </p:cNvPr>
          <p:cNvPicPr>
            <a:picLocks noGrp="1" noChangeAspect="1"/>
          </p:cNvPicPr>
          <p:nvPr>
            <p:ph sz="quarter" idx="4"/>
          </p:nvPr>
        </p:nvPicPr>
        <p:blipFill>
          <a:blip r:embed="rId3"/>
          <a:stretch>
            <a:fillRect/>
          </a:stretch>
        </p:blipFill>
        <p:spPr>
          <a:xfrm>
            <a:off x="5134827" y="2810071"/>
            <a:ext cx="2876037" cy="2615411"/>
          </a:xfrm>
          <a:prstGeom prst="rect">
            <a:avLst/>
          </a:prstGeom>
        </p:spPr>
      </p:pic>
      <p:sp>
        <p:nvSpPr>
          <p:cNvPr id="11" name="TextBox 10">
            <a:extLst>
              <a:ext uri="{FF2B5EF4-FFF2-40B4-BE49-F238E27FC236}">
                <a16:creationId xmlns:a16="http://schemas.microsoft.com/office/drawing/2014/main" id="{771777C5-B3DC-DFF3-54D6-35F6D4ACAB1E}"/>
              </a:ext>
            </a:extLst>
          </p:cNvPr>
          <p:cNvSpPr txBox="1"/>
          <p:nvPr/>
        </p:nvSpPr>
        <p:spPr>
          <a:xfrm>
            <a:off x="3272748" y="3993280"/>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-3</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12" name="TextBox 11">
            <a:extLst>
              <a:ext uri="{FF2B5EF4-FFF2-40B4-BE49-F238E27FC236}">
                <a16:creationId xmlns:a16="http://schemas.microsoft.com/office/drawing/2014/main" id="{C5CFAAA4-9799-BD86-A7B3-C8505202448B}"/>
              </a:ext>
            </a:extLst>
          </p:cNvPr>
          <p:cNvSpPr txBox="1"/>
          <p:nvPr/>
        </p:nvSpPr>
        <p:spPr>
          <a:xfrm>
            <a:off x="1784797" y="3990820"/>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-1</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9C8A0D24-D0EB-2DE2-F1B1-C56BFE66A060}"/>
              </a:ext>
            </a:extLst>
          </p:cNvPr>
          <p:cNvSpPr txBox="1"/>
          <p:nvPr/>
        </p:nvSpPr>
        <p:spPr>
          <a:xfrm>
            <a:off x="5777305" y="4754470"/>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-16</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051D8697-66C7-B525-55F0-2C674403CBE5}"/>
              </a:ext>
            </a:extLst>
          </p:cNvPr>
          <p:cNvSpPr txBox="1"/>
          <p:nvPr/>
        </p:nvSpPr>
        <p:spPr>
          <a:xfrm>
            <a:off x="7263520" y="4832290"/>
            <a:ext cx="465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-15</a:t>
            </a:r>
            <a:r>
              <a:rPr kumimoji="0" lang="lv-LV" sz="12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21" name="Title 1">
            <a:extLst>
              <a:ext uri="{FF2B5EF4-FFF2-40B4-BE49-F238E27FC236}">
                <a16:creationId xmlns:a16="http://schemas.microsoft.com/office/drawing/2014/main" id="{B0551CCE-9B2C-50F0-D042-F7C036F66AC3}"/>
              </a:ext>
            </a:extLst>
          </p:cNvPr>
          <p:cNvSpPr txBox="1">
            <a:spLocks/>
          </p:cNvSpPr>
          <p:nvPr/>
        </p:nvSpPr>
        <p:spPr>
          <a:xfrm>
            <a:off x="3264320" y="7499121"/>
            <a:ext cx="3703453" cy="102241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rPr>
              <a:t>Secinājumi</a:t>
            </a:r>
            <a:endParaRPr kumimoji="0" lang="en-US" sz="3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28" name="Picture 12" descr="Free vector woman multitasking concept illustration">
            <a:extLst>
              <a:ext uri="{FF2B5EF4-FFF2-40B4-BE49-F238E27FC236}">
                <a16:creationId xmlns:a16="http://schemas.microsoft.com/office/drawing/2014/main" id="{CEA682EB-23E7-243F-B485-A649294781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69" r="15825" b="-2"/>
          <a:stretch/>
        </p:blipFill>
        <p:spPr bwMode="auto">
          <a:xfrm>
            <a:off x="-3970582" y="-2090009"/>
            <a:ext cx="2121574" cy="2090009"/>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2" descr="Free vector flat design bullying concept with characters">
            <a:extLst>
              <a:ext uri="{FF2B5EF4-FFF2-40B4-BE49-F238E27FC236}">
                <a16:creationId xmlns:a16="http://schemas.microsoft.com/office/drawing/2014/main" id="{3AB6C680-EA79-8313-F865-71B88C0BC19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684845" y="7285322"/>
            <a:ext cx="1784812" cy="11868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ee vector illustration of social media concept">
            <a:extLst>
              <a:ext uri="{FF2B5EF4-FFF2-40B4-BE49-F238E27FC236}">
                <a16:creationId xmlns:a16="http://schemas.microsoft.com/office/drawing/2014/main" id="{93B9EE01-C4A1-438F-98FE-ECBA9B8B807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789293" y="-2173760"/>
            <a:ext cx="2258772" cy="14060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ree vector illustration of young people reading together">
            <a:extLst>
              <a:ext uri="{FF2B5EF4-FFF2-40B4-BE49-F238E27FC236}">
                <a16:creationId xmlns:a16="http://schemas.microsoft.com/office/drawing/2014/main" id="{A5E1EBA8-8234-BFAB-2881-E80632F1DEF0}"/>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1132126" y="6092106"/>
            <a:ext cx="2814029" cy="281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59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irsraksts 1">
            <a:extLst>
              <a:ext uri="{FF2B5EF4-FFF2-40B4-BE49-F238E27FC236}">
                <a16:creationId xmlns:a16="http://schemas.microsoft.com/office/drawing/2014/main" id="{5B0D144B-8217-2112-01AB-D2DDCB769C81}"/>
              </a:ext>
            </a:extLst>
          </p:cNvPr>
          <p:cNvSpPr>
            <a:spLocks noGrp="1"/>
          </p:cNvSpPr>
          <p:nvPr>
            <p:ph type="title"/>
          </p:nvPr>
        </p:nvSpPr>
        <p:spPr>
          <a:xfrm>
            <a:off x="122548" y="2414369"/>
            <a:ext cx="3035471" cy="1919074"/>
          </a:xfrm>
        </p:spPr>
        <p:txBody>
          <a:bodyPr vert="horz" lIns="91440" tIns="45720" rIns="91440" bIns="45720" rtlCol="0" anchor="b">
            <a:normAutofit fontScale="90000"/>
          </a:bodyPr>
          <a:lstStyle/>
          <a:p>
            <a:r>
              <a:rPr lang="lv-LV" sz="2800" b="1" kern="1200" dirty="0">
                <a:solidFill>
                  <a:srgbClr val="E9B91C"/>
                </a:solidFill>
                <a:latin typeface="+mn-lt"/>
                <a:ea typeface="+mj-ea"/>
                <a:cs typeface="+mj-cs"/>
              </a:rPr>
              <a:t>Skolēnu sasniegumu sadalījums matemātikas kompetences līmeņos</a:t>
            </a:r>
            <a:endParaRPr lang="en-US" sz="2800" b="1" kern="1200" dirty="0">
              <a:solidFill>
                <a:srgbClr val="E9B91C"/>
              </a:solidFill>
              <a:latin typeface="+mn-lt"/>
              <a:ea typeface="+mj-ea"/>
              <a:cs typeface="+mj-cs"/>
            </a:endParaRP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3">
            <a:extLst>
              <a:ext uri="{FF2B5EF4-FFF2-40B4-BE49-F238E27FC236}">
                <a16:creationId xmlns:a16="http://schemas.microsoft.com/office/drawing/2014/main" id="{CB5BCF8C-5926-BB48-A8E3-3993C947BD90}"/>
              </a:ext>
            </a:extLst>
          </p:cNvPr>
          <p:cNvGraphicFramePr>
            <a:graphicFrameLocks/>
          </p:cNvGraphicFramePr>
          <p:nvPr>
            <p:extLst>
              <p:ext uri="{D42A27DB-BD31-4B8C-83A1-F6EECF244321}">
                <p14:modId xmlns:p14="http://schemas.microsoft.com/office/powerpoint/2010/main" val="2495559396"/>
              </p:ext>
            </p:extLst>
          </p:nvPr>
        </p:nvGraphicFramePr>
        <p:xfrm>
          <a:off x="3040899" y="342475"/>
          <a:ext cx="5863433" cy="6139112"/>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3">
            <a:extLst>
              <a:ext uri="{FF2B5EF4-FFF2-40B4-BE49-F238E27FC236}">
                <a16:creationId xmlns:a16="http://schemas.microsoft.com/office/drawing/2014/main" id="{4587D886-2FEA-9B5A-44D8-7FD0473556A8}"/>
              </a:ext>
            </a:extLst>
          </p:cNvPr>
          <p:cNvGrpSpPr>
            <a:grpSpLocks/>
          </p:cNvGrpSpPr>
          <p:nvPr/>
        </p:nvGrpSpPr>
        <p:grpSpPr bwMode="auto">
          <a:xfrm>
            <a:off x="1760503" y="4767987"/>
            <a:ext cx="1280396" cy="1728212"/>
            <a:chOff x="0" y="0"/>
            <a:chExt cx="1246069" cy="2177446"/>
          </a:xfrm>
        </p:grpSpPr>
        <p:sp>
          <p:nvSpPr>
            <p:cNvPr id="7" name="Rectangle 4">
              <a:extLst>
                <a:ext uri="{FF2B5EF4-FFF2-40B4-BE49-F238E27FC236}">
                  <a16:creationId xmlns:a16="http://schemas.microsoft.com/office/drawing/2014/main" id="{73E5526C-C358-A1A2-F5A7-3F64DD226FE4}"/>
                </a:ext>
              </a:extLst>
            </p:cNvPr>
            <p:cNvSpPr/>
            <p:nvPr/>
          </p:nvSpPr>
          <p:spPr>
            <a:xfrm>
              <a:off x="0" y="0"/>
              <a:ext cx="1246069" cy="2177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Rectangle 5">
              <a:extLst>
                <a:ext uri="{FF2B5EF4-FFF2-40B4-BE49-F238E27FC236}">
                  <a16:creationId xmlns:a16="http://schemas.microsoft.com/office/drawing/2014/main" id="{EC83EFBF-1C18-D2CB-9FA4-23A8F645458D}"/>
                </a:ext>
              </a:extLst>
            </p:cNvPr>
            <p:cNvSpPr/>
            <p:nvPr/>
          </p:nvSpPr>
          <p:spPr>
            <a:xfrm>
              <a:off x="64863" y="181090"/>
              <a:ext cx="109668" cy="113334"/>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3" name="Rectangle 6">
              <a:extLst>
                <a:ext uri="{FF2B5EF4-FFF2-40B4-BE49-F238E27FC236}">
                  <a16:creationId xmlns:a16="http://schemas.microsoft.com/office/drawing/2014/main" id="{E9CD5C29-E007-4DA5-CDA0-5F231104D6B6}"/>
                </a:ext>
              </a:extLst>
            </p:cNvPr>
            <p:cNvSpPr/>
            <p:nvPr/>
          </p:nvSpPr>
          <p:spPr>
            <a:xfrm>
              <a:off x="64863" y="405985"/>
              <a:ext cx="109668" cy="113334"/>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4" name="Rectangle 7">
              <a:extLst>
                <a:ext uri="{FF2B5EF4-FFF2-40B4-BE49-F238E27FC236}">
                  <a16:creationId xmlns:a16="http://schemas.microsoft.com/office/drawing/2014/main" id="{3D6D3B4B-CE2E-C453-3114-41FFF8183C0D}"/>
                </a:ext>
              </a:extLst>
            </p:cNvPr>
            <p:cNvSpPr/>
            <p:nvPr/>
          </p:nvSpPr>
          <p:spPr>
            <a:xfrm>
              <a:off x="64863" y="643377"/>
              <a:ext cx="109668" cy="113334"/>
            </a:xfrm>
            <a:prstGeom prst="rect">
              <a:avLst/>
            </a:prstGeom>
            <a:solidFill>
              <a:schemeClr val="accent1">
                <a:lumMod val="60000"/>
                <a:lumOff val="40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5" name="Rectangle 8">
              <a:extLst>
                <a:ext uri="{FF2B5EF4-FFF2-40B4-BE49-F238E27FC236}">
                  <a16:creationId xmlns:a16="http://schemas.microsoft.com/office/drawing/2014/main" id="{61FFA5D4-3145-7E4E-7DAC-3C7A044A441A}"/>
                </a:ext>
              </a:extLst>
            </p:cNvPr>
            <p:cNvSpPr/>
            <p:nvPr/>
          </p:nvSpPr>
          <p:spPr>
            <a:xfrm>
              <a:off x="64863" y="868273"/>
              <a:ext cx="109668" cy="105811"/>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7" name="Rectangle 9">
              <a:extLst>
                <a:ext uri="{FF2B5EF4-FFF2-40B4-BE49-F238E27FC236}">
                  <a16:creationId xmlns:a16="http://schemas.microsoft.com/office/drawing/2014/main" id="{59017FA2-94FA-5E8B-58C4-B501664E8086}"/>
                </a:ext>
              </a:extLst>
            </p:cNvPr>
            <p:cNvSpPr/>
            <p:nvPr/>
          </p:nvSpPr>
          <p:spPr>
            <a:xfrm>
              <a:off x="64863" y="1105662"/>
              <a:ext cx="109668" cy="105811"/>
            </a:xfrm>
            <a:prstGeom prst="rect">
              <a:avLst/>
            </a:prstGeom>
            <a:solidFill>
              <a:schemeClr val="accent1">
                <a:lumMod val="20000"/>
                <a:lumOff val="80000"/>
              </a:schemeClr>
            </a:solid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9" name="Rectangle 10">
              <a:extLst>
                <a:ext uri="{FF2B5EF4-FFF2-40B4-BE49-F238E27FC236}">
                  <a16:creationId xmlns:a16="http://schemas.microsoft.com/office/drawing/2014/main" id="{91109280-0538-CEE0-18DE-2A676016EFD1}"/>
                </a:ext>
              </a:extLst>
            </p:cNvPr>
            <p:cNvSpPr/>
            <p:nvPr/>
          </p:nvSpPr>
          <p:spPr>
            <a:xfrm>
              <a:off x="64863" y="1330561"/>
              <a:ext cx="109668" cy="105811"/>
            </a:xfrm>
            <a:prstGeom prst="rect">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0" name="Rectangle 11">
              <a:extLst>
                <a:ext uri="{FF2B5EF4-FFF2-40B4-BE49-F238E27FC236}">
                  <a16:creationId xmlns:a16="http://schemas.microsoft.com/office/drawing/2014/main" id="{161F608C-4B1C-917D-1943-E558F81E0797}"/>
                </a:ext>
              </a:extLst>
            </p:cNvPr>
            <p:cNvSpPr/>
            <p:nvPr/>
          </p:nvSpPr>
          <p:spPr>
            <a:xfrm>
              <a:off x="64863" y="1580463"/>
              <a:ext cx="109668" cy="105811"/>
            </a:xfrm>
            <a:prstGeom prst="rect">
              <a:avLst/>
            </a:prstGeom>
            <a:solidFill>
              <a:schemeClr val="bg1">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1" name="TextBox 2">
              <a:extLst>
                <a:ext uri="{FF2B5EF4-FFF2-40B4-BE49-F238E27FC236}">
                  <a16:creationId xmlns:a16="http://schemas.microsoft.com/office/drawing/2014/main" id="{B8DAF311-23EA-CBA9-D940-6C5B1582AA2D}"/>
                </a:ext>
              </a:extLst>
            </p:cNvPr>
            <p:cNvSpPr txBox="1"/>
            <p:nvPr/>
          </p:nvSpPr>
          <p:spPr>
            <a:xfrm>
              <a:off x="263516" y="131111"/>
              <a:ext cx="639660" cy="178638"/>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lv-LV" sz="1100" dirty="0"/>
                <a:t>6.</a:t>
              </a:r>
              <a:r>
                <a:rPr lang="lv-LV" sz="1100" baseline="0" dirty="0"/>
                <a:t> līmenis</a:t>
              </a:r>
              <a:endParaRPr lang="en-GB" sz="1100" dirty="0"/>
            </a:p>
          </p:txBody>
        </p:sp>
        <p:sp>
          <p:nvSpPr>
            <p:cNvPr id="22" name="TextBox 10">
              <a:extLst>
                <a:ext uri="{FF2B5EF4-FFF2-40B4-BE49-F238E27FC236}">
                  <a16:creationId xmlns:a16="http://schemas.microsoft.com/office/drawing/2014/main" id="{EA33362D-E8D8-4CEE-6708-592CAEFE044F}"/>
                </a:ext>
              </a:extLst>
            </p:cNvPr>
            <p:cNvSpPr txBox="1"/>
            <p:nvPr/>
          </p:nvSpPr>
          <p:spPr>
            <a:xfrm>
              <a:off x="263515" y="356006"/>
              <a:ext cx="609460" cy="197269"/>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lv-LV" sz="1100"/>
                <a:t>5. līmenis</a:t>
              </a:r>
              <a:endParaRPr lang="en-GB" sz="1100"/>
            </a:p>
          </p:txBody>
        </p:sp>
        <p:sp>
          <p:nvSpPr>
            <p:cNvPr id="23" name="TextBox 11">
              <a:extLst>
                <a:ext uri="{FF2B5EF4-FFF2-40B4-BE49-F238E27FC236}">
                  <a16:creationId xmlns:a16="http://schemas.microsoft.com/office/drawing/2014/main" id="{3D6AD2EA-8D74-4629-69D5-028E258D1AE8}"/>
                </a:ext>
              </a:extLst>
            </p:cNvPr>
            <p:cNvSpPr txBox="1"/>
            <p:nvPr/>
          </p:nvSpPr>
          <p:spPr>
            <a:xfrm>
              <a:off x="263516" y="605891"/>
              <a:ext cx="599394" cy="163851"/>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lv-LV" sz="1100" dirty="0"/>
                <a:t>4.</a:t>
              </a:r>
              <a:r>
                <a:rPr lang="lv-LV" sz="1100" baseline="0" dirty="0"/>
                <a:t> līmenis</a:t>
              </a:r>
              <a:endParaRPr lang="en-GB" sz="1100" dirty="0"/>
            </a:p>
          </p:txBody>
        </p:sp>
        <p:sp>
          <p:nvSpPr>
            <p:cNvPr id="24" name="TextBox 12">
              <a:extLst>
                <a:ext uri="{FF2B5EF4-FFF2-40B4-BE49-F238E27FC236}">
                  <a16:creationId xmlns:a16="http://schemas.microsoft.com/office/drawing/2014/main" id="{BF4796ED-7FC3-04A5-2F06-EA825FC7057F}"/>
                </a:ext>
              </a:extLst>
            </p:cNvPr>
            <p:cNvSpPr txBox="1"/>
            <p:nvPr/>
          </p:nvSpPr>
          <p:spPr>
            <a:xfrm>
              <a:off x="263516" y="843285"/>
              <a:ext cx="639660" cy="179003"/>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a:t>3</a:t>
              </a:r>
              <a:r>
                <a:rPr lang="lv-LV" sz="1100"/>
                <a:t>. līmenis</a:t>
              </a:r>
              <a:endParaRPr lang="en-GB" sz="1100"/>
            </a:p>
          </p:txBody>
        </p:sp>
        <p:sp>
          <p:nvSpPr>
            <p:cNvPr id="25" name="TextBox 13">
              <a:extLst>
                <a:ext uri="{FF2B5EF4-FFF2-40B4-BE49-F238E27FC236}">
                  <a16:creationId xmlns:a16="http://schemas.microsoft.com/office/drawing/2014/main" id="{34B37848-0056-6BA2-A5B5-2A7CDDC19CE9}"/>
                </a:ext>
              </a:extLst>
            </p:cNvPr>
            <p:cNvSpPr txBox="1"/>
            <p:nvPr/>
          </p:nvSpPr>
          <p:spPr>
            <a:xfrm>
              <a:off x="263515" y="1080672"/>
              <a:ext cx="629593" cy="185141"/>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lv-LV" sz="1100" dirty="0"/>
                <a:t>2.</a:t>
              </a:r>
              <a:r>
                <a:rPr lang="lv-LV" sz="1100" baseline="0" dirty="0"/>
                <a:t> līmenis</a:t>
              </a:r>
              <a:endParaRPr lang="en-GB" sz="1100" dirty="0"/>
            </a:p>
          </p:txBody>
        </p:sp>
        <p:sp>
          <p:nvSpPr>
            <p:cNvPr id="26" name="TextBox 14">
              <a:extLst>
                <a:ext uri="{FF2B5EF4-FFF2-40B4-BE49-F238E27FC236}">
                  <a16:creationId xmlns:a16="http://schemas.microsoft.com/office/drawing/2014/main" id="{8DACA5CF-6F24-33AD-172C-DECA2D6F1C37}"/>
                </a:ext>
              </a:extLst>
            </p:cNvPr>
            <p:cNvSpPr txBox="1"/>
            <p:nvPr/>
          </p:nvSpPr>
          <p:spPr>
            <a:xfrm>
              <a:off x="263516" y="1318065"/>
              <a:ext cx="659793" cy="146177"/>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a:t>1</a:t>
              </a:r>
              <a:r>
                <a:rPr lang="lv-LV" sz="1100"/>
                <a:t>.</a:t>
              </a:r>
              <a:r>
                <a:rPr lang="en-GB" sz="1100"/>
                <a:t>a</a:t>
              </a:r>
              <a:r>
                <a:rPr lang="lv-LV" sz="1100"/>
                <a:t> līmenis</a:t>
              </a:r>
              <a:endParaRPr lang="en-GB" sz="1100"/>
            </a:p>
          </p:txBody>
        </p:sp>
        <p:sp>
          <p:nvSpPr>
            <p:cNvPr id="27" name="TextBox 15">
              <a:extLst>
                <a:ext uri="{FF2B5EF4-FFF2-40B4-BE49-F238E27FC236}">
                  <a16:creationId xmlns:a16="http://schemas.microsoft.com/office/drawing/2014/main" id="{EB002DE3-0F5E-E86B-4574-A91F9DD92040}"/>
                </a:ext>
              </a:extLst>
            </p:cNvPr>
            <p:cNvSpPr txBox="1"/>
            <p:nvPr/>
          </p:nvSpPr>
          <p:spPr>
            <a:xfrm>
              <a:off x="263516" y="1555457"/>
              <a:ext cx="894677" cy="180733"/>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baseline="0"/>
                <a:t>1</a:t>
              </a:r>
              <a:r>
                <a:rPr lang="lv-LV" sz="1100" baseline="0"/>
                <a:t>.</a:t>
              </a:r>
              <a:r>
                <a:rPr lang="en-GB" sz="1100" baseline="0"/>
                <a:t>b</a:t>
              </a:r>
              <a:r>
                <a:rPr lang="lv-LV" sz="1100" baseline="0"/>
                <a:t> līmenis</a:t>
              </a:r>
              <a:endParaRPr lang="en-GB" sz="1100"/>
            </a:p>
          </p:txBody>
        </p:sp>
        <p:sp>
          <p:nvSpPr>
            <p:cNvPr id="28" name="TextBox 15">
              <a:extLst>
                <a:ext uri="{FF2B5EF4-FFF2-40B4-BE49-F238E27FC236}">
                  <a16:creationId xmlns:a16="http://schemas.microsoft.com/office/drawing/2014/main" id="{8E34E845-93D7-95D5-53AB-5B77C93689EF}"/>
                </a:ext>
              </a:extLst>
            </p:cNvPr>
            <p:cNvSpPr txBox="1"/>
            <p:nvPr/>
          </p:nvSpPr>
          <p:spPr>
            <a:xfrm>
              <a:off x="263516" y="1993799"/>
              <a:ext cx="951719" cy="164941"/>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lv-LV" sz="1100"/>
                <a:t>Zem </a:t>
              </a:r>
              <a:r>
                <a:rPr lang="en-GB" sz="1100"/>
                <a:t>1</a:t>
              </a:r>
              <a:r>
                <a:rPr lang="lv-LV" sz="1100"/>
                <a:t>.</a:t>
              </a:r>
              <a:r>
                <a:rPr lang="en-GB" sz="1100"/>
                <a:t>c</a:t>
              </a:r>
              <a:r>
                <a:rPr lang="lv-LV" sz="1100"/>
                <a:t> līmeņa</a:t>
              </a:r>
              <a:endParaRPr lang="en-GB" sz="1100"/>
            </a:p>
          </p:txBody>
        </p:sp>
        <p:sp>
          <p:nvSpPr>
            <p:cNvPr id="29" name="Rectangle 20">
              <a:extLst>
                <a:ext uri="{FF2B5EF4-FFF2-40B4-BE49-F238E27FC236}">
                  <a16:creationId xmlns:a16="http://schemas.microsoft.com/office/drawing/2014/main" id="{28FE0365-366A-8057-08E2-A217CB42D34E}"/>
                </a:ext>
              </a:extLst>
            </p:cNvPr>
            <p:cNvSpPr/>
            <p:nvPr/>
          </p:nvSpPr>
          <p:spPr>
            <a:xfrm>
              <a:off x="64863" y="1814537"/>
              <a:ext cx="109668" cy="105811"/>
            </a:xfrm>
            <a:prstGeom prst="rect">
              <a:avLst/>
            </a:prstGeom>
            <a:solidFill>
              <a:schemeClr val="bg1">
                <a:lumMod val="5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0" name="Rectangle 21">
              <a:extLst>
                <a:ext uri="{FF2B5EF4-FFF2-40B4-BE49-F238E27FC236}">
                  <a16:creationId xmlns:a16="http://schemas.microsoft.com/office/drawing/2014/main" id="{4657FCBC-BD0C-0BA2-6293-9BA54F31E9D4}"/>
                </a:ext>
              </a:extLst>
            </p:cNvPr>
            <p:cNvSpPr/>
            <p:nvPr/>
          </p:nvSpPr>
          <p:spPr>
            <a:xfrm>
              <a:off x="64538" y="2021913"/>
              <a:ext cx="110322" cy="105811"/>
            </a:xfrm>
            <a:prstGeom prst="rect">
              <a:avLst/>
            </a:prstGeom>
            <a:solidFill>
              <a:schemeClr val="tx1"/>
            </a:solidFill>
            <a:ln w="127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1" name="TextBox 15">
              <a:extLst>
                <a:ext uri="{FF2B5EF4-FFF2-40B4-BE49-F238E27FC236}">
                  <a16:creationId xmlns:a16="http://schemas.microsoft.com/office/drawing/2014/main" id="{F969479F-B909-2639-85D4-002AA10EABB7}"/>
                </a:ext>
              </a:extLst>
            </p:cNvPr>
            <p:cNvSpPr txBox="1"/>
            <p:nvPr/>
          </p:nvSpPr>
          <p:spPr>
            <a:xfrm>
              <a:off x="263516" y="1773063"/>
              <a:ext cx="894677" cy="180733"/>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baseline="0"/>
                <a:t>1</a:t>
              </a:r>
              <a:r>
                <a:rPr lang="lv-LV" sz="1100" baseline="0"/>
                <a:t>.</a:t>
              </a:r>
              <a:r>
                <a:rPr lang="en-GB" sz="1100" baseline="0"/>
                <a:t>c</a:t>
              </a:r>
              <a:r>
                <a:rPr lang="lv-LV" sz="1100" baseline="0"/>
                <a:t> līmenis</a:t>
              </a:r>
              <a:endParaRPr lang="en-GB" sz="1100"/>
            </a:p>
          </p:txBody>
        </p:sp>
      </p:grpSp>
      <p:sp>
        <p:nvSpPr>
          <p:cNvPr id="32" name="Ovāls 31">
            <a:extLst>
              <a:ext uri="{FF2B5EF4-FFF2-40B4-BE49-F238E27FC236}">
                <a16:creationId xmlns:a16="http://schemas.microsoft.com/office/drawing/2014/main" id="{5899EB20-42E1-FC64-38E4-38B660098A48}"/>
              </a:ext>
            </a:extLst>
          </p:cNvPr>
          <p:cNvSpPr/>
          <p:nvPr/>
        </p:nvSpPr>
        <p:spPr>
          <a:xfrm>
            <a:off x="5816411" y="1386919"/>
            <a:ext cx="257175" cy="19550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cxnSp>
        <p:nvCxnSpPr>
          <p:cNvPr id="34" name="Taisns savienotājs 33">
            <a:extLst>
              <a:ext uri="{FF2B5EF4-FFF2-40B4-BE49-F238E27FC236}">
                <a16:creationId xmlns:a16="http://schemas.microsoft.com/office/drawing/2014/main" id="{41096869-C633-7A51-6DC1-88942EEEB43C}"/>
              </a:ext>
            </a:extLst>
          </p:cNvPr>
          <p:cNvCxnSpPr>
            <a:cxnSpLocks/>
          </p:cNvCxnSpPr>
          <p:nvPr/>
        </p:nvCxnSpPr>
        <p:spPr>
          <a:xfrm flipH="1">
            <a:off x="2647184" y="1514475"/>
            <a:ext cx="3189693" cy="67951"/>
          </a:xfrm>
          <a:prstGeom prst="line">
            <a:avLst/>
          </a:prstGeom>
          <a:ln w="28575" cap="flat" cmpd="sng" algn="ctr">
            <a:solidFill>
              <a:srgbClr val="F34E3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5" name="TextBox 34">
            <a:extLst>
              <a:ext uri="{FF2B5EF4-FFF2-40B4-BE49-F238E27FC236}">
                <a16:creationId xmlns:a16="http://schemas.microsoft.com/office/drawing/2014/main" id="{FCEA4D16-E61D-4954-8C8D-3792FBFB7D5B}"/>
              </a:ext>
            </a:extLst>
          </p:cNvPr>
          <p:cNvSpPr txBox="1"/>
          <p:nvPr/>
        </p:nvSpPr>
        <p:spPr>
          <a:xfrm>
            <a:off x="805169" y="803396"/>
            <a:ext cx="1996062" cy="1754326"/>
          </a:xfrm>
          <a:prstGeom prst="rect">
            <a:avLst/>
          </a:prstGeom>
          <a:noFill/>
        </p:spPr>
        <p:txBody>
          <a:bodyPr wrap="square" rtlCol="0">
            <a:spAutoFit/>
          </a:bodyPr>
          <a:lstStyle/>
          <a:p>
            <a:r>
              <a:rPr lang="lv-LV" b="1" dirty="0">
                <a:solidFill>
                  <a:srgbClr val="F34E34"/>
                </a:solidFill>
              </a:rPr>
              <a:t>Zem 1.a līmeņa:</a:t>
            </a:r>
          </a:p>
          <a:p>
            <a:r>
              <a:rPr lang="lv-LV" b="1" dirty="0">
                <a:solidFill>
                  <a:srgbClr val="F34E34"/>
                </a:solidFill>
              </a:rPr>
              <a:t>PISA 2022 – 5,4%</a:t>
            </a:r>
          </a:p>
          <a:p>
            <a:r>
              <a:rPr lang="lv-LV" b="1" dirty="0">
                <a:solidFill>
                  <a:srgbClr val="F34E34"/>
                </a:solidFill>
              </a:rPr>
              <a:t>PISA 2018 – 4,4%</a:t>
            </a:r>
          </a:p>
          <a:p>
            <a:r>
              <a:rPr lang="lv-LV" b="1" dirty="0">
                <a:solidFill>
                  <a:srgbClr val="F34E34"/>
                </a:solidFill>
              </a:rPr>
              <a:t>PISA 2015 – 5,7%</a:t>
            </a:r>
          </a:p>
          <a:p>
            <a:r>
              <a:rPr lang="lv-LV" b="1" dirty="0">
                <a:solidFill>
                  <a:srgbClr val="F34E34"/>
                </a:solidFill>
              </a:rPr>
              <a:t>PISA 2012 – 4,8%</a:t>
            </a:r>
          </a:p>
          <a:p>
            <a:r>
              <a:rPr lang="lv-LV" b="1" dirty="0">
                <a:solidFill>
                  <a:srgbClr val="F34E34"/>
                </a:solidFill>
              </a:rPr>
              <a:t>…</a:t>
            </a:r>
          </a:p>
        </p:txBody>
      </p:sp>
      <p:pic>
        <p:nvPicPr>
          <p:cNvPr id="3" name="Attēls 2" descr="Attēls, kurā ir teksts, ekrānuzņēmums, fonts, dizains&#10;&#10;Apraksts ģenerēts automātiski">
            <a:extLst>
              <a:ext uri="{FF2B5EF4-FFF2-40B4-BE49-F238E27FC236}">
                <a16:creationId xmlns:a16="http://schemas.microsoft.com/office/drawing/2014/main" id="{293DB19C-201C-20A1-345B-709B37B26FE8}"/>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55608" y="4344526"/>
            <a:ext cx="3102411" cy="164592"/>
          </a:xfrm>
          <a:prstGeom prst="rect">
            <a:avLst/>
          </a:prstGeom>
        </p:spPr>
      </p:pic>
      <p:sp>
        <p:nvSpPr>
          <p:cNvPr id="4" name="TextBox 3">
            <a:extLst>
              <a:ext uri="{FF2B5EF4-FFF2-40B4-BE49-F238E27FC236}">
                <a16:creationId xmlns:a16="http://schemas.microsoft.com/office/drawing/2014/main" id="{E1B792F0-26D0-EDB2-AA6D-3CEBC8FC51E5}"/>
              </a:ext>
            </a:extLst>
          </p:cNvPr>
          <p:cNvSpPr txBox="1"/>
          <p:nvPr/>
        </p:nvSpPr>
        <p:spPr>
          <a:xfrm>
            <a:off x="381804" y="74972"/>
            <a:ext cx="2516957" cy="707886"/>
          </a:xfrm>
          <a:prstGeom prst="rect">
            <a:avLst/>
          </a:prstGeom>
          <a:noFill/>
        </p:spPr>
        <p:txBody>
          <a:bodyPr wrap="square" rtlCol="0">
            <a:spAutoFit/>
          </a:bodyPr>
          <a:lstStyle/>
          <a:p>
            <a:r>
              <a:rPr lang="lv-LV" sz="2000" b="1" dirty="0">
                <a:solidFill>
                  <a:srgbClr val="F34E34"/>
                </a:solidFill>
              </a:rPr>
              <a:t>Latvija 22%,   6,4%</a:t>
            </a:r>
          </a:p>
          <a:p>
            <a:r>
              <a:rPr lang="lv-LV" sz="2000" b="1" dirty="0">
                <a:solidFill>
                  <a:srgbClr val="F34E34"/>
                </a:solidFill>
              </a:rPr>
              <a:t>OECD   31%,   8,7%</a:t>
            </a:r>
          </a:p>
        </p:txBody>
      </p:sp>
    </p:spTree>
    <p:extLst>
      <p:ext uri="{BB962C8B-B14F-4D97-AF65-F5344CB8AC3E}">
        <p14:creationId xmlns:p14="http://schemas.microsoft.com/office/powerpoint/2010/main" val="25272832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3513-67EC-DC2E-99C8-70993F4AC8ED}"/>
              </a:ext>
            </a:extLst>
          </p:cNvPr>
          <p:cNvSpPr>
            <a:spLocks noGrp="1"/>
          </p:cNvSpPr>
          <p:nvPr>
            <p:ph type="title"/>
          </p:nvPr>
        </p:nvSpPr>
        <p:spPr>
          <a:xfrm>
            <a:off x="603243" y="4654954"/>
            <a:ext cx="4717621" cy="742711"/>
          </a:xfrm>
        </p:spPr>
        <p:txBody>
          <a:bodyPr vert="horz" lIns="91440" tIns="45720" rIns="91440" bIns="45720" rtlCol="0" anchor="t">
            <a:normAutofit/>
          </a:bodyPr>
          <a:lstStyle/>
          <a:p>
            <a:pPr defTabSz="685800"/>
            <a:r>
              <a:rPr lang="en-US" sz="3200" b="1" kern="1200">
                <a:solidFill>
                  <a:srgbClr val="000000"/>
                </a:solidFill>
                <a:effectLst>
                  <a:outerShdw blurRad="38100" dist="38100" dir="2700000" algn="tl">
                    <a:srgbClr val="000000">
                      <a:alpha val="43137"/>
                    </a:srgbClr>
                  </a:outerShdw>
                </a:effectLst>
                <a:latin typeface="+mj-lt"/>
                <a:ea typeface="+mj-ea"/>
                <a:cs typeface="+mj-cs"/>
              </a:rPr>
              <a:t>Secinājumi</a:t>
            </a:r>
          </a:p>
        </p:txBody>
      </p:sp>
      <p:sp>
        <p:nvSpPr>
          <p:cNvPr id="4103" name="Freeform 75">
            <a:extLst>
              <a:ext uri="{FF2B5EF4-FFF2-40B4-BE49-F238E27FC236}">
                <a16:creationId xmlns:a16="http://schemas.microsoft.com/office/drawing/2014/main" id="{D4A67D3B-CF15-41C0-AEB5-8D857A8AE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353809" cy="2486663"/>
          </a:xfrm>
          <a:custGeom>
            <a:avLst/>
            <a:gdLst>
              <a:gd name="connsiteX0" fmla="*/ 0 w 3138412"/>
              <a:gd name="connsiteY0" fmla="*/ 0 h 3315551"/>
              <a:gd name="connsiteX1" fmla="*/ 2697473 w 3138412"/>
              <a:gd name="connsiteY1" fmla="*/ 0 h 3315551"/>
              <a:gd name="connsiteX2" fmla="*/ 2788573 w 3138412"/>
              <a:gd name="connsiteY2" fmla="*/ 121826 h 3315551"/>
              <a:gd name="connsiteX3" fmla="*/ 3138412 w 3138412"/>
              <a:gd name="connsiteY3" fmla="*/ 1267122 h 3315551"/>
              <a:gd name="connsiteX4" fmla="*/ 1089983 w 3138412"/>
              <a:gd name="connsiteY4" fmla="*/ 3315551 h 3315551"/>
              <a:gd name="connsiteX5" fmla="*/ 113581 w 3138412"/>
              <a:gd name="connsiteY5" fmla="*/ 3068317 h 3315551"/>
              <a:gd name="connsiteX6" fmla="*/ 0 w 3138412"/>
              <a:gd name="connsiteY6" fmla="*/ 2999315 h 33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8412" h="3315551">
                <a:moveTo>
                  <a:pt x="0" y="0"/>
                </a:moveTo>
                <a:lnTo>
                  <a:pt x="2697473" y="0"/>
                </a:lnTo>
                <a:lnTo>
                  <a:pt x="2788573" y="121826"/>
                </a:lnTo>
                <a:cubicBezTo>
                  <a:pt x="3009443" y="448758"/>
                  <a:pt x="3138412" y="842879"/>
                  <a:pt x="3138412" y="1267122"/>
                </a:cubicBezTo>
                <a:cubicBezTo>
                  <a:pt x="3138412" y="2398438"/>
                  <a:pt x="2221299" y="3315551"/>
                  <a:pt x="1089983" y="3315551"/>
                </a:cubicBezTo>
                <a:cubicBezTo>
                  <a:pt x="736447" y="3315551"/>
                  <a:pt x="403829" y="3225989"/>
                  <a:pt x="113581" y="3068317"/>
                </a:cubicBezTo>
                <a:lnTo>
                  <a:pt x="0" y="2999315"/>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60" name="Picture 12" descr="Free vector woman multitasking concept illustration">
            <a:extLst>
              <a:ext uri="{FF2B5EF4-FFF2-40B4-BE49-F238E27FC236}">
                <a16:creationId xmlns:a16="http://schemas.microsoft.com/office/drawing/2014/main" id="{68C81947-8F51-343D-6447-1EB678BAD1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69" r="15825" b="-2"/>
          <a:stretch/>
        </p:blipFill>
        <p:spPr bwMode="auto">
          <a:xfrm>
            <a:off x="153856" y="240171"/>
            <a:ext cx="1748127" cy="1722110"/>
          </a:xfrm>
          <a:prstGeom prst="rect">
            <a:avLst/>
          </a:prstGeom>
          <a:noFill/>
          <a:extLst>
            <a:ext uri="{909E8E84-426E-40DD-AFC4-6F175D3DCCD1}">
              <a14:hiddenFill xmlns:a14="http://schemas.microsoft.com/office/drawing/2010/main">
                <a:solidFill>
                  <a:srgbClr val="FFFFFF"/>
                </a:solidFill>
              </a14:hiddenFill>
            </a:ext>
          </a:extLst>
        </p:spPr>
      </p:pic>
      <p:sp>
        <p:nvSpPr>
          <p:cNvPr id="4105" name="Oval 4104">
            <a:extLst>
              <a:ext uri="{FF2B5EF4-FFF2-40B4-BE49-F238E27FC236}">
                <a16:creationId xmlns:a16="http://schemas.microsoft.com/office/drawing/2014/main" id="{4EE44E17-6A21-4DF3-9573-0819D6F00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3809" y="1253243"/>
            <a:ext cx="2626987" cy="2626987"/>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Free vector flat design bullying concept with characters">
            <a:extLst>
              <a:ext uri="{FF2B5EF4-FFF2-40B4-BE49-F238E27FC236}">
                <a16:creationId xmlns:a16="http://schemas.microsoft.com/office/drawing/2014/main" id="{A18AE7FD-8D5A-8A62-FD4F-4BD817719E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77555" y="1944392"/>
            <a:ext cx="1784812" cy="1186899"/>
          </a:xfrm>
          <a:prstGeom prst="rect">
            <a:avLst/>
          </a:prstGeom>
          <a:noFill/>
          <a:extLst>
            <a:ext uri="{909E8E84-426E-40DD-AFC4-6F175D3DCCD1}">
              <a14:hiddenFill xmlns:a14="http://schemas.microsoft.com/office/drawing/2010/main">
                <a:solidFill>
                  <a:srgbClr val="FFFFFF"/>
                </a:solidFill>
              </a14:hiddenFill>
            </a:ext>
          </a:extLst>
        </p:spPr>
      </p:pic>
      <p:sp>
        <p:nvSpPr>
          <p:cNvPr id="4107" name="Freeform 67">
            <a:extLst>
              <a:ext uri="{FF2B5EF4-FFF2-40B4-BE49-F238E27FC236}">
                <a16:creationId xmlns:a16="http://schemas.microsoft.com/office/drawing/2014/main" id="{1DE44A29-0857-4193-8859-8E5D8A3CD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4974" y="8895"/>
            <a:ext cx="3489727" cy="1990176"/>
          </a:xfrm>
          <a:custGeom>
            <a:avLst/>
            <a:gdLst>
              <a:gd name="connsiteX0" fmla="*/ 20343 w 3693492"/>
              <a:gd name="connsiteY0" fmla="*/ 0 h 2106382"/>
              <a:gd name="connsiteX1" fmla="*/ 3673149 w 3693492"/>
              <a:gd name="connsiteY1" fmla="*/ 0 h 2106382"/>
              <a:gd name="connsiteX2" fmla="*/ 3683957 w 3693492"/>
              <a:gd name="connsiteY2" fmla="*/ 70817 h 2106382"/>
              <a:gd name="connsiteX3" fmla="*/ 3693492 w 3693492"/>
              <a:gd name="connsiteY3" fmla="*/ 259636 h 2106382"/>
              <a:gd name="connsiteX4" fmla="*/ 1846746 w 3693492"/>
              <a:gd name="connsiteY4" fmla="*/ 2106382 h 2106382"/>
              <a:gd name="connsiteX5" fmla="*/ 0 w 3693492"/>
              <a:gd name="connsiteY5" fmla="*/ 259636 h 2106382"/>
              <a:gd name="connsiteX6" fmla="*/ 9535 w 3693492"/>
              <a:gd name="connsiteY6" fmla="*/ 70817 h 210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3492" h="2106382">
                <a:moveTo>
                  <a:pt x="20343" y="0"/>
                </a:moveTo>
                <a:lnTo>
                  <a:pt x="3673149" y="0"/>
                </a:lnTo>
                <a:lnTo>
                  <a:pt x="3683957" y="70817"/>
                </a:lnTo>
                <a:cubicBezTo>
                  <a:pt x="3690262" y="132899"/>
                  <a:pt x="3693492" y="195891"/>
                  <a:pt x="3693492" y="259636"/>
                </a:cubicBezTo>
                <a:cubicBezTo>
                  <a:pt x="3693492" y="1279566"/>
                  <a:pt x="2866676" y="2106382"/>
                  <a:pt x="1846746" y="2106382"/>
                </a:cubicBezTo>
                <a:cubicBezTo>
                  <a:pt x="826816" y="2106382"/>
                  <a:pt x="0" y="1279566"/>
                  <a:pt x="0" y="259636"/>
                </a:cubicBezTo>
                <a:cubicBezTo>
                  <a:pt x="0" y="195891"/>
                  <a:pt x="3230" y="132899"/>
                  <a:pt x="9535" y="70817"/>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6" descr="Free vector illustration of social media concept">
            <a:extLst>
              <a:ext uri="{FF2B5EF4-FFF2-40B4-BE49-F238E27FC236}">
                <a16:creationId xmlns:a16="http://schemas.microsoft.com/office/drawing/2014/main" id="{07623798-1955-2F10-B921-235F664E6A0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27795" y="102512"/>
            <a:ext cx="2258772" cy="1406086"/>
          </a:xfrm>
          <a:prstGeom prst="rect">
            <a:avLst/>
          </a:prstGeom>
          <a:noFill/>
          <a:extLst>
            <a:ext uri="{909E8E84-426E-40DD-AFC4-6F175D3DCCD1}">
              <a14:hiddenFill xmlns:a14="http://schemas.microsoft.com/office/drawing/2010/main">
                <a:solidFill>
                  <a:srgbClr val="FFFFFF"/>
                </a:solidFill>
              </a14:hiddenFill>
            </a:ext>
          </a:extLst>
        </p:spPr>
      </p:pic>
      <p:sp>
        <p:nvSpPr>
          <p:cNvPr id="4109" name="Freeform 71">
            <a:extLst>
              <a:ext uri="{FF2B5EF4-FFF2-40B4-BE49-F238E27FC236}">
                <a16:creationId xmlns:a16="http://schemas.microsoft.com/office/drawing/2014/main" id="{B2A37BC1-02C0-4D97-8BEC-5BECAD9A3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8682" y="2779049"/>
            <a:ext cx="3560779" cy="4078951"/>
          </a:xfrm>
          <a:custGeom>
            <a:avLst/>
            <a:gdLst>
              <a:gd name="connsiteX0" fmla="*/ 2538398 w 3711057"/>
              <a:gd name="connsiteY0" fmla="*/ 0 h 4251098"/>
              <a:gd name="connsiteX1" fmla="*/ 3526457 w 3711057"/>
              <a:gd name="connsiteY1" fmla="*/ 199480 h 4251098"/>
              <a:gd name="connsiteX2" fmla="*/ 3711057 w 3711057"/>
              <a:gd name="connsiteY2" fmla="*/ 288406 h 4251098"/>
              <a:gd name="connsiteX3" fmla="*/ 3711057 w 3711057"/>
              <a:gd name="connsiteY3" fmla="*/ 4251098 h 4251098"/>
              <a:gd name="connsiteX4" fmla="*/ 668754 w 3711057"/>
              <a:gd name="connsiteY4" fmla="*/ 4251098 h 4251098"/>
              <a:gd name="connsiteX5" fmla="*/ 579647 w 3711057"/>
              <a:gd name="connsiteY5" fmla="*/ 4153055 h 4251098"/>
              <a:gd name="connsiteX6" fmla="*/ 0 w 3711057"/>
              <a:gd name="connsiteY6" fmla="*/ 2538398 h 4251098"/>
              <a:gd name="connsiteX7" fmla="*/ 2538398 w 3711057"/>
              <a:gd name="connsiteY7" fmla="*/ 0 h 425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1057" h="4251098">
                <a:moveTo>
                  <a:pt x="2538398" y="0"/>
                </a:moveTo>
                <a:cubicBezTo>
                  <a:pt x="2888878" y="0"/>
                  <a:pt x="3222768" y="71030"/>
                  <a:pt x="3526457" y="199480"/>
                </a:cubicBezTo>
                <a:lnTo>
                  <a:pt x="3711057" y="288406"/>
                </a:lnTo>
                <a:lnTo>
                  <a:pt x="3711057" y="4251098"/>
                </a:lnTo>
                <a:lnTo>
                  <a:pt x="668754" y="4251098"/>
                </a:lnTo>
                <a:lnTo>
                  <a:pt x="579647" y="4153055"/>
                </a:lnTo>
                <a:cubicBezTo>
                  <a:pt x="217529" y="3714270"/>
                  <a:pt x="0" y="3151738"/>
                  <a:pt x="0" y="2538398"/>
                </a:cubicBezTo>
                <a:cubicBezTo>
                  <a:pt x="0" y="1136479"/>
                  <a:pt x="1136479" y="0"/>
                  <a:pt x="253839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4" descr="Free vector illustration of young people reading together">
            <a:extLst>
              <a:ext uri="{FF2B5EF4-FFF2-40B4-BE49-F238E27FC236}">
                <a16:creationId xmlns:a16="http://schemas.microsoft.com/office/drawing/2014/main" id="{3FA4C91D-EFE6-A6A2-7756-48E63A1238F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62216" y="3704625"/>
            <a:ext cx="2814029" cy="28140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FA7883-E1EC-5E3F-24D9-7C9685E59057}"/>
              </a:ext>
            </a:extLst>
          </p:cNvPr>
          <p:cNvSpPr txBox="1"/>
          <p:nvPr/>
        </p:nvSpPr>
        <p:spPr>
          <a:xfrm>
            <a:off x="2962275" y="5787174"/>
            <a:ext cx="273197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Lasītprasmes veicināšana</a:t>
            </a:r>
          </a:p>
        </p:txBody>
      </p:sp>
      <p:sp>
        <p:nvSpPr>
          <p:cNvPr id="8" name="TextBox 7">
            <a:extLst>
              <a:ext uri="{FF2B5EF4-FFF2-40B4-BE49-F238E27FC236}">
                <a16:creationId xmlns:a16="http://schemas.microsoft.com/office/drawing/2014/main" id="{D30E6F32-EC2D-5BE3-16A8-8C1729AE69CE}"/>
              </a:ext>
            </a:extLst>
          </p:cNvPr>
          <p:cNvSpPr txBox="1"/>
          <p:nvPr/>
        </p:nvSpPr>
        <p:spPr>
          <a:xfrm>
            <a:off x="2103150" y="3906016"/>
            <a:ext cx="3288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Vardarbības mazināšana skolās</a:t>
            </a:r>
          </a:p>
        </p:txBody>
      </p:sp>
      <p:sp>
        <p:nvSpPr>
          <p:cNvPr id="10" name="TextBox 9">
            <a:extLst>
              <a:ext uri="{FF2B5EF4-FFF2-40B4-BE49-F238E27FC236}">
                <a16:creationId xmlns:a16="http://schemas.microsoft.com/office/drawing/2014/main" id="{55F8951C-1AC4-1189-8464-5423279F57E5}"/>
              </a:ext>
            </a:extLst>
          </p:cNvPr>
          <p:cNvSpPr txBox="1"/>
          <p:nvPr/>
        </p:nvSpPr>
        <p:spPr>
          <a:xfrm>
            <a:off x="5124365" y="2092689"/>
            <a:ext cx="348972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IKT jēgpilna un prasmīga lietošana</a:t>
            </a:r>
          </a:p>
        </p:txBody>
      </p:sp>
      <p:sp>
        <p:nvSpPr>
          <p:cNvPr id="12" name="TextBox 11">
            <a:extLst>
              <a:ext uri="{FF2B5EF4-FFF2-40B4-BE49-F238E27FC236}">
                <a16:creationId xmlns:a16="http://schemas.microsoft.com/office/drawing/2014/main" id="{94EEFC1D-3EAC-0DA9-01D7-B2D896CA72E3}"/>
              </a:ext>
            </a:extLst>
          </p:cNvPr>
          <p:cNvSpPr txBox="1"/>
          <p:nvPr/>
        </p:nvSpPr>
        <p:spPr>
          <a:xfrm>
            <a:off x="252396" y="2523746"/>
            <a:ext cx="213283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Pašvadītā mācīšanās</a:t>
            </a:r>
          </a:p>
        </p:txBody>
      </p:sp>
    </p:spTree>
    <p:extLst>
      <p:ext uri="{BB962C8B-B14F-4D97-AF65-F5344CB8AC3E}">
        <p14:creationId xmlns:p14="http://schemas.microsoft.com/office/powerpoint/2010/main" val="2146847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981B-C41C-D5CD-358A-3876B09236B4}"/>
              </a:ext>
            </a:extLst>
          </p:cNvPr>
          <p:cNvSpPr>
            <a:spLocks noGrp="1"/>
          </p:cNvSpPr>
          <p:nvPr>
            <p:ph type="title"/>
          </p:nvPr>
        </p:nvSpPr>
        <p:spPr/>
        <p:txBody>
          <a:bodyPr/>
          <a:lstStyle/>
          <a:p>
            <a:pPr algn="ctr"/>
            <a:r>
              <a:rPr lang="lv-LV" b="1" dirty="0">
                <a:effectLst>
                  <a:outerShdw blurRad="38100" dist="38100" dir="2700000" algn="tl">
                    <a:srgbClr val="000000">
                      <a:alpha val="43137"/>
                    </a:srgbClr>
                  </a:outerShdw>
                </a:effectLst>
              </a:rPr>
              <a:t>Izglītības sistēmas monitorings</a:t>
            </a:r>
          </a:p>
        </p:txBody>
      </p:sp>
      <p:sp>
        <p:nvSpPr>
          <p:cNvPr id="4" name="Freeform: Shape 3">
            <a:extLst>
              <a:ext uri="{FF2B5EF4-FFF2-40B4-BE49-F238E27FC236}">
                <a16:creationId xmlns:a16="http://schemas.microsoft.com/office/drawing/2014/main" id="{B8634D9D-71F3-A112-4261-BA780D41A672}"/>
              </a:ext>
            </a:extLst>
          </p:cNvPr>
          <p:cNvSpPr/>
          <p:nvPr/>
        </p:nvSpPr>
        <p:spPr>
          <a:xfrm>
            <a:off x="1010653" y="4735629"/>
            <a:ext cx="7247823" cy="259883"/>
          </a:xfrm>
          <a:custGeom>
            <a:avLst/>
            <a:gdLst>
              <a:gd name="connsiteX0" fmla="*/ 0 w 7247823"/>
              <a:gd name="connsiteY0" fmla="*/ 259883 h 259883"/>
              <a:gd name="connsiteX1" fmla="*/ 211755 w 7247823"/>
              <a:gd name="connsiteY1" fmla="*/ 154005 h 259883"/>
              <a:gd name="connsiteX2" fmla="*/ 269507 w 7247823"/>
              <a:gd name="connsiteY2" fmla="*/ 134754 h 259883"/>
              <a:gd name="connsiteX3" fmla="*/ 596766 w 7247823"/>
              <a:gd name="connsiteY3" fmla="*/ 96253 h 259883"/>
              <a:gd name="connsiteX4" fmla="*/ 1155031 w 7247823"/>
              <a:gd name="connsiteY4" fmla="*/ 115504 h 259883"/>
              <a:gd name="connsiteX5" fmla="*/ 1674795 w 7247823"/>
              <a:gd name="connsiteY5" fmla="*/ 144379 h 259883"/>
              <a:gd name="connsiteX6" fmla="*/ 1925052 w 7247823"/>
              <a:gd name="connsiteY6" fmla="*/ 182880 h 259883"/>
              <a:gd name="connsiteX7" fmla="*/ 2338939 w 7247823"/>
              <a:gd name="connsiteY7" fmla="*/ 192506 h 259883"/>
              <a:gd name="connsiteX8" fmla="*/ 2752825 w 7247823"/>
              <a:gd name="connsiteY8" fmla="*/ 211756 h 259883"/>
              <a:gd name="connsiteX9" fmla="*/ 3228313 w 7247823"/>
              <a:gd name="connsiteY9" fmla="*/ 206751 h 259883"/>
              <a:gd name="connsiteX10" fmla="*/ 3667225 w 7247823"/>
              <a:gd name="connsiteY10" fmla="*/ 202131 h 259883"/>
              <a:gd name="connsiteX11" fmla="*/ 4090736 w 7247823"/>
              <a:gd name="connsiteY11" fmla="*/ 173255 h 259883"/>
              <a:gd name="connsiteX12" fmla="*/ 4321743 w 7247823"/>
              <a:gd name="connsiteY12" fmla="*/ 163630 h 259883"/>
              <a:gd name="connsiteX13" fmla="*/ 4841507 w 7247823"/>
              <a:gd name="connsiteY13" fmla="*/ 96253 h 259883"/>
              <a:gd name="connsiteX14" fmla="*/ 5005136 w 7247823"/>
              <a:gd name="connsiteY14" fmla="*/ 77003 h 259883"/>
              <a:gd name="connsiteX15" fmla="*/ 5207267 w 7247823"/>
              <a:gd name="connsiteY15" fmla="*/ 48127 h 259883"/>
              <a:gd name="connsiteX16" fmla="*/ 5322770 w 7247823"/>
              <a:gd name="connsiteY16" fmla="*/ 9626 h 259883"/>
              <a:gd name="connsiteX17" fmla="*/ 5496025 w 7247823"/>
              <a:gd name="connsiteY17" fmla="*/ 0 h 259883"/>
              <a:gd name="connsiteX18" fmla="*/ 6073541 w 7247823"/>
              <a:gd name="connsiteY18" fmla="*/ 9626 h 259883"/>
              <a:gd name="connsiteX19" fmla="*/ 6535553 w 7247823"/>
              <a:gd name="connsiteY19" fmla="*/ 67377 h 259883"/>
              <a:gd name="connsiteX20" fmla="*/ 6679932 w 7247823"/>
              <a:gd name="connsiteY20" fmla="*/ 105878 h 259883"/>
              <a:gd name="connsiteX21" fmla="*/ 6853187 w 7247823"/>
              <a:gd name="connsiteY21" fmla="*/ 154005 h 259883"/>
              <a:gd name="connsiteX22" fmla="*/ 7026442 w 7247823"/>
              <a:gd name="connsiteY22" fmla="*/ 173255 h 259883"/>
              <a:gd name="connsiteX23" fmla="*/ 7170821 w 7247823"/>
              <a:gd name="connsiteY23" fmla="*/ 163630 h 259883"/>
              <a:gd name="connsiteX24" fmla="*/ 7247823 w 7247823"/>
              <a:gd name="connsiteY24" fmla="*/ 154005 h 25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7823" h="259883" extrusionOk="0">
                <a:moveTo>
                  <a:pt x="0" y="259883"/>
                </a:moveTo>
                <a:cubicBezTo>
                  <a:pt x="95707" y="198728"/>
                  <a:pt x="62658" y="222167"/>
                  <a:pt x="211755" y="154005"/>
                </a:cubicBezTo>
                <a:cubicBezTo>
                  <a:pt x="228187" y="147423"/>
                  <a:pt x="247266" y="137223"/>
                  <a:pt x="269507" y="134754"/>
                </a:cubicBezTo>
                <a:cubicBezTo>
                  <a:pt x="350171" y="107025"/>
                  <a:pt x="501988" y="79899"/>
                  <a:pt x="596766" y="96253"/>
                </a:cubicBezTo>
                <a:cubicBezTo>
                  <a:pt x="1593298" y="149527"/>
                  <a:pt x="774193" y="199885"/>
                  <a:pt x="1155031" y="115504"/>
                </a:cubicBezTo>
                <a:cubicBezTo>
                  <a:pt x="1725731" y="103463"/>
                  <a:pt x="1407546" y="116427"/>
                  <a:pt x="1674795" y="144379"/>
                </a:cubicBezTo>
                <a:cubicBezTo>
                  <a:pt x="1746738" y="158568"/>
                  <a:pt x="1859267" y="188887"/>
                  <a:pt x="1925052" y="182880"/>
                </a:cubicBezTo>
                <a:cubicBezTo>
                  <a:pt x="2075119" y="183789"/>
                  <a:pt x="2210600" y="195511"/>
                  <a:pt x="2338939" y="192506"/>
                </a:cubicBezTo>
                <a:cubicBezTo>
                  <a:pt x="2545979" y="197419"/>
                  <a:pt x="2569699" y="201836"/>
                  <a:pt x="2752825" y="211756"/>
                </a:cubicBezTo>
                <a:cubicBezTo>
                  <a:pt x="2892487" y="208541"/>
                  <a:pt x="3021774" y="256608"/>
                  <a:pt x="3228313" y="206751"/>
                </a:cubicBezTo>
                <a:cubicBezTo>
                  <a:pt x="3434852" y="156894"/>
                  <a:pt x="3535176" y="238048"/>
                  <a:pt x="3667225" y="202131"/>
                </a:cubicBezTo>
                <a:cubicBezTo>
                  <a:pt x="3798664" y="157797"/>
                  <a:pt x="3966566" y="199845"/>
                  <a:pt x="4090736" y="173255"/>
                </a:cubicBezTo>
                <a:cubicBezTo>
                  <a:pt x="4181765" y="177336"/>
                  <a:pt x="4248958" y="157800"/>
                  <a:pt x="4321743" y="163630"/>
                </a:cubicBezTo>
                <a:cubicBezTo>
                  <a:pt x="4698554" y="129091"/>
                  <a:pt x="4231413" y="181975"/>
                  <a:pt x="4841507" y="96253"/>
                </a:cubicBezTo>
                <a:cubicBezTo>
                  <a:pt x="4889326" y="92861"/>
                  <a:pt x="4954481" y="86278"/>
                  <a:pt x="5005136" y="77003"/>
                </a:cubicBezTo>
                <a:cubicBezTo>
                  <a:pt x="5080513" y="60813"/>
                  <a:pt x="5150821" y="54460"/>
                  <a:pt x="5207267" y="48127"/>
                </a:cubicBezTo>
                <a:cubicBezTo>
                  <a:pt x="5240638" y="24827"/>
                  <a:pt x="5285648" y="14081"/>
                  <a:pt x="5322770" y="9626"/>
                </a:cubicBezTo>
                <a:cubicBezTo>
                  <a:pt x="5379706" y="13226"/>
                  <a:pt x="5447951" y="-4326"/>
                  <a:pt x="5496025" y="0"/>
                </a:cubicBezTo>
                <a:cubicBezTo>
                  <a:pt x="5670089" y="14531"/>
                  <a:pt x="5874303" y="-24283"/>
                  <a:pt x="6073541" y="9626"/>
                </a:cubicBezTo>
                <a:cubicBezTo>
                  <a:pt x="6217156" y="14764"/>
                  <a:pt x="6373811" y="27438"/>
                  <a:pt x="6535553" y="67377"/>
                </a:cubicBezTo>
                <a:cubicBezTo>
                  <a:pt x="6589860" y="79620"/>
                  <a:pt x="6632468" y="88206"/>
                  <a:pt x="6679932" y="105878"/>
                </a:cubicBezTo>
                <a:cubicBezTo>
                  <a:pt x="6754199" y="128723"/>
                  <a:pt x="6769831" y="146043"/>
                  <a:pt x="6853187" y="154005"/>
                </a:cubicBezTo>
                <a:cubicBezTo>
                  <a:pt x="6910667" y="162522"/>
                  <a:pt x="7026442" y="173255"/>
                  <a:pt x="7026442" y="173255"/>
                </a:cubicBezTo>
                <a:cubicBezTo>
                  <a:pt x="7071341" y="177264"/>
                  <a:pt x="7126499" y="168749"/>
                  <a:pt x="7170821" y="163630"/>
                </a:cubicBezTo>
                <a:cubicBezTo>
                  <a:pt x="7196591" y="161389"/>
                  <a:pt x="7247823" y="154005"/>
                  <a:pt x="7247823" y="154005"/>
                </a:cubicBezTo>
              </a:path>
            </a:pathLst>
          </a:custGeom>
          <a:noFill/>
          <a:ln w="57150">
            <a:extLst>
              <a:ext uri="{C807C97D-BFC1-408E-A445-0C87EB9F89A2}">
                <ask:lineSketchStyleProps xmlns:ask="http://schemas.microsoft.com/office/drawing/2018/sketchyshapes" sd="2445001777">
                  <a:custGeom>
                    <a:avLst/>
                    <a:gdLst>
                      <a:gd name="connsiteX0" fmla="*/ 0 w 7247823"/>
                      <a:gd name="connsiteY0" fmla="*/ 259883 h 259883"/>
                      <a:gd name="connsiteX1" fmla="*/ 211755 w 7247823"/>
                      <a:gd name="connsiteY1" fmla="*/ 154005 h 259883"/>
                      <a:gd name="connsiteX2" fmla="*/ 269507 w 7247823"/>
                      <a:gd name="connsiteY2" fmla="*/ 134754 h 259883"/>
                      <a:gd name="connsiteX3" fmla="*/ 596766 w 7247823"/>
                      <a:gd name="connsiteY3" fmla="*/ 96253 h 259883"/>
                      <a:gd name="connsiteX4" fmla="*/ 1155031 w 7247823"/>
                      <a:gd name="connsiteY4" fmla="*/ 115504 h 259883"/>
                      <a:gd name="connsiteX5" fmla="*/ 1674795 w 7247823"/>
                      <a:gd name="connsiteY5" fmla="*/ 144379 h 259883"/>
                      <a:gd name="connsiteX6" fmla="*/ 1925052 w 7247823"/>
                      <a:gd name="connsiteY6" fmla="*/ 182880 h 259883"/>
                      <a:gd name="connsiteX7" fmla="*/ 2338939 w 7247823"/>
                      <a:gd name="connsiteY7" fmla="*/ 192506 h 259883"/>
                      <a:gd name="connsiteX8" fmla="*/ 2752825 w 7247823"/>
                      <a:gd name="connsiteY8" fmla="*/ 211756 h 259883"/>
                      <a:gd name="connsiteX9" fmla="*/ 3667225 w 7247823"/>
                      <a:gd name="connsiteY9" fmla="*/ 202131 h 259883"/>
                      <a:gd name="connsiteX10" fmla="*/ 4090736 w 7247823"/>
                      <a:gd name="connsiteY10" fmla="*/ 173255 h 259883"/>
                      <a:gd name="connsiteX11" fmla="*/ 4321743 w 7247823"/>
                      <a:gd name="connsiteY11" fmla="*/ 163630 h 259883"/>
                      <a:gd name="connsiteX12" fmla="*/ 4841507 w 7247823"/>
                      <a:gd name="connsiteY12" fmla="*/ 96253 h 259883"/>
                      <a:gd name="connsiteX13" fmla="*/ 5005136 w 7247823"/>
                      <a:gd name="connsiteY13" fmla="*/ 77003 h 259883"/>
                      <a:gd name="connsiteX14" fmla="*/ 5207267 w 7247823"/>
                      <a:gd name="connsiteY14" fmla="*/ 48127 h 259883"/>
                      <a:gd name="connsiteX15" fmla="*/ 5322770 w 7247823"/>
                      <a:gd name="connsiteY15" fmla="*/ 9626 h 259883"/>
                      <a:gd name="connsiteX16" fmla="*/ 5496025 w 7247823"/>
                      <a:gd name="connsiteY16" fmla="*/ 0 h 259883"/>
                      <a:gd name="connsiteX17" fmla="*/ 6073541 w 7247823"/>
                      <a:gd name="connsiteY17" fmla="*/ 9626 h 259883"/>
                      <a:gd name="connsiteX18" fmla="*/ 6535553 w 7247823"/>
                      <a:gd name="connsiteY18" fmla="*/ 67377 h 259883"/>
                      <a:gd name="connsiteX19" fmla="*/ 6679932 w 7247823"/>
                      <a:gd name="connsiteY19" fmla="*/ 105878 h 259883"/>
                      <a:gd name="connsiteX20" fmla="*/ 6853187 w 7247823"/>
                      <a:gd name="connsiteY20" fmla="*/ 154005 h 259883"/>
                      <a:gd name="connsiteX21" fmla="*/ 7026442 w 7247823"/>
                      <a:gd name="connsiteY21" fmla="*/ 173255 h 259883"/>
                      <a:gd name="connsiteX22" fmla="*/ 7170821 w 7247823"/>
                      <a:gd name="connsiteY22" fmla="*/ 163630 h 259883"/>
                      <a:gd name="connsiteX23" fmla="*/ 7247823 w 7247823"/>
                      <a:gd name="connsiteY23" fmla="*/ 154005 h 25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47823" h="259883">
                        <a:moveTo>
                          <a:pt x="0" y="259883"/>
                        </a:moveTo>
                        <a:cubicBezTo>
                          <a:pt x="96394" y="195619"/>
                          <a:pt x="55877" y="217774"/>
                          <a:pt x="211755" y="154005"/>
                        </a:cubicBezTo>
                        <a:cubicBezTo>
                          <a:pt x="230536" y="146322"/>
                          <a:pt x="249491" y="138090"/>
                          <a:pt x="269507" y="134754"/>
                        </a:cubicBezTo>
                        <a:cubicBezTo>
                          <a:pt x="368141" y="118315"/>
                          <a:pt x="491594" y="106770"/>
                          <a:pt x="596766" y="96253"/>
                        </a:cubicBezTo>
                        <a:cubicBezTo>
                          <a:pt x="1482592" y="116853"/>
                          <a:pt x="724861" y="93254"/>
                          <a:pt x="1155031" y="115504"/>
                        </a:cubicBezTo>
                        <a:cubicBezTo>
                          <a:pt x="1664105" y="141836"/>
                          <a:pt x="1416033" y="120856"/>
                          <a:pt x="1674795" y="144379"/>
                        </a:cubicBezTo>
                        <a:cubicBezTo>
                          <a:pt x="1745054" y="157154"/>
                          <a:pt x="1857983" y="179411"/>
                          <a:pt x="1925052" y="182880"/>
                        </a:cubicBezTo>
                        <a:cubicBezTo>
                          <a:pt x="2062867" y="190008"/>
                          <a:pt x="2200997" y="188508"/>
                          <a:pt x="2338939" y="192506"/>
                        </a:cubicBezTo>
                        <a:cubicBezTo>
                          <a:pt x="2546985" y="198536"/>
                          <a:pt x="2569219" y="200956"/>
                          <a:pt x="2752825" y="211756"/>
                        </a:cubicBezTo>
                        <a:lnTo>
                          <a:pt x="3667225" y="202131"/>
                        </a:lnTo>
                        <a:cubicBezTo>
                          <a:pt x="3808665" y="198061"/>
                          <a:pt x="3949482" y="181564"/>
                          <a:pt x="4090736" y="173255"/>
                        </a:cubicBezTo>
                        <a:cubicBezTo>
                          <a:pt x="4167672" y="168729"/>
                          <a:pt x="4244741" y="166838"/>
                          <a:pt x="4321743" y="163630"/>
                        </a:cubicBezTo>
                        <a:cubicBezTo>
                          <a:pt x="4835330" y="104370"/>
                          <a:pt x="4301718" y="168224"/>
                          <a:pt x="4841507" y="96253"/>
                        </a:cubicBezTo>
                        <a:cubicBezTo>
                          <a:pt x="4895944" y="88995"/>
                          <a:pt x="4950686" y="84167"/>
                          <a:pt x="5005136" y="77003"/>
                        </a:cubicBezTo>
                        <a:cubicBezTo>
                          <a:pt x="5072615" y="68124"/>
                          <a:pt x="5139890" y="57752"/>
                          <a:pt x="5207267" y="48127"/>
                        </a:cubicBezTo>
                        <a:cubicBezTo>
                          <a:pt x="5245768" y="35293"/>
                          <a:pt x="5282739" y="16298"/>
                          <a:pt x="5322770" y="9626"/>
                        </a:cubicBezTo>
                        <a:cubicBezTo>
                          <a:pt x="5379824" y="117"/>
                          <a:pt x="5438184" y="0"/>
                          <a:pt x="5496025" y="0"/>
                        </a:cubicBezTo>
                        <a:cubicBezTo>
                          <a:pt x="5688557" y="0"/>
                          <a:pt x="5881036" y="6417"/>
                          <a:pt x="6073541" y="9626"/>
                        </a:cubicBezTo>
                        <a:cubicBezTo>
                          <a:pt x="6227545" y="28876"/>
                          <a:pt x="6384985" y="29734"/>
                          <a:pt x="6535553" y="67377"/>
                        </a:cubicBezTo>
                        <a:cubicBezTo>
                          <a:pt x="6590143" y="81025"/>
                          <a:pt x="6626908" y="89308"/>
                          <a:pt x="6679932" y="105878"/>
                        </a:cubicBezTo>
                        <a:cubicBezTo>
                          <a:pt x="6755202" y="129399"/>
                          <a:pt x="6775156" y="142445"/>
                          <a:pt x="6853187" y="154005"/>
                        </a:cubicBezTo>
                        <a:cubicBezTo>
                          <a:pt x="6910667" y="162521"/>
                          <a:pt x="7026442" y="173255"/>
                          <a:pt x="7026442" y="173255"/>
                        </a:cubicBezTo>
                        <a:cubicBezTo>
                          <a:pt x="7074568" y="170047"/>
                          <a:pt x="7122769" y="167808"/>
                          <a:pt x="7170821" y="163630"/>
                        </a:cubicBezTo>
                        <a:cubicBezTo>
                          <a:pt x="7196591" y="161389"/>
                          <a:pt x="7247823" y="154005"/>
                          <a:pt x="7247823" y="154005"/>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E016E44B-7E6E-3593-393E-E89EE5AF7686}"/>
              </a:ext>
            </a:extLst>
          </p:cNvPr>
          <p:cNvSpPr/>
          <p:nvPr/>
        </p:nvSpPr>
        <p:spPr>
          <a:xfrm rot="16200000">
            <a:off x="2220942" y="4292774"/>
            <a:ext cx="524759" cy="360950"/>
          </a:xfrm>
          <a:prstGeom prst="rightArrow">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E140C9E5-4B45-01B1-ADF2-B59BB18E8DB9}"/>
              </a:ext>
            </a:extLst>
          </p:cNvPr>
          <p:cNvSpPr/>
          <p:nvPr/>
        </p:nvSpPr>
        <p:spPr>
          <a:xfrm rot="16200000">
            <a:off x="6599060" y="4173307"/>
            <a:ext cx="524759" cy="360950"/>
          </a:xfrm>
          <a:prstGeom prst="rightArrow">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اختبارات «TIMSS» التجريبية.. غدا - أخبار السعودية | صحيفة عكاظ">
            <a:extLst>
              <a:ext uri="{FF2B5EF4-FFF2-40B4-BE49-F238E27FC236}">
                <a16:creationId xmlns:a16="http://schemas.microsoft.com/office/drawing/2014/main" id="{88FA323F-F362-CA5C-9B15-09557EC5D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912" y="2987860"/>
            <a:ext cx="1219265" cy="8693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PIRLS logo">
            <a:extLst>
              <a:ext uri="{FF2B5EF4-FFF2-40B4-BE49-F238E27FC236}">
                <a16:creationId xmlns:a16="http://schemas.microsoft.com/office/drawing/2014/main" id="{3888460A-26F9-6C02-E668-81512436F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4099" y="3277470"/>
            <a:ext cx="939026" cy="86936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PISA logo">
            <a:extLst>
              <a:ext uri="{FF2B5EF4-FFF2-40B4-BE49-F238E27FC236}">
                <a16:creationId xmlns:a16="http://schemas.microsoft.com/office/drawing/2014/main" id="{98828345-BC7B-6478-2394-C3A8524EBD8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890576" y="3209788"/>
            <a:ext cx="1151339" cy="524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33C2585-AF48-5EDD-E484-B2F8244FDA89}"/>
              </a:ext>
            </a:extLst>
          </p:cNvPr>
          <p:cNvPicPr>
            <a:picLocks noChangeAspect="1"/>
          </p:cNvPicPr>
          <p:nvPr/>
        </p:nvPicPr>
        <p:blipFill rotWithShape="1">
          <a:blip r:embed="rId5"/>
          <a:srcRect l="22984" t="39442"/>
          <a:stretch/>
        </p:blipFill>
        <p:spPr>
          <a:xfrm>
            <a:off x="6861439" y="3514976"/>
            <a:ext cx="939026" cy="484998"/>
          </a:xfrm>
          <a:prstGeom prst="rect">
            <a:avLst/>
          </a:prstGeom>
        </p:spPr>
      </p:pic>
      <p:sp>
        <p:nvSpPr>
          <p:cNvPr id="12" name="Arrow: Right 11">
            <a:extLst>
              <a:ext uri="{FF2B5EF4-FFF2-40B4-BE49-F238E27FC236}">
                <a16:creationId xmlns:a16="http://schemas.microsoft.com/office/drawing/2014/main" id="{5AA1AD57-2C3A-9FE2-5476-F518C2ED7A86}"/>
              </a:ext>
            </a:extLst>
          </p:cNvPr>
          <p:cNvSpPr/>
          <p:nvPr/>
        </p:nvSpPr>
        <p:spPr>
          <a:xfrm rot="16200000">
            <a:off x="4191710" y="4422716"/>
            <a:ext cx="524759" cy="360950"/>
          </a:xfrm>
          <a:prstGeom prst="rightArrow">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8" name="Picture 8" descr="Vector set of hand drawn question marks. vector illustration.">
            <a:extLst>
              <a:ext uri="{FF2B5EF4-FFF2-40B4-BE49-F238E27FC236}">
                <a16:creationId xmlns:a16="http://schemas.microsoft.com/office/drawing/2014/main" id="{A4D554A4-54D1-1108-C3A8-74F0E8EB37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1307" y="2965895"/>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6FF74D-35A8-49CF-8B1A-2AA1917C2DE5}"/>
              </a:ext>
            </a:extLst>
          </p:cNvPr>
          <p:cNvSpPr txBox="1"/>
          <p:nvPr/>
        </p:nvSpPr>
        <p:spPr>
          <a:xfrm>
            <a:off x="3376061" y="2840606"/>
            <a:ext cx="251700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Diagnosticējošais darbs</a:t>
            </a:r>
            <a:r>
              <a:rPr kumimoji="0" lang="lv-LV"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16" name="TextBox 15">
            <a:extLst>
              <a:ext uri="{FF2B5EF4-FFF2-40B4-BE49-F238E27FC236}">
                <a16:creationId xmlns:a16="http://schemas.microsoft.com/office/drawing/2014/main" id="{727B2F9D-8AB3-0BF4-7DA5-E271D6D6C417}"/>
              </a:ext>
            </a:extLst>
          </p:cNvPr>
          <p:cNvSpPr txBox="1"/>
          <p:nvPr/>
        </p:nvSpPr>
        <p:spPr>
          <a:xfrm>
            <a:off x="3903341" y="3422541"/>
            <a:ext cx="117352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rPr>
              <a:t>+</a:t>
            </a:r>
            <a:br>
              <a:rPr kumimoji="0" lang="lv-LV"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rPr>
            </a:br>
            <a:r>
              <a:rPr kumimoji="0" lang="lv-LV"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rPr>
              <a:t>Aptauja</a:t>
            </a:r>
            <a:r>
              <a:rPr kumimoji="0" lang="lv-LV"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18" name="TextBox 17">
            <a:extLst>
              <a:ext uri="{FF2B5EF4-FFF2-40B4-BE49-F238E27FC236}">
                <a16:creationId xmlns:a16="http://schemas.microsoft.com/office/drawing/2014/main" id="{5418BE4F-E1D8-54EE-7EC0-A409DE7772A6}"/>
              </a:ext>
            </a:extLst>
          </p:cNvPr>
          <p:cNvSpPr txBox="1"/>
          <p:nvPr/>
        </p:nvSpPr>
        <p:spPr>
          <a:xfrm>
            <a:off x="2037585" y="4969821"/>
            <a:ext cx="111172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rPr>
              <a:t>4. klase</a:t>
            </a:r>
            <a:r>
              <a:rPr kumimoji="0" lang="lv-LV"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20" name="TextBox 19">
            <a:extLst>
              <a:ext uri="{FF2B5EF4-FFF2-40B4-BE49-F238E27FC236}">
                <a16:creationId xmlns:a16="http://schemas.microsoft.com/office/drawing/2014/main" id="{AB0ADBAE-7DB5-51D1-7528-EBABEFB70B69}"/>
              </a:ext>
            </a:extLst>
          </p:cNvPr>
          <p:cNvSpPr txBox="1"/>
          <p:nvPr/>
        </p:nvSpPr>
        <p:spPr>
          <a:xfrm>
            <a:off x="6412267" y="4865570"/>
            <a:ext cx="1102093" cy="37654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rPr>
              <a:t>9. klase</a:t>
            </a:r>
            <a:r>
              <a:rPr kumimoji="0" lang="lv-LV"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22" name="TextBox 21">
            <a:extLst>
              <a:ext uri="{FF2B5EF4-FFF2-40B4-BE49-F238E27FC236}">
                <a16:creationId xmlns:a16="http://schemas.microsoft.com/office/drawing/2014/main" id="{703371C6-B3D5-2F41-60C4-74D5DB09D366}"/>
              </a:ext>
            </a:extLst>
          </p:cNvPr>
          <p:cNvSpPr txBox="1"/>
          <p:nvPr/>
        </p:nvSpPr>
        <p:spPr>
          <a:xfrm>
            <a:off x="4012746" y="4994399"/>
            <a:ext cx="111172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rPr>
              <a:t>6. klase</a:t>
            </a:r>
            <a:r>
              <a:rPr kumimoji="0" lang="lv-LV"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p>
        </p:txBody>
      </p:sp>
    </p:spTree>
    <p:extLst>
      <p:ext uri="{BB962C8B-B14F-4D97-AF65-F5344CB8AC3E}">
        <p14:creationId xmlns:p14="http://schemas.microsoft.com/office/powerpoint/2010/main" val="87898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1000"/>
                                        <p:tgtEl>
                                          <p:spTgt spid="5122"/>
                                        </p:tgtEl>
                                      </p:cBhvr>
                                    </p:animEffect>
                                    <p:anim calcmode="lin" valueType="num">
                                      <p:cBhvr>
                                        <p:cTn id="22" dur="1000" fill="hold"/>
                                        <p:tgtEl>
                                          <p:spTgt spid="5122"/>
                                        </p:tgtEl>
                                        <p:attrNameLst>
                                          <p:attrName>ppt_x</p:attrName>
                                        </p:attrNameLst>
                                      </p:cBhvr>
                                      <p:tavLst>
                                        <p:tav tm="0">
                                          <p:val>
                                            <p:strVal val="#ppt_x"/>
                                          </p:val>
                                        </p:tav>
                                        <p:tav tm="100000">
                                          <p:val>
                                            <p:strVal val="#ppt_x"/>
                                          </p:val>
                                        </p:tav>
                                      </p:tavLst>
                                    </p:anim>
                                    <p:anim calcmode="lin" valueType="num">
                                      <p:cBhvr>
                                        <p:cTn id="23" dur="1000" fill="hold"/>
                                        <p:tgtEl>
                                          <p:spTgt spid="51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4"/>
                                        </p:tgtEl>
                                        <p:attrNameLst>
                                          <p:attrName>style.visibility</p:attrName>
                                        </p:attrNameLst>
                                      </p:cBhvr>
                                      <p:to>
                                        <p:strVal val="visible"/>
                                      </p:to>
                                    </p:set>
                                    <p:animEffect transition="in" filter="fade">
                                      <p:cBhvr>
                                        <p:cTn id="26" dur="1000"/>
                                        <p:tgtEl>
                                          <p:spTgt spid="5124"/>
                                        </p:tgtEl>
                                      </p:cBhvr>
                                    </p:animEffect>
                                    <p:anim calcmode="lin" valueType="num">
                                      <p:cBhvr>
                                        <p:cTn id="27" dur="1000" fill="hold"/>
                                        <p:tgtEl>
                                          <p:spTgt spid="5124"/>
                                        </p:tgtEl>
                                        <p:attrNameLst>
                                          <p:attrName>ppt_x</p:attrName>
                                        </p:attrNameLst>
                                      </p:cBhvr>
                                      <p:tavLst>
                                        <p:tav tm="0">
                                          <p:val>
                                            <p:strVal val="#ppt_x"/>
                                          </p:val>
                                        </p:tav>
                                        <p:tav tm="100000">
                                          <p:val>
                                            <p:strVal val="#ppt_x"/>
                                          </p:val>
                                        </p:tav>
                                      </p:tavLst>
                                    </p:anim>
                                    <p:anim calcmode="lin" valueType="num">
                                      <p:cBhvr>
                                        <p:cTn id="28"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126"/>
                                        </p:tgtEl>
                                        <p:attrNameLst>
                                          <p:attrName>style.visibility</p:attrName>
                                        </p:attrNameLst>
                                      </p:cBhvr>
                                      <p:to>
                                        <p:strVal val="visible"/>
                                      </p:to>
                                    </p:set>
                                    <p:animEffect transition="in" filter="fade">
                                      <p:cBhvr>
                                        <p:cTn id="47" dur="1000"/>
                                        <p:tgtEl>
                                          <p:spTgt spid="5126"/>
                                        </p:tgtEl>
                                      </p:cBhvr>
                                    </p:animEffect>
                                    <p:anim calcmode="lin" valueType="num">
                                      <p:cBhvr>
                                        <p:cTn id="48" dur="1000" fill="hold"/>
                                        <p:tgtEl>
                                          <p:spTgt spid="5126"/>
                                        </p:tgtEl>
                                        <p:attrNameLst>
                                          <p:attrName>ppt_x</p:attrName>
                                        </p:attrNameLst>
                                      </p:cBhvr>
                                      <p:tavLst>
                                        <p:tav tm="0">
                                          <p:val>
                                            <p:strVal val="#ppt_x"/>
                                          </p:val>
                                        </p:tav>
                                        <p:tav tm="100000">
                                          <p:val>
                                            <p:strVal val="#ppt_x"/>
                                          </p:val>
                                        </p:tav>
                                      </p:tavLst>
                                    </p:anim>
                                    <p:anim calcmode="lin" valueType="num">
                                      <p:cBhvr>
                                        <p:cTn id="49" dur="1000" fill="hold"/>
                                        <p:tgtEl>
                                          <p:spTgt spid="512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5128"/>
                                        </p:tgtEl>
                                        <p:attrNameLst>
                                          <p:attrName>style.visibility</p:attrName>
                                        </p:attrNameLst>
                                      </p:cBhvr>
                                      <p:to>
                                        <p:strVal val="visible"/>
                                      </p:to>
                                    </p:set>
                                    <p:anim calcmode="lin" valueType="num">
                                      <p:cBhvr additive="base">
                                        <p:cTn id="71" dur="500" fill="hold"/>
                                        <p:tgtEl>
                                          <p:spTgt spid="5128"/>
                                        </p:tgtEl>
                                        <p:attrNameLst>
                                          <p:attrName>ppt_x</p:attrName>
                                        </p:attrNameLst>
                                      </p:cBhvr>
                                      <p:tavLst>
                                        <p:tav tm="0">
                                          <p:val>
                                            <p:strVal val="#ppt_x"/>
                                          </p:val>
                                        </p:tav>
                                        <p:tav tm="100000">
                                          <p:val>
                                            <p:strVal val="#ppt_x"/>
                                          </p:val>
                                        </p:tav>
                                      </p:tavLst>
                                    </p:anim>
                                    <p:anim calcmode="lin" valueType="num">
                                      <p:cBhvr additive="base">
                                        <p:cTn id="72"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5128"/>
                                        </p:tgtEl>
                                        <p:attrNameLst>
                                          <p:attrName>style.visibility</p:attrName>
                                        </p:attrNameLst>
                                      </p:cBhvr>
                                      <p:to>
                                        <p:strVal val="hidden"/>
                                      </p:to>
                                    </p:set>
                                  </p:childTnLst>
                                </p:cTn>
                              </p:par>
                              <p:par>
                                <p:cTn id="77" presetID="2" presetClass="entr" presetSubtype="4"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4" grpId="0"/>
      <p:bldP spid="16" grpId="0"/>
      <p:bldP spid="18" grpId="0"/>
      <p:bldP spid="20" grpId="0"/>
      <p:bldP spid="22"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1" y="1629318"/>
            <a:ext cx="9144000" cy="3246013"/>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Latvijas skolēnu sasniegumi PISA lasīšanas saiknes uzdevumos, PISA 2009 - PISA 2018</a:t>
            </a:r>
            <a:endParaRPr lang="es-ES" altLang="lv-LV" sz="3200" b="1" dirty="0">
              <a:ln w="19050">
                <a:noFill/>
              </a:ln>
              <a:effectLst>
                <a:outerShdw blurRad="50800" dist="38100" dir="2700000" algn="tl" rotWithShape="0">
                  <a:prstClr val="black">
                    <a:alpha val="40000"/>
                  </a:prstClr>
                </a:outerShdw>
              </a:effectLst>
              <a:cs typeface="Browallia New" panose="020B0502040204020203" pitchFamily="34" charset="-34"/>
            </a:endParaRPr>
          </a:p>
        </p:txBody>
      </p:sp>
      <p:sp>
        <p:nvSpPr>
          <p:cNvPr id="7" name="Subtitle 2"/>
          <p:cNvSpPr>
            <a:spLocks noGrp="1"/>
          </p:cNvSpPr>
          <p:nvPr>
            <p:ph type="subTitle" idx="1"/>
          </p:nvPr>
        </p:nvSpPr>
        <p:spPr>
          <a:xfrm>
            <a:off x="3545830" y="4904728"/>
            <a:ext cx="4921088" cy="779293"/>
          </a:xfrm>
        </p:spPr>
        <p:txBody>
          <a:bodyPr>
            <a:normAutofit/>
          </a:bodyPr>
          <a:lstStyle/>
          <a:p>
            <a:r>
              <a:rPr lang="lv-LV" sz="1500" b="1" i="1" dirty="0">
                <a:solidFill>
                  <a:srgbClr val="002060"/>
                </a:solidFill>
                <a:effectLst>
                  <a:outerShdw blurRad="38100" dist="38100" dir="2700000" algn="tl">
                    <a:srgbClr val="000000">
                      <a:alpha val="43137"/>
                    </a:srgbClr>
                  </a:outerShdw>
                </a:effectLst>
              </a:rPr>
              <a:t>LU PPMF IPI vadošā pētniece Rita Kiseļova</a:t>
            </a:r>
          </a:p>
          <a:p>
            <a:pPr algn="r"/>
            <a:r>
              <a:rPr lang="lv-LV" sz="1200" b="1" dirty="0">
                <a:solidFill>
                  <a:srgbClr val="002060"/>
                </a:solidFill>
                <a:effectLst>
                  <a:outerShdw blurRad="38100" dist="38100" dir="2700000" algn="tl">
                    <a:srgbClr val="000000">
                      <a:alpha val="43137"/>
                    </a:srgbClr>
                  </a:outerShdw>
                </a:effectLst>
                <a:latin typeface="Bookman Old Style" pitchFamily="18" charset="0"/>
              </a:rPr>
              <a:t>2023. gada  5. decembris</a:t>
            </a:r>
          </a:p>
          <a:p>
            <a:pPr algn="r"/>
            <a:endParaRPr lang="lv-LV" sz="1200" b="1" dirty="0">
              <a:solidFill>
                <a:srgbClr val="002060"/>
              </a:solidFill>
              <a:effectLst>
                <a:outerShdw blurRad="38100" dist="38100" dir="2700000" algn="tl">
                  <a:srgbClr val="000000">
                    <a:alpha val="43137"/>
                  </a:srgbClr>
                </a:outerShdw>
              </a:effectLst>
            </a:endParaRPr>
          </a:p>
          <a:p>
            <a:pPr algn="r"/>
            <a:endParaRPr lang="lv-LV" sz="1200" b="1" dirty="0">
              <a:solidFill>
                <a:srgbClr val="002060"/>
              </a:solidFill>
              <a:effectLst>
                <a:outerShdw blurRad="38100" dist="38100" dir="2700000" algn="tl">
                  <a:srgbClr val="000000">
                    <a:alpha val="43137"/>
                  </a:srgbClr>
                </a:outerShdw>
              </a:effectLst>
            </a:endParaRPr>
          </a:p>
        </p:txBody>
      </p:sp>
      <p:pic>
        <p:nvPicPr>
          <p:cNvPr id="8" name="Picture 5" descr="pet_instituta_logo_civic-png-caurspidigs.png"/>
          <p:cNvPicPr>
            <a:picLocks noChangeAspect="1"/>
          </p:cNvPicPr>
          <p:nvPr/>
        </p:nvPicPr>
        <p:blipFill>
          <a:blip r:embed="rId3" cstate="print"/>
          <a:stretch>
            <a:fillRect/>
          </a:stretch>
        </p:blipFill>
        <p:spPr>
          <a:xfrm>
            <a:off x="8128712" y="479254"/>
            <a:ext cx="816632" cy="1113588"/>
          </a:xfrm>
          <a:prstGeom prst="rect">
            <a:avLst/>
          </a:prstGeom>
          <a:noFill/>
        </p:spPr>
      </p:pic>
      <p:sp>
        <p:nvSpPr>
          <p:cNvPr id="2" name="Rectangle 1"/>
          <p:cNvSpPr/>
          <p:nvPr/>
        </p:nvSpPr>
        <p:spPr>
          <a:xfrm>
            <a:off x="1141588" y="5091165"/>
            <a:ext cx="7236804" cy="1011437"/>
          </a:xfrm>
          <a:prstGeom prst="rect">
            <a:avLst/>
          </a:prstGeom>
          <a:noFill/>
          <a:ln>
            <a:noFill/>
          </a:ln>
          <a:effectLst>
            <a:softEdge rad="1270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398003" y="388359"/>
            <a:ext cx="353406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DALĪBA STARPTAUTISKOS IZGLĪTĪBAS PĒTĪJUMOS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PROJEKTA NR. 8.3.6.1/16/I/001</a:t>
            </a:r>
          </a:p>
        </p:txBody>
      </p:sp>
      <p:pic>
        <p:nvPicPr>
          <p:cNvPr id="16" name="Picture 15">
            <a:extLst>
              <a:ext uri="{FF2B5EF4-FFF2-40B4-BE49-F238E27FC236}">
                <a16:creationId xmlns:a16="http://schemas.microsoft.com/office/drawing/2014/main" id="{F0F886C0-E248-45C8-80E5-CD17E9884A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9636" y="5870459"/>
            <a:ext cx="2732389" cy="564796"/>
          </a:xfrm>
          <a:prstGeom prst="rect">
            <a:avLst/>
          </a:prstGeom>
        </p:spPr>
      </p:pic>
      <p:pic>
        <p:nvPicPr>
          <p:cNvPr id="5" name="Attēls 4">
            <a:extLst>
              <a:ext uri="{FF2B5EF4-FFF2-40B4-BE49-F238E27FC236}">
                <a16:creationId xmlns:a16="http://schemas.microsoft.com/office/drawing/2014/main" id="{68C4D61A-F09E-7A18-1169-60A708ED93D9}"/>
              </a:ext>
            </a:extLst>
          </p:cNvPr>
          <p:cNvPicPr>
            <a:picLocks noChangeAspect="1"/>
          </p:cNvPicPr>
          <p:nvPr/>
        </p:nvPicPr>
        <p:blipFill>
          <a:blip r:embed="rId5"/>
          <a:stretch>
            <a:fillRect/>
          </a:stretch>
        </p:blipFill>
        <p:spPr>
          <a:xfrm>
            <a:off x="5535676" y="5713418"/>
            <a:ext cx="1985963" cy="700088"/>
          </a:xfrm>
          <a:prstGeom prst="rect">
            <a:avLst/>
          </a:prstGeom>
        </p:spPr>
      </p:pic>
      <p:pic>
        <p:nvPicPr>
          <p:cNvPr id="9" name="Attēls 8" descr="Attēls, kurā ir teksts, ekrānuzņēmums, fonts, dizains&#10;&#10;Apraksts ģenerēts automātiski">
            <a:extLst>
              <a:ext uri="{FF2B5EF4-FFF2-40B4-BE49-F238E27FC236}">
                <a16:creationId xmlns:a16="http://schemas.microsoft.com/office/drawing/2014/main" id="{8557B56E-EBD5-5DE7-978D-CA3D6763B3FB}"/>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32773"/>
            <a:ext cx="9143999" cy="179315"/>
          </a:xfrm>
          <a:prstGeom prst="rect">
            <a:avLst/>
          </a:prstGeom>
        </p:spPr>
      </p:pic>
      <p:pic>
        <p:nvPicPr>
          <p:cNvPr id="11" name="Attēls 10" descr="Attēls, kurā ir teksts, ekrānuzņēmums, fonts, dizains&#10;&#10;Apraksts ģenerēts automātiski">
            <a:extLst>
              <a:ext uri="{FF2B5EF4-FFF2-40B4-BE49-F238E27FC236}">
                <a16:creationId xmlns:a16="http://schemas.microsoft.com/office/drawing/2014/main" id="{989B90A1-13A2-30EB-A07E-EBA4EF6FBD41}"/>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Tree>
    <p:extLst>
      <p:ext uri="{BB962C8B-B14F-4D97-AF65-F5344CB8AC3E}">
        <p14:creationId xmlns:p14="http://schemas.microsoft.com/office/powerpoint/2010/main" val="1222796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833DD39-1549-4D38-B549-AB073DB1AC12}"/>
              </a:ext>
            </a:extLst>
          </p:cNvPr>
          <p:cNvSpPr>
            <a:spLocks noGrp="1"/>
          </p:cNvSpPr>
          <p:nvPr>
            <p:ph type="title"/>
          </p:nvPr>
        </p:nvSpPr>
        <p:spPr>
          <a:xfrm>
            <a:off x="628650" y="888772"/>
            <a:ext cx="7886700" cy="605891"/>
          </a:xfrm>
        </p:spPr>
        <p:txBody>
          <a:bodyPr>
            <a:normAutofit/>
          </a:bodyPr>
          <a:lstStyle/>
          <a:p>
            <a:r>
              <a:rPr lang="lv-LV" sz="2800" b="1" dirty="0">
                <a:solidFill>
                  <a:srgbClr val="FF0000"/>
                </a:solidFill>
                <a:effectLst>
                  <a:outerShdw blurRad="38100" dist="38100" dir="2700000" algn="tl">
                    <a:srgbClr val="000000">
                      <a:alpha val="43137"/>
                    </a:srgbClr>
                  </a:outerShdw>
                </a:effectLst>
                <a:latin typeface="+mn-lt"/>
              </a:rPr>
              <a:t>Latvijas skolēnu sasniegumi lasīšanā</a:t>
            </a:r>
          </a:p>
        </p:txBody>
      </p:sp>
      <p:sp>
        <p:nvSpPr>
          <p:cNvPr id="3" name="Satura vietturis 2">
            <a:extLst>
              <a:ext uri="{FF2B5EF4-FFF2-40B4-BE49-F238E27FC236}">
                <a16:creationId xmlns:a16="http://schemas.microsoft.com/office/drawing/2014/main" id="{2B7E6258-4728-40A1-9413-097326924658}"/>
              </a:ext>
            </a:extLst>
          </p:cNvPr>
          <p:cNvSpPr>
            <a:spLocks noGrp="1"/>
          </p:cNvSpPr>
          <p:nvPr>
            <p:ph idx="4294967295"/>
          </p:nvPr>
        </p:nvSpPr>
        <p:spPr>
          <a:xfrm>
            <a:off x="288132" y="2229129"/>
            <a:ext cx="8855869" cy="2908235"/>
          </a:xfrm>
        </p:spPr>
        <p:txBody>
          <a:bodyPr/>
          <a:lstStyle/>
          <a:p>
            <a:pPr marL="0" indent="0">
              <a:buNone/>
            </a:pPr>
            <a:endParaRPr lang="lv-LV" sz="2100" dirty="0"/>
          </a:p>
          <a:p>
            <a:pPr marL="0" indent="0">
              <a:buNone/>
            </a:pPr>
            <a:endParaRPr lang="lv-LV" sz="2100" dirty="0"/>
          </a:p>
          <a:p>
            <a:pPr marL="0" indent="0">
              <a:buNone/>
            </a:pPr>
            <a:endParaRPr lang="lv-LV" sz="2100" dirty="0"/>
          </a:p>
          <a:p>
            <a:pPr marL="0" indent="0">
              <a:buNone/>
            </a:pPr>
            <a:endParaRPr lang="lv-LV" sz="2100" dirty="0"/>
          </a:p>
          <a:p>
            <a:pPr marL="0" indent="0">
              <a:buNone/>
            </a:pPr>
            <a:r>
              <a:rPr lang="lv-LV" sz="2100" b="1" dirty="0">
                <a:solidFill>
                  <a:srgbClr val="BE5314"/>
                </a:solidFill>
              </a:rPr>
              <a:t>PISA 2009 (484 p-</a:t>
            </a:r>
            <a:r>
              <a:rPr lang="lv-LV" sz="2100" b="1" dirty="0" err="1">
                <a:solidFill>
                  <a:srgbClr val="BE5314"/>
                </a:solidFill>
              </a:rPr>
              <a:t>ti</a:t>
            </a:r>
            <a:r>
              <a:rPr lang="lv-LV" sz="2100" b="1" dirty="0">
                <a:solidFill>
                  <a:srgbClr val="BE5314"/>
                </a:solidFill>
              </a:rPr>
              <a:t>)</a:t>
            </a:r>
            <a:r>
              <a:rPr lang="lv-LV" sz="2100" dirty="0"/>
              <a:t>		</a:t>
            </a:r>
            <a:r>
              <a:rPr lang="lv-LV" sz="2100" b="1" dirty="0"/>
              <a:t>PISA 2015 (489 p-</a:t>
            </a:r>
            <a:r>
              <a:rPr lang="lv-LV" sz="2100" b="1" dirty="0" err="1"/>
              <a:t>ti</a:t>
            </a:r>
            <a:r>
              <a:rPr lang="lv-LV" sz="2100" b="1" dirty="0"/>
              <a:t>)</a:t>
            </a:r>
            <a:r>
              <a:rPr lang="lv-LV" sz="2100" dirty="0"/>
              <a:t>		</a:t>
            </a:r>
            <a:r>
              <a:rPr lang="lv-LV" sz="2100" b="1" dirty="0">
                <a:solidFill>
                  <a:srgbClr val="BE5314"/>
                </a:solidFill>
              </a:rPr>
              <a:t>PISA 2018 (479 p-</a:t>
            </a:r>
            <a:r>
              <a:rPr lang="lv-LV" sz="2100" b="1" dirty="0" err="1">
                <a:solidFill>
                  <a:srgbClr val="BE5314"/>
                </a:solidFill>
              </a:rPr>
              <a:t>ti</a:t>
            </a:r>
            <a:r>
              <a:rPr lang="lv-LV" sz="2100" b="1" dirty="0">
                <a:solidFill>
                  <a:srgbClr val="BE5314"/>
                </a:solidFill>
              </a:rPr>
              <a:t>)</a:t>
            </a:r>
            <a:endParaRPr lang="lv-LV" b="1" dirty="0">
              <a:solidFill>
                <a:srgbClr val="BE5314"/>
              </a:solidFill>
            </a:endParaRPr>
          </a:p>
        </p:txBody>
      </p:sp>
      <p:sp>
        <p:nvSpPr>
          <p:cNvPr id="6" name="Bultiņa: uz leju 5">
            <a:extLst>
              <a:ext uri="{FF2B5EF4-FFF2-40B4-BE49-F238E27FC236}">
                <a16:creationId xmlns:a16="http://schemas.microsoft.com/office/drawing/2014/main" id="{520791D8-6C66-448A-89B4-65B80AA603F0}"/>
              </a:ext>
            </a:extLst>
          </p:cNvPr>
          <p:cNvSpPr/>
          <p:nvPr/>
        </p:nvSpPr>
        <p:spPr>
          <a:xfrm rot="16200000">
            <a:off x="4309564" y="1164380"/>
            <a:ext cx="163114" cy="6731490"/>
          </a:xfrm>
          <a:prstGeom prst="downArrow">
            <a:avLst/>
          </a:prstGeom>
          <a:solidFill>
            <a:srgbClr val="C2A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Bultiņa: uz leju 7">
            <a:extLst>
              <a:ext uri="{FF2B5EF4-FFF2-40B4-BE49-F238E27FC236}">
                <a16:creationId xmlns:a16="http://schemas.microsoft.com/office/drawing/2014/main" id="{903297CE-2FE6-43BF-AE1D-5B4DA18B8CED}"/>
              </a:ext>
            </a:extLst>
          </p:cNvPr>
          <p:cNvSpPr/>
          <p:nvPr/>
        </p:nvSpPr>
        <p:spPr>
          <a:xfrm rot="16200000">
            <a:off x="5989238" y="3460394"/>
            <a:ext cx="121514" cy="763755"/>
          </a:xfrm>
          <a:prstGeom prst="downArrow">
            <a:avLst/>
          </a:prstGeom>
          <a:solidFill>
            <a:srgbClr val="C2A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Bultiņa: uz leju 9">
            <a:extLst>
              <a:ext uri="{FF2B5EF4-FFF2-40B4-BE49-F238E27FC236}">
                <a16:creationId xmlns:a16="http://schemas.microsoft.com/office/drawing/2014/main" id="{3A4B94E9-8992-4A88-A000-B4AF57EA76E5}"/>
              </a:ext>
            </a:extLst>
          </p:cNvPr>
          <p:cNvSpPr/>
          <p:nvPr/>
        </p:nvSpPr>
        <p:spPr>
          <a:xfrm rot="16200000">
            <a:off x="2893150" y="3483834"/>
            <a:ext cx="121514" cy="763755"/>
          </a:xfrm>
          <a:prstGeom prst="downArrow">
            <a:avLst/>
          </a:prstGeom>
          <a:solidFill>
            <a:srgbClr val="C2A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9D17B25-C114-4498-BE53-0D626D346DDE}"/>
              </a:ext>
            </a:extLst>
          </p:cNvPr>
          <p:cNvSpPr txBox="1"/>
          <p:nvPr/>
        </p:nvSpPr>
        <p:spPr>
          <a:xfrm>
            <a:off x="2717552" y="3855283"/>
            <a:ext cx="661246"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lv-LV" sz="1350" b="1" i="0" u="none" strike="noStrike" kern="1200" cap="none" spc="0" normalizeH="0" baseline="0" noProof="0" dirty="0">
                <a:ln>
                  <a:noFill/>
                </a:ln>
                <a:solidFill>
                  <a:prstClr val="black"/>
                </a:solidFill>
                <a:effectLst/>
                <a:uLnTx/>
                <a:uFillTx/>
                <a:latin typeface="Calibri" panose="020F0502020204030204"/>
                <a:ea typeface="+mn-ea"/>
                <a:cs typeface="+mn-cs"/>
              </a:rPr>
              <a:t>5 p-</a:t>
            </a:r>
            <a:r>
              <a:rPr kumimoji="0" lang="lv-LV" sz="1350" b="1" i="0" u="none" strike="noStrike" kern="1200" cap="none" spc="0" normalizeH="0" baseline="0" noProof="0" dirty="0" err="1">
                <a:ln>
                  <a:noFill/>
                </a:ln>
                <a:solidFill>
                  <a:prstClr val="black"/>
                </a:solidFill>
                <a:effectLst/>
                <a:uLnTx/>
                <a:uFillTx/>
                <a:latin typeface="Calibri" panose="020F0502020204030204"/>
                <a:ea typeface="+mn-ea"/>
                <a:cs typeface="+mn-cs"/>
              </a:rPr>
              <a:t>ti</a:t>
            </a:r>
            <a:r>
              <a:rPr kumimoji="0" lang="lv-LV" sz="135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2" name="TextBox 11">
            <a:extLst>
              <a:ext uri="{FF2B5EF4-FFF2-40B4-BE49-F238E27FC236}">
                <a16:creationId xmlns:a16="http://schemas.microsoft.com/office/drawing/2014/main" id="{6045902B-D113-4105-B802-20E721396B90}"/>
              </a:ext>
            </a:extLst>
          </p:cNvPr>
          <p:cNvSpPr txBox="1"/>
          <p:nvPr/>
        </p:nvSpPr>
        <p:spPr>
          <a:xfrm>
            <a:off x="5808217" y="3855283"/>
            <a:ext cx="602570"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lv-LV" sz="1350" b="1" i="0" u="none" strike="noStrike" kern="1200" cap="none" spc="0" normalizeH="0" baseline="0" noProof="0" dirty="0">
                <a:ln>
                  <a:noFill/>
                </a:ln>
                <a:solidFill>
                  <a:prstClr val="black"/>
                </a:solidFill>
                <a:effectLst/>
                <a:uLnTx/>
                <a:uFillTx/>
                <a:latin typeface="Calibri" panose="020F0502020204030204"/>
                <a:ea typeface="+mn-ea"/>
                <a:cs typeface="+mn-cs"/>
              </a:rPr>
              <a:t>-9 p-</a:t>
            </a:r>
            <a:r>
              <a:rPr kumimoji="0" lang="lv-LV" sz="1350" b="1" i="0" u="none" strike="noStrike" kern="1200" cap="none" spc="0" normalizeH="0" baseline="0" noProof="0" dirty="0" err="1">
                <a:ln>
                  <a:noFill/>
                </a:ln>
                <a:solidFill>
                  <a:prstClr val="black"/>
                </a:solidFill>
                <a:effectLst/>
                <a:uLnTx/>
                <a:uFillTx/>
                <a:latin typeface="Calibri" panose="020F0502020204030204"/>
                <a:ea typeface="+mn-ea"/>
                <a:cs typeface="+mn-cs"/>
              </a:rPr>
              <a:t>ti</a:t>
            </a:r>
            <a:r>
              <a:rPr kumimoji="0" lang="lv-LV" sz="135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954A0D95-A78A-45E4-8744-20C40A9596DB}"/>
              </a:ext>
            </a:extLst>
          </p:cNvPr>
          <p:cNvSpPr txBox="1"/>
          <p:nvPr/>
        </p:nvSpPr>
        <p:spPr>
          <a:xfrm>
            <a:off x="3966240" y="4716604"/>
            <a:ext cx="801069"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lv-LV" sz="1500" b="1" i="0" u="none" strike="noStrike" kern="1200" cap="none" spc="0" normalizeH="0" baseline="0" noProof="0" dirty="0">
                <a:ln>
                  <a:noFill/>
                </a:ln>
                <a:solidFill>
                  <a:prstClr val="black"/>
                </a:solidFill>
                <a:effectLst/>
                <a:uLnTx/>
                <a:uFillTx/>
                <a:latin typeface="Calibri" panose="020F0502020204030204"/>
                <a:ea typeface="+mn-ea"/>
                <a:cs typeface="+mn-cs"/>
              </a:rPr>
              <a:t>- 5 p-</a:t>
            </a:r>
            <a:r>
              <a:rPr kumimoji="0" lang="lv-LV" sz="1500" b="1" i="0" u="none" strike="noStrike" kern="1200" cap="none" spc="0" normalizeH="0" baseline="0" noProof="0" dirty="0" err="1">
                <a:ln>
                  <a:noFill/>
                </a:ln>
                <a:solidFill>
                  <a:prstClr val="black"/>
                </a:solidFill>
                <a:effectLst/>
                <a:uLnTx/>
                <a:uFillTx/>
                <a:latin typeface="Calibri" panose="020F0502020204030204"/>
                <a:ea typeface="+mn-ea"/>
                <a:cs typeface="+mn-cs"/>
              </a:rPr>
              <a:t>ti</a:t>
            </a:r>
            <a:r>
              <a:rPr kumimoji="0" lang="lv-LV" sz="15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 name="Kreisā iekava 13">
            <a:extLst>
              <a:ext uri="{FF2B5EF4-FFF2-40B4-BE49-F238E27FC236}">
                <a16:creationId xmlns:a16="http://schemas.microsoft.com/office/drawing/2014/main" id="{EDEDCC33-EAD2-4081-94FF-949DD351C1AD}"/>
              </a:ext>
            </a:extLst>
          </p:cNvPr>
          <p:cNvSpPr/>
          <p:nvPr/>
        </p:nvSpPr>
        <p:spPr>
          <a:xfrm rot="5400000">
            <a:off x="3928891" y="-538044"/>
            <a:ext cx="904484" cy="6871319"/>
          </a:xfrm>
          <a:prstGeom prst="leftBracket">
            <a:avLst/>
          </a:prstGeom>
          <a:ln w="28575">
            <a:solidFill>
              <a:srgbClr val="5A3D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2E0E2CC-F4FD-42F1-ACD6-8C0B0B34DA2D}"/>
              </a:ext>
            </a:extLst>
          </p:cNvPr>
          <p:cNvSpPr txBox="1"/>
          <p:nvPr/>
        </p:nvSpPr>
        <p:spPr>
          <a:xfrm>
            <a:off x="2217198" y="2070377"/>
            <a:ext cx="6112276"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lv-LV" sz="1500" b="1" i="0" u="none" strike="noStrike" kern="1200" cap="none" spc="0" normalizeH="0" baseline="0" noProof="0" dirty="0">
                <a:ln>
                  <a:noFill/>
                </a:ln>
                <a:solidFill>
                  <a:srgbClr val="5A3D8C"/>
                </a:solidFill>
                <a:effectLst/>
                <a:uLnTx/>
                <a:uFillTx/>
                <a:latin typeface="Calibri" panose="020F0502020204030204"/>
                <a:ea typeface="+mn-ea"/>
                <a:cs typeface="+mn-cs"/>
              </a:rPr>
              <a:t>NAV IZMAIŅU PAMATIZGLĪTĪBAS STANDARTĀ</a:t>
            </a:r>
          </a:p>
        </p:txBody>
      </p:sp>
      <p:sp>
        <p:nvSpPr>
          <p:cNvPr id="16" name="Kreisā iekava 15">
            <a:extLst>
              <a:ext uri="{FF2B5EF4-FFF2-40B4-BE49-F238E27FC236}">
                <a16:creationId xmlns:a16="http://schemas.microsoft.com/office/drawing/2014/main" id="{7F4FA3BB-C8F4-4A7D-A5F6-25DD5B9CB40C}"/>
              </a:ext>
            </a:extLst>
          </p:cNvPr>
          <p:cNvSpPr/>
          <p:nvPr/>
        </p:nvSpPr>
        <p:spPr>
          <a:xfrm rot="5400000">
            <a:off x="5641420" y="1867424"/>
            <a:ext cx="435684" cy="3195961"/>
          </a:xfrm>
          <a:prstGeom prst="leftBracket">
            <a:avLst/>
          </a:prstGeom>
          <a:ln w="28575">
            <a:solidFill>
              <a:srgbClr val="5A3D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DF58B5D-6FA9-4000-BC27-FEB4CA8085FD}"/>
              </a:ext>
            </a:extLst>
          </p:cNvPr>
          <p:cNvSpPr txBox="1"/>
          <p:nvPr/>
        </p:nvSpPr>
        <p:spPr>
          <a:xfrm>
            <a:off x="4869956" y="2902271"/>
            <a:ext cx="1978612"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lv-LV" sz="1350" b="1" i="0" u="none" strike="noStrike" kern="1200" cap="none" spc="0" normalizeH="0" baseline="0" noProof="0" dirty="0">
                <a:ln>
                  <a:noFill/>
                </a:ln>
                <a:solidFill>
                  <a:srgbClr val="5A3D8C"/>
                </a:solidFill>
                <a:effectLst/>
                <a:uLnTx/>
                <a:uFillTx/>
                <a:latin typeface="Calibri" panose="020F0502020204030204"/>
                <a:ea typeface="+mn-ea"/>
                <a:cs typeface="+mn-cs"/>
              </a:rPr>
              <a:t>DATORIZĒTA TESTĒŠANA</a:t>
            </a:r>
          </a:p>
        </p:txBody>
      </p:sp>
      <p:sp>
        <p:nvSpPr>
          <p:cNvPr id="4" name="TextBox 3">
            <a:extLst>
              <a:ext uri="{FF2B5EF4-FFF2-40B4-BE49-F238E27FC236}">
                <a16:creationId xmlns:a16="http://schemas.microsoft.com/office/drawing/2014/main" id="{D52C1BF4-C4C4-4F5C-0BC6-A12DCBA60659}"/>
              </a:ext>
            </a:extLst>
          </p:cNvPr>
          <p:cNvSpPr txBox="1"/>
          <p:nvPr/>
        </p:nvSpPr>
        <p:spPr>
          <a:xfrm>
            <a:off x="2511766" y="5769173"/>
            <a:ext cx="306279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2000" b="1" i="1" u="none" strike="noStrike" kern="1200" cap="none" spc="0" normalizeH="0" baseline="0" noProof="0" dirty="0">
                <a:ln>
                  <a:noFill/>
                </a:ln>
                <a:solidFill>
                  <a:prstClr val="black"/>
                </a:solidFill>
                <a:effectLst/>
                <a:uLnTx/>
                <a:uFillTx/>
                <a:latin typeface="Calibri" panose="020F0502020204030204"/>
                <a:ea typeface="+mn-ea"/>
                <a:cs typeface="+mn-cs"/>
              </a:rPr>
              <a:t>70 saiknes uzdevumi</a:t>
            </a:r>
          </a:p>
        </p:txBody>
      </p:sp>
    </p:spTree>
    <p:extLst>
      <p:ext uri="{BB962C8B-B14F-4D97-AF65-F5344CB8AC3E}">
        <p14:creationId xmlns:p14="http://schemas.microsoft.com/office/powerpoint/2010/main" val="330237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B9A9C29-CE00-4807-9E40-850D2E3F98D6}"/>
              </a:ext>
            </a:extLst>
          </p:cNvPr>
          <p:cNvSpPr>
            <a:spLocks noGrp="1"/>
          </p:cNvSpPr>
          <p:nvPr>
            <p:ph type="title"/>
          </p:nvPr>
        </p:nvSpPr>
        <p:spPr>
          <a:xfrm>
            <a:off x="278606" y="841369"/>
            <a:ext cx="8865394" cy="919161"/>
          </a:xfrm>
        </p:spPr>
        <p:txBody>
          <a:bodyPr>
            <a:noAutofit/>
          </a:bodyPr>
          <a:lstStyle/>
          <a:p>
            <a:r>
              <a:rPr lang="lv-LV" sz="2400" b="1" dirty="0">
                <a:solidFill>
                  <a:srgbClr val="FF0000"/>
                </a:solidFill>
                <a:effectLst>
                  <a:outerShdw blurRad="38100" dist="38100" dir="2700000" algn="tl">
                    <a:srgbClr val="000000">
                      <a:alpha val="43137"/>
                    </a:srgbClr>
                  </a:outerShdw>
                </a:effectLst>
                <a:latin typeface="+mn-lt"/>
              </a:rPr>
              <a:t>PISA 2009 – PISA 2018 43 uzdevumi atrisināti statistiski nozīmīgi sliktāk, 13 uzdevumi – labāk</a:t>
            </a:r>
          </a:p>
        </p:txBody>
      </p:sp>
      <p:graphicFrame>
        <p:nvGraphicFramePr>
          <p:cNvPr id="4" name="Diagramma 3">
            <a:extLst>
              <a:ext uri="{FF2B5EF4-FFF2-40B4-BE49-F238E27FC236}">
                <a16:creationId xmlns:a16="http://schemas.microsoft.com/office/drawing/2014/main" id="{89D541FD-5863-4474-9955-6C779D31633D}"/>
              </a:ext>
            </a:extLst>
          </p:cNvPr>
          <p:cNvGraphicFramePr/>
          <p:nvPr/>
        </p:nvGraphicFramePr>
        <p:xfrm>
          <a:off x="139303" y="1887644"/>
          <a:ext cx="8790384" cy="37966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052538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CEAA0F-7AFE-494D-8AFE-00BFC6A9D1FD}"/>
              </a:ext>
            </a:extLst>
          </p:cNvPr>
          <p:cNvSpPr>
            <a:spLocks noGrp="1"/>
          </p:cNvSpPr>
          <p:nvPr>
            <p:ph type="title"/>
          </p:nvPr>
        </p:nvSpPr>
        <p:spPr>
          <a:xfrm>
            <a:off x="366798" y="395926"/>
            <a:ext cx="8410403" cy="621653"/>
          </a:xfrm>
        </p:spPr>
        <p:txBody>
          <a:bodyPr>
            <a:noAutofit/>
          </a:bodyPr>
          <a:lstStyle/>
          <a:p>
            <a:r>
              <a:rPr lang="lv-LV" sz="2400" b="1" dirty="0">
                <a:solidFill>
                  <a:srgbClr val="FF0000"/>
                </a:solidFill>
                <a:effectLst>
                  <a:outerShdw blurRad="38100" dist="38100" dir="2700000" algn="tl">
                    <a:srgbClr val="000000">
                      <a:alpha val="43137"/>
                    </a:srgbClr>
                  </a:outerShdw>
                </a:effectLst>
                <a:latin typeface="+mn-lt"/>
              </a:rPr>
              <a:t>Uzdevumam veltītais vidējais laiks un pareizo atbilžu skaits % PISA 2018</a:t>
            </a:r>
          </a:p>
        </p:txBody>
      </p:sp>
      <p:graphicFrame>
        <p:nvGraphicFramePr>
          <p:cNvPr id="4" name="Diagramma 3">
            <a:extLst>
              <a:ext uri="{FF2B5EF4-FFF2-40B4-BE49-F238E27FC236}">
                <a16:creationId xmlns:a16="http://schemas.microsoft.com/office/drawing/2014/main" id="{2A116097-9301-4EC6-B1AF-B3CAE18EFDDF}"/>
              </a:ext>
            </a:extLst>
          </p:cNvPr>
          <p:cNvGraphicFramePr/>
          <p:nvPr/>
        </p:nvGraphicFramePr>
        <p:xfrm>
          <a:off x="150018" y="1017580"/>
          <a:ext cx="8929687" cy="47474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10671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BB43EC1-840A-4619-A13D-A1548F1A4CF8}"/>
              </a:ext>
            </a:extLst>
          </p:cNvPr>
          <p:cNvSpPr>
            <a:spLocks noGrp="1"/>
          </p:cNvSpPr>
          <p:nvPr>
            <p:ph type="title"/>
          </p:nvPr>
        </p:nvSpPr>
        <p:spPr>
          <a:xfrm>
            <a:off x="711798" y="867145"/>
            <a:ext cx="8043863" cy="697705"/>
          </a:xfrm>
        </p:spPr>
        <p:txBody>
          <a:bodyPr>
            <a:noAutofit/>
          </a:bodyPr>
          <a:lstStyle/>
          <a:p>
            <a:r>
              <a:rPr lang="lv-LV" sz="2400" b="1" dirty="0">
                <a:solidFill>
                  <a:srgbClr val="FF0000"/>
                </a:solidFill>
                <a:effectLst>
                  <a:outerShdw blurRad="38100" dist="38100" dir="2700000" algn="tl">
                    <a:srgbClr val="000000">
                      <a:alpha val="43137"/>
                    </a:srgbClr>
                  </a:outerShdw>
                </a:effectLst>
                <a:latin typeface="+mn-lt"/>
              </a:rPr>
              <a:t>Uzdevumi, kurus atrisinājuši mazāk nekā 10% Latvijas skolēnu</a:t>
            </a:r>
            <a:br>
              <a:rPr lang="lv-LV" sz="2400" b="1" dirty="0">
                <a:solidFill>
                  <a:srgbClr val="FF0000"/>
                </a:solidFill>
                <a:effectLst>
                  <a:outerShdw blurRad="38100" dist="38100" dir="2700000" algn="tl">
                    <a:srgbClr val="000000">
                      <a:alpha val="43137"/>
                    </a:srgbClr>
                  </a:outerShdw>
                </a:effectLst>
                <a:latin typeface="+mn-lt"/>
              </a:rPr>
            </a:br>
            <a:r>
              <a:rPr lang="lv-LV" sz="2400" b="1" dirty="0">
                <a:solidFill>
                  <a:srgbClr val="FF0000"/>
                </a:solidFill>
                <a:effectLst>
                  <a:outerShdw blurRad="38100" dist="38100" dir="2700000" algn="tl">
                    <a:srgbClr val="000000">
                      <a:alpha val="43137"/>
                    </a:srgbClr>
                  </a:outerShdw>
                </a:effectLst>
                <a:latin typeface="+mn-lt"/>
              </a:rPr>
              <a:t>PISA 2018</a:t>
            </a:r>
          </a:p>
        </p:txBody>
      </p:sp>
      <p:sp>
        <p:nvSpPr>
          <p:cNvPr id="3" name="Satura vietturis 2">
            <a:extLst>
              <a:ext uri="{FF2B5EF4-FFF2-40B4-BE49-F238E27FC236}">
                <a16:creationId xmlns:a16="http://schemas.microsoft.com/office/drawing/2014/main" id="{C066B6EA-262C-4362-B857-95AE45D88209}"/>
              </a:ext>
            </a:extLst>
          </p:cNvPr>
          <p:cNvSpPr>
            <a:spLocks noGrp="1"/>
          </p:cNvSpPr>
          <p:nvPr>
            <p:ph idx="1"/>
          </p:nvPr>
        </p:nvSpPr>
        <p:spPr>
          <a:xfrm>
            <a:off x="628650" y="2226468"/>
            <a:ext cx="7886700" cy="3588544"/>
          </a:xfrm>
        </p:spPr>
        <p:txBody>
          <a:bodyPr>
            <a:normAutofit/>
          </a:bodyPr>
          <a:lstStyle/>
          <a:p>
            <a:pPr marL="0" indent="0">
              <a:buNone/>
            </a:pPr>
            <a:r>
              <a:rPr lang="lv-LV" sz="1800" b="1" u="sng" dirty="0"/>
              <a:t>1. uzdevums:</a:t>
            </a:r>
          </a:p>
          <a:p>
            <a:pPr marL="0" indent="0">
              <a:buNone/>
            </a:pPr>
            <a:r>
              <a:rPr lang="lv-LV" sz="1800" b="1" dirty="0"/>
              <a:t>1,33% pareizo atbilžu (daļēji pareizas – 17%), OECD – 1,5%, Igaunija – 2,4%</a:t>
            </a:r>
          </a:p>
          <a:p>
            <a:pPr marL="0" indent="0">
              <a:buNone/>
            </a:pPr>
            <a:r>
              <a:rPr lang="lv-LV" sz="1800" b="1" dirty="0"/>
              <a:t>Brīvās atbildes uzdevums (datorizēts vērtējums), pārlūkot un lokalizēt – pēc dotās informācijas jāsastāda telefona numurs zvanam no vienas valsts uz citu</a:t>
            </a:r>
          </a:p>
          <a:p>
            <a:pPr marL="0" indent="0">
              <a:buNone/>
            </a:pPr>
            <a:r>
              <a:rPr lang="lv-LV" sz="1800" b="1" dirty="0"/>
              <a:t>Grūtības pakāpe – 6. līmenis</a:t>
            </a:r>
          </a:p>
          <a:p>
            <a:pPr marL="0" indent="0">
              <a:buNone/>
            </a:pPr>
            <a:endParaRPr lang="lv-LV" sz="1800" b="1" dirty="0"/>
          </a:p>
          <a:p>
            <a:pPr marL="0" indent="0">
              <a:buNone/>
            </a:pPr>
            <a:r>
              <a:rPr lang="lv-LV" sz="1800" b="1" u="sng" dirty="0"/>
              <a:t>2. uzdevums:</a:t>
            </a:r>
          </a:p>
          <a:p>
            <a:pPr marL="0" indent="0">
              <a:buNone/>
            </a:pPr>
            <a:r>
              <a:rPr lang="lv-LV" sz="1800" b="1" dirty="0"/>
              <a:t>2,48% pareizo atbilžu, OECD – 5,6%, Igaunija – 5%</a:t>
            </a:r>
          </a:p>
          <a:p>
            <a:pPr marL="0" indent="0">
              <a:buNone/>
            </a:pPr>
            <a:r>
              <a:rPr lang="lv-LV" sz="1800" b="1" dirty="0"/>
              <a:t>Kompleksais atbilžu izvēles uzdevums (datorizēts vērtējums), noteikt un risināt pretrunu – noteikt, kuros tekstos sastopamas dotās atziņas</a:t>
            </a:r>
          </a:p>
          <a:p>
            <a:pPr marL="0" indent="0">
              <a:buNone/>
            </a:pPr>
            <a:r>
              <a:rPr lang="lv-LV" sz="1800" b="1" dirty="0"/>
              <a:t>Grūtības pakāpe – 6. līmenis</a:t>
            </a:r>
          </a:p>
          <a:p>
            <a:pPr marL="0" indent="0">
              <a:buNone/>
            </a:pPr>
            <a:endParaRPr lang="lv-LV" sz="1800" b="1" dirty="0"/>
          </a:p>
        </p:txBody>
      </p:sp>
    </p:spTree>
    <p:extLst>
      <p:ext uri="{BB962C8B-B14F-4D97-AF65-F5344CB8AC3E}">
        <p14:creationId xmlns:p14="http://schemas.microsoft.com/office/powerpoint/2010/main" val="10027335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4E2E567-078B-4605-9BCD-ED275BD02CDE}"/>
              </a:ext>
            </a:extLst>
          </p:cNvPr>
          <p:cNvSpPr>
            <a:spLocks noGrp="1"/>
          </p:cNvSpPr>
          <p:nvPr>
            <p:ph type="title"/>
          </p:nvPr>
        </p:nvSpPr>
        <p:spPr>
          <a:xfrm>
            <a:off x="417910" y="74826"/>
            <a:ext cx="7886700" cy="600075"/>
          </a:xfrm>
        </p:spPr>
        <p:txBody>
          <a:bodyPr>
            <a:normAutofit/>
          </a:bodyPr>
          <a:lstStyle/>
          <a:p>
            <a:r>
              <a:rPr lang="lv-LV" sz="2400" b="1" dirty="0">
                <a:solidFill>
                  <a:srgbClr val="FF0000"/>
                </a:solidFill>
                <a:effectLst>
                  <a:outerShdw blurRad="38100" dist="38100" dir="2700000" algn="tl">
                    <a:srgbClr val="000000">
                      <a:alpha val="43137"/>
                    </a:srgbClr>
                  </a:outerShdw>
                </a:effectLst>
                <a:latin typeface="+mn-lt"/>
              </a:rPr>
              <a:t>Pareizi atrisināto uzdevumu atšķirību novērtējums</a:t>
            </a:r>
          </a:p>
        </p:txBody>
      </p:sp>
      <p:graphicFrame>
        <p:nvGraphicFramePr>
          <p:cNvPr id="4" name="Tabula 4">
            <a:extLst>
              <a:ext uri="{FF2B5EF4-FFF2-40B4-BE49-F238E27FC236}">
                <a16:creationId xmlns:a16="http://schemas.microsoft.com/office/drawing/2014/main" id="{B7AA76C8-B1D8-42FC-A8A5-E35C363DC54C}"/>
              </a:ext>
            </a:extLst>
          </p:cNvPr>
          <p:cNvGraphicFramePr>
            <a:graphicFrameLocks noGrp="1"/>
          </p:cNvGraphicFramePr>
          <p:nvPr/>
        </p:nvGraphicFramePr>
        <p:xfrm>
          <a:off x="112016" y="610974"/>
          <a:ext cx="8777460" cy="6172200"/>
        </p:xfrm>
        <a:graphic>
          <a:graphicData uri="http://schemas.openxmlformats.org/drawingml/2006/table">
            <a:tbl>
              <a:tblPr firstRow="1" bandRow="1">
                <a:tableStyleId>{5940675A-B579-460E-94D1-54222C63F5DA}</a:tableStyleId>
              </a:tblPr>
              <a:tblGrid>
                <a:gridCol w="4021398">
                  <a:extLst>
                    <a:ext uri="{9D8B030D-6E8A-4147-A177-3AD203B41FA5}">
                      <a16:colId xmlns:a16="http://schemas.microsoft.com/office/drawing/2014/main" val="866981992"/>
                    </a:ext>
                  </a:extLst>
                </a:gridCol>
                <a:gridCol w="1716244">
                  <a:extLst>
                    <a:ext uri="{9D8B030D-6E8A-4147-A177-3AD203B41FA5}">
                      <a16:colId xmlns:a16="http://schemas.microsoft.com/office/drawing/2014/main" val="718981022"/>
                    </a:ext>
                  </a:extLst>
                </a:gridCol>
                <a:gridCol w="967178">
                  <a:extLst>
                    <a:ext uri="{9D8B030D-6E8A-4147-A177-3AD203B41FA5}">
                      <a16:colId xmlns:a16="http://schemas.microsoft.com/office/drawing/2014/main" val="1099508658"/>
                    </a:ext>
                  </a:extLst>
                </a:gridCol>
                <a:gridCol w="2072640">
                  <a:extLst>
                    <a:ext uri="{9D8B030D-6E8A-4147-A177-3AD203B41FA5}">
                      <a16:colId xmlns:a16="http://schemas.microsoft.com/office/drawing/2014/main" val="71558683"/>
                    </a:ext>
                  </a:extLst>
                </a:gridCol>
              </a:tblGrid>
              <a:tr h="333817">
                <a:tc rowSpan="2">
                  <a:txBody>
                    <a:bodyPr/>
                    <a:lstStyle/>
                    <a:p>
                      <a:pPr algn="ctr">
                        <a:spcAft>
                          <a:spcPts val="0"/>
                        </a:spcAft>
                      </a:pPr>
                      <a:r>
                        <a:rPr lang="lv-LV" sz="1800" b="1" dirty="0"/>
                        <a:t>Uzdevumu grupas</a:t>
                      </a:r>
                    </a:p>
                  </a:txBody>
                  <a:tcPr marL="68580" marR="68580" marT="34290" marB="34290" anchor="ctr"/>
                </a:tc>
                <a:tc rowSpan="2">
                  <a:txBody>
                    <a:bodyPr/>
                    <a:lstStyle/>
                    <a:p>
                      <a:pPr algn="ctr">
                        <a:spcAft>
                          <a:spcPts val="0"/>
                        </a:spcAft>
                      </a:pPr>
                      <a:r>
                        <a:rPr lang="lv-LV" sz="1800" b="1" dirty="0"/>
                        <a:t>Labāk (skaits)</a:t>
                      </a:r>
                    </a:p>
                  </a:txBody>
                  <a:tcPr marL="68580" marR="68580" marT="34290" marB="34290" anchor="ctr"/>
                </a:tc>
                <a:tc gridSpan="2">
                  <a:txBody>
                    <a:bodyPr/>
                    <a:lstStyle/>
                    <a:p>
                      <a:pPr algn="ctr">
                        <a:spcAft>
                          <a:spcPts val="0"/>
                        </a:spcAft>
                      </a:pPr>
                      <a:r>
                        <a:rPr lang="lv-LV" sz="1800" b="1" dirty="0"/>
                        <a:t>Sliktāk</a:t>
                      </a:r>
                    </a:p>
                  </a:txBody>
                  <a:tcPr marL="68580" marR="68580" marT="34290" marB="34290" anchor="ctr"/>
                </a:tc>
                <a:tc hMerge="1">
                  <a:txBody>
                    <a:bodyPr/>
                    <a:lstStyle/>
                    <a:p>
                      <a:endParaRPr lang="lv-LV" dirty="0"/>
                    </a:p>
                  </a:txBody>
                  <a:tcPr/>
                </a:tc>
                <a:extLst>
                  <a:ext uri="{0D108BD9-81ED-4DB2-BD59-A6C34878D82A}">
                    <a16:rowId xmlns:a16="http://schemas.microsoft.com/office/drawing/2014/main" val="2415514990"/>
                  </a:ext>
                </a:extLst>
              </a:tr>
              <a:tr h="333817">
                <a:tc vMerge="1">
                  <a:txBody>
                    <a:bodyPr/>
                    <a:lstStyle/>
                    <a:p>
                      <a:endParaRPr lang="lv-LV" dirty="0"/>
                    </a:p>
                  </a:txBody>
                  <a:tcPr/>
                </a:tc>
                <a:tc vMerge="1">
                  <a:txBody>
                    <a:bodyPr/>
                    <a:lstStyle/>
                    <a:p>
                      <a:endParaRPr lang="lv-LV" dirty="0"/>
                    </a:p>
                  </a:txBody>
                  <a:tcPr/>
                </a:tc>
                <a:tc>
                  <a:txBody>
                    <a:bodyPr/>
                    <a:lstStyle/>
                    <a:p>
                      <a:pPr algn="ctr">
                        <a:spcAft>
                          <a:spcPts val="0"/>
                        </a:spcAft>
                      </a:pPr>
                      <a:r>
                        <a:rPr lang="lv-LV" sz="1800" b="1" dirty="0"/>
                        <a:t>Skaits</a:t>
                      </a:r>
                    </a:p>
                  </a:txBody>
                  <a:tcPr marL="68580" marR="68580" marT="34290" marB="34290" anchor="ctr"/>
                </a:tc>
                <a:tc>
                  <a:txBody>
                    <a:bodyPr/>
                    <a:lstStyle/>
                    <a:p>
                      <a:pPr algn="ctr">
                        <a:spcAft>
                          <a:spcPts val="0"/>
                        </a:spcAft>
                      </a:pPr>
                      <a:r>
                        <a:rPr lang="lv-LV" sz="1800" b="1" dirty="0"/>
                        <a:t>% no kopējā skaita</a:t>
                      </a:r>
                    </a:p>
                  </a:txBody>
                  <a:tcPr marL="68580" marR="68580" marT="34290" marB="34290" anchor="ctr"/>
                </a:tc>
                <a:extLst>
                  <a:ext uri="{0D108BD9-81ED-4DB2-BD59-A6C34878D82A}">
                    <a16:rowId xmlns:a16="http://schemas.microsoft.com/office/drawing/2014/main" val="3392629618"/>
                  </a:ext>
                </a:extLst>
              </a:tr>
              <a:tr h="333817">
                <a:tc>
                  <a:txBody>
                    <a:bodyPr/>
                    <a:lstStyle/>
                    <a:p>
                      <a:pPr>
                        <a:spcAft>
                          <a:spcPts val="0"/>
                        </a:spcAft>
                      </a:pPr>
                      <a:r>
                        <a:rPr lang="lv-LV" sz="1800" b="1" i="1" dirty="0">
                          <a:solidFill>
                            <a:srgbClr val="BE5314"/>
                          </a:solidFill>
                        </a:rPr>
                        <a:t>Pēc veida:</a:t>
                      </a:r>
                    </a:p>
                  </a:txBody>
                  <a:tcPr marL="68580" marR="68580" marT="34290" marB="34290" anchor="ctr"/>
                </a:tc>
                <a:tc>
                  <a:txBody>
                    <a:bodyPr/>
                    <a:lstStyle/>
                    <a:p>
                      <a:pPr>
                        <a:spcAft>
                          <a:spcPts val="0"/>
                        </a:spcAft>
                      </a:pPr>
                      <a:endParaRPr lang="lv-LV" sz="1800" b="1" dirty="0"/>
                    </a:p>
                  </a:txBody>
                  <a:tcPr marL="68580" marR="68580" marT="34290" marB="34290"/>
                </a:tc>
                <a:tc>
                  <a:txBody>
                    <a:bodyPr/>
                    <a:lstStyle/>
                    <a:p>
                      <a:pPr>
                        <a:spcAft>
                          <a:spcPts val="0"/>
                        </a:spcAft>
                      </a:pPr>
                      <a:endParaRPr lang="lv-LV" sz="1800" b="1"/>
                    </a:p>
                  </a:txBody>
                  <a:tcPr marL="68580" marR="68580" marT="34290" marB="34290"/>
                </a:tc>
                <a:tc>
                  <a:txBody>
                    <a:bodyPr/>
                    <a:lstStyle/>
                    <a:p>
                      <a:pPr>
                        <a:spcAft>
                          <a:spcPts val="0"/>
                        </a:spcAft>
                      </a:pPr>
                      <a:endParaRPr lang="lv-LV" sz="1800" b="1"/>
                    </a:p>
                  </a:txBody>
                  <a:tcPr marL="68580" marR="68580" marT="34290" marB="34290"/>
                </a:tc>
                <a:extLst>
                  <a:ext uri="{0D108BD9-81ED-4DB2-BD59-A6C34878D82A}">
                    <a16:rowId xmlns:a16="http://schemas.microsoft.com/office/drawing/2014/main" val="4230273758"/>
                  </a:ext>
                </a:extLst>
              </a:tr>
              <a:tr h="333817">
                <a:tc>
                  <a:txBody>
                    <a:bodyPr/>
                    <a:lstStyle/>
                    <a:p>
                      <a:pPr>
                        <a:lnSpc>
                          <a:spcPct val="107000"/>
                        </a:lnSpc>
                        <a:spcAft>
                          <a:spcPts val="0"/>
                        </a:spcAft>
                      </a:pPr>
                      <a:r>
                        <a:rPr lang="lv-LV" sz="1800" b="1" kern="1200" dirty="0">
                          <a:solidFill>
                            <a:schemeClr val="tx1"/>
                          </a:solidFill>
                          <a:effectLst/>
                          <a:latin typeface="+mn-lt"/>
                          <a:ea typeface="+mn-ea"/>
                          <a:cs typeface="+mn-cs"/>
                        </a:rPr>
                        <a:t>    Atbilžu izvēles uzdevumi</a:t>
                      </a:r>
                      <a:endParaRPr lang="lv-LV" sz="1800" b="1"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spcAft>
                          <a:spcPts val="0"/>
                        </a:spcAft>
                      </a:pPr>
                      <a:r>
                        <a:rPr lang="lv-LV" sz="1800" b="1" dirty="0"/>
                        <a:t>6</a:t>
                      </a:r>
                    </a:p>
                  </a:txBody>
                  <a:tcPr marL="68580" marR="68580" marT="34290" marB="34290" anchor="ctr"/>
                </a:tc>
                <a:tc>
                  <a:txBody>
                    <a:bodyPr/>
                    <a:lstStyle/>
                    <a:p>
                      <a:pPr algn="ctr">
                        <a:spcAft>
                          <a:spcPts val="0"/>
                        </a:spcAft>
                      </a:pPr>
                      <a:r>
                        <a:rPr lang="lv-LV" sz="1800" b="1" dirty="0"/>
                        <a:t>9</a:t>
                      </a:r>
                    </a:p>
                  </a:txBody>
                  <a:tcPr marL="68580" marR="68580" marT="34290" marB="34290" anchor="ctr"/>
                </a:tc>
                <a:tc>
                  <a:txBody>
                    <a:bodyPr/>
                    <a:lstStyle/>
                    <a:p>
                      <a:pPr algn="ctr">
                        <a:spcAft>
                          <a:spcPts val="0"/>
                        </a:spcAft>
                      </a:pPr>
                      <a:r>
                        <a:rPr lang="lv-LV" sz="1800" b="1" dirty="0"/>
                        <a:t>41%</a:t>
                      </a:r>
                    </a:p>
                  </a:txBody>
                  <a:tcPr marL="68580" marR="68580" marT="34290" marB="34290" anchor="ctr"/>
                </a:tc>
                <a:extLst>
                  <a:ext uri="{0D108BD9-81ED-4DB2-BD59-A6C34878D82A}">
                    <a16:rowId xmlns:a16="http://schemas.microsoft.com/office/drawing/2014/main" val="622917899"/>
                  </a:ext>
                </a:extLst>
              </a:tr>
              <a:tr h="333817">
                <a:tc>
                  <a:txBody>
                    <a:bodyPr/>
                    <a:lstStyle/>
                    <a:p>
                      <a:pPr>
                        <a:lnSpc>
                          <a:spcPct val="107000"/>
                        </a:lnSpc>
                        <a:spcAft>
                          <a:spcPts val="0"/>
                        </a:spcAft>
                      </a:pPr>
                      <a:r>
                        <a:rPr lang="lv-LV" sz="1800" b="1" kern="1200" dirty="0">
                          <a:solidFill>
                            <a:schemeClr val="tx1"/>
                          </a:solidFill>
                          <a:effectLst/>
                          <a:latin typeface="+mn-lt"/>
                          <a:ea typeface="+mn-ea"/>
                          <a:cs typeface="+mn-cs"/>
                        </a:rPr>
                        <a:t>    Kompleksie atbilžu izvēles uzdevumi </a:t>
                      </a:r>
                      <a:endParaRPr lang="lv-LV" sz="1800" b="1"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spcAft>
                          <a:spcPts val="0"/>
                        </a:spcAft>
                      </a:pPr>
                      <a:r>
                        <a:rPr lang="lv-LV" sz="1800" b="1" dirty="0"/>
                        <a:t>1</a:t>
                      </a:r>
                    </a:p>
                  </a:txBody>
                  <a:tcPr marL="68580" marR="68580" marT="34290" marB="34290" anchor="ctr"/>
                </a:tc>
                <a:tc>
                  <a:txBody>
                    <a:bodyPr/>
                    <a:lstStyle/>
                    <a:p>
                      <a:pPr algn="ctr">
                        <a:spcAft>
                          <a:spcPts val="0"/>
                        </a:spcAft>
                      </a:pPr>
                      <a:r>
                        <a:rPr lang="lv-LV" sz="1800" b="1" dirty="0"/>
                        <a:t>4</a:t>
                      </a:r>
                    </a:p>
                  </a:txBody>
                  <a:tcPr marL="68580" marR="68580" marT="34290" marB="34290" anchor="ctr"/>
                </a:tc>
                <a:tc>
                  <a:txBody>
                    <a:bodyPr/>
                    <a:lstStyle/>
                    <a:p>
                      <a:pPr algn="ctr">
                        <a:spcAft>
                          <a:spcPts val="0"/>
                        </a:spcAft>
                      </a:pPr>
                      <a:r>
                        <a:rPr lang="lv-LV" sz="1800" b="1" dirty="0"/>
                        <a:t>44%</a:t>
                      </a:r>
                    </a:p>
                  </a:txBody>
                  <a:tcPr marL="68580" marR="68580" marT="34290" marB="34290" anchor="ctr"/>
                </a:tc>
                <a:extLst>
                  <a:ext uri="{0D108BD9-81ED-4DB2-BD59-A6C34878D82A}">
                    <a16:rowId xmlns:a16="http://schemas.microsoft.com/office/drawing/2014/main" val="3932657201"/>
                  </a:ext>
                </a:extLst>
              </a:tr>
              <a:tr h="333817">
                <a:tc>
                  <a:txBody>
                    <a:bodyPr/>
                    <a:lstStyle/>
                    <a:p>
                      <a:pPr>
                        <a:lnSpc>
                          <a:spcPct val="107000"/>
                        </a:lnSpc>
                        <a:spcAft>
                          <a:spcPts val="0"/>
                        </a:spcAft>
                      </a:pPr>
                      <a:r>
                        <a:rPr lang="lv-LV" sz="1800" b="1" kern="1200" dirty="0">
                          <a:solidFill>
                            <a:schemeClr val="tx1"/>
                          </a:solidFill>
                          <a:effectLst/>
                          <a:latin typeface="+mn-lt"/>
                          <a:ea typeface="+mn-ea"/>
                          <a:cs typeface="+mn-cs"/>
                        </a:rPr>
                        <a:t>    Brīvo atbilžu uzdevumi</a:t>
                      </a:r>
                      <a:endParaRPr lang="lv-LV" sz="1800" b="1"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gn="ctr">
                        <a:spcAft>
                          <a:spcPts val="0"/>
                        </a:spcAft>
                      </a:pPr>
                      <a:r>
                        <a:rPr lang="lv-LV" sz="1800" b="1" dirty="0"/>
                        <a:t>6</a:t>
                      </a:r>
                    </a:p>
                  </a:txBody>
                  <a:tcPr marL="68580" marR="68580" marT="34290" marB="34290" anchor="ctr"/>
                </a:tc>
                <a:tc>
                  <a:txBody>
                    <a:bodyPr/>
                    <a:lstStyle/>
                    <a:p>
                      <a:pPr algn="ctr">
                        <a:spcAft>
                          <a:spcPts val="0"/>
                        </a:spcAft>
                      </a:pPr>
                      <a:r>
                        <a:rPr lang="lv-LV" sz="1800" b="1" dirty="0"/>
                        <a:t>30</a:t>
                      </a:r>
                    </a:p>
                  </a:txBody>
                  <a:tcPr marL="68580" marR="68580" marT="34290" marB="34290" anchor="ctr"/>
                </a:tc>
                <a:tc>
                  <a:txBody>
                    <a:bodyPr/>
                    <a:lstStyle/>
                    <a:p>
                      <a:pPr algn="ctr">
                        <a:spcAft>
                          <a:spcPts val="0"/>
                        </a:spcAft>
                      </a:pPr>
                      <a:r>
                        <a:rPr lang="lv-LV" sz="1800" b="1" dirty="0"/>
                        <a:t>77%</a:t>
                      </a:r>
                    </a:p>
                  </a:txBody>
                  <a:tcPr marL="68580" marR="68580" marT="34290" marB="34290" anchor="ctr"/>
                </a:tc>
                <a:extLst>
                  <a:ext uri="{0D108BD9-81ED-4DB2-BD59-A6C34878D82A}">
                    <a16:rowId xmlns:a16="http://schemas.microsoft.com/office/drawing/2014/main" val="193995395"/>
                  </a:ext>
                </a:extLst>
              </a:tr>
              <a:tr h="333817">
                <a:tc>
                  <a:txBody>
                    <a:bodyPr/>
                    <a:lstStyle/>
                    <a:p>
                      <a:pPr>
                        <a:spcAft>
                          <a:spcPts val="0"/>
                        </a:spcAft>
                      </a:pPr>
                      <a:r>
                        <a:rPr lang="lv-LV" sz="1800" b="1" i="1" dirty="0">
                          <a:solidFill>
                            <a:srgbClr val="BE5314"/>
                          </a:solidFill>
                        </a:rPr>
                        <a:t>Pēc kognitīvā procesa:</a:t>
                      </a:r>
                    </a:p>
                  </a:txBody>
                  <a:tcPr marL="68580" marR="68580" marT="34290" marB="34290" anchor="ctr"/>
                </a:tc>
                <a:tc>
                  <a:txBody>
                    <a:bodyPr/>
                    <a:lstStyle/>
                    <a:p>
                      <a:pPr algn="ctr">
                        <a:spcAft>
                          <a:spcPts val="0"/>
                        </a:spcAft>
                      </a:pPr>
                      <a:endParaRPr lang="lv-LV" sz="1800" b="1"/>
                    </a:p>
                  </a:txBody>
                  <a:tcPr marL="68580" marR="68580" marT="34290" marB="34290" anchor="ctr"/>
                </a:tc>
                <a:tc>
                  <a:txBody>
                    <a:bodyPr/>
                    <a:lstStyle/>
                    <a:p>
                      <a:pPr algn="ctr">
                        <a:spcAft>
                          <a:spcPts val="0"/>
                        </a:spcAft>
                      </a:pPr>
                      <a:endParaRPr lang="lv-LV" sz="1800" b="1"/>
                    </a:p>
                  </a:txBody>
                  <a:tcPr marL="68580" marR="68580" marT="34290" marB="34290" anchor="ctr"/>
                </a:tc>
                <a:tc>
                  <a:txBody>
                    <a:bodyPr/>
                    <a:lstStyle/>
                    <a:p>
                      <a:pPr algn="ctr">
                        <a:spcAft>
                          <a:spcPts val="0"/>
                        </a:spcAft>
                      </a:pPr>
                      <a:endParaRPr lang="lv-LV" sz="1800" b="1" dirty="0"/>
                    </a:p>
                  </a:txBody>
                  <a:tcPr marL="68580" marR="68580" marT="34290" marB="34290" anchor="ctr"/>
                </a:tc>
                <a:extLst>
                  <a:ext uri="{0D108BD9-81ED-4DB2-BD59-A6C34878D82A}">
                    <a16:rowId xmlns:a16="http://schemas.microsoft.com/office/drawing/2014/main" val="3639372178"/>
                  </a:ext>
                </a:extLst>
              </a:tr>
              <a:tr h="333817">
                <a:tc>
                  <a:txBody>
                    <a:bodyPr/>
                    <a:lstStyle/>
                    <a:p>
                      <a:pPr>
                        <a:lnSpc>
                          <a:spcPct val="107000"/>
                        </a:lnSpc>
                        <a:spcAft>
                          <a:spcPts val="0"/>
                        </a:spcAft>
                      </a:pPr>
                      <a:r>
                        <a:rPr lang="lv-LV" sz="1800" b="1" kern="1200" dirty="0">
                          <a:solidFill>
                            <a:schemeClr val="tx1"/>
                          </a:solidFill>
                          <a:effectLst/>
                          <a:latin typeface="+mn-lt"/>
                          <a:ea typeface="+mn-ea"/>
                          <a:cs typeface="+mn-cs"/>
                        </a:rPr>
                        <a:t>    Parādīt burtisko nozīmi</a:t>
                      </a:r>
                      <a:endParaRPr lang="lv-LV"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spcAft>
                          <a:spcPts val="0"/>
                        </a:spcAft>
                      </a:pPr>
                      <a:endParaRPr lang="lv-LV" sz="1800" b="1"/>
                    </a:p>
                  </a:txBody>
                  <a:tcPr marL="68580" marR="68580" marT="34290" marB="34290" anchor="ctr"/>
                </a:tc>
                <a:tc>
                  <a:txBody>
                    <a:bodyPr/>
                    <a:lstStyle/>
                    <a:p>
                      <a:pPr algn="ctr">
                        <a:spcAft>
                          <a:spcPts val="0"/>
                        </a:spcAft>
                      </a:pPr>
                      <a:r>
                        <a:rPr lang="lv-LV" sz="1800" b="1" dirty="0"/>
                        <a:t>8</a:t>
                      </a:r>
                    </a:p>
                  </a:txBody>
                  <a:tcPr marL="68580" marR="68580" marT="34290" marB="34290" anchor="ctr"/>
                </a:tc>
                <a:tc>
                  <a:txBody>
                    <a:bodyPr/>
                    <a:lstStyle/>
                    <a:p>
                      <a:pPr algn="ctr">
                        <a:spcAft>
                          <a:spcPts val="0"/>
                        </a:spcAft>
                      </a:pPr>
                      <a:r>
                        <a:rPr lang="lv-LV" sz="1800" b="1" dirty="0"/>
                        <a:t>53%</a:t>
                      </a:r>
                    </a:p>
                  </a:txBody>
                  <a:tcPr marL="68580" marR="68580" marT="34290" marB="34290" anchor="ctr"/>
                </a:tc>
                <a:extLst>
                  <a:ext uri="{0D108BD9-81ED-4DB2-BD59-A6C34878D82A}">
                    <a16:rowId xmlns:a16="http://schemas.microsoft.com/office/drawing/2014/main" val="181157897"/>
                  </a:ext>
                </a:extLst>
              </a:tr>
              <a:tr h="333817">
                <a:tc>
                  <a:txBody>
                    <a:bodyPr/>
                    <a:lstStyle/>
                    <a:p>
                      <a:pPr>
                        <a:lnSpc>
                          <a:spcPct val="107000"/>
                        </a:lnSpc>
                        <a:spcAft>
                          <a:spcPts val="0"/>
                        </a:spcAft>
                      </a:pPr>
                      <a:r>
                        <a:rPr lang="lv-LV" sz="1800" b="1" kern="1200" dirty="0">
                          <a:solidFill>
                            <a:schemeClr val="tx1"/>
                          </a:solidFill>
                          <a:effectLst/>
                          <a:latin typeface="+mn-lt"/>
                          <a:ea typeface="+mn-ea"/>
                          <a:cs typeface="+mn-cs"/>
                        </a:rPr>
                        <a:t>    Pārlūkot un lokalizēt</a:t>
                      </a:r>
                      <a:endParaRPr lang="lv-LV"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spcAft>
                          <a:spcPts val="0"/>
                        </a:spcAft>
                      </a:pPr>
                      <a:r>
                        <a:rPr lang="lv-LV" sz="1800" b="1" dirty="0"/>
                        <a:t>3</a:t>
                      </a:r>
                    </a:p>
                  </a:txBody>
                  <a:tcPr marL="68580" marR="68580" marT="34290" marB="34290" anchor="ctr"/>
                </a:tc>
                <a:tc>
                  <a:txBody>
                    <a:bodyPr/>
                    <a:lstStyle/>
                    <a:p>
                      <a:pPr algn="ctr">
                        <a:spcAft>
                          <a:spcPts val="0"/>
                        </a:spcAft>
                      </a:pPr>
                      <a:r>
                        <a:rPr lang="lv-LV" sz="1800" b="1" dirty="0"/>
                        <a:t>10</a:t>
                      </a:r>
                    </a:p>
                  </a:txBody>
                  <a:tcPr marL="68580" marR="68580" marT="34290" marB="34290" anchor="ctr"/>
                </a:tc>
                <a:tc>
                  <a:txBody>
                    <a:bodyPr/>
                    <a:lstStyle/>
                    <a:p>
                      <a:pPr algn="ctr">
                        <a:spcAft>
                          <a:spcPts val="0"/>
                        </a:spcAft>
                      </a:pPr>
                      <a:r>
                        <a:rPr lang="lv-LV" sz="1800" b="1" dirty="0"/>
                        <a:t>71%</a:t>
                      </a:r>
                    </a:p>
                  </a:txBody>
                  <a:tcPr marL="68580" marR="68580" marT="34290" marB="34290" anchor="ctr"/>
                </a:tc>
                <a:extLst>
                  <a:ext uri="{0D108BD9-81ED-4DB2-BD59-A6C34878D82A}">
                    <a16:rowId xmlns:a16="http://schemas.microsoft.com/office/drawing/2014/main" val="2978430649"/>
                  </a:ext>
                </a:extLst>
              </a:tr>
              <a:tr h="333817">
                <a:tc>
                  <a:txBody>
                    <a:bodyPr/>
                    <a:lstStyle/>
                    <a:p>
                      <a:pPr>
                        <a:spcAft>
                          <a:spcPts val="0"/>
                        </a:spcAft>
                      </a:pPr>
                      <a:r>
                        <a:rPr lang="lv-LV" sz="1800" b="1" kern="1200" dirty="0">
                          <a:solidFill>
                            <a:schemeClr val="tx1"/>
                          </a:solidFill>
                          <a:effectLst/>
                          <a:latin typeface="+mn-lt"/>
                          <a:ea typeface="+mn-ea"/>
                          <a:cs typeface="+mn-cs"/>
                        </a:rPr>
                        <a:t>    </a:t>
                      </a:r>
                      <a:r>
                        <a:rPr lang="fr-BE" sz="1800" b="1" kern="1200" dirty="0" err="1">
                          <a:solidFill>
                            <a:schemeClr val="tx1"/>
                          </a:solidFill>
                          <a:effectLst/>
                          <a:latin typeface="+mn-lt"/>
                          <a:ea typeface="+mn-ea"/>
                          <a:cs typeface="+mn-cs"/>
                        </a:rPr>
                        <a:t>Integrēt</a:t>
                      </a:r>
                      <a:r>
                        <a:rPr lang="fr-BE" sz="1800" b="1" kern="1200" dirty="0">
                          <a:solidFill>
                            <a:schemeClr val="tx1"/>
                          </a:solidFill>
                          <a:effectLst/>
                          <a:latin typeface="+mn-lt"/>
                          <a:ea typeface="+mn-ea"/>
                          <a:cs typeface="+mn-cs"/>
                        </a:rPr>
                        <a:t> un </a:t>
                      </a:r>
                      <a:r>
                        <a:rPr lang="lv-LV" sz="1800" b="1" kern="1200" dirty="0">
                          <a:solidFill>
                            <a:schemeClr val="tx1"/>
                          </a:solidFill>
                          <a:effectLst/>
                          <a:latin typeface="+mn-lt"/>
                          <a:ea typeface="+mn-ea"/>
                          <a:cs typeface="+mn-cs"/>
                        </a:rPr>
                        <a:t>izdarīt </a:t>
                      </a:r>
                      <a:r>
                        <a:rPr lang="fr-BE" sz="1800" b="1" kern="1200" dirty="0" err="1">
                          <a:solidFill>
                            <a:schemeClr val="tx1"/>
                          </a:solidFill>
                          <a:effectLst/>
                          <a:latin typeface="+mn-lt"/>
                          <a:ea typeface="+mn-ea"/>
                          <a:cs typeface="+mn-cs"/>
                        </a:rPr>
                        <a:t>secinājumus</a:t>
                      </a:r>
                      <a:endParaRPr lang="lv-LV" sz="1800" b="1" kern="1200" dirty="0">
                        <a:solidFill>
                          <a:schemeClr val="tx1"/>
                        </a:solidFill>
                        <a:effectLst/>
                        <a:latin typeface="+mn-lt"/>
                        <a:ea typeface="+mn-ea"/>
                        <a:cs typeface="+mn-cs"/>
                      </a:endParaRPr>
                    </a:p>
                  </a:txBody>
                  <a:tcPr marL="51435" marR="51435" marT="0" marB="0" anchor="ctr"/>
                </a:tc>
                <a:tc>
                  <a:txBody>
                    <a:bodyPr/>
                    <a:lstStyle/>
                    <a:p>
                      <a:pPr algn="ctr">
                        <a:spcAft>
                          <a:spcPts val="0"/>
                        </a:spcAft>
                      </a:pPr>
                      <a:r>
                        <a:rPr lang="lv-LV" sz="1800" b="1" dirty="0"/>
                        <a:t>6</a:t>
                      </a:r>
                    </a:p>
                  </a:txBody>
                  <a:tcPr marL="68580" marR="68580" marT="34290" marB="34290" anchor="ctr"/>
                </a:tc>
                <a:tc>
                  <a:txBody>
                    <a:bodyPr/>
                    <a:lstStyle/>
                    <a:p>
                      <a:pPr algn="ctr">
                        <a:spcAft>
                          <a:spcPts val="0"/>
                        </a:spcAft>
                      </a:pPr>
                      <a:r>
                        <a:rPr lang="lv-LV" sz="1800" b="1" dirty="0"/>
                        <a:t>16</a:t>
                      </a:r>
                    </a:p>
                  </a:txBody>
                  <a:tcPr marL="68580" marR="68580" marT="34290" marB="34290" anchor="ctr"/>
                </a:tc>
                <a:tc>
                  <a:txBody>
                    <a:bodyPr/>
                    <a:lstStyle/>
                    <a:p>
                      <a:pPr algn="ctr">
                        <a:spcAft>
                          <a:spcPts val="0"/>
                        </a:spcAft>
                      </a:pPr>
                      <a:r>
                        <a:rPr lang="lv-LV" sz="1800" b="1" dirty="0"/>
                        <a:t>67%</a:t>
                      </a:r>
                    </a:p>
                  </a:txBody>
                  <a:tcPr marL="68580" marR="68580" marT="34290" marB="34290" anchor="ctr"/>
                </a:tc>
                <a:extLst>
                  <a:ext uri="{0D108BD9-81ED-4DB2-BD59-A6C34878D82A}">
                    <a16:rowId xmlns:a16="http://schemas.microsoft.com/office/drawing/2014/main" val="2160227823"/>
                  </a:ext>
                </a:extLst>
              </a:tr>
              <a:tr h="333817">
                <a:tc>
                  <a:txBody>
                    <a:bodyPr/>
                    <a:lstStyle/>
                    <a:p>
                      <a:pPr>
                        <a:spcAft>
                          <a:spcPts val="0"/>
                        </a:spcAft>
                      </a:pPr>
                      <a:r>
                        <a:rPr lang="lv-LV" sz="1800" b="1" kern="1200" dirty="0">
                          <a:solidFill>
                            <a:schemeClr val="tx1"/>
                          </a:solidFill>
                          <a:effectLst/>
                          <a:latin typeface="+mn-lt"/>
                          <a:ea typeface="+mn-ea"/>
                          <a:cs typeface="+mn-cs"/>
                        </a:rPr>
                        <a:t>    Reflektēt par </a:t>
                      </a:r>
                      <a:r>
                        <a:rPr lang="en-US" sz="1800" b="1" kern="1200" dirty="0" err="1">
                          <a:solidFill>
                            <a:schemeClr val="tx1"/>
                          </a:solidFill>
                          <a:effectLst/>
                          <a:latin typeface="+mn-lt"/>
                          <a:ea typeface="+mn-ea"/>
                          <a:cs typeface="+mn-cs"/>
                        </a:rPr>
                        <a:t>saturu</a:t>
                      </a:r>
                      <a:r>
                        <a:rPr lang="en-US" sz="1800" b="1" kern="1200" dirty="0">
                          <a:solidFill>
                            <a:schemeClr val="tx1"/>
                          </a:solidFill>
                          <a:effectLst/>
                          <a:latin typeface="+mn-lt"/>
                          <a:ea typeface="+mn-ea"/>
                          <a:cs typeface="+mn-cs"/>
                        </a:rPr>
                        <a:t> un </a:t>
                      </a:r>
                      <a:r>
                        <a:rPr lang="en-US" sz="1800" b="1" kern="1200" dirty="0" err="1">
                          <a:solidFill>
                            <a:schemeClr val="tx1"/>
                          </a:solidFill>
                          <a:effectLst/>
                          <a:latin typeface="+mn-lt"/>
                          <a:ea typeface="+mn-ea"/>
                          <a:cs typeface="+mn-cs"/>
                        </a:rPr>
                        <a:t>formu</a:t>
                      </a:r>
                      <a:endParaRPr lang="lv-LV" sz="1800" b="1" kern="1200" dirty="0">
                        <a:solidFill>
                          <a:schemeClr val="tx1"/>
                        </a:solidFill>
                        <a:effectLst/>
                        <a:latin typeface="+mn-lt"/>
                        <a:ea typeface="+mn-ea"/>
                        <a:cs typeface="+mn-cs"/>
                      </a:endParaRPr>
                    </a:p>
                  </a:txBody>
                  <a:tcPr marL="51435" marR="51435" marT="0" marB="0" anchor="ctr"/>
                </a:tc>
                <a:tc>
                  <a:txBody>
                    <a:bodyPr/>
                    <a:lstStyle/>
                    <a:p>
                      <a:pPr algn="ctr">
                        <a:spcAft>
                          <a:spcPts val="0"/>
                        </a:spcAft>
                      </a:pPr>
                      <a:r>
                        <a:rPr lang="lv-LV" sz="1800" b="1" dirty="0"/>
                        <a:t>4</a:t>
                      </a:r>
                    </a:p>
                  </a:txBody>
                  <a:tcPr marL="68580" marR="68580" marT="34290" marB="34290" anchor="ctr"/>
                </a:tc>
                <a:tc>
                  <a:txBody>
                    <a:bodyPr/>
                    <a:lstStyle/>
                    <a:p>
                      <a:pPr algn="ctr">
                        <a:spcAft>
                          <a:spcPts val="0"/>
                        </a:spcAft>
                      </a:pPr>
                      <a:r>
                        <a:rPr lang="lv-LV" sz="1800" b="1" dirty="0"/>
                        <a:t>9</a:t>
                      </a:r>
                    </a:p>
                  </a:txBody>
                  <a:tcPr marL="68580" marR="68580" marT="34290" marB="34290" anchor="ctr"/>
                </a:tc>
                <a:tc>
                  <a:txBody>
                    <a:bodyPr/>
                    <a:lstStyle/>
                    <a:p>
                      <a:pPr algn="ctr">
                        <a:spcAft>
                          <a:spcPts val="0"/>
                        </a:spcAft>
                      </a:pPr>
                      <a:r>
                        <a:rPr lang="lv-LV" sz="1800" b="1" dirty="0"/>
                        <a:t>60%</a:t>
                      </a:r>
                    </a:p>
                  </a:txBody>
                  <a:tcPr marL="68580" marR="68580" marT="34290" marB="34290" anchor="ctr"/>
                </a:tc>
                <a:extLst>
                  <a:ext uri="{0D108BD9-81ED-4DB2-BD59-A6C34878D82A}">
                    <a16:rowId xmlns:a16="http://schemas.microsoft.com/office/drawing/2014/main" val="3607658404"/>
                  </a:ext>
                </a:extLst>
              </a:tr>
              <a:tr h="333817">
                <a:tc>
                  <a:txBody>
                    <a:bodyPr/>
                    <a:lstStyle/>
                    <a:p>
                      <a:pPr>
                        <a:spcAft>
                          <a:spcPts val="0"/>
                        </a:spcAft>
                      </a:pPr>
                      <a:r>
                        <a:rPr lang="lv-LV" sz="1800" b="1" i="1" dirty="0">
                          <a:solidFill>
                            <a:srgbClr val="BE5314"/>
                          </a:solidFill>
                        </a:rPr>
                        <a:t>Pēc grūtības pakāpes:</a:t>
                      </a:r>
                    </a:p>
                  </a:txBody>
                  <a:tcPr marL="68580" marR="68580" marT="34290" marB="34290" anchor="ctr"/>
                </a:tc>
                <a:tc>
                  <a:txBody>
                    <a:bodyPr/>
                    <a:lstStyle/>
                    <a:p>
                      <a:pPr algn="ctr">
                        <a:spcAft>
                          <a:spcPts val="0"/>
                        </a:spcAft>
                      </a:pPr>
                      <a:endParaRPr lang="lv-LV" sz="1800" b="1"/>
                    </a:p>
                  </a:txBody>
                  <a:tcPr marL="68580" marR="68580" marT="34290" marB="34290" anchor="ctr"/>
                </a:tc>
                <a:tc>
                  <a:txBody>
                    <a:bodyPr/>
                    <a:lstStyle/>
                    <a:p>
                      <a:pPr algn="ctr">
                        <a:spcAft>
                          <a:spcPts val="0"/>
                        </a:spcAft>
                      </a:pPr>
                      <a:endParaRPr lang="lv-LV" sz="1800" b="1"/>
                    </a:p>
                  </a:txBody>
                  <a:tcPr marL="68580" marR="68580" marT="34290" marB="34290" anchor="ctr"/>
                </a:tc>
                <a:tc>
                  <a:txBody>
                    <a:bodyPr/>
                    <a:lstStyle/>
                    <a:p>
                      <a:pPr algn="ctr">
                        <a:spcAft>
                          <a:spcPts val="0"/>
                        </a:spcAft>
                      </a:pPr>
                      <a:endParaRPr lang="lv-LV" sz="1800" b="1" dirty="0"/>
                    </a:p>
                  </a:txBody>
                  <a:tcPr marL="68580" marR="68580" marT="34290" marB="34290" anchor="ctr"/>
                </a:tc>
                <a:extLst>
                  <a:ext uri="{0D108BD9-81ED-4DB2-BD59-A6C34878D82A}">
                    <a16:rowId xmlns:a16="http://schemas.microsoft.com/office/drawing/2014/main" val="3660506737"/>
                  </a:ext>
                </a:extLst>
              </a:tr>
              <a:tr h="333817">
                <a:tc>
                  <a:txBody>
                    <a:bodyPr/>
                    <a:lstStyle/>
                    <a:p>
                      <a:pPr marL="0" lvl="0" indent="0">
                        <a:lnSpc>
                          <a:spcPct val="107000"/>
                        </a:lnSpc>
                        <a:spcAft>
                          <a:spcPts val="0"/>
                        </a:spcAft>
                        <a:buFont typeface="+mj-lt"/>
                        <a:buNone/>
                      </a:pPr>
                      <a:r>
                        <a:rPr lang="lv-LV" sz="1800" b="1" kern="1200" dirty="0">
                          <a:solidFill>
                            <a:schemeClr val="tx1"/>
                          </a:solidFill>
                          <a:effectLst/>
                          <a:latin typeface="+mn-lt"/>
                          <a:ea typeface="+mn-ea"/>
                          <a:cs typeface="+mn-cs"/>
                        </a:rPr>
                        <a:t>    1. līmenis (</a:t>
                      </a:r>
                      <a:r>
                        <a:rPr lang="lv-LV" sz="1800" b="1" kern="1200" dirty="0" err="1">
                          <a:solidFill>
                            <a:schemeClr val="tx1"/>
                          </a:solidFill>
                          <a:effectLst/>
                          <a:latin typeface="+mn-lt"/>
                          <a:ea typeface="+mn-ea"/>
                          <a:cs typeface="+mn-cs"/>
                        </a:rPr>
                        <a:t>a+b+c</a:t>
                      </a:r>
                      <a:r>
                        <a:rPr lang="lv-LV" sz="1800" b="1" kern="1200" dirty="0">
                          <a:solidFill>
                            <a:schemeClr val="tx1"/>
                          </a:solidFill>
                          <a:effectLst/>
                          <a:latin typeface="+mn-lt"/>
                          <a:ea typeface="+mn-ea"/>
                          <a:cs typeface="+mn-cs"/>
                        </a:rPr>
                        <a:t>)</a:t>
                      </a:r>
                    </a:p>
                  </a:txBody>
                  <a:tcPr marL="51435" marR="51435" marT="0" marB="0" anchor="ctr"/>
                </a:tc>
                <a:tc>
                  <a:txBody>
                    <a:bodyPr/>
                    <a:lstStyle/>
                    <a:p>
                      <a:pPr algn="ctr">
                        <a:spcAft>
                          <a:spcPts val="0"/>
                        </a:spcAft>
                      </a:pPr>
                      <a:r>
                        <a:rPr lang="lv-LV" sz="1800" b="1" dirty="0"/>
                        <a:t>3</a:t>
                      </a:r>
                    </a:p>
                  </a:txBody>
                  <a:tcPr marL="68580" marR="68580" marT="34290" marB="34290" anchor="ctr"/>
                </a:tc>
                <a:tc>
                  <a:txBody>
                    <a:bodyPr/>
                    <a:lstStyle/>
                    <a:p>
                      <a:pPr algn="ctr">
                        <a:spcAft>
                          <a:spcPts val="0"/>
                        </a:spcAft>
                      </a:pPr>
                      <a:r>
                        <a:rPr lang="lv-LV" sz="1800" b="1" dirty="0"/>
                        <a:t>11</a:t>
                      </a:r>
                    </a:p>
                  </a:txBody>
                  <a:tcPr marL="68580" marR="68580" marT="34290" marB="34290" anchor="ctr"/>
                </a:tc>
                <a:tc>
                  <a:txBody>
                    <a:bodyPr/>
                    <a:lstStyle/>
                    <a:p>
                      <a:pPr algn="ctr">
                        <a:spcAft>
                          <a:spcPts val="0"/>
                        </a:spcAft>
                      </a:pPr>
                      <a:r>
                        <a:rPr lang="lv-LV" sz="1800" b="1" dirty="0"/>
                        <a:t>73%</a:t>
                      </a:r>
                    </a:p>
                  </a:txBody>
                  <a:tcPr marL="68580" marR="68580" marT="34290" marB="34290" anchor="ctr"/>
                </a:tc>
                <a:extLst>
                  <a:ext uri="{0D108BD9-81ED-4DB2-BD59-A6C34878D82A}">
                    <a16:rowId xmlns:a16="http://schemas.microsoft.com/office/drawing/2014/main" val="2483530776"/>
                  </a:ext>
                </a:extLst>
              </a:tr>
              <a:tr h="333817">
                <a:tc>
                  <a:txBody>
                    <a:bodyPr/>
                    <a:lstStyle/>
                    <a:p>
                      <a:pPr marL="0" lvl="0" indent="0">
                        <a:lnSpc>
                          <a:spcPct val="107000"/>
                        </a:lnSpc>
                        <a:spcAft>
                          <a:spcPts val="0"/>
                        </a:spcAft>
                        <a:buFont typeface="+mj-lt"/>
                        <a:buNone/>
                      </a:pPr>
                      <a:r>
                        <a:rPr lang="lv-LV" sz="1800" b="1" kern="1200" dirty="0">
                          <a:solidFill>
                            <a:schemeClr val="tx1"/>
                          </a:solidFill>
                          <a:effectLst/>
                          <a:latin typeface="+mn-lt"/>
                          <a:ea typeface="+mn-ea"/>
                          <a:cs typeface="+mn-cs"/>
                        </a:rPr>
                        <a:t>    2. līmenis</a:t>
                      </a:r>
                    </a:p>
                  </a:txBody>
                  <a:tcPr marL="51435" marR="51435" marT="0" marB="0" anchor="ctr"/>
                </a:tc>
                <a:tc>
                  <a:txBody>
                    <a:bodyPr/>
                    <a:lstStyle/>
                    <a:p>
                      <a:pPr algn="ctr">
                        <a:spcAft>
                          <a:spcPts val="0"/>
                        </a:spcAft>
                      </a:pPr>
                      <a:r>
                        <a:rPr lang="lv-LV" sz="1800" b="1" dirty="0"/>
                        <a:t>3</a:t>
                      </a:r>
                    </a:p>
                  </a:txBody>
                  <a:tcPr marL="68580" marR="68580" marT="34290" marB="34290" anchor="ctr"/>
                </a:tc>
                <a:tc>
                  <a:txBody>
                    <a:bodyPr/>
                    <a:lstStyle/>
                    <a:p>
                      <a:pPr algn="ctr">
                        <a:spcAft>
                          <a:spcPts val="0"/>
                        </a:spcAft>
                      </a:pPr>
                      <a:r>
                        <a:rPr lang="lv-LV" sz="1800" b="1" dirty="0"/>
                        <a:t>14</a:t>
                      </a:r>
                    </a:p>
                  </a:txBody>
                  <a:tcPr marL="68580" marR="68580" marT="34290" marB="34290" anchor="ctr"/>
                </a:tc>
                <a:tc>
                  <a:txBody>
                    <a:bodyPr/>
                    <a:lstStyle/>
                    <a:p>
                      <a:pPr algn="ctr">
                        <a:spcAft>
                          <a:spcPts val="0"/>
                        </a:spcAft>
                      </a:pPr>
                      <a:r>
                        <a:rPr lang="lv-LV" sz="1800" b="1" dirty="0"/>
                        <a:t>82%</a:t>
                      </a:r>
                    </a:p>
                  </a:txBody>
                  <a:tcPr marL="68580" marR="68580" marT="34290" marB="34290" anchor="ctr"/>
                </a:tc>
                <a:extLst>
                  <a:ext uri="{0D108BD9-81ED-4DB2-BD59-A6C34878D82A}">
                    <a16:rowId xmlns:a16="http://schemas.microsoft.com/office/drawing/2014/main" val="1075925705"/>
                  </a:ext>
                </a:extLst>
              </a:tr>
              <a:tr h="333817">
                <a:tc>
                  <a:txBody>
                    <a:bodyPr/>
                    <a:lstStyle/>
                    <a:p>
                      <a:pPr marL="0" lvl="0" indent="0">
                        <a:lnSpc>
                          <a:spcPct val="107000"/>
                        </a:lnSpc>
                        <a:spcAft>
                          <a:spcPts val="0"/>
                        </a:spcAft>
                        <a:buFont typeface="+mj-lt"/>
                        <a:buNone/>
                      </a:pPr>
                      <a:r>
                        <a:rPr lang="lv-LV" sz="1800" b="1" kern="1200" dirty="0">
                          <a:solidFill>
                            <a:schemeClr val="tx1"/>
                          </a:solidFill>
                          <a:effectLst/>
                          <a:latin typeface="+mn-lt"/>
                          <a:ea typeface="+mn-ea"/>
                          <a:cs typeface="+mn-cs"/>
                        </a:rPr>
                        <a:t>    3. līmenis</a:t>
                      </a:r>
                    </a:p>
                  </a:txBody>
                  <a:tcPr marL="51435" marR="51435" marT="0" marB="0" anchor="ctr"/>
                </a:tc>
                <a:tc>
                  <a:txBody>
                    <a:bodyPr/>
                    <a:lstStyle/>
                    <a:p>
                      <a:pPr algn="ctr">
                        <a:spcAft>
                          <a:spcPts val="0"/>
                        </a:spcAft>
                      </a:pPr>
                      <a:r>
                        <a:rPr lang="lv-LV" sz="1800" b="1" dirty="0"/>
                        <a:t>3</a:t>
                      </a:r>
                    </a:p>
                  </a:txBody>
                  <a:tcPr marL="68580" marR="68580" marT="34290" marB="34290" anchor="ctr"/>
                </a:tc>
                <a:tc>
                  <a:txBody>
                    <a:bodyPr/>
                    <a:lstStyle/>
                    <a:p>
                      <a:pPr algn="ctr">
                        <a:spcAft>
                          <a:spcPts val="0"/>
                        </a:spcAft>
                      </a:pPr>
                      <a:r>
                        <a:rPr lang="lv-LV" sz="1800" b="1" dirty="0"/>
                        <a:t>7</a:t>
                      </a:r>
                    </a:p>
                  </a:txBody>
                  <a:tcPr marL="68580" marR="68580" marT="34290" marB="34290" anchor="ctr"/>
                </a:tc>
                <a:tc>
                  <a:txBody>
                    <a:bodyPr/>
                    <a:lstStyle/>
                    <a:p>
                      <a:pPr algn="ctr">
                        <a:spcAft>
                          <a:spcPts val="0"/>
                        </a:spcAft>
                      </a:pPr>
                      <a:r>
                        <a:rPr lang="lv-LV" sz="1800" b="1" dirty="0"/>
                        <a:t>47%</a:t>
                      </a:r>
                    </a:p>
                  </a:txBody>
                  <a:tcPr marL="68580" marR="68580" marT="34290" marB="34290" anchor="ctr"/>
                </a:tc>
                <a:extLst>
                  <a:ext uri="{0D108BD9-81ED-4DB2-BD59-A6C34878D82A}">
                    <a16:rowId xmlns:a16="http://schemas.microsoft.com/office/drawing/2014/main" val="95691194"/>
                  </a:ext>
                </a:extLst>
              </a:tr>
              <a:tr h="333817">
                <a:tc>
                  <a:txBody>
                    <a:bodyPr/>
                    <a:lstStyle/>
                    <a:p>
                      <a:pPr marL="0" lvl="0" indent="0">
                        <a:lnSpc>
                          <a:spcPct val="107000"/>
                        </a:lnSpc>
                        <a:spcAft>
                          <a:spcPts val="0"/>
                        </a:spcAft>
                        <a:buFont typeface="+mj-lt"/>
                        <a:buNone/>
                      </a:pPr>
                      <a:r>
                        <a:rPr lang="lv-LV" sz="1800" b="1" kern="1200" dirty="0">
                          <a:solidFill>
                            <a:schemeClr val="tx1"/>
                          </a:solidFill>
                          <a:effectLst/>
                          <a:latin typeface="+mn-lt"/>
                          <a:ea typeface="+mn-ea"/>
                          <a:cs typeface="+mn-cs"/>
                        </a:rPr>
                        <a:t>    4. līmenis</a:t>
                      </a:r>
                    </a:p>
                  </a:txBody>
                  <a:tcPr marL="51435" marR="51435" marT="0" marB="0" anchor="ctr"/>
                </a:tc>
                <a:tc>
                  <a:txBody>
                    <a:bodyPr/>
                    <a:lstStyle/>
                    <a:p>
                      <a:pPr algn="ctr">
                        <a:spcAft>
                          <a:spcPts val="0"/>
                        </a:spcAft>
                      </a:pPr>
                      <a:r>
                        <a:rPr lang="lv-LV" sz="1800" b="1" dirty="0"/>
                        <a:t>1</a:t>
                      </a:r>
                    </a:p>
                  </a:txBody>
                  <a:tcPr marL="68580" marR="68580" marT="34290" marB="34290" anchor="ctr"/>
                </a:tc>
                <a:tc>
                  <a:txBody>
                    <a:bodyPr/>
                    <a:lstStyle/>
                    <a:p>
                      <a:pPr algn="ctr">
                        <a:spcAft>
                          <a:spcPts val="0"/>
                        </a:spcAft>
                      </a:pPr>
                      <a:r>
                        <a:rPr lang="lv-LV" sz="1800" b="1" dirty="0"/>
                        <a:t>4</a:t>
                      </a: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lv-LV" sz="1800" b="1" dirty="0"/>
                        <a:t>40%</a:t>
                      </a:r>
                    </a:p>
                  </a:txBody>
                  <a:tcPr marL="68580" marR="68580" marT="34290" marB="34290" anchor="ctr"/>
                </a:tc>
                <a:extLst>
                  <a:ext uri="{0D108BD9-81ED-4DB2-BD59-A6C34878D82A}">
                    <a16:rowId xmlns:a16="http://schemas.microsoft.com/office/drawing/2014/main" val="493321949"/>
                  </a:ext>
                </a:extLst>
              </a:tr>
              <a:tr h="333817">
                <a:tc>
                  <a:txBody>
                    <a:bodyPr/>
                    <a:lstStyle/>
                    <a:p>
                      <a:pPr marL="0" lvl="0" indent="0">
                        <a:lnSpc>
                          <a:spcPct val="107000"/>
                        </a:lnSpc>
                        <a:spcAft>
                          <a:spcPts val="0"/>
                        </a:spcAft>
                        <a:buFont typeface="+mj-lt"/>
                        <a:buNone/>
                      </a:pPr>
                      <a:r>
                        <a:rPr lang="lv-LV" sz="1800" b="1" kern="1200" dirty="0">
                          <a:solidFill>
                            <a:schemeClr val="tx1"/>
                          </a:solidFill>
                          <a:effectLst/>
                          <a:latin typeface="+mn-lt"/>
                          <a:ea typeface="+mn-ea"/>
                          <a:cs typeface="+mn-cs"/>
                        </a:rPr>
                        <a:t>    5. līmenis</a:t>
                      </a:r>
                    </a:p>
                  </a:txBody>
                  <a:tcPr marL="51435" marR="51435" marT="0" marB="0" anchor="ctr"/>
                </a:tc>
                <a:tc>
                  <a:txBody>
                    <a:bodyPr/>
                    <a:lstStyle/>
                    <a:p>
                      <a:pPr algn="ctr">
                        <a:spcAft>
                          <a:spcPts val="0"/>
                        </a:spcAft>
                      </a:pPr>
                      <a:r>
                        <a:rPr lang="lv-LV" sz="1800" b="1" dirty="0"/>
                        <a:t>2</a:t>
                      </a:r>
                    </a:p>
                  </a:txBody>
                  <a:tcPr marL="68580" marR="68580" marT="34290" marB="34290" anchor="ctr"/>
                </a:tc>
                <a:tc>
                  <a:txBody>
                    <a:bodyPr/>
                    <a:lstStyle/>
                    <a:p>
                      <a:pPr algn="ctr">
                        <a:spcAft>
                          <a:spcPts val="0"/>
                        </a:spcAft>
                      </a:pPr>
                      <a:r>
                        <a:rPr lang="lv-LV" sz="1800" b="1" dirty="0"/>
                        <a:t>5</a:t>
                      </a: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lv-LV" sz="1800" b="1" dirty="0"/>
                        <a:t>56%</a:t>
                      </a:r>
                    </a:p>
                  </a:txBody>
                  <a:tcPr marL="68580" marR="68580" marT="34290" marB="34290" anchor="ctr"/>
                </a:tc>
                <a:extLst>
                  <a:ext uri="{0D108BD9-81ED-4DB2-BD59-A6C34878D82A}">
                    <a16:rowId xmlns:a16="http://schemas.microsoft.com/office/drawing/2014/main" val="343468306"/>
                  </a:ext>
                </a:extLst>
              </a:tr>
              <a:tr h="333817">
                <a:tc>
                  <a:txBody>
                    <a:bodyPr/>
                    <a:lstStyle/>
                    <a:p>
                      <a:pPr marL="0" lvl="0" indent="0">
                        <a:lnSpc>
                          <a:spcPct val="107000"/>
                        </a:lnSpc>
                        <a:spcAft>
                          <a:spcPts val="0"/>
                        </a:spcAft>
                        <a:buFont typeface="+mj-lt"/>
                        <a:buNone/>
                      </a:pPr>
                      <a:r>
                        <a:rPr lang="lv-LV" sz="1800" b="1" kern="1200" dirty="0">
                          <a:solidFill>
                            <a:schemeClr val="tx1"/>
                          </a:solidFill>
                          <a:effectLst/>
                          <a:latin typeface="+mn-lt"/>
                          <a:ea typeface="+mn-ea"/>
                          <a:cs typeface="+mn-cs"/>
                        </a:rPr>
                        <a:t>    6. līmenis</a:t>
                      </a:r>
                    </a:p>
                  </a:txBody>
                  <a:tcPr marL="51435" marR="51435" marT="0" marB="0" anchor="ctr"/>
                </a:tc>
                <a:tc>
                  <a:txBody>
                    <a:bodyPr/>
                    <a:lstStyle/>
                    <a:p>
                      <a:pPr algn="ctr">
                        <a:spcAft>
                          <a:spcPts val="0"/>
                        </a:spcAft>
                      </a:pPr>
                      <a:r>
                        <a:rPr lang="lv-LV" sz="1800" b="1" dirty="0"/>
                        <a:t>1</a:t>
                      </a:r>
                    </a:p>
                  </a:txBody>
                  <a:tcPr marL="68580" marR="68580" marT="34290" marB="34290" anchor="ctr"/>
                </a:tc>
                <a:tc>
                  <a:txBody>
                    <a:bodyPr/>
                    <a:lstStyle/>
                    <a:p>
                      <a:pPr algn="ctr">
                        <a:spcAft>
                          <a:spcPts val="0"/>
                        </a:spcAft>
                      </a:pPr>
                      <a:r>
                        <a:rPr lang="lv-LV" sz="1800" b="1" dirty="0"/>
                        <a:t>2</a:t>
                      </a: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lv-LV" sz="1800" b="1" dirty="0"/>
                        <a:t>50%</a:t>
                      </a:r>
                    </a:p>
                  </a:txBody>
                  <a:tcPr marL="68580" marR="68580" marT="34290" marB="34290" anchor="ctr"/>
                </a:tc>
                <a:extLst>
                  <a:ext uri="{0D108BD9-81ED-4DB2-BD59-A6C34878D82A}">
                    <a16:rowId xmlns:a16="http://schemas.microsoft.com/office/drawing/2014/main" val="2466812764"/>
                  </a:ext>
                </a:extLst>
              </a:tr>
            </a:tbl>
          </a:graphicData>
        </a:graphic>
      </p:graphicFrame>
    </p:spTree>
    <p:extLst>
      <p:ext uri="{BB962C8B-B14F-4D97-AF65-F5344CB8AC3E}">
        <p14:creationId xmlns:p14="http://schemas.microsoft.com/office/powerpoint/2010/main" val="11152647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3CF7905-09B0-F037-E0D6-2FCC8FB67153}"/>
              </a:ext>
            </a:extLst>
          </p:cNvPr>
          <p:cNvSpPr>
            <a:spLocks noGrp="1"/>
          </p:cNvSpPr>
          <p:nvPr>
            <p:ph type="title"/>
          </p:nvPr>
        </p:nvSpPr>
        <p:spPr>
          <a:xfrm>
            <a:off x="223298" y="214300"/>
            <a:ext cx="7886700" cy="492710"/>
          </a:xfrm>
        </p:spPr>
        <p:txBody>
          <a:bodyPr/>
          <a:lstStyle/>
          <a:p>
            <a:r>
              <a:rPr lang="lv-LV" sz="2400" b="1" dirty="0">
                <a:solidFill>
                  <a:srgbClr val="FF0000"/>
                </a:solidFill>
                <a:effectLst>
                  <a:outerShdw blurRad="38100" dist="38100" dir="2700000" algn="tl">
                    <a:srgbClr val="000000">
                      <a:alpha val="43137"/>
                    </a:srgbClr>
                  </a:outerShdw>
                </a:effectLst>
                <a:latin typeface="+mn-lt"/>
              </a:rPr>
              <a:t>Secinājumi</a:t>
            </a:r>
          </a:p>
        </p:txBody>
      </p:sp>
      <p:sp>
        <p:nvSpPr>
          <p:cNvPr id="3" name="Satura vietturis 2">
            <a:extLst>
              <a:ext uri="{FF2B5EF4-FFF2-40B4-BE49-F238E27FC236}">
                <a16:creationId xmlns:a16="http://schemas.microsoft.com/office/drawing/2014/main" id="{701FACB8-82AE-3EC7-8248-4FF0C3977B44}"/>
              </a:ext>
            </a:extLst>
          </p:cNvPr>
          <p:cNvSpPr>
            <a:spLocks noGrp="1"/>
          </p:cNvSpPr>
          <p:nvPr>
            <p:ph idx="1"/>
          </p:nvPr>
        </p:nvSpPr>
        <p:spPr>
          <a:xfrm>
            <a:off x="364700" y="707009"/>
            <a:ext cx="7886700" cy="2578231"/>
          </a:xfrm>
        </p:spPr>
        <p:txBody>
          <a:bodyPr>
            <a:normAutofit lnSpcReduction="10000"/>
          </a:bodyPr>
          <a:lstStyle/>
          <a:p>
            <a:r>
              <a:rPr lang="lv-LV" sz="2000" b="1" dirty="0" err="1"/>
              <a:t>Problēmuzdevumi</a:t>
            </a:r>
            <a:r>
              <a:rPr lang="lv-LV" sz="2000" b="1" dirty="0"/>
              <a:t>:</a:t>
            </a:r>
          </a:p>
          <a:p>
            <a:pPr lvl="1"/>
            <a:r>
              <a:rPr lang="lv-LV" sz="2000" b="1" dirty="0"/>
              <a:t>brīvo atbilžu uzdevumi – jāapraksta un jāpamato sava atbilde</a:t>
            </a:r>
          </a:p>
          <a:p>
            <a:pPr lvl="1"/>
            <a:r>
              <a:rPr lang="lv-LV" sz="2000" b="1" dirty="0"/>
              <a:t>sliktāk atrisināti pat vieglākie – 1. un 2. līmeņa uzdevumi</a:t>
            </a:r>
          </a:p>
          <a:p>
            <a:r>
              <a:rPr lang="lv-LV" sz="2000" b="1" dirty="0"/>
              <a:t>Ar katru pētījuma ciklu statistiski nozīmīgi samazinās meiteņu sasniegumi lasīšanā, bet zēnu paliek nemainīgi!!! – vai meiteņu sasniegumu samazināšanās nav signāls problēmām latviešu valodas stundās?</a:t>
            </a:r>
          </a:p>
          <a:p>
            <a:r>
              <a:rPr lang="lv-LV" sz="2000" b="1" dirty="0"/>
              <a:t>Jaunajā pamatizglītības standartā iekļautas praktiski visas PISA Lasīšanas ietvara tēmas.</a:t>
            </a:r>
          </a:p>
          <a:p>
            <a:endParaRPr lang="lv-LV" sz="2000" b="1" dirty="0"/>
          </a:p>
          <a:p>
            <a:endParaRPr lang="lv-LV" sz="2000" b="1" dirty="0"/>
          </a:p>
        </p:txBody>
      </p:sp>
      <p:graphicFrame>
        <p:nvGraphicFramePr>
          <p:cNvPr id="4" name="Diagramma 3">
            <a:extLst>
              <a:ext uri="{FF2B5EF4-FFF2-40B4-BE49-F238E27FC236}">
                <a16:creationId xmlns:a16="http://schemas.microsoft.com/office/drawing/2014/main" id="{93713CFA-0073-F595-2C83-E4140EEF13D2}"/>
              </a:ext>
            </a:extLst>
          </p:cNvPr>
          <p:cNvGraphicFramePr>
            <a:graphicFrameLocks/>
          </p:cNvGraphicFramePr>
          <p:nvPr/>
        </p:nvGraphicFramePr>
        <p:xfrm>
          <a:off x="933254" y="3429000"/>
          <a:ext cx="7004114" cy="31781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412942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1" y="1629318"/>
            <a:ext cx="9144000" cy="3246013"/>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Klases audzinātājs un skolēnu sasniegumi</a:t>
            </a:r>
            <a:endParaRPr lang="es-ES" altLang="lv-LV" sz="3200" b="1" dirty="0">
              <a:ln w="19050">
                <a:noFill/>
              </a:ln>
              <a:effectLst>
                <a:outerShdw blurRad="50800" dist="38100" dir="2700000" algn="tl" rotWithShape="0">
                  <a:prstClr val="black">
                    <a:alpha val="40000"/>
                  </a:prstClr>
                </a:outerShdw>
              </a:effectLst>
              <a:cs typeface="Browallia New" panose="020B0502040204020203" pitchFamily="34" charset="-34"/>
            </a:endParaRPr>
          </a:p>
        </p:txBody>
      </p:sp>
      <p:sp>
        <p:nvSpPr>
          <p:cNvPr id="7" name="Subtitle 2"/>
          <p:cNvSpPr>
            <a:spLocks noGrp="1"/>
          </p:cNvSpPr>
          <p:nvPr>
            <p:ph type="subTitle" idx="1"/>
          </p:nvPr>
        </p:nvSpPr>
        <p:spPr>
          <a:xfrm>
            <a:off x="3545830" y="4904728"/>
            <a:ext cx="4921088" cy="779293"/>
          </a:xfrm>
        </p:spPr>
        <p:txBody>
          <a:bodyPr>
            <a:normAutofit lnSpcReduction="10000"/>
          </a:bodyPr>
          <a:lstStyle/>
          <a:p>
            <a:r>
              <a:rPr lang="lv-LV" sz="1500" b="1" i="1" dirty="0">
                <a:solidFill>
                  <a:srgbClr val="002060"/>
                </a:solidFill>
                <a:effectLst>
                  <a:outerShdw blurRad="38100" dist="38100" dir="2700000" algn="tl">
                    <a:srgbClr val="000000">
                      <a:alpha val="43137"/>
                    </a:srgbClr>
                  </a:outerShdw>
                </a:effectLst>
              </a:rPr>
              <a:t>LU PPMF IPI vadošā pētniece Rita Kiseļova</a:t>
            </a:r>
          </a:p>
          <a:p>
            <a:r>
              <a:rPr lang="lv-LV" sz="1500" b="1" i="1" dirty="0">
                <a:solidFill>
                  <a:srgbClr val="002060"/>
                </a:solidFill>
                <a:effectLst>
                  <a:outerShdw blurRad="38100" dist="38100" dir="2700000" algn="tl">
                    <a:srgbClr val="000000">
                      <a:alpha val="43137"/>
                    </a:srgbClr>
                  </a:outerShdw>
                </a:effectLst>
              </a:rPr>
              <a:t>Mg.edu, Laila Eberharde</a:t>
            </a:r>
          </a:p>
          <a:p>
            <a:pPr algn="r"/>
            <a:r>
              <a:rPr lang="lv-LV" sz="1200" b="1" dirty="0">
                <a:solidFill>
                  <a:srgbClr val="002060"/>
                </a:solidFill>
                <a:effectLst>
                  <a:outerShdw blurRad="38100" dist="38100" dir="2700000" algn="tl">
                    <a:srgbClr val="000000">
                      <a:alpha val="43137"/>
                    </a:srgbClr>
                  </a:outerShdw>
                </a:effectLst>
                <a:latin typeface="Bookman Old Style" pitchFamily="18" charset="0"/>
              </a:rPr>
              <a:t>2023. gada  5. decembris</a:t>
            </a:r>
          </a:p>
          <a:p>
            <a:pPr algn="r"/>
            <a:endParaRPr lang="lv-LV" sz="1200" b="1" dirty="0">
              <a:solidFill>
                <a:srgbClr val="002060"/>
              </a:solidFill>
              <a:effectLst>
                <a:outerShdw blurRad="38100" dist="38100" dir="2700000" algn="tl">
                  <a:srgbClr val="000000">
                    <a:alpha val="43137"/>
                  </a:srgbClr>
                </a:outerShdw>
              </a:effectLst>
            </a:endParaRPr>
          </a:p>
          <a:p>
            <a:pPr algn="r"/>
            <a:endParaRPr lang="lv-LV" sz="1200" b="1" dirty="0">
              <a:solidFill>
                <a:srgbClr val="002060"/>
              </a:solidFill>
              <a:effectLst>
                <a:outerShdw blurRad="38100" dist="38100" dir="2700000" algn="tl">
                  <a:srgbClr val="000000">
                    <a:alpha val="43137"/>
                  </a:srgbClr>
                </a:outerShdw>
              </a:effectLst>
            </a:endParaRPr>
          </a:p>
        </p:txBody>
      </p:sp>
      <p:pic>
        <p:nvPicPr>
          <p:cNvPr id="8" name="Picture 5" descr="pet_instituta_logo_civic-png-caurspidigs.png"/>
          <p:cNvPicPr>
            <a:picLocks noChangeAspect="1"/>
          </p:cNvPicPr>
          <p:nvPr/>
        </p:nvPicPr>
        <p:blipFill>
          <a:blip r:embed="rId3" cstate="print"/>
          <a:stretch>
            <a:fillRect/>
          </a:stretch>
        </p:blipFill>
        <p:spPr>
          <a:xfrm>
            <a:off x="8128712" y="479254"/>
            <a:ext cx="816632" cy="1113588"/>
          </a:xfrm>
          <a:prstGeom prst="rect">
            <a:avLst/>
          </a:prstGeom>
          <a:noFill/>
        </p:spPr>
      </p:pic>
      <p:sp>
        <p:nvSpPr>
          <p:cNvPr id="2" name="Rectangle 1"/>
          <p:cNvSpPr/>
          <p:nvPr/>
        </p:nvSpPr>
        <p:spPr>
          <a:xfrm>
            <a:off x="1141588" y="5091165"/>
            <a:ext cx="7236804" cy="1011437"/>
          </a:xfrm>
          <a:prstGeom prst="rect">
            <a:avLst/>
          </a:prstGeom>
          <a:noFill/>
          <a:ln>
            <a:noFill/>
          </a:ln>
          <a:effectLst>
            <a:softEdge rad="1270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398003" y="388359"/>
            <a:ext cx="353406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DALĪBA STARPTAUTISKOS IZGLĪTĪBAS PĒTĪJUMOS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PROJEKTA NR. 8.3.6.1/16/I/001</a:t>
            </a:r>
          </a:p>
        </p:txBody>
      </p:sp>
      <p:pic>
        <p:nvPicPr>
          <p:cNvPr id="16" name="Picture 15">
            <a:extLst>
              <a:ext uri="{FF2B5EF4-FFF2-40B4-BE49-F238E27FC236}">
                <a16:creationId xmlns:a16="http://schemas.microsoft.com/office/drawing/2014/main" id="{F0F886C0-E248-45C8-80E5-CD17E9884A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9636" y="5870459"/>
            <a:ext cx="2732389" cy="564796"/>
          </a:xfrm>
          <a:prstGeom prst="rect">
            <a:avLst/>
          </a:prstGeom>
        </p:spPr>
      </p:pic>
      <p:pic>
        <p:nvPicPr>
          <p:cNvPr id="5" name="Attēls 4">
            <a:extLst>
              <a:ext uri="{FF2B5EF4-FFF2-40B4-BE49-F238E27FC236}">
                <a16:creationId xmlns:a16="http://schemas.microsoft.com/office/drawing/2014/main" id="{68C4D61A-F09E-7A18-1169-60A708ED93D9}"/>
              </a:ext>
            </a:extLst>
          </p:cNvPr>
          <p:cNvPicPr>
            <a:picLocks noChangeAspect="1"/>
          </p:cNvPicPr>
          <p:nvPr/>
        </p:nvPicPr>
        <p:blipFill>
          <a:blip r:embed="rId5"/>
          <a:stretch>
            <a:fillRect/>
          </a:stretch>
        </p:blipFill>
        <p:spPr>
          <a:xfrm>
            <a:off x="5535676" y="5713418"/>
            <a:ext cx="1985963" cy="700088"/>
          </a:xfrm>
          <a:prstGeom prst="rect">
            <a:avLst/>
          </a:prstGeom>
        </p:spPr>
      </p:pic>
      <p:pic>
        <p:nvPicPr>
          <p:cNvPr id="9" name="Attēls 8" descr="Attēls, kurā ir teksts, ekrānuzņēmums, fonts, dizains&#10;&#10;Apraksts ģenerēts automātiski">
            <a:extLst>
              <a:ext uri="{FF2B5EF4-FFF2-40B4-BE49-F238E27FC236}">
                <a16:creationId xmlns:a16="http://schemas.microsoft.com/office/drawing/2014/main" id="{8557B56E-EBD5-5DE7-978D-CA3D6763B3FB}"/>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32773"/>
            <a:ext cx="9143999" cy="179315"/>
          </a:xfrm>
          <a:prstGeom prst="rect">
            <a:avLst/>
          </a:prstGeom>
        </p:spPr>
      </p:pic>
      <p:pic>
        <p:nvPicPr>
          <p:cNvPr id="11" name="Attēls 10" descr="Attēls, kurā ir teksts, ekrānuzņēmums, fonts, dizains&#10;&#10;Apraksts ģenerēts automātiski">
            <a:extLst>
              <a:ext uri="{FF2B5EF4-FFF2-40B4-BE49-F238E27FC236}">
                <a16:creationId xmlns:a16="http://schemas.microsoft.com/office/drawing/2014/main" id="{989B90A1-13A2-30EB-A07E-EBA4EF6FBD41}"/>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Tree>
    <p:extLst>
      <p:ext uri="{BB962C8B-B14F-4D97-AF65-F5344CB8AC3E}">
        <p14:creationId xmlns:p14="http://schemas.microsoft.com/office/powerpoint/2010/main" val="41865941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a 3">
            <a:extLst>
              <a:ext uri="{FF2B5EF4-FFF2-40B4-BE49-F238E27FC236}">
                <a16:creationId xmlns:a16="http://schemas.microsoft.com/office/drawing/2014/main" id="{670BAFE5-0BD3-FBCD-D1CE-A9D53F8A2133}"/>
              </a:ext>
            </a:extLst>
          </p:cNvPr>
          <p:cNvGraphicFramePr>
            <a:graphicFrameLocks noGrp="1"/>
          </p:cNvGraphicFramePr>
          <p:nvPr>
            <p:extLst>
              <p:ext uri="{D42A27DB-BD31-4B8C-83A1-F6EECF244321}">
                <p14:modId xmlns:p14="http://schemas.microsoft.com/office/powerpoint/2010/main" val="697806262"/>
              </p:ext>
            </p:extLst>
          </p:nvPr>
        </p:nvGraphicFramePr>
        <p:xfrm>
          <a:off x="377072" y="718056"/>
          <a:ext cx="2354166" cy="3743328"/>
        </p:xfrm>
        <a:graphic>
          <a:graphicData uri="http://schemas.openxmlformats.org/drawingml/2006/table">
            <a:tbl>
              <a:tblPr/>
              <a:tblGrid>
                <a:gridCol w="1608074">
                  <a:extLst>
                    <a:ext uri="{9D8B030D-6E8A-4147-A177-3AD203B41FA5}">
                      <a16:colId xmlns:a16="http://schemas.microsoft.com/office/drawing/2014/main" val="4294346891"/>
                    </a:ext>
                  </a:extLst>
                </a:gridCol>
                <a:gridCol w="746092">
                  <a:extLst>
                    <a:ext uri="{9D8B030D-6E8A-4147-A177-3AD203B41FA5}">
                      <a16:colId xmlns:a16="http://schemas.microsoft.com/office/drawing/2014/main" val="105693303"/>
                    </a:ext>
                  </a:extLst>
                </a:gridCol>
              </a:tblGrid>
              <a:tr h="201913">
                <a:tc>
                  <a:txBody>
                    <a:bodyPr/>
                    <a:lstStyle/>
                    <a:p>
                      <a:pPr algn="ctr" fontAlgn="b"/>
                      <a:endParaRPr lang="lv-LV" sz="2000" b="0" i="0" u="none" strike="noStrike">
                        <a:solidFill>
                          <a:srgbClr val="000000"/>
                        </a:solidFill>
                        <a:effectLst/>
                        <a:latin typeface="+mn-lt"/>
                      </a:endParaRPr>
                    </a:p>
                  </a:txBody>
                  <a:tcPr marL="7144" marR="7144" marT="7144" marB="0" anchor="b">
                    <a:lnL>
                      <a:noFill/>
                    </a:lnL>
                    <a:lnR>
                      <a:noFill/>
                    </a:lnR>
                    <a:lnT>
                      <a:noFill/>
                    </a:lnT>
                    <a:lnB>
                      <a:noFill/>
                    </a:lnB>
                  </a:tcPr>
                </a:tc>
                <a:tc>
                  <a:txBody>
                    <a:bodyPr/>
                    <a:lstStyle/>
                    <a:p>
                      <a:pPr algn="ctr" fontAlgn="b"/>
                      <a:endParaRPr lang="lv-LV" sz="2000" b="0" i="0" u="none" strike="noStrike">
                        <a:solidFill>
                          <a:srgbClr val="000000"/>
                        </a:solidFill>
                        <a:effectLst/>
                        <a:latin typeface="+mn-lt"/>
                      </a:endParaRPr>
                    </a:p>
                  </a:txBody>
                  <a:tcPr marL="7144" marR="7144" marT="7144" marB="0" anchor="b">
                    <a:lnL>
                      <a:noFill/>
                    </a:lnL>
                    <a:lnR>
                      <a:noFill/>
                    </a:lnR>
                    <a:lnT>
                      <a:noFill/>
                    </a:lnT>
                    <a:lnB>
                      <a:noFill/>
                    </a:lnB>
                  </a:tcPr>
                </a:tc>
                <a:extLst>
                  <a:ext uri="{0D108BD9-81ED-4DB2-BD59-A6C34878D82A}">
                    <a16:rowId xmlns:a16="http://schemas.microsoft.com/office/drawing/2014/main" val="366562440"/>
                  </a:ext>
                </a:extLst>
              </a:tr>
              <a:tr h="121444">
                <a:tc>
                  <a:txBody>
                    <a:bodyPr/>
                    <a:lstStyle/>
                    <a:p>
                      <a:pPr algn="l" fontAlgn="b"/>
                      <a:r>
                        <a:rPr lang="lv-LV" sz="2000" b="1" i="0" u="none" strike="noStrike" dirty="0">
                          <a:solidFill>
                            <a:srgbClr val="F34E34"/>
                          </a:solidFill>
                          <a:effectLst/>
                          <a:latin typeface="+mn-lt"/>
                        </a:rPr>
                        <a:t>TOP 10</a:t>
                      </a:r>
                    </a:p>
                  </a:txBody>
                  <a:tcPr marL="7144" marR="7144" marT="7144" marB="0" anchor="b">
                    <a:lnL>
                      <a:noFill/>
                    </a:lnL>
                    <a:lnR>
                      <a:noFill/>
                    </a:lnR>
                    <a:lnT>
                      <a:noFill/>
                    </a:lnT>
                    <a:lnB w="28575" cap="flat" cmpd="sng" algn="ctr">
                      <a:solidFill>
                        <a:srgbClr val="006F92"/>
                      </a:solidFill>
                      <a:prstDash val="solid"/>
                      <a:round/>
                      <a:headEnd type="none" w="med" len="med"/>
                      <a:tailEnd type="none" w="med" len="med"/>
                    </a:lnB>
                  </a:tcPr>
                </a:tc>
                <a:tc>
                  <a:txBody>
                    <a:bodyPr/>
                    <a:lstStyle/>
                    <a:p>
                      <a:pPr algn="ctr" fontAlgn="b"/>
                      <a:endParaRPr lang="lv-LV" sz="2000" b="0" i="0" u="none" strike="noStrike">
                        <a:solidFill>
                          <a:srgbClr val="000000"/>
                        </a:solidFill>
                        <a:effectLst/>
                        <a:latin typeface="+mn-lt"/>
                      </a:endParaRPr>
                    </a:p>
                  </a:txBody>
                  <a:tcPr marL="7144" marR="7144" marT="7144" marB="0" anchor="b">
                    <a:lnL>
                      <a:noFill/>
                    </a:lnL>
                    <a:lnR>
                      <a:noFill/>
                    </a:lnR>
                    <a:lnT>
                      <a:noFill/>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1041054"/>
                  </a:ext>
                </a:extLst>
              </a:tr>
              <a:tr h="142875">
                <a:tc>
                  <a:txBody>
                    <a:bodyPr/>
                    <a:lstStyle/>
                    <a:p>
                      <a:pPr algn="l" fontAlgn="b"/>
                      <a:r>
                        <a:rPr lang="lv-LV" sz="2000" b="1" i="0" u="none" strike="noStrike" dirty="0">
                          <a:solidFill>
                            <a:srgbClr val="006F92"/>
                          </a:solidFill>
                          <a:effectLst/>
                          <a:latin typeface="+mn-lt"/>
                        </a:rPr>
                        <a:t>Singapūra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ctr" fontAlgn="b"/>
                      <a:r>
                        <a:rPr lang="lv-LV" sz="2000" b="1" i="0" u="none" strike="noStrike" dirty="0">
                          <a:solidFill>
                            <a:schemeClr val="bg1"/>
                          </a:solidFill>
                          <a:effectLst/>
                          <a:latin typeface="+mn-lt"/>
                        </a:rPr>
                        <a:t>543</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488711520"/>
                  </a:ext>
                </a:extLst>
              </a:tr>
              <a:tr h="142875">
                <a:tc>
                  <a:txBody>
                    <a:bodyPr/>
                    <a:lstStyle/>
                    <a:p>
                      <a:pPr algn="l" fontAlgn="b"/>
                      <a:r>
                        <a:rPr lang="lv-LV" sz="2000" b="1" i="1" u="none" strike="noStrike" dirty="0">
                          <a:solidFill>
                            <a:srgbClr val="006F92"/>
                          </a:solidFill>
                          <a:effectLst/>
                          <a:latin typeface="+mn-lt"/>
                        </a:rPr>
                        <a:t>Īrija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ctr" fontAlgn="b"/>
                      <a:r>
                        <a:rPr lang="lv-LV" sz="2000" b="1" i="0" u="none" strike="noStrike" dirty="0">
                          <a:solidFill>
                            <a:schemeClr val="bg1"/>
                          </a:solidFill>
                          <a:effectLst/>
                          <a:latin typeface="+mn-lt"/>
                        </a:rPr>
                        <a:t>516</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823750520"/>
                  </a:ext>
                </a:extLst>
              </a:tr>
              <a:tr h="142875">
                <a:tc>
                  <a:txBody>
                    <a:bodyPr/>
                    <a:lstStyle/>
                    <a:p>
                      <a:pPr algn="l" fontAlgn="b"/>
                      <a:r>
                        <a:rPr lang="lv-LV" sz="2000" b="1" i="0" u="none" strike="noStrike" dirty="0">
                          <a:solidFill>
                            <a:srgbClr val="006F92"/>
                          </a:solidFill>
                          <a:effectLst/>
                          <a:latin typeface="+mn-lt"/>
                        </a:rPr>
                        <a:t>Japāna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ctr" fontAlgn="b"/>
                      <a:r>
                        <a:rPr lang="lv-LV" sz="2000" b="1" i="0" u="none" strike="noStrike" dirty="0">
                          <a:solidFill>
                            <a:schemeClr val="bg1"/>
                          </a:solidFill>
                          <a:effectLst/>
                          <a:latin typeface="+mn-lt"/>
                        </a:rPr>
                        <a:t>516</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2942294302"/>
                  </a:ext>
                </a:extLst>
              </a:tr>
              <a:tr h="142875">
                <a:tc>
                  <a:txBody>
                    <a:bodyPr/>
                    <a:lstStyle/>
                    <a:p>
                      <a:pPr algn="l" fontAlgn="b"/>
                      <a:r>
                        <a:rPr lang="lv-LV" sz="2000" b="1" i="0" u="none" strike="noStrike" dirty="0">
                          <a:solidFill>
                            <a:srgbClr val="006F92"/>
                          </a:solidFill>
                          <a:effectLst/>
                          <a:latin typeface="+mn-lt"/>
                        </a:rPr>
                        <a:t>Koreja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ctr" fontAlgn="b"/>
                      <a:r>
                        <a:rPr lang="lv-LV" sz="2000" b="1" i="0" u="none" strike="noStrike" dirty="0">
                          <a:solidFill>
                            <a:schemeClr val="bg1"/>
                          </a:solidFill>
                          <a:effectLst/>
                          <a:latin typeface="+mn-lt"/>
                        </a:rPr>
                        <a:t>515</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2158471686"/>
                  </a:ext>
                </a:extLst>
              </a:tr>
              <a:tr h="142875">
                <a:tc>
                  <a:txBody>
                    <a:bodyPr/>
                    <a:lstStyle/>
                    <a:p>
                      <a:pPr algn="l" fontAlgn="b"/>
                      <a:r>
                        <a:rPr lang="lv-LV" sz="2000" b="1" i="0" u="none" strike="noStrike" dirty="0">
                          <a:solidFill>
                            <a:srgbClr val="006F92"/>
                          </a:solidFill>
                          <a:effectLst/>
                          <a:latin typeface="+mn-lt"/>
                        </a:rPr>
                        <a:t>Taivāna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ctr" fontAlgn="b"/>
                      <a:r>
                        <a:rPr lang="lv-LV" sz="2000" b="1" i="0" u="none" strike="noStrike" dirty="0">
                          <a:solidFill>
                            <a:schemeClr val="bg1"/>
                          </a:solidFill>
                          <a:effectLst/>
                          <a:latin typeface="+mn-lt"/>
                        </a:rPr>
                        <a:t>515</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2851981002"/>
                  </a:ext>
                </a:extLst>
              </a:tr>
              <a:tr h="142875">
                <a:tc>
                  <a:txBody>
                    <a:bodyPr/>
                    <a:lstStyle/>
                    <a:p>
                      <a:pPr algn="l" fontAlgn="b"/>
                      <a:r>
                        <a:rPr lang="lv-LV" sz="2000" b="1" i="1" u="none" strike="noStrike" dirty="0">
                          <a:solidFill>
                            <a:srgbClr val="006F92"/>
                          </a:solidFill>
                          <a:effectLst/>
                          <a:latin typeface="+mn-lt"/>
                        </a:rPr>
                        <a:t>Igaunija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ctr" fontAlgn="b"/>
                      <a:r>
                        <a:rPr lang="lv-LV" sz="2000" b="1" i="0" u="none" strike="noStrike" dirty="0">
                          <a:solidFill>
                            <a:schemeClr val="bg1"/>
                          </a:solidFill>
                          <a:effectLst/>
                          <a:latin typeface="+mn-lt"/>
                        </a:rPr>
                        <a:t>511</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4218497626"/>
                  </a:ext>
                </a:extLst>
              </a:tr>
              <a:tr h="142875">
                <a:tc>
                  <a:txBody>
                    <a:bodyPr/>
                    <a:lstStyle/>
                    <a:p>
                      <a:pPr algn="l" fontAlgn="b"/>
                      <a:r>
                        <a:rPr lang="lv-LV" sz="2000" b="1" i="0" u="none" strike="noStrike" dirty="0">
                          <a:solidFill>
                            <a:srgbClr val="006F92"/>
                          </a:solidFill>
                          <a:effectLst/>
                          <a:latin typeface="+mn-lt"/>
                        </a:rPr>
                        <a:t>Makao</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ctr" fontAlgn="b"/>
                      <a:r>
                        <a:rPr lang="lv-LV" sz="2000" b="1" i="0" u="none" strike="noStrike" dirty="0">
                          <a:solidFill>
                            <a:schemeClr val="bg1"/>
                          </a:solidFill>
                          <a:effectLst/>
                          <a:latin typeface="+mn-lt"/>
                        </a:rPr>
                        <a:t>510</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4065558679"/>
                  </a:ext>
                </a:extLst>
              </a:tr>
              <a:tr h="142875">
                <a:tc>
                  <a:txBody>
                    <a:bodyPr/>
                    <a:lstStyle/>
                    <a:p>
                      <a:pPr algn="l" fontAlgn="b"/>
                      <a:r>
                        <a:rPr lang="lv-LV" sz="2000" b="1" i="0" u="none" strike="noStrike" dirty="0">
                          <a:solidFill>
                            <a:srgbClr val="006F92"/>
                          </a:solidFill>
                          <a:effectLst/>
                          <a:latin typeface="+mn-lt"/>
                        </a:rPr>
                        <a:t>Kanāda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ctr" fontAlgn="b"/>
                      <a:r>
                        <a:rPr lang="lv-LV" sz="2000" b="1" i="0" u="none" strike="noStrike" dirty="0">
                          <a:solidFill>
                            <a:schemeClr val="bg1"/>
                          </a:solidFill>
                          <a:effectLst/>
                          <a:latin typeface="+mn-lt"/>
                        </a:rPr>
                        <a:t>507</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3305663929"/>
                  </a:ext>
                </a:extLst>
              </a:tr>
              <a:tr h="142875">
                <a:tc>
                  <a:txBody>
                    <a:bodyPr/>
                    <a:lstStyle/>
                    <a:p>
                      <a:pPr algn="l" fontAlgn="b"/>
                      <a:r>
                        <a:rPr lang="lv-LV" sz="2000" b="1" i="0" u="none" strike="noStrike" dirty="0">
                          <a:solidFill>
                            <a:srgbClr val="006F92"/>
                          </a:solidFill>
                          <a:effectLst/>
                          <a:latin typeface="+mn-lt"/>
                        </a:rPr>
                        <a:t>ASV</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ctr" fontAlgn="b"/>
                      <a:r>
                        <a:rPr lang="lv-LV" sz="2000" b="1" i="0" u="none" strike="noStrike" dirty="0">
                          <a:solidFill>
                            <a:schemeClr val="bg1"/>
                          </a:solidFill>
                          <a:effectLst/>
                          <a:latin typeface="+mn-lt"/>
                        </a:rPr>
                        <a:t>504</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3881616752"/>
                  </a:ext>
                </a:extLst>
              </a:tr>
              <a:tr h="142875">
                <a:tc>
                  <a:txBody>
                    <a:bodyPr/>
                    <a:lstStyle/>
                    <a:p>
                      <a:pPr algn="l" fontAlgn="b"/>
                      <a:r>
                        <a:rPr lang="lv-LV" sz="2000" b="1" i="0" u="none" strike="noStrike" dirty="0">
                          <a:solidFill>
                            <a:srgbClr val="006F92"/>
                          </a:solidFill>
                          <a:effectLst/>
                          <a:latin typeface="+mn-lt"/>
                        </a:rPr>
                        <a:t>Jaunzēlande</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FFFFFF"/>
                    </a:solidFill>
                  </a:tcPr>
                </a:tc>
                <a:tc>
                  <a:txBody>
                    <a:bodyPr/>
                    <a:lstStyle/>
                    <a:p>
                      <a:pPr algn="ctr" fontAlgn="b"/>
                      <a:r>
                        <a:rPr lang="lv-LV" sz="2000" b="1" i="0" u="none" strike="noStrike" dirty="0">
                          <a:solidFill>
                            <a:schemeClr val="bg1"/>
                          </a:solidFill>
                          <a:effectLst/>
                          <a:latin typeface="+mn-lt"/>
                        </a:rPr>
                        <a:t>501</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3011968453"/>
                  </a:ext>
                </a:extLst>
              </a:tr>
            </a:tbl>
          </a:graphicData>
        </a:graphic>
      </p:graphicFrame>
      <p:cxnSp>
        <p:nvCxnSpPr>
          <p:cNvPr id="7" name="Taisns savienotājs 6">
            <a:extLst>
              <a:ext uri="{FF2B5EF4-FFF2-40B4-BE49-F238E27FC236}">
                <a16:creationId xmlns:a16="http://schemas.microsoft.com/office/drawing/2014/main" id="{7C2C8C34-0713-122C-59D6-2B2611EA1E12}"/>
              </a:ext>
            </a:extLst>
          </p:cNvPr>
          <p:cNvCxnSpPr>
            <a:cxnSpLocks/>
          </p:cNvCxnSpPr>
          <p:nvPr/>
        </p:nvCxnSpPr>
        <p:spPr>
          <a:xfrm flipV="1">
            <a:off x="5015060" y="3493110"/>
            <a:ext cx="0" cy="1182475"/>
          </a:xfrm>
          <a:prstGeom prst="line">
            <a:avLst/>
          </a:prstGeom>
          <a:ln w="28575">
            <a:solidFill>
              <a:srgbClr val="F34E3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AC46F7A-C21C-1C6F-914A-6B30FE5ABEE5}"/>
              </a:ext>
            </a:extLst>
          </p:cNvPr>
          <p:cNvSpPr txBox="1"/>
          <p:nvPr/>
        </p:nvSpPr>
        <p:spPr>
          <a:xfrm>
            <a:off x="5144411" y="3436402"/>
            <a:ext cx="3311433" cy="707886"/>
          </a:xfrm>
          <a:prstGeom prst="rect">
            <a:avLst/>
          </a:prstGeom>
          <a:noFill/>
        </p:spPr>
        <p:txBody>
          <a:bodyPr wrap="square" rtlCol="0">
            <a:spAutoFit/>
          </a:bodyPr>
          <a:lstStyle/>
          <a:p>
            <a:r>
              <a:rPr lang="lv-LV" sz="2000" b="1" dirty="0">
                <a:solidFill>
                  <a:srgbClr val="F34E34"/>
                </a:solidFill>
              </a:rPr>
              <a:t>OECD vidējais 476 p-</a:t>
            </a:r>
            <a:r>
              <a:rPr lang="lv-LV" sz="2000" b="1" dirty="0" err="1">
                <a:solidFill>
                  <a:srgbClr val="F34E34"/>
                </a:solidFill>
              </a:rPr>
              <a:t>ti</a:t>
            </a:r>
            <a:endParaRPr lang="lv-LV" sz="2000" b="1" dirty="0">
              <a:solidFill>
                <a:srgbClr val="F34E34"/>
              </a:solidFill>
            </a:endParaRPr>
          </a:p>
          <a:p>
            <a:r>
              <a:rPr lang="lv-LV" sz="2000" b="1" dirty="0">
                <a:solidFill>
                  <a:srgbClr val="F34E34"/>
                </a:solidFill>
              </a:rPr>
              <a:t>Vidējais 477 p-</a:t>
            </a:r>
            <a:r>
              <a:rPr lang="lv-LV" sz="2000" b="1" dirty="0" err="1">
                <a:solidFill>
                  <a:srgbClr val="F34E34"/>
                </a:solidFill>
              </a:rPr>
              <a:t>ti</a:t>
            </a:r>
            <a:endParaRPr lang="lv-LV" sz="2000" b="1" dirty="0">
              <a:solidFill>
                <a:srgbClr val="F34E34"/>
              </a:solidFill>
            </a:endParaRPr>
          </a:p>
        </p:txBody>
      </p:sp>
      <p:sp>
        <p:nvSpPr>
          <p:cNvPr id="3" name="Virsraksts 6">
            <a:extLst>
              <a:ext uri="{FF2B5EF4-FFF2-40B4-BE49-F238E27FC236}">
                <a16:creationId xmlns:a16="http://schemas.microsoft.com/office/drawing/2014/main" id="{B85A167B-F125-F585-06FD-AF6FFEF09A4E}"/>
              </a:ext>
            </a:extLst>
          </p:cNvPr>
          <p:cNvSpPr txBox="1">
            <a:spLocks/>
          </p:cNvSpPr>
          <p:nvPr/>
        </p:nvSpPr>
        <p:spPr>
          <a:xfrm>
            <a:off x="0" y="0"/>
            <a:ext cx="9169567" cy="970961"/>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IZGLĪTĪBAS SISTĒMAS – LASĪŠANA</a:t>
            </a:r>
          </a:p>
        </p:txBody>
      </p:sp>
      <p:graphicFrame>
        <p:nvGraphicFramePr>
          <p:cNvPr id="10" name="Tabula 9">
            <a:extLst>
              <a:ext uri="{FF2B5EF4-FFF2-40B4-BE49-F238E27FC236}">
                <a16:creationId xmlns:a16="http://schemas.microsoft.com/office/drawing/2014/main" id="{23B1373D-F392-E01E-B259-F71F7A0E4DC0}"/>
              </a:ext>
            </a:extLst>
          </p:cNvPr>
          <p:cNvGraphicFramePr>
            <a:graphicFrameLocks noGrp="1"/>
          </p:cNvGraphicFramePr>
          <p:nvPr>
            <p:extLst>
              <p:ext uri="{D42A27DB-BD31-4B8C-83A1-F6EECF244321}">
                <p14:modId xmlns:p14="http://schemas.microsoft.com/office/powerpoint/2010/main" val="3782230690"/>
              </p:ext>
            </p:extLst>
          </p:nvPr>
        </p:nvGraphicFramePr>
        <p:xfrm>
          <a:off x="201320" y="4412556"/>
          <a:ext cx="8766925" cy="1985501"/>
        </p:xfrm>
        <a:graphic>
          <a:graphicData uri="http://schemas.openxmlformats.org/drawingml/2006/table">
            <a:tbl>
              <a:tblPr/>
              <a:tblGrid>
                <a:gridCol w="329655">
                  <a:extLst>
                    <a:ext uri="{9D8B030D-6E8A-4147-A177-3AD203B41FA5}">
                      <a16:colId xmlns:a16="http://schemas.microsoft.com/office/drawing/2014/main" val="2803527756"/>
                    </a:ext>
                  </a:extLst>
                </a:gridCol>
                <a:gridCol w="329655">
                  <a:extLst>
                    <a:ext uri="{9D8B030D-6E8A-4147-A177-3AD203B41FA5}">
                      <a16:colId xmlns:a16="http://schemas.microsoft.com/office/drawing/2014/main" val="1355580649"/>
                    </a:ext>
                  </a:extLst>
                </a:gridCol>
                <a:gridCol w="382210">
                  <a:extLst>
                    <a:ext uri="{9D8B030D-6E8A-4147-A177-3AD203B41FA5}">
                      <a16:colId xmlns:a16="http://schemas.microsoft.com/office/drawing/2014/main" val="914986856"/>
                    </a:ext>
                  </a:extLst>
                </a:gridCol>
                <a:gridCol w="382210">
                  <a:extLst>
                    <a:ext uri="{9D8B030D-6E8A-4147-A177-3AD203B41FA5}">
                      <a16:colId xmlns:a16="http://schemas.microsoft.com/office/drawing/2014/main" val="2103892884"/>
                    </a:ext>
                  </a:extLst>
                </a:gridCol>
                <a:gridCol w="382210">
                  <a:extLst>
                    <a:ext uri="{9D8B030D-6E8A-4147-A177-3AD203B41FA5}">
                      <a16:colId xmlns:a16="http://schemas.microsoft.com/office/drawing/2014/main" val="173841705"/>
                    </a:ext>
                  </a:extLst>
                </a:gridCol>
                <a:gridCol w="382210">
                  <a:extLst>
                    <a:ext uri="{9D8B030D-6E8A-4147-A177-3AD203B41FA5}">
                      <a16:colId xmlns:a16="http://schemas.microsoft.com/office/drawing/2014/main" val="3546707391"/>
                    </a:ext>
                  </a:extLst>
                </a:gridCol>
                <a:gridCol w="382210">
                  <a:extLst>
                    <a:ext uri="{9D8B030D-6E8A-4147-A177-3AD203B41FA5}">
                      <a16:colId xmlns:a16="http://schemas.microsoft.com/office/drawing/2014/main" val="3164251137"/>
                    </a:ext>
                  </a:extLst>
                </a:gridCol>
                <a:gridCol w="382210">
                  <a:extLst>
                    <a:ext uri="{9D8B030D-6E8A-4147-A177-3AD203B41FA5}">
                      <a16:colId xmlns:a16="http://schemas.microsoft.com/office/drawing/2014/main" val="2674703069"/>
                    </a:ext>
                  </a:extLst>
                </a:gridCol>
                <a:gridCol w="382210">
                  <a:extLst>
                    <a:ext uri="{9D8B030D-6E8A-4147-A177-3AD203B41FA5}">
                      <a16:colId xmlns:a16="http://schemas.microsoft.com/office/drawing/2014/main" val="341760093"/>
                    </a:ext>
                  </a:extLst>
                </a:gridCol>
                <a:gridCol w="382210">
                  <a:extLst>
                    <a:ext uri="{9D8B030D-6E8A-4147-A177-3AD203B41FA5}">
                      <a16:colId xmlns:a16="http://schemas.microsoft.com/office/drawing/2014/main" val="4153759302"/>
                    </a:ext>
                  </a:extLst>
                </a:gridCol>
                <a:gridCol w="329655">
                  <a:extLst>
                    <a:ext uri="{9D8B030D-6E8A-4147-A177-3AD203B41FA5}">
                      <a16:colId xmlns:a16="http://schemas.microsoft.com/office/drawing/2014/main" val="1551958359"/>
                    </a:ext>
                  </a:extLst>
                </a:gridCol>
                <a:gridCol w="382210">
                  <a:extLst>
                    <a:ext uri="{9D8B030D-6E8A-4147-A177-3AD203B41FA5}">
                      <a16:colId xmlns:a16="http://schemas.microsoft.com/office/drawing/2014/main" val="518793112"/>
                    </a:ext>
                  </a:extLst>
                </a:gridCol>
                <a:gridCol w="382210">
                  <a:extLst>
                    <a:ext uri="{9D8B030D-6E8A-4147-A177-3AD203B41FA5}">
                      <a16:colId xmlns:a16="http://schemas.microsoft.com/office/drawing/2014/main" val="2070736852"/>
                    </a:ext>
                  </a:extLst>
                </a:gridCol>
                <a:gridCol w="329655">
                  <a:extLst>
                    <a:ext uri="{9D8B030D-6E8A-4147-A177-3AD203B41FA5}">
                      <a16:colId xmlns:a16="http://schemas.microsoft.com/office/drawing/2014/main" val="3532425653"/>
                    </a:ext>
                  </a:extLst>
                </a:gridCol>
                <a:gridCol w="329655">
                  <a:extLst>
                    <a:ext uri="{9D8B030D-6E8A-4147-A177-3AD203B41FA5}">
                      <a16:colId xmlns:a16="http://schemas.microsoft.com/office/drawing/2014/main" val="3059860923"/>
                    </a:ext>
                  </a:extLst>
                </a:gridCol>
                <a:gridCol w="329655">
                  <a:extLst>
                    <a:ext uri="{9D8B030D-6E8A-4147-A177-3AD203B41FA5}">
                      <a16:colId xmlns:a16="http://schemas.microsoft.com/office/drawing/2014/main" val="3386343874"/>
                    </a:ext>
                  </a:extLst>
                </a:gridCol>
                <a:gridCol w="329655">
                  <a:extLst>
                    <a:ext uri="{9D8B030D-6E8A-4147-A177-3AD203B41FA5}">
                      <a16:colId xmlns:a16="http://schemas.microsoft.com/office/drawing/2014/main" val="1633557182"/>
                    </a:ext>
                  </a:extLst>
                </a:gridCol>
                <a:gridCol w="329655">
                  <a:extLst>
                    <a:ext uri="{9D8B030D-6E8A-4147-A177-3AD203B41FA5}">
                      <a16:colId xmlns:a16="http://schemas.microsoft.com/office/drawing/2014/main" val="2054999690"/>
                    </a:ext>
                  </a:extLst>
                </a:gridCol>
                <a:gridCol w="329655">
                  <a:extLst>
                    <a:ext uri="{9D8B030D-6E8A-4147-A177-3AD203B41FA5}">
                      <a16:colId xmlns:a16="http://schemas.microsoft.com/office/drawing/2014/main" val="1222729452"/>
                    </a:ext>
                  </a:extLst>
                </a:gridCol>
                <a:gridCol w="329655">
                  <a:extLst>
                    <a:ext uri="{9D8B030D-6E8A-4147-A177-3AD203B41FA5}">
                      <a16:colId xmlns:a16="http://schemas.microsoft.com/office/drawing/2014/main" val="1349578583"/>
                    </a:ext>
                  </a:extLst>
                </a:gridCol>
                <a:gridCol w="329655">
                  <a:extLst>
                    <a:ext uri="{9D8B030D-6E8A-4147-A177-3AD203B41FA5}">
                      <a16:colId xmlns:a16="http://schemas.microsoft.com/office/drawing/2014/main" val="1808506615"/>
                    </a:ext>
                  </a:extLst>
                </a:gridCol>
                <a:gridCol w="329655">
                  <a:extLst>
                    <a:ext uri="{9D8B030D-6E8A-4147-A177-3AD203B41FA5}">
                      <a16:colId xmlns:a16="http://schemas.microsoft.com/office/drawing/2014/main" val="1163910345"/>
                    </a:ext>
                  </a:extLst>
                </a:gridCol>
                <a:gridCol w="329655">
                  <a:extLst>
                    <a:ext uri="{9D8B030D-6E8A-4147-A177-3AD203B41FA5}">
                      <a16:colId xmlns:a16="http://schemas.microsoft.com/office/drawing/2014/main" val="321486036"/>
                    </a:ext>
                  </a:extLst>
                </a:gridCol>
                <a:gridCol w="329655">
                  <a:extLst>
                    <a:ext uri="{9D8B030D-6E8A-4147-A177-3AD203B41FA5}">
                      <a16:colId xmlns:a16="http://schemas.microsoft.com/office/drawing/2014/main" val="2721951505"/>
                    </a:ext>
                  </a:extLst>
                </a:gridCol>
                <a:gridCol w="329655">
                  <a:extLst>
                    <a:ext uri="{9D8B030D-6E8A-4147-A177-3AD203B41FA5}">
                      <a16:colId xmlns:a16="http://schemas.microsoft.com/office/drawing/2014/main" val="970309101"/>
                    </a:ext>
                  </a:extLst>
                </a:gridCol>
              </a:tblGrid>
              <a:tr h="510037">
                <a:tc>
                  <a:txBody>
                    <a:bodyPr/>
                    <a:lstStyle/>
                    <a:p>
                      <a:pPr algn="ctr" fontAlgn="b"/>
                      <a:r>
                        <a:rPr lang="lv-LV" sz="2000" b="1" i="0" u="none" strike="noStrike" dirty="0">
                          <a:solidFill>
                            <a:schemeClr val="bg1"/>
                          </a:solidFill>
                          <a:effectLst/>
                          <a:latin typeface="+mn-lt"/>
                        </a:rPr>
                        <a:t>516</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006F92"/>
                    </a:solidFill>
                  </a:tcPr>
                </a:tc>
                <a:tc>
                  <a:txBody>
                    <a:bodyPr/>
                    <a:lstStyle/>
                    <a:p>
                      <a:pPr algn="ctr" fontAlgn="b"/>
                      <a:r>
                        <a:rPr lang="lv-LV" sz="2000" b="1" i="0" u="none" strike="noStrike" dirty="0">
                          <a:solidFill>
                            <a:schemeClr val="bg1"/>
                          </a:solidFill>
                          <a:effectLst/>
                          <a:latin typeface="+mn-lt"/>
                        </a:rPr>
                        <a:t>511</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006F92"/>
                    </a:solidFill>
                  </a:tcPr>
                </a:tc>
                <a:tc>
                  <a:txBody>
                    <a:bodyPr/>
                    <a:lstStyle/>
                    <a:p>
                      <a:pPr algn="ctr" fontAlgn="b"/>
                      <a:r>
                        <a:rPr lang="lv-LV" sz="2000" b="1" i="0" u="none" strike="noStrike" dirty="0">
                          <a:solidFill>
                            <a:schemeClr val="bg1"/>
                          </a:solidFill>
                          <a:effectLst/>
                          <a:latin typeface="+mn-lt"/>
                        </a:rPr>
                        <a:t>494</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006F92"/>
                    </a:solidFill>
                  </a:tcPr>
                </a:tc>
                <a:tc>
                  <a:txBody>
                    <a:bodyPr/>
                    <a:lstStyle/>
                    <a:p>
                      <a:pPr algn="ctr" fontAlgn="b"/>
                      <a:r>
                        <a:rPr lang="lv-LV" sz="2000" b="1" i="0" u="none" strike="noStrike" dirty="0">
                          <a:solidFill>
                            <a:schemeClr val="bg1"/>
                          </a:solidFill>
                          <a:effectLst/>
                          <a:latin typeface="+mn-lt"/>
                        </a:rPr>
                        <a:t>490</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006F92"/>
                    </a:solidFill>
                  </a:tcPr>
                </a:tc>
                <a:tc>
                  <a:txBody>
                    <a:bodyPr/>
                    <a:lstStyle/>
                    <a:p>
                      <a:pPr algn="ctr" fontAlgn="b"/>
                      <a:r>
                        <a:rPr lang="lv-LV" sz="2000" b="1" i="0" u="none" strike="noStrike" dirty="0">
                          <a:solidFill>
                            <a:schemeClr val="bg1"/>
                          </a:solidFill>
                          <a:effectLst/>
                          <a:latin typeface="+mn-lt"/>
                        </a:rPr>
                        <a:t>489</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006F92"/>
                    </a:solidFill>
                  </a:tcPr>
                </a:tc>
                <a:tc>
                  <a:txBody>
                    <a:bodyPr/>
                    <a:lstStyle/>
                    <a:p>
                      <a:pPr algn="ctr" fontAlgn="b"/>
                      <a:r>
                        <a:rPr lang="lv-LV" sz="2000" b="1" i="0" u="none" strike="noStrike" dirty="0">
                          <a:solidFill>
                            <a:schemeClr val="bg1"/>
                          </a:solidFill>
                          <a:effectLst/>
                          <a:latin typeface="+mn-lt"/>
                        </a:rPr>
                        <a:t>489</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006F92"/>
                    </a:solidFill>
                  </a:tcPr>
                </a:tc>
                <a:tc>
                  <a:txBody>
                    <a:bodyPr/>
                    <a:lstStyle/>
                    <a:p>
                      <a:pPr algn="ctr" fontAlgn="b"/>
                      <a:r>
                        <a:rPr lang="lv-LV" sz="2000" b="1" i="0" u="none" strike="noStrike" dirty="0">
                          <a:solidFill>
                            <a:schemeClr val="bg1"/>
                          </a:solidFill>
                          <a:effectLst/>
                          <a:latin typeface="+mn-lt"/>
                        </a:rPr>
                        <a:t>489</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006F92"/>
                    </a:solidFill>
                  </a:tcPr>
                </a:tc>
                <a:tc>
                  <a:txBody>
                    <a:bodyPr/>
                    <a:lstStyle/>
                    <a:p>
                      <a:pPr algn="ctr" fontAlgn="b"/>
                      <a:r>
                        <a:rPr lang="lv-LV" sz="2000" b="1" i="0" u="none" strike="noStrike" dirty="0">
                          <a:solidFill>
                            <a:schemeClr val="bg1"/>
                          </a:solidFill>
                          <a:effectLst/>
                          <a:latin typeface="+mn-lt"/>
                        </a:rPr>
                        <a:t>487</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006F92"/>
                    </a:solidFill>
                  </a:tcPr>
                </a:tc>
                <a:tc>
                  <a:txBody>
                    <a:bodyPr/>
                    <a:lstStyle/>
                    <a:p>
                      <a:pPr algn="ctr" fontAlgn="b"/>
                      <a:r>
                        <a:rPr lang="lv-LV" sz="2000" b="1" i="0" u="none" strike="noStrike" dirty="0">
                          <a:solidFill>
                            <a:schemeClr val="bg1"/>
                          </a:solidFill>
                          <a:effectLst/>
                          <a:latin typeface="+mn-lt"/>
                        </a:rPr>
                        <a:t>483</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006F92"/>
                    </a:solidFill>
                  </a:tcPr>
                </a:tc>
                <a:tc>
                  <a:txBody>
                    <a:bodyPr/>
                    <a:lstStyle/>
                    <a:p>
                      <a:pPr algn="ctr" fontAlgn="b"/>
                      <a:r>
                        <a:rPr lang="lv-LV" sz="2000" b="1" i="0" u="none" strike="noStrike" dirty="0">
                          <a:solidFill>
                            <a:schemeClr val="bg1"/>
                          </a:solidFill>
                          <a:effectLst/>
                          <a:latin typeface="+mn-lt"/>
                        </a:rPr>
                        <a:t>482</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rgbClr val="006F92"/>
                    </a:solidFill>
                  </a:tcPr>
                </a:tc>
                <a:tc>
                  <a:txBody>
                    <a:bodyPr/>
                    <a:lstStyle/>
                    <a:p>
                      <a:pPr algn="ctr" fontAlgn="b"/>
                      <a:r>
                        <a:rPr lang="lv-LV" sz="2000" b="1" i="0" u="none" strike="noStrike" dirty="0">
                          <a:solidFill>
                            <a:schemeClr val="bg1"/>
                          </a:solidFill>
                          <a:effectLst/>
                          <a:latin typeface="+mn-lt"/>
                        </a:rPr>
                        <a:t>480</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E9B91C"/>
                    </a:solidFill>
                  </a:tcPr>
                </a:tc>
                <a:tc>
                  <a:txBody>
                    <a:bodyPr/>
                    <a:lstStyle/>
                    <a:p>
                      <a:pPr algn="ctr" fontAlgn="b"/>
                      <a:r>
                        <a:rPr lang="lv-LV" sz="2000" b="1" i="0" u="none" strike="noStrike" dirty="0">
                          <a:solidFill>
                            <a:schemeClr val="bg1"/>
                          </a:solidFill>
                          <a:effectLst/>
                          <a:latin typeface="+mn-lt"/>
                        </a:rPr>
                        <a:t>480</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E9B91C"/>
                    </a:solidFill>
                  </a:tcPr>
                </a:tc>
                <a:tc>
                  <a:txBody>
                    <a:bodyPr/>
                    <a:lstStyle/>
                    <a:p>
                      <a:pPr algn="ctr" fontAlgn="b"/>
                      <a:r>
                        <a:rPr lang="lv-LV" sz="2000" b="1" i="0" u="none" strike="noStrike" dirty="0">
                          <a:solidFill>
                            <a:schemeClr val="bg1"/>
                          </a:solidFill>
                          <a:effectLst/>
                          <a:latin typeface="+mn-lt"/>
                        </a:rPr>
                        <a:t>479</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E9B91C"/>
                    </a:solidFill>
                  </a:tcPr>
                </a:tc>
                <a:tc>
                  <a:txBody>
                    <a:bodyPr/>
                    <a:lstStyle/>
                    <a:p>
                      <a:pPr algn="ctr" fontAlgn="b"/>
                      <a:r>
                        <a:rPr lang="lv-LV" sz="2000" b="1" i="0" u="none" strike="noStrike" dirty="0">
                          <a:solidFill>
                            <a:schemeClr val="bg1"/>
                          </a:solidFill>
                          <a:effectLst/>
                          <a:latin typeface="+mn-lt"/>
                        </a:rPr>
                        <a:t>477</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E9B91C"/>
                    </a:solidFill>
                  </a:tcPr>
                </a:tc>
                <a:tc>
                  <a:txBody>
                    <a:bodyPr/>
                    <a:lstStyle/>
                    <a:p>
                      <a:pPr algn="ctr" fontAlgn="b"/>
                      <a:r>
                        <a:rPr lang="lv-LV" sz="2000" b="1" i="0" u="none" strike="noStrike" dirty="0">
                          <a:solidFill>
                            <a:schemeClr val="bg1"/>
                          </a:solidFill>
                          <a:effectLst/>
                          <a:latin typeface="+mn-lt"/>
                        </a:rPr>
                        <a:t>477</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E9B91C"/>
                    </a:solidFill>
                  </a:tcPr>
                </a:tc>
                <a:tc>
                  <a:txBody>
                    <a:bodyPr/>
                    <a:lstStyle/>
                    <a:p>
                      <a:pPr algn="ctr" fontAlgn="b"/>
                      <a:r>
                        <a:rPr lang="lv-LV" sz="2000" b="1" i="0" u="none" strike="noStrike" dirty="0">
                          <a:solidFill>
                            <a:schemeClr val="bg1"/>
                          </a:solidFill>
                          <a:effectLst/>
                          <a:latin typeface="+mn-lt"/>
                        </a:rPr>
                        <a:t>475</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E9B91C"/>
                    </a:solidFill>
                  </a:tcPr>
                </a:tc>
                <a:tc>
                  <a:txBody>
                    <a:bodyPr/>
                    <a:lstStyle/>
                    <a:p>
                      <a:pPr algn="ctr" fontAlgn="b"/>
                      <a:r>
                        <a:rPr lang="lv-LV" sz="2000" b="1" i="0" u="none" strike="noStrike" dirty="0">
                          <a:solidFill>
                            <a:schemeClr val="bg1"/>
                          </a:solidFill>
                          <a:effectLst/>
                          <a:latin typeface="+mn-lt"/>
                        </a:rPr>
                        <a:t>474</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E9B91C"/>
                    </a:solidFill>
                  </a:tcPr>
                </a:tc>
                <a:tc>
                  <a:txBody>
                    <a:bodyPr/>
                    <a:lstStyle/>
                    <a:p>
                      <a:pPr algn="ctr" fontAlgn="b"/>
                      <a:r>
                        <a:rPr lang="lv-LV" sz="2000" b="1" i="0" u="none" strike="noStrike" dirty="0">
                          <a:solidFill>
                            <a:schemeClr val="bg1"/>
                          </a:solidFill>
                          <a:effectLst/>
                          <a:latin typeface="+mn-lt"/>
                        </a:rPr>
                        <a:t>474</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E9B91C"/>
                    </a:solidFill>
                  </a:tcPr>
                </a:tc>
                <a:tc>
                  <a:txBody>
                    <a:bodyPr/>
                    <a:lstStyle/>
                    <a:p>
                      <a:pPr algn="ctr" fontAlgn="b"/>
                      <a:r>
                        <a:rPr lang="lv-LV" sz="2000" b="1" i="0" u="none" strike="noStrike" kern="1200" dirty="0">
                          <a:solidFill>
                            <a:schemeClr val="bg1"/>
                          </a:solidFill>
                          <a:effectLst/>
                          <a:latin typeface="+mn-lt"/>
                          <a:ea typeface="+mn-ea"/>
                          <a:cs typeface="+mn-cs"/>
                        </a:rPr>
                        <a:t>473</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E9B91C"/>
                    </a:solidFill>
                  </a:tcPr>
                </a:tc>
                <a:tc>
                  <a:txBody>
                    <a:bodyPr/>
                    <a:lstStyle/>
                    <a:p>
                      <a:pPr algn="ctr" fontAlgn="b"/>
                      <a:r>
                        <a:rPr lang="lv-LV" sz="2000" b="1" i="0" u="none" strike="noStrike" dirty="0">
                          <a:solidFill>
                            <a:schemeClr val="bg1"/>
                          </a:solidFill>
                          <a:effectLst/>
                          <a:latin typeface="+mn-lt"/>
                        </a:rPr>
                        <a:t>472</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fontAlgn="b"/>
                      <a:r>
                        <a:rPr lang="lv-LV" sz="2000" b="1" i="0" u="none" strike="noStrike" dirty="0">
                          <a:solidFill>
                            <a:schemeClr val="bg1"/>
                          </a:solidFill>
                          <a:effectLst/>
                          <a:latin typeface="+mn-lt"/>
                        </a:rPr>
                        <a:t>469</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fontAlgn="b"/>
                      <a:r>
                        <a:rPr lang="lv-LV" sz="2000" b="1" i="0" u="none" strike="noStrike" dirty="0">
                          <a:solidFill>
                            <a:schemeClr val="bg1"/>
                          </a:solidFill>
                          <a:effectLst/>
                          <a:latin typeface="+mn-lt"/>
                        </a:rPr>
                        <a:t>459</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fontAlgn="b"/>
                      <a:r>
                        <a:rPr lang="lv-LV" sz="2000" b="1" i="0" u="none" strike="noStrike" dirty="0">
                          <a:solidFill>
                            <a:schemeClr val="bg1"/>
                          </a:solidFill>
                          <a:effectLst/>
                          <a:latin typeface="+mn-lt"/>
                        </a:rPr>
                        <a:t>447</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fontAlgn="b"/>
                      <a:r>
                        <a:rPr lang="lv-LV" sz="2000" b="1" i="0" u="none" strike="noStrike" dirty="0">
                          <a:solidFill>
                            <a:schemeClr val="bg1"/>
                          </a:solidFill>
                          <a:effectLst/>
                          <a:latin typeface="+mn-lt"/>
                        </a:rPr>
                        <a:t>438</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fontAlgn="b"/>
                      <a:r>
                        <a:rPr lang="lv-LV" sz="2000" b="1" i="0" u="none" strike="noStrike" dirty="0">
                          <a:solidFill>
                            <a:schemeClr val="bg1"/>
                          </a:solidFill>
                          <a:effectLst/>
                          <a:latin typeface="+mn-lt"/>
                        </a:rPr>
                        <a:t>436</a:t>
                      </a:r>
                    </a:p>
                  </a:txBody>
                  <a:tcPr marL="9525" marR="9525" marT="952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59177961"/>
                  </a:ext>
                </a:extLst>
              </a:tr>
              <a:tr h="1475464">
                <a:tc>
                  <a:txBody>
                    <a:bodyPr/>
                    <a:lstStyle/>
                    <a:p>
                      <a:pPr algn="r" fontAlgn="b"/>
                      <a:r>
                        <a:rPr lang="lv-LV" sz="2000" b="1" i="0" u="none" strike="noStrike" dirty="0">
                          <a:solidFill>
                            <a:srgbClr val="006F92"/>
                          </a:solidFill>
                          <a:effectLst/>
                          <a:latin typeface="+mn-lt"/>
                        </a:rPr>
                        <a:t>Īrija</a:t>
                      </a:r>
                    </a:p>
                  </a:txBody>
                  <a:tcPr marL="9525" marR="9525" marT="144000" marB="0" vert="vert27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tc>
                  <a:txBody>
                    <a:bodyPr/>
                    <a:lstStyle/>
                    <a:p>
                      <a:pPr algn="r" fontAlgn="b"/>
                      <a:r>
                        <a:rPr lang="lv-LV" sz="2000" b="1" i="0" u="none" strike="noStrike" dirty="0">
                          <a:solidFill>
                            <a:srgbClr val="006F92"/>
                          </a:solidFill>
                          <a:effectLst/>
                          <a:latin typeface="+mn-lt"/>
                        </a:rPr>
                        <a:t>Igaunija</a:t>
                      </a:r>
                    </a:p>
                  </a:txBody>
                  <a:tcPr marL="9525" marR="9525" marT="144000" marB="0" vert="vert27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tc>
                  <a:txBody>
                    <a:bodyPr/>
                    <a:lstStyle/>
                    <a:p>
                      <a:pPr algn="r" fontAlgn="b"/>
                      <a:r>
                        <a:rPr lang="lv-LV" sz="2000" b="1" i="0" u="none" strike="noStrike" dirty="0">
                          <a:solidFill>
                            <a:srgbClr val="006F92"/>
                          </a:solidFill>
                          <a:effectLst/>
                          <a:latin typeface="+mn-lt"/>
                        </a:rPr>
                        <a:t>Lielbritānija</a:t>
                      </a:r>
                    </a:p>
                  </a:txBody>
                  <a:tcPr marL="9525" marR="9525" marT="144000" marB="0" vert="vert27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tc>
                  <a:txBody>
                    <a:bodyPr/>
                    <a:lstStyle/>
                    <a:p>
                      <a:pPr algn="r" fontAlgn="b"/>
                      <a:r>
                        <a:rPr lang="lv-LV" sz="2000" b="1" i="0" u="none" strike="noStrike" dirty="0">
                          <a:solidFill>
                            <a:srgbClr val="006F92"/>
                          </a:solidFill>
                          <a:effectLst/>
                          <a:latin typeface="+mn-lt"/>
                        </a:rPr>
                        <a:t>Somija</a:t>
                      </a:r>
                    </a:p>
                  </a:txBody>
                  <a:tcPr marL="9525" marR="9525" marT="144000" marB="0" vert="vert27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tc>
                  <a:txBody>
                    <a:bodyPr/>
                    <a:lstStyle/>
                    <a:p>
                      <a:pPr algn="r" fontAlgn="b"/>
                      <a:r>
                        <a:rPr lang="lv-LV" sz="2000" b="1" i="0" u="none" strike="noStrike" dirty="0" err="1">
                          <a:solidFill>
                            <a:srgbClr val="006F92"/>
                          </a:solidFill>
                          <a:effectLst/>
                          <a:latin typeface="+mn-lt"/>
                        </a:rPr>
                        <a:t>Dāniija</a:t>
                      </a:r>
                      <a:endParaRPr lang="lv-LV" sz="2000" b="1" i="0" u="none" strike="noStrike" dirty="0">
                        <a:solidFill>
                          <a:srgbClr val="006F92"/>
                        </a:solidFill>
                        <a:effectLst/>
                        <a:latin typeface="+mn-lt"/>
                      </a:endParaRPr>
                    </a:p>
                  </a:txBody>
                  <a:tcPr marL="9525" marR="9525" marT="144000" marB="0" vert="vert27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tc>
                  <a:txBody>
                    <a:bodyPr/>
                    <a:lstStyle/>
                    <a:p>
                      <a:pPr algn="r" fontAlgn="b"/>
                      <a:r>
                        <a:rPr lang="lv-LV" sz="2000" b="1" i="0" u="none" strike="noStrike" dirty="0">
                          <a:solidFill>
                            <a:srgbClr val="006F92"/>
                          </a:solidFill>
                          <a:effectLst/>
                          <a:latin typeface="+mn-lt"/>
                        </a:rPr>
                        <a:t>Polija</a:t>
                      </a:r>
                    </a:p>
                  </a:txBody>
                  <a:tcPr marL="9525" marR="9525" marT="144000" marB="0" vert="vert27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tc>
                  <a:txBody>
                    <a:bodyPr/>
                    <a:lstStyle/>
                    <a:p>
                      <a:pPr algn="r" fontAlgn="b"/>
                      <a:r>
                        <a:rPr lang="lv-LV" sz="2000" b="1" i="0" u="none" strike="noStrike" dirty="0">
                          <a:solidFill>
                            <a:srgbClr val="006F92"/>
                          </a:solidFill>
                          <a:effectLst/>
                          <a:latin typeface="+mn-lt"/>
                        </a:rPr>
                        <a:t>Čehija</a:t>
                      </a:r>
                    </a:p>
                  </a:txBody>
                  <a:tcPr marL="9525" marR="9525" marT="144000" marB="0" vert="vert27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tc>
                  <a:txBody>
                    <a:bodyPr/>
                    <a:lstStyle/>
                    <a:p>
                      <a:pPr algn="r" fontAlgn="b"/>
                      <a:r>
                        <a:rPr lang="lv-LV" sz="2000" b="1" i="0" u="none" strike="noStrike" dirty="0">
                          <a:solidFill>
                            <a:srgbClr val="006F92"/>
                          </a:solidFill>
                          <a:effectLst/>
                          <a:latin typeface="+mn-lt"/>
                        </a:rPr>
                        <a:t>Zviedrija</a:t>
                      </a:r>
                    </a:p>
                  </a:txBody>
                  <a:tcPr marL="9525" marR="9525" marT="144000" marB="0" vert="vert27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tc>
                  <a:txBody>
                    <a:bodyPr/>
                    <a:lstStyle/>
                    <a:p>
                      <a:pPr algn="r" fontAlgn="b"/>
                      <a:r>
                        <a:rPr lang="lv-LV" sz="2000" b="1" i="0" u="none" strike="noStrike" dirty="0">
                          <a:solidFill>
                            <a:srgbClr val="006F92"/>
                          </a:solidFill>
                          <a:effectLst/>
                          <a:latin typeface="+mn-lt"/>
                        </a:rPr>
                        <a:t>Šveice</a:t>
                      </a:r>
                    </a:p>
                  </a:txBody>
                  <a:tcPr marL="9525" marR="9525" marT="144000" marB="0" vert="vert27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tc>
                  <a:txBody>
                    <a:bodyPr/>
                    <a:lstStyle/>
                    <a:p>
                      <a:pPr algn="r" fontAlgn="b"/>
                      <a:r>
                        <a:rPr lang="lv-LV" sz="2000" b="1" i="0" u="none" strike="noStrike" dirty="0">
                          <a:solidFill>
                            <a:srgbClr val="006F92"/>
                          </a:solidFill>
                          <a:effectLst/>
                          <a:latin typeface="+mn-lt"/>
                        </a:rPr>
                        <a:t>Itālija</a:t>
                      </a:r>
                    </a:p>
                  </a:txBody>
                  <a:tcPr marL="9525" marR="9525" marT="144000" marB="0" vert="vert27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tc>
                  <a:txBody>
                    <a:bodyPr/>
                    <a:lstStyle/>
                    <a:p>
                      <a:pPr algn="r" fontAlgn="b"/>
                      <a:r>
                        <a:rPr lang="lv-LV" sz="2000" b="1" i="1" u="none" strike="noStrike" dirty="0">
                          <a:solidFill>
                            <a:srgbClr val="E9B91C"/>
                          </a:solidFill>
                          <a:effectLst/>
                          <a:latin typeface="+mn-lt"/>
                        </a:rPr>
                        <a:t>Austrija</a:t>
                      </a:r>
                    </a:p>
                  </a:txBody>
                  <a:tcPr marL="9525" marR="9525" marT="144000" marB="0" vert="vert270" anchor="ctr">
                    <a:lnL w="28575" cap="flat" cmpd="sng" algn="ctr">
                      <a:solidFill>
                        <a:srgbClr val="006F92"/>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tc>
                  <a:txBody>
                    <a:bodyPr/>
                    <a:lstStyle/>
                    <a:p>
                      <a:pPr algn="r" fontAlgn="b"/>
                      <a:r>
                        <a:rPr lang="lv-LV" sz="2000" b="1" i="1" u="none" strike="noStrike" dirty="0">
                          <a:solidFill>
                            <a:srgbClr val="E9B91C"/>
                          </a:solidFill>
                          <a:effectLst/>
                          <a:latin typeface="+mn-lt"/>
                        </a:rPr>
                        <a:t>Vācija</a:t>
                      </a:r>
                    </a:p>
                  </a:txBody>
                  <a:tcPr marL="9525" marR="9525" marT="144000" marB="0" vert="vert270" anchor="ctr">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tc>
                  <a:txBody>
                    <a:bodyPr/>
                    <a:lstStyle/>
                    <a:p>
                      <a:pPr algn="r" fontAlgn="b"/>
                      <a:r>
                        <a:rPr lang="lv-LV" sz="2000" b="1" i="1" u="none" strike="noStrike" dirty="0">
                          <a:solidFill>
                            <a:srgbClr val="E9B91C"/>
                          </a:solidFill>
                          <a:effectLst/>
                          <a:latin typeface="+mn-lt"/>
                        </a:rPr>
                        <a:t>Beļģija</a:t>
                      </a:r>
                    </a:p>
                  </a:txBody>
                  <a:tcPr marL="9525" marR="9525" marT="144000" marB="0" vert="vert270" anchor="ctr">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tc>
                  <a:txBody>
                    <a:bodyPr/>
                    <a:lstStyle/>
                    <a:p>
                      <a:pPr algn="r" fontAlgn="b"/>
                      <a:r>
                        <a:rPr lang="lv-LV" sz="2000" b="1" i="1" u="none" strike="noStrike" dirty="0">
                          <a:solidFill>
                            <a:srgbClr val="E9B91C"/>
                          </a:solidFill>
                          <a:effectLst/>
                          <a:latin typeface="+mn-lt"/>
                        </a:rPr>
                        <a:t>Portugāle</a:t>
                      </a:r>
                    </a:p>
                  </a:txBody>
                  <a:tcPr marL="9525" marR="9525" marT="144000" marB="0" vert="vert270" anchor="ctr">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tc>
                  <a:txBody>
                    <a:bodyPr/>
                    <a:lstStyle/>
                    <a:p>
                      <a:pPr algn="r" fontAlgn="b"/>
                      <a:r>
                        <a:rPr lang="lv-LV" sz="2000" b="1" i="1" u="none" strike="noStrike" dirty="0">
                          <a:solidFill>
                            <a:srgbClr val="E9B91C"/>
                          </a:solidFill>
                          <a:effectLst/>
                          <a:latin typeface="+mn-lt"/>
                        </a:rPr>
                        <a:t>Norvēģija</a:t>
                      </a:r>
                    </a:p>
                  </a:txBody>
                  <a:tcPr marL="9525" marR="9525" marT="144000" marB="0" vert="vert270" anchor="ctr">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tc>
                  <a:txBody>
                    <a:bodyPr/>
                    <a:lstStyle/>
                    <a:p>
                      <a:pPr algn="r" fontAlgn="b"/>
                      <a:r>
                        <a:rPr lang="lv-LV" sz="2000" b="1" i="0" u="none" strike="noStrike" dirty="0">
                          <a:solidFill>
                            <a:srgbClr val="F34E34"/>
                          </a:solidFill>
                          <a:effectLst/>
                          <a:latin typeface="+mn-lt"/>
                        </a:rPr>
                        <a:t>Latvija</a:t>
                      </a:r>
                    </a:p>
                  </a:txBody>
                  <a:tcPr marL="9525" marR="9525" marT="144000" marB="0" vert="vert270" anchor="ctr">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tc>
                  <a:txBody>
                    <a:bodyPr/>
                    <a:lstStyle/>
                    <a:p>
                      <a:pPr algn="r" fontAlgn="b"/>
                      <a:r>
                        <a:rPr lang="lv-LV" sz="2000" b="1" i="1" u="none" strike="noStrike" dirty="0">
                          <a:solidFill>
                            <a:srgbClr val="E9B91C"/>
                          </a:solidFill>
                          <a:effectLst/>
                          <a:latin typeface="+mn-lt"/>
                        </a:rPr>
                        <a:t>Spānija</a:t>
                      </a:r>
                    </a:p>
                  </a:txBody>
                  <a:tcPr marL="9525" marR="9525" marT="144000" marB="0" vert="vert270" anchor="ctr">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tc>
                  <a:txBody>
                    <a:bodyPr/>
                    <a:lstStyle/>
                    <a:p>
                      <a:pPr algn="r" fontAlgn="b"/>
                      <a:r>
                        <a:rPr lang="lv-LV" sz="2000" b="1" i="1" u="none" strike="noStrike" dirty="0">
                          <a:solidFill>
                            <a:srgbClr val="E9B91C"/>
                          </a:solidFill>
                          <a:effectLst/>
                          <a:latin typeface="+mn-lt"/>
                        </a:rPr>
                        <a:t>Francija</a:t>
                      </a:r>
                    </a:p>
                  </a:txBody>
                  <a:tcPr marL="9525" marR="9525" marT="144000" marB="0" vert="vert270" anchor="ctr">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tc>
                  <a:txBody>
                    <a:bodyPr/>
                    <a:lstStyle/>
                    <a:p>
                      <a:pPr algn="r" fontAlgn="b"/>
                      <a:r>
                        <a:rPr lang="lv-LV" sz="2000" b="1" i="1" u="none" strike="noStrike" dirty="0">
                          <a:solidFill>
                            <a:srgbClr val="E9B91C"/>
                          </a:solidFill>
                          <a:effectLst/>
                          <a:latin typeface="+mn-lt"/>
                        </a:rPr>
                        <a:t>Ungārija</a:t>
                      </a:r>
                    </a:p>
                  </a:txBody>
                  <a:tcPr marL="9525" marR="9525" marT="144000" marB="0" vert="vert270" anchor="ctr">
                    <a:lnL w="28575" cap="flat" cmpd="sng" algn="ctr">
                      <a:solidFill>
                        <a:srgbClr val="E9B91C"/>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tcPr>
                </a:tc>
                <a:tc>
                  <a:txBody>
                    <a:bodyPr/>
                    <a:lstStyle/>
                    <a:p>
                      <a:pPr algn="r" fontAlgn="b"/>
                      <a:r>
                        <a:rPr lang="lv-LV" sz="2000" b="1" i="1" u="none" strike="noStrike" dirty="0">
                          <a:solidFill>
                            <a:schemeClr val="tx1">
                              <a:lumMod val="65000"/>
                              <a:lumOff val="35000"/>
                            </a:schemeClr>
                          </a:solidFill>
                          <a:effectLst/>
                          <a:latin typeface="+mn-lt"/>
                        </a:rPr>
                        <a:t>Lietuva</a:t>
                      </a:r>
                    </a:p>
                  </a:txBody>
                  <a:tcPr marL="9525" marR="9525" marT="144000" marB="0" vert="vert270" anchor="ct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pPr algn="r" fontAlgn="b"/>
                      <a:r>
                        <a:rPr lang="lv-LV" sz="2000" b="1" i="0" u="none" strike="noStrike" dirty="0">
                          <a:solidFill>
                            <a:schemeClr val="tx1">
                              <a:lumMod val="65000"/>
                              <a:lumOff val="35000"/>
                            </a:schemeClr>
                          </a:solidFill>
                          <a:effectLst/>
                          <a:latin typeface="+mn-lt"/>
                        </a:rPr>
                        <a:t>Slovēnija</a:t>
                      </a:r>
                    </a:p>
                  </a:txBody>
                  <a:tcPr marL="9525" marR="9525" marT="144000" marB="0" vert="vert270" anchor="ct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pPr algn="r" fontAlgn="b"/>
                      <a:r>
                        <a:rPr lang="lv-LV" sz="2000" b="1" i="0" u="none" strike="noStrike" dirty="0">
                          <a:solidFill>
                            <a:schemeClr val="tx1">
                              <a:lumMod val="65000"/>
                              <a:lumOff val="35000"/>
                            </a:schemeClr>
                          </a:solidFill>
                          <a:effectLst/>
                          <a:latin typeface="+mn-lt"/>
                        </a:rPr>
                        <a:t>Nīderlande</a:t>
                      </a:r>
                    </a:p>
                  </a:txBody>
                  <a:tcPr marL="9525" marR="9525" marT="144000" marB="0" vert="vert270" anchor="ct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pPr algn="r" fontAlgn="b"/>
                      <a:r>
                        <a:rPr lang="lv-LV" sz="2000" b="1" i="0" u="none" strike="noStrike" dirty="0">
                          <a:solidFill>
                            <a:schemeClr val="tx1">
                              <a:lumMod val="65000"/>
                              <a:lumOff val="35000"/>
                            </a:schemeClr>
                          </a:solidFill>
                          <a:effectLst/>
                          <a:latin typeface="+mn-lt"/>
                        </a:rPr>
                        <a:t>Slovākija</a:t>
                      </a:r>
                    </a:p>
                  </a:txBody>
                  <a:tcPr marL="9525" marR="9525" marT="144000" marB="0" vert="vert270" anchor="ct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pPr algn="r" fontAlgn="b"/>
                      <a:r>
                        <a:rPr lang="lv-LV" sz="2000" b="1" i="0" u="none" strike="noStrike" dirty="0">
                          <a:solidFill>
                            <a:schemeClr val="tx1">
                              <a:lumMod val="65000"/>
                              <a:lumOff val="35000"/>
                            </a:schemeClr>
                          </a:solidFill>
                          <a:effectLst/>
                          <a:latin typeface="+mn-lt"/>
                        </a:rPr>
                        <a:t>Grieķija</a:t>
                      </a:r>
                    </a:p>
                  </a:txBody>
                  <a:tcPr marL="9525" marR="9525" marT="144000" marB="0" vert="vert270" anchor="ct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tc>
                  <a:txBody>
                    <a:bodyPr/>
                    <a:lstStyle/>
                    <a:p>
                      <a:pPr algn="r" fontAlgn="b"/>
                      <a:r>
                        <a:rPr lang="lv-LV" sz="2000" b="1" i="0" u="none" strike="noStrike" dirty="0">
                          <a:solidFill>
                            <a:schemeClr val="tx1">
                              <a:lumMod val="65000"/>
                              <a:lumOff val="35000"/>
                            </a:schemeClr>
                          </a:solidFill>
                          <a:effectLst/>
                          <a:latin typeface="+mn-lt"/>
                        </a:rPr>
                        <a:t>Islande</a:t>
                      </a:r>
                    </a:p>
                  </a:txBody>
                  <a:tcPr marL="9525" marR="9525" marT="144000" marB="0" vert="vert270" anchor="ct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412183681"/>
                  </a:ext>
                </a:extLst>
              </a:tr>
            </a:tbl>
          </a:graphicData>
        </a:graphic>
      </p:graphicFrame>
      <p:sp>
        <p:nvSpPr>
          <p:cNvPr id="12" name="TextBox 11">
            <a:extLst>
              <a:ext uri="{FF2B5EF4-FFF2-40B4-BE49-F238E27FC236}">
                <a16:creationId xmlns:a16="http://schemas.microsoft.com/office/drawing/2014/main" id="{CE1DCA86-E066-589A-1E29-08B4CB64D106}"/>
              </a:ext>
            </a:extLst>
          </p:cNvPr>
          <p:cNvSpPr txBox="1"/>
          <p:nvPr/>
        </p:nvSpPr>
        <p:spPr>
          <a:xfrm>
            <a:off x="3289965" y="1501504"/>
            <a:ext cx="5052757" cy="1261884"/>
          </a:xfrm>
          <a:prstGeom prst="rect">
            <a:avLst/>
          </a:prstGeom>
          <a:noFill/>
        </p:spPr>
        <p:txBody>
          <a:bodyPr wrap="square" rtlCol="0">
            <a:spAutoFit/>
          </a:bodyPr>
          <a:lstStyle/>
          <a:p>
            <a:r>
              <a:rPr lang="lv-LV" sz="2800" b="1" dirty="0">
                <a:solidFill>
                  <a:srgbClr val="F34E34"/>
                </a:solidFill>
              </a:rPr>
              <a:t>Latvija</a:t>
            </a:r>
            <a:r>
              <a:rPr lang="lv-LV" sz="2400" b="1" dirty="0"/>
              <a:t> </a:t>
            </a:r>
            <a:r>
              <a:rPr lang="lv-LV" sz="2400" b="1" dirty="0">
                <a:solidFill>
                  <a:srgbClr val="006F92"/>
                </a:solidFill>
              </a:rPr>
              <a:t>– 475 punkti</a:t>
            </a:r>
          </a:p>
          <a:p>
            <a:r>
              <a:rPr lang="lv-LV" sz="2400" b="1" dirty="0">
                <a:solidFill>
                  <a:srgbClr val="006F92"/>
                </a:solidFill>
              </a:rPr>
              <a:t>Starp OECD valstīm 16.-28. vieta, starp visām dalībvalstīm 20.-32. vieta</a:t>
            </a:r>
          </a:p>
        </p:txBody>
      </p:sp>
      <p:pic>
        <p:nvPicPr>
          <p:cNvPr id="2" name="Attēls 1" descr="Attēls, kurā ir teksts, ekrānuzņēmums, fonts, dizains&#10;&#10;Apraksts ģenerēts automātiski">
            <a:extLst>
              <a:ext uri="{FF2B5EF4-FFF2-40B4-BE49-F238E27FC236}">
                <a16:creationId xmlns:a16="http://schemas.microsoft.com/office/drawing/2014/main" id="{DA0F2DD9-C1EC-D8C7-1A41-C12A8BA38185}"/>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a:off x="-25567" y="6617616"/>
            <a:ext cx="9169567" cy="240384"/>
          </a:xfrm>
          <a:prstGeom prst="rect">
            <a:avLst/>
          </a:prstGeom>
        </p:spPr>
      </p:pic>
    </p:spTree>
    <p:extLst>
      <p:ext uri="{BB962C8B-B14F-4D97-AF65-F5344CB8AC3E}">
        <p14:creationId xmlns:p14="http://schemas.microsoft.com/office/powerpoint/2010/main" val="25541516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DB4E60A-7DFC-A1F2-91EA-F40537E416CC}"/>
              </a:ext>
            </a:extLst>
          </p:cNvPr>
          <p:cNvSpPr>
            <a:spLocks noGrp="1"/>
          </p:cNvSpPr>
          <p:nvPr>
            <p:ph type="title"/>
          </p:nvPr>
        </p:nvSpPr>
        <p:spPr>
          <a:xfrm>
            <a:off x="628650" y="317994"/>
            <a:ext cx="7886700" cy="1325563"/>
          </a:xfrm>
        </p:spPr>
        <p:txBody>
          <a:bodyPr>
            <a:normAutofit/>
          </a:bodyPr>
          <a:lstStyle/>
          <a:p>
            <a:r>
              <a:rPr lang="lv-LV" sz="2800" b="1" dirty="0">
                <a:solidFill>
                  <a:srgbClr val="FF0000"/>
                </a:solidFill>
                <a:effectLst>
                  <a:outerShdw blurRad="38100" dist="38100" dir="2700000" algn="tl">
                    <a:srgbClr val="000000">
                      <a:alpha val="43137"/>
                    </a:srgbClr>
                  </a:outerShdw>
                </a:effectLst>
                <a:latin typeface="+mn-lt"/>
              </a:rPr>
              <a:t>Skolu direktoru aptauja par klases audzinātāju maiņu pamatskolā, 121 OECD OISA 2028 </a:t>
            </a:r>
            <a:r>
              <a:rPr lang="lv-LV" sz="2800" b="1" dirty="0" err="1">
                <a:solidFill>
                  <a:srgbClr val="FF0000"/>
                </a:solidFill>
                <a:effectLst>
                  <a:outerShdw blurRad="38100" dist="38100" dir="2700000" algn="tl">
                    <a:srgbClr val="000000">
                      <a:alpha val="43137"/>
                    </a:srgbClr>
                  </a:outerShdw>
                </a:effectLst>
                <a:latin typeface="+mn-lt"/>
              </a:rPr>
              <a:t>dalībskolas</a:t>
            </a:r>
            <a:r>
              <a:rPr lang="lv-LV" sz="2800" b="1" dirty="0">
                <a:solidFill>
                  <a:srgbClr val="FF0000"/>
                </a:solidFill>
                <a:effectLst>
                  <a:outerShdw blurRad="38100" dist="38100" dir="2700000" algn="tl">
                    <a:srgbClr val="000000">
                      <a:alpha val="43137"/>
                    </a:srgbClr>
                  </a:outerShdw>
                </a:effectLst>
                <a:latin typeface="+mn-lt"/>
              </a:rPr>
              <a:t> direktors, secinājumi:</a:t>
            </a:r>
          </a:p>
        </p:txBody>
      </p:sp>
      <p:sp>
        <p:nvSpPr>
          <p:cNvPr id="3" name="Satura vietturis 2">
            <a:extLst>
              <a:ext uri="{FF2B5EF4-FFF2-40B4-BE49-F238E27FC236}">
                <a16:creationId xmlns:a16="http://schemas.microsoft.com/office/drawing/2014/main" id="{E8ABFC1E-5933-5D6D-C693-9250AD39E5C3}"/>
              </a:ext>
            </a:extLst>
          </p:cNvPr>
          <p:cNvSpPr>
            <a:spLocks noGrp="1"/>
          </p:cNvSpPr>
          <p:nvPr>
            <p:ph idx="1"/>
          </p:nvPr>
        </p:nvSpPr>
        <p:spPr>
          <a:xfrm>
            <a:off x="358219" y="1882186"/>
            <a:ext cx="8455843" cy="4351338"/>
          </a:xfrm>
        </p:spPr>
        <p:txBody>
          <a:bodyPr>
            <a:normAutofit fontScale="92500" lnSpcReduction="10000"/>
          </a:bodyPr>
          <a:lstStyle/>
          <a:p>
            <a:pPr>
              <a:spcBef>
                <a:spcPts val="600"/>
              </a:spcBef>
              <a:spcAft>
                <a:spcPts val="600"/>
              </a:spcAft>
            </a:pPr>
            <a:r>
              <a:rPr lang="lv-LV" sz="2400" b="1" dirty="0"/>
              <a:t>74% skolu klases audzinātājs pirmo reizi visbiežāk tiek mainīts 5. klasē</a:t>
            </a:r>
          </a:p>
          <a:p>
            <a:pPr>
              <a:spcBef>
                <a:spcPts val="600"/>
              </a:spcBef>
              <a:spcAft>
                <a:spcPts val="600"/>
              </a:spcAft>
            </a:pPr>
            <a:r>
              <a:rPr lang="lv-LV" sz="2400" b="1" dirty="0"/>
              <a:t>80% direktoru piekrīt, ka bieža klases audzinātāja maiņa skolēniem rada nedrošības sajūtu</a:t>
            </a:r>
          </a:p>
          <a:p>
            <a:pPr>
              <a:spcBef>
                <a:spcPts val="600"/>
              </a:spcBef>
              <a:spcAft>
                <a:spcPts val="600"/>
              </a:spcAft>
            </a:pPr>
            <a:r>
              <a:rPr lang="lv-LV" sz="2400" b="1" dirty="0"/>
              <a:t>62% direktoru piekrīt, ka bieža klases audzinātāja maiņa ietekmē klases sociālo vidi</a:t>
            </a:r>
          </a:p>
          <a:p>
            <a:pPr>
              <a:spcBef>
                <a:spcPts val="600"/>
              </a:spcBef>
              <a:spcAft>
                <a:spcPts val="600"/>
              </a:spcAft>
            </a:pPr>
            <a:r>
              <a:rPr lang="lv-LV" sz="2400" b="1" dirty="0"/>
              <a:t>Puse skolu direktoru joprojām uzskata, ka klases audzinātāja maiņa pēc 4. klases un tad līdz 9. klasei ir optimālais modelis</a:t>
            </a:r>
          </a:p>
          <a:p>
            <a:pPr>
              <a:spcBef>
                <a:spcPts val="600"/>
              </a:spcBef>
              <a:spcAft>
                <a:spcPts val="600"/>
              </a:spcAft>
            </a:pPr>
            <a:r>
              <a:rPr lang="lv-LV" sz="2400" b="1" dirty="0"/>
              <a:t>20% skolu direktoru uzskata, ka optimālais klases audzinātāja maiņas modelis ir 1. – 3. klase, 4.- 6. vai 4. – 9. klase</a:t>
            </a:r>
          </a:p>
          <a:p>
            <a:pPr>
              <a:spcBef>
                <a:spcPts val="600"/>
              </a:spcBef>
              <a:spcAft>
                <a:spcPts val="600"/>
              </a:spcAft>
            </a:pPr>
            <a:r>
              <a:rPr lang="lv-LV" sz="2400" b="1" dirty="0"/>
              <a:t>Skolās, kurās klases audzinātājs netiek mainīts pēc 4. klases, skolēnu sasniegumi ir augstāki (480 p-</a:t>
            </a:r>
            <a:r>
              <a:rPr lang="lv-LV" sz="2400" b="1" dirty="0" err="1"/>
              <a:t>ti</a:t>
            </a:r>
            <a:r>
              <a:rPr lang="lv-LV" sz="2400" b="1" dirty="0"/>
              <a:t>) nekā skolās, kur audzinātāju biežāk maina pēc 4. klases (468 p-</a:t>
            </a:r>
            <a:r>
              <a:rPr lang="lv-LV" sz="2400" b="1" dirty="0" err="1"/>
              <a:t>ti</a:t>
            </a:r>
            <a:r>
              <a:rPr lang="lv-LV" sz="2400" b="1" dirty="0"/>
              <a:t>). Kaut arī šī starpība nav statistiski nozīmīga, tendence ir saskatāma,</a:t>
            </a:r>
          </a:p>
        </p:txBody>
      </p:sp>
    </p:spTree>
    <p:extLst>
      <p:ext uri="{BB962C8B-B14F-4D97-AF65-F5344CB8AC3E}">
        <p14:creationId xmlns:p14="http://schemas.microsoft.com/office/powerpoint/2010/main" val="3913411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1" y="1629318"/>
            <a:ext cx="9144000" cy="3246013"/>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Paldies par uzmanību!</a:t>
            </a:r>
            <a:endParaRPr lang="es-ES" altLang="lv-LV" sz="3200" b="1" dirty="0">
              <a:ln w="19050">
                <a:noFill/>
              </a:ln>
              <a:effectLst>
                <a:outerShdw blurRad="50800" dist="38100" dir="2700000" algn="tl" rotWithShape="0">
                  <a:prstClr val="black">
                    <a:alpha val="40000"/>
                  </a:prstClr>
                </a:outerShdw>
              </a:effectLst>
              <a:cs typeface="Browallia New" panose="020B0502040204020203" pitchFamily="34" charset="-34"/>
            </a:endParaRPr>
          </a:p>
        </p:txBody>
      </p:sp>
      <p:pic>
        <p:nvPicPr>
          <p:cNvPr id="8" name="Picture 5" descr="pet_instituta_logo_civic-png-caurspidigs.png"/>
          <p:cNvPicPr>
            <a:picLocks noChangeAspect="1"/>
          </p:cNvPicPr>
          <p:nvPr/>
        </p:nvPicPr>
        <p:blipFill>
          <a:blip r:embed="rId3" cstate="print"/>
          <a:stretch>
            <a:fillRect/>
          </a:stretch>
        </p:blipFill>
        <p:spPr>
          <a:xfrm>
            <a:off x="8128712" y="479254"/>
            <a:ext cx="816632" cy="1113588"/>
          </a:xfrm>
          <a:prstGeom prst="rect">
            <a:avLst/>
          </a:prstGeom>
          <a:noFill/>
        </p:spPr>
      </p:pic>
      <p:sp>
        <p:nvSpPr>
          <p:cNvPr id="2" name="Rectangle 1"/>
          <p:cNvSpPr/>
          <p:nvPr/>
        </p:nvSpPr>
        <p:spPr>
          <a:xfrm>
            <a:off x="1141588" y="5091165"/>
            <a:ext cx="7236804" cy="1011437"/>
          </a:xfrm>
          <a:prstGeom prst="rect">
            <a:avLst/>
          </a:prstGeom>
          <a:noFill/>
          <a:ln>
            <a:noFill/>
          </a:ln>
          <a:effectLst>
            <a:softEdge rad="1270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398003" y="388359"/>
            <a:ext cx="353406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DALĪBA STARPTAUTISKOS IZGLĪTĪBAS PĒTĪJUMOS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PROJEKTA NR. 8.3.6.1/16/I/001</a:t>
            </a:r>
          </a:p>
        </p:txBody>
      </p:sp>
      <p:pic>
        <p:nvPicPr>
          <p:cNvPr id="16" name="Picture 15">
            <a:extLst>
              <a:ext uri="{FF2B5EF4-FFF2-40B4-BE49-F238E27FC236}">
                <a16:creationId xmlns:a16="http://schemas.microsoft.com/office/drawing/2014/main" id="{F0F886C0-E248-45C8-80E5-CD17E9884A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9636" y="5870459"/>
            <a:ext cx="2732389" cy="564796"/>
          </a:xfrm>
          <a:prstGeom prst="rect">
            <a:avLst/>
          </a:prstGeom>
        </p:spPr>
      </p:pic>
      <p:pic>
        <p:nvPicPr>
          <p:cNvPr id="5" name="Attēls 4">
            <a:extLst>
              <a:ext uri="{FF2B5EF4-FFF2-40B4-BE49-F238E27FC236}">
                <a16:creationId xmlns:a16="http://schemas.microsoft.com/office/drawing/2014/main" id="{68C4D61A-F09E-7A18-1169-60A708ED93D9}"/>
              </a:ext>
            </a:extLst>
          </p:cNvPr>
          <p:cNvPicPr>
            <a:picLocks noChangeAspect="1"/>
          </p:cNvPicPr>
          <p:nvPr/>
        </p:nvPicPr>
        <p:blipFill>
          <a:blip r:embed="rId5"/>
          <a:stretch>
            <a:fillRect/>
          </a:stretch>
        </p:blipFill>
        <p:spPr>
          <a:xfrm>
            <a:off x="5535676" y="5713418"/>
            <a:ext cx="1985963" cy="700088"/>
          </a:xfrm>
          <a:prstGeom prst="rect">
            <a:avLst/>
          </a:prstGeom>
        </p:spPr>
      </p:pic>
      <p:pic>
        <p:nvPicPr>
          <p:cNvPr id="9" name="Attēls 8" descr="Attēls, kurā ir teksts, ekrānuzņēmums, fonts, dizains&#10;&#10;Apraksts ģenerēts automātiski">
            <a:extLst>
              <a:ext uri="{FF2B5EF4-FFF2-40B4-BE49-F238E27FC236}">
                <a16:creationId xmlns:a16="http://schemas.microsoft.com/office/drawing/2014/main" id="{8557B56E-EBD5-5DE7-978D-CA3D6763B3FB}"/>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32773"/>
            <a:ext cx="9143999" cy="179315"/>
          </a:xfrm>
          <a:prstGeom prst="rect">
            <a:avLst/>
          </a:prstGeom>
        </p:spPr>
      </p:pic>
      <p:pic>
        <p:nvPicPr>
          <p:cNvPr id="11" name="Attēls 10" descr="Attēls, kurā ir teksts, ekrānuzņēmums, fonts, dizains&#10;&#10;Apraksts ģenerēts automātiski">
            <a:extLst>
              <a:ext uri="{FF2B5EF4-FFF2-40B4-BE49-F238E27FC236}">
                <a16:creationId xmlns:a16="http://schemas.microsoft.com/office/drawing/2014/main" id="{989B90A1-13A2-30EB-A07E-EBA4EF6FBD41}"/>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
        <p:nvSpPr>
          <p:cNvPr id="10" name="Subtitle 9">
            <a:extLst>
              <a:ext uri="{FF2B5EF4-FFF2-40B4-BE49-F238E27FC236}">
                <a16:creationId xmlns:a16="http://schemas.microsoft.com/office/drawing/2014/main" id="{C4BB5C12-690C-4938-AC70-1DE5D5F15E5A}"/>
              </a:ext>
            </a:extLst>
          </p:cNvPr>
          <p:cNvSpPr>
            <a:spLocks noGrp="1"/>
          </p:cNvSpPr>
          <p:nvPr>
            <p:ph type="subTitle" idx="1"/>
          </p:nvPr>
        </p:nvSpPr>
        <p:spPr/>
        <p:txBody>
          <a:bodyPr/>
          <a:lstStyle/>
          <a:p>
            <a:endParaRPr lang="en-150"/>
          </a:p>
        </p:txBody>
      </p:sp>
    </p:spTree>
    <p:extLst>
      <p:ext uri="{BB962C8B-B14F-4D97-AF65-F5344CB8AC3E}">
        <p14:creationId xmlns:p14="http://schemas.microsoft.com/office/powerpoint/2010/main" val="39149046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5">
            <a:extLst>
              <a:ext uri="{FF2B5EF4-FFF2-40B4-BE49-F238E27FC236}">
                <a16:creationId xmlns:a16="http://schemas.microsoft.com/office/drawing/2014/main" id="{76128685-4D2D-4E42-8889-0B78AF5ED9E7}"/>
              </a:ext>
            </a:extLst>
          </p:cNvPr>
          <p:cNvGraphicFramePr>
            <a:graphicFrameLocks/>
          </p:cNvGraphicFramePr>
          <p:nvPr>
            <p:extLst>
              <p:ext uri="{D42A27DB-BD31-4B8C-83A1-F6EECF244321}">
                <p14:modId xmlns:p14="http://schemas.microsoft.com/office/powerpoint/2010/main" val="1751616426"/>
              </p:ext>
            </p:extLst>
          </p:nvPr>
        </p:nvGraphicFramePr>
        <p:xfrm>
          <a:off x="3202928" y="254525"/>
          <a:ext cx="5941072" cy="6466786"/>
        </p:xfrm>
        <a:graphic>
          <a:graphicData uri="http://schemas.openxmlformats.org/drawingml/2006/chart">
            <c:chart xmlns:c="http://schemas.openxmlformats.org/drawingml/2006/chart" xmlns:r="http://schemas.openxmlformats.org/officeDocument/2006/relationships" r:id="rId2"/>
          </a:graphicData>
        </a:graphic>
      </p:graphicFrame>
      <p:sp>
        <p:nvSpPr>
          <p:cNvPr id="3" name="Virsraksts 1">
            <a:extLst>
              <a:ext uri="{FF2B5EF4-FFF2-40B4-BE49-F238E27FC236}">
                <a16:creationId xmlns:a16="http://schemas.microsoft.com/office/drawing/2014/main" id="{E1A9A32C-B82E-FED0-4987-88616AC7602A}"/>
              </a:ext>
            </a:extLst>
          </p:cNvPr>
          <p:cNvSpPr txBox="1">
            <a:spLocks/>
          </p:cNvSpPr>
          <p:nvPr/>
        </p:nvSpPr>
        <p:spPr>
          <a:xfrm>
            <a:off x="169682" y="2133379"/>
            <a:ext cx="3035471" cy="1919074"/>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800" b="1" dirty="0">
                <a:solidFill>
                  <a:srgbClr val="E9B91C"/>
                </a:solidFill>
                <a:latin typeface="+mn-lt"/>
              </a:rPr>
              <a:t>Skolēnu sasniegumu sadalījums lasīšanas kompetences līmeņos</a:t>
            </a:r>
            <a:endParaRPr lang="en-US" sz="2800" b="1" dirty="0">
              <a:solidFill>
                <a:srgbClr val="E9B91C"/>
              </a:solidFill>
              <a:latin typeface="+mn-lt"/>
            </a:endParaRPr>
          </a:p>
        </p:txBody>
      </p:sp>
      <p:pic>
        <p:nvPicPr>
          <p:cNvPr id="5" name="Attēls 4" descr="Attēls, kurā ir teksts, ekrānuzņēmums, fonts, dizains&#10;&#10;Apraksts ģenerēts automātiski">
            <a:extLst>
              <a:ext uri="{FF2B5EF4-FFF2-40B4-BE49-F238E27FC236}">
                <a16:creationId xmlns:a16="http://schemas.microsoft.com/office/drawing/2014/main" id="{E6CBFC2E-D8C5-58AA-A474-ADCA1485AA3E}"/>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136211" y="4146563"/>
            <a:ext cx="3102411" cy="164592"/>
          </a:xfrm>
          <a:prstGeom prst="rect">
            <a:avLst/>
          </a:prstGeom>
        </p:spPr>
      </p:pic>
      <p:grpSp>
        <p:nvGrpSpPr>
          <p:cNvPr id="6" name="Group 3">
            <a:extLst>
              <a:ext uri="{FF2B5EF4-FFF2-40B4-BE49-F238E27FC236}">
                <a16:creationId xmlns:a16="http://schemas.microsoft.com/office/drawing/2014/main" id="{FD94594F-5BB8-B8D6-BB68-EEBDC7DD4B4E}"/>
              </a:ext>
            </a:extLst>
          </p:cNvPr>
          <p:cNvGrpSpPr>
            <a:grpSpLocks/>
          </p:cNvGrpSpPr>
          <p:nvPr/>
        </p:nvGrpSpPr>
        <p:grpSpPr bwMode="auto">
          <a:xfrm>
            <a:off x="1640281" y="4883086"/>
            <a:ext cx="1376295" cy="1595806"/>
            <a:chOff x="0" y="0"/>
            <a:chExt cx="1252164" cy="2177446"/>
          </a:xfrm>
        </p:grpSpPr>
        <p:sp>
          <p:nvSpPr>
            <p:cNvPr id="7" name="Rectangle 4">
              <a:extLst>
                <a:ext uri="{FF2B5EF4-FFF2-40B4-BE49-F238E27FC236}">
                  <a16:creationId xmlns:a16="http://schemas.microsoft.com/office/drawing/2014/main" id="{F75163F8-C236-C8E2-0BFE-A5508A0DC984}"/>
                </a:ext>
              </a:extLst>
            </p:cNvPr>
            <p:cNvSpPr/>
            <p:nvPr/>
          </p:nvSpPr>
          <p:spPr>
            <a:xfrm>
              <a:off x="0" y="0"/>
              <a:ext cx="1246069" cy="2177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Rectangle 5">
              <a:extLst>
                <a:ext uri="{FF2B5EF4-FFF2-40B4-BE49-F238E27FC236}">
                  <a16:creationId xmlns:a16="http://schemas.microsoft.com/office/drawing/2014/main" id="{035DCD56-0318-7294-F435-C5C75BEFAAB6}"/>
                </a:ext>
              </a:extLst>
            </p:cNvPr>
            <p:cNvSpPr/>
            <p:nvPr/>
          </p:nvSpPr>
          <p:spPr>
            <a:xfrm>
              <a:off x="64863" y="181090"/>
              <a:ext cx="109668" cy="113334"/>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9" name="Rectangle 6">
              <a:extLst>
                <a:ext uri="{FF2B5EF4-FFF2-40B4-BE49-F238E27FC236}">
                  <a16:creationId xmlns:a16="http://schemas.microsoft.com/office/drawing/2014/main" id="{4D1580B1-042E-4C5E-F8DB-31B68D457E18}"/>
                </a:ext>
              </a:extLst>
            </p:cNvPr>
            <p:cNvSpPr/>
            <p:nvPr/>
          </p:nvSpPr>
          <p:spPr>
            <a:xfrm>
              <a:off x="64863" y="405985"/>
              <a:ext cx="109668" cy="113334"/>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0" name="Rectangle 7">
              <a:extLst>
                <a:ext uri="{FF2B5EF4-FFF2-40B4-BE49-F238E27FC236}">
                  <a16:creationId xmlns:a16="http://schemas.microsoft.com/office/drawing/2014/main" id="{7B129AB3-7142-238D-630A-78DB5551721C}"/>
                </a:ext>
              </a:extLst>
            </p:cNvPr>
            <p:cNvSpPr/>
            <p:nvPr/>
          </p:nvSpPr>
          <p:spPr>
            <a:xfrm>
              <a:off x="64863" y="643377"/>
              <a:ext cx="109668" cy="113334"/>
            </a:xfrm>
            <a:prstGeom prst="rect">
              <a:avLst/>
            </a:prstGeom>
            <a:solidFill>
              <a:schemeClr val="accent1">
                <a:lumMod val="60000"/>
                <a:lumOff val="40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 name="Rectangle 8">
              <a:extLst>
                <a:ext uri="{FF2B5EF4-FFF2-40B4-BE49-F238E27FC236}">
                  <a16:creationId xmlns:a16="http://schemas.microsoft.com/office/drawing/2014/main" id="{79D54EA5-4878-6AA7-CD53-E1AEEB691F2E}"/>
                </a:ext>
              </a:extLst>
            </p:cNvPr>
            <p:cNvSpPr/>
            <p:nvPr/>
          </p:nvSpPr>
          <p:spPr>
            <a:xfrm>
              <a:off x="64863" y="868273"/>
              <a:ext cx="109668" cy="105811"/>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2" name="Rectangle 9">
              <a:extLst>
                <a:ext uri="{FF2B5EF4-FFF2-40B4-BE49-F238E27FC236}">
                  <a16:creationId xmlns:a16="http://schemas.microsoft.com/office/drawing/2014/main" id="{702BF5EF-C177-6A2E-F96C-B3308CE86C35}"/>
                </a:ext>
              </a:extLst>
            </p:cNvPr>
            <p:cNvSpPr/>
            <p:nvPr/>
          </p:nvSpPr>
          <p:spPr>
            <a:xfrm>
              <a:off x="64863" y="1105662"/>
              <a:ext cx="109668" cy="105811"/>
            </a:xfrm>
            <a:prstGeom prst="rect">
              <a:avLst/>
            </a:prstGeom>
            <a:solidFill>
              <a:schemeClr val="accent1">
                <a:lumMod val="20000"/>
                <a:lumOff val="80000"/>
              </a:schemeClr>
            </a:solid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3" name="Rectangle 10">
              <a:extLst>
                <a:ext uri="{FF2B5EF4-FFF2-40B4-BE49-F238E27FC236}">
                  <a16:creationId xmlns:a16="http://schemas.microsoft.com/office/drawing/2014/main" id="{D1FF5C4C-9695-BF6F-9044-E46AEA9B705E}"/>
                </a:ext>
              </a:extLst>
            </p:cNvPr>
            <p:cNvSpPr/>
            <p:nvPr/>
          </p:nvSpPr>
          <p:spPr>
            <a:xfrm>
              <a:off x="64863" y="1330561"/>
              <a:ext cx="109668" cy="105811"/>
            </a:xfrm>
            <a:prstGeom prst="rect">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4" name="Rectangle 11">
              <a:extLst>
                <a:ext uri="{FF2B5EF4-FFF2-40B4-BE49-F238E27FC236}">
                  <a16:creationId xmlns:a16="http://schemas.microsoft.com/office/drawing/2014/main" id="{DE97624B-EBE2-15D1-7165-B7AC777F0149}"/>
                </a:ext>
              </a:extLst>
            </p:cNvPr>
            <p:cNvSpPr/>
            <p:nvPr/>
          </p:nvSpPr>
          <p:spPr>
            <a:xfrm>
              <a:off x="64863" y="1580463"/>
              <a:ext cx="109668" cy="105811"/>
            </a:xfrm>
            <a:prstGeom prst="rect">
              <a:avLst/>
            </a:prstGeom>
            <a:solidFill>
              <a:schemeClr val="bg1">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5" name="TextBox 2">
              <a:extLst>
                <a:ext uri="{FF2B5EF4-FFF2-40B4-BE49-F238E27FC236}">
                  <a16:creationId xmlns:a16="http://schemas.microsoft.com/office/drawing/2014/main" id="{31625CEC-0E90-D958-FE18-1A1AE5432EEE}"/>
                </a:ext>
              </a:extLst>
            </p:cNvPr>
            <p:cNvSpPr txBox="1"/>
            <p:nvPr/>
          </p:nvSpPr>
          <p:spPr>
            <a:xfrm>
              <a:off x="263516" y="131112"/>
              <a:ext cx="675291" cy="168031"/>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a:t>6</a:t>
              </a:r>
              <a:r>
                <a:rPr lang="lv-LV" sz="1100"/>
                <a:t>. līmenis</a:t>
              </a:r>
              <a:endParaRPr lang="en-GB" sz="1100"/>
            </a:p>
          </p:txBody>
        </p:sp>
        <p:sp>
          <p:nvSpPr>
            <p:cNvPr id="16" name="TextBox 10">
              <a:extLst>
                <a:ext uri="{FF2B5EF4-FFF2-40B4-BE49-F238E27FC236}">
                  <a16:creationId xmlns:a16="http://schemas.microsoft.com/office/drawing/2014/main" id="{AB031586-5872-54F8-F8BF-C3FA54A50D3D}"/>
                </a:ext>
              </a:extLst>
            </p:cNvPr>
            <p:cNvSpPr txBox="1"/>
            <p:nvPr/>
          </p:nvSpPr>
          <p:spPr>
            <a:xfrm>
              <a:off x="263516" y="356007"/>
              <a:ext cx="594424" cy="151382"/>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a:t>5</a:t>
              </a:r>
              <a:r>
                <a:rPr lang="lv-LV" sz="1100"/>
                <a:t>. līmenis</a:t>
              </a:r>
              <a:endParaRPr lang="en-GB" sz="1100"/>
            </a:p>
          </p:txBody>
        </p:sp>
        <p:sp>
          <p:nvSpPr>
            <p:cNvPr id="17" name="TextBox 11">
              <a:extLst>
                <a:ext uri="{FF2B5EF4-FFF2-40B4-BE49-F238E27FC236}">
                  <a16:creationId xmlns:a16="http://schemas.microsoft.com/office/drawing/2014/main" id="{33AEB204-BE99-9F17-8239-1D6BC9246F7F}"/>
                </a:ext>
              </a:extLst>
            </p:cNvPr>
            <p:cNvSpPr txBox="1"/>
            <p:nvPr/>
          </p:nvSpPr>
          <p:spPr>
            <a:xfrm>
              <a:off x="263516" y="605891"/>
              <a:ext cx="624749" cy="191232"/>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a:t>4</a:t>
              </a:r>
              <a:r>
                <a:rPr lang="lv-LV" sz="1100"/>
                <a:t>. līmenis</a:t>
              </a:r>
              <a:endParaRPr lang="en-GB" sz="1100"/>
            </a:p>
          </p:txBody>
        </p:sp>
        <p:sp>
          <p:nvSpPr>
            <p:cNvPr id="18" name="TextBox 12">
              <a:extLst>
                <a:ext uri="{FF2B5EF4-FFF2-40B4-BE49-F238E27FC236}">
                  <a16:creationId xmlns:a16="http://schemas.microsoft.com/office/drawing/2014/main" id="{73B983E3-9495-C7B3-1CD8-331354CC60C6}"/>
                </a:ext>
              </a:extLst>
            </p:cNvPr>
            <p:cNvSpPr txBox="1"/>
            <p:nvPr/>
          </p:nvSpPr>
          <p:spPr>
            <a:xfrm>
              <a:off x="263516" y="843285"/>
              <a:ext cx="614641" cy="171139"/>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dirty="0"/>
                <a:t>3</a:t>
              </a:r>
              <a:r>
                <a:rPr lang="lv-LV" sz="1100" dirty="0"/>
                <a:t>. līmenis</a:t>
              </a:r>
              <a:endParaRPr lang="en-GB" sz="1100" dirty="0"/>
            </a:p>
          </p:txBody>
        </p:sp>
        <p:sp>
          <p:nvSpPr>
            <p:cNvPr id="19" name="TextBox 13">
              <a:extLst>
                <a:ext uri="{FF2B5EF4-FFF2-40B4-BE49-F238E27FC236}">
                  <a16:creationId xmlns:a16="http://schemas.microsoft.com/office/drawing/2014/main" id="{463F50A4-3138-1C4C-CB11-3D189FF86B95}"/>
                </a:ext>
              </a:extLst>
            </p:cNvPr>
            <p:cNvSpPr txBox="1"/>
            <p:nvPr/>
          </p:nvSpPr>
          <p:spPr>
            <a:xfrm>
              <a:off x="263516" y="1080673"/>
              <a:ext cx="604532" cy="178215"/>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a:t>2</a:t>
              </a:r>
              <a:r>
                <a:rPr lang="lv-LV" sz="1100"/>
                <a:t>. līmenis</a:t>
              </a:r>
              <a:endParaRPr lang="en-GB" sz="1100"/>
            </a:p>
          </p:txBody>
        </p:sp>
        <p:sp>
          <p:nvSpPr>
            <p:cNvPr id="20" name="TextBox 14">
              <a:extLst>
                <a:ext uri="{FF2B5EF4-FFF2-40B4-BE49-F238E27FC236}">
                  <a16:creationId xmlns:a16="http://schemas.microsoft.com/office/drawing/2014/main" id="{6D2A2271-BA43-10F1-D7FF-158D29BF61B8}"/>
                </a:ext>
              </a:extLst>
            </p:cNvPr>
            <p:cNvSpPr txBox="1"/>
            <p:nvPr/>
          </p:nvSpPr>
          <p:spPr>
            <a:xfrm>
              <a:off x="263516" y="1318064"/>
              <a:ext cx="655074" cy="130961"/>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a:t>1</a:t>
              </a:r>
              <a:r>
                <a:rPr lang="lv-LV" sz="1100"/>
                <a:t>.</a:t>
              </a:r>
              <a:r>
                <a:rPr lang="en-GB" sz="1100"/>
                <a:t>a</a:t>
              </a:r>
              <a:r>
                <a:rPr lang="lv-LV" sz="1100"/>
                <a:t> līmenis</a:t>
              </a:r>
              <a:endParaRPr lang="en-GB" sz="1100"/>
            </a:p>
          </p:txBody>
        </p:sp>
        <p:sp>
          <p:nvSpPr>
            <p:cNvPr id="21" name="TextBox 15">
              <a:extLst>
                <a:ext uri="{FF2B5EF4-FFF2-40B4-BE49-F238E27FC236}">
                  <a16:creationId xmlns:a16="http://schemas.microsoft.com/office/drawing/2014/main" id="{5BE68AC1-5AC4-EB1A-B4F5-6D8727641BD4}"/>
                </a:ext>
              </a:extLst>
            </p:cNvPr>
            <p:cNvSpPr txBox="1"/>
            <p:nvPr/>
          </p:nvSpPr>
          <p:spPr>
            <a:xfrm>
              <a:off x="263516" y="1555457"/>
              <a:ext cx="894677" cy="180733"/>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baseline="0"/>
                <a:t>1</a:t>
              </a:r>
              <a:r>
                <a:rPr lang="lv-LV" sz="1100" baseline="0"/>
                <a:t>.</a:t>
              </a:r>
              <a:r>
                <a:rPr lang="en-GB" sz="1100" baseline="0"/>
                <a:t>b</a:t>
              </a:r>
              <a:r>
                <a:rPr lang="lv-LV" sz="1100" baseline="0"/>
                <a:t> līmenis</a:t>
              </a:r>
              <a:endParaRPr lang="en-GB" sz="1100"/>
            </a:p>
          </p:txBody>
        </p:sp>
        <p:sp>
          <p:nvSpPr>
            <p:cNvPr id="22" name="TextBox 15">
              <a:extLst>
                <a:ext uri="{FF2B5EF4-FFF2-40B4-BE49-F238E27FC236}">
                  <a16:creationId xmlns:a16="http://schemas.microsoft.com/office/drawing/2014/main" id="{EE82A29D-8B73-14D5-9D1B-259D4CA47DE7}"/>
                </a:ext>
              </a:extLst>
            </p:cNvPr>
            <p:cNvSpPr txBox="1"/>
            <p:nvPr/>
          </p:nvSpPr>
          <p:spPr>
            <a:xfrm>
              <a:off x="263515" y="1993800"/>
              <a:ext cx="988649" cy="179561"/>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lv-LV" sz="1100"/>
                <a:t>Zem </a:t>
              </a:r>
              <a:r>
                <a:rPr lang="en-GB" sz="1100"/>
                <a:t>1</a:t>
              </a:r>
              <a:r>
                <a:rPr lang="lv-LV" sz="1100"/>
                <a:t>.</a:t>
              </a:r>
              <a:r>
                <a:rPr lang="en-GB" sz="1100"/>
                <a:t>c</a:t>
              </a:r>
              <a:r>
                <a:rPr lang="lv-LV" sz="1100"/>
                <a:t> līmeņa</a:t>
              </a:r>
              <a:endParaRPr lang="en-GB" sz="1100"/>
            </a:p>
          </p:txBody>
        </p:sp>
        <p:sp>
          <p:nvSpPr>
            <p:cNvPr id="23" name="Rectangle 20">
              <a:extLst>
                <a:ext uri="{FF2B5EF4-FFF2-40B4-BE49-F238E27FC236}">
                  <a16:creationId xmlns:a16="http://schemas.microsoft.com/office/drawing/2014/main" id="{33431ACA-9228-9EF7-37C2-1D7174D0A1D5}"/>
                </a:ext>
              </a:extLst>
            </p:cNvPr>
            <p:cNvSpPr/>
            <p:nvPr/>
          </p:nvSpPr>
          <p:spPr>
            <a:xfrm>
              <a:off x="64863" y="1814537"/>
              <a:ext cx="109668" cy="105811"/>
            </a:xfrm>
            <a:prstGeom prst="rect">
              <a:avLst/>
            </a:prstGeom>
            <a:solidFill>
              <a:schemeClr val="bg1">
                <a:lumMod val="5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4" name="Rectangle 21">
              <a:extLst>
                <a:ext uri="{FF2B5EF4-FFF2-40B4-BE49-F238E27FC236}">
                  <a16:creationId xmlns:a16="http://schemas.microsoft.com/office/drawing/2014/main" id="{1FFCFF6E-713F-2F85-C391-E18556065E81}"/>
                </a:ext>
              </a:extLst>
            </p:cNvPr>
            <p:cNvSpPr/>
            <p:nvPr/>
          </p:nvSpPr>
          <p:spPr>
            <a:xfrm>
              <a:off x="64538" y="2021913"/>
              <a:ext cx="110322" cy="105811"/>
            </a:xfrm>
            <a:prstGeom prst="rect">
              <a:avLst/>
            </a:prstGeom>
            <a:solidFill>
              <a:schemeClr val="tx1"/>
            </a:solidFill>
            <a:ln w="127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5" name="TextBox 15">
              <a:extLst>
                <a:ext uri="{FF2B5EF4-FFF2-40B4-BE49-F238E27FC236}">
                  <a16:creationId xmlns:a16="http://schemas.microsoft.com/office/drawing/2014/main" id="{D47CB063-9C0B-C94F-5C28-9A7C47127841}"/>
                </a:ext>
              </a:extLst>
            </p:cNvPr>
            <p:cNvSpPr txBox="1"/>
            <p:nvPr/>
          </p:nvSpPr>
          <p:spPr>
            <a:xfrm>
              <a:off x="263516" y="1773063"/>
              <a:ext cx="894677" cy="180733"/>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baseline="0"/>
                <a:t>1</a:t>
              </a:r>
              <a:r>
                <a:rPr lang="lv-LV" sz="1100" baseline="0"/>
                <a:t>.</a:t>
              </a:r>
              <a:r>
                <a:rPr lang="en-GB" sz="1100" baseline="0"/>
                <a:t>c</a:t>
              </a:r>
              <a:r>
                <a:rPr lang="lv-LV" sz="1100" baseline="0"/>
                <a:t> līmenis</a:t>
              </a:r>
              <a:endParaRPr lang="en-GB" sz="1100"/>
            </a:p>
          </p:txBody>
        </p:sp>
      </p:grpSp>
      <p:sp>
        <p:nvSpPr>
          <p:cNvPr id="2" name="TextBox 1">
            <a:extLst>
              <a:ext uri="{FF2B5EF4-FFF2-40B4-BE49-F238E27FC236}">
                <a16:creationId xmlns:a16="http://schemas.microsoft.com/office/drawing/2014/main" id="{05C4E767-5DDB-E73E-58D7-D02923A8B74A}"/>
              </a:ext>
            </a:extLst>
          </p:cNvPr>
          <p:cNvSpPr txBox="1"/>
          <p:nvPr/>
        </p:nvSpPr>
        <p:spPr>
          <a:xfrm>
            <a:off x="245097" y="508804"/>
            <a:ext cx="2516957" cy="707886"/>
          </a:xfrm>
          <a:prstGeom prst="rect">
            <a:avLst/>
          </a:prstGeom>
          <a:noFill/>
        </p:spPr>
        <p:txBody>
          <a:bodyPr wrap="square" rtlCol="0">
            <a:spAutoFit/>
          </a:bodyPr>
          <a:lstStyle/>
          <a:p>
            <a:r>
              <a:rPr lang="lv-LV" sz="2000" b="1" dirty="0">
                <a:solidFill>
                  <a:srgbClr val="F34E34"/>
                </a:solidFill>
              </a:rPr>
              <a:t>Latvija 23%, 5,2%</a:t>
            </a:r>
          </a:p>
          <a:p>
            <a:r>
              <a:rPr lang="lv-LV" sz="2000" b="1" dirty="0">
                <a:solidFill>
                  <a:srgbClr val="F34E34"/>
                </a:solidFill>
              </a:rPr>
              <a:t>OECD   26%,   7,2%</a:t>
            </a:r>
          </a:p>
        </p:txBody>
      </p:sp>
    </p:spTree>
    <p:extLst>
      <p:ext uri="{BB962C8B-B14F-4D97-AF65-F5344CB8AC3E}">
        <p14:creationId xmlns:p14="http://schemas.microsoft.com/office/powerpoint/2010/main" val="2409980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a 3">
            <a:extLst>
              <a:ext uri="{FF2B5EF4-FFF2-40B4-BE49-F238E27FC236}">
                <a16:creationId xmlns:a16="http://schemas.microsoft.com/office/drawing/2014/main" id="{01E36D9F-C9F3-809F-3B37-E8425205D622}"/>
              </a:ext>
            </a:extLst>
          </p:cNvPr>
          <p:cNvGraphicFramePr>
            <a:graphicFrameLocks noGrp="1"/>
          </p:cNvGraphicFramePr>
          <p:nvPr>
            <p:extLst>
              <p:ext uri="{D42A27DB-BD31-4B8C-83A1-F6EECF244321}">
                <p14:modId xmlns:p14="http://schemas.microsoft.com/office/powerpoint/2010/main" val="899869828"/>
              </p:ext>
            </p:extLst>
          </p:nvPr>
        </p:nvGraphicFramePr>
        <p:xfrm>
          <a:off x="336420" y="970961"/>
          <a:ext cx="2293658" cy="3431384"/>
        </p:xfrm>
        <a:graphic>
          <a:graphicData uri="http://schemas.openxmlformats.org/drawingml/2006/table">
            <a:tbl>
              <a:tblPr/>
              <a:tblGrid>
                <a:gridCol w="1645236">
                  <a:extLst>
                    <a:ext uri="{9D8B030D-6E8A-4147-A177-3AD203B41FA5}">
                      <a16:colId xmlns:a16="http://schemas.microsoft.com/office/drawing/2014/main" val="717399875"/>
                    </a:ext>
                  </a:extLst>
                </a:gridCol>
                <a:gridCol w="648422">
                  <a:extLst>
                    <a:ext uri="{9D8B030D-6E8A-4147-A177-3AD203B41FA5}">
                      <a16:colId xmlns:a16="http://schemas.microsoft.com/office/drawing/2014/main" val="2362791980"/>
                    </a:ext>
                  </a:extLst>
                </a:gridCol>
              </a:tblGrid>
              <a:tr h="142875">
                <a:tc gridSpan="2">
                  <a:txBody>
                    <a:bodyPr/>
                    <a:lstStyle/>
                    <a:p>
                      <a:pPr algn="l" fontAlgn="b"/>
                      <a:r>
                        <a:rPr lang="lv-LV" sz="2000" b="1" i="0" u="none" strike="noStrike" dirty="0">
                          <a:solidFill>
                            <a:srgbClr val="F34E34"/>
                          </a:solidFill>
                          <a:effectLst/>
                          <a:latin typeface="+mn-lt"/>
                        </a:rPr>
                        <a:t>Top 10</a:t>
                      </a:r>
                    </a:p>
                  </a:txBody>
                  <a:tcPr marL="7144" marR="7144" marT="7144"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6F9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fontAlgn="b"/>
                      <a:endParaRPr lang="lv-LV" sz="2000" b="0" i="0" u="none" strike="noStrike" dirty="0">
                        <a:solidFill>
                          <a:srgbClr val="000000"/>
                        </a:solidFill>
                        <a:effectLst/>
                        <a:latin typeface="+mn-lt"/>
                      </a:endParaRPr>
                    </a:p>
                  </a:txBody>
                  <a:tcPr marL="7144" marR="7144" marT="7144" marB="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extLst>
                  <a:ext uri="{0D108BD9-81ED-4DB2-BD59-A6C34878D82A}">
                    <a16:rowId xmlns:a16="http://schemas.microsoft.com/office/drawing/2014/main" val="4085733143"/>
                  </a:ext>
                </a:extLst>
              </a:tr>
              <a:tr h="142875">
                <a:tc>
                  <a:txBody>
                    <a:bodyPr/>
                    <a:lstStyle/>
                    <a:p>
                      <a:pPr algn="l" fontAlgn="b"/>
                      <a:r>
                        <a:rPr lang="lv-LV" sz="2000" b="1" i="0" u="none" strike="noStrike" dirty="0">
                          <a:solidFill>
                            <a:srgbClr val="006F92"/>
                          </a:solidFill>
                          <a:effectLst/>
                          <a:latin typeface="+mn-lt"/>
                        </a:rPr>
                        <a:t>Singapūra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v-LV" sz="2000" b="1" i="0" u="none" strike="noStrike" dirty="0">
                          <a:solidFill>
                            <a:schemeClr val="bg1"/>
                          </a:solidFill>
                          <a:effectLst/>
                          <a:latin typeface="+mn-lt"/>
                        </a:rPr>
                        <a:t>561</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F92"/>
                    </a:solidFill>
                  </a:tcPr>
                </a:tc>
                <a:extLst>
                  <a:ext uri="{0D108BD9-81ED-4DB2-BD59-A6C34878D82A}">
                    <a16:rowId xmlns:a16="http://schemas.microsoft.com/office/drawing/2014/main" val="1605427550"/>
                  </a:ext>
                </a:extLst>
              </a:tr>
              <a:tr h="142875">
                <a:tc>
                  <a:txBody>
                    <a:bodyPr/>
                    <a:lstStyle/>
                    <a:p>
                      <a:pPr algn="l" fontAlgn="b"/>
                      <a:r>
                        <a:rPr lang="lv-LV" sz="2000" b="1" i="0" u="none" strike="noStrike" dirty="0">
                          <a:solidFill>
                            <a:srgbClr val="006F92"/>
                          </a:solidFill>
                          <a:effectLst/>
                          <a:latin typeface="+mn-lt"/>
                        </a:rPr>
                        <a:t>Japāna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v-LV" sz="2000" b="1" i="0" u="none" strike="noStrike" dirty="0">
                          <a:solidFill>
                            <a:schemeClr val="bg1"/>
                          </a:solidFill>
                          <a:effectLst/>
                          <a:latin typeface="+mn-lt"/>
                        </a:rPr>
                        <a:t>547</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F92"/>
                    </a:solidFill>
                  </a:tcPr>
                </a:tc>
                <a:extLst>
                  <a:ext uri="{0D108BD9-81ED-4DB2-BD59-A6C34878D82A}">
                    <a16:rowId xmlns:a16="http://schemas.microsoft.com/office/drawing/2014/main" val="2679580120"/>
                  </a:ext>
                </a:extLst>
              </a:tr>
              <a:tr h="142875">
                <a:tc>
                  <a:txBody>
                    <a:bodyPr/>
                    <a:lstStyle/>
                    <a:p>
                      <a:pPr algn="l" fontAlgn="b"/>
                      <a:r>
                        <a:rPr lang="lv-LV" sz="2000" b="1" i="0" u="none" strike="noStrike" dirty="0">
                          <a:solidFill>
                            <a:srgbClr val="006F92"/>
                          </a:solidFill>
                          <a:effectLst/>
                          <a:latin typeface="+mn-lt"/>
                        </a:rPr>
                        <a:t>Makao</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v-LV" sz="2000" b="1" i="0" u="none" strike="noStrike" dirty="0">
                          <a:solidFill>
                            <a:schemeClr val="bg1"/>
                          </a:solidFill>
                          <a:effectLst/>
                          <a:latin typeface="+mn-lt"/>
                        </a:rPr>
                        <a:t>543</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F92"/>
                    </a:solidFill>
                  </a:tcPr>
                </a:tc>
                <a:extLst>
                  <a:ext uri="{0D108BD9-81ED-4DB2-BD59-A6C34878D82A}">
                    <a16:rowId xmlns:a16="http://schemas.microsoft.com/office/drawing/2014/main" val="1400092863"/>
                  </a:ext>
                </a:extLst>
              </a:tr>
              <a:tr h="142875">
                <a:tc>
                  <a:txBody>
                    <a:bodyPr/>
                    <a:lstStyle/>
                    <a:p>
                      <a:pPr algn="l" fontAlgn="b"/>
                      <a:r>
                        <a:rPr lang="lv-LV" sz="2000" b="1" i="0" u="none" strike="noStrike" dirty="0">
                          <a:solidFill>
                            <a:srgbClr val="006F92"/>
                          </a:solidFill>
                          <a:effectLst/>
                          <a:latin typeface="+mn-lt"/>
                        </a:rPr>
                        <a:t>Taivāna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v-LV" sz="2000" b="1" i="0" u="none" strike="noStrike" dirty="0">
                          <a:solidFill>
                            <a:schemeClr val="bg1"/>
                          </a:solidFill>
                          <a:effectLst/>
                          <a:latin typeface="+mn-lt"/>
                        </a:rPr>
                        <a:t>537</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F92"/>
                    </a:solidFill>
                  </a:tcPr>
                </a:tc>
                <a:extLst>
                  <a:ext uri="{0D108BD9-81ED-4DB2-BD59-A6C34878D82A}">
                    <a16:rowId xmlns:a16="http://schemas.microsoft.com/office/drawing/2014/main" val="2477152583"/>
                  </a:ext>
                </a:extLst>
              </a:tr>
              <a:tr h="142875">
                <a:tc>
                  <a:txBody>
                    <a:bodyPr/>
                    <a:lstStyle/>
                    <a:p>
                      <a:pPr algn="l" fontAlgn="b"/>
                      <a:r>
                        <a:rPr lang="lv-LV" sz="2000" b="1" i="0" u="none" strike="noStrike" dirty="0">
                          <a:solidFill>
                            <a:srgbClr val="006F92"/>
                          </a:solidFill>
                          <a:effectLst/>
                          <a:latin typeface="+mn-lt"/>
                        </a:rPr>
                        <a:t>Koreja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v-LV" sz="2000" b="1" i="0" u="none" strike="noStrike" dirty="0">
                          <a:solidFill>
                            <a:schemeClr val="bg1"/>
                          </a:solidFill>
                          <a:effectLst/>
                          <a:latin typeface="+mn-lt"/>
                        </a:rPr>
                        <a:t>528</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F92"/>
                    </a:solidFill>
                  </a:tcPr>
                </a:tc>
                <a:extLst>
                  <a:ext uri="{0D108BD9-81ED-4DB2-BD59-A6C34878D82A}">
                    <a16:rowId xmlns:a16="http://schemas.microsoft.com/office/drawing/2014/main" val="847148616"/>
                  </a:ext>
                </a:extLst>
              </a:tr>
              <a:tr h="142875">
                <a:tc>
                  <a:txBody>
                    <a:bodyPr/>
                    <a:lstStyle/>
                    <a:p>
                      <a:pPr algn="l" fontAlgn="b"/>
                      <a:r>
                        <a:rPr lang="lv-LV" sz="2000" b="1" i="1" u="none" strike="noStrike" dirty="0">
                          <a:solidFill>
                            <a:srgbClr val="006F92"/>
                          </a:solidFill>
                          <a:effectLst/>
                          <a:latin typeface="+mn-lt"/>
                        </a:rPr>
                        <a:t>Igaunija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v-LV" sz="2000" b="1" i="0" u="none" strike="noStrike" dirty="0">
                          <a:solidFill>
                            <a:schemeClr val="bg1"/>
                          </a:solidFill>
                          <a:effectLst/>
                          <a:latin typeface="+mn-lt"/>
                        </a:rPr>
                        <a:t>526</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F92"/>
                    </a:solidFill>
                  </a:tcPr>
                </a:tc>
                <a:extLst>
                  <a:ext uri="{0D108BD9-81ED-4DB2-BD59-A6C34878D82A}">
                    <a16:rowId xmlns:a16="http://schemas.microsoft.com/office/drawing/2014/main" val="450648041"/>
                  </a:ext>
                </a:extLst>
              </a:tr>
              <a:tr h="235744">
                <a:tc>
                  <a:txBody>
                    <a:bodyPr/>
                    <a:lstStyle/>
                    <a:p>
                      <a:pPr algn="l" fontAlgn="b"/>
                      <a:r>
                        <a:rPr lang="lv-LV" sz="2000" b="1" i="0" u="none" strike="noStrike" dirty="0">
                          <a:solidFill>
                            <a:srgbClr val="006F92"/>
                          </a:solidFill>
                          <a:effectLst/>
                          <a:latin typeface="+mn-lt"/>
                        </a:rPr>
                        <a:t>Hongkonga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v-LV" sz="2000" b="1" i="0" u="none" strike="noStrike" dirty="0">
                          <a:solidFill>
                            <a:schemeClr val="bg1"/>
                          </a:solidFill>
                          <a:effectLst/>
                          <a:latin typeface="+mn-lt"/>
                        </a:rPr>
                        <a:t>520</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F92"/>
                    </a:solidFill>
                  </a:tcPr>
                </a:tc>
                <a:extLst>
                  <a:ext uri="{0D108BD9-81ED-4DB2-BD59-A6C34878D82A}">
                    <a16:rowId xmlns:a16="http://schemas.microsoft.com/office/drawing/2014/main" val="718441344"/>
                  </a:ext>
                </a:extLst>
              </a:tr>
              <a:tr h="142875">
                <a:tc>
                  <a:txBody>
                    <a:bodyPr/>
                    <a:lstStyle/>
                    <a:p>
                      <a:pPr algn="l" fontAlgn="b"/>
                      <a:r>
                        <a:rPr lang="lv-LV" sz="2000" b="1" i="0" u="none" strike="noStrike" dirty="0">
                          <a:solidFill>
                            <a:srgbClr val="006F92"/>
                          </a:solidFill>
                          <a:effectLst/>
                          <a:latin typeface="+mn-lt"/>
                        </a:rPr>
                        <a:t>Kanāda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v-LV" sz="2000" b="1" i="0" u="none" strike="noStrike" dirty="0">
                          <a:solidFill>
                            <a:schemeClr val="bg1"/>
                          </a:solidFill>
                          <a:effectLst/>
                          <a:latin typeface="+mn-lt"/>
                        </a:rPr>
                        <a:t>515</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F92"/>
                    </a:solidFill>
                  </a:tcPr>
                </a:tc>
                <a:extLst>
                  <a:ext uri="{0D108BD9-81ED-4DB2-BD59-A6C34878D82A}">
                    <a16:rowId xmlns:a16="http://schemas.microsoft.com/office/drawing/2014/main" val="3054058197"/>
                  </a:ext>
                </a:extLst>
              </a:tr>
              <a:tr h="142875">
                <a:tc>
                  <a:txBody>
                    <a:bodyPr/>
                    <a:lstStyle/>
                    <a:p>
                      <a:pPr algn="l" fontAlgn="b"/>
                      <a:r>
                        <a:rPr lang="lv-LV" sz="2000" b="1" i="1" u="none" strike="noStrike" dirty="0">
                          <a:solidFill>
                            <a:srgbClr val="006F92"/>
                          </a:solidFill>
                          <a:effectLst/>
                          <a:latin typeface="+mn-lt"/>
                        </a:rPr>
                        <a:t>Somija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v-LV" sz="2000" b="1" i="0" u="none" strike="noStrike" dirty="0">
                          <a:solidFill>
                            <a:schemeClr val="bg1"/>
                          </a:solidFill>
                          <a:effectLst/>
                          <a:latin typeface="+mn-lt"/>
                        </a:rPr>
                        <a:t>511</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F92"/>
                    </a:solidFill>
                  </a:tcPr>
                </a:tc>
                <a:extLst>
                  <a:ext uri="{0D108BD9-81ED-4DB2-BD59-A6C34878D82A}">
                    <a16:rowId xmlns:a16="http://schemas.microsoft.com/office/drawing/2014/main" val="897177820"/>
                  </a:ext>
                </a:extLst>
              </a:tr>
              <a:tr h="142875">
                <a:tc>
                  <a:txBody>
                    <a:bodyPr/>
                    <a:lstStyle/>
                    <a:p>
                      <a:pPr algn="l" fontAlgn="b"/>
                      <a:r>
                        <a:rPr lang="lv-LV" sz="2000" b="1" i="0" u="none" strike="noStrike" dirty="0">
                          <a:solidFill>
                            <a:srgbClr val="006F92"/>
                          </a:solidFill>
                          <a:effectLst/>
                          <a:latin typeface="+mn-lt"/>
                        </a:rPr>
                        <a:t>Austrālija</a:t>
                      </a:r>
                    </a:p>
                  </a:txBody>
                  <a:tcPr marL="144000" marR="7144" marT="7144" marB="0" anchor="ctr">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v-LV" sz="2000" b="1" i="0" u="none" strike="noStrike" dirty="0">
                          <a:solidFill>
                            <a:schemeClr val="bg1"/>
                          </a:solidFill>
                          <a:effectLst/>
                          <a:latin typeface="+mn-lt"/>
                        </a:rPr>
                        <a:t>507</a:t>
                      </a:r>
                    </a:p>
                  </a:txBody>
                  <a:tcPr marL="7144" marR="7144" marT="7144"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F92"/>
                    </a:solidFill>
                  </a:tcPr>
                </a:tc>
                <a:extLst>
                  <a:ext uri="{0D108BD9-81ED-4DB2-BD59-A6C34878D82A}">
                    <a16:rowId xmlns:a16="http://schemas.microsoft.com/office/drawing/2014/main" val="2262411576"/>
                  </a:ext>
                </a:extLst>
              </a:tr>
            </a:tbl>
          </a:graphicData>
        </a:graphic>
      </p:graphicFrame>
      <p:cxnSp>
        <p:nvCxnSpPr>
          <p:cNvPr id="7" name="Taisns savienotājs 6">
            <a:extLst>
              <a:ext uri="{FF2B5EF4-FFF2-40B4-BE49-F238E27FC236}">
                <a16:creationId xmlns:a16="http://schemas.microsoft.com/office/drawing/2014/main" id="{C2B212FE-6741-354B-223A-151D7DC9AAEB}"/>
              </a:ext>
            </a:extLst>
          </p:cNvPr>
          <p:cNvCxnSpPr>
            <a:cxnSpLocks/>
          </p:cNvCxnSpPr>
          <p:nvPr/>
        </p:nvCxnSpPr>
        <p:spPr>
          <a:xfrm flipV="1">
            <a:off x="5334196" y="3691364"/>
            <a:ext cx="0" cy="737058"/>
          </a:xfrm>
          <a:prstGeom prst="line">
            <a:avLst/>
          </a:prstGeom>
          <a:ln w="28575">
            <a:solidFill>
              <a:srgbClr val="F34E3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3249C3-C065-14EA-474A-14D180EFD02B}"/>
              </a:ext>
            </a:extLst>
          </p:cNvPr>
          <p:cNvSpPr txBox="1"/>
          <p:nvPr/>
        </p:nvSpPr>
        <p:spPr>
          <a:xfrm>
            <a:off x="3373444" y="3753767"/>
            <a:ext cx="2073308" cy="369332"/>
          </a:xfrm>
          <a:prstGeom prst="rect">
            <a:avLst/>
          </a:prstGeom>
          <a:noFill/>
        </p:spPr>
        <p:txBody>
          <a:bodyPr wrap="square" rtlCol="0">
            <a:spAutoFit/>
          </a:bodyPr>
          <a:lstStyle/>
          <a:p>
            <a:r>
              <a:rPr lang="lv-LV" b="1" dirty="0">
                <a:solidFill>
                  <a:srgbClr val="F34E34"/>
                </a:solidFill>
              </a:rPr>
              <a:t>Vidējais 489 p-</a:t>
            </a:r>
            <a:r>
              <a:rPr lang="lv-LV" b="1" dirty="0" err="1">
                <a:solidFill>
                  <a:srgbClr val="F34E34"/>
                </a:solidFill>
              </a:rPr>
              <a:t>ti</a:t>
            </a:r>
            <a:endParaRPr lang="lv-LV" b="1" dirty="0">
              <a:solidFill>
                <a:srgbClr val="F34E34"/>
              </a:solidFill>
            </a:endParaRPr>
          </a:p>
        </p:txBody>
      </p:sp>
      <p:cxnSp>
        <p:nvCxnSpPr>
          <p:cNvPr id="10" name="Taisns savienotājs 9">
            <a:extLst>
              <a:ext uri="{FF2B5EF4-FFF2-40B4-BE49-F238E27FC236}">
                <a16:creationId xmlns:a16="http://schemas.microsoft.com/office/drawing/2014/main" id="{318DE6EF-88AB-B80D-628E-7F693A1CA2EB}"/>
              </a:ext>
            </a:extLst>
          </p:cNvPr>
          <p:cNvCxnSpPr>
            <a:cxnSpLocks/>
          </p:cNvCxnSpPr>
          <p:nvPr/>
        </p:nvCxnSpPr>
        <p:spPr>
          <a:xfrm flipV="1">
            <a:off x="6305156" y="3691364"/>
            <a:ext cx="0" cy="781835"/>
          </a:xfrm>
          <a:prstGeom prst="line">
            <a:avLst/>
          </a:prstGeom>
          <a:ln w="28575">
            <a:solidFill>
              <a:srgbClr val="F34E3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EBB17BD-845B-B620-6BE8-83C5E2941420}"/>
              </a:ext>
            </a:extLst>
          </p:cNvPr>
          <p:cNvSpPr txBox="1"/>
          <p:nvPr/>
        </p:nvSpPr>
        <p:spPr>
          <a:xfrm>
            <a:off x="6346240" y="3795119"/>
            <a:ext cx="2504813" cy="369332"/>
          </a:xfrm>
          <a:prstGeom prst="rect">
            <a:avLst/>
          </a:prstGeom>
          <a:noFill/>
        </p:spPr>
        <p:txBody>
          <a:bodyPr wrap="square" rtlCol="0">
            <a:spAutoFit/>
          </a:bodyPr>
          <a:lstStyle/>
          <a:p>
            <a:r>
              <a:rPr lang="lv-LV" b="1" dirty="0">
                <a:solidFill>
                  <a:srgbClr val="F34E34"/>
                </a:solidFill>
              </a:rPr>
              <a:t>OECD vidējais – 485 p-</a:t>
            </a:r>
            <a:r>
              <a:rPr lang="lv-LV" b="1" dirty="0" err="1">
                <a:solidFill>
                  <a:srgbClr val="F34E34"/>
                </a:solidFill>
              </a:rPr>
              <a:t>ti</a:t>
            </a:r>
            <a:endParaRPr lang="lv-LV" b="1" dirty="0">
              <a:solidFill>
                <a:srgbClr val="F34E34"/>
              </a:solidFill>
            </a:endParaRPr>
          </a:p>
        </p:txBody>
      </p:sp>
      <p:sp>
        <p:nvSpPr>
          <p:cNvPr id="3" name="Virsraksts 6">
            <a:extLst>
              <a:ext uri="{FF2B5EF4-FFF2-40B4-BE49-F238E27FC236}">
                <a16:creationId xmlns:a16="http://schemas.microsoft.com/office/drawing/2014/main" id="{FD8743DB-7CCD-2D5B-AE95-7FE946316235}"/>
              </a:ext>
            </a:extLst>
          </p:cNvPr>
          <p:cNvSpPr txBox="1">
            <a:spLocks/>
          </p:cNvSpPr>
          <p:nvPr/>
        </p:nvSpPr>
        <p:spPr>
          <a:xfrm>
            <a:off x="0" y="0"/>
            <a:ext cx="9169567" cy="970961"/>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IZGLĪTĪBAS SISTĒMAS – DABASZINĀTNES</a:t>
            </a:r>
          </a:p>
        </p:txBody>
      </p:sp>
      <p:graphicFrame>
        <p:nvGraphicFramePr>
          <p:cNvPr id="12" name="Tabula 11">
            <a:extLst>
              <a:ext uri="{FF2B5EF4-FFF2-40B4-BE49-F238E27FC236}">
                <a16:creationId xmlns:a16="http://schemas.microsoft.com/office/drawing/2014/main" id="{F6E4BA3A-57F8-ADC9-8DBB-8C82E3A2D443}"/>
              </a:ext>
            </a:extLst>
          </p:cNvPr>
          <p:cNvGraphicFramePr>
            <a:graphicFrameLocks noGrp="1"/>
          </p:cNvGraphicFramePr>
          <p:nvPr>
            <p:extLst>
              <p:ext uri="{D42A27DB-BD31-4B8C-83A1-F6EECF244321}">
                <p14:modId xmlns:p14="http://schemas.microsoft.com/office/powerpoint/2010/main" val="744566934"/>
              </p:ext>
            </p:extLst>
          </p:nvPr>
        </p:nvGraphicFramePr>
        <p:xfrm>
          <a:off x="301387" y="4382785"/>
          <a:ext cx="8590750" cy="2186827"/>
        </p:xfrm>
        <a:graphic>
          <a:graphicData uri="http://schemas.openxmlformats.org/drawingml/2006/table">
            <a:tbl>
              <a:tblPr/>
              <a:tblGrid>
                <a:gridCol w="343630">
                  <a:extLst>
                    <a:ext uri="{9D8B030D-6E8A-4147-A177-3AD203B41FA5}">
                      <a16:colId xmlns:a16="http://schemas.microsoft.com/office/drawing/2014/main" val="3252544778"/>
                    </a:ext>
                  </a:extLst>
                </a:gridCol>
                <a:gridCol w="343630">
                  <a:extLst>
                    <a:ext uri="{9D8B030D-6E8A-4147-A177-3AD203B41FA5}">
                      <a16:colId xmlns:a16="http://schemas.microsoft.com/office/drawing/2014/main" val="2406505323"/>
                    </a:ext>
                  </a:extLst>
                </a:gridCol>
                <a:gridCol w="343630">
                  <a:extLst>
                    <a:ext uri="{9D8B030D-6E8A-4147-A177-3AD203B41FA5}">
                      <a16:colId xmlns:a16="http://schemas.microsoft.com/office/drawing/2014/main" val="713940495"/>
                    </a:ext>
                  </a:extLst>
                </a:gridCol>
                <a:gridCol w="343630">
                  <a:extLst>
                    <a:ext uri="{9D8B030D-6E8A-4147-A177-3AD203B41FA5}">
                      <a16:colId xmlns:a16="http://schemas.microsoft.com/office/drawing/2014/main" val="742200146"/>
                    </a:ext>
                  </a:extLst>
                </a:gridCol>
                <a:gridCol w="343630">
                  <a:extLst>
                    <a:ext uri="{9D8B030D-6E8A-4147-A177-3AD203B41FA5}">
                      <a16:colId xmlns:a16="http://schemas.microsoft.com/office/drawing/2014/main" val="3745514539"/>
                    </a:ext>
                  </a:extLst>
                </a:gridCol>
                <a:gridCol w="343630">
                  <a:extLst>
                    <a:ext uri="{9D8B030D-6E8A-4147-A177-3AD203B41FA5}">
                      <a16:colId xmlns:a16="http://schemas.microsoft.com/office/drawing/2014/main" val="2753255234"/>
                    </a:ext>
                  </a:extLst>
                </a:gridCol>
                <a:gridCol w="343630">
                  <a:extLst>
                    <a:ext uri="{9D8B030D-6E8A-4147-A177-3AD203B41FA5}">
                      <a16:colId xmlns:a16="http://schemas.microsoft.com/office/drawing/2014/main" val="2367909183"/>
                    </a:ext>
                  </a:extLst>
                </a:gridCol>
                <a:gridCol w="343630">
                  <a:extLst>
                    <a:ext uri="{9D8B030D-6E8A-4147-A177-3AD203B41FA5}">
                      <a16:colId xmlns:a16="http://schemas.microsoft.com/office/drawing/2014/main" val="4143606249"/>
                    </a:ext>
                  </a:extLst>
                </a:gridCol>
                <a:gridCol w="343630">
                  <a:extLst>
                    <a:ext uri="{9D8B030D-6E8A-4147-A177-3AD203B41FA5}">
                      <a16:colId xmlns:a16="http://schemas.microsoft.com/office/drawing/2014/main" val="4051948305"/>
                    </a:ext>
                  </a:extLst>
                </a:gridCol>
                <a:gridCol w="343630">
                  <a:extLst>
                    <a:ext uri="{9D8B030D-6E8A-4147-A177-3AD203B41FA5}">
                      <a16:colId xmlns:a16="http://schemas.microsoft.com/office/drawing/2014/main" val="1033770223"/>
                    </a:ext>
                  </a:extLst>
                </a:gridCol>
                <a:gridCol w="343630">
                  <a:extLst>
                    <a:ext uri="{9D8B030D-6E8A-4147-A177-3AD203B41FA5}">
                      <a16:colId xmlns:a16="http://schemas.microsoft.com/office/drawing/2014/main" val="3272469431"/>
                    </a:ext>
                  </a:extLst>
                </a:gridCol>
                <a:gridCol w="343630">
                  <a:extLst>
                    <a:ext uri="{9D8B030D-6E8A-4147-A177-3AD203B41FA5}">
                      <a16:colId xmlns:a16="http://schemas.microsoft.com/office/drawing/2014/main" val="447158765"/>
                    </a:ext>
                  </a:extLst>
                </a:gridCol>
                <a:gridCol w="343630">
                  <a:extLst>
                    <a:ext uri="{9D8B030D-6E8A-4147-A177-3AD203B41FA5}">
                      <a16:colId xmlns:a16="http://schemas.microsoft.com/office/drawing/2014/main" val="2124571782"/>
                    </a:ext>
                  </a:extLst>
                </a:gridCol>
                <a:gridCol w="343630">
                  <a:extLst>
                    <a:ext uri="{9D8B030D-6E8A-4147-A177-3AD203B41FA5}">
                      <a16:colId xmlns:a16="http://schemas.microsoft.com/office/drawing/2014/main" val="363314826"/>
                    </a:ext>
                  </a:extLst>
                </a:gridCol>
                <a:gridCol w="343630">
                  <a:extLst>
                    <a:ext uri="{9D8B030D-6E8A-4147-A177-3AD203B41FA5}">
                      <a16:colId xmlns:a16="http://schemas.microsoft.com/office/drawing/2014/main" val="4093120347"/>
                    </a:ext>
                  </a:extLst>
                </a:gridCol>
                <a:gridCol w="343630">
                  <a:extLst>
                    <a:ext uri="{9D8B030D-6E8A-4147-A177-3AD203B41FA5}">
                      <a16:colId xmlns:a16="http://schemas.microsoft.com/office/drawing/2014/main" val="3205008714"/>
                    </a:ext>
                  </a:extLst>
                </a:gridCol>
                <a:gridCol w="343630">
                  <a:extLst>
                    <a:ext uri="{9D8B030D-6E8A-4147-A177-3AD203B41FA5}">
                      <a16:colId xmlns:a16="http://schemas.microsoft.com/office/drawing/2014/main" val="3691197391"/>
                    </a:ext>
                  </a:extLst>
                </a:gridCol>
                <a:gridCol w="343630">
                  <a:extLst>
                    <a:ext uri="{9D8B030D-6E8A-4147-A177-3AD203B41FA5}">
                      <a16:colId xmlns:a16="http://schemas.microsoft.com/office/drawing/2014/main" val="2973639942"/>
                    </a:ext>
                  </a:extLst>
                </a:gridCol>
                <a:gridCol w="343630">
                  <a:extLst>
                    <a:ext uri="{9D8B030D-6E8A-4147-A177-3AD203B41FA5}">
                      <a16:colId xmlns:a16="http://schemas.microsoft.com/office/drawing/2014/main" val="1721429428"/>
                    </a:ext>
                  </a:extLst>
                </a:gridCol>
                <a:gridCol w="343630">
                  <a:extLst>
                    <a:ext uri="{9D8B030D-6E8A-4147-A177-3AD203B41FA5}">
                      <a16:colId xmlns:a16="http://schemas.microsoft.com/office/drawing/2014/main" val="1761195094"/>
                    </a:ext>
                  </a:extLst>
                </a:gridCol>
                <a:gridCol w="343630">
                  <a:extLst>
                    <a:ext uri="{9D8B030D-6E8A-4147-A177-3AD203B41FA5}">
                      <a16:colId xmlns:a16="http://schemas.microsoft.com/office/drawing/2014/main" val="508483344"/>
                    </a:ext>
                  </a:extLst>
                </a:gridCol>
                <a:gridCol w="343630">
                  <a:extLst>
                    <a:ext uri="{9D8B030D-6E8A-4147-A177-3AD203B41FA5}">
                      <a16:colId xmlns:a16="http://schemas.microsoft.com/office/drawing/2014/main" val="1847215549"/>
                    </a:ext>
                  </a:extLst>
                </a:gridCol>
                <a:gridCol w="343630">
                  <a:extLst>
                    <a:ext uri="{9D8B030D-6E8A-4147-A177-3AD203B41FA5}">
                      <a16:colId xmlns:a16="http://schemas.microsoft.com/office/drawing/2014/main" val="2507417099"/>
                    </a:ext>
                  </a:extLst>
                </a:gridCol>
                <a:gridCol w="343630">
                  <a:extLst>
                    <a:ext uri="{9D8B030D-6E8A-4147-A177-3AD203B41FA5}">
                      <a16:colId xmlns:a16="http://schemas.microsoft.com/office/drawing/2014/main" val="2397165881"/>
                    </a:ext>
                  </a:extLst>
                </a:gridCol>
                <a:gridCol w="343630">
                  <a:extLst>
                    <a:ext uri="{9D8B030D-6E8A-4147-A177-3AD203B41FA5}">
                      <a16:colId xmlns:a16="http://schemas.microsoft.com/office/drawing/2014/main" val="2992714533"/>
                    </a:ext>
                  </a:extLst>
                </a:gridCol>
              </a:tblGrid>
              <a:tr h="515593">
                <a:tc>
                  <a:txBody>
                    <a:bodyPr/>
                    <a:lstStyle/>
                    <a:p>
                      <a:pPr algn="ctr" rtl="0" fontAlgn="b"/>
                      <a:r>
                        <a:rPr lang="lv-LV" sz="2000" b="1" i="0" u="none" strike="noStrike" dirty="0">
                          <a:solidFill>
                            <a:schemeClr val="bg1"/>
                          </a:solidFill>
                          <a:effectLst/>
                          <a:latin typeface="+mn-lt"/>
                        </a:rPr>
                        <a:t>526</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tc>
                  <a:txBody>
                    <a:bodyPr/>
                    <a:lstStyle/>
                    <a:p>
                      <a:pPr algn="ctr" rtl="0" fontAlgn="b"/>
                      <a:r>
                        <a:rPr lang="lv-LV" sz="2000" b="1" i="0" u="none" strike="noStrike" dirty="0">
                          <a:solidFill>
                            <a:schemeClr val="bg1"/>
                          </a:solidFill>
                          <a:effectLst/>
                          <a:latin typeface="+mn-lt"/>
                        </a:rPr>
                        <a:t>511</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tc>
                  <a:txBody>
                    <a:bodyPr/>
                    <a:lstStyle/>
                    <a:p>
                      <a:pPr algn="ctr" rtl="0" fontAlgn="b"/>
                      <a:r>
                        <a:rPr lang="lv-LV" sz="2000" b="1" i="0" u="none" strike="noStrike" dirty="0">
                          <a:solidFill>
                            <a:schemeClr val="bg1"/>
                          </a:solidFill>
                          <a:effectLst/>
                          <a:latin typeface="+mn-lt"/>
                        </a:rPr>
                        <a:t>504</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tc>
                  <a:txBody>
                    <a:bodyPr/>
                    <a:lstStyle/>
                    <a:p>
                      <a:pPr algn="ctr" rtl="0" fontAlgn="b"/>
                      <a:r>
                        <a:rPr lang="lv-LV" sz="2000" b="1" i="0" u="none" strike="noStrike" dirty="0">
                          <a:solidFill>
                            <a:schemeClr val="bg1"/>
                          </a:solidFill>
                          <a:effectLst/>
                          <a:latin typeface="+mn-lt"/>
                        </a:rPr>
                        <a:t>503</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tc>
                  <a:txBody>
                    <a:bodyPr/>
                    <a:lstStyle/>
                    <a:p>
                      <a:pPr algn="ctr" rtl="0" fontAlgn="b"/>
                      <a:r>
                        <a:rPr lang="lv-LV" sz="2000" b="1" i="0" u="none" strike="noStrike" dirty="0">
                          <a:solidFill>
                            <a:schemeClr val="bg1"/>
                          </a:solidFill>
                          <a:effectLst/>
                          <a:latin typeface="+mn-lt"/>
                        </a:rPr>
                        <a:t>500</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tc>
                  <a:txBody>
                    <a:bodyPr/>
                    <a:lstStyle/>
                    <a:p>
                      <a:pPr algn="ctr" rtl="0" fontAlgn="b"/>
                      <a:r>
                        <a:rPr lang="lv-LV" sz="2000" b="1" i="0" u="none" strike="noStrike" dirty="0">
                          <a:solidFill>
                            <a:schemeClr val="bg1"/>
                          </a:solidFill>
                          <a:effectLst/>
                          <a:latin typeface="+mn-lt"/>
                        </a:rPr>
                        <a:t>500</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tc>
                  <a:txBody>
                    <a:bodyPr/>
                    <a:lstStyle/>
                    <a:p>
                      <a:pPr algn="ctr" rtl="0" fontAlgn="b"/>
                      <a:r>
                        <a:rPr lang="lv-LV" sz="2000" b="1" i="0" u="none" strike="noStrike" dirty="0">
                          <a:solidFill>
                            <a:schemeClr val="bg1"/>
                          </a:solidFill>
                          <a:effectLst/>
                          <a:latin typeface="+mn-lt"/>
                        </a:rPr>
                        <a:t>499</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tc>
                  <a:txBody>
                    <a:bodyPr/>
                    <a:lstStyle/>
                    <a:p>
                      <a:pPr algn="ctr" rtl="0" fontAlgn="b"/>
                      <a:r>
                        <a:rPr lang="lv-LV" sz="2000" b="1" i="0" u="none" strike="noStrike" dirty="0">
                          <a:solidFill>
                            <a:schemeClr val="bg1"/>
                          </a:solidFill>
                          <a:effectLst/>
                          <a:latin typeface="+mn-lt"/>
                        </a:rPr>
                        <a:t>498</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tc>
                  <a:txBody>
                    <a:bodyPr/>
                    <a:lstStyle/>
                    <a:p>
                      <a:pPr algn="ctr" rtl="0" fontAlgn="b"/>
                      <a:r>
                        <a:rPr lang="lv-LV" sz="2000" b="1" i="0" u="none" strike="noStrike" dirty="0">
                          <a:solidFill>
                            <a:schemeClr val="bg1"/>
                          </a:solidFill>
                          <a:effectLst/>
                          <a:latin typeface="+mn-lt"/>
                        </a:rPr>
                        <a:t>494</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tc>
                  <a:txBody>
                    <a:bodyPr/>
                    <a:lstStyle/>
                    <a:p>
                      <a:pPr algn="ctr" rtl="0" fontAlgn="b"/>
                      <a:r>
                        <a:rPr lang="lv-LV" sz="2000" b="1" i="0" u="none" strike="noStrike" dirty="0">
                          <a:solidFill>
                            <a:schemeClr val="bg1"/>
                          </a:solidFill>
                          <a:effectLst/>
                          <a:latin typeface="+mn-lt"/>
                        </a:rPr>
                        <a:t>494</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tc>
                  <a:txBody>
                    <a:bodyPr/>
                    <a:lstStyle/>
                    <a:p>
                      <a:pPr algn="ctr" rtl="0" fontAlgn="b"/>
                      <a:r>
                        <a:rPr lang="lv-LV" sz="2000" b="1" i="0" u="none" strike="noStrike" dirty="0">
                          <a:solidFill>
                            <a:schemeClr val="bg1"/>
                          </a:solidFill>
                          <a:effectLst/>
                          <a:latin typeface="+mn-lt"/>
                        </a:rPr>
                        <a:t>494</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tc>
                  <a:txBody>
                    <a:bodyPr/>
                    <a:lstStyle/>
                    <a:p>
                      <a:pPr algn="ctr" rtl="0" fontAlgn="b"/>
                      <a:r>
                        <a:rPr lang="lv-LV" sz="2000" b="1" i="0" u="none" strike="noStrike" dirty="0">
                          <a:solidFill>
                            <a:schemeClr val="bg1"/>
                          </a:solidFill>
                          <a:effectLst/>
                          <a:latin typeface="+mn-lt"/>
                        </a:rPr>
                        <a:t>492</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tc>
                  <a:txBody>
                    <a:bodyPr/>
                    <a:lstStyle/>
                    <a:p>
                      <a:pPr algn="ctr" rtl="0" fontAlgn="b"/>
                      <a:r>
                        <a:rPr lang="lv-LV" sz="2000" b="1" i="0" u="none" strike="noStrike" dirty="0">
                          <a:solidFill>
                            <a:schemeClr val="bg1"/>
                          </a:solidFill>
                          <a:effectLst/>
                          <a:latin typeface="+mn-lt"/>
                        </a:rPr>
                        <a:t>491</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tc>
                  <a:txBody>
                    <a:bodyPr/>
                    <a:lstStyle/>
                    <a:p>
                      <a:pPr algn="ctr" rtl="0" fontAlgn="b"/>
                      <a:r>
                        <a:rPr lang="lv-LV" sz="2000" b="1" i="0" u="none" strike="noStrike" dirty="0">
                          <a:solidFill>
                            <a:schemeClr val="bg1"/>
                          </a:solidFill>
                          <a:effectLst/>
                          <a:latin typeface="+mn-lt"/>
                        </a:rPr>
                        <a:t>491</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tc>
                  <a:txBody>
                    <a:bodyPr/>
                    <a:lstStyle/>
                    <a:p>
                      <a:pPr algn="ctr" rtl="0" fontAlgn="b"/>
                      <a:r>
                        <a:rPr lang="lv-LV" sz="2000" b="1" i="0" u="none" strike="noStrike" dirty="0">
                          <a:solidFill>
                            <a:schemeClr val="bg1"/>
                          </a:solidFill>
                          <a:effectLst/>
                          <a:latin typeface="+mn-lt"/>
                        </a:rPr>
                        <a:t>488</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E9B91C"/>
                    </a:solidFill>
                  </a:tcPr>
                </a:tc>
                <a:tc>
                  <a:txBody>
                    <a:bodyPr/>
                    <a:lstStyle/>
                    <a:p>
                      <a:pPr algn="ctr" rtl="0" fontAlgn="b"/>
                      <a:r>
                        <a:rPr lang="lv-LV" sz="2000" b="1" i="0" u="none" strike="noStrike" dirty="0">
                          <a:solidFill>
                            <a:schemeClr val="bg1"/>
                          </a:solidFill>
                          <a:effectLst/>
                          <a:latin typeface="+mn-lt"/>
                        </a:rPr>
                        <a:t>487</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E9B91C"/>
                    </a:solidFill>
                  </a:tcPr>
                </a:tc>
                <a:tc>
                  <a:txBody>
                    <a:bodyPr/>
                    <a:lstStyle/>
                    <a:p>
                      <a:pPr algn="ctr" rtl="0" fontAlgn="b"/>
                      <a:r>
                        <a:rPr lang="lv-LV" sz="2000" b="1" i="0" u="none" strike="noStrike" dirty="0">
                          <a:solidFill>
                            <a:schemeClr val="bg1"/>
                          </a:solidFill>
                          <a:effectLst/>
                          <a:latin typeface="+mn-lt"/>
                        </a:rPr>
                        <a:t>486</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E9B91C"/>
                    </a:solidFill>
                  </a:tcPr>
                </a:tc>
                <a:tc>
                  <a:txBody>
                    <a:bodyPr/>
                    <a:lstStyle/>
                    <a:p>
                      <a:pPr algn="ctr" rtl="0" fontAlgn="b"/>
                      <a:r>
                        <a:rPr lang="lv-LV" sz="2000" b="1" i="0" u="none" strike="noStrike" dirty="0">
                          <a:solidFill>
                            <a:schemeClr val="bg1"/>
                          </a:solidFill>
                          <a:effectLst/>
                          <a:latin typeface="+mn-lt"/>
                        </a:rPr>
                        <a:t>485</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E9B91C"/>
                    </a:solidFill>
                  </a:tcPr>
                </a:tc>
                <a:tc>
                  <a:txBody>
                    <a:bodyPr/>
                    <a:lstStyle/>
                    <a:p>
                      <a:pPr algn="ctr" rtl="0" fontAlgn="b"/>
                      <a:r>
                        <a:rPr lang="lv-LV" sz="2000" b="1" i="0" u="none" strike="noStrike" dirty="0">
                          <a:solidFill>
                            <a:schemeClr val="bg1"/>
                          </a:solidFill>
                          <a:effectLst/>
                          <a:latin typeface="+mn-lt"/>
                        </a:rPr>
                        <a:t>484</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E9B91C"/>
                    </a:solidFill>
                  </a:tcPr>
                </a:tc>
                <a:tc>
                  <a:txBody>
                    <a:bodyPr/>
                    <a:lstStyle/>
                    <a:p>
                      <a:pPr algn="ctr" rtl="0" fontAlgn="b"/>
                      <a:r>
                        <a:rPr lang="lv-LV" sz="2000" b="1" i="0" u="none" strike="noStrike" dirty="0">
                          <a:solidFill>
                            <a:schemeClr val="bg1"/>
                          </a:solidFill>
                          <a:effectLst/>
                          <a:latin typeface="+mn-lt"/>
                        </a:rPr>
                        <a:t>484</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E9B91C"/>
                      </a:solidFill>
                      <a:prstDash val="solid"/>
                      <a:round/>
                      <a:headEnd type="none" w="med" len="med"/>
                      <a:tailEnd type="none" w="med" len="med"/>
                    </a:lnB>
                    <a:solidFill>
                      <a:srgbClr val="E9B91C"/>
                    </a:solidFill>
                  </a:tcPr>
                </a:tc>
                <a:tc>
                  <a:txBody>
                    <a:bodyPr/>
                    <a:lstStyle/>
                    <a:p>
                      <a:pPr algn="ctr" rtl="0" fontAlgn="b"/>
                      <a:r>
                        <a:rPr lang="lv-LV" sz="2000" b="1" i="0" u="none" strike="noStrike" dirty="0">
                          <a:solidFill>
                            <a:schemeClr val="bg1"/>
                          </a:solidFill>
                          <a:effectLst/>
                          <a:latin typeface="+mn-lt"/>
                        </a:rPr>
                        <a:t>478</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solidFill>
                      <a:schemeClr val="tx1">
                        <a:lumMod val="65000"/>
                        <a:lumOff val="35000"/>
                      </a:schemeClr>
                    </a:solidFill>
                  </a:tcPr>
                </a:tc>
                <a:tc>
                  <a:txBody>
                    <a:bodyPr/>
                    <a:lstStyle/>
                    <a:p>
                      <a:pPr algn="ctr" rtl="0" fontAlgn="b"/>
                      <a:r>
                        <a:rPr lang="lv-LV" sz="2000" b="1" i="0" u="none" strike="noStrike" dirty="0">
                          <a:solidFill>
                            <a:schemeClr val="bg1"/>
                          </a:solidFill>
                          <a:effectLst/>
                          <a:latin typeface="+mn-lt"/>
                        </a:rPr>
                        <a:t>477</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solidFill>
                      <a:schemeClr val="tx1">
                        <a:lumMod val="65000"/>
                        <a:lumOff val="35000"/>
                      </a:schemeClr>
                    </a:solidFill>
                  </a:tcPr>
                </a:tc>
                <a:tc>
                  <a:txBody>
                    <a:bodyPr/>
                    <a:lstStyle/>
                    <a:p>
                      <a:pPr algn="ctr" rtl="0" fontAlgn="b"/>
                      <a:r>
                        <a:rPr lang="lv-LV" sz="2000" b="1" i="0" u="none" strike="noStrike" dirty="0">
                          <a:solidFill>
                            <a:schemeClr val="bg1"/>
                          </a:solidFill>
                          <a:effectLst/>
                          <a:latin typeface="+mn-lt"/>
                        </a:rPr>
                        <a:t>462</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solidFill>
                      <a:schemeClr val="tx1">
                        <a:lumMod val="65000"/>
                        <a:lumOff val="35000"/>
                      </a:schemeClr>
                    </a:solidFill>
                  </a:tcPr>
                </a:tc>
                <a:tc>
                  <a:txBody>
                    <a:bodyPr/>
                    <a:lstStyle/>
                    <a:p>
                      <a:pPr algn="ctr" rtl="0" fontAlgn="b"/>
                      <a:r>
                        <a:rPr lang="lv-LV" sz="2000" b="1" i="0" u="none" strike="noStrike" dirty="0">
                          <a:solidFill>
                            <a:schemeClr val="bg1"/>
                          </a:solidFill>
                          <a:effectLst/>
                          <a:latin typeface="+mn-lt"/>
                        </a:rPr>
                        <a:t>447</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solidFill>
                      <a:schemeClr val="tx1">
                        <a:lumMod val="65000"/>
                        <a:lumOff val="35000"/>
                      </a:schemeClr>
                    </a:solidFill>
                  </a:tcPr>
                </a:tc>
                <a:tc>
                  <a:txBody>
                    <a:bodyPr/>
                    <a:lstStyle/>
                    <a:p>
                      <a:pPr algn="ctr" rtl="0" fontAlgn="b"/>
                      <a:r>
                        <a:rPr lang="lv-LV" sz="2000" b="1" i="0" u="none" strike="noStrike" dirty="0">
                          <a:solidFill>
                            <a:schemeClr val="bg1"/>
                          </a:solidFill>
                          <a:effectLst/>
                          <a:latin typeface="+mn-lt"/>
                        </a:rPr>
                        <a:t>441</a:t>
                      </a:r>
                    </a:p>
                  </a:txBody>
                  <a:tcPr marL="9525" marR="9525" marT="952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3690258141"/>
                  </a:ext>
                </a:extLst>
              </a:tr>
              <a:tr h="1671234">
                <a:tc>
                  <a:txBody>
                    <a:bodyPr/>
                    <a:lstStyle/>
                    <a:p>
                      <a:pPr algn="r" rtl="0" fontAlgn="b"/>
                      <a:r>
                        <a:rPr lang="lv-LV" sz="2000" b="1" i="0" u="none" strike="noStrike" dirty="0">
                          <a:solidFill>
                            <a:srgbClr val="006F92"/>
                          </a:solidFill>
                          <a:effectLst/>
                          <a:latin typeface="+mn-lt"/>
                        </a:rPr>
                        <a:t>Igaunija</a:t>
                      </a:r>
                    </a:p>
                  </a:txBody>
                  <a:tcPr marL="9525" marR="9525" marT="144000" marB="0" vert="vert27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r" rtl="0" fontAlgn="b"/>
                      <a:r>
                        <a:rPr lang="lv-LV" sz="2000" b="1" i="0" u="none" strike="noStrike" dirty="0">
                          <a:solidFill>
                            <a:srgbClr val="006F92"/>
                          </a:solidFill>
                          <a:effectLst/>
                          <a:latin typeface="+mn-lt"/>
                        </a:rPr>
                        <a:t>Somija</a:t>
                      </a:r>
                    </a:p>
                  </a:txBody>
                  <a:tcPr marL="9525" marR="9525" marT="144000" marB="0" vert="vert27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r" rtl="0" fontAlgn="b"/>
                      <a:r>
                        <a:rPr lang="lv-LV" sz="2000" b="1" i="0" u="none" strike="noStrike" dirty="0">
                          <a:solidFill>
                            <a:srgbClr val="006F92"/>
                          </a:solidFill>
                          <a:effectLst/>
                          <a:latin typeface="+mn-lt"/>
                        </a:rPr>
                        <a:t>Īrija</a:t>
                      </a:r>
                    </a:p>
                  </a:txBody>
                  <a:tcPr marL="9525" marR="9525" marT="144000" marB="0" vert="vert27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r" rtl="0" fontAlgn="b"/>
                      <a:r>
                        <a:rPr lang="lv-LV" sz="2000" b="1" i="0" u="none" strike="noStrike" dirty="0">
                          <a:solidFill>
                            <a:srgbClr val="006F92"/>
                          </a:solidFill>
                          <a:effectLst/>
                          <a:latin typeface="+mn-lt"/>
                        </a:rPr>
                        <a:t>Šveice</a:t>
                      </a:r>
                    </a:p>
                  </a:txBody>
                  <a:tcPr marL="9525" marR="9525" marT="144000" marB="0" vert="vert27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r" rtl="0" fontAlgn="b"/>
                      <a:r>
                        <a:rPr lang="lv-LV" sz="2000" b="1" i="0" u="none" strike="noStrike" dirty="0">
                          <a:solidFill>
                            <a:srgbClr val="006F92"/>
                          </a:solidFill>
                          <a:effectLst/>
                          <a:latin typeface="+mn-lt"/>
                        </a:rPr>
                        <a:t>Slovēnija</a:t>
                      </a:r>
                    </a:p>
                  </a:txBody>
                  <a:tcPr marL="9525" marR="9525" marT="144000" marB="0" vert="vert27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r" rtl="0" fontAlgn="b"/>
                      <a:r>
                        <a:rPr lang="lv-LV" sz="2000" b="1" i="1" u="none" strike="noStrike" dirty="0">
                          <a:solidFill>
                            <a:srgbClr val="006F92"/>
                          </a:solidFill>
                          <a:effectLst/>
                          <a:latin typeface="+mn-lt"/>
                        </a:rPr>
                        <a:t>Lielbritānija</a:t>
                      </a:r>
                    </a:p>
                  </a:txBody>
                  <a:tcPr marL="9525" marR="9525" marT="144000" marB="0" vert="vert27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r" rtl="0" fontAlgn="b"/>
                      <a:r>
                        <a:rPr lang="lv-LV" sz="2000" b="1" i="1" u="none" strike="noStrike" dirty="0">
                          <a:solidFill>
                            <a:srgbClr val="006F92"/>
                          </a:solidFill>
                          <a:effectLst/>
                          <a:latin typeface="+mn-lt"/>
                        </a:rPr>
                        <a:t>Polija</a:t>
                      </a:r>
                    </a:p>
                  </a:txBody>
                  <a:tcPr marL="9525" marR="9525" marT="144000" marB="0" vert="vert27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r" rtl="0" fontAlgn="b"/>
                      <a:r>
                        <a:rPr lang="lv-LV" sz="2000" b="1" i="1" u="none" strike="noStrike" dirty="0">
                          <a:solidFill>
                            <a:srgbClr val="006F92"/>
                          </a:solidFill>
                          <a:effectLst/>
                          <a:latin typeface="+mn-lt"/>
                        </a:rPr>
                        <a:t>Čehija</a:t>
                      </a:r>
                    </a:p>
                  </a:txBody>
                  <a:tcPr marL="9525" marR="9525" marT="144000" marB="0" vert="vert27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r" rtl="0" fontAlgn="b"/>
                      <a:r>
                        <a:rPr lang="lv-LV" sz="2000" b="1" i="0" u="none" strike="noStrike" dirty="0">
                          <a:solidFill>
                            <a:srgbClr val="006F92"/>
                          </a:solidFill>
                          <a:effectLst/>
                          <a:latin typeface="+mn-lt"/>
                        </a:rPr>
                        <a:t>Latvija</a:t>
                      </a:r>
                    </a:p>
                  </a:txBody>
                  <a:tcPr marL="9525" marR="9525" marT="144000" marB="0" vert="vert27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r" rtl="0" fontAlgn="b"/>
                      <a:r>
                        <a:rPr lang="lv-LV" sz="2000" b="1" i="1" u="none" strike="noStrike" dirty="0">
                          <a:solidFill>
                            <a:srgbClr val="006F92"/>
                          </a:solidFill>
                          <a:effectLst/>
                          <a:latin typeface="+mn-lt"/>
                        </a:rPr>
                        <a:t>Dānija</a:t>
                      </a:r>
                    </a:p>
                  </a:txBody>
                  <a:tcPr marL="9525" marR="9525" marT="144000" marB="0" vert="vert27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r" rtl="0" fontAlgn="b"/>
                      <a:r>
                        <a:rPr lang="lv-LV" sz="2000" b="1" i="1" u="none" strike="noStrike" dirty="0">
                          <a:solidFill>
                            <a:srgbClr val="006F92"/>
                          </a:solidFill>
                          <a:effectLst/>
                          <a:latin typeface="+mn-lt"/>
                        </a:rPr>
                        <a:t>Zviedrija</a:t>
                      </a:r>
                    </a:p>
                  </a:txBody>
                  <a:tcPr marL="9525" marR="9525" marT="144000" marB="0" vert="vert27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r" rtl="0" fontAlgn="b"/>
                      <a:r>
                        <a:rPr lang="lv-LV" sz="2000" b="1" i="1" u="none" strike="noStrike" dirty="0">
                          <a:solidFill>
                            <a:srgbClr val="006F92"/>
                          </a:solidFill>
                          <a:effectLst/>
                          <a:latin typeface="+mn-lt"/>
                        </a:rPr>
                        <a:t>Vācija</a:t>
                      </a:r>
                    </a:p>
                  </a:txBody>
                  <a:tcPr marL="9525" marR="9525" marT="144000" marB="0" vert="vert27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r" rtl="0" fontAlgn="b"/>
                      <a:r>
                        <a:rPr lang="lv-LV" sz="2000" b="1" i="1" u="none" strike="noStrike" dirty="0">
                          <a:solidFill>
                            <a:srgbClr val="006F92"/>
                          </a:solidFill>
                          <a:effectLst/>
                          <a:latin typeface="+mn-lt"/>
                        </a:rPr>
                        <a:t>Austrija</a:t>
                      </a:r>
                    </a:p>
                  </a:txBody>
                  <a:tcPr marL="9525" marR="9525" marT="144000" marB="0" vert="vert270" anchor="b">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r" rtl="0" fontAlgn="b"/>
                      <a:r>
                        <a:rPr lang="lv-LV" sz="2000" b="1" i="1" u="none" strike="noStrike" dirty="0">
                          <a:solidFill>
                            <a:srgbClr val="006F92"/>
                          </a:solidFill>
                          <a:effectLst/>
                          <a:latin typeface="+mn-lt"/>
                        </a:rPr>
                        <a:t>Beļģija</a:t>
                      </a:r>
                    </a:p>
                  </a:txBody>
                  <a:tcPr marL="9525" marR="9525" marT="144000" marB="0" vert="vert270" anchor="b">
                    <a:lnL w="28575" cap="flat" cmpd="sng" algn="ctr">
                      <a:solidFill>
                        <a:srgbClr val="006F92"/>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6F92"/>
                      </a:solidFill>
                      <a:prstDash val="solid"/>
                      <a:round/>
                      <a:headEnd type="none" w="med" len="med"/>
                      <a:tailEnd type="none" w="med" len="med"/>
                    </a:lnB>
                    <a:noFill/>
                  </a:tcPr>
                </a:tc>
                <a:tc>
                  <a:txBody>
                    <a:bodyPr/>
                    <a:lstStyle/>
                    <a:p>
                      <a:pPr algn="r" rtl="0" fontAlgn="b"/>
                      <a:r>
                        <a:rPr lang="lv-LV" sz="2000" b="1" i="1" u="none" strike="noStrike" dirty="0">
                          <a:solidFill>
                            <a:srgbClr val="E9B91C"/>
                          </a:solidFill>
                          <a:effectLst/>
                          <a:latin typeface="+mn-lt"/>
                        </a:rPr>
                        <a:t>Nīderlande</a:t>
                      </a:r>
                    </a:p>
                  </a:txBody>
                  <a:tcPr marL="9525" marR="9525" marT="144000" marB="0" vert="vert270" anchor="b">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noFill/>
                  </a:tcPr>
                </a:tc>
                <a:tc>
                  <a:txBody>
                    <a:bodyPr/>
                    <a:lstStyle/>
                    <a:p>
                      <a:pPr algn="r" rtl="0" fontAlgn="b"/>
                      <a:r>
                        <a:rPr lang="lv-LV" sz="2000" b="1" i="1" u="none" strike="noStrike" dirty="0">
                          <a:solidFill>
                            <a:srgbClr val="E9B91C"/>
                          </a:solidFill>
                          <a:effectLst/>
                          <a:latin typeface="+mn-lt"/>
                        </a:rPr>
                        <a:t>Francija</a:t>
                      </a:r>
                    </a:p>
                  </a:txBody>
                  <a:tcPr marL="9525" marR="9525" marT="144000" marB="0" vert="vert270" anchor="b">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noFill/>
                  </a:tcPr>
                </a:tc>
                <a:tc>
                  <a:txBody>
                    <a:bodyPr/>
                    <a:lstStyle/>
                    <a:p>
                      <a:pPr algn="r" rtl="0" fontAlgn="b"/>
                      <a:r>
                        <a:rPr lang="lv-LV" sz="2000" b="1" i="0" u="none" strike="noStrike" dirty="0">
                          <a:solidFill>
                            <a:srgbClr val="E9B91C"/>
                          </a:solidFill>
                          <a:effectLst/>
                          <a:latin typeface="+mn-lt"/>
                        </a:rPr>
                        <a:t>Ungārija</a:t>
                      </a:r>
                    </a:p>
                  </a:txBody>
                  <a:tcPr marL="9525" marR="9525" marT="144000" marB="0" vert="vert270" anchor="b">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noFill/>
                  </a:tcPr>
                </a:tc>
                <a:tc>
                  <a:txBody>
                    <a:bodyPr/>
                    <a:lstStyle/>
                    <a:p>
                      <a:pPr algn="r" rtl="0" fontAlgn="b"/>
                      <a:r>
                        <a:rPr lang="lv-LV" sz="2000" b="1" i="0" u="none" strike="noStrike" dirty="0">
                          <a:solidFill>
                            <a:srgbClr val="E9B91C"/>
                          </a:solidFill>
                          <a:effectLst/>
                          <a:latin typeface="+mn-lt"/>
                        </a:rPr>
                        <a:t>Spānija</a:t>
                      </a:r>
                    </a:p>
                  </a:txBody>
                  <a:tcPr marL="9525" marR="9525" marT="144000" marB="0" vert="vert270" anchor="b">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noFill/>
                  </a:tcPr>
                </a:tc>
                <a:tc>
                  <a:txBody>
                    <a:bodyPr/>
                    <a:lstStyle/>
                    <a:p>
                      <a:pPr algn="r" rtl="0" fontAlgn="b"/>
                      <a:r>
                        <a:rPr lang="lv-LV" sz="2000" b="1" i="0" u="none" strike="noStrike" dirty="0">
                          <a:solidFill>
                            <a:srgbClr val="E9B91C"/>
                          </a:solidFill>
                          <a:effectLst/>
                          <a:latin typeface="+mn-lt"/>
                        </a:rPr>
                        <a:t>Lietuva</a:t>
                      </a:r>
                    </a:p>
                  </a:txBody>
                  <a:tcPr marL="9525" marR="9525" marT="144000" marB="0" vert="vert270" anchor="b">
                    <a:lnL w="28575" cap="flat" cmpd="sng" algn="ctr">
                      <a:solidFill>
                        <a:srgbClr val="E9B91C"/>
                      </a:solidFill>
                      <a:prstDash val="solid"/>
                      <a:round/>
                      <a:headEnd type="none" w="med" len="med"/>
                      <a:tailEnd type="none" w="med" len="med"/>
                    </a:lnL>
                    <a:lnR w="28575" cap="flat" cmpd="sng" algn="ctr">
                      <a:solidFill>
                        <a:srgbClr val="E9B91C"/>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noFill/>
                  </a:tcPr>
                </a:tc>
                <a:tc>
                  <a:txBody>
                    <a:bodyPr/>
                    <a:lstStyle/>
                    <a:p>
                      <a:pPr algn="r" rtl="0" fontAlgn="b"/>
                      <a:r>
                        <a:rPr lang="lv-LV" sz="2000" b="1" i="0" u="none" strike="noStrike" dirty="0">
                          <a:solidFill>
                            <a:srgbClr val="E9B91C"/>
                          </a:solidFill>
                          <a:effectLst/>
                          <a:latin typeface="+mn-lt"/>
                        </a:rPr>
                        <a:t>Portugāle</a:t>
                      </a:r>
                    </a:p>
                  </a:txBody>
                  <a:tcPr marL="9525" marR="9525" marT="144000" marB="0" vert="vert270" anchor="b">
                    <a:lnL w="28575" cap="flat" cmpd="sng" algn="ctr">
                      <a:solidFill>
                        <a:srgbClr val="E9B91C"/>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rgbClr val="E9B91C"/>
                      </a:solidFill>
                      <a:prstDash val="solid"/>
                      <a:round/>
                      <a:headEnd type="none" w="med" len="med"/>
                      <a:tailEnd type="none" w="med" len="med"/>
                    </a:lnT>
                    <a:lnB w="28575" cap="flat" cmpd="sng" algn="ctr">
                      <a:solidFill>
                        <a:srgbClr val="E9B91C"/>
                      </a:solidFill>
                      <a:prstDash val="solid"/>
                      <a:round/>
                      <a:headEnd type="none" w="med" len="med"/>
                      <a:tailEnd type="none" w="med" len="med"/>
                    </a:lnB>
                    <a:noFill/>
                  </a:tcPr>
                </a:tc>
                <a:tc>
                  <a:txBody>
                    <a:bodyPr/>
                    <a:lstStyle/>
                    <a:p>
                      <a:pPr algn="r" rtl="0" fontAlgn="b"/>
                      <a:r>
                        <a:rPr lang="lv-LV" sz="2000" b="1" i="0" u="none" strike="noStrike" dirty="0">
                          <a:solidFill>
                            <a:schemeClr val="tx1">
                              <a:lumMod val="65000"/>
                              <a:lumOff val="35000"/>
                            </a:schemeClr>
                          </a:solidFill>
                          <a:effectLst/>
                          <a:latin typeface="+mn-lt"/>
                        </a:rPr>
                        <a:t>Norvēģija</a:t>
                      </a:r>
                    </a:p>
                  </a:txBody>
                  <a:tcPr marL="9525" marR="9525" marT="144000" marB="0" vert="vert270" anchor="b">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noFill/>
                  </a:tcPr>
                </a:tc>
                <a:tc>
                  <a:txBody>
                    <a:bodyPr/>
                    <a:lstStyle/>
                    <a:p>
                      <a:pPr algn="r" rtl="0" fontAlgn="b"/>
                      <a:r>
                        <a:rPr lang="lv-LV" sz="2000" b="1" i="0" u="none" strike="noStrike" dirty="0">
                          <a:solidFill>
                            <a:schemeClr val="tx1">
                              <a:lumMod val="65000"/>
                              <a:lumOff val="35000"/>
                            </a:schemeClr>
                          </a:solidFill>
                          <a:effectLst/>
                          <a:latin typeface="+mn-lt"/>
                        </a:rPr>
                        <a:t>Itālija</a:t>
                      </a:r>
                    </a:p>
                  </a:txBody>
                  <a:tcPr marL="9525" marR="9525" marT="144000" marB="0" vert="vert270" anchor="b">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noFill/>
                  </a:tcPr>
                </a:tc>
                <a:tc>
                  <a:txBody>
                    <a:bodyPr/>
                    <a:lstStyle/>
                    <a:p>
                      <a:pPr algn="r" rtl="0" fontAlgn="b"/>
                      <a:r>
                        <a:rPr lang="lv-LV" sz="2000" b="1" i="0" u="none" strike="noStrike" dirty="0">
                          <a:solidFill>
                            <a:schemeClr val="tx1">
                              <a:lumMod val="65000"/>
                              <a:lumOff val="35000"/>
                            </a:schemeClr>
                          </a:solidFill>
                          <a:effectLst/>
                          <a:latin typeface="+mn-lt"/>
                        </a:rPr>
                        <a:t>Slovākija</a:t>
                      </a:r>
                    </a:p>
                  </a:txBody>
                  <a:tcPr marL="9525" marR="9525" marT="144000" marB="0" vert="vert270" anchor="b">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noFill/>
                  </a:tcPr>
                </a:tc>
                <a:tc>
                  <a:txBody>
                    <a:bodyPr/>
                    <a:lstStyle/>
                    <a:p>
                      <a:pPr algn="r" rtl="0" fontAlgn="b"/>
                      <a:r>
                        <a:rPr lang="lv-LV" sz="2000" b="1" i="0" u="none" strike="noStrike" dirty="0">
                          <a:solidFill>
                            <a:schemeClr val="tx1">
                              <a:lumMod val="65000"/>
                              <a:lumOff val="35000"/>
                            </a:schemeClr>
                          </a:solidFill>
                          <a:effectLst/>
                          <a:latin typeface="+mn-lt"/>
                        </a:rPr>
                        <a:t>Islande</a:t>
                      </a:r>
                    </a:p>
                  </a:txBody>
                  <a:tcPr marL="9525" marR="9525" marT="144000" marB="0" vert="vert270" anchor="b">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noFill/>
                  </a:tcPr>
                </a:tc>
                <a:tc>
                  <a:txBody>
                    <a:bodyPr/>
                    <a:lstStyle/>
                    <a:p>
                      <a:pPr algn="r" rtl="0" fontAlgn="b"/>
                      <a:r>
                        <a:rPr lang="lv-LV" sz="2000" b="1" i="0" u="none" strike="noStrike" dirty="0">
                          <a:solidFill>
                            <a:schemeClr val="tx1">
                              <a:lumMod val="65000"/>
                              <a:lumOff val="35000"/>
                            </a:schemeClr>
                          </a:solidFill>
                          <a:effectLst/>
                          <a:latin typeface="+mn-lt"/>
                        </a:rPr>
                        <a:t>Grieķija</a:t>
                      </a:r>
                    </a:p>
                  </a:txBody>
                  <a:tcPr marL="9525" marR="9525" marT="144000" marB="0" vert="vert270" anchor="b">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603561480"/>
                  </a:ext>
                </a:extLst>
              </a:tr>
            </a:tbl>
          </a:graphicData>
        </a:graphic>
      </p:graphicFrame>
      <p:sp>
        <p:nvSpPr>
          <p:cNvPr id="16" name="TextBox 15">
            <a:extLst>
              <a:ext uri="{FF2B5EF4-FFF2-40B4-BE49-F238E27FC236}">
                <a16:creationId xmlns:a16="http://schemas.microsoft.com/office/drawing/2014/main" id="{1E56E827-3AE6-4377-10E4-2287A4C651FB}"/>
              </a:ext>
            </a:extLst>
          </p:cNvPr>
          <p:cNvSpPr txBox="1"/>
          <p:nvPr/>
        </p:nvSpPr>
        <p:spPr>
          <a:xfrm>
            <a:off x="3373444" y="1752098"/>
            <a:ext cx="5052757" cy="1261884"/>
          </a:xfrm>
          <a:prstGeom prst="rect">
            <a:avLst/>
          </a:prstGeom>
          <a:noFill/>
        </p:spPr>
        <p:txBody>
          <a:bodyPr wrap="square" rtlCol="0">
            <a:spAutoFit/>
          </a:bodyPr>
          <a:lstStyle/>
          <a:p>
            <a:r>
              <a:rPr lang="lv-LV" sz="2800" b="1" dirty="0">
                <a:solidFill>
                  <a:srgbClr val="F34E34"/>
                </a:solidFill>
              </a:rPr>
              <a:t>Latvija</a:t>
            </a:r>
            <a:r>
              <a:rPr lang="lv-LV" sz="2400" b="1" dirty="0"/>
              <a:t> </a:t>
            </a:r>
            <a:r>
              <a:rPr lang="lv-LV" sz="2400" b="1" dirty="0">
                <a:solidFill>
                  <a:srgbClr val="006F92"/>
                </a:solidFill>
              </a:rPr>
              <a:t>– 494 punkti</a:t>
            </a:r>
          </a:p>
          <a:p>
            <a:r>
              <a:rPr lang="lv-LV" sz="2400" b="1" dirty="0">
                <a:solidFill>
                  <a:srgbClr val="006F92"/>
                </a:solidFill>
              </a:rPr>
              <a:t>Starp OECD valstīm 11.-22. vieta, starp visām dalībvalstīm 15.-26. vieta</a:t>
            </a:r>
          </a:p>
        </p:txBody>
      </p:sp>
      <p:pic>
        <p:nvPicPr>
          <p:cNvPr id="2" name="Attēls 1" descr="Attēls, kurā ir teksts, ekrānuzņēmums, fonts, dizains&#10;&#10;Apraksts ģenerēts automātiski">
            <a:extLst>
              <a:ext uri="{FF2B5EF4-FFF2-40B4-BE49-F238E27FC236}">
                <a16:creationId xmlns:a16="http://schemas.microsoft.com/office/drawing/2014/main" id="{684906AB-2707-D7B0-CCDE-BADC51B5EF0B}"/>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a:off x="-25567" y="6693030"/>
            <a:ext cx="9169567" cy="164969"/>
          </a:xfrm>
          <a:prstGeom prst="rect">
            <a:avLst/>
          </a:prstGeom>
        </p:spPr>
      </p:pic>
    </p:spTree>
    <p:extLst>
      <p:ext uri="{BB962C8B-B14F-4D97-AF65-F5344CB8AC3E}">
        <p14:creationId xmlns:p14="http://schemas.microsoft.com/office/powerpoint/2010/main" val="4336611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35" presetClass="path" presetSubtype="0" accel="50000" decel="50000" fill="hold" grpId="0" nodeType="withEffect">
                                  <p:stCondLst>
                                    <p:cond delay="0"/>
                                  </p:stCondLst>
                                  <p:childTnLst>
                                    <p:animMotion origin="layout" path="M 0 0 L -0.25 0 E" pathEditMode="relative" ptsTypes="">
                                      <p:cBhvr>
                                        <p:cTn id="12" dur="500" fill="hold"/>
                                        <p:tgtEl>
                                          <p:spTgt spid="16"/>
                                        </p:tgtEl>
                                        <p:attrNameLst>
                                          <p:attrName>ppt_x</p:attrName>
                                          <p:attrName>ppt_y</p:attrName>
                                        </p:attrNameLst>
                                      </p:cBhvr>
                                    </p:animMotion>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6" grpId="0"/>
      <p:bldP spid="16"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4">
            <a:extLst>
              <a:ext uri="{FF2B5EF4-FFF2-40B4-BE49-F238E27FC236}">
                <a16:creationId xmlns:a16="http://schemas.microsoft.com/office/drawing/2014/main" id="{A591E2E4-7A86-2644-9D37-83AF822BF5E7}"/>
              </a:ext>
            </a:extLst>
          </p:cNvPr>
          <p:cNvGraphicFramePr>
            <a:graphicFrameLocks/>
          </p:cNvGraphicFramePr>
          <p:nvPr>
            <p:extLst>
              <p:ext uri="{D42A27DB-BD31-4B8C-83A1-F6EECF244321}">
                <p14:modId xmlns:p14="http://schemas.microsoft.com/office/powerpoint/2010/main" val="180921296"/>
              </p:ext>
            </p:extLst>
          </p:nvPr>
        </p:nvGraphicFramePr>
        <p:xfrm>
          <a:off x="3162099" y="292231"/>
          <a:ext cx="5901773" cy="6410227"/>
        </p:xfrm>
        <a:graphic>
          <a:graphicData uri="http://schemas.openxmlformats.org/drawingml/2006/chart">
            <c:chart xmlns:c="http://schemas.openxmlformats.org/drawingml/2006/chart" xmlns:r="http://schemas.openxmlformats.org/officeDocument/2006/relationships" r:id="rId2"/>
          </a:graphicData>
        </a:graphic>
      </p:graphicFrame>
      <p:sp>
        <p:nvSpPr>
          <p:cNvPr id="6" name="Virsraksts 1">
            <a:extLst>
              <a:ext uri="{FF2B5EF4-FFF2-40B4-BE49-F238E27FC236}">
                <a16:creationId xmlns:a16="http://schemas.microsoft.com/office/drawing/2014/main" id="{BF6372AF-F4E0-B846-1B1E-5DC280B71424}"/>
              </a:ext>
            </a:extLst>
          </p:cNvPr>
          <p:cNvSpPr txBox="1">
            <a:spLocks/>
          </p:cNvSpPr>
          <p:nvPr/>
        </p:nvSpPr>
        <p:spPr>
          <a:xfrm>
            <a:off x="169682" y="2133379"/>
            <a:ext cx="3035471" cy="1919074"/>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800" b="1" dirty="0">
                <a:solidFill>
                  <a:srgbClr val="E9B91C"/>
                </a:solidFill>
                <a:latin typeface="+mn-lt"/>
              </a:rPr>
              <a:t>Skolēnu sasniegumu sadalījums dabaszinātņu kompetences līmeņos</a:t>
            </a:r>
            <a:endParaRPr lang="en-US" sz="2800" b="1" dirty="0">
              <a:solidFill>
                <a:srgbClr val="E9B91C"/>
              </a:solidFill>
              <a:latin typeface="+mn-lt"/>
            </a:endParaRPr>
          </a:p>
        </p:txBody>
      </p:sp>
      <p:pic>
        <p:nvPicPr>
          <p:cNvPr id="7" name="Attēls 6" descr="Attēls, kurā ir teksts, ekrānuzņēmums, fonts, dizains&#10;&#10;Apraksts ģenerēts automātiski">
            <a:extLst>
              <a:ext uri="{FF2B5EF4-FFF2-40B4-BE49-F238E27FC236}">
                <a16:creationId xmlns:a16="http://schemas.microsoft.com/office/drawing/2014/main" id="{6A2BB534-C21C-F373-BB05-9A3FC19F7530}"/>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136211" y="4146563"/>
            <a:ext cx="3102411" cy="164592"/>
          </a:xfrm>
          <a:prstGeom prst="rect">
            <a:avLst/>
          </a:prstGeom>
        </p:spPr>
      </p:pic>
      <p:grpSp>
        <p:nvGrpSpPr>
          <p:cNvPr id="8" name="Group 63">
            <a:extLst>
              <a:ext uri="{FF2B5EF4-FFF2-40B4-BE49-F238E27FC236}">
                <a16:creationId xmlns:a16="http://schemas.microsoft.com/office/drawing/2014/main" id="{B4460BE9-3419-2786-D760-E4AA11864D0D}"/>
              </a:ext>
            </a:extLst>
          </p:cNvPr>
          <p:cNvGrpSpPr/>
          <p:nvPr/>
        </p:nvGrpSpPr>
        <p:grpSpPr>
          <a:xfrm>
            <a:off x="1486762" y="4755000"/>
            <a:ext cx="1444974" cy="1768347"/>
            <a:chOff x="5461000" y="9280527"/>
            <a:chExt cx="1219795" cy="1922549"/>
          </a:xfrm>
        </p:grpSpPr>
        <p:sp>
          <p:nvSpPr>
            <p:cNvPr id="9" name="Rectangle 45">
              <a:extLst>
                <a:ext uri="{FF2B5EF4-FFF2-40B4-BE49-F238E27FC236}">
                  <a16:creationId xmlns:a16="http://schemas.microsoft.com/office/drawing/2014/main" id="{866931DB-8CAB-31A7-34AC-8AD441002CD4}"/>
                </a:ext>
              </a:extLst>
            </p:cNvPr>
            <p:cNvSpPr/>
            <p:nvPr/>
          </p:nvSpPr>
          <p:spPr>
            <a:xfrm>
              <a:off x="5461000" y="9280527"/>
              <a:ext cx="1219795" cy="191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nvGrpSpPr>
            <p:cNvPr id="10" name="Group 46">
              <a:extLst>
                <a:ext uri="{FF2B5EF4-FFF2-40B4-BE49-F238E27FC236}">
                  <a16:creationId xmlns:a16="http://schemas.microsoft.com/office/drawing/2014/main" id="{BC81B6E6-BB7D-5F92-9C3B-7A0B0F934D26}"/>
                </a:ext>
              </a:extLst>
            </p:cNvPr>
            <p:cNvGrpSpPr/>
            <p:nvPr/>
          </p:nvGrpSpPr>
          <p:grpSpPr>
            <a:xfrm>
              <a:off x="5461000" y="9303304"/>
              <a:ext cx="1141151" cy="1899772"/>
              <a:chOff x="82578" y="121205"/>
              <a:chExt cx="1141172" cy="1899772"/>
            </a:xfrm>
          </p:grpSpPr>
          <p:sp>
            <p:nvSpPr>
              <p:cNvPr id="11" name="Rectangle 47">
                <a:extLst>
                  <a:ext uri="{FF2B5EF4-FFF2-40B4-BE49-F238E27FC236}">
                    <a16:creationId xmlns:a16="http://schemas.microsoft.com/office/drawing/2014/main" id="{0345A286-DCC6-C35D-1E94-462F3EDA12AC}"/>
                  </a:ext>
                </a:extLst>
              </p:cNvPr>
              <p:cNvSpPr/>
              <p:nvPr/>
            </p:nvSpPr>
            <p:spPr>
              <a:xfrm>
                <a:off x="82578" y="172233"/>
                <a:ext cx="107358" cy="115712"/>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2" name="Rectangle 48">
                <a:extLst>
                  <a:ext uri="{FF2B5EF4-FFF2-40B4-BE49-F238E27FC236}">
                    <a16:creationId xmlns:a16="http://schemas.microsoft.com/office/drawing/2014/main" id="{9063272E-4503-38C2-01C5-2154B67066CD}"/>
                  </a:ext>
                </a:extLst>
              </p:cNvPr>
              <p:cNvSpPr/>
              <p:nvPr/>
            </p:nvSpPr>
            <p:spPr>
              <a:xfrm>
                <a:off x="82578" y="401846"/>
                <a:ext cx="107358" cy="115712"/>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3" name="Rectangle 49">
                <a:extLst>
                  <a:ext uri="{FF2B5EF4-FFF2-40B4-BE49-F238E27FC236}">
                    <a16:creationId xmlns:a16="http://schemas.microsoft.com/office/drawing/2014/main" id="{073B7D7B-2111-9AD4-6DD2-924539E72CE2}"/>
                  </a:ext>
                </a:extLst>
              </p:cNvPr>
              <p:cNvSpPr/>
              <p:nvPr/>
            </p:nvSpPr>
            <p:spPr>
              <a:xfrm>
                <a:off x="82578" y="644220"/>
                <a:ext cx="107358" cy="115712"/>
              </a:xfrm>
              <a:prstGeom prst="rect">
                <a:avLst/>
              </a:prstGeom>
              <a:solidFill>
                <a:schemeClr val="accent1">
                  <a:lumMod val="60000"/>
                  <a:lumOff val="40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4" name="Rectangle 50">
                <a:extLst>
                  <a:ext uri="{FF2B5EF4-FFF2-40B4-BE49-F238E27FC236}">
                    <a16:creationId xmlns:a16="http://schemas.microsoft.com/office/drawing/2014/main" id="{A0B69931-A60E-1264-014C-5532CE1F37D0}"/>
                  </a:ext>
                </a:extLst>
              </p:cNvPr>
              <p:cNvSpPr/>
              <p:nvPr/>
            </p:nvSpPr>
            <p:spPr>
              <a:xfrm>
                <a:off x="82578" y="873835"/>
                <a:ext cx="107358" cy="108031"/>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5" name="Rectangle 51">
                <a:extLst>
                  <a:ext uri="{FF2B5EF4-FFF2-40B4-BE49-F238E27FC236}">
                    <a16:creationId xmlns:a16="http://schemas.microsoft.com/office/drawing/2014/main" id="{BCC8D504-9752-6AAD-DBA9-CDF7B2E31C40}"/>
                  </a:ext>
                </a:extLst>
              </p:cNvPr>
              <p:cNvSpPr/>
              <p:nvPr/>
            </p:nvSpPr>
            <p:spPr>
              <a:xfrm>
                <a:off x="82578" y="1116205"/>
                <a:ext cx="107358" cy="108031"/>
              </a:xfrm>
              <a:prstGeom prst="rect">
                <a:avLst/>
              </a:prstGeom>
              <a:solidFill>
                <a:schemeClr val="accent1">
                  <a:lumMod val="20000"/>
                  <a:lumOff val="80000"/>
                </a:schemeClr>
              </a:solid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 name="Rectangle 52">
                <a:extLst>
                  <a:ext uri="{FF2B5EF4-FFF2-40B4-BE49-F238E27FC236}">
                    <a16:creationId xmlns:a16="http://schemas.microsoft.com/office/drawing/2014/main" id="{BBCE10A2-9E70-1EE0-5658-455CA3B18839}"/>
                  </a:ext>
                </a:extLst>
              </p:cNvPr>
              <p:cNvSpPr/>
              <p:nvPr/>
            </p:nvSpPr>
            <p:spPr>
              <a:xfrm>
                <a:off x="82578" y="1345823"/>
                <a:ext cx="107358" cy="108031"/>
              </a:xfrm>
              <a:prstGeom prst="rect">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7" name="Rectangle 53">
                <a:extLst>
                  <a:ext uri="{FF2B5EF4-FFF2-40B4-BE49-F238E27FC236}">
                    <a16:creationId xmlns:a16="http://schemas.microsoft.com/office/drawing/2014/main" id="{A1ADCFD7-AE7C-4344-0CC0-B651AE553C48}"/>
                  </a:ext>
                </a:extLst>
              </p:cNvPr>
              <p:cNvSpPr/>
              <p:nvPr/>
            </p:nvSpPr>
            <p:spPr>
              <a:xfrm>
                <a:off x="82578" y="1600968"/>
                <a:ext cx="107358" cy="108031"/>
              </a:xfrm>
              <a:prstGeom prst="rect">
                <a:avLst/>
              </a:prstGeom>
              <a:solidFill>
                <a:schemeClr val="bg1">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8" name="TextBox 2">
                <a:extLst>
                  <a:ext uri="{FF2B5EF4-FFF2-40B4-BE49-F238E27FC236}">
                    <a16:creationId xmlns:a16="http://schemas.microsoft.com/office/drawing/2014/main" id="{CF918CE2-5748-A273-42CC-A5DEC588EE27}"/>
                  </a:ext>
                </a:extLst>
              </p:cNvPr>
              <p:cNvSpPr txBox="1"/>
              <p:nvPr/>
            </p:nvSpPr>
            <p:spPr>
              <a:xfrm>
                <a:off x="277046" y="121205"/>
                <a:ext cx="606645" cy="172689"/>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lv-LV" sz="1100"/>
                  <a:t>6. līmenis</a:t>
                </a:r>
                <a:endParaRPr lang="en-GB" sz="1100"/>
              </a:p>
            </p:txBody>
          </p:sp>
          <p:sp>
            <p:nvSpPr>
              <p:cNvPr id="19" name="TextBox 10">
                <a:extLst>
                  <a:ext uri="{FF2B5EF4-FFF2-40B4-BE49-F238E27FC236}">
                    <a16:creationId xmlns:a16="http://schemas.microsoft.com/office/drawing/2014/main" id="{D4588D7D-F2C9-C330-3F02-F7F32ABEA579}"/>
                  </a:ext>
                </a:extLst>
              </p:cNvPr>
              <p:cNvSpPr txBox="1"/>
              <p:nvPr/>
            </p:nvSpPr>
            <p:spPr>
              <a:xfrm>
                <a:off x="277046" y="350820"/>
                <a:ext cx="586642" cy="148458"/>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a:t>5</a:t>
                </a:r>
                <a:r>
                  <a:rPr lang="lv-LV" sz="1100"/>
                  <a:t>. līmenis</a:t>
                </a:r>
                <a:endParaRPr lang="en-GB" sz="1100"/>
              </a:p>
            </p:txBody>
          </p:sp>
          <p:sp>
            <p:nvSpPr>
              <p:cNvPr id="20" name="TextBox 11">
                <a:extLst>
                  <a:ext uri="{FF2B5EF4-FFF2-40B4-BE49-F238E27FC236}">
                    <a16:creationId xmlns:a16="http://schemas.microsoft.com/office/drawing/2014/main" id="{604F5350-15E8-DC8F-38BD-BFE51C21920A}"/>
                  </a:ext>
                </a:extLst>
              </p:cNvPr>
              <p:cNvSpPr txBox="1"/>
              <p:nvPr/>
            </p:nvSpPr>
            <p:spPr>
              <a:xfrm>
                <a:off x="277046" y="605948"/>
                <a:ext cx="586642" cy="154726"/>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dirty="0"/>
                  <a:t>4</a:t>
                </a:r>
                <a:r>
                  <a:rPr lang="lv-LV" sz="1100" dirty="0"/>
                  <a:t>. līmenis</a:t>
                </a:r>
                <a:endParaRPr lang="en-GB" sz="1100" dirty="0"/>
              </a:p>
            </p:txBody>
          </p:sp>
          <p:sp>
            <p:nvSpPr>
              <p:cNvPr id="21" name="TextBox 12">
                <a:extLst>
                  <a:ext uri="{FF2B5EF4-FFF2-40B4-BE49-F238E27FC236}">
                    <a16:creationId xmlns:a16="http://schemas.microsoft.com/office/drawing/2014/main" id="{4851F767-AB06-2491-C196-2B28F2C69B7D}"/>
                  </a:ext>
                </a:extLst>
              </p:cNvPr>
              <p:cNvSpPr txBox="1"/>
              <p:nvPr/>
            </p:nvSpPr>
            <p:spPr>
              <a:xfrm>
                <a:off x="277046" y="848321"/>
                <a:ext cx="576640" cy="192420"/>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lv-LV" sz="1100" dirty="0"/>
                  <a:t>3. līmenis</a:t>
                </a:r>
                <a:endParaRPr lang="en-GB" sz="1100" dirty="0"/>
              </a:p>
            </p:txBody>
          </p:sp>
          <p:sp>
            <p:nvSpPr>
              <p:cNvPr id="22" name="TextBox 13">
                <a:extLst>
                  <a:ext uri="{FF2B5EF4-FFF2-40B4-BE49-F238E27FC236}">
                    <a16:creationId xmlns:a16="http://schemas.microsoft.com/office/drawing/2014/main" id="{EE5937A2-0009-B7C2-E5C6-F236AF2007C6}"/>
                  </a:ext>
                </a:extLst>
              </p:cNvPr>
              <p:cNvSpPr txBox="1"/>
              <p:nvPr/>
            </p:nvSpPr>
            <p:spPr>
              <a:xfrm>
                <a:off x="277046" y="1090692"/>
                <a:ext cx="586642" cy="155432"/>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lv-LV" sz="1100" dirty="0"/>
                  <a:t>2. līmenis</a:t>
                </a:r>
                <a:endParaRPr lang="en-GB" sz="1100" dirty="0"/>
              </a:p>
            </p:txBody>
          </p:sp>
          <p:sp>
            <p:nvSpPr>
              <p:cNvPr id="23" name="TextBox 14">
                <a:extLst>
                  <a:ext uri="{FF2B5EF4-FFF2-40B4-BE49-F238E27FC236}">
                    <a16:creationId xmlns:a16="http://schemas.microsoft.com/office/drawing/2014/main" id="{8A0BFE09-CE18-3497-62EA-5D53DF4B9C02}"/>
                  </a:ext>
                </a:extLst>
              </p:cNvPr>
              <p:cNvSpPr txBox="1"/>
              <p:nvPr/>
            </p:nvSpPr>
            <p:spPr>
              <a:xfrm>
                <a:off x="277046" y="1333063"/>
                <a:ext cx="646652" cy="183792"/>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a:t>1</a:t>
                </a:r>
                <a:r>
                  <a:rPr lang="lv-LV" sz="1100"/>
                  <a:t>.</a:t>
                </a:r>
                <a:r>
                  <a:rPr lang="en-GB" sz="1100"/>
                  <a:t>a</a:t>
                </a:r>
                <a:r>
                  <a:rPr lang="lv-LV" sz="1100"/>
                  <a:t> līmenis</a:t>
                </a:r>
                <a:endParaRPr lang="en-GB" sz="1100"/>
              </a:p>
            </p:txBody>
          </p:sp>
          <p:sp>
            <p:nvSpPr>
              <p:cNvPr id="24" name="TextBox 15">
                <a:extLst>
                  <a:ext uri="{FF2B5EF4-FFF2-40B4-BE49-F238E27FC236}">
                    <a16:creationId xmlns:a16="http://schemas.microsoft.com/office/drawing/2014/main" id="{2DF9D56A-340D-0FA7-4E0F-0D3E2E132650}"/>
                  </a:ext>
                </a:extLst>
              </p:cNvPr>
              <p:cNvSpPr txBox="1"/>
              <p:nvPr/>
            </p:nvSpPr>
            <p:spPr>
              <a:xfrm>
                <a:off x="277046" y="1575438"/>
                <a:ext cx="875828" cy="184525"/>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100" baseline="0"/>
                  <a:t>1</a:t>
                </a:r>
                <a:r>
                  <a:rPr lang="lv-LV" sz="1100" baseline="0"/>
                  <a:t>.</a:t>
                </a:r>
                <a:r>
                  <a:rPr lang="en-GB" sz="1100" baseline="0"/>
                  <a:t>b</a:t>
                </a:r>
                <a:r>
                  <a:rPr lang="lv-LV" sz="1100" baseline="0"/>
                  <a:t> līmenis</a:t>
                </a:r>
                <a:endParaRPr lang="en-GB" sz="1100"/>
              </a:p>
            </p:txBody>
          </p:sp>
          <p:sp>
            <p:nvSpPr>
              <p:cNvPr id="25" name="TextBox 15">
                <a:extLst>
                  <a:ext uri="{FF2B5EF4-FFF2-40B4-BE49-F238E27FC236}">
                    <a16:creationId xmlns:a16="http://schemas.microsoft.com/office/drawing/2014/main" id="{32DCBE2E-A995-61B0-AD33-CBF5377BA8EF}"/>
                  </a:ext>
                </a:extLst>
              </p:cNvPr>
              <p:cNvSpPr txBox="1"/>
              <p:nvPr/>
            </p:nvSpPr>
            <p:spPr>
              <a:xfrm>
                <a:off x="283396" y="1819776"/>
                <a:ext cx="940354" cy="201201"/>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lv-LV" sz="1100"/>
                  <a:t>Zem </a:t>
                </a:r>
                <a:r>
                  <a:rPr lang="en-GB" sz="1100"/>
                  <a:t>1</a:t>
                </a:r>
                <a:r>
                  <a:rPr lang="lv-LV" sz="1100"/>
                  <a:t>.</a:t>
                </a:r>
                <a:r>
                  <a:rPr lang="en-GB" sz="1100"/>
                  <a:t>b</a:t>
                </a:r>
                <a:r>
                  <a:rPr lang="lv-LV" sz="1100"/>
                  <a:t> līmenis</a:t>
                </a:r>
                <a:endParaRPr lang="en-GB" sz="1100"/>
              </a:p>
            </p:txBody>
          </p:sp>
          <p:sp>
            <p:nvSpPr>
              <p:cNvPr id="26" name="Rectangle 62">
                <a:extLst>
                  <a:ext uri="{FF2B5EF4-FFF2-40B4-BE49-F238E27FC236}">
                    <a16:creationId xmlns:a16="http://schemas.microsoft.com/office/drawing/2014/main" id="{9AB40390-68DA-0440-73E3-702EC6092565}"/>
                  </a:ext>
                </a:extLst>
              </p:cNvPr>
              <p:cNvSpPr/>
              <p:nvPr/>
            </p:nvSpPr>
            <p:spPr>
              <a:xfrm>
                <a:off x="88609" y="1848482"/>
                <a:ext cx="107998" cy="108031"/>
              </a:xfrm>
              <a:prstGeom prst="rect">
                <a:avLst/>
              </a:prstGeom>
              <a:solidFill>
                <a:schemeClr val="tx1"/>
              </a:solidFill>
              <a:ln w="127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grpSp>
      <p:sp>
        <p:nvSpPr>
          <p:cNvPr id="2" name="TextBox 1">
            <a:extLst>
              <a:ext uri="{FF2B5EF4-FFF2-40B4-BE49-F238E27FC236}">
                <a16:creationId xmlns:a16="http://schemas.microsoft.com/office/drawing/2014/main" id="{3409B3EE-B192-D72D-2D29-BE6447A8CD8B}"/>
              </a:ext>
            </a:extLst>
          </p:cNvPr>
          <p:cNvSpPr txBox="1"/>
          <p:nvPr/>
        </p:nvSpPr>
        <p:spPr>
          <a:xfrm>
            <a:off x="414779" y="621608"/>
            <a:ext cx="2516957" cy="707886"/>
          </a:xfrm>
          <a:prstGeom prst="rect">
            <a:avLst/>
          </a:prstGeom>
          <a:noFill/>
        </p:spPr>
        <p:txBody>
          <a:bodyPr wrap="square" rtlCol="0">
            <a:spAutoFit/>
          </a:bodyPr>
          <a:lstStyle/>
          <a:p>
            <a:r>
              <a:rPr lang="lv-LV" sz="2000" b="1" dirty="0">
                <a:solidFill>
                  <a:srgbClr val="F34E34"/>
                </a:solidFill>
              </a:rPr>
              <a:t>Latvija 17%,   4,2%</a:t>
            </a:r>
          </a:p>
          <a:p>
            <a:r>
              <a:rPr lang="lv-LV" sz="2000" b="1" dirty="0">
                <a:solidFill>
                  <a:srgbClr val="F34E34"/>
                </a:solidFill>
              </a:rPr>
              <a:t>OECD   25%,   7,5%</a:t>
            </a:r>
          </a:p>
        </p:txBody>
      </p:sp>
    </p:spTree>
    <p:extLst>
      <p:ext uri="{BB962C8B-B14F-4D97-AF65-F5344CB8AC3E}">
        <p14:creationId xmlns:p14="http://schemas.microsoft.com/office/powerpoint/2010/main" val="34522556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6">
            <a:extLst>
              <a:ext uri="{FF2B5EF4-FFF2-40B4-BE49-F238E27FC236}">
                <a16:creationId xmlns:a16="http://schemas.microsoft.com/office/drawing/2014/main" id="{BC6EA61D-B2D7-D68A-28A0-1BD5C995CBA2}"/>
              </a:ext>
            </a:extLst>
          </p:cNvPr>
          <p:cNvSpPr txBox="1">
            <a:spLocks/>
          </p:cNvSpPr>
          <p:nvPr/>
        </p:nvSpPr>
        <p:spPr>
          <a:xfrm>
            <a:off x="0" y="0"/>
            <a:ext cx="9169567" cy="970961"/>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MATEMĀTIKAS SASNIEGUMU IZMAIŅAS </a:t>
            </a:r>
          </a:p>
          <a:p>
            <a:pPr marL="263525"/>
            <a:r>
              <a:rPr lang="lv-LV" sz="3200" b="1" dirty="0">
                <a:solidFill>
                  <a:schemeClr val="bg1"/>
                </a:solidFill>
                <a:effectLst>
                  <a:outerShdw blurRad="38100" dist="38100" dir="2700000" algn="tl">
                    <a:srgbClr val="000000">
                      <a:alpha val="43137"/>
                    </a:srgbClr>
                  </a:outerShdw>
                </a:effectLst>
                <a:latin typeface="+mn-lt"/>
              </a:rPr>
              <a:t>PISA 2003 - 2022</a:t>
            </a:r>
          </a:p>
        </p:txBody>
      </p:sp>
      <p:graphicFrame>
        <p:nvGraphicFramePr>
          <p:cNvPr id="4" name="Chart 6">
            <a:extLst>
              <a:ext uri="{FF2B5EF4-FFF2-40B4-BE49-F238E27FC236}">
                <a16:creationId xmlns:a16="http://schemas.microsoft.com/office/drawing/2014/main" id="{00000000-0008-0000-0600-000007000000}"/>
              </a:ext>
            </a:extLst>
          </p:cNvPr>
          <p:cNvGraphicFramePr>
            <a:graphicFrameLocks/>
          </p:cNvGraphicFramePr>
          <p:nvPr>
            <p:extLst>
              <p:ext uri="{D42A27DB-BD31-4B8C-83A1-F6EECF244321}">
                <p14:modId xmlns:p14="http://schemas.microsoft.com/office/powerpoint/2010/main" val="2921392621"/>
              </p:ext>
            </p:extLst>
          </p:nvPr>
        </p:nvGraphicFramePr>
        <p:xfrm>
          <a:off x="122548" y="1065229"/>
          <a:ext cx="8700942" cy="5458120"/>
        </p:xfrm>
        <a:graphic>
          <a:graphicData uri="http://schemas.openxmlformats.org/drawingml/2006/chart">
            <c:chart xmlns:c="http://schemas.openxmlformats.org/drawingml/2006/chart" xmlns:r="http://schemas.openxmlformats.org/officeDocument/2006/relationships" r:id="rId2"/>
          </a:graphicData>
        </a:graphic>
      </p:graphicFrame>
      <p:pic>
        <p:nvPicPr>
          <p:cNvPr id="2" name="Attēls 1" descr="Attēls, kurā ir teksts, ekrānuzņēmums, fonts, dizains&#10;&#10;Apraksts ģenerēts automātiski">
            <a:extLst>
              <a:ext uri="{FF2B5EF4-FFF2-40B4-BE49-F238E27FC236}">
                <a16:creationId xmlns:a16="http://schemas.microsoft.com/office/drawing/2014/main" id="{A1FF0844-BCD6-E017-D336-CC17375B9E27}"/>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730738"/>
            <a:ext cx="9169567" cy="127261"/>
          </a:xfrm>
          <a:prstGeom prst="rect">
            <a:avLst/>
          </a:prstGeom>
        </p:spPr>
      </p:pic>
    </p:spTree>
    <p:extLst>
      <p:ext uri="{BB962C8B-B14F-4D97-AF65-F5344CB8AC3E}">
        <p14:creationId xmlns:p14="http://schemas.microsoft.com/office/powerpoint/2010/main" val="16664663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D531F1E-B206-C7AA-AFD8-6E07FC51D9DF}"/>
              </a:ext>
            </a:extLst>
          </p:cNvPr>
          <p:cNvSpPr>
            <a:spLocks noGrp="1"/>
          </p:cNvSpPr>
          <p:nvPr>
            <p:ph type="title"/>
          </p:nvPr>
        </p:nvSpPr>
        <p:spPr>
          <a:xfrm>
            <a:off x="628650" y="2344755"/>
            <a:ext cx="7886700" cy="398445"/>
          </a:xfrm>
        </p:spPr>
        <p:txBody>
          <a:bodyPr>
            <a:noAutofit/>
          </a:bodyPr>
          <a:lstStyle/>
          <a:p>
            <a:br>
              <a:rPr lang="en-US" sz="3200" dirty="0"/>
            </a:br>
            <a:endParaRPr lang="lv-LV" sz="3200" dirty="0"/>
          </a:p>
        </p:txBody>
      </p:sp>
      <p:graphicFrame>
        <p:nvGraphicFramePr>
          <p:cNvPr id="5" name="Chart 2">
            <a:extLst>
              <a:ext uri="{FF2B5EF4-FFF2-40B4-BE49-F238E27FC236}">
                <a16:creationId xmlns:a16="http://schemas.microsoft.com/office/drawing/2014/main" id="{00000000-0008-0000-0700-000003000000}"/>
              </a:ext>
            </a:extLst>
          </p:cNvPr>
          <p:cNvGraphicFramePr>
            <a:graphicFrameLocks/>
          </p:cNvGraphicFramePr>
          <p:nvPr>
            <p:extLst>
              <p:ext uri="{D42A27DB-BD31-4B8C-83A1-F6EECF244321}">
                <p14:modId xmlns:p14="http://schemas.microsoft.com/office/powerpoint/2010/main" val="2500905087"/>
              </p:ext>
            </p:extLst>
          </p:nvPr>
        </p:nvGraphicFramePr>
        <p:xfrm>
          <a:off x="628650" y="970961"/>
          <a:ext cx="8040475" cy="5696539"/>
        </p:xfrm>
        <a:graphic>
          <a:graphicData uri="http://schemas.openxmlformats.org/drawingml/2006/chart">
            <c:chart xmlns:c="http://schemas.openxmlformats.org/drawingml/2006/chart" xmlns:r="http://schemas.openxmlformats.org/officeDocument/2006/relationships" r:id="rId2"/>
          </a:graphicData>
        </a:graphic>
      </p:graphicFrame>
      <p:sp>
        <p:nvSpPr>
          <p:cNvPr id="3" name="Virsraksts 6">
            <a:extLst>
              <a:ext uri="{FF2B5EF4-FFF2-40B4-BE49-F238E27FC236}">
                <a16:creationId xmlns:a16="http://schemas.microsoft.com/office/drawing/2014/main" id="{CBE586F5-004F-E677-CDA0-267DCC5AB6C3}"/>
              </a:ext>
            </a:extLst>
          </p:cNvPr>
          <p:cNvSpPr txBox="1">
            <a:spLocks/>
          </p:cNvSpPr>
          <p:nvPr/>
        </p:nvSpPr>
        <p:spPr>
          <a:xfrm>
            <a:off x="0" y="0"/>
            <a:ext cx="9169567" cy="970961"/>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REZULTĀTU KRITUMS MATEMĀTIKĀ 2018 - 2022</a:t>
            </a:r>
          </a:p>
        </p:txBody>
      </p:sp>
      <p:sp>
        <p:nvSpPr>
          <p:cNvPr id="4" name="TextBox 3">
            <a:extLst>
              <a:ext uri="{FF2B5EF4-FFF2-40B4-BE49-F238E27FC236}">
                <a16:creationId xmlns:a16="http://schemas.microsoft.com/office/drawing/2014/main" id="{87B78A11-731D-B837-0C73-D7F8ABCFB004}"/>
              </a:ext>
            </a:extLst>
          </p:cNvPr>
          <p:cNvSpPr txBox="1"/>
          <p:nvPr/>
        </p:nvSpPr>
        <p:spPr>
          <a:xfrm>
            <a:off x="6872141" y="2912883"/>
            <a:ext cx="2017336" cy="646331"/>
          </a:xfrm>
          <a:prstGeom prst="rect">
            <a:avLst/>
          </a:prstGeom>
          <a:noFill/>
        </p:spPr>
        <p:txBody>
          <a:bodyPr wrap="square" rtlCol="0">
            <a:spAutoFit/>
          </a:bodyPr>
          <a:lstStyle/>
          <a:p>
            <a:r>
              <a:rPr lang="lv-LV" b="1" dirty="0">
                <a:solidFill>
                  <a:srgbClr val="F34E34"/>
                </a:solidFill>
              </a:rPr>
              <a:t>OECD valstīs vidēji – 15 p-</a:t>
            </a:r>
            <a:r>
              <a:rPr lang="lv-LV" b="1" dirty="0" err="1">
                <a:solidFill>
                  <a:srgbClr val="F34E34"/>
                </a:solidFill>
              </a:rPr>
              <a:t>ti</a:t>
            </a:r>
            <a:endParaRPr lang="lv-LV" b="1" dirty="0">
              <a:solidFill>
                <a:srgbClr val="F34E34"/>
              </a:solidFill>
            </a:endParaRPr>
          </a:p>
        </p:txBody>
      </p:sp>
      <p:pic>
        <p:nvPicPr>
          <p:cNvPr id="6" name="Attēls 5" descr="Attēls, kurā ir teksts, ekrānuzņēmums, fonts, dizains&#10;&#10;Apraksts ģenerēts automātiski">
            <a:extLst>
              <a:ext uri="{FF2B5EF4-FFF2-40B4-BE49-F238E27FC236}">
                <a16:creationId xmlns:a16="http://schemas.microsoft.com/office/drawing/2014/main" id="{9BB4B077-8788-0D52-0E7D-1D06055EE932}"/>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6872141" y="3644055"/>
            <a:ext cx="2274748" cy="84842"/>
          </a:xfrm>
          <a:prstGeom prst="rect">
            <a:avLst/>
          </a:prstGeom>
        </p:spPr>
      </p:pic>
      <p:pic>
        <p:nvPicPr>
          <p:cNvPr id="7" name="Attēls 6" descr="Attēls, kurā ir teksts, ekrānuzņēmums, fonts, dizains&#10;&#10;Apraksts ģenerēts automātiski">
            <a:extLst>
              <a:ext uri="{FF2B5EF4-FFF2-40B4-BE49-F238E27FC236}">
                <a16:creationId xmlns:a16="http://schemas.microsoft.com/office/drawing/2014/main" id="{985BDF86-B60A-98B2-4533-2A5BFE6F27F9}"/>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752340"/>
            <a:ext cx="9169567" cy="105659"/>
          </a:xfrm>
          <a:prstGeom prst="rect">
            <a:avLst/>
          </a:prstGeom>
        </p:spPr>
      </p:pic>
      <p:sp>
        <p:nvSpPr>
          <p:cNvPr id="8" name="TextBox 1">
            <a:extLst>
              <a:ext uri="{FF2B5EF4-FFF2-40B4-BE49-F238E27FC236}">
                <a16:creationId xmlns:a16="http://schemas.microsoft.com/office/drawing/2014/main" id="{9E4710E8-6AD9-CACC-B1FB-CE8A5A105ABA}"/>
              </a:ext>
            </a:extLst>
          </p:cNvPr>
          <p:cNvSpPr txBox="1"/>
          <p:nvPr/>
        </p:nvSpPr>
        <p:spPr>
          <a:xfrm>
            <a:off x="3356149" y="1281111"/>
            <a:ext cx="2092544" cy="66081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lv-LV" sz="1600" b="1" dirty="0">
                <a:solidFill>
                  <a:srgbClr val="F34E34"/>
                </a:solidFill>
              </a:rPr>
              <a:t>Lietuva PIRLS  + 4 p-</a:t>
            </a:r>
            <a:r>
              <a:rPr lang="lv-LV" sz="1600" b="1" dirty="0" err="1">
                <a:solidFill>
                  <a:srgbClr val="F34E34"/>
                </a:solidFill>
              </a:rPr>
              <a:t>ti</a:t>
            </a:r>
            <a:endParaRPr lang="lv-LV" sz="1600" b="1" dirty="0">
              <a:solidFill>
                <a:srgbClr val="F34E34"/>
              </a:solidFill>
            </a:endParaRPr>
          </a:p>
          <a:p>
            <a:r>
              <a:rPr lang="lv-LV" sz="1600" b="1" dirty="0">
                <a:solidFill>
                  <a:srgbClr val="F34E34"/>
                </a:solidFill>
              </a:rPr>
              <a:t>Latvija  PIRLS  - 30 p-</a:t>
            </a:r>
            <a:r>
              <a:rPr lang="lv-LV" sz="1600" b="1" dirty="0" err="1">
                <a:solidFill>
                  <a:srgbClr val="F34E34"/>
                </a:solidFill>
              </a:rPr>
              <a:t>ti</a:t>
            </a:r>
            <a:endParaRPr lang="lv-LV" sz="1600" b="1" dirty="0">
              <a:solidFill>
                <a:srgbClr val="F34E34"/>
              </a:solidFill>
            </a:endParaRPr>
          </a:p>
        </p:txBody>
      </p:sp>
    </p:spTree>
    <p:extLst>
      <p:ext uri="{BB962C8B-B14F-4D97-AF65-F5344CB8AC3E}">
        <p14:creationId xmlns:p14="http://schemas.microsoft.com/office/powerpoint/2010/main" val="27748909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1" y="1925555"/>
            <a:ext cx="9144000" cy="1836672"/>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Kāda ir izglītības iespēju vienlīdzība </a:t>
            </a:r>
            <a:b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b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Latvijā un pasaulē?</a:t>
            </a:r>
            <a:b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br>
            <a:r>
              <a:rPr lang="lv-LV" sz="3200" b="1" dirty="0">
                <a:ln w="19050">
                  <a:noFill/>
                </a:ln>
                <a:effectLst>
                  <a:outerShdw blurRad="50800" dist="38100" dir="2700000" algn="tl" rotWithShape="0">
                    <a:prstClr val="black">
                      <a:alpha val="40000"/>
                    </a:prstClr>
                  </a:outerShdw>
                </a:effectLst>
                <a:cs typeface="Browallia New" panose="020B0502040204020203" pitchFamily="34" charset="-34"/>
              </a:rPr>
              <a:t>OECD PISA 2022 atbildes!</a:t>
            </a:r>
            <a:endParaRPr lang="es-ES" altLang="lv-LV" sz="3200" b="1" dirty="0">
              <a:ln w="19050">
                <a:noFill/>
              </a:ln>
              <a:effectLst>
                <a:outerShdw blurRad="50800" dist="38100" dir="2700000" algn="tl" rotWithShape="0">
                  <a:prstClr val="black">
                    <a:alpha val="40000"/>
                  </a:prstClr>
                </a:outerShdw>
              </a:effectLst>
              <a:cs typeface="Browallia New" panose="020B0502040204020203" pitchFamily="34" charset="-34"/>
            </a:endParaRPr>
          </a:p>
        </p:txBody>
      </p:sp>
      <p:sp>
        <p:nvSpPr>
          <p:cNvPr id="7" name="Subtitle 2"/>
          <p:cNvSpPr>
            <a:spLocks noGrp="1"/>
          </p:cNvSpPr>
          <p:nvPr>
            <p:ph type="subTitle" idx="1"/>
          </p:nvPr>
        </p:nvSpPr>
        <p:spPr>
          <a:xfrm>
            <a:off x="3081324" y="4515082"/>
            <a:ext cx="4921088" cy="1011437"/>
          </a:xfrm>
        </p:spPr>
        <p:txBody>
          <a:bodyPr>
            <a:normAutofit lnSpcReduction="10000"/>
          </a:bodyPr>
          <a:lstStyle/>
          <a:p>
            <a:pPr algn="r"/>
            <a:r>
              <a:rPr lang="lv-LV" sz="1500" b="1" i="1" dirty="0">
                <a:solidFill>
                  <a:srgbClr val="002060"/>
                </a:solidFill>
                <a:effectLst>
                  <a:outerShdw blurRad="38100" dist="38100" dir="2700000" algn="tl">
                    <a:srgbClr val="000000">
                      <a:alpha val="43137"/>
                    </a:srgbClr>
                  </a:outerShdw>
                </a:effectLst>
              </a:rPr>
              <a:t>OECD PISA 2022 vadītāja Latvijā, </a:t>
            </a:r>
          </a:p>
          <a:p>
            <a:pPr algn="r"/>
            <a:r>
              <a:rPr lang="lv-LV" sz="1500" b="1" i="1" dirty="0">
                <a:solidFill>
                  <a:srgbClr val="002060"/>
                </a:solidFill>
                <a:effectLst>
                  <a:outerShdw blurRad="38100" dist="38100" dir="2700000" algn="tl">
                    <a:srgbClr val="000000">
                      <a:alpha val="43137"/>
                    </a:srgbClr>
                  </a:outerShdw>
                </a:effectLst>
              </a:rPr>
              <a:t>LU PPMF IPI vadošā pētniece Rita Kiseļova</a:t>
            </a:r>
          </a:p>
          <a:p>
            <a:pPr algn="r"/>
            <a:r>
              <a:rPr lang="lv-LV" sz="1500" b="1" i="1" dirty="0">
                <a:solidFill>
                  <a:srgbClr val="002060"/>
                </a:solidFill>
                <a:effectLst>
                  <a:outerShdw blurRad="38100" dist="38100" dir="2700000" algn="tl">
                    <a:srgbClr val="000000">
                      <a:alpha val="43137"/>
                    </a:srgbClr>
                  </a:outerShdw>
                </a:effectLst>
              </a:rPr>
              <a:t>LU PPMF vadošais pētnieks, prof. Andrejs </a:t>
            </a:r>
            <a:r>
              <a:rPr lang="lv-LV" sz="1500" b="1" i="1" dirty="0" err="1">
                <a:solidFill>
                  <a:srgbClr val="002060"/>
                </a:solidFill>
                <a:effectLst>
                  <a:outerShdw blurRad="38100" dist="38100" dir="2700000" algn="tl">
                    <a:srgbClr val="000000">
                      <a:alpha val="43137"/>
                    </a:srgbClr>
                  </a:outerShdw>
                </a:effectLst>
              </a:rPr>
              <a:t>Geske</a:t>
            </a:r>
            <a:endParaRPr lang="lv-LV" sz="1500" b="1" i="1" dirty="0">
              <a:solidFill>
                <a:srgbClr val="002060"/>
              </a:solidFill>
              <a:effectLst>
                <a:outerShdw blurRad="38100" dist="38100" dir="2700000" algn="tl">
                  <a:srgbClr val="000000">
                    <a:alpha val="43137"/>
                  </a:srgbClr>
                </a:outerShdw>
              </a:effectLst>
            </a:endParaRPr>
          </a:p>
          <a:p>
            <a:pPr algn="r"/>
            <a:r>
              <a:rPr lang="lv-LV" sz="1200" b="1" dirty="0">
                <a:solidFill>
                  <a:srgbClr val="002060"/>
                </a:solidFill>
                <a:effectLst>
                  <a:outerShdw blurRad="38100" dist="38100" dir="2700000" algn="tl">
                    <a:srgbClr val="000000">
                      <a:alpha val="43137"/>
                    </a:srgbClr>
                  </a:outerShdw>
                </a:effectLst>
                <a:latin typeface="Bookman Old Style" pitchFamily="18" charset="0"/>
              </a:rPr>
              <a:t>2023. gada  5. decembris</a:t>
            </a:r>
          </a:p>
          <a:p>
            <a:pPr algn="r"/>
            <a:endParaRPr lang="lv-LV" sz="1200" b="1" dirty="0">
              <a:solidFill>
                <a:srgbClr val="002060"/>
              </a:solidFill>
              <a:effectLst>
                <a:outerShdw blurRad="38100" dist="38100" dir="2700000" algn="tl">
                  <a:srgbClr val="000000">
                    <a:alpha val="43137"/>
                  </a:srgbClr>
                </a:outerShdw>
              </a:effectLst>
            </a:endParaRPr>
          </a:p>
          <a:p>
            <a:pPr algn="r"/>
            <a:endParaRPr lang="lv-LV" sz="1200" b="1" dirty="0">
              <a:solidFill>
                <a:srgbClr val="002060"/>
              </a:solidFill>
              <a:effectLst>
                <a:outerShdw blurRad="38100" dist="38100" dir="2700000" algn="tl">
                  <a:srgbClr val="000000">
                    <a:alpha val="43137"/>
                  </a:srgbClr>
                </a:outerShdw>
              </a:effectLst>
            </a:endParaRPr>
          </a:p>
        </p:txBody>
      </p:sp>
      <p:pic>
        <p:nvPicPr>
          <p:cNvPr id="8" name="Picture 5" descr="pet_instituta_logo_civic-png-caurspidigs.png"/>
          <p:cNvPicPr>
            <a:picLocks noChangeAspect="1"/>
          </p:cNvPicPr>
          <p:nvPr/>
        </p:nvPicPr>
        <p:blipFill>
          <a:blip r:embed="rId3" cstate="print"/>
          <a:stretch>
            <a:fillRect/>
          </a:stretch>
        </p:blipFill>
        <p:spPr>
          <a:xfrm>
            <a:off x="8128712" y="479254"/>
            <a:ext cx="816632" cy="1113588"/>
          </a:xfrm>
          <a:prstGeom prst="rect">
            <a:avLst/>
          </a:prstGeom>
          <a:noFill/>
        </p:spPr>
      </p:pic>
      <p:sp>
        <p:nvSpPr>
          <p:cNvPr id="2" name="Rectangle 1"/>
          <p:cNvSpPr/>
          <p:nvPr/>
        </p:nvSpPr>
        <p:spPr>
          <a:xfrm>
            <a:off x="1141588" y="5091165"/>
            <a:ext cx="7236804" cy="1011437"/>
          </a:xfrm>
          <a:prstGeom prst="rect">
            <a:avLst/>
          </a:prstGeom>
          <a:noFill/>
          <a:ln>
            <a:noFill/>
          </a:ln>
          <a:effectLst>
            <a:softEdge rad="1270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lv-LV" sz="1350">
              <a:solidFill>
                <a:prstClr val="white"/>
              </a:solidFill>
              <a:latin typeface="Calibri" panose="020F0502020204030204"/>
            </a:endParaRPr>
          </a:p>
        </p:txBody>
      </p:sp>
      <p:sp>
        <p:nvSpPr>
          <p:cNvPr id="3" name="TextBox 2"/>
          <p:cNvSpPr txBox="1"/>
          <p:nvPr/>
        </p:nvSpPr>
        <p:spPr>
          <a:xfrm>
            <a:off x="4398003" y="388359"/>
            <a:ext cx="3534061" cy="461665"/>
          </a:xfrm>
          <a:prstGeom prst="rect">
            <a:avLst/>
          </a:prstGeom>
          <a:noFill/>
        </p:spPr>
        <p:txBody>
          <a:bodyPr wrap="square" rtlCol="0">
            <a:spAutoFit/>
          </a:bodyPr>
          <a:lstStyle/>
          <a:p>
            <a:pPr algn="r"/>
            <a:r>
              <a:rPr lang="lv-LV" sz="1200" b="1" i="1" dirty="0">
                <a:solidFill>
                  <a:prstClr val="black"/>
                </a:solidFill>
                <a:effectLst>
                  <a:outerShdw blurRad="38100" dist="38100" dir="2700000" algn="tl">
                    <a:srgbClr val="000000">
                      <a:alpha val="43137"/>
                    </a:srgbClr>
                  </a:outerShdw>
                </a:effectLst>
                <a:latin typeface="Calibri" panose="020F0502020204030204"/>
              </a:rPr>
              <a:t>DALĪBA STARPTAUTISKOS IZGLĪTĪBAS PĒTĪJUMOS</a:t>
            </a:r>
          </a:p>
          <a:p>
            <a:pPr algn="r"/>
            <a:r>
              <a:rPr lang="lv-LV" sz="1200" b="1" i="1" dirty="0">
                <a:solidFill>
                  <a:prstClr val="black"/>
                </a:solidFill>
                <a:effectLst>
                  <a:outerShdw blurRad="38100" dist="38100" dir="2700000" algn="tl">
                    <a:srgbClr val="000000">
                      <a:alpha val="43137"/>
                    </a:srgbClr>
                  </a:outerShdw>
                </a:effectLst>
                <a:latin typeface="Calibri" panose="020F0502020204030204"/>
              </a:rPr>
              <a:t>PROJEKTA NR. 8.3.6.1/16/I/001</a:t>
            </a:r>
          </a:p>
        </p:txBody>
      </p:sp>
      <p:pic>
        <p:nvPicPr>
          <p:cNvPr id="16" name="Picture 15">
            <a:extLst>
              <a:ext uri="{FF2B5EF4-FFF2-40B4-BE49-F238E27FC236}">
                <a16:creationId xmlns:a16="http://schemas.microsoft.com/office/drawing/2014/main" id="{F0F886C0-E248-45C8-80E5-CD17E9884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636" y="5870459"/>
            <a:ext cx="2732389" cy="564796"/>
          </a:xfrm>
          <a:prstGeom prst="rect">
            <a:avLst/>
          </a:prstGeom>
        </p:spPr>
      </p:pic>
      <p:pic>
        <p:nvPicPr>
          <p:cNvPr id="5" name="Attēls 4">
            <a:extLst>
              <a:ext uri="{FF2B5EF4-FFF2-40B4-BE49-F238E27FC236}">
                <a16:creationId xmlns:a16="http://schemas.microsoft.com/office/drawing/2014/main" id="{68C4D61A-F09E-7A18-1169-60A708ED93D9}"/>
              </a:ext>
            </a:extLst>
          </p:cNvPr>
          <p:cNvPicPr>
            <a:picLocks noChangeAspect="1"/>
          </p:cNvPicPr>
          <p:nvPr/>
        </p:nvPicPr>
        <p:blipFill>
          <a:blip r:embed="rId5"/>
          <a:stretch>
            <a:fillRect/>
          </a:stretch>
        </p:blipFill>
        <p:spPr>
          <a:xfrm>
            <a:off x="5535676" y="5713418"/>
            <a:ext cx="1985963" cy="700088"/>
          </a:xfrm>
          <a:prstGeom prst="rect">
            <a:avLst/>
          </a:prstGeom>
        </p:spPr>
      </p:pic>
      <p:pic>
        <p:nvPicPr>
          <p:cNvPr id="9" name="Attēls 8" descr="Attēls, kurā ir teksts, ekrānuzņēmums, fonts, dizains&#10;&#10;Apraksts ģenerēts automātiski">
            <a:extLst>
              <a:ext uri="{FF2B5EF4-FFF2-40B4-BE49-F238E27FC236}">
                <a16:creationId xmlns:a16="http://schemas.microsoft.com/office/drawing/2014/main" id="{8557B56E-EBD5-5DE7-978D-CA3D6763B3FB}"/>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32773"/>
            <a:ext cx="9143999" cy="179315"/>
          </a:xfrm>
          <a:prstGeom prst="rect">
            <a:avLst/>
          </a:prstGeom>
        </p:spPr>
      </p:pic>
      <p:pic>
        <p:nvPicPr>
          <p:cNvPr id="11" name="Attēls 10" descr="Attēls, kurā ir teksts, ekrānuzņēmums, fonts, dizains&#10;&#10;Apraksts ģenerēts automātiski">
            <a:extLst>
              <a:ext uri="{FF2B5EF4-FFF2-40B4-BE49-F238E27FC236}">
                <a16:creationId xmlns:a16="http://schemas.microsoft.com/office/drawing/2014/main" id="{989B90A1-13A2-30EB-A07E-EBA4EF6FBD41}"/>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1">
            <a:extLst>
              <a:ext uri="{FF2B5EF4-FFF2-40B4-BE49-F238E27FC236}">
                <a16:creationId xmlns:a16="http://schemas.microsoft.com/office/drawing/2014/main" id="{EDAF15BB-C364-433F-9ACB-7A19E9BF281B}"/>
              </a:ext>
            </a:extLst>
          </p:cNvPr>
          <p:cNvGraphicFramePr>
            <a:graphicFrameLocks/>
          </p:cNvGraphicFramePr>
          <p:nvPr>
            <p:extLst>
              <p:ext uri="{D42A27DB-BD31-4B8C-83A1-F6EECF244321}">
                <p14:modId xmlns:p14="http://schemas.microsoft.com/office/powerpoint/2010/main" val="1053183487"/>
              </p:ext>
            </p:extLst>
          </p:nvPr>
        </p:nvGraphicFramePr>
        <p:xfrm>
          <a:off x="139046" y="1564849"/>
          <a:ext cx="8863552" cy="496411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F4D15BA1-0715-7177-00BE-FAFDFF1E27C4}"/>
              </a:ext>
            </a:extLst>
          </p:cNvPr>
          <p:cNvSpPr txBox="1"/>
          <p:nvPr/>
        </p:nvSpPr>
        <p:spPr>
          <a:xfrm>
            <a:off x="2196445" y="6528963"/>
            <a:ext cx="7371761" cy="338554"/>
          </a:xfrm>
          <a:prstGeom prst="rect">
            <a:avLst/>
          </a:prstGeom>
          <a:noFill/>
        </p:spPr>
        <p:txBody>
          <a:bodyPr wrap="square" rtlCol="0">
            <a:spAutoFit/>
          </a:bodyPr>
          <a:lstStyle/>
          <a:p>
            <a:r>
              <a:rPr lang="lv-LV" sz="1600" b="1" i="1" dirty="0">
                <a:solidFill>
                  <a:schemeClr val="tx1">
                    <a:lumMod val="65000"/>
                    <a:lumOff val="35000"/>
                  </a:schemeClr>
                </a:solidFill>
              </a:rPr>
              <a:t>Valstis sakārtotas dilstošā secībā pēc punktu starpības starp 90. un 10. </a:t>
            </a:r>
            <a:r>
              <a:rPr lang="lv-LV" sz="1600" b="1" i="1" dirty="0" err="1">
                <a:solidFill>
                  <a:schemeClr val="tx1">
                    <a:lumMod val="65000"/>
                    <a:lumOff val="35000"/>
                  </a:schemeClr>
                </a:solidFill>
              </a:rPr>
              <a:t>procentili</a:t>
            </a:r>
            <a:endParaRPr lang="lv-LV" sz="1600" b="1" i="1" dirty="0">
              <a:solidFill>
                <a:schemeClr val="tx1">
                  <a:lumMod val="65000"/>
                  <a:lumOff val="35000"/>
                </a:schemeClr>
              </a:solidFill>
            </a:endParaRPr>
          </a:p>
        </p:txBody>
      </p:sp>
      <p:graphicFrame>
        <p:nvGraphicFramePr>
          <p:cNvPr id="6" name="Chart 2">
            <a:extLst>
              <a:ext uri="{FF2B5EF4-FFF2-40B4-BE49-F238E27FC236}">
                <a16:creationId xmlns:a16="http://schemas.microsoft.com/office/drawing/2014/main" id="{00000000-0008-0000-0500-000003000000}"/>
              </a:ext>
            </a:extLst>
          </p:cNvPr>
          <p:cNvGraphicFramePr>
            <a:graphicFrameLocks/>
          </p:cNvGraphicFramePr>
          <p:nvPr>
            <p:extLst>
              <p:ext uri="{D42A27DB-BD31-4B8C-83A1-F6EECF244321}">
                <p14:modId xmlns:p14="http://schemas.microsoft.com/office/powerpoint/2010/main" val="170801795"/>
              </p:ext>
            </p:extLst>
          </p:nvPr>
        </p:nvGraphicFramePr>
        <p:xfrm>
          <a:off x="1451729" y="1564848"/>
          <a:ext cx="6174556" cy="3940406"/>
        </p:xfrm>
        <a:graphic>
          <a:graphicData uri="http://schemas.openxmlformats.org/drawingml/2006/chart">
            <c:chart xmlns:c="http://schemas.openxmlformats.org/drawingml/2006/chart" xmlns:r="http://schemas.openxmlformats.org/officeDocument/2006/relationships" r:id="rId3"/>
          </a:graphicData>
        </a:graphic>
      </p:graphicFrame>
      <p:sp>
        <p:nvSpPr>
          <p:cNvPr id="3" name="Virsraksts 6">
            <a:extLst>
              <a:ext uri="{FF2B5EF4-FFF2-40B4-BE49-F238E27FC236}">
                <a16:creationId xmlns:a16="http://schemas.microsoft.com/office/drawing/2014/main" id="{691BB81B-6B9D-61DF-1138-416DF745C807}"/>
              </a:ext>
            </a:extLst>
          </p:cNvPr>
          <p:cNvSpPr txBox="1">
            <a:spLocks/>
          </p:cNvSpPr>
          <p:nvPr/>
        </p:nvSpPr>
        <p:spPr>
          <a:xfrm>
            <a:off x="0" y="0"/>
            <a:ext cx="9169567" cy="970961"/>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MATEMĀTIKAS SASNIEGUMU SADALĪJUMS </a:t>
            </a:r>
          </a:p>
          <a:p>
            <a:pPr marL="263525"/>
            <a:r>
              <a:rPr lang="lv-LV" sz="3200" b="1" dirty="0">
                <a:solidFill>
                  <a:schemeClr val="bg1"/>
                </a:solidFill>
                <a:effectLst>
                  <a:outerShdw blurRad="38100" dist="38100" dir="2700000" algn="tl">
                    <a:srgbClr val="000000">
                      <a:alpha val="43137"/>
                    </a:srgbClr>
                  </a:outerShdw>
                </a:effectLst>
                <a:latin typeface="+mn-lt"/>
              </a:rPr>
              <a:t>10., 50. UN 90 PROCENTILĒ</a:t>
            </a:r>
          </a:p>
        </p:txBody>
      </p:sp>
    </p:spTree>
    <p:extLst>
      <p:ext uri="{BB962C8B-B14F-4D97-AF65-F5344CB8AC3E}">
        <p14:creationId xmlns:p14="http://schemas.microsoft.com/office/powerpoint/2010/main" val="42496403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Graphic spid="6"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6">
            <a:extLst>
              <a:ext uri="{FF2B5EF4-FFF2-40B4-BE49-F238E27FC236}">
                <a16:creationId xmlns:a16="http://schemas.microsoft.com/office/drawing/2014/main" id="{A1192334-28EF-E118-0661-A5C370EDE5C9}"/>
              </a:ext>
            </a:extLst>
          </p:cNvPr>
          <p:cNvSpPr txBox="1">
            <a:spLocks/>
          </p:cNvSpPr>
          <p:nvPr/>
        </p:nvSpPr>
        <p:spPr>
          <a:xfrm>
            <a:off x="0" y="0"/>
            <a:ext cx="9169567" cy="914399"/>
          </a:xfrm>
          <a:prstGeom prst="rect">
            <a:avLst/>
          </a:prstGeom>
          <a:solidFill>
            <a:srgbClr val="E9B91C"/>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MATEMĀTIKAS SASNIEGUMU DISPERSIJA </a:t>
            </a:r>
          </a:p>
          <a:p>
            <a:pPr marL="263525"/>
            <a:r>
              <a:rPr lang="lv-LV" sz="3200" b="1" dirty="0">
                <a:solidFill>
                  <a:schemeClr val="bg1"/>
                </a:solidFill>
                <a:effectLst>
                  <a:outerShdw blurRad="38100" dist="38100" dir="2700000" algn="tl">
                    <a:srgbClr val="000000">
                      <a:alpha val="43137"/>
                    </a:srgbClr>
                  </a:outerShdw>
                </a:effectLst>
                <a:latin typeface="+mn-lt"/>
              </a:rPr>
              <a:t>(STARP SKOLĀM)</a:t>
            </a:r>
          </a:p>
        </p:txBody>
      </p:sp>
      <p:graphicFrame>
        <p:nvGraphicFramePr>
          <p:cNvPr id="2" name="Tabula 1">
            <a:extLst>
              <a:ext uri="{FF2B5EF4-FFF2-40B4-BE49-F238E27FC236}">
                <a16:creationId xmlns:a16="http://schemas.microsoft.com/office/drawing/2014/main" id="{92E66412-65A9-8901-9C3D-3D93D534F099}"/>
              </a:ext>
            </a:extLst>
          </p:cNvPr>
          <p:cNvGraphicFramePr>
            <a:graphicFrameLocks noGrp="1"/>
          </p:cNvGraphicFramePr>
          <p:nvPr>
            <p:extLst>
              <p:ext uri="{D42A27DB-BD31-4B8C-83A1-F6EECF244321}">
                <p14:modId xmlns:p14="http://schemas.microsoft.com/office/powerpoint/2010/main" val="1719795303"/>
              </p:ext>
            </p:extLst>
          </p:nvPr>
        </p:nvGraphicFramePr>
        <p:xfrm>
          <a:off x="226243" y="2130458"/>
          <a:ext cx="8625526" cy="2735340"/>
        </p:xfrm>
        <a:graphic>
          <a:graphicData uri="http://schemas.openxmlformats.org/drawingml/2006/table">
            <a:tbl>
              <a:tblPr/>
              <a:tblGrid>
                <a:gridCol w="331751">
                  <a:extLst>
                    <a:ext uri="{9D8B030D-6E8A-4147-A177-3AD203B41FA5}">
                      <a16:colId xmlns:a16="http://schemas.microsoft.com/office/drawing/2014/main" val="695647751"/>
                    </a:ext>
                  </a:extLst>
                </a:gridCol>
                <a:gridCol w="331751">
                  <a:extLst>
                    <a:ext uri="{9D8B030D-6E8A-4147-A177-3AD203B41FA5}">
                      <a16:colId xmlns:a16="http://schemas.microsoft.com/office/drawing/2014/main" val="4129780228"/>
                    </a:ext>
                  </a:extLst>
                </a:gridCol>
                <a:gridCol w="316886">
                  <a:extLst>
                    <a:ext uri="{9D8B030D-6E8A-4147-A177-3AD203B41FA5}">
                      <a16:colId xmlns:a16="http://schemas.microsoft.com/office/drawing/2014/main" val="3618077286"/>
                    </a:ext>
                  </a:extLst>
                </a:gridCol>
                <a:gridCol w="346616">
                  <a:extLst>
                    <a:ext uri="{9D8B030D-6E8A-4147-A177-3AD203B41FA5}">
                      <a16:colId xmlns:a16="http://schemas.microsoft.com/office/drawing/2014/main" val="1108775022"/>
                    </a:ext>
                  </a:extLst>
                </a:gridCol>
                <a:gridCol w="331751">
                  <a:extLst>
                    <a:ext uri="{9D8B030D-6E8A-4147-A177-3AD203B41FA5}">
                      <a16:colId xmlns:a16="http://schemas.microsoft.com/office/drawing/2014/main" val="3338561431"/>
                    </a:ext>
                  </a:extLst>
                </a:gridCol>
                <a:gridCol w="331751">
                  <a:extLst>
                    <a:ext uri="{9D8B030D-6E8A-4147-A177-3AD203B41FA5}">
                      <a16:colId xmlns:a16="http://schemas.microsoft.com/office/drawing/2014/main" val="893976837"/>
                    </a:ext>
                  </a:extLst>
                </a:gridCol>
                <a:gridCol w="331751">
                  <a:extLst>
                    <a:ext uri="{9D8B030D-6E8A-4147-A177-3AD203B41FA5}">
                      <a16:colId xmlns:a16="http://schemas.microsoft.com/office/drawing/2014/main" val="273166959"/>
                    </a:ext>
                  </a:extLst>
                </a:gridCol>
                <a:gridCol w="331751">
                  <a:extLst>
                    <a:ext uri="{9D8B030D-6E8A-4147-A177-3AD203B41FA5}">
                      <a16:colId xmlns:a16="http://schemas.microsoft.com/office/drawing/2014/main" val="1258500086"/>
                    </a:ext>
                  </a:extLst>
                </a:gridCol>
                <a:gridCol w="331751">
                  <a:extLst>
                    <a:ext uri="{9D8B030D-6E8A-4147-A177-3AD203B41FA5}">
                      <a16:colId xmlns:a16="http://schemas.microsoft.com/office/drawing/2014/main" val="2627103969"/>
                    </a:ext>
                  </a:extLst>
                </a:gridCol>
                <a:gridCol w="331751">
                  <a:extLst>
                    <a:ext uri="{9D8B030D-6E8A-4147-A177-3AD203B41FA5}">
                      <a16:colId xmlns:a16="http://schemas.microsoft.com/office/drawing/2014/main" val="4281889519"/>
                    </a:ext>
                  </a:extLst>
                </a:gridCol>
                <a:gridCol w="331751">
                  <a:extLst>
                    <a:ext uri="{9D8B030D-6E8A-4147-A177-3AD203B41FA5}">
                      <a16:colId xmlns:a16="http://schemas.microsoft.com/office/drawing/2014/main" val="1389823251"/>
                    </a:ext>
                  </a:extLst>
                </a:gridCol>
                <a:gridCol w="331751">
                  <a:extLst>
                    <a:ext uri="{9D8B030D-6E8A-4147-A177-3AD203B41FA5}">
                      <a16:colId xmlns:a16="http://schemas.microsoft.com/office/drawing/2014/main" val="1467369087"/>
                    </a:ext>
                  </a:extLst>
                </a:gridCol>
                <a:gridCol w="331751">
                  <a:extLst>
                    <a:ext uri="{9D8B030D-6E8A-4147-A177-3AD203B41FA5}">
                      <a16:colId xmlns:a16="http://schemas.microsoft.com/office/drawing/2014/main" val="2239512620"/>
                    </a:ext>
                  </a:extLst>
                </a:gridCol>
                <a:gridCol w="331751">
                  <a:extLst>
                    <a:ext uri="{9D8B030D-6E8A-4147-A177-3AD203B41FA5}">
                      <a16:colId xmlns:a16="http://schemas.microsoft.com/office/drawing/2014/main" val="473510562"/>
                    </a:ext>
                  </a:extLst>
                </a:gridCol>
                <a:gridCol w="331751">
                  <a:extLst>
                    <a:ext uri="{9D8B030D-6E8A-4147-A177-3AD203B41FA5}">
                      <a16:colId xmlns:a16="http://schemas.microsoft.com/office/drawing/2014/main" val="739510388"/>
                    </a:ext>
                  </a:extLst>
                </a:gridCol>
                <a:gridCol w="331751">
                  <a:extLst>
                    <a:ext uri="{9D8B030D-6E8A-4147-A177-3AD203B41FA5}">
                      <a16:colId xmlns:a16="http://schemas.microsoft.com/office/drawing/2014/main" val="1724774295"/>
                    </a:ext>
                  </a:extLst>
                </a:gridCol>
                <a:gridCol w="331751">
                  <a:extLst>
                    <a:ext uri="{9D8B030D-6E8A-4147-A177-3AD203B41FA5}">
                      <a16:colId xmlns:a16="http://schemas.microsoft.com/office/drawing/2014/main" val="313083508"/>
                    </a:ext>
                  </a:extLst>
                </a:gridCol>
                <a:gridCol w="331751">
                  <a:extLst>
                    <a:ext uri="{9D8B030D-6E8A-4147-A177-3AD203B41FA5}">
                      <a16:colId xmlns:a16="http://schemas.microsoft.com/office/drawing/2014/main" val="606110026"/>
                    </a:ext>
                  </a:extLst>
                </a:gridCol>
                <a:gridCol w="331751">
                  <a:extLst>
                    <a:ext uri="{9D8B030D-6E8A-4147-A177-3AD203B41FA5}">
                      <a16:colId xmlns:a16="http://schemas.microsoft.com/office/drawing/2014/main" val="4271191049"/>
                    </a:ext>
                  </a:extLst>
                </a:gridCol>
                <a:gridCol w="331751">
                  <a:extLst>
                    <a:ext uri="{9D8B030D-6E8A-4147-A177-3AD203B41FA5}">
                      <a16:colId xmlns:a16="http://schemas.microsoft.com/office/drawing/2014/main" val="3631520784"/>
                    </a:ext>
                  </a:extLst>
                </a:gridCol>
                <a:gridCol w="331751">
                  <a:extLst>
                    <a:ext uri="{9D8B030D-6E8A-4147-A177-3AD203B41FA5}">
                      <a16:colId xmlns:a16="http://schemas.microsoft.com/office/drawing/2014/main" val="1864696303"/>
                    </a:ext>
                  </a:extLst>
                </a:gridCol>
                <a:gridCol w="331751">
                  <a:extLst>
                    <a:ext uri="{9D8B030D-6E8A-4147-A177-3AD203B41FA5}">
                      <a16:colId xmlns:a16="http://schemas.microsoft.com/office/drawing/2014/main" val="702138665"/>
                    </a:ext>
                  </a:extLst>
                </a:gridCol>
                <a:gridCol w="331751">
                  <a:extLst>
                    <a:ext uri="{9D8B030D-6E8A-4147-A177-3AD203B41FA5}">
                      <a16:colId xmlns:a16="http://schemas.microsoft.com/office/drawing/2014/main" val="968404116"/>
                    </a:ext>
                  </a:extLst>
                </a:gridCol>
                <a:gridCol w="331751">
                  <a:extLst>
                    <a:ext uri="{9D8B030D-6E8A-4147-A177-3AD203B41FA5}">
                      <a16:colId xmlns:a16="http://schemas.microsoft.com/office/drawing/2014/main" val="1478790451"/>
                    </a:ext>
                  </a:extLst>
                </a:gridCol>
                <a:gridCol w="331751">
                  <a:extLst>
                    <a:ext uri="{9D8B030D-6E8A-4147-A177-3AD203B41FA5}">
                      <a16:colId xmlns:a16="http://schemas.microsoft.com/office/drawing/2014/main" val="4210156083"/>
                    </a:ext>
                  </a:extLst>
                </a:gridCol>
                <a:gridCol w="331751">
                  <a:extLst>
                    <a:ext uri="{9D8B030D-6E8A-4147-A177-3AD203B41FA5}">
                      <a16:colId xmlns:a16="http://schemas.microsoft.com/office/drawing/2014/main" val="3510102184"/>
                    </a:ext>
                  </a:extLst>
                </a:gridCol>
              </a:tblGrid>
              <a:tr h="431896">
                <a:tc>
                  <a:txBody>
                    <a:bodyPr/>
                    <a:lstStyle/>
                    <a:p>
                      <a:pPr algn="ctr" rtl="0" fontAlgn="b"/>
                      <a:r>
                        <a:rPr lang="lv-LV" sz="2000" b="1" i="0" u="none" strike="noStrike" dirty="0">
                          <a:solidFill>
                            <a:schemeClr val="bg1"/>
                          </a:solidFill>
                          <a:effectLst/>
                          <a:latin typeface="Calibri" panose="020F0502020204030204" pitchFamily="34" charset="0"/>
                        </a:rPr>
                        <a:t>7</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9</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10</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11</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15</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17</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17</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18</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21</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23</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26</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32</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32</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35</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38</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39</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40</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41</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41</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43</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44</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46</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46</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51</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56</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61</a:t>
                      </a:r>
                    </a:p>
                  </a:txBody>
                  <a:tcPr marL="9100" marR="9100" marT="910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extLst>
                  <a:ext uri="{0D108BD9-81ED-4DB2-BD59-A6C34878D82A}">
                    <a16:rowId xmlns:a16="http://schemas.microsoft.com/office/drawing/2014/main" val="709215468"/>
                  </a:ext>
                </a:extLst>
              </a:tr>
              <a:tr h="2303444">
                <a:tc>
                  <a:txBody>
                    <a:bodyPr/>
                    <a:lstStyle/>
                    <a:p>
                      <a:pPr algn="l" rtl="0" fontAlgn="b"/>
                      <a:r>
                        <a:rPr lang="lv-LV" sz="2000" b="1" i="0" u="none" strike="noStrike" dirty="0">
                          <a:solidFill>
                            <a:srgbClr val="00789F"/>
                          </a:solidFill>
                          <a:effectLst/>
                          <a:latin typeface="Calibri" panose="020F0502020204030204" pitchFamily="34" charset="0"/>
                        </a:rPr>
                        <a:t>Islande</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Somija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Norvēģija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Dānija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Zviedrija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Spānija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a:solidFill>
                            <a:srgbClr val="00789F"/>
                          </a:solidFill>
                          <a:effectLst/>
                          <a:latin typeface="Calibri" panose="020F0502020204030204" pitchFamily="34" charset="0"/>
                        </a:rPr>
                        <a:t>Portugāle</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Igaunija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Lielbritānija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F34E34"/>
                          </a:solidFill>
                          <a:effectLst/>
                          <a:latin typeface="Calibri" panose="020F0502020204030204" pitchFamily="34" charset="0"/>
                        </a:rPr>
                        <a:t>Latvija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Grieķija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OECD vidējais</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Lietuva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Šveice</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Horvātija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Francija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Beļģija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Austrija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Itālija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Polija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Vācija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Čehija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Slovēnija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Slovākija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Ungārija</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Nīderlande</a:t>
                      </a:r>
                    </a:p>
                  </a:txBody>
                  <a:tcPr marL="9100" marR="9100" marT="9100"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extLst>
                  <a:ext uri="{0D108BD9-81ED-4DB2-BD59-A6C34878D82A}">
                    <a16:rowId xmlns:a16="http://schemas.microsoft.com/office/drawing/2014/main" val="2834742023"/>
                  </a:ext>
                </a:extLst>
              </a:tr>
            </a:tbl>
          </a:graphicData>
        </a:graphic>
      </p:graphicFrame>
      <p:pic>
        <p:nvPicPr>
          <p:cNvPr id="6" name="Attēls 5" descr="Attēls, kurā ir teksts, ekrānuzņēmums, fonts, dizains&#10;&#10;Apraksts ģenerēts automātiski">
            <a:extLst>
              <a:ext uri="{FF2B5EF4-FFF2-40B4-BE49-F238E27FC236}">
                <a16:creationId xmlns:a16="http://schemas.microsoft.com/office/drawing/2014/main" id="{A8409470-AD42-471B-E734-8D6091F8A233}"/>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a:off x="-25567" y="6551629"/>
            <a:ext cx="9169567" cy="306371"/>
          </a:xfrm>
          <a:prstGeom prst="rect">
            <a:avLst/>
          </a:prstGeom>
        </p:spPr>
      </p:pic>
    </p:spTree>
    <p:extLst>
      <p:ext uri="{BB962C8B-B14F-4D97-AF65-F5344CB8AC3E}">
        <p14:creationId xmlns:p14="http://schemas.microsoft.com/office/powerpoint/2010/main" val="18876792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6">
            <a:extLst>
              <a:ext uri="{FF2B5EF4-FFF2-40B4-BE49-F238E27FC236}">
                <a16:creationId xmlns:a16="http://schemas.microsoft.com/office/drawing/2014/main" id="{251CE68A-2059-F05F-1FD2-D1F1DAB81FA1}"/>
              </a:ext>
            </a:extLst>
          </p:cNvPr>
          <p:cNvSpPr txBox="1">
            <a:spLocks/>
          </p:cNvSpPr>
          <p:nvPr/>
        </p:nvSpPr>
        <p:spPr>
          <a:xfrm>
            <a:off x="0" y="0"/>
            <a:ext cx="9169567" cy="914399"/>
          </a:xfrm>
          <a:prstGeom prst="rect">
            <a:avLst/>
          </a:prstGeom>
          <a:solidFill>
            <a:srgbClr val="E9B91C"/>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MATEMĀTIKAS SASNIEGUMU DISPERSIJA </a:t>
            </a:r>
          </a:p>
          <a:p>
            <a:pPr marL="263525"/>
            <a:r>
              <a:rPr lang="lv-LV" sz="3200" b="1" dirty="0">
                <a:solidFill>
                  <a:schemeClr val="bg1"/>
                </a:solidFill>
                <a:effectLst>
                  <a:outerShdw blurRad="38100" dist="38100" dir="2700000" algn="tl">
                    <a:srgbClr val="000000">
                      <a:alpha val="43137"/>
                    </a:srgbClr>
                  </a:outerShdw>
                </a:effectLst>
                <a:latin typeface="+mn-lt"/>
              </a:rPr>
              <a:t>(% NO OECD VIDĒJĀ)</a:t>
            </a:r>
          </a:p>
        </p:txBody>
      </p:sp>
      <p:graphicFrame>
        <p:nvGraphicFramePr>
          <p:cNvPr id="8" name="Tabula 7">
            <a:extLst>
              <a:ext uri="{FF2B5EF4-FFF2-40B4-BE49-F238E27FC236}">
                <a16:creationId xmlns:a16="http://schemas.microsoft.com/office/drawing/2014/main" id="{71BC52CC-A2CB-1037-66C0-221B19A61EE8}"/>
              </a:ext>
            </a:extLst>
          </p:cNvPr>
          <p:cNvGraphicFramePr>
            <a:graphicFrameLocks noGrp="1"/>
          </p:cNvGraphicFramePr>
          <p:nvPr>
            <p:extLst>
              <p:ext uri="{D42A27DB-BD31-4B8C-83A1-F6EECF244321}">
                <p14:modId xmlns:p14="http://schemas.microsoft.com/office/powerpoint/2010/main" val="1791609682"/>
              </p:ext>
            </p:extLst>
          </p:nvPr>
        </p:nvGraphicFramePr>
        <p:xfrm>
          <a:off x="84841" y="2488676"/>
          <a:ext cx="8974316" cy="3016578"/>
        </p:xfrm>
        <a:graphic>
          <a:graphicData uri="http://schemas.openxmlformats.org/drawingml/2006/table">
            <a:tbl>
              <a:tblPr/>
              <a:tblGrid>
                <a:gridCol w="345166">
                  <a:extLst>
                    <a:ext uri="{9D8B030D-6E8A-4147-A177-3AD203B41FA5}">
                      <a16:colId xmlns:a16="http://schemas.microsoft.com/office/drawing/2014/main" val="1001698344"/>
                    </a:ext>
                  </a:extLst>
                </a:gridCol>
                <a:gridCol w="345166">
                  <a:extLst>
                    <a:ext uri="{9D8B030D-6E8A-4147-A177-3AD203B41FA5}">
                      <a16:colId xmlns:a16="http://schemas.microsoft.com/office/drawing/2014/main" val="2422767182"/>
                    </a:ext>
                  </a:extLst>
                </a:gridCol>
                <a:gridCol w="345166">
                  <a:extLst>
                    <a:ext uri="{9D8B030D-6E8A-4147-A177-3AD203B41FA5}">
                      <a16:colId xmlns:a16="http://schemas.microsoft.com/office/drawing/2014/main" val="3434183980"/>
                    </a:ext>
                  </a:extLst>
                </a:gridCol>
                <a:gridCol w="345166">
                  <a:extLst>
                    <a:ext uri="{9D8B030D-6E8A-4147-A177-3AD203B41FA5}">
                      <a16:colId xmlns:a16="http://schemas.microsoft.com/office/drawing/2014/main" val="2547309396"/>
                    </a:ext>
                  </a:extLst>
                </a:gridCol>
                <a:gridCol w="345166">
                  <a:extLst>
                    <a:ext uri="{9D8B030D-6E8A-4147-A177-3AD203B41FA5}">
                      <a16:colId xmlns:a16="http://schemas.microsoft.com/office/drawing/2014/main" val="2041335723"/>
                    </a:ext>
                  </a:extLst>
                </a:gridCol>
                <a:gridCol w="345166">
                  <a:extLst>
                    <a:ext uri="{9D8B030D-6E8A-4147-A177-3AD203B41FA5}">
                      <a16:colId xmlns:a16="http://schemas.microsoft.com/office/drawing/2014/main" val="3669735432"/>
                    </a:ext>
                  </a:extLst>
                </a:gridCol>
                <a:gridCol w="345166">
                  <a:extLst>
                    <a:ext uri="{9D8B030D-6E8A-4147-A177-3AD203B41FA5}">
                      <a16:colId xmlns:a16="http://schemas.microsoft.com/office/drawing/2014/main" val="1911780692"/>
                    </a:ext>
                  </a:extLst>
                </a:gridCol>
                <a:gridCol w="345166">
                  <a:extLst>
                    <a:ext uri="{9D8B030D-6E8A-4147-A177-3AD203B41FA5}">
                      <a16:colId xmlns:a16="http://schemas.microsoft.com/office/drawing/2014/main" val="980916744"/>
                    </a:ext>
                  </a:extLst>
                </a:gridCol>
                <a:gridCol w="345166">
                  <a:extLst>
                    <a:ext uri="{9D8B030D-6E8A-4147-A177-3AD203B41FA5}">
                      <a16:colId xmlns:a16="http://schemas.microsoft.com/office/drawing/2014/main" val="2292628849"/>
                    </a:ext>
                  </a:extLst>
                </a:gridCol>
                <a:gridCol w="345166">
                  <a:extLst>
                    <a:ext uri="{9D8B030D-6E8A-4147-A177-3AD203B41FA5}">
                      <a16:colId xmlns:a16="http://schemas.microsoft.com/office/drawing/2014/main" val="3104687643"/>
                    </a:ext>
                  </a:extLst>
                </a:gridCol>
                <a:gridCol w="345166">
                  <a:extLst>
                    <a:ext uri="{9D8B030D-6E8A-4147-A177-3AD203B41FA5}">
                      <a16:colId xmlns:a16="http://schemas.microsoft.com/office/drawing/2014/main" val="505016415"/>
                    </a:ext>
                  </a:extLst>
                </a:gridCol>
                <a:gridCol w="345166">
                  <a:extLst>
                    <a:ext uri="{9D8B030D-6E8A-4147-A177-3AD203B41FA5}">
                      <a16:colId xmlns:a16="http://schemas.microsoft.com/office/drawing/2014/main" val="2784844254"/>
                    </a:ext>
                  </a:extLst>
                </a:gridCol>
                <a:gridCol w="345166">
                  <a:extLst>
                    <a:ext uri="{9D8B030D-6E8A-4147-A177-3AD203B41FA5}">
                      <a16:colId xmlns:a16="http://schemas.microsoft.com/office/drawing/2014/main" val="2515175667"/>
                    </a:ext>
                  </a:extLst>
                </a:gridCol>
                <a:gridCol w="345166">
                  <a:extLst>
                    <a:ext uri="{9D8B030D-6E8A-4147-A177-3AD203B41FA5}">
                      <a16:colId xmlns:a16="http://schemas.microsoft.com/office/drawing/2014/main" val="3825332847"/>
                    </a:ext>
                  </a:extLst>
                </a:gridCol>
                <a:gridCol w="345166">
                  <a:extLst>
                    <a:ext uri="{9D8B030D-6E8A-4147-A177-3AD203B41FA5}">
                      <a16:colId xmlns:a16="http://schemas.microsoft.com/office/drawing/2014/main" val="686709807"/>
                    </a:ext>
                  </a:extLst>
                </a:gridCol>
                <a:gridCol w="345166">
                  <a:extLst>
                    <a:ext uri="{9D8B030D-6E8A-4147-A177-3AD203B41FA5}">
                      <a16:colId xmlns:a16="http://schemas.microsoft.com/office/drawing/2014/main" val="332983658"/>
                    </a:ext>
                  </a:extLst>
                </a:gridCol>
                <a:gridCol w="345166">
                  <a:extLst>
                    <a:ext uri="{9D8B030D-6E8A-4147-A177-3AD203B41FA5}">
                      <a16:colId xmlns:a16="http://schemas.microsoft.com/office/drawing/2014/main" val="4270905806"/>
                    </a:ext>
                  </a:extLst>
                </a:gridCol>
                <a:gridCol w="345166">
                  <a:extLst>
                    <a:ext uri="{9D8B030D-6E8A-4147-A177-3AD203B41FA5}">
                      <a16:colId xmlns:a16="http://schemas.microsoft.com/office/drawing/2014/main" val="4040721303"/>
                    </a:ext>
                  </a:extLst>
                </a:gridCol>
                <a:gridCol w="345166">
                  <a:extLst>
                    <a:ext uri="{9D8B030D-6E8A-4147-A177-3AD203B41FA5}">
                      <a16:colId xmlns:a16="http://schemas.microsoft.com/office/drawing/2014/main" val="3212015894"/>
                    </a:ext>
                  </a:extLst>
                </a:gridCol>
                <a:gridCol w="345166">
                  <a:extLst>
                    <a:ext uri="{9D8B030D-6E8A-4147-A177-3AD203B41FA5}">
                      <a16:colId xmlns:a16="http://schemas.microsoft.com/office/drawing/2014/main" val="4290857450"/>
                    </a:ext>
                  </a:extLst>
                </a:gridCol>
                <a:gridCol w="345166">
                  <a:extLst>
                    <a:ext uri="{9D8B030D-6E8A-4147-A177-3AD203B41FA5}">
                      <a16:colId xmlns:a16="http://schemas.microsoft.com/office/drawing/2014/main" val="1352055647"/>
                    </a:ext>
                  </a:extLst>
                </a:gridCol>
                <a:gridCol w="345166">
                  <a:extLst>
                    <a:ext uri="{9D8B030D-6E8A-4147-A177-3AD203B41FA5}">
                      <a16:colId xmlns:a16="http://schemas.microsoft.com/office/drawing/2014/main" val="3655032905"/>
                    </a:ext>
                  </a:extLst>
                </a:gridCol>
                <a:gridCol w="345166">
                  <a:extLst>
                    <a:ext uri="{9D8B030D-6E8A-4147-A177-3AD203B41FA5}">
                      <a16:colId xmlns:a16="http://schemas.microsoft.com/office/drawing/2014/main" val="1872807456"/>
                    </a:ext>
                  </a:extLst>
                </a:gridCol>
                <a:gridCol w="345166">
                  <a:extLst>
                    <a:ext uri="{9D8B030D-6E8A-4147-A177-3AD203B41FA5}">
                      <a16:colId xmlns:a16="http://schemas.microsoft.com/office/drawing/2014/main" val="3629493766"/>
                    </a:ext>
                  </a:extLst>
                </a:gridCol>
                <a:gridCol w="345166">
                  <a:extLst>
                    <a:ext uri="{9D8B030D-6E8A-4147-A177-3AD203B41FA5}">
                      <a16:colId xmlns:a16="http://schemas.microsoft.com/office/drawing/2014/main" val="554049944"/>
                    </a:ext>
                  </a:extLst>
                </a:gridCol>
                <a:gridCol w="345166">
                  <a:extLst>
                    <a:ext uri="{9D8B030D-6E8A-4147-A177-3AD203B41FA5}">
                      <a16:colId xmlns:a16="http://schemas.microsoft.com/office/drawing/2014/main" val="2557513937"/>
                    </a:ext>
                  </a:extLst>
                </a:gridCol>
              </a:tblGrid>
              <a:tr h="1187875">
                <a:tc>
                  <a:txBody>
                    <a:bodyPr/>
                    <a:lstStyle/>
                    <a:p>
                      <a:pPr algn="ctr" rtl="0" fontAlgn="b"/>
                      <a:r>
                        <a:rPr lang="lv-LV" sz="2000" b="1" i="0" u="none" strike="noStrike" dirty="0">
                          <a:solidFill>
                            <a:schemeClr val="bg1"/>
                          </a:solidFill>
                          <a:effectLst/>
                          <a:latin typeface="Calibri" panose="020F0502020204030204" pitchFamily="34" charset="0"/>
                        </a:rPr>
                        <a:t>79%</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82%</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84%</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89%</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92%</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94%</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94%</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95%</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95%</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95%</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97%</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97%</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97%</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98%</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100%</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100%</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102%</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107%</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108%</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108%</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111%</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111%</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114%</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115%</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126%</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tc>
                  <a:txBody>
                    <a:bodyPr/>
                    <a:lstStyle/>
                    <a:p>
                      <a:pPr algn="ctr" rtl="0" fontAlgn="b"/>
                      <a:r>
                        <a:rPr lang="lv-LV" sz="2000" b="1" i="0" u="none" strike="noStrike" dirty="0">
                          <a:solidFill>
                            <a:schemeClr val="bg1"/>
                          </a:solidFill>
                          <a:effectLst/>
                          <a:latin typeface="Calibri" panose="020F0502020204030204" pitchFamily="34" charset="0"/>
                        </a:rPr>
                        <a:t>139%</a:t>
                      </a:r>
                    </a:p>
                  </a:txBody>
                  <a:tcPr marL="6951" marR="6951" marT="6951"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solidFill>
                      <a:srgbClr val="00789F"/>
                    </a:solidFill>
                  </a:tcPr>
                </a:tc>
                <a:extLst>
                  <a:ext uri="{0D108BD9-81ED-4DB2-BD59-A6C34878D82A}">
                    <a16:rowId xmlns:a16="http://schemas.microsoft.com/office/drawing/2014/main" val="1039668749"/>
                  </a:ext>
                </a:extLst>
              </a:tr>
              <a:tr h="1828703">
                <a:tc>
                  <a:txBody>
                    <a:bodyPr/>
                    <a:lstStyle/>
                    <a:p>
                      <a:pPr algn="l" rtl="0" fontAlgn="b"/>
                      <a:r>
                        <a:rPr lang="lv-LV" sz="2000" b="1" i="0" u="none" strike="noStrike" dirty="0">
                          <a:solidFill>
                            <a:srgbClr val="00789F"/>
                          </a:solidFill>
                          <a:effectLst/>
                          <a:latin typeface="Calibri" panose="020F0502020204030204" pitchFamily="34" charset="0"/>
                        </a:rPr>
                        <a:t>Latvija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Dānija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Grieķija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Igaunija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Spānija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Portugāle</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Lietuva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Islande</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a:solidFill>
                            <a:srgbClr val="00789F"/>
                          </a:solidFill>
                          <a:effectLst/>
                          <a:latin typeface="Calibri" panose="020F0502020204030204" pitchFamily="34" charset="0"/>
                        </a:rPr>
                        <a:t>Francija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Horvātija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Slovēnija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a:solidFill>
                            <a:srgbClr val="00789F"/>
                          </a:solidFill>
                          <a:effectLst/>
                          <a:latin typeface="Calibri" panose="020F0502020204030204" pitchFamily="34" charset="0"/>
                        </a:rPr>
                        <a:t>Itālija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Polija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Somija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a:solidFill>
                            <a:srgbClr val="00789F"/>
                          </a:solidFill>
                          <a:effectLst/>
                          <a:latin typeface="Calibri" panose="020F0502020204030204" pitchFamily="34" charset="0"/>
                        </a:rPr>
                        <a:t>Austrija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OECD vidējais</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Ungārija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Čehija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a:solidFill>
                            <a:srgbClr val="00789F"/>
                          </a:solidFill>
                          <a:effectLst/>
                          <a:latin typeface="Calibri" panose="020F0502020204030204" pitchFamily="34" charset="0"/>
                        </a:rPr>
                        <a:t>Norvēģija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Beļģija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Vācija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Zviedrija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Šveice</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Lielbritānija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Slovākija</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tc>
                  <a:txBody>
                    <a:bodyPr/>
                    <a:lstStyle/>
                    <a:p>
                      <a:pPr algn="l" rtl="0" fontAlgn="b"/>
                      <a:r>
                        <a:rPr lang="lv-LV" sz="2000" b="1" i="0" u="none" strike="noStrike" dirty="0">
                          <a:solidFill>
                            <a:srgbClr val="00789F"/>
                          </a:solidFill>
                          <a:effectLst/>
                          <a:latin typeface="Calibri" panose="020F0502020204030204" pitchFamily="34" charset="0"/>
                        </a:rPr>
                        <a:t>Nīderlande</a:t>
                      </a:r>
                    </a:p>
                  </a:txBody>
                  <a:tcPr marL="6951" marR="6951" marT="6951" marB="144000" vert="vert27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extLst>
                  <a:ext uri="{0D108BD9-81ED-4DB2-BD59-A6C34878D82A}">
                    <a16:rowId xmlns:a16="http://schemas.microsoft.com/office/drawing/2014/main" val="2304145752"/>
                  </a:ext>
                </a:extLst>
              </a:tr>
            </a:tbl>
          </a:graphicData>
        </a:graphic>
      </p:graphicFrame>
      <p:pic>
        <p:nvPicPr>
          <p:cNvPr id="9" name="Attēls 8" descr="Attēls, kurā ir teksts, ekrānuzņēmums, fonts, dizains&#10;&#10;Apraksts ģenerēts automātiski">
            <a:extLst>
              <a:ext uri="{FF2B5EF4-FFF2-40B4-BE49-F238E27FC236}">
                <a16:creationId xmlns:a16="http://schemas.microsoft.com/office/drawing/2014/main" id="{91DA95B1-5E83-3CA8-D502-301D8214D5C3}"/>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a:off x="-25567" y="6551629"/>
            <a:ext cx="9169567" cy="306371"/>
          </a:xfrm>
          <a:prstGeom prst="rect">
            <a:avLst/>
          </a:prstGeom>
        </p:spPr>
      </p:pic>
    </p:spTree>
    <p:extLst>
      <p:ext uri="{BB962C8B-B14F-4D97-AF65-F5344CB8AC3E}">
        <p14:creationId xmlns:p14="http://schemas.microsoft.com/office/powerpoint/2010/main" val="18490302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63">
            <a:extLst>
              <a:ext uri="{FF2B5EF4-FFF2-40B4-BE49-F238E27FC236}">
                <a16:creationId xmlns:a16="http://schemas.microsoft.com/office/drawing/2014/main" id="{0C163C82-05BE-069F-EFA3-C60DDC016ED2}"/>
              </a:ext>
            </a:extLst>
          </p:cNvPr>
          <p:cNvGraphicFramePr>
            <a:graphicFrameLocks noGrp="1"/>
          </p:cNvGraphicFramePr>
          <p:nvPr>
            <p:ph idx="1"/>
            <p:extLst>
              <p:ext uri="{D42A27DB-BD31-4B8C-83A1-F6EECF244321}">
                <p14:modId xmlns:p14="http://schemas.microsoft.com/office/powerpoint/2010/main" val="1609480473"/>
              </p:ext>
            </p:extLst>
          </p:nvPr>
        </p:nvGraphicFramePr>
        <p:xfrm>
          <a:off x="515529" y="1177642"/>
          <a:ext cx="7886700" cy="466404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EACBAC4-EE5B-55B6-127B-180FD6217FD3}"/>
              </a:ext>
            </a:extLst>
          </p:cNvPr>
          <p:cNvSpPr txBox="1"/>
          <p:nvPr/>
        </p:nvSpPr>
        <p:spPr>
          <a:xfrm>
            <a:off x="4458879" y="6044988"/>
            <a:ext cx="4223208" cy="369332"/>
          </a:xfrm>
          <a:prstGeom prst="rect">
            <a:avLst/>
          </a:prstGeom>
          <a:noFill/>
        </p:spPr>
        <p:txBody>
          <a:bodyPr wrap="square" rtlCol="0">
            <a:spAutoFit/>
          </a:bodyPr>
          <a:lstStyle/>
          <a:p>
            <a:r>
              <a:rPr lang="lv-LV" b="1" i="1" dirty="0"/>
              <a:t>Ģimnāzijas – pamatskolas = 74 p-</a:t>
            </a:r>
            <a:r>
              <a:rPr lang="lv-LV" b="1" i="1" dirty="0" err="1"/>
              <a:t>ti</a:t>
            </a:r>
            <a:endParaRPr lang="lv-LV" b="1" i="1" dirty="0"/>
          </a:p>
        </p:txBody>
      </p:sp>
      <p:sp>
        <p:nvSpPr>
          <p:cNvPr id="3" name="Virsraksts 6">
            <a:extLst>
              <a:ext uri="{FF2B5EF4-FFF2-40B4-BE49-F238E27FC236}">
                <a16:creationId xmlns:a16="http://schemas.microsoft.com/office/drawing/2014/main" id="{77668C31-4816-C543-E489-E7D5F06A6934}"/>
              </a:ext>
            </a:extLst>
          </p:cNvPr>
          <p:cNvSpPr txBox="1">
            <a:spLocks/>
          </p:cNvSpPr>
          <p:nvPr/>
        </p:nvSpPr>
        <p:spPr>
          <a:xfrm>
            <a:off x="-25567" y="0"/>
            <a:ext cx="9169567" cy="784186"/>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SKOLAS TIPS</a:t>
            </a:r>
          </a:p>
        </p:txBody>
      </p:sp>
      <p:pic>
        <p:nvPicPr>
          <p:cNvPr id="6" name="Attēls 5" descr="Attēls, kurā ir teksts, ekrānuzņēmums, fonts, dizains&#10;&#10;Apraksts ģenerēts automātiski">
            <a:extLst>
              <a:ext uri="{FF2B5EF4-FFF2-40B4-BE49-F238E27FC236}">
                <a16:creationId xmlns:a16="http://schemas.microsoft.com/office/drawing/2014/main" id="{384A597C-FBB4-AA28-08B0-BF77FDCCFC7E}"/>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617616"/>
            <a:ext cx="9169567" cy="240384"/>
          </a:xfrm>
          <a:prstGeom prst="rect">
            <a:avLst/>
          </a:prstGeom>
        </p:spPr>
      </p:pic>
    </p:spTree>
    <p:extLst>
      <p:ext uri="{BB962C8B-B14F-4D97-AF65-F5344CB8AC3E}">
        <p14:creationId xmlns:p14="http://schemas.microsoft.com/office/powerpoint/2010/main" val="5377870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2">
            <a:extLst>
              <a:ext uri="{FF2B5EF4-FFF2-40B4-BE49-F238E27FC236}">
                <a16:creationId xmlns:a16="http://schemas.microsoft.com/office/drawing/2014/main" id="{00000000-0008-0000-1400-000003000000}"/>
              </a:ext>
            </a:extLst>
          </p:cNvPr>
          <p:cNvGraphicFramePr>
            <a:graphicFrameLocks/>
          </p:cNvGraphicFramePr>
          <p:nvPr>
            <p:extLst>
              <p:ext uri="{D42A27DB-BD31-4B8C-83A1-F6EECF244321}">
                <p14:modId xmlns:p14="http://schemas.microsoft.com/office/powerpoint/2010/main" val="2764813227"/>
              </p:ext>
            </p:extLst>
          </p:nvPr>
        </p:nvGraphicFramePr>
        <p:xfrm>
          <a:off x="799691" y="819121"/>
          <a:ext cx="6534363" cy="52546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2">
            <a:extLst>
              <a:ext uri="{FF2B5EF4-FFF2-40B4-BE49-F238E27FC236}">
                <a16:creationId xmlns:a16="http://schemas.microsoft.com/office/drawing/2014/main" id="{5D285182-3718-463A-B722-59A4F1D7E0DC}"/>
              </a:ext>
            </a:extLst>
          </p:cNvPr>
          <p:cNvGraphicFramePr>
            <a:graphicFrameLocks/>
          </p:cNvGraphicFramePr>
          <p:nvPr>
            <p:extLst>
              <p:ext uri="{D42A27DB-BD31-4B8C-83A1-F6EECF244321}">
                <p14:modId xmlns:p14="http://schemas.microsoft.com/office/powerpoint/2010/main" val="2582615531"/>
              </p:ext>
            </p:extLst>
          </p:nvPr>
        </p:nvGraphicFramePr>
        <p:xfrm>
          <a:off x="878644" y="718199"/>
          <a:ext cx="7134139" cy="5098395"/>
        </p:xfrm>
        <a:graphic>
          <a:graphicData uri="http://schemas.openxmlformats.org/drawingml/2006/chart">
            <c:chart xmlns:c="http://schemas.openxmlformats.org/drawingml/2006/chart" xmlns:r="http://schemas.openxmlformats.org/officeDocument/2006/relationships" r:id="rId3"/>
          </a:graphicData>
        </a:graphic>
      </p:graphicFrame>
      <p:sp>
        <p:nvSpPr>
          <p:cNvPr id="3" name="Virsraksts 6">
            <a:extLst>
              <a:ext uri="{FF2B5EF4-FFF2-40B4-BE49-F238E27FC236}">
                <a16:creationId xmlns:a16="http://schemas.microsoft.com/office/drawing/2014/main" id="{543EB262-6A45-0B1C-C7A2-5521A916BF9F}"/>
              </a:ext>
            </a:extLst>
          </p:cNvPr>
          <p:cNvSpPr txBox="1">
            <a:spLocks/>
          </p:cNvSpPr>
          <p:nvPr/>
        </p:nvSpPr>
        <p:spPr>
          <a:xfrm>
            <a:off x="0" y="1"/>
            <a:ext cx="9169567" cy="784186"/>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SKOLAS TIPS – SASNIEGUMU SADALĪJUMS</a:t>
            </a:r>
          </a:p>
        </p:txBody>
      </p:sp>
      <p:pic>
        <p:nvPicPr>
          <p:cNvPr id="8" name="Attēls 7" descr="Attēls, kurā ir teksts, ekrānuzņēmums, fonts, dizains&#10;&#10;Apraksts ģenerēts automātiski">
            <a:extLst>
              <a:ext uri="{FF2B5EF4-FFF2-40B4-BE49-F238E27FC236}">
                <a16:creationId xmlns:a16="http://schemas.microsoft.com/office/drawing/2014/main" id="{0DA82CFB-005B-93DA-CC66-56FFC33FEE26}"/>
              </a:ext>
            </a:extLst>
          </p:cNvPr>
          <p:cNvPicPr>
            <a:picLocks noChangeAspect="1"/>
          </p:cNvPicPr>
          <p:nvPr/>
        </p:nvPicPr>
        <p:blipFill rotWithShape="1">
          <a:blip r:embed="rId4">
            <a:extLst>
              <a:ext uri="{28A0092B-C50C-407E-A947-70E740481C1C}">
                <a14:useLocalDpi xmlns:a14="http://schemas.microsoft.com/office/drawing/2010/main" val="0"/>
              </a:ext>
            </a:extLst>
          </a:blip>
          <a:srcRect t="53611" r="29139" b="41389"/>
          <a:stretch/>
        </p:blipFill>
        <p:spPr>
          <a:xfrm>
            <a:off x="-25567" y="6617616"/>
            <a:ext cx="9169567" cy="240384"/>
          </a:xfrm>
          <a:prstGeom prst="rect">
            <a:avLst/>
          </a:prstGeom>
        </p:spPr>
      </p:pic>
    </p:spTree>
    <p:extLst>
      <p:ext uri="{BB962C8B-B14F-4D97-AF65-F5344CB8AC3E}">
        <p14:creationId xmlns:p14="http://schemas.microsoft.com/office/powerpoint/2010/main" val="18745493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 calcmode="lin" valueType="num">
                                      <p:cBhvr additive="base">
                                        <p:cTn id="7" dur="500" fill="hold"/>
                                        <p:tgtEl>
                                          <p:spTgt spid="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chart seriesIdx="-3" categoryIdx="-3" bldStep="gridLegen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chart seriesIdx="0" categoryIdx="-4" bldStep="series"/>
                                            </p:graphicEl>
                                          </p:spTgt>
                                        </p:tgtEl>
                                        <p:attrNameLst>
                                          <p:attrName>style.visibility</p:attrName>
                                        </p:attrNameLst>
                                      </p:cBhvr>
                                      <p:to>
                                        <p:strVal val="visible"/>
                                      </p:to>
                                    </p:set>
                                    <p:anim calcmode="lin" valueType="num">
                                      <p:cBhvr additive="base">
                                        <p:cTn id="13" dur="500" fill="hold"/>
                                        <p:tgtEl>
                                          <p:spTgt spid="4">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chart seriesIdx="1" categoryIdx="-4" bldStep="series"/>
                                            </p:graphicEl>
                                          </p:spTgt>
                                        </p:tgtEl>
                                        <p:attrNameLst>
                                          <p:attrName>style.visibility</p:attrName>
                                        </p:attrNameLst>
                                      </p:cBhvr>
                                      <p:to>
                                        <p:strVal val="visible"/>
                                      </p:to>
                                    </p:set>
                                    <p:anim calcmode="lin" valueType="num">
                                      <p:cBhvr additive="base">
                                        <p:cTn id="19" dur="500" fill="hold"/>
                                        <p:tgtEl>
                                          <p:spTgt spid="4">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graphicEl>
                                              <a:chart seriesIdx="2" categoryIdx="-4" bldStep="series"/>
                                            </p:graphicEl>
                                          </p:spTgt>
                                        </p:tgtEl>
                                        <p:attrNameLst>
                                          <p:attrName>style.visibility</p:attrName>
                                        </p:attrNameLst>
                                      </p:cBhvr>
                                      <p:to>
                                        <p:strVal val="visible"/>
                                      </p:to>
                                    </p:set>
                                    <p:anim calcmode="lin" valueType="num">
                                      <p:cBhvr additive="base">
                                        <p:cTn id="25" dur="500" fill="hold"/>
                                        <p:tgtEl>
                                          <p:spTgt spid="4">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graphicEl>
                                              <a:chart seriesIdx="3" categoryIdx="-4" bldStep="series"/>
                                            </p:graphicEl>
                                          </p:spTgt>
                                        </p:tgtEl>
                                        <p:attrNameLst>
                                          <p:attrName>style.visibility</p:attrName>
                                        </p:attrNameLst>
                                      </p:cBhvr>
                                      <p:to>
                                        <p:strVal val="visible"/>
                                      </p:to>
                                    </p:set>
                                    <p:anim calcmode="lin" valueType="num">
                                      <p:cBhvr additive="base">
                                        <p:cTn id="31" dur="500" fill="hold"/>
                                        <p:tgtEl>
                                          <p:spTgt spid="4">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4">
                                            <p:graphicEl>
                                              <a:chart seriesIdx="3" categoryIdx="-4" bldStep="series"/>
                                            </p:graphicEl>
                                          </p:spTgt>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
                                            <p:graphicEl>
                                              <a:chart seriesIdx="2" categoryIdx="-4" bldStep="series"/>
                                            </p:graphicEl>
                                          </p:spTgt>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4">
                                            <p:graphicEl>
                                              <a:chart seriesIdx="1" categoryIdx="-4" bldStep="series"/>
                                            </p:graphicEl>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4">
                                            <p:graphicEl>
                                              <a:chart seriesIdx="0" categoryIdx="-4" bldStep="series"/>
                                            </p:graphic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
                                            <p:graphicEl>
                                              <a:chart seriesIdx="-3" categoryIdx="-3" bldStep="gridLegend"/>
                                            </p:graphicEl>
                                          </p:spTgt>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Graphic spid="4" grpId="1" uiExpand="1">
        <p:bldSub>
          <a:bldChart bld="series"/>
        </p:bldSub>
      </p:bldGraphic>
      <p:bldGraphic spid="5"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atura vietturis 6">
            <a:extLst>
              <a:ext uri="{FF2B5EF4-FFF2-40B4-BE49-F238E27FC236}">
                <a16:creationId xmlns:a16="http://schemas.microsoft.com/office/drawing/2014/main" id="{29FA6291-6993-4291-96A7-2E17555C6725}"/>
              </a:ext>
            </a:extLst>
          </p:cNvPr>
          <p:cNvGraphicFramePr>
            <a:graphicFrameLocks noGrp="1"/>
          </p:cNvGraphicFramePr>
          <p:nvPr>
            <p:ph sz="half" idx="1"/>
            <p:extLst>
              <p:ext uri="{D42A27DB-BD31-4B8C-83A1-F6EECF244321}">
                <p14:modId xmlns:p14="http://schemas.microsoft.com/office/powerpoint/2010/main" val="1601522730"/>
              </p:ext>
            </p:extLst>
          </p:nvPr>
        </p:nvGraphicFramePr>
        <p:xfrm>
          <a:off x="179109" y="1566771"/>
          <a:ext cx="4335741"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atura vietturis 7">
            <a:extLst>
              <a:ext uri="{FF2B5EF4-FFF2-40B4-BE49-F238E27FC236}">
                <a16:creationId xmlns:a16="http://schemas.microsoft.com/office/drawing/2014/main" id="{A03D7823-EEBB-6D10-EEF7-D4807A9EB040}"/>
              </a:ext>
            </a:extLst>
          </p:cNvPr>
          <p:cNvGraphicFramePr>
            <a:graphicFrameLocks noGrp="1"/>
          </p:cNvGraphicFramePr>
          <p:nvPr>
            <p:ph sz="half" idx="2"/>
            <p:extLst>
              <p:ext uri="{D42A27DB-BD31-4B8C-83A1-F6EECF244321}">
                <p14:modId xmlns:p14="http://schemas.microsoft.com/office/powerpoint/2010/main" val="2828421915"/>
              </p:ext>
            </p:extLst>
          </p:nvPr>
        </p:nvGraphicFramePr>
        <p:xfrm>
          <a:off x="4559216" y="1566771"/>
          <a:ext cx="4450041"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Virsraksts 6">
            <a:extLst>
              <a:ext uri="{FF2B5EF4-FFF2-40B4-BE49-F238E27FC236}">
                <a16:creationId xmlns:a16="http://schemas.microsoft.com/office/drawing/2014/main" id="{4B8C63E1-7B19-1814-BC44-6C655F7B5A69}"/>
              </a:ext>
            </a:extLst>
          </p:cNvPr>
          <p:cNvSpPr txBox="1">
            <a:spLocks/>
          </p:cNvSpPr>
          <p:nvPr/>
        </p:nvSpPr>
        <p:spPr>
          <a:xfrm>
            <a:off x="0" y="0"/>
            <a:ext cx="9169567" cy="867265"/>
          </a:xfrm>
          <a:prstGeom prst="rect">
            <a:avLst/>
          </a:prstGeom>
          <a:solidFill>
            <a:srgbClr val="E9B91C"/>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MATEMĀTIKAS MĀCĪŠANAS KVALITĀTE SKOLĀ </a:t>
            </a:r>
          </a:p>
          <a:p>
            <a:pPr marL="263525"/>
            <a:r>
              <a:rPr lang="lv-LV" sz="3200" b="1" dirty="0">
                <a:solidFill>
                  <a:schemeClr val="bg1"/>
                </a:solidFill>
                <a:effectLst>
                  <a:outerShdw blurRad="38100" dist="38100" dir="2700000" algn="tl">
                    <a:srgbClr val="000000">
                      <a:alpha val="43137"/>
                    </a:srgbClr>
                  </a:outerShdw>
                </a:effectLst>
                <a:latin typeface="+mn-lt"/>
              </a:rPr>
              <a:t>PĒC SKOLĒNU VĒRTĒJUMA</a:t>
            </a:r>
          </a:p>
        </p:txBody>
      </p:sp>
      <p:pic>
        <p:nvPicPr>
          <p:cNvPr id="3" name="Attēls 2" descr="Attēls, kurā ir teksts, ekrānuzņēmums, fonts, dizains&#10;&#10;Apraksts ģenerēts automātiski">
            <a:extLst>
              <a:ext uri="{FF2B5EF4-FFF2-40B4-BE49-F238E27FC236}">
                <a16:creationId xmlns:a16="http://schemas.microsoft.com/office/drawing/2014/main" id="{DC1FE3AD-9A17-2DB2-11BA-051F83C1C519}"/>
              </a:ext>
            </a:extLst>
          </p:cNvPr>
          <p:cNvPicPr>
            <a:picLocks noChangeAspect="1"/>
          </p:cNvPicPr>
          <p:nvPr/>
        </p:nvPicPr>
        <p:blipFill rotWithShape="1">
          <a:blip r:embed="rId4">
            <a:extLst>
              <a:ext uri="{28A0092B-C50C-407E-A947-70E740481C1C}">
                <a14:useLocalDpi xmlns:a14="http://schemas.microsoft.com/office/drawing/2010/main" val="0"/>
              </a:ext>
            </a:extLst>
          </a:blip>
          <a:srcRect t="53611" r="29139" b="41389"/>
          <a:stretch/>
        </p:blipFill>
        <p:spPr>
          <a:xfrm>
            <a:off x="-25567" y="6617616"/>
            <a:ext cx="9169567" cy="240384"/>
          </a:xfrm>
          <a:prstGeom prst="rect">
            <a:avLst/>
          </a:prstGeom>
        </p:spPr>
      </p:pic>
    </p:spTree>
    <p:extLst>
      <p:ext uri="{BB962C8B-B14F-4D97-AF65-F5344CB8AC3E}">
        <p14:creationId xmlns:p14="http://schemas.microsoft.com/office/powerpoint/2010/main" val="26350401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2">
            <a:extLst>
              <a:ext uri="{FF2B5EF4-FFF2-40B4-BE49-F238E27FC236}">
                <a16:creationId xmlns:a16="http://schemas.microsoft.com/office/drawing/2014/main" id="{078437BE-54F9-7DB7-0172-2CE4621249C0}"/>
              </a:ext>
            </a:extLst>
          </p:cNvPr>
          <p:cNvGraphicFramePr>
            <a:graphicFrameLocks noGrp="1"/>
          </p:cNvGraphicFramePr>
          <p:nvPr>
            <p:ph idx="1"/>
            <p:extLst>
              <p:ext uri="{D42A27DB-BD31-4B8C-83A1-F6EECF244321}">
                <p14:modId xmlns:p14="http://schemas.microsoft.com/office/powerpoint/2010/main" val="936127028"/>
              </p:ext>
            </p:extLst>
          </p:nvPr>
        </p:nvGraphicFramePr>
        <p:xfrm>
          <a:off x="440114" y="1021604"/>
          <a:ext cx="7886700" cy="487606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F9F0065E-BED4-05EA-85CA-423446F6CA69}"/>
              </a:ext>
            </a:extLst>
          </p:cNvPr>
          <p:cNvSpPr txBox="1"/>
          <p:nvPr/>
        </p:nvSpPr>
        <p:spPr>
          <a:xfrm>
            <a:off x="4977352" y="6052006"/>
            <a:ext cx="3007151" cy="369332"/>
          </a:xfrm>
          <a:prstGeom prst="rect">
            <a:avLst/>
          </a:prstGeom>
          <a:noFill/>
        </p:spPr>
        <p:txBody>
          <a:bodyPr wrap="square" rtlCol="0">
            <a:spAutoFit/>
          </a:bodyPr>
          <a:lstStyle/>
          <a:p>
            <a:r>
              <a:rPr lang="lv-LV" b="1" i="1" dirty="0"/>
              <a:t>Rīga – lauki = 43 punkti</a:t>
            </a:r>
          </a:p>
        </p:txBody>
      </p:sp>
      <p:sp>
        <p:nvSpPr>
          <p:cNvPr id="3" name="Virsraksts 6">
            <a:extLst>
              <a:ext uri="{FF2B5EF4-FFF2-40B4-BE49-F238E27FC236}">
                <a16:creationId xmlns:a16="http://schemas.microsoft.com/office/drawing/2014/main" id="{E80A0424-BC4A-0823-0019-DBC460C29D6B}"/>
              </a:ext>
            </a:extLst>
          </p:cNvPr>
          <p:cNvSpPr txBox="1">
            <a:spLocks/>
          </p:cNvSpPr>
          <p:nvPr/>
        </p:nvSpPr>
        <p:spPr>
          <a:xfrm>
            <a:off x="0" y="0"/>
            <a:ext cx="9169567" cy="867265"/>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SKOLAS ATRAŠANĀS VIETA</a:t>
            </a:r>
          </a:p>
        </p:txBody>
      </p:sp>
      <p:pic>
        <p:nvPicPr>
          <p:cNvPr id="8" name="Attēls 7" descr="Attēls, kurā ir teksts, ekrānuzņēmums, fonts, dizains&#10;&#10;Apraksts ģenerēts automātiski">
            <a:extLst>
              <a:ext uri="{FF2B5EF4-FFF2-40B4-BE49-F238E27FC236}">
                <a16:creationId xmlns:a16="http://schemas.microsoft.com/office/drawing/2014/main" id="{B7432C60-CA6B-AF65-2D90-183FB96F237A}"/>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617616"/>
            <a:ext cx="9169567" cy="240384"/>
          </a:xfrm>
          <a:prstGeom prst="rect">
            <a:avLst/>
          </a:prstGeom>
        </p:spPr>
      </p:pic>
    </p:spTree>
    <p:extLst>
      <p:ext uri="{BB962C8B-B14F-4D97-AF65-F5344CB8AC3E}">
        <p14:creationId xmlns:p14="http://schemas.microsoft.com/office/powerpoint/2010/main" val="681121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1">
            <a:extLst>
              <a:ext uri="{FF2B5EF4-FFF2-40B4-BE49-F238E27FC236}">
                <a16:creationId xmlns:a16="http://schemas.microsoft.com/office/drawing/2014/main" id="{00000000-0008-0000-1800-000002000000}"/>
              </a:ext>
            </a:extLst>
          </p:cNvPr>
          <p:cNvGraphicFramePr>
            <a:graphicFrameLocks noGrp="1"/>
          </p:cNvGraphicFramePr>
          <p:nvPr>
            <p:ph idx="1"/>
            <p:extLst>
              <p:ext uri="{D42A27DB-BD31-4B8C-83A1-F6EECF244321}">
                <p14:modId xmlns:p14="http://schemas.microsoft.com/office/powerpoint/2010/main" val="2124070607"/>
              </p:ext>
            </p:extLst>
          </p:nvPr>
        </p:nvGraphicFramePr>
        <p:xfrm>
          <a:off x="320511" y="1197204"/>
          <a:ext cx="8587819" cy="4979759"/>
        </p:xfrm>
        <a:graphic>
          <a:graphicData uri="http://schemas.openxmlformats.org/drawingml/2006/chart">
            <c:chart xmlns:c="http://schemas.openxmlformats.org/drawingml/2006/chart" xmlns:r="http://schemas.openxmlformats.org/officeDocument/2006/relationships" r:id="rId2"/>
          </a:graphicData>
        </a:graphic>
      </p:graphicFrame>
      <p:sp>
        <p:nvSpPr>
          <p:cNvPr id="3" name="Virsraksts 6">
            <a:extLst>
              <a:ext uri="{FF2B5EF4-FFF2-40B4-BE49-F238E27FC236}">
                <a16:creationId xmlns:a16="http://schemas.microsoft.com/office/drawing/2014/main" id="{B10F5030-44C4-DA2C-8F92-07FAF662CE13}"/>
              </a:ext>
            </a:extLst>
          </p:cNvPr>
          <p:cNvSpPr txBox="1">
            <a:spLocks/>
          </p:cNvSpPr>
          <p:nvPr/>
        </p:nvSpPr>
        <p:spPr>
          <a:xfrm>
            <a:off x="0" y="0"/>
            <a:ext cx="9169567" cy="867265"/>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SKOLAS ATRAŠANĀS VIETA</a:t>
            </a:r>
          </a:p>
        </p:txBody>
      </p:sp>
      <p:pic>
        <p:nvPicPr>
          <p:cNvPr id="8" name="Attēls 7" descr="Attēls, kurā ir teksts, ekrānuzņēmums, fonts, dizains&#10;&#10;Apraksts ģenerēts automātiski">
            <a:extLst>
              <a:ext uri="{FF2B5EF4-FFF2-40B4-BE49-F238E27FC236}">
                <a16:creationId xmlns:a16="http://schemas.microsoft.com/office/drawing/2014/main" id="{90CBC19A-8E75-76A0-E0D0-62713E968913}"/>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617616"/>
            <a:ext cx="9169567" cy="240384"/>
          </a:xfrm>
          <a:prstGeom prst="rect">
            <a:avLst/>
          </a:prstGeom>
        </p:spPr>
      </p:pic>
    </p:spTree>
    <p:extLst>
      <p:ext uri="{BB962C8B-B14F-4D97-AF65-F5344CB8AC3E}">
        <p14:creationId xmlns:p14="http://schemas.microsoft.com/office/powerpoint/2010/main" val="19938440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1000"/>
                                        <p:tgtEl>
                                          <p:spTgt spid="4">
                                            <p:graphicEl>
                                              <a:chart seriesIdx="-3" categoryIdx="-3" bldStep="gridLegend"/>
                                            </p:graphicEl>
                                          </p:spTgt>
                                        </p:tgtEl>
                                      </p:cBhvr>
                                    </p:animEffect>
                                    <p:anim calcmode="lin" valueType="num">
                                      <p:cBhvr>
                                        <p:cTn id="8" dur="1000" fill="hold"/>
                                        <p:tgtEl>
                                          <p:spTgt spid="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chart seriesIdx="-3" categoryIdx="-3" bldStep="gridLegend"/>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fade">
                                      <p:cBhvr>
                                        <p:cTn id="12" dur="1000"/>
                                        <p:tgtEl>
                                          <p:spTgt spid="4">
                                            <p:graphicEl>
                                              <a:chart seriesIdx="0" categoryIdx="-4" bldStep="series"/>
                                            </p:graphicEl>
                                          </p:spTgt>
                                        </p:tgtEl>
                                      </p:cBhvr>
                                    </p:animEffect>
                                    <p:anim calcmode="lin" valueType="num">
                                      <p:cBhvr>
                                        <p:cTn id="13" dur="1000" fill="hold"/>
                                        <p:tgtEl>
                                          <p:spTgt spid="4">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chart seriesIdx="0"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fade">
                                      <p:cBhvr>
                                        <p:cTn id="19" dur="1000"/>
                                        <p:tgtEl>
                                          <p:spTgt spid="4">
                                            <p:graphicEl>
                                              <a:chart seriesIdx="1" categoryIdx="-4" bldStep="series"/>
                                            </p:graphicEl>
                                          </p:spTgt>
                                        </p:tgtEl>
                                      </p:cBhvr>
                                    </p:animEffect>
                                    <p:anim calcmode="lin" valueType="num">
                                      <p:cBhvr>
                                        <p:cTn id="20" dur="1000" fill="hold"/>
                                        <p:tgtEl>
                                          <p:spTgt spid="4">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chart seriesIdx="1"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fade">
                                      <p:cBhvr>
                                        <p:cTn id="26" dur="1000"/>
                                        <p:tgtEl>
                                          <p:spTgt spid="4">
                                            <p:graphicEl>
                                              <a:chart seriesIdx="2" categoryIdx="-4" bldStep="series"/>
                                            </p:graphicEl>
                                          </p:spTgt>
                                        </p:tgtEl>
                                      </p:cBhvr>
                                    </p:animEffect>
                                    <p:anim calcmode="lin" valueType="num">
                                      <p:cBhvr>
                                        <p:cTn id="27" dur="1000" fill="hold"/>
                                        <p:tgtEl>
                                          <p:spTgt spid="4">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chart seriesIdx="2"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fade">
                                      <p:cBhvr>
                                        <p:cTn id="33" dur="1000"/>
                                        <p:tgtEl>
                                          <p:spTgt spid="4">
                                            <p:graphicEl>
                                              <a:chart seriesIdx="3" categoryIdx="-4" bldStep="series"/>
                                            </p:graphicEl>
                                          </p:spTgt>
                                        </p:tgtEl>
                                      </p:cBhvr>
                                    </p:animEffect>
                                    <p:anim calcmode="lin" valueType="num">
                                      <p:cBhvr>
                                        <p:cTn id="34" dur="1000" fill="hold"/>
                                        <p:tgtEl>
                                          <p:spTgt spid="4">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p:cTn id="35" dur="1000" fill="hold"/>
                                        <p:tgtEl>
                                          <p:spTgt spid="4">
                                            <p:graphicEl>
                                              <a:chart seriesIdx="3"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75D9497-2C7D-0181-8CC8-19EF03187BFE}"/>
              </a:ext>
            </a:extLst>
          </p:cNvPr>
          <p:cNvSpPr>
            <a:spLocks noGrp="1"/>
          </p:cNvSpPr>
          <p:nvPr>
            <p:ph type="title"/>
          </p:nvPr>
        </p:nvSpPr>
        <p:spPr>
          <a:xfrm>
            <a:off x="4223209" y="5957740"/>
            <a:ext cx="4375510" cy="556182"/>
          </a:xfrm>
        </p:spPr>
        <p:txBody>
          <a:bodyPr>
            <a:normAutofit/>
          </a:bodyPr>
          <a:lstStyle/>
          <a:p>
            <a:r>
              <a:rPr lang="lv-LV" sz="1600" b="1" i="1" dirty="0"/>
              <a:t>Kopumā samazinājušies, salīdzinot ar 2018. gadu</a:t>
            </a:r>
          </a:p>
        </p:txBody>
      </p:sp>
      <p:graphicFrame>
        <p:nvGraphicFramePr>
          <p:cNvPr id="4" name="Tabula 3">
            <a:extLst>
              <a:ext uri="{FF2B5EF4-FFF2-40B4-BE49-F238E27FC236}">
                <a16:creationId xmlns:a16="http://schemas.microsoft.com/office/drawing/2014/main" id="{2E1BCBC1-8908-8D36-6F4A-8A6D5076C87C}"/>
              </a:ext>
            </a:extLst>
          </p:cNvPr>
          <p:cNvGraphicFramePr>
            <a:graphicFrameLocks noGrp="1"/>
          </p:cNvGraphicFramePr>
          <p:nvPr>
            <p:extLst>
              <p:ext uri="{D42A27DB-BD31-4B8C-83A1-F6EECF244321}">
                <p14:modId xmlns:p14="http://schemas.microsoft.com/office/powerpoint/2010/main" val="1871469118"/>
              </p:ext>
            </p:extLst>
          </p:nvPr>
        </p:nvGraphicFramePr>
        <p:xfrm>
          <a:off x="243624" y="1041354"/>
          <a:ext cx="8355094" cy="4811539"/>
        </p:xfrm>
        <a:graphic>
          <a:graphicData uri="http://schemas.openxmlformats.org/drawingml/2006/table">
            <a:tbl>
              <a:tblPr firstRow="1" bandRow="1">
                <a:tableStyleId>{5940675A-B579-460E-94D1-54222C63F5DA}</a:tableStyleId>
              </a:tblPr>
              <a:tblGrid>
                <a:gridCol w="4733728">
                  <a:extLst>
                    <a:ext uri="{9D8B030D-6E8A-4147-A177-3AD203B41FA5}">
                      <a16:colId xmlns:a16="http://schemas.microsoft.com/office/drawing/2014/main" val="219488316"/>
                    </a:ext>
                  </a:extLst>
                </a:gridCol>
                <a:gridCol w="1819374">
                  <a:extLst>
                    <a:ext uri="{9D8B030D-6E8A-4147-A177-3AD203B41FA5}">
                      <a16:colId xmlns:a16="http://schemas.microsoft.com/office/drawing/2014/main" val="3617832340"/>
                    </a:ext>
                  </a:extLst>
                </a:gridCol>
                <a:gridCol w="1801992">
                  <a:extLst>
                    <a:ext uri="{9D8B030D-6E8A-4147-A177-3AD203B41FA5}">
                      <a16:colId xmlns:a16="http://schemas.microsoft.com/office/drawing/2014/main" val="985447109"/>
                    </a:ext>
                  </a:extLst>
                </a:gridCol>
              </a:tblGrid>
              <a:tr h="730885">
                <a:tc>
                  <a:txBody>
                    <a:bodyPr/>
                    <a:lstStyle/>
                    <a:p>
                      <a:r>
                        <a:rPr lang="lv-LV" sz="2000" b="1" dirty="0">
                          <a:solidFill>
                            <a:srgbClr val="006F92"/>
                          </a:solidFill>
                        </a:rPr>
                        <a:t>Pēdējo divu nedēļu laikā:</a:t>
                      </a:r>
                    </a:p>
                  </a:txBody>
                  <a:tcPr marL="144000" anchor="ctr"/>
                </a:tc>
                <a:tc>
                  <a:txBody>
                    <a:bodyPr/>
                    <a:lstStyle/>
                    <a:p>
                      <a:r>
                        <a:rPr lang="lv-LV" sz="2000" b="1" dirty="0">
                          <a:solidFill>
                            <a:srgbClr val="006F92"/>
                          </a:solidFill>
                        </a:rPr>
                        <a:t>Rīgas skolu skolēni</a:t>
                      </a:r>
                    </a:p>
                  </a:txBody>
                  <a:tcPr/>
                </a:tc>
                <a:tc>
                  <a:txBody>
                    <a:bodyPr/>
                    <a:lstStyle/>
                    <a:p>
                      <a:r>
                        <a:rPr lang="lv-LV" sz="2000" b="1" dirty="0">
                          <a:solidFill>
                            <a:srgbClr val="006F92"/>
                          </a:solidFill>
                        </a:rPr>
                        <a:t>Lauku skolu skolēni</a:t>
                      </a:r>
                    </a:p>
                  </a:txBody>
                  <a:tcPr/>
                </a:tc>
                <a:extLst>
                  <a:ext uri="{0D108BD9-81ED-4DB2-BD59-A6C34878D82A}">
                    <a16:rowId xmlns:a16="http://schemas.microsoft.com/office/drawing/2014/main" val="2804034722"/>
                  </a:ext>
                </a:extLst>
              </a:tr>
              <a:tr h="1385007">
                <a:tc>
                  <a:txBody>
                    <a:bodyPr/>
                    <a:lstStyle/>
                    <a:p>
                      <a:r>
                        <a:rPr lang="lv-LV" sz="2000" b="1" dirty="0">
                          <a:solidFill>
                            <a:srgbClr val="006F92"/>
                          </a:solidFill>
                        </a:rPr>
                        <a:t>nevienu reizi nav kavējuši skolu bez attaisnojoša iemesla visu dienu</a:t>
                      </a:r>
                    </a:p>
                    <a:p>
                      <a:r>
                        <a:rPr lang="lv-LV" sz="2000" b="1" kern="1200" dirty="0">
                          <a:solidFill>
                            <a:srgbClr val="006F92"/>
                          </a:solidFill>
                          <a:effectLst/>
                          <a:latin typeface="+mn-lt"/>
                          <a:ea typeface="+mn-ea"/>
                          <a:cs typeface="+mn-cs"/>
                        </a:rPr>
                        <a:t>Sasniegumu starpība:</a:t>
                      </a:r>
                    </a:p>
                    <a:p>
                      <a:r>
                        <a:rPr lang="lv-LV" sz="2000" b="1" kern="1200" dirty="0">
                          <a:solidFill>
                            <a:srgbClr val="006F92"/>
                          </a:solidFill>
                          <a:effectLst/>
                          <a:latin typeface="+mn-lt"/>
                          <a:ea typeface="+mn-ea"/>
                          <a:cs typeface="+mn-cs"/>
                        </a:rPr>
                        <a:t>nevienu reizi/ trīs un vairāk</a:t>
                      </a:r>
                    </a:p>
                  </a:txBody>
                  <a:tcPr marL="144000"/>
                </a:tc>
                <a:tc>
                  <a:txBody>
                    <a:bodyPr/>
                    <a:lstStyle/>
                    <a:p>
                      <a:pPr algn="ctr"/>
                      <a:r>
                        <a:rPr lang="lv-LV" sz="2000" b="1" dirty="0">
                          <a:solidFill>
                            <a:srgbClr val="006F92"/>
                          </a:solidFill>
                        </a:rPr>
                        <a:t>34%</a:t>
                      </a:r>
                    </a:p>
                    <a:p>
                      <a:pPr algn="ctr"/>
                      <a:endParaRPr lang="lv-LV" sz="2000" b="1" dirty="0">
                        <a:solidFill>
                          <a:srgbClr val="006F92"/>
                        </a:solidFill>
                      </a:endParaRPr>
                    </a:p>
                    <a:p>
                      <a:pPr algn="ctr"/>
                      <a:endParaRPr lang="lv-LV" sz="2000" b="1" dirty="0">
                        <a:solidFill>
                          <a:srgbClr val="006F92"/>
                        </a:solidFill>
                      </a:endParaRPr>
                    </a:p>
                    <a:p>
                      <a:pPr algn="ctr"/>
                      <a:r>
                        <a:rPr lang="lv-LV" sz="2000" b="1" dirty="0">
                          <a:solidFill>
                            <a:srgbClr val="F34E34"/>
                          </a:solidFill>
                        </a:rPr>
                        <a:t>70 punkti</a:t>
                      </a:r>
                    </a:p>
                  </a:txBody>
                  <a:tcPr anchor="ctr"/>
                </a:tc>
                <a:tc>
                  <a:txBody>
                    <a:bodyPr/>
                    <a:lstStyle/>
                    <a:p>
                      <a:pPr algn="ctr"/>
                      <a:r>
                        <a:rPr lang="lv-LV" sz="2000" b="1" dirty="0">
                          <a:solidFill>
                            <a:srgbClr val="006F92"/>
                          </a:solidFill>
                        </a:rPr>
                        <a:t>19,5%</a:t>
                      </a:r>
                    </a:p>
                    <a:p>
                      <a:pPr algn="ctr"/>
                      <a:endParaRPr lang="lv-LV" sz="2000" b="1" dirty="0">
                        <a:solidFill>
                          <a:srgbClr val="006F92"/>
                        </a:solidFill>
                      </a:endParaRPr>
                    </a:p>
                    <a:p>
                      <a:pPr algn="ctr"/>
                      <a:endParaRPr lang="lv-LV" sz="2000" b="1" dirty="0">
                        <a:solidFill>
                          <a:srgbClr val="006F92"/>
                        </a:solidFill>
                      </a:endParaRPr>
                    </a:p>
                    <a:p>
                      <a:pPr marL="0" algn="ctr" defTabSz="914400" rtl="0" eaLnBrk="1" latinLnBrk="0" hangingPunct="1"/>
                      <a:r>
                        <a:rPr lang="lv-LV" sz="2000" b="1" kern="1200" dirty="0">
                          <a:solidFill>
                            <a:srgbClr val="F34E34"/>
                          </a:solidFill>
                          <a:latin typeface="+mn-lt"/>
                          <a:ea typeface="+mn-ea"/>
                          <a:cs typeface="+mn-cs"/>
                        </a:rPr>
                        <a:t>30 punkti</a:t>
                      </a:r>
                    </a:p>
                  </a:txBody>
                  <a:tcPr anchor="ctr"/>
                </a:tc>
                <a:extLst>
                  <a:ext uri="{0D108BD9-81ED-4DB2-BD59-A6C34878D82A}">
                    <a16:rowId xmlns:a16="http://schemas.microsoft.com/office/drawing/2014/main" val="1736626450"/>
                  </a:ext>
                </a:extLst>
              </a:tr>
              <a:tr h="1385007">
                <a:tc>
                  <a:txBody>
                    <a:bodyPr/>
                    <a:lstStyle/>
                    <a:p>
                      <a:r>
                        <a:rPr kumimoji="0" lang="lv-LV" sz="2000" b="1" i="0" u="none" strike="noStrike" kern="1200" cap="none" spc="0" normalizeH="0" baseline="0" noProof="0" dirty="0">
                          <a:ln>
                            <a:noFill/>
                          </a:ln>
                          <a:solidFill>
                            <a:srgbClr val="006F92"/>
                          </a:solidFill>
                          <a:effectLst/>
                          <a:uLnTx/>
                          <a:uFillTx/>
                          <a:latin typeface="+mn-lt"/>
                          <a:ea typeface="+mn-ea"/>
                          <a:cs typeface="+mn-cs"/>
                        </a:rPr>
                        <a:t>nevienu reizi nav kavējuši dažas mācību stundas bez attaisnojoša iemesla</a:t>
                      </a:r>
                    </a:p>
                    <a:p>
                      <a:r>
                        <a:rPr lang="lv-LV" sz="2000" b="1" kern="1200" dirty="0">
                          <a:solidFill>
                            <a:srgbClr val="006F92"/>
                          </a:solidFill>
                          <a:effectLst/>
                          <a:latin typeface="+mn-lt"/>
                          <a:ea typeface="+mn-ea"/>
                          <a:cs typeface="+mn-cs"/>
                        </a:rPr>
                        <a:t>Sasniegumu starpība:</a:t>
                      </a:r>
                    </a:p>
                    <a:p>
                      <a:r>
                        <a:rPr lang="lv-LV" sz="2000" b="1" kern="1200" dirty="0">
                          <a:solidFill>
                            <a:srgbClr val="006F92"/>
                          </a:solidFill>
                          <a:effectLst/>
                          <a:latin typeface="+mn-lt"/>
                          <a:ea typeface="+mn-ea"/>
                          <a:cs typeface="+mn-cs"/>
                        </a:rPr>
                        <a:t>nevienu reizi/ trīs un vairāk</a:t>
                      </a:r>
                    </a:p>
                  </a:txBody>
                  <a:tcPr marL="144000"/>
                </a:tc>
                <a:tc>
                  <a:txBody>
                    <a:bodyPr/>
                    <a:lstStyle/>
                    <a:p>
                      <a:pPr algn="ctr"/>
                      <a:r>
                        <a:rPr lang="lv-LV" sz="2000" b="1" dirty="0">
                          <a:solidFill>
                            <a:srgbClr val="006F92"/>
                          </a:solidFill>
                        </a:rPr>
                        <a:t>33%</a:t>
                      </a:r>
                    </a:p>
                    <a:p>
                      <a:pPr algn="ctr"/>
                      <a:endParaRPr lang="lv-LV" sz="2000" b="1" dirty="0">
                        <a:solidFill>
                          <a:srgbClr val="006F92"/>
                        </a:solidFill>
                      </a:endParaRPr>
                    </a:p>
                    <a:p>
                      <a:pPr algn="ctr"/>
                      <a:endParaRPr lang="lv-LV" sz="2000" b="1" dirty="0">
                        <a:solidFill>
                          <a:srgbClr val="006F92"/>
                        </a:solidFill>
                      </a:endParaRPr>
                    </a:p>
                    <a:p>
                      <a:pPr marL="0" algn="ctr" defTabSz="914400" rtl="0" eaLnBrk="1" latinLnBrk="0" hangingPunct="1"/>
                      <a:r>
                        <a:rPr lang="lv-LV" sz="2000" b="1" kern="1200" dirty="0">
                          <a:solidFill>
                            <a:srgbClr val="F34E34"/>
                          </a:solidFill>
                          <a:latin typeface="+mn-lt"/>
                          <a:ea typeface="+mn-ea"/>
                          <a:cs typeface="+mn-cs"/>
                        </a:rPr>
                        <a:t>48 punkti</a:t>
                      </a:r>
                    </a:p>
                  </a:txBody>
                  <a:tcPr/>
                </a:tc>
                <a:tc>
                  <a:txBody>
                    <a:bodyPr/>
                    <a:lstStyle/>
                    <a:p>
                      <a:pPr algn="ctr"/>
                      <a:r>
                        <a:rPr lang="lv-LV" sz="2000" b="1" dirty="0">
                          <a:solidFill>
                            <a:srgbClr val="006F92"/>
                          </a:solidFill>
                        </a:rPr>
                        <a:t>20%</a:t>
                      </a:r>
                    </a:p>
                    <a:p>
                      <a:pPr algn="ctr"/>
                      <a:endParaRPr lang="lv-LV" sz="2000" b="1" dirty="0">
                        <a:solidFill>
                          <a:srgbClr val="006F92"/>
                        </a:solidFill>
                      </a:endParaRPr>
                    </a:p>
                    <a:p>
                      <a:pPr algn="ctr"/>
                      <a:endParaRPr lang="lv-LV" sz="2000" b="1" dirty="0">
                        <a:solidFill>
                          <a:srgbClr val="006F92"/>
                        </a:solidFill>
                      </a:endParaRPr>
                    </a:p>
                    <a:p>
                      <a:pPr marL="0" algn="ctr" defTabSz="914400" rtl="0" eaLnBrk="1" latinLnBrk="0" hangingPunct="1"/>
                      <a:r>
                        <a:rPr lang="lv-LV" sz="2000" b="1" kern="1200" dirty="0">
                          <a:solidFill>
                            <a:srgbClr val="F34E34"/>
                          </a:solidFill>
                          <a:latin typeface="+mn-lt"/>
                          <a:ea typeface="+mn-ea"/>
                          <a:cs typeface="+mn-cs"/>
                        </a:rPr>
                        <a:t>28 punkti</a:t>
                      </a:r>
                    </a:p>
                  </a:txBody>
                  <a:tcPr/>
                </a:tc>
                <a:extLst>
                  <a:ext uri="{0D108BD9-81ED-4DB2-BD59-A6C34878D82A}">
                    <a16:rowId xmlns:a16="http://schemas.microsoft.com/office/drawing/2014/main" val="2996030186"/>
                  </a:ext>
                </a:extLst>
              </a:tr>
              <a:tr h="1053079">
                <a:tc>
                  <a:txBody>
                    <a:bodyPr/>
                    <a:lstStyle/>
                    <a:p>
                      <a:r>
                        <a:rPr kumimoji="0" lang="lv-LV" sz="2000" b="1" i="0" u="none" strike="noStrike" kern="1200" cap="none" spc="0" normalizeH="0" baseline="0" noProof="0" dirty="0">
                          <a:ln>
                            <a:noFill/>
                          </a:ln>
                          <a:solidFill>
                            <a:srgbClr val="006F92"/>
                          </a:solidFill>
                          <a:effectLst/>
                          <a:uLnTx/>
                          <a:uFillTx/>
                          <a:latin typeface="+mn-lt"/>
                          <a:ea typeface="+mn-ea"/>
                          <a:cs typeface="+mn-cs"/>
                        </a:rPr>
                        <a:t>nevienu reizi nav i</a:t>
                      </a:r>
                      <a:r>
                        <a:rPr lang="lv-LV" sz="2000" b="1" dirty="0" err="1">
                          <a:solidFill>
                            <a:srgbClr val="006F92"/>
                          </a:solidFill>
                        </a:rPr>
                        <a:t>eradušies</a:t>
                      </a:r>
                      <a:r>
                        <a:rPr lang="lv-LV" sz="2000" b="1" dirty="0">
                          <a:solidFill>
                            <a:srgbClr val="006F92"/>
                          </a:solidFill>
                        </a:rPr>
                        <a:t> skolā ar nokavēšanos</a:t>
                      </a:r>
                    </a:p>
                    <a:p>
                      <a:r>
                        <a:rPr lang="lv-LV" sz="2000" b="1" dirty="0">
                          <a:solidFill>
                            <a:srgbClr val="006F92"/>
                          </a:solidFill>
                        </a:rPr>
                        <a:t>Sasniegumu starpība:</a:t>
                      </a:r>
                    </a:p>
                    <a:p>
                      <a:r>
                        <a:rPr lang="lv-LV" sz="2000" b="1" dirty="0">
                          <a:solidFill>
                            <a:srgbClr val="006F92"/>
                          </a:solidFill>
                        </a:rPr>
                        <a:t>nevienu reizi/ trīs un vairāk</a:t>
                      </a:r>
                    </a:p>
                  </a:txBody>
                  <a:tcPr marL="144000"/>
                </a:tc>
                <a:tc>
                  <a:txBody>
                    <a:bodyPr/>
                    <a:lstStyle/>
                    <a:p>
                      <a:pPr algn="ctr"/>
                      <a:r>
                        <a:rPr lang="lv-LV" sz="2000" b="1" dirty="0">
                          <a:solidFill>
                            <a:srgbClr val="006F92"/>
                          </a:solidFill>
                        </a:rPr>
                        <a:t>38%</a:t>
                      </a:r>
                    </a:p>
                    <a:p>
                      <a:pPr algn="ctr"/>
                      <a:endParaRPr lang="lv-LV" sz="2000" b="1" dirty="0">
                        <a:solidFill>
                          <a:srgbClr val="006F92"/>
                        </a:solidFill>
                      </a:endParaRPr>
                    </a:p>
                    <a:p>
                      <a:pPr algn="ctr"/>
                      <a:endParaRPr lang="lv-LV" sz="2000" b="1" dirty="0">
                        <a:solidFill>
                          <a:srgbClr val="006F92"/>
                        </a:solidFill>
                      </a:endParaRPr>
                    </a:p>
                    <a:p>
                      <a:pPr marL="0" algn="ctr" defTabSz="914400" rtl="0" eaLnBrk="1" latinLnBrk="0" hangingPunct="1"/>
                      <a:r>
                        <a:rPr lang="lv-LV" sz="2000" b="1" kern="1200" dirty="0">
                          <a:solidFill>
                            <a:srgbClr val="F34E34"/>
                          </a:solidFill>
                          <a:latin typeface="+mn-lt"/>
                          <a:ea typeface="+mn-ea"/>
                          <a:cs typeface="+mn-cs"/>
                        </a:rPr>
                        <a:t>19 punkti</a:t>
                      </a:r>
                    </a:p>
                  </a:txBody>
                  <a:tcPr/>
                </a:tc>
                <a:tc>
                  <a:txBody>
                    <a:bodyPr/>
                    <a:lstStyle/>
                    <a:p>
                      <a:pPr algn="ctr"/>
                      <a:r>
                        <a:rPr lang="lv-LV" sz="2000" b="1" dirty="0">
                          <a:solidFill>
                            <a:srgbClr val="006F92"/>
                          </a:solidFill>
                        </a:rPr>
                        <a:t>44%</a:t>
                      </a:r>
                    </a:p>
                    <a:p>
                      <a:pPr algn="ctr"/>
                      <a:endParaRPr lang="lv-LV" sz="2000" b="1" dirty="0">
                        <a:solidFill>
                          <a:srgbClr val="006F92"/>
                        </a:solidFill>
                      </a:endParaRPr>
                    </a:p>
                    <a:p>
                      <a:pPr algn="ctr"/>
                      <a:endParaRPr lang="lv-LV" sz="2000" b="1" dirty="0">
                        <a:solidFill>
                          <a:srgbClr val="006F92"/>
                        </a:solidFill>
                      </a:endParaRPr>
                    </a:p>
                    <a:p>
                      <a:pPr marL="0" algn="ctr" defTabSz="914400" rtl="0" eaLnBrk="1" latinLnBrk="0" hangingPunct="1"/>
                      <a:r>
                        <a:rPr lang="lv-LV" sz="2000" b="1" kern="1200" dirty="0">
                          <a:solidFill>
                            <a:srgbClr val="F34E34"/>
                          </a:solidFill>
                          <a:latin typeface="+mn-lt"/>
                          <a:ea typeface="+mn-ea"/>
                          <a:cs typeface="+mn-cs"/>
                        </a:rPr>
                        <a:t>8 punkti</a:t>
                      </a:r>
                    </a:p>
                  </a:txBody>
                  <a:tcPr/>
                </a:tc>
                <a:extLst>
                  <a:ext uri="{0D108BD9-81ED-4DB2-BD59-A6C34878D82A}">
                    <a16:rowId xmlns:a16="http://schemas.microsoft.com/office/drawing/2014/main" val="2811203645"/>
                  </a:ext>
                </a:extLst>
              </a:tr>
            </a:tbl>
          </a:graphicData>
        </a:graphic>
      </p:graphicFrame>
      <p:sp>
        <p:nvSpPr>
          <p:cNvPr id="3" name="Virsraksts 6">
            <a:extLst>
              <a:ext uri="{FF2B5EF4-FFF2-40B4-BE49-F238E27FC236}">
                <a16:creationId xmlns:a16="http://schemas.microsoft.com/office/drawing/2014/main" id="{F995D8C4-C114-8B2E-F6BE-A9F8CB4EEA3F}"/>
              </a:ext>
            </a:extLst>
          </p:cNvPr>
          <p:cNvSpPr txBox="1">
            <a:spLocks/>
          </p:cNvSpPr>
          <p:nvPr/>
        </p:nvSpPr>
        <p:spPr>
          <a:xfrm>
            <a:off x="0" y="0"/>
            <a:ext cx="9169567" cy="867265"/>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SKOLAS ATRAŠANĀS VIETA – KAVĒJUMI  </a:t>
            </a:r>
          </a:p>
        </p:txBody>
      </p:sp>
      <p:pic>
        <p:nvPicPr>
          <p:cNvPr id="5" name="Attēls 4" descr="Attēls, kurā ir teksts, ekrānuzņēmums, fonts, dizains&#10;&#10;Apraksts ģenerēts automātiski">
            <a:extLst>
              <a:ext uri="{FF2B5EF4-FFF2-40B4-BE49-F238E27FC236}">
                <a16:creationId xmlns:a16="http://schemas.microsoft.com/office/drawing/2014/main" id="{1712F756-1689-5A49-11D4-AF3C59D8CD32}"/>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a:off x="-25567" y="6617616"/>
            <a:ext cx="9169567" cy="240384"/>
          </a:xfrm>
          <a:prstGeom prst="rect">
            <a:avLst/>
          </a:prstGeom>
        </p:spPr>
      </p:pic>
    </p:spTree>
    <p:extLst>
      <p:ext uri="{BB962C8B-B14F-4D97-AF65-F5344CB8AC3E}">
        <p14:creationId xmlns:p14="http://schemas.microsoft.com/office/powerpoint/2010/main" val="3737352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tura vietturis 2">
            <a:extLst>
              <a:ext uri="{FF2B5EF4-FFF2-40B4-BE49-F238E27FC236}">
                <a16:creationId xmlns:a16="http://schemas.microsoft.com/office/drawing/2014/main" id="{FBF90382-9DFC-3CD0-468C-4B62EC5B4121}"/>
              </a:ext>
            </a:extLst>
          </p:cNvPr>
          <p:cNvSpPr>
            <a:spLocks noGrp="1"/>
          </p:cNvSpPr>
          <p:nvPr>
            <p:ph idx="1"/>
          </p:nvPr>
        </p:nvSpPr>
        <p:spPr>
          <a:xfrm>
            <a:off x="542435" y="1628154"/>
            <a:ext cx="7886700" cy="4351338"/>
          </a:xfrm>
        </p:spPr>
        <p:txBody>
          <a:bodyPr>
            <a:normAutofit/>
          </a:bodyPr>
          <a:lstStyle/>
          <a:p>
            <a:r>
              <a:rPr lang="lv-LV" b="1" dirty="0">
                <a:solidFill>
                  <a:srgbClr val="00789F"/>
                </a:solidFill>
              </a:rPr>
              <a:t>Skolēna vecāku augstākais nodarbinātības līmenis,</a:t>
            </a:r>
          </a:p>
          <a:p>
            <a:r>
              <a:rPr lang="lv-LV" b="1" dirty="0">
                <a:solidFill>
                  <a:srgbClr val="00789F"/>
                </a:solidFill>
              </a:rPr>
              <a:t>Skolēna vecāku augstākais izglītības līmenis,</a:t>
            </a:r>
          </a:p>
          <a:p>
            <a:r>
              <a:rPr lang="lv-LV" b="1" dirty="0">
                <a:solidFill>
                  <a:srgbClr val="00789F"/>
                </a:solidFill>
              </a:rPr>
              <a:t>Mājās esošie sadzīves priekšmeti un mācīšanās iespējas (pašam sava istaba, dators, kuru var lietot mācībām, mācībām paredzētas datorprogrammas, interneta pieslēgums, personīgais viedtālrunis, velosipēds, motorollers (skūteris), grāmatu skaits, u.c.)</a:t>
            </a:r>
          </a:p>
        </p:txBody>
      </p:sp>
      <p:sp>
        <p:nvSpPr>
          <p:cNvPr id="3" name="Virsraksts 6">
            <a:extLst>
              <a:ext uri="{FF2B5EF4-FFF2-40B4-BE49-F238E27FC236}">
                <a16:creationId xmlns:a16="http://schemas.microsoft.com/office/drawing/2014/main" id="{26817E99-0035-1B17-DFAB-E1A49D487E4B}"/>
              </a:ext>
            </a:extLst>
          </p:cNvPr>
          <p:cNvSpPr txBox="1">
            <a:spLocks/>
          </p:cNvSpPr>
          <p:nvPr/>
        </p:nvSpPr>
        <p:spPr>
          <a:xfrm>
            <a:off x="0" y="0"/>
            <a:ext cx="9169567" cy="867265"/>
          </a:xfrm>
          <a:prstGeom prst="rect">
            <a:avLst/>
          </a:prstGeom>
          <a:solidFill>
            <a:srgbClr val="E9B91C"/>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SKOLĒNU ĢIMEŅU SOCIĀLI EKONOMISKAIS STATUSS (SES)</a:t>
            </a:r>
          </a:p>
        </p:txBody>
      </p:sp>
      <p:pic>
        <p:nvPicPr>
          <p:cNvPr id="5" name="Attēls 4" descr="Attēls, kurā ir teksts, ekrānuzņēmums, fonts, dizains&#10;&#10;Apraksts ģenerēts automātiski">
            <a:extLst>
              <a:ext uri="{FF2B5EF4-FFF2-40B4-BE49-F238E27FC236}">
                <a16:creationId xmlns:a16="http://schemas.microsoft.com/office/drawing/2014/main" id="{5B55C4CA-AB34-F238-8AAB-DC37FD3E6A8D}"/>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a:off x="-25567" y="6617616"/>
            <a:ext cx="9169567" cy="240384"/>
          </a:xfrm>
          <a:prstGeom prst="rect">
            <a:avLst/>
          </a:prstGeom>
        </p:spPr>
      </p:pic>
    </p:spTree>
    <p:extLst>
      <p:ext uri="{BB962C8B-B14F-4D97-AF65-F5344CB8AC3E}">
        <p14:creationId xmlns:p14="http://schemas.microsoft.com/office/powerpoint/2010/main" val="41161948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irsraksts 6">
            <a:extLst>
              <a:ext uri="{FF2B5EF4-FFF2-40B4-BE49-F238E27FC236}">
                <a16:creationId xmlns:a16="http://schemas.microsoft.com/office/drawing/2014/main" id="{2B624536-CD0C-E1A4-0B4E-9AD6361729EF}"/>
              </a:ext>
            </a:extLst>
          </p:cNvPr>
          <p:cNvSpPr>
            <a:spLocks noGrp="1"/>
          </p:cNvSpPr>
          <p:nvPr>
            <p:ph type="title"/>
          </p:nvPr>
        </p:nvSpPr>
        <p:spPr>
          <a:xfrm>
            <a:off x="25568" y="0"/>
            <a:ext cx="9143999" cy="970961"/>
          </a:xfrm>
          <a:solidFill>
            <a:srgbClr val="E9B91C"/>
          </a:solidFill>
        </p:spPr>
        <p:txBody>
          <a:bodyPr>
            <a:normAutofit/>
          </a:bodyPr>
          <a:lstStyle/>
          <a:p>
            <a:pPr marL="263525"/>
            <a:r>
              <a:rPr lang="lv-LV" sz="3200" b="1" dirty="0">
                <a:solidFill>
                  <a:schemeClr val="bg1"/>
                </a:solidFill>
                <a:effectLst>
                  <a:outerShdw blurRad="38100" dist="38100" dir="2700000" algn="tl">
                    <a:srgbClr val="000000">
                      <a:alpha val="43137"/>
                    </a:srgbClr>
                  </a:outerShdw>
                </a:effectLst>
                <a:latin typeface="+mn-lt"/>
              </a:rPr>
              <a:t>OECD STARPTAUTISKĀ SKOLĒNU NOVĒRTĒŠANAS PROGRAMMA VĒRTĒ:</a:t>
            </a:r>
          </a:p>
        </p:txBody>
      </p:sp>
      <p:sp>
        <p:nvSpPr>
          <p:cNvPr id="8" name="Satura vietturis 7">
            <a:extLst>
              <a:ext uri="{FF2B5EF4-FFF2-40B4-BE49-F238E27FC236}">
                <a16:creationId xmlns:a16="http://schemas.microsoft.com/office/drawing/2014/main" id="{1DCC85C7-261D-F86E-54C7-C61048ACC0C8}"/>
              </a:ext>
            </a:extLst>
          </p:cNvPr>
          <p:cNvSpPr>
            <a:spLocks noGrp="1"/>
          </p:cNvSpPr>
          <p:nvPr>
            <p:ph idx="1"/>
          </p:nvPr>
        </p:nvSpPr>
        <p:spPr>
          <a:xfrm>
            <a:off x="402407" y="1533394"/>
            <a:ext cx="8562484" cy="4351338"/>
          </a:xfrm>
        </p:spPr>
        <p:txBody>
          <a:bodyPr/>
          <a:lstStyle/>
          <a:p>
            <a:r>
              <a:rPr lang="lv-LV" dirty="0">
                <a:solidFill>
                  <a:srgbClr val="00789F"/>
                </a:solidFill>
                <a:effectLst>
                  <a:outerShdw blurRad="38100" dist="38100" dir="2700000" algn="tl">
                    <a:srgbClr val="000000">
                      <a:alpha val="43137"/>
                    </a:srgbClr>
                  </a:outerShdw>
                </a:effectLst>
              </a:rPr>
              <a:t>cik labi 15-gadus veci skolēni, kas tuvojas obligātās izglītības beigšanai, ir sagatavoti mūsdienu zināšanu sabiedrības izaicinājumiem;</a:t>
            </a:r>
          </a:p>
          <a:p>
            <a:r>
              <a:rPr lang="lv-LV" dirty="0">
                <a:solidFill>
                  <a:srgbClr val="00789F"/>
                </a:solidFill>
                <a:effectLst>
                  <a:outerShdw blurRad="38100" dist="38100" dir="2700000" algn="tl">
                    <a:srgbClr val="000000">
                      <a:alpha val="43137"/>
                    </a:srgbClr>
                  </a:outerShdw>
                </a:effectLst>
              </a:rPr>
              <a:t>skolēnu spēju izmantot iegūtās zināšanas un prasmes, lai risinātu reālās dzīves problēmas;</a:t>
            </a:r>
          </a:p>
          <a:p>
            <a:r>
              <a:rPr lang="lv-LV" dirty="0">
                <a:solidFill>
                  <a:srgbClr val="00789F"/>
                </a:solidFill>
                <a:effectLst>
                  <a:outerShdw blurRad="38100" dist="38100" dir="2700000" algn="tl">
                    <a:srgbClr val="000000">
                      <a:alpha val="43137"/>
                    </a:srgbClr>
                  </a:outerShdw>
                </a:effectLst>
              </a:rPr>
              <a:t>skolēna kompetenci izmantot izglītības procesā iegūtās zināšanas un prasmes reālai dzīvei pietuvinātās situācijās, konstatēt skolēnu gatavību mācīties, turpināt izglītību un būt sekmīgiem sabiedrības locekļiem.</a:t>
            </a:r>
          </a:p>
          <a:p>
            <a:endParaRPr lang="lv-LV" dirty="0">
              <a:effectLst>
                <a:outerShdw blurRad="38100" dist="38100" dir="2700000" algn="tl">
                  <a:srgbClr val="000000">
                    <a:alpha val="43137"/>
                  </a:srgbClr>
                </a:outerShdw>
              </a:effectLst>
            </a:endParaRPr>
          </a:p>
        </p:txBody>
      </p:sp>
      <p:pic>
        <p:nvPicPr>
          <p:cNvPr id="5" name="Attēls 4" descr="Attēls, kurā ir teksts, ekrānuzņēmums, fonts, dizains&#10;&#10;Apraksts ģenerēts automātiski">
            <a:extLst>
              <a:ext uri="{FF2B5EF4-FFF2-40B4-BE49-F238E27FC236}">
                <a16:creationId xmlns:a16="http://schemas.microsoft.com/office/drawing/2014/main" id="{721CEFA3-58AD-B51C-2619-90E5D9ABFEF8}"/>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a:off x="-25567" y="6600825"/>
            <a:ext cx="9169567" cy="257175"/>
          </a:xfrm>
          <a:prstGeom prst="rect">
            <a:avLst/>
          </a:prstGeom>
        </p:spPr>
      </p:pic>
      <p:pic>
        <p:nvPicPr>
          <p:cNvPr id="6" name="Attēls 5" descr="Attēls, kurā ir teksts, ekrānuzņēmums, fonts, dizains&#10;&#10;Apraksts ģenerēts automātiski">
            <a:extLst>
              <a:ext uri="{FF2B5EF4-FFF2-40B4-BE49-F238E27FC236}">
                <a16:creationId xmlns:a16="http://schemas.microsoft.com/office/drawing/2014/main" id="{B0F3BB09-C4FA-965E-4336-FFE3D4638EE4}"/>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rot="16200000">
            <a:off x="-4789750" y="3300414"/>
            <a:ext cx="6858000" cy="257175"/>
          </a:xfrm>
          <a:prstGeom prst="rect">
            <a:avLst/>
          </a:prstGeom>
        </p:spPr>
      </p:pic>
    </p:spTree>
    <p:extLst>
      <p:ext uri="{BB962C8B-B14F-4D97-AF65-F5344CB8AC3E}">
        <p14:creationId xmlns:p14="http://schemas.microsoft.com/office/powerpoint/2010/main" val="31687537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irsraksts 1">
            <a:extLst>
              <a:ext uri="{FF2B5EF4-FFF2-40B4-BE49-F238E27FC236}">
                <a16:creationId xmlns:a16="http://schemas.microsoft.com/office/drawing/2014/main" id="{16CB4EEC-699B-AB78-8694-8213347984BD}"/>
              </a:ext>
            </a:extLst>
          </p:cNvPr>
          <p:cNvSpPr>
            <a:spLocks noGrp="1"/>
          </p:cNvSpPr>
          <p:nvPr>
            <p:ph type="title"/>
          </p:nvPr>
        </p:nvSpPr>
        <p:spPr>
          <a:xfrm>
            <a:off x="179243" y="547329"/>
            <a:ext cx="3199048" cy="3689266"/>
          </a:xfrm>
          <a:solidFill>
            <a:schemeClr val="bg1"/>
          </a:solidFill>
        </p:spPr>
        <p:txBody>
          <a:bodyPr vert="horz" lIns="91440" tIns="45720" rIns="91440" bIns="45720" rtlCol="0" anchor="b">
            <a:normAutofit/>
          </a:bodyPr>
          <a:lstStyle/>
          <a:p>
            <a:r>
              <a:rPr kumimoji="0" lang="en-US" sz="2800" b="1" i="0" u="none" strike="noStrike" kern="1200" cap="none" spc="0" normalizeH="0" baseline="0" noProof="0" dirty="0">
                <a:ln>
                  <a:noFill/>
                </a:ln>
                <a:solidFill>
                  <a:srgbClr val="E9B91C"/>
                </a:solidFill>
                <a:effectLst/>
                <a:uLnTx/>
                <a:uFillTx/>
                <a:latin typeface="+mn-lt"/>
                <a:ea typeface="+mj-ea"/>
                <a:cs typeface="+mj-cs"/>
              </a:rPr>
              <a:t>SES GRADIENTS </a:t>
            </a:r>
            <a:br>
              <a:rPr kumimoji="0" lang="lv-LV" sz="2800" b="1" i="0" u="none" strike="noStrike" kern="1200" cap="none" spc="0" normalizeH="0" baseline="0" noProof="0" dirty="0">
                <a:ln>
                  <a:noFill/>
                </a:ln>
                <a:solidFill>
                  <a:srgbClr val="E9B91C"/>
                </a:solidFill>
                <a:effectLst/>
                <a:uLnTx/>
                <a:uFillTx/>
                <a:latin typeface="+mn-lt"/>
                <a:ea typeface="+mj-ea"/>
                <a:cs typeface="+mj-cs"/>
              </a:rPr>
            </a:br>
            <a:r>
              <a:rPr kumimoji="0" lang="en-US" sz="2800" b="1" i="0" u="none" strike="noStrike" kern="1200" cap="none" spc="0" normalizeH="0" baseline="0" noProof="0" dirty="0">
                <a:ln>
                  <a:noFill/>
                </a:ln>
                <a:solidFill>
                  <a:srgbClr val="E9B91C"/>
                </a:solidFill>
                <a:effectLst/>
                <a:uLnTx/>
                <a:uFillTx/>
                <a:latin typeface="+mn-lt"/>
                <a:ea typeface="+mj-ea"/>
                <a:cs typeface="+mj-cs"/>
              </a:rPr>
              <a:t>(% NO</a:t>
            </a:r>
            <a:r>
              <a:rPr kumimoji="0" lang="lv-LV" sz="2800" b="1" i="0" u="none" strike="noStrike" kern="1200" cap="none" spc="0" normalizeH="0" baseline="0" noProof="0" dirty="0">
                <a:ln>
                  <a:noFill/>
                </a:ln>
                <a:solidFill>
                  <a:srgbClr val="E9B91C"/>
                </a:solidFill>
                <a:effectLst/>
                <a:uLnTx/>
                <a:uFillTx/>
                <a:latin typeface="+mn-lt"/>
                <a:ea typeface="+mj-ea"/>
                <a:cs typeface="+mj-cs"/>
              </a:rPr>
              <a:t> </a:t>
            </a:r>
            <a:r>
              <a:rPr kumimoji="0" lang="en-US" sz="2800" b="1" i="0" u="none" strike="noStrike" kern="1200" cap="none" spc="0" normalizeH="0" baseline="0" noProof="0" dirty="0">
                <a:ln>
                  <a:noFill/>
                </a:ln>
                <a:solidFill>
                  <a:srgbClr val="E9B91C"/>
                </a:solidFill>
                <a:effectLst/>
                <a:uLnTx/>
                <a:uFillTx/>
                <a:latin typeface="+mn-lt"/>
                <a:ea typeface="+mj-ea"/>
                <a:cs typeface="+mj-cs"/>
              </a:rPr>
              <a:t>DISPERSIJAS</a:t>
            </a:r>
            <a:r>
              <a:rPr kumimoji="0" lang="lv-LV" sz="2800" b="1" i="0" u="none" strike="noStrike" kern="1200" cap="none" spc="0" normalizeH="0" baseline="0" noProof="0" dirty="0">
                <a:ln>
                  <a:noFill/>
                </a:ln>
                <a:solidFill>
                  <a:srgbClr val="E9B91C"/>
                </a:solidFill>
                <a:effectLst/>
                <a:uLnTx/>
                <a:uFillTx/>
                <a:latin typeface="+mn-lt"/>
                <a:ea typeface="+mj-ea"/>
                <a:cs typeface="+mj-cs"/>
              </a:rPr>
              <a:t>, KAS</a:t>
            </a:r>
            <a:r>
              <a:rPr kumimoji="0" lang="en-US" sz="2800" b="1" i="0" u="none" strike="noStrike" kern="1200" cap="none" spc="0" normalizeH="0" baseline="0" noProof="0" dirty="0">
                <a:ln>
                  <a:noFill/>
                </a:ln>
                <a:solidFill>
                  <a:srgbClr val="E9B91C"/>
                </a:solidFill>
                <a:effectLst/>
                <a:uLnTx/>
                <a:uFillTx/>
                <a:latin typeface="+mn-lt"/>
                <a:ea typeface="+mj-ea"/>
                <a:cs typeface="+mj-cs"/>
              </a:rPr>
              <a:t> IZSKAIDROTI AR SES)</a:t>
            </a:r>
            <a:endParaRPr lang="en-US" sz="2800" b="1" kern="1200" dirty="0">
              <a:solidFill>
                <a:srgbClr val="E9B91C"/>
              </a:solidFill>
              <a:latin typeface="+mn-lt"/>
              <a:ea typeface="+mj-ea"/>
              <a:cs typeface="+mj-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hart 1">
            <a:extLst>
              <a:ext uri="{FF2B5EF4-FFF2-40B4-BE49-F238E27FC236}">
                <a16:creationId xmlns:a16="http://schemas.microsoft.com/office/drawing/2014/main" id="{00000000-0008-0000-1E00-000002000000}"/>
              </a:ext>
            </a:extLst>
          </p:cNvPr>
          <p:cNvGraphicFramePr>
            <a:graphicFrameLocks/>
          </p:cNvGraphicFramePr>
          <p:nvPr>
            <p:extLst>
              <p:ext uri="{D42A27DB-BD31-4B8C-83A1-F6EECF244321}">
                <p14:modId xmlns:p14="http://schemas.microsoft.com/office/powerpoint/2010/main" val="798157715"/>
              </p:ext>
            </p:extLst>
          </p:nvPr>
        </p:nvGraphicFramePr>
        <p:xfrm>
          <a:off x="3196763" y="236947"/>
          <a:ext cx="5823412" cy="6621053"/>
        </p:xfrm>
        <a:graphic>
          <a:graphicData uri="http://schemas.openxmlformats.org/drawingml/2006/chart">
            <c:chart xmlns:c="http://schemas.openxmlformats.org/drawingml/2006/chart" xmlns:r="http://schemas.openxmlformats.org/officeDocument/2006/relationships" r:id="rId2"/>
          </a:graphicData>
        </a:graphic>
      </p:graphicFrame>
      <p:pic>
        <p:nvPicPr>
          <p:cNvPr id="3" name="Attēls 2" descr="Attēls, kurā ir teksts, ekrānuzņēmums, fonts, dizains&#10;&#10;Apraksts ģenerēts automātiski">
            <a:extLst>
              <a:ext uri="{FF2B5EF4-FFF2-40B4-BE49-F238E27FC236}">
                <a16:creationId xmlns:a16="http://schemas.microsoft.com/office/drawing/2014/main" id="{936AA84A-2015-DEAE-2B9B-0CD1716B120B}"/>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27562" y="4464624"/>
            <a:ext cx="3102411" cy="164592"/>
          </a:xfrm>
          <a:prstGeom prst="rect">
            <a:avLst/>
          </a:prstGeom>
        </p:spPr>
      </p:pic>
    </p:spTree>
    <p:extLst>
      <p:ext uri="{BB962C8B-B14F-4D97-AF65-F5344CB8AC3E}">
        <p14:creationId xmlns:p14="http://schemas.microsoft.com/office/powerpoint/2010/main" val="25148333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946404CE-B1B0-E35B-E911-927CB5C4AE52}"/>
              </a:ext>
            </a:extLst>
          </p:cNvPr>
          <p:cNvGrpSpPr/>
          <p:nvPr/>
        </p:nvGrpSpPr>
        <p:grpSpPr>
          <a:xfrm>
            <a:off x="215640" y="1213608"/>
            <a:ext cx="8712720" cy="2413358"/>
            <a:chOff x="60673" y="4505320"/>
            <a:chExt cx="8648612" cy="1838686"/>
          </a:xfrm>
        </p:grpSpPr>
        <p:cxnSp>
          <p:nvCxnSpPr>
            <p:cNvPr id="5" name="Taisns bultveida savienotājs 4">
              <a:extLst>
                <a:ext uri="{FF2B5EF4-FFF2-40B4-BE49-F238E27FC236}">
                  <a16:creationId xmlns:a16="http://schemas.microsoft.com/office/drawing/2014/main" id="{EF84B866-423F-1868-623A-471661B63679}"/>
                </a:ext>
              </a:extLst>
            </p:cNvPr>
            <p:cNvCxnSpPr>
              <a:cxnSpLocks/>
            </p:cNvCxnSpPr>
            <p:nvPr/>
          </p:nvCxnSpPr>
          <p:spPr>
            <a:xfrm>
              <a:off x="393667" y="5457825"/>
              <a:ext cx="78525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1DE4348-80AE-A0F5-DE30-EE5F303E60C1}"/>
                </a:ext>
              </a:extLst>
            </p:cNvPr>
            <p:cNvSpPr txBox="1"/>
            <p:nvPr/>
          </p:nvSpPr>
          <p:spPr>
            <a:xfrm>
              <a:off x="60673" y="5757785"/>
              <a:ext cx="2524125" cy="586221"/>
            </a:xfrm>
            <a:prstGeom prst="rect">
              <a:avLst/>
            </a:prstGeom>
            <a:noFill/>
          </p:spPr>
          <p:txBody>
            <a:bodyPr wrap="square" rtlCol="0">
              <a:spAutoFit/>
            </a:bodyPr>
            <a:lstStyle/>
            <a:p>
              <a:r>
                <a:rPr lang="lv-LV" sz="2400" b="1" dirty="0">
                  <a:solidFill>
                    <a:srgbClr val="F34E34"/>
                  </a:solidFill>
                </a:rPr>
                <a:t>Zemākā </a:t>
              </a:r>
              <a:r>
                <a:rPr lang="lv-LV" sz="2400" b="1" dirty="0" err="1">
                  <a:solidFill>
                    <a:srgbClr val="F34E34"/>
                  </a:solidFill>
                </a:rPr>
                <a:t>kvartile</a:t>
              </a:r>
              <a:r>
                <a:rPr lang="lv-LV" sz="2400" b="1" dirty="0">
                  <a:solidFill>
                    <a:srgbClr val="F34E34"/>
                  </a:solidFill>
                </a:rPr>
                <a:t> </a:t>
              </a:r>
              <a:r>
                <a:rPr lang="lv-LV" sz="2000" b="1" dirty="0">
                  <a:solidFill>
                    <a:srgbClr val="005688"/>
                  </a:solidFill>
                </a:rPr>
                <a:t>–zems ģimenes SES</a:t>
              </a:r>
            </a:p>
          </p:txBody>
        </p:sp>
        <p:sp>
          <p:nvSpPr>
            <p:cNvPr id="7" name="TextBox 6">
              <a:extLst>
                <a:ext uri="{FF2B5EF4-FFF2-40B4-BE49-F238E27FC236}">
                  <a16:creationId xmlns:a16="http://schemas.microsoft.com/office/drawing/2014/main" id="{C6520076-B518-091D-0A6C-86BDF1E3F1FA}"/>
                </a:ext>
              </a:extLst>
            </p:cNvPr>
            <p:cNvSpPr txBox="1"/>
            <p:nvPr/>
          </p:nvSpPr>
          <p:spPr>
            <a:xfrm>
              <a:off x="6106804" y="5715000"/>
              <a:ext cx="2602481" cy="586221"/>
            </a:xfrm>
            <a:prstGeom prst="rect">
              <a:avLst/>
            </a:prstGeom>
            <a:noFill/>
          </p:spPr>
          <p:txBody>
            <a:bodyPr wrap="square" rtlCol="0">
              <a:spAutoFit/>
            </a:bodyPr>
            <a:lstStyle/>
            <a:p>
              <a:r>
                <a:rPr lang="lv-LV" sz="2400" b="1" dirty="0">
                  <a:solidFill>
                    <a:srgbClr val="F34E34"/>
                  </a:solidFill>
                </a:rPr>
                <a:t>Augstākā </a:t>
              </a:r>
              <a:r>
                <a:rPr lang="lv-LV" sz="2400" b="1" dirty="0" err="1">
                  <a:solidFill>
                    <a:srgbClr val="F34E34"/>
                  </a:solidFill>
                </a:rPr>
                <a:t>kvartile</a:t>
              </a:r>
              <a:r>
                <a:rPr lang="lv-LV" sz="2400" b="1" dirty="0">
                  <a:solidFill>
                    <a:srgbClr val="F34E34"/>
                  </a:solidFill>
                </a:rPr>
                <a:t> </a:t>
              </a:r>
              <a:r>
                <a:rPr lang="lv-LV" sz="2000" b="1" dirty="0">
                  <a:solidFill>
                    <a:srgbClr val="005688"/>
                  </a:solidFill>
                </a:rPr>
                <a:t>–</a:t>
              </a:r>
            </a:p>
            <a:p>
              <a:r>
                <a:rPr lang="lv-LV" sz="2000" b="1" dirty="0">
                  <a:solidFill>
                    <a:srgbClr val="005688"/>
                  </a:solidFill>
                </a:rPr>
                <a:t>augsts ģimenes SES</a:t>
              </a:r>
            </a:p>
          </p:txBody>
        </p:sp>
        <p:cxnSp>
          <p:nvCxnSpPr>
            <p:cNvPr id="8" name="Taisns savienotājs 7">
              <a:extLst>
                <a:ext uri="{FF2B5EF4-FFF2-40B4-BE49-F238E27FC236}">
                  <a16:creationId xmlns:a16="http://schemas.microsoft.com/office/drawing/2014/main" id="{4570BF9C-BE3F-AD1B-8DBF-EA64A2DF8592}"/>
                </a:ext>
              </a:extLst>
            </p:cNvPr>
            <p:cNvCxnSpPr/>
            <p:nvPr/>
          </p:nvCxnSpPr>
          <p:spPr>
            <a:xfrm>
              <a:off x="2155596" y="5178422"/>
              <a:ext cx="0" cy="523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Taisns savienotājs 8">
              <a:extLst>
                <a:ext uri="{FF2B5EF4-FFF2-40B4-BE49-F238E27FC236}">
                  <a16:creationId xmlns:a16="http://schemas.microsoft.com/office/drawing/2014/main" id="{F8C806C9-09B2-9918-6903-3A00AF912368}"/>
                </a:ext>
              </a:extLst>
            </p:cNvPr>
            <p:cNvCxnSpPr/>
            <p:nvPr/>
          </p:nvCxnSpPr>
          <p:spPr>
            <a:xfrm>
              <a:off x="4131200" y="5196778"/>
              <a:ext cx="0" cy="523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Taisns savienotājs 9">
              <a:extLst>
                <a:ext uri="{FF2B5EF4-FFF2-40B4-BE49-F238E27FC236}">
                  <a16:creationId xmlns:a16="http://schemas.microsoft.com/office/drawing/2014/main" id="{EBEF0A6C-88C5-E70D-B0FF-536C0D1A61DC}"/>
                </a:ext>
              </a:extLst>
            </p:cNvPr>
            <p:cNvCxnSpPr/>
            <p:nvPr/>
          </p:nvCxnSpPr>
          <p:spPr>
            <a:xfrm>
              <a:off x="6096196" y="5196778"/>
              <a:ext cx="0" cy="523875"/>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8BF1FC9-295C-C18F-C13F-B3011939926D}"/>
                </a:ext>
              </a:extLst>
            </p:cNvPr>
            <p:cNvSpPr txBox="1"/>
            <p:nvPr/>
          </p:nvSpPr>
          <p:spPr>
            <a:xfrm>
              <a:off x="990109" y="4970404"/>
              <a:ext cx="1047749" cy="304835"/>
            </a:xfrm>
            <a:prstGeom prst="rect">
              <a:avLst/>
            </a:prstGeom>
            <a:noFill/>
          </p:spPr>
          <p:txBody>
            <a:bodyPr wrap="square" rtlCol="0">
              <a:spAutoFit/>
            </a:bodyPr>
            <a:lstStyle/>
            <a:p>
              <a:r>
                <a:rPr lang="lv-LV" sz="2000" b="1" dirty="0">
                  <a:solidFill>
                    <a:srgbClr val="005688"/>
                  </a:solidFill>
                </a:rPr>
                <a:t>448 p-</a:t>
              </a:r>
              <a:r>
                <a:rPr lang="lv-LV" sz="2000" b="1" dirty="0" err="1">
                  <a:solidFill>
                    <a:srgbClr val="005688"/>
                  </a:solidFill>
                </a:rPr>
                <a:t>ti</a:t>
              </a:r>
              <a:endParaRPr lang="lv-LV" sz="2000" b="1" dirty="0">
                <a:solidFill>
                  <a:srgbClr val="005688"/>
                </a:solidFill>
              </a:endParaRPr>
            </a:p>
          </p:txBody>
        </p:sp>
        <p:sp>
          <p:nvSpPr>
            <p:cNvPr id="12" name="TextBox 11">
              <a:extLst>
                <a:ext uri="{FF2B5EF4-FFF2-40B4-BE49-F238E27FC236}">
                  <a16:creationId xmlns:a16="http://schemas.microsoft.com/office/drawing/2014/main" id="{0B543E4C-C79A-BCA7-7124-29FE89818442}"/>
                </a:ext>
              </a:extLst>
            </p:cNvPr>
            <p:cNvSpPr txBox="1"/>
            <p:nvPr/>
          </p:nvSpPr>
          <p:spPr>
            <a:xfrm>
              <a:off x="2780466" y="4970404"/>
              <a:ext cx="1114427" cy="304835"/>
            </a:xfrm>
            <a:prstGeom prst="rect">
              <a:avLst/>
            </a:prstGeom>
            <a:noFill/>
          </p:spPr>
          <p:txBody>
            <a:bodyPr wrap="square" rtlCol="0">
              <a:spAutoFit/>
            </a:bodyPr>
            <a:lstStyle/>
            <a:p>
              <a:r>
                <a:rPr lang="lv-LV" sz="2000" b="1" dirty="0">
                  <a:solidFill>
                    <a:srgbClr val="005688"/>
                  </a:solidFill>
                </a:rPr>
                <a:t>471 p-</a:t>
              </a:r>
              <a:r>
                <a:rPr lang="lv-LV" sz="2000" b="1" dirty="0" err="1">
                  <a:solidFill>
                    <a:srgbClr val="005688"/>
                  </a:solidFill>
                </a:rPr>
                <a:t>ts</a:t>
              </a:r>
              <a:endParaRPr lang="lv-LV" sz="2000" b="1" dirty="0">
                <a:solidFill>
                  <a:srgbClr val="005688"/>
                </a:solidFill>
              </a:endParaRPr>
            </a:p>
          </p:txBody>
        </p:sp>
        <p:sp>
          <p:nvSpPr>
            <p:cNvPr id="13" name="TextBox 12">
              <a:extLst>
                <a:ext uri="{FF2B5EF4-FFF2-40B4-BE49-F238E27FC236}">
                  <a16:creationId xmlns:a16="http://schemas.microsoft.com/office/drawing/2014/main" id="{6FA247D2-BDE2-18E6-D510-C718E0F77590}"/>
                </a:ext>
              </a:extLst>
            </p:cNvPr>
            <p:cNvSpPr txBox="1"/>
            <p:nvPr/>
          </p:nvSpPr>
          <p:spPr>
            <a:xfrm>
              <a:off x="4672800" y="4955756"/>
              <a:ext cx="1066799" cy="304835"/>
            </a:xfrm>
            <a:prstGeom prst="rect">
              <a:avLst/>
            </a:prstGeom>
            <a:noFill/>
          </p:spPr>
          <p:txBody>
            <a:bodyPr wrap="square" rtlCol="0">
              <a:spAutoFit/>
            </a:bodyPr>
            <a:lstStyle/>
            <a:p>
              <a:r>
                <a:rPr lang="lv-LV" sz="2000" b="1" dirty="0">
                  <a:solidFill>
                    <a:srgbClr val="005688"/>
                  </a:solidFill>
                </a:rPr>
                <a:t>494 p-</a:t>
              </a:r>
              <a:r>
                <a:rPr lang="lv-LV" sz="2000" b="1" dirty="0" err="1">
                  <a:solidFill>
                    <a:srgbClr val="005688"/>
                  </a:solidFill>
                </a:rPr>
                <a:t>ti</a:t>
              </a:r>
              <a:endParaRPr lang="lv-LV" sz="2000" b="1" dirty="0">
                <a:solidFill>
                  <a:srgbClr val="005688"/>
                </a:solidFill>
              </a:endParaRPr>
            </a:p>
          </p:txBody>
        </p:sp>
        <p:sp>
          <p:nvSpPr>
            <p:cNvPr id="14" name="TextBox 13">
              <a:extLst>
                <a:ext uri="{FF2B5EF4-FFF2-40B4-BE49-F238E27FC236}">
                  <a16:creationId xmlns:a16="http://schemas.microsoft.com/office/drawing/2014/main" id="{771E4128-0EFF-D7DF-6BA2-30D7A27382E4}"/>
                </a:ext>
              </a:extLst>
            </p:cNvPr>
            <p:cNvSpPr txBox="1"/>
            <p:nvPr/>
          </p:nvSpPr>
          <p:spPr>
            <a:xfrm>
              <a:off x="6517506" y="4970404"/>
              <a:ext cx="1104893" cy="304835"/>
            </a:xfrm>
            <a:prstGeom prst="rect">
              <a:avLst/>
            </a:prstGeom>
            <a:noFill/>
          </p:spPr>
          <p:txBody>
            <a:bodyPr wrap="square" rtlCol="0">
              <a:spAutoFit/>
            </a:bodyPr>
            <a:lstStyle/>
            <a:p>
              <a:r>
                <a:rPr lang="lv-LV" sz="2000" b="1" dirty="0">
                  <a:solidFill>
                    <a:srgbClr val="005688"/>
                  </a:solidFill>
                </a:rPr>
                <a:t>522 p-</a:t>
              </a:r>
              <a:r>
                <a:rPr lang="lv-LV" sz="2000" b="1" dirty="0" err="1">
                  <a:solidFill>
                    <a:srgbClr val="005688"/>
                  </a:solidFill>
                </a:rPr>
                <a:t>ti</a:t>
              </a:r>
              <a:endParaRPr lang="lv-LV" sz="2000" b="1" dirty="0">
                <a:solidFill>
                  <a:srgbClr val="005688"/>
                </a:solidFill>
              </a:endParaRPr>
            </a:p>
          </p:txBody>
        </p:sp>
        <p:sp>
          <p:nvSpPr>
            <p:cNvPr id="15" name="TextBox 14">
              <a:extLst>
                <a:ext uri="{FF2B5EF4-FFF2-40B4-BE49-F238E27FC236}">
                  <a16:creationId xmlns:a16="http://schemas.microsoft.com/office/drawing/2014/main" id="{D8AF95B0-EFEB-410C-B696-EC920B4CA499}"/>
                </a:ext>
              </a:extLst>
            </p:cNvPr>
            <p:cNvSpPr txBox="1"/>
            <p:nvPr/>
          </p:nvSpPr>
          <p:spPr>
            <a:xfrm>
              <a:off x="393667" y="4505320"/>
              <a:ext cx="5305423" cy="400110"/>
            </a:xfrm>
            <a:prstGeom prst="rect">
              <a:avLst/>
            </a:prstGeom>
            <a:noFill/>
          </p:spPr>
          <p:txBody>
            <a:bodyPr wrap="square" rtlCol="0">
              <a:spAutoFit/>
            </a:bodyPr>
            <a:lstStyle/>
            <a:p>
              <a:r>
                <a:rPr lang="lv-LV" sz="2000" b="1" dirty="0">
                  <a:solidFill>
                    <a:srgbClr val="005688"/>
                  </a:solidFill>
                </a:rPr>
                <a:t>Vidējie sasniegumi matemātikā</a:t>
              </a:r>
            </a:p>
          </p:txBody>
        </p:sp>
      </p:grpSp>
      <p:sp>
        <p:nvSpPr>
          <p:cNvPr id="3" name="Virsraksts 6">
            <a:extLst>
              <a:ext uri="{FF2B5EF4-FFF2-40B4-BE49-F238E27FC236}">
                <a16:creationId xmlns:a16="http://schemas.microsoft.com/office/drawing/2014/main" id="{A0AC6795-AF2C-0986-9A19-5BF1AB7D307F}"/>
              </a:ext>
            </a:extLst>
          </p:cNvPr>
          <p:cNvSpPr txBox="1">
            <a:spLocks/>
          </p:cNvSpPr>
          <p:nvPr/>
        </p:nvSpPr>
        <p:spPr>
          <a:xfrm>
            <a:off x="0" y="-12033"/>
            <a:ext cx="9169567" cy="867265"/>
          </a:xfrm>
          <a:prstGeom prst="rect">
            <a:avLst/>
          </a:prstGeom>
          <a:solidFill>
            <a:srgbClr val="E9B91C"/>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SKOLĒNU ĢIMEŅU SOCIĀLI EKONOMISKAIS STATUSS (SES), LATVIJA</a:t>
            </a:r>
          </a:p>
        </p:txBody>
      </p:sp>
      <p:graphicFrame>
        <p:nvGraphicFramePr>
          <p:cNvPr id="20" name="Tabula 19">
            <a:extLst>
              <a:ext uri="{FF2B5EF4-FFF2-40B4-BE49-F238E27FC236}">
                <a16:creationId xmlns:a16="http://schemas.microsoft.com/office/drawing/2014/main" id="{67D72436-28AA-6FE8-895B-FF3477155442}"/>
              </a:ext>
            </a:extLst>
          </p:cNvPr>
          <p:cNvGraphicFramePr>
            <a:graphicFrameLocks noGrp="1"/>
          </p:cNvGraphicFramePr>
          <p:nvPr>
            <p:extLst>
              <p:ext uri="{D42A27DB-BD31-4B8C-83A1-F6EECF244321}">
                <p14:modId xmlns:p14="http://schemas.microsoft.com/office/powerpoint/2010/main" val="3618727841"/>
              </p:ext>
            </p:extLst>
          </p:nvPr>
        </p:nvGraphicFramePr>
        <p:xfrm>
          <a:off x="3852655" y="4080029"/>
          <a:ext cx="3613990" cy="1885950"/>
        </p:xfrm>
        <a:graphic>
          <a:graphicData uri="http://schemas.openxmlformats.org/drawingml/2006/table">
            <a:tbl>
              <a:tblPr/>
              <a:tblGrid>
                <a:gridCol w="2030287">
                  <a:extLst>
                    <a:ext uri="{9D8B030D-6E8A-4147-A177-3AD203B41FA5}">
                      <a16:colId xmlns:a16="http://schemas.microsoft.com/office/drawing/2014/main" val="1653655190"/>
                    </a:ext>
                  </a:extLst>
                </a:gridCol>
                <a:gridCol w="1583703">
                  <a:extLst>
                    <a:ext uri="{9D8B030D-6E8A-4147-A177-3AD203B41FA5}">
                      <a16:colId xmlns:a16="http://schemas.microsoft.com/office/drawing/2014/main" val="2031812393"/>
                    </a:ext>
                  </a:extLst>
                </a:gridCol>
              </a:tblGrid>
              <a:tr h="190500">
                <a:tc>
                  <a:txBody>
                    <a:bodyPr/>
                    <a:lstStyle/>
                    <a:p>
                      <a:pPr algn="l" fontAlgn="b"/>
                      <a:r>
                        <a:rPr lang="lv-LV" sz="2000" b="1" i="0" u="none" strike="noStrike" dirty="0">
                          <a:solidFill>
                            <a:srgbClr val="005688"/>
                          </a:solidFill>
                          <a:effectLst/>
                          <a:latin typeface="+mn-lt"/>
                        </a:rPr>
                        <a:t>Lielbritānija</a:t>
                      </a:r>
                    </a:p>
                  </a:txBody>
                  <a:tcPr marL="144000" marR="9525" marT="9525"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chemeClr val="bg1"/>
                    </a:solidFill>
                  </a:tcPr>
                </a:tc>
                <a:tc>
                  <a:txBody>
                    <a:bodyPr/>
                    <a:lstStyle/>
                    <a:p>
                      <a:pPr algn="ctr" fontAlgn="b"/>
                      <a:r>
                        <a:rPr lang="lv-LV" sz="2000" b="1" i="0" u="none" strike="noStrike" dirty="0">
                          <a:solidFill>
                            <a:schemeClr val="bg1"/>
                          </a:solidFill>
                          <a:effectLst/>
                          <a:latin typeface="+mn-lt"/>
                        </a:rPr>
                        <a:t>15</a:t>
                      </a:r>
                    </a:p>
                  </a:txBody>
                  <a:tcPr marL="9525" marR="9525" marT="9525"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1793585755"/>
                  </a:ext>
                </a:extLst>
              </a:tr>
              <a:tr h="190500">
                <a:tc>
                  <a:txBody>
                    <a:bodyPr/>
                    <a:lstStyle/>
                    <a:p>
                      <a:pPr algn="l" fontAlgn="b"/>
                      <a:r>
                        <a:rPr lang="lv-LV" sz="2000" b="1" i="0" u="none" strike="noStrike" dirty="0">
                          <a:solidFill>
                            <a:srgbClr val="005688"/>
                          </a:solidFill>
                          <a:effectLst/>
                          <a:latin typeface="+mn-lt"/>
                        </a:rPr>
                        <a:t>Norvēģija</a:t>
                      </a:r>
                    </a:p>
                  </a:txBody>
                  <a:tcPr marL="144000" marR="9525" marT="9525"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chemeClr val="bg1"/>
                    </a:solidFill>
                  </a:tcPr>
                </a:tc>
                <a:tc>
                  <a:txBody>
                    <a:bodyPr/>
                    <a:lstStyle/>
                    <a:p>
                      <a:pPr algn="ctr" fontAlgn="b"/>
                      <a:r>
                        <a:rPr lang="lv-LV" sz="2000" b="1" i="0" u="none" strike="noStrike" dirty="0">
                          <a:solidFill>
                            <a:schemeClr val="bg1"/>
                          </a:solidFill>
                          <a:effectLst/>
                          <a:latin typeface="+mn-lt"/>
                        </a:rPr>
                        <a:t>13</a:t>
                      </a:r>
                    </a:p>
                  </a:txBody>
                  <a:tcPr marL="9525" marR="9525" marT="9525"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3669154473"/>
                  </a:ext>
                </a:extLst>
              </a:tr>
              <a:tr h="190500">
                <a:tc>
                  <a:txBody>
                    <a:bodyPr/>
                    <a:lstStyle/>
                    <a:p>
                      <a:pPr algn="l" fontAlgn="b"/>
                      <a:r>
                        <a:rPr lang="lv-LV" sz="2000" b="1" i="0" u="none" strike="noStrike" dirty="0">
                          <a:solidFill>
                            <a:srgbClr val="005688"/>
                          </a:solidFill>
                          <a:effectLst/>
                          <a:latin typeface="+mn-lt"/>
                        </a:rPr>
                        <a:t>Grieķija</a:t>
                      </a:r>
                    </a:p>
                  </a:txBody>
                  <a:tcPr marL="144000" marR="9525" marT="9525"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chemeClr val="bg1"/>
                    </a:solidFill>
                  </a:tcPr>
                </a:tc>
                <a:tc>
                  <a:txBody>
                    <a:bodyPr/>
                    <a:lstStyle/>
                    <a:p>
                      <a:pPr algn="ctr" fontAlgn="b"/>
                      <a:r>
                        <a:rPr lang="lv-LV" sz="2000" b="1" i="0" u="none" strike="noStrike" dirty="0">
                          <a:solidFill>
                            <a:schemeClr val="bg1"/>
                          </a:solidFill>
                          <a:effectLst/>
                          <a:latin typeface="+mn-lt"/>
                        </a:rPr>
                        <a:t>12</a:t>
                      </a:r>
                    </a:p>
                  </a:txBody>
                  <a:tcPr marL="9525" marR="9525" marT="9525"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1832135025"/>
                  </a:ext>
                </a:extLst>
              </a:tr>
              <a:tr h="190500">
                <a:tc>
                  <a:txBody>
                    <a:bodyPr/>
                    <a:lstStyle/>
                    <a:p>
                      <a:pPr algn="l" fontAlgn="b"/>
                      <a:r>
                        <a:rPr lang="lv-LV" sz="2000" b="1" i="0" u="none" strike="noStrike" dirty="0">
                          <a:solidFill>
                            <a:srgbClr val="005688"/>
                          </a:solidFill>
                          <a:effectLst/>
                          <a:latin typeface="+mn-lt"/>
                        </a:rPr>
                        <a:t>Somija</a:t>
                      </a:r>
                    </a:p>
                  </a:txBody>
                  <a:tcPr marL="144000" marR="9525" marT="9525"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chemeClr val="bg1"/>
                    </a:solidFill>
                  </a:tcPr>
                </a:tc>
                <a:tc>
                  <a:txBody>
                    <a:bodyPr/>
                    <a:lstStyle/>
                    <a:p>
                      <a:pPr algn="ctr" fontAlgn="b"/>
                      <a:r>
                        <a:rPr lang="lv-LV" sz="2000" b="1" i="0" u="none" strike="noStrike" dirty="0">
                          <a:solidFill>
                            <a:schemeClr val="bg1"/>
                          </a:solidFill>
                          <a:effectLst/>
                          <a:latin typeface="+mn-lt"/>
                        </a:rPr>
                        <a:t>12</a:t>
                      </a:r>
                    </a:p>
                  </a:txBody>
                  <a:tcPr marL="9525" marR="9525" marT="9525"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38397863"/>
                  </a:ext>
                </a:extLst>
              </a:tr>
              <a:tr h="190500">
                <a:tc>
                  <a:txBody>
                    <a:bodyPr/>
                    <a:lstStyle/>
                    <a:p>
                      <a:pPr algn="l" fontAlgn="b"/>
                      <a:r>
                        <a:rPr lang="lv-LV" sz="2000" b="1" i="0" u="none" strike="noStrike" dirty="0">
                          <a:solidFill>
                            <a:srgbClr val="005688"/>
                          </a:solidFill>
                          <a:effectLst/>
                          <a:latin typeface="+mn-lt"/>
                        </a:rPr>
                        <a:t>Īrija</a:t>
                      </a:r>
                    </a:p>
                  </a:txBody>
                  <a:tcPr marL="144000" marR="9525" marT="9525"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chemeClr val="bg1"/>
                    </a:solidFill>
                  </a:tcPr>
                </a:tc>
                <a:tc>
                  <a:txBody>
                    <a:bodyPr/>
                    <a:lstStyle/>
                    <a:p>
                      <a:pPr algn="ctr" fontAlgn="b"/>
                      <a:r>
                        <a:rPr lang="lv-LV" sz="2000" b="1" i="0" u="none" strike="noStrike" dirty="0">
                          <a:solidFill>
                            <a:schemeClr val="bg1"/>
                          </a:solidFill>
                          <a:effectLst/>
                          <a:latin typeface="+mn-lt"/>
                        </a:rPr>
                        <a:t>12</a:t>
                      </a:r>
                    </a:p>
                  </a:txBody>
                  <a:tcPr marL="9525" marR="9525" marT="9525"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1679459235"/>
                  </a:ext>
                </a:extLst>
              </a:tr>
              <a:tr h="190500">
                <a:tc>
                  <a:txBody>
                    <a:bodyPr/>
                    <a:lstStyle/>
                    <a:p>
                      <a:pPr algn="l" fontAlgn="b"/>
                      <a:r>
                        <a:rPr lang="lv-LV" sz="2000" b="1" i="0" u="none" strike="noStrike" dirty="0">
                          <a:solidFill>
                            <a:srgbClr val="F34E34"/>
                          </a:solidFill>
                          <a:effectLst/>
                          <a:latin typeface="+mn-lt"/>
                        </a:rPr>
                        <a:t>Latvija</a:t>
                      </a:r>
                    </a:p>
                  </a:txBody>
                  <a:tcPr marL="144000" marR="9525" marT="9525" marB="0" anchor="b">
                    <a:lnL w="28575" cap="flat" cmpd="sng" algn="ctr">
                      <a:solidFill>
                        <a:srgbClr val="006F9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solidFill>
                      <a:schemeClr val="bg1"/>
                    </a:solidFill>
                  </a:tcPr>
                </a:tc>
                <a:tc>
                  <a:txBody>
                    <a:bodyPr/>
                    <a:lstStyle/>
                    <a:p>
                      <a:pPr algn="ctr" fontAlgn="b"/>
                      <a:r>
                        <a:rPr lang="lv-LV" sz="2000" b="1" i="0" u="none" strike="noStrike" dirty="0">
                          <a:solidFill>
                            <a:schemeClr val="bg1"/>
                          </a:solidFill>
                          <a:effectLst/>
                          <a:latin typeface="+mn-lt"/>
                        </a:rPr>
                        <a:t>12</a:t>
                      </a:r>
                    </a:p>
                  </a:txBody>
                  <a:tcPr marL="9525" marR="9525" marT="9525"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6F92"/>
                    </a:solidFill>
                  </a:tcPr>
                </a:tc>
                <a:extLst>
                  <a:ext uri="{0D108BD9-81ED-4DB2-BD59-A6C34878D82A}">
                    <a16:rowId xmlns:a16="http://schemas.microsoft.com/office/drawing/2014/main" val="2519631042"/>
                  </a:ext>
                </a:extLst>
              </a:tr>
            </a:tbl>
          </a:graphicData>
        </a:graphic>
      </p:graphicFrame>
      <p:pic>
        <p:nvPicPr>
          <p:cNvPr id="21" name="Attēls 20" descr="Attēls, kurā ir teksts, ekrānuzņēmums, fonts, dizains&#10;&#10;Apraksts ģenerēts automātiski">
            <a:extLst>
              <a:ext uri="{FF2B5EF4-FFF2-40B4-BE49-F238E27FC236}">
                <a16:creationId xmlns:a16="http://schemas.microsoft.com/office/drawing/2014/main" id="{9242EC3A-140B-42BE-9878-3BFE701116BC}"/>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a:off x="-25567" y="6617616"/>
            <a:ext cx="9169567" cy="240384"/>
          </a:xfrm>
          <a:prstGeom prst="rect">
            <a:avLst/>
          </a:prstGeom>
        </p:spPr>
      </p:pic>
      <p:sp>
        <p:nvSpPr>
          <p:cNvPr id="2" name="TextBox 1">
            <a:extLst>
              <a:ext uri="{FF2B5EF4-FFF2-40B4-BE49-F238E27FC236}">
                <a16:creationId xmlns:a16="http://schemas.microsoft.com/office/drawing/2014/main" id="{4E7E253C-7099-757E-5B6F-25FCA3062C2A}"/>
              </a:ext>
            </a:extLst>
          </p:cNvPr>
          <p:cNvSpPr txBox="1"/>
          <p:nvPr/>
        </p:nvSpPr>
        <p:spPr>
          <a:xfrm>
            <a:off x="292232" y="4226455"/>
            <a:ext cx="266336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dirty="0">
                <a:ln>
                  <a:noFill/>
                </a:ln>
                <a:solidFill>
                  <a:srgbClr val="005688"/>
                </a:solidFill>
                <a:effectLst/>
                <a:uLnTx/>
                <a:uFillTx/>
                <a:latin typeface="Calibri" panose="020F0502020204030204"/>
                <a:ea typeface="+mn-ea"/>
                <a:cs typeface="+mn-cs"/>
              </a:rPr>
              <a:t>37% zem 2. kompetences līmeņa;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dirty="0">
                <a:ln>
                  <a:noFill/>
                </a:ln>
                <a:solidFill>
                  <a:srgbClr val="005688"/>
                </a:solidFill>
                <a:effectLst/>
                <a:uLnTx/>
                <a:uFillTx/>
                <a:latin typeface="Calibri" panose="020F0502020204030204"/>
                <a:ea typeface="+mn-ea"/>
                <a:cs typeface="+mn-cs"/>
              </a:rPr>
              <a:t>12% sasniegumi atbilst augstākajai </a:t>
            </a:r>
            <a:r>
              <a:rPr kumimoji="0" lang="lv-LV" sz="2000" b="1" i="0" u="none" strike="noStrike" kern="1200" cap="none" spc="0" normalizeH="0" baseline="0" noProof="0" dirty="0" err="1">
                <a:ln>
                  <a:noFill/>
                </a:ln>
                <a:solidFill>
                  <a:srgbClr val="005688"/>
                </a:solidFill>
                <a:effectLst/>
                <a:uLnTx/>
                <a:uFillTx/>
                <a:latin typeface="Calibri" panose="020F0502020204030204"/>
                <a:ea typeface="+mn-ea"/>
                <a:cs typeface="+mn-cs"/>
              </a:rPr>
              <a:t>kvartilei</a:t>
            </a:r>
            <a:endParaRPr kumimoji="0" lang="lv-LV" sz="2000" b="1" i="0" u="none" strike="noStrike" kern="1200" cap="none" spc="0" normalizeH="0" baseline="0" noProof="0" dirty="0">
              <a:ln>
                <a:noFill/>
              </a:ln>
              <a:solidFill>
                <a:srgbClr val="00568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7968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1">
            <a:extLst>
              <a:ext uri="{FF2B5EF4-FFF2-40B4-BE49-F238E27FC236}">
                <a16:creationId xmlns:a16="http://schemas.microsoft.com/office/drawing/2014/main" id="{00000000-0008-0000-1F00-000002000000}"/>
              </a:ext>
            </a:extLst>
          </p:cNvPr>
          <p:cNvGraphicFramePr>
            <a:graphicFrameLocks/>
          </p:cNvGraphicFramePr>
          <p:nvPr>
            <p:extLst>
              <p:ext uri="{D42A27DB-BD31-4B8C-83A1-F6EECF244321}">
                <p14:modId xmlns:p14="http://schemas.microsoft.com/office/powerpoint/2010/main" val="4063636497"/>
              </p:ext>
            </p:extLst>
          </p:nvPr>
        </p:nvGraphicFramePr>
        <p:xfrm>
          <a:off x="499621" y="1238544"/>
          <a:ext cx="8644379" cy="39367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ula 3">
            <a:extLst>
              <a:ext uri="{FF2B5EF4-FFF2-40B4-BE49-F238E27FC236}">
                <a16:creationId xmlns:a16="http://schemas.microsoft.com/office/drawing/2014/main" id="{7BC1407C-ED2D-946A-92AD-5A69723E9DEE}"/>
              </a:ext>
            </a:extLst>
          </p:cNvPr>
          <p:cNvGraphicFramePr>
            <a:graphicFrameLocks noGrp="1"/>
          </p:cNvGraphicFramePr>
          <p:nvPr>
            <p:extLst>
              <p:ext uri="{D42A27DB-BD31-4B8C-83A1-F6EECF244321}">
                <p14:modId xmlns:p14="http://schemas.microsoft.com/office/powerpoint/2010/main" val="3845334262"/>
              </p:ext>
            </p:extLst>
          </p:nvPr>
        </p:nvGraphicFramePr>
        <p:xfrm>
          <a:off x="6598760" y="4797936"/>
          <a:ext cx="2479251" cy="1399200"/>
        </p:xfrm>
        <a:graphic>
          <a:graphicData uri="http://schemas.openxmlformats.org/drawingml/2006/table">
            <a:tbl>
              <a:tblPr/>
              <a:tblGrid>
                <a:gridCol w="1033022">
                  <a:extLst>
                    <a:ext uri="{9D8B030D-6E8A-4147-A177-3AD203B41FA5}">
                      <a16:colId xmlns:a16="http://schemas.microsoft.com/office/drawing/2014/main" val="2698997381"/>
                    </a:ext>
                  </a:extLst>
                </a:gridCol>
                <a:gridCol w="1446229">
                  <a:extLst>
                    <a:ext uri="{9D8B030D-6E8A-4147-A177-3AD203B41FA5}">
                      <a16:colId xmlns:a16="http://schemas.microsoft.com/office/drawing/2014/main" val="1812790170"/>
                    </a:ext>
                  </a:extLst>
                </a:gridCol>
              </a:tblGrid>
              <a:tr h="190500">
                <a:tc>
                  <a:txBody>
                    <a:bodyPr/>
                    <a:lstStyle/>
                    <a:p>
                      <a:pPr algn="l" fontAlgn="b"/>
                      <a:r>
                        <a:rPr lang="lv-LV" sz="1600" b="1" i="1" u="none" strike="noStrike" dirty="0">
                          <a:solidFill>
                            <a:schemeClr val="tx1">
                              <a:lumMod val="65000"/>
                              <a:lumOff val="35000"/>
                            </a:schemeClr>
                          </a:solidFill>
                          <a:effectLst/>
                          <a:latin typeface="Calibri" panose="020F0502020204030204" pitchFamily="34" charset="0"/>
                        </a:rPr>
                        <a:t> </a:t>
                      </a:r>
                    </a:p>
                  </a:txBody>
                  <a:tcPr marL="108000" marR="108000" marT="360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1600" b="1" i="1" u="none" strike="noStrike" dirty="0">
                          <a:solidFill>
                            <a:schemeClr val="tx1">
                              <a:lumMod val="65000"/>
                              <a:lumOff val="35000"/>
                            </a:schemeClr>
                          </a:solidFill>
                          <a:effectLst/>
                          <a:latin typeface="Calibri" panose="020F0502020204030204" pitchFamily="34" charset="0"/>
                        </a:rPr>
                        <a:t>Starpība 10 - 1</a:t>
                      </a:r>
                    </a:p>
                  </a:txBody>
                  <a:tcPr marL="108000" marR="108000" marT="360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6963163"/>
                  </a:ext>
                </a:extLst>
              </a:tr>
              <a:tr h="190500">
                <a:tc>
                  <a:txBody>
                    <a:bodyPr/>
                    <a:lstStyle/>
                    <a:p>
                      <a:pPr algn="l" fontAlgn="b"/>
                      <a:r>
                        <a:rPr lang="lv-LV" sz="1600" b="1" i="1" u="none" strike="noStrike">
                          <a:solidFill>
                            <a:schemeClr val="tx1">
                              <a:lumMod val="65000"/>
                              <a:lumOff val="35000"/>
                            </a:schemeClr>
                          </a:solidFill>
                          <a:effectLst/>
                          <a:latin typeface="Calibri" panose="020F0502020204030204" pitchFamily="34" charset="0"/>
                        </a:rPr>
                        <a:t>Latvija</a:t>
                      </a:r>
                    </a:p>
                  </a:txBody>
                  <a:tcPr marL="108000" marR="108000" marT="360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1600" b="1" i="1" u="none" strike="noStrike" dirty="0">
                          <a:solidFill>
                            <a:schemeClr val="tx1">
                              <a:lumMod val="65000"/>
                              <a:lumOff val="35000"/>
                            </a:schemeClr>
                          </a:solidFill>
                          <a:effectLst/>
                          <a:latin typeface="Calibri" panose="020F0502020204030204" pitchFamily="34" charset="0"/>
                        </a:rPr>
                        <a:t>96</a:t>
                      </a:r>
                    </a:p>
                  </a:txBody>
                  <a:tcPr marL="108000" marR="108000" marT="360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8739533"/>
                  </a:ext>
                </a:extLst>
              </a:tr>
              <a:tr h="190500">
                <a:tc>
                  <a:txBody>
                    <a:bodyPr/>
                    <a:lstStyle/>
                    <a:p>
                      <a:pPr algn="l" fontAlgn="b"/>
                      <a:r>
                        <a:rPr lang="lv-LV" sz="1600" b="1" i="1" u="none" strike="noStrike">
                          <a:solidFill>
                            <a:schemeClr val="tx1">
                              <a:lumMod val="65000"/>
                              <a:lumOff val="35000"/>
                            </a:schemeClr>
                          </a:solidFill>
                          <a:effectLst/>
                          <a:latin typeface="Calibri" panose="020F0502020204030204" pitchFamily="34" charset="0"/>
                        </a:rPr>
                        <a:t>Igaunija</a:t>
                      </a:r>
                    </a:p>
                  </a:txBody>
                  <a:tcPr marL="108000" marR="108000" marT="360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1600" b="1" i="1" u="none" strike="noStrike" dirty="0">
                          <a:solidFill>
                            <a:schemeClr val="tx1">
                              <a:lumMod val="65000"/>
                              <a:lumOff val="35000"/>
                            </a:schemeClr>
                          </a:solidFill>
                          <a:effectLst/>
                          <a:latin typeface="Calibri" panose="020F0502020204030204" pitchFamily="34" charset="0"/>
                        </a:rPr>
                        <a:t>101</a:t>
                      </a:r>
                    </a:p>
                  </a:txBody>
                  <a:tcPr marL="108000" marR="108000" marT="360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7090742"/>
                  </a:ext>
                </a:extLst>
              </a:tr>
              <a:tr h="190500">
                <a:tc>
                  <a:txBody>
                    <a:bodyPr/>
                    <a:lstStyle/>
                    <a:p>
                      <a:pPr algn="l" fontAlgn="b"/>
                      <a:r>
                        <a:rPr lang="lv-LV" sz="1600" b="1" i="1" u="none" strike="noStrike">
                          <a:solidFill>
                            <a:schemeClr val="tx1">
                              <a:lumMod val="65000"/>
                              <a:lumOff val="35000"/>
                            </a:schemeClr>
                          </a:solidFill>
                          <a:effectLst/>
                          <a:latin typeface="Calibri" panose="020F0502020204030204" pitchFamily="34" charset="0"/>
                        </a:rPr>
                        <a:t>Islande</a:t>
                      </a:r>
                    </a:p>
                  </a:txBody>
                  <a:tcPr marL="108000" marR="108000" marT="360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1600" b="1" i="1" u="none" strike="noStrike" dirty="0">
                          <a:solidFill>
                            <a:schemeClr val="tx1">
                              <a:lumMod val="65000"/>
                              <a:lumOff val="35000"/>
                            </a:schemeClr>
                          </a:solidFill>
                          <a:effectLst/>
                          <a:latin typeface="Calibri" panose="020F0502020204030204" pitchFamily="34" charset="0"/>
                        </a:rPr>
                        <a:t>85</a:t>
                      </a:r>
                    </a:p>
                  </a:txBody>
                  <a:tcPr marL="108000" marR="108000" marT="360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6108274"/>
                  </a:ext>
                </a:extLst>
              </a:tr>
              <a:tr h="190500">
                <a:tc>
                  <a:txBody>
                    <a:bodyPr/>
                    <a:lstStyle/>
                    <a:p>
                      <a:pPr algn="l" fontAlgn="b"/>
                      <a:r>
                        <a:rPr lang="lv-LV" sz="1600" b="1" i="1" u="none" strike="noStrike">
                          <a:solidFill>
                            <a:schemeClr val="tx1">
                              <a:lumMod val="65000"/>
                              <a:lumOff val="35000"/>
                            </a:schemeClr>
                          </a:solidFill>
                          <a:effectLst/>
                          <a:latin typeface="Calibri" panose="020F0502020204030204" pitchFamily="34" charset="0"/>
                        </a:rPr>
                        <a:t>Slovākija</a:t>
                      </a:r>
                    </a:p>
                  </a:txBody>
                  <a:tcPr marL="108000" marR="108000" marT="360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1600" b="1" i="1" u="none" strike="noStrike" dirty="0">
                          <a:solidFill>
                            <a:schemeClr val="tx1">
                              <a:lumMod val="65000"/>
                              <a:lumOff val="35000"/>
                            </a:schemeClr>
                          </a:solidFill>
                          <a:effectLst/>
                          <a:latin typeface="Calibri" panose="020F0502020204030204" pitchFamily="34" charset="0"/>
                        </a:rPr>
                        <a:t>191</a:t>
                      </a:r>
                    </a:p>
                  </a:txBody>
                  <a:tcPr marL="108000" marR="108000" marT="360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3487151"/>
                  </a:ext>
                </a:extLst>
              </a:tr>
            </a:tbl>
          </a:graphicData>
        </a:graphic>
      </p:graphicFrame>
      <p:sp>
        <p:nvSpPr>
          <p:cNvPr id="5" name="Virsraksts 6">
            <a:extLst>
              <a:ext uri="{FF2B5EF4-FFF2-40B4-BE49-F238E27FC236}">
                <a16:creationId xmlns:a16="http://schemas.microsoft.com/office/drawing/2014/main" id="{3270FC82-179C-CF26-D2DA-97B5E9420679}"/>
              </a:ext>
            </a:extLst>
          </p:cNvPr>
          <p:cNvSpPr txBox="1">
            <a:spLocks/>
          </p:cNvSpPr>
          <p:nvPr/>
        </p:nvSpPr>
        <p:spPr>
          <a:xfrm>
            <a:off x="0" y="-12033"/>
            <a:ext cx="9169567" cy="867265"/>
          </a:xfrm>
          <a:prstGeom prst="rect">
            <a:avLst/>
          </a:prstGeom>
          <a:solidFill>
            <a:srgbClr val="E9B91C"/>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SKOLĒNU ĢIMEŅU SOCIĀLI EKONOMISKAIS STATUSS (SES) UN MATEMĀTIKAS SASNIEGUMI</a:t>
            </a:r>
          </a:p>
        </p:txBody>
      </p:sp>
      <p:pic>
        <p:nvPicPr>
          <p:cNvPr id="6" name="Attēls 5" descr="Attēls, kurā ir teksts, ekrānuzņēmums, fonts, dizains&#10;&#10;Apraksts ģenerēts automātiski">
            <a:extLst>
              <a:ext uri="{FF2B5EF4-FFF2-40B4-BE49-F238E27FC236}">
                <a16:creationId xmlns:a16="http://schemas.microsoft.com/office/drawing/2014/main" id="{C7870877-6C6E-025D-4C53-E96F26880E64}"/>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685980"/>
            <a:ext cx="9169567" cy="172020"/>
          </a:xfrm>
          <a:prstGeom prst="rect">
            <a:avLst/>
          </a:prstGeom>
        </p:spPr>
      </p:pic>
    </p:spTree>
    <p:extLst>
      <p:ext uri="{BB962C8B-B14F-4D97-AF65-F5344CB8AC3E}">
        <p14:creationId xmlns:p14="http://schemas.microsoft.com/office/powerpoint/2010/main" val="10202844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184802-E66C-BDC0-3517-423A6157287D}"/>
              </a:ext>
            </a:extLst>
          </p:cNvPr>
          <p:cNvSpPr txBox="1"/>
          <p:nvPr/>
        </p:nvSpPr>
        <p:spPr>
          <a:xfrm>
            <a:off x="876693" y="6002768"/>
            <a:ext cx="7895832" cy="646331"/>
          </a:xfrm>
          <a:prstGeom prst="rect">
            <a:avLst/>
          </a:prstGeom>
          <a:noFill/>
        </p:spPr>
        <p:txBody>
          <a:bodyPr wrap="square" rtlCol="0">
            <a:spAutoFit/>
          </a:bodyPr>
          <a:lstStyle/>
          <a:p>
            <a:r>
              <a:rPr lang="lv-LV" b="1" i="1" dirty="0"/>
              <a:t>Zem 2. līmeņa: 22% zēni un 22% meitenes</a:t>
            </a:r>
          </a:p>
          <a:p>
            <a:r>
              <a:rPr lang="lv-LV" b="1" i="1" dirty="0"/>
              <a:t>5. līmenī un augstāk: 8% zēnu un 5% meitenes (starpība stat. nozīmīga)</a:t>
            </a:r>
          </a:p>
        </p:txBody>
      </p:sp>
      <p:graphicFrame>
        <p:nvGraphicFramePr>
          <p:cNvPr id="5" name="Chart 1">
            <a:extLst>
              <a:ext uri="{FF2B5EF4-FFF2-40B4-BE49-F238E27FC236}">
                <a16:creationId xmlns:a16="http://schemas.microsoft.com/office/drawing/2014/main" id="{D5A72E1D-B5F9-40AA-8986-331609769DBE}"/>
              </a:ext>
            </a:extLst>
          </p:cNvPr>
          <p:cNvGraphicFramePr>
            <a:graphicFrameLocks/>
          </p:cNvGraphicFramePr>
          <p:nvPr>
            <p:extLst>
              <p:ext uri="{D42A27DB-BD31-4B8C-83A1-F6EECF244321}">
                <p14:modId xmlns:p14="http://schemas.microsoft.com/office/powerpoint/2010/main" val="1027502879"/>
              </p:ext>
            </p:extLst>
          </p:nvPr>
        </p:nvGraphicFramePr>
        <p:xfrm>
          <a:off x="628649" y="855232"/>
          <a:ext cx="8143876" cy="4974068"/>
        </p:xfrm>
        <a:graphic>
          <a:graphicData uri="http://schemas.openxmlformats.org/drawingml/2006/chart">
            <c:chart xmlns:c="http://schemas.openxmlformats.org/drawingml/2006/chart" xmlns:r="http://schemas.openxmlformats.org/officeDocument/2006/relationships" r:id="rId2"/>
          </a:graphicData>
        </a:graphic>
      </p:graphicFrame>
      <p:sp>
        <p:nvSpPr>
          <p:cNvPr id="3" name="Virsraksts 6">
            <a:extLst>
              <a:ext uri="{FF2B5EF4-FFF2-40B4-BE49-F238E27FC236}">
                <a16:creationId xmlns:a16="http://schemas.microsoft.com/office/drawing/2014/main" id="{91862B78-1E20-E4EF-A857-77BAFCF884C9}"/>
              </a:ext>
            </a:extLst>
          </p:cNvPr>
          <p:cNvSpPr txBox="1">
            <a:spLocks/>
          </p:cNvSpPr>
          <p:nvPr/>
        </p:nvSpPr>
        <p:spPr>
          <a:xfrm>
            <a:off x="0" y="-12033"/>
            <a:ext cx="9169567" cy="867265"/>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ZĒNI UN MEITENES </a:t>
            </a:r>
            <a:r>
              <a:rPr lang="lv-LV" sz="3200" b="1" dirty="0">
                <a:solidFill>
                  <a:schemeClr val="bg1"/>
                </a:solidFill>
                <a:effectLst>
                  <a:outerShdw blurRad="38100" dist="38100" dir="2700000" algn="tl">
                    <a:srgbClr val="000000">
                      <a:alpha val="43137"/>
                    </a:srgbClr>
                  </a:outerShdw>
                </a:effectLst>
              </a:rPr>
              <a:t>–</a:t>
            </a:r>
            <a:r>
              <a:rPr lang="lv-LV" sz="3200" b="1" dirty="0">
                <a:solidFill>
                  <a:schemeClr val="bg1"/>
                </a:solidFill>
                <a:effectLst>
                  <a:outerShdw blurRad="38100" dist="38100" dir="2700000" algn="tl">
                    <a:srgbClr val="000000">
                      <a:alpha val="43137"/>
                    </a:srgbClr>
                  </a:outerShdw>
                </a:effectLst>
                <a:latin typeface="+mn-lt"/>
              </a:rPr>
              <a:t> MATEMĀTIKAS SASNIEGUMI</a:t>
            </a:r>
          </a:p>
        </p:txBody>
      </p:sp>
      <p:pic>
        <p:nvPicPr>
          <p:cNvPr id="6" name="Attēls 5" descr="Attēls, kurā ir teksts, ekrānuzņēmums, fonts, dizains&#10;&#10;Apraksts ģenerēts automātiski">
            <a:extLst>
              <a:ext uri="{FF2B5EF4-FFF2-40B4-BE49-F238E27FC236}">
                <a16:creationId xmlns:a16="http://schemas.microsoft.com/office/drawing/2014/main" id="{32881763-D899-AEDF-10A0-208DF09A5744}"/>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685980"/>
            <a:ext cx="9169567" cy="172020"/>
          </a:xfrm>
          <a:prstGeom prst="rect">
            <a:avLst/>
          </a:prstGeom>
        </p:spPr>
      </p:pic>
    </p:spTree>
    <p:extLst>
      <p:ext uri="{BB962C8B-B14F-4D97-AF65-F5344CB8AC3E}">
        <p14:creationId xmlns:p14="http://schemas.microsoft.com/office/powerpoint/2010/main" val="10689847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04AD5D-3166-207F-EA2D-DDC26ACC346F}"/>
              </a:ext>
            </a:extLst>
          </p:cNvPr>
          <p:cNvSpPr txBox="1"/>
          <p:nvPr/>
        </p:nvSpPr>
        <p:spPr>
          <a:xfrm>
            <a:off x="782425" y="5786723"/>
            <a:ext cx="8065515" cy="861774"/>
          </a:xfrm>
          <a:prstGeom prst="rect">
            <a:avLst/>
          </a:prstGeom>
          <a:noFill/>
        </p:spPr>
        <p:txBody>
          <a:bodyPr wrap="square" rtlCol="0">
            <a:spAutoFit/>
          </a:bodyPr>
          <a:lstStyle/>
          <a:p>
            <a:r>
              <a:rPr lang="lv-LV" sz="1600" b="1" i="1" dirty="0"/>
              <a:t>Zem 2. līmeņa: 28% zēni un 18% meitenes</a:t>
            </a:r>
          </a:p>
          <a:p>
            <a:r>
              <a:rPr lang="lv-LV" sz="1600" b="1" i="1" dirty="0"/>
              <a:t>5. līmenī un augstāk: 3% zēnu un 5% meitenes (starpības stat. nozīmīga)</a:t>
            </a:r>
          </a:p>
          <a:p>
            <a:r>
              <a:rPr lang="lv-LV" sz="1600" b="1" i="1" dirty="0"/>
              <a:t>Zēniem vidējie sasniegumi nav mainījušies, meitenēm - zemāki</a:t>
            </a:r>
          </a:p>
        </p:txBody>
      </p:sp>
      <p:graphicFrame>
        <p:nvGraphicFramePr>
          <p:cNvPr id="5" name="Chart 1">
            <a:extLst>
              <a:ext uri="{FF2B5EF4-FFF2-40B4-BE49-F238E27FC236}">
                <a16:creationId xmlns:a16="http://schemas.microsoft.com/office/drawing/2014/main" id="{263D2A35-698D-47B6-8BD2-9F952C57CFEE}"/>
              </a:ext>
            </a:extLst>
          </p:cNvPr>
          <p:cNvGraphicFramePr>
            <a:graphicFrameLocks/>
          </p:cNvGraphicFramePr>
          <p:nvPr>
            <p:extLst>
              <p:ext uri="{D42A27DB-BD31-4B8C-83A1-F6EECF244321}">
                <p14:modId xmlns:p14="http://schemas.microsoft.com/office/powerpoint/2010/main" val="3867043349"/>
              </p:ext>
            </p:extLst>
          </p:nvPr>
        </p:nvGraphicFramePr>
        <p:xfrm>
          <a:off x="550289" y="722982"/>
          <a:ext cx="7886701" cy="4942527"/>
        </p:xfrm>
        <a:graphic>
          <a:graphicData uri="http://schemas.openxmlformats.org/drawingml/2006/chart">
            <c:chart xmlns:c="http://schemas.openxmlformats.org/drawingml/2006/chart" xmlns:r="http://schemas.openxmlformats.org/officeDocument/2006/relationships" r:id="rId2"/>
          </a:graphicData>
        </a:graphic>
      </p:graphicFrame>
      <p:sp>
        <p:nvSpPr>
          <p:cNvPr id="3" name="Virsraksts 6">
            <a:extLst>
              <a:ext uri="{FF2B5EF4-FFF2-40B4-BE49-F238E27FC236}">
                <a16:creationId xmlns:a16="http://schemas.microsoft.com/office/drawing/2014/main" id="{80C11773-C8EA-BD29-E4B8-AA521A97CC18}"/>
              </a:ext>
            </a:extLst>
          </p:cNvPr>
          <p:cNvSpPr txBox="1">
            <a:spLocks/>
          </p:cNvSpPr>
          <p:nvPr/>
        </p:nvSpPr>
        <p:spPr>
          <a:xfrm>
            <a:off x="0" y="-2882"/>
            <a:ext cx="9169567" cy="867265"/>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ZĒNI UN MEITENES – LASĪŠANAS SASNIEGUMI</a:t>
            </a:r>
          </a:p>
        </p:txBody>
      </p:sp>
      <p:pic>
        <p:nvPicPr>
          <p:cNvPr id="8" name="Attēls 7" descr="Attēls, kurā ir teksts, ekrānuzņēmums, fonts, dizains&#10;&#10;Apraksts ģenerēts automātiski">
            <a:extLst>
              <a:ext uri="{FF2B5EF4-FFF2-40B4-BE49-F238E27FC236}">
                <a16:creationId xmlns:a16="http://schemas.microsoft.com/office/drawing/2014/main" id="{413940DB-184F-2259-5732-4A194F617512}"/>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685980"/>
            <a:ext cx="9169567" cy="172020"/>
          </a:xfrm>
          <a:prstGeom prst="rect">
            <a:avLst/>
          </a:prstGeom>
        </p:spPr>
      </p:pic>
    </p:spTree>
    <p:extLst>
      <p:ext uri="{BB962C8B-B14F-4D97-AF65-F5344CB8AC3E}">
        <p14:creationId xmlns:p14="http://schemas.microsoft.com/office/powerpoint/2010/main" val="33803620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9AC7791-88E9-2D4F-65FF-3AA2CEEE3AB9}"/>
              </a:ext>
            </a:extLst>
          </p:cNvPr>
          <p:cNvSpPr txBox="1"/>
          <p:nvPr/>
        </p:nvSpPr>
        <p:spPr>
          <a:xfrm>
            <a:off x="1348416" y="3312241"/>
            <a:ext cx="1148803" cy="394827"/>
          </a:xfrm>
          <a:prstGeom prst="rect">
            <a:avLst/>
          </a:prstGeom>
          <a:no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1400" b="1" dirty="0">
                <a:solidFill>
                  <a:srgbClr val="F34E34"/>
                </a:solidFill>
              </a:rPr>
              <a:t>Zēniem sasniegumi zemāki</a:t>
            </a:r>
            <a:endParaRPr lang="en-US" sz="1400" b="1" dirty="0">
              <a:solidFill>
                <a:srgbClr val="F34E34"/>
              </a:solidFill>
            </a:endParaRPr>
          </a:p>
        </p:txBody>
      </p:sp>
      <p:sp>
        <p:nvSpPr>
          <p:cNvPr id="5" name="TextBox 1">
            <a:extLst>
              <a:ext uri="{FF2B5EF4-FFF2-40B4-BE49-F238E27FC236}">
                <a16:creationId xmlns:a16="http://schemas.microsoft.com/office/drawing/2014/main" id="{A80F6702-E02B-DAC3-B156-A35FB8BCCFE8}"/>
              </a:ext>
            </a:extLst>
          </p:cNvPr>
          <p:cNvSpPr txBox="1"/>
          <p:nvPr/>
        </p:nvSpPr>
        <p:spPr>
          <a:xfrm>
            <a:off x="7088958" y="1521109"/>
            <a:ext cx="1148803" cy="697777"/>
          </a:xfrm>
          <a:prstGeom prst="rect">
            <a:avLst/>
          </a:prstGeom>
          <a:no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1400" b="1" dirty="0">
                <a:solidFill>
                  <a:srgbClr val="F34E34"/>
                </a:solidFill>
              </a:rPr>
              <a:t>Zēniem sasniegumi augstāki</a:t>
            </a:r>
            <a:endParaRPr lang="en-US" sz="1400" b="1" dirty="0">
              <a:solidFill>
                <a:srgbClr val="F34E34"/>
              </a:solidFill>
            </a:endParaRPr>
          </a:p>
        </p:txBody>
      </p:sp>
      <p:graphicFrame>
        <p:nvGraphicFramePr>
          <p:cNvPr id="6" name="Diagramma 5">
            <a:extLst>
              <a:ext uri="{FF2B5EF4-FFF2-40B4-BE49-F238E27FC236}">
                <a16:creationId xmlns:a16="http://schemas.microsoft.com/office/drawing/2014/main" id="{496363D2-8928-A6B3-27EA-D514B3E6D7CC}"/>
              </a:ext>
            </a:extLst>
          </p:cNvPr>
          <p:cNvGraphicFramePr>
            <a:graphicFrameLocks/>
          </p:cNvGraphicFramePr>
          <p:nvPr>
            <p:extLst>
              <p:ext uri="{D42A27DB-BD31-4B8C-83A1-F6EECF244321}">
                <p14:modId xmlns:p14="http://schemas.microsoft.com/office/powerpoint/2010/main" val="2016929033"/>
              </p:ext>
            </p:extLst>
          </p:nvPr>
        </p:nvGraphicFramePr>
        <p:xfrm>
          <a:off x="470965" y="1046375"/>
          <a:ext cx="8399659" cy="479824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1E7236A3-9314-4A11-E42F-3E205E473EC3}"/>
              </a:ext>
            </a:extLst>
          </p:cNvPr>
          <p:cNvSpPr txBox="1"/>
          <p:nvPr/>
        </p:nvSpPr>
        <p:spPr>
          <a:xfrm>
            <a:off x="924202" y="5811625"/>
            <a:ext cx="7843101" cy="646331"/>
          </a:xfrm>
          <a:prstGeom prst="rect">
            <a:avLst/>
          </a:prstGeom>
          <a:noFill/>
        </p:spPr>
        <p:txBody>
          <a:bodyPr wrap="square" rtlCol="0">
            <a:spAutoFit/>
          </a:bodyPr>
          <a:lstStyle/>
          <a:p>
            <a:r>
              <a:rPr lang="lv-LV" b="1" i="1" dirty="0"/>
              <a:t>PISA 2015 - 2022 sasniegumu starpības pieaugums par 12 punktiem (vienīgie tādi), arī starp sliktajiem un labajiem, meitenēm -2, zēniem -10 punkti</a:t>
            </a:r>
          </a:p>
        </p:txBody>
      </p:sp>
      <p:sp>
        <p:nvSpPr>
          <p:cNvPr id="3" name="Virsraksts 6">
            <a:extLst>
              <a:ext uri="{FF2B5EF4-FFF2-40B4-BE49-F238E27FC236}">
                <a16:creationId xmlns:a16="http://schemas.microsoft.com/office/drawing/2014/main" id="{3CF755CF-6618-CF02-334F-712C8F1D9519}"/>
              </a:ext>
            </a:extLst>
          </p:cNvPr>
          <p:cNvSpPr txBox="1">
            <a:spLocks/>
          </p:cNvSpPr>
          <p:nvPr/>
        </p:nvSpPr>
        <p:spPr>
          <a:xfrm>
            <a:off x="0" y="-2882"/>
            <a:ext cx="9169567" cy="867265"/>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ZĒNI UN MEITENES </a:t>
            </a:r>
            <a:r>
              <a:rPr lang="lv-LV" sz="3200" b="1" dirty="0">
                <a:solidFill>
                  <a:schemeClr val="bg1"/>
                </a:solidFill>
                <a:effectLst>
                  <a:outerShdw blurRad="38100" dist="38100" dir="2700000" algn="tl">
                    <a:srgbClr val="000000">
                      <a:alpha val="43137"/>
                    </a:srgbClr>
                  </a:outerShdw>
                </a:effectLst>
              </a:rPr>
              <a:t>–</a:t>
            </a:r>
            <a:r>
              <a:rPr lang="lv-LV" sz="3200" b="1" dirty="0">
                <a:solidFill>
                  <a:schemeClr val="bg1"/>
                </a:solidFill>
                <a:effectLst>
                  <a:outerShdw blurRad="38100" dist="38100" dir="2700000" algn="tl">
                    <a:srgbClr val="000000">
                      <a:alpha val="43137"/>
                    </a:srgbClr>
                  </a:outerShdw>
                </a:effectLst>
                <a:latin typeface="+mn-lt"/>
              </a:rPr>
              <a:t> DABASZINĀTŅU SASNIEGUMI</a:t>
            </a:r>
          </a:p>
        </p:txBody>
      </p:sp>
      <p:pic>
        <p:nvPicPr>
          <p:cNvPr id="10" name="Attēls 9" descr="Attēls, kurā ir teksts, ekrānuzņēmums, fonts, dizains&#10;&#10;Apraksts ģenerēts automātiski">
            <a:extLst>
              <a:ext uri="{FF2B5EF4-FFF2-40B4-BE49-F238E27FC236}">
                <a16:creationId xmlns:a16="http://schemas.microsoft.com/office/drawing/2014/main" id="{2D5536A2-7C43-9EB4-D266-F2F415DB00CB}"/>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685980"/>
            <a:ext cx="9169567" cy="172020"/>
          </a:xfrm>
          <a:prstGeom prst="rect">
            <a:avLst/>
          </a:prstGeom>
        </p:spPr>
      </p:pic>
    </p:spTree>
    <p:extLst>
      <p:ext uri="{BB962C8B-B14F-4D97-AF65-F5344CB8AC3E}">
        <p14:creationId xmlns:p14="http://schemas.microsoft.com/office/powerpoint/2010/main" val="20729363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C5945488-D401-044B-9BBD-9657CE0B0012}"/>
              </a:ext>
            </a:extLst>
          </p:cNvPr>
          <p:cNvSpPr>
            <a:spLocks noGrp="1"/>
          </p:cNvSpPr>
          <p:nvPr>
            <p:ph idx="1"/>
          </p:nvPr>
        </p:nvSpPr>
        <p:spPr/>
        <p:txBody>
          <a:bodyPr/>
          <a:lstStyle/>
          <a:p>
            <a:r>
              <a:rPr lang="lv-LV" b="1" dirty="0">
                <a:solidFill>
                  <a:srgbClr val="00789F"/>
                </a:solidFill>
              </a:rPr>
              <a:t>Dabaszinātnes, matemātika un informācijas tehnoloģijas</a:t>
            </a:r>
          </a:p>
          <a:p>
            <a:r>
              <a:rPr lang="lv-LV" b="1" dirty="0">
                <a:solidFill>
                  <a:srgbClr val="00789F"/>
                </a:solidFill>
              </a:rPr>
              <a:t>Inženierzinātnes, ražošana un būvniecība</a:t>
            </a:r>
          </a:p>
          <a:p>
            <a:endParaRPr lang="lv-LV" b="1" dirty="0">
              <a:solidFill>
                <a:srgbClr val="00789F"/>
              </a:solidFill>
            </a:endParaRPr>
          </a:p>
          <a:p>
            <a:r>
              <a:rPr lang="lv-LV" b="1" dirty="0">
                <a:solidFill>
                  <a:srgbClr val="00789F"/>
                </a:solidFill>
              </a:rPr>
              <a:t>74% vīrieši</a:t>
            </a:r>
          </a:p>
          <a:p>
            <a:r>
              <a:rPr lang="lv-LV" b="1" dirty="0">
                <a:solidFill>
                  <a:srgbClr val="00789F"/>
                </a:solidFill>
              </a:rPr>
              <a:t>26% sievietes</a:t>
            </a:r>
          </a:p>
        </p:txBody>
      </p:sp>
      <p:sp>
        <p:nvSpPr>
          <p:cNvPr id="4" name="Virsraksts 6">
            <a:extLst>
              <a:ext uri="{FF2B5EF4-FFF2-40B4-BE49-F238E27FC236}">
                <a16:creationId xmlns:a16="http://schemas.microsoft.com/office/drawing/2014/main" id="{A2155EAA-D77A-DB3C-ADEC-CABC681505AD}"/>
              </a:ext>
            </a:extLst>
          </p:cNvPr>
          <p:cNvSpPr txBox="1">
            <a:spLocks/>
          </p:cNvSpPr>
          <p:nvPr/>
        </p:nvSpPr>
        <p:spPr>
          <a:xfrm>
            <a:off x="0" y="-2882"/>
            <a:ext cx="9169567" cy="867265"/>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STUDĒJOŠIE 2022. GADĀ</a:t>
            </a:r>
          </a:p>
        </p:txBody>
      </p:sp>
      <p:pic>
        <p:nvPicPr>
          <p:cNvPr id="2" name="Attēls 1" descr="Attēls, kurā ir teksts, ekrānuzņēmums, fonts, dizains&#10;&#10;Apraksts ģenerēts automātiski">
            <a:extLst>
              <a:ext uri="{FF2B5EF4-FFF2-40B4-BE49-F238E27FC236}">
                <a16:creationId xmlns:a16="http://schemas.microsoft.com/office/drawing/2014/main" id="{DF06E15F-FD36-3DCF-C40B-DB114A03D0E5}"/>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a:off x="-25567" y="6685980"/>
            <a:ext cx="9169567" cy="172020"/>
          </a:xfrm>
          <a:prstGeom prst="rect">
            <a:avLst/>
          </a:prstGeom>
        </p:spPr>
      </p:pic>
      <p:sp>
        <p:nvSpPr>
          <p:cNvPr id="5" name="TextBox 4">
            <a:extLst>
              <a:ext uri="{FF2B5EF4-FFF2-40B4-BE49-F238E27FC236}">
                <a16:creationId xmlns:a16="http://schemas.microsoft.com/office/drawing/2014/main" id="{08BCDD03-2CC7-4B7F-4B68-FC8107D20117}"/>
              </a:ext>
            </a:extLst>
          </p:cNvPr>
          <p:cNvSpPr txBox="1"/>
          <p:nvPr/>
        </p:nvSpPr>
        <p:spPr>
          <a:xfrm>
            <a:off x="6235539" y="5776853"/>
            <a:ext cx="1918648" cy="400110"/>
          </a:xfrm>
          <a:prstGeom prst="rect">
            <a:avLst/>
          </a:prstGeom>
          <a:noFill/>
        </p:spPr>
        <p:txBody>
          <a:bodyPr wrap="square" rtlCol="0">
            <a:spAutoFit/>
          </a:bodyPr>
          <a:lstStyle/>
          <a:p>
            <a:r>
              <a:rPr lang="lv-LV" sz="2000" b="1" i="1" dirty="0"/>
              <a:t>CSP dati</a:t>
            </a:r>
          </a:p>
        </p:txBody>
      </p:sp>
    </p:spTree>
    <p:extLst>
      <p:ext uri="{BB962C8B-B14F-4D97-AF65-F5344CB8AC3E}">
        <p14:creationId xmlns:p14="http://schemas.microsoft.com/office/powerpoint/2010/main" val="8651882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6">
            <a:extLst>
              <a:ext uri="{FF2B5EF4-FFF2-40B4-BE49-F238E27FC236}">
                <a16:creationId xmlns:a16="http://schemas.microsoft.com/office/drawing/2014/main" id="{8639F223-0ECA-60A3-C57A-870D04D66489}"/>
              </a:ext>
            </a:extLst>
          </p:cNvPr>
          <p:cNvSpPr txBox="1">
            <a:spLocks/>
          </p:cNvSpPr>
          <p:nvPr/>
        </p:nvSpPr>
        <p:spPr>
          <a:xfrm>
            <a:off x="0" y="-2882"/>
            <a:ext cx="9169567" cy="867265"/>
          </a:xfrm>
          <a:prstGeom prst="rect">
            <a:avLst/>
          </a:prstGeom>
          <a:solidFill>
            <a:srgbClr val="E9B91C"/>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VIDE SKOLĀ, SAISTĪBA AR MATEMĀTIKAS SASNIEGUMIEM</a:t>
            </a:r>
          </a:p>
        </p:txBody>
      </p:sp>
      <p:graphicFrame>
        <p:nvGraphicFramePr>
          <p:cNvPr id="11" name="Diagramma 10">
            <a:extLst>
              <a:ext uri="{FF2B5EF4-FFF2-40B4-BE49-F238E27FC236}">
                <a16:creationId xmlns:a16="http://schemas.microsoft.com/office/drawing/2014/main" id="{CC72E668-1988-658E-02E3-D1C759ECCA8E}"/>
              </a:ext>
            </a:extLst>
          </p:cNvPr>
          <p:cNvGraphicFramePr>
            <a:graphicFrameLocks/>
          </p:cNvGraphicFramePr>
          <p:nvPr>
            <p:extLst>
              <p:ext uri="{D42A27DB-BD31-4B8C-83A1-F6EECF244321}">
                <p14:modId xmlns:p14="http://schemas.microsoft.com/office/powerpoint/2010/main" val="414841350"/>
              </p:ext>
            </p:extLst>
          </p:nvPr>
        </p:nvGraphicFramePr>
        <p:xfrm>
          <a:off x="669303" y="1616443"/>
          <a:ext cx="7522589" cy="4317476"/>
        </p:xfrm>
        <a:graphic>
          <a:graphicData uri="http://schemas.openxmlformats.org/drawingml/2006/chart">
            <c:chart xmlns:c="http://schemas.openxmlformats.org/drawingml/2006/chart" xmlns:r="http://schemas.openxmlformats.org/officeDocument/2006/relationships" r:id="rId2"/>
          </a:graphicData>
        </a:graphic>
      </p:graphicFrame>
      <p:pic>
        <p:nvPicPr>
          <p:cNvPr id="12" name="Attēls 11" descr="Attēls, kurā ir teksts, ekrānuzņēmums, fonts, dizains&#10;&#10;Apraksts ģenerēts automātiski">
            <a:extLst>
              <a:ext uri="{FF2B5EF4-FFF2-40B4-BE49-F238E27FC236}">
                <a16:creationId xmlns:a16="http://schemas.microsoft.com/office/drawing/2014/main" id="{28CB2B9B-5C3C-8C17-C02B-804986E2F802}"/>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685980"/>
            <a:ext cx="9169567" cy="172020"/>
          </a:xfrm>
          <a:prstGeom prst="rect">
            <a:avLst/>
          </a:prstGeom>
        </p:spPr>
      </p:pic>
    </p:spTree>
    <p:extLst>
      <p:ext uri="{BB962C8B-B14F-4D97-AF65-F5344CB8AC3E}">
        <p14:creationId xmlns:p14="http://schemas.microsoft.com/office/powerpoint/2010/main" val="6061356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6">
            <a:extLst>
              <a:ext uri="{FF2B5EF4-FFF2-40B4-BE49-F238E27FC236}">
                <a16:creationId xmlns:a16="http://schemas.microsoft.com/office/drawing/2014/main" id="{82BB73E8-73F6-6690-639B-6EB8778597E9}"/>
              </a:ext>
            </a:extLst>
          </p:cNvPr>
          <p:cNvSpPr txBox="1">
            <a:spLocks/>
          </p:cNvSpPr>
          <p:nvPr/>
        </p:nvSpPr>
        <p:spPr>
          <a:xfrm>
            <a:off x="0" y="-2882"/>
            <a:ext cx="9169567" cy="1068111"/>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VIDE SKOLĀ, INDEKSU SALĪDZINĀJUMS DAŽĀDĀS GRUPĀS</a:t>
            </a:r>
          </a:p>
        </p:txBody>
      </p:sp>
      <p:graphicFrame>
        <p:nvGraphicFramePr>
          <p:cNvPr id="19" name="Tabula 18">
            <a:extLst>
              <a:ext uri="{FF2B5EF4-FFF2-40B4-BE49-F238E27FC236}">
                <a16:creationId xmlns:a16="http://schemas.microsoft.com/office/drawing/2014/main" id="{3D17264B-5832-C173-7142-54B7F773F42B}"/>
              </a:ext>
            </a:extLst>
          </p:cNvPr>
          <p:cNvGraphicFramePr>
            <a:graphicFrameLocks noGrp="1"/>
          </p:cNvGraphicFramePr>
          <p:nvPr>
            <p:extLst>
              <p:ext uri="{D42A27DB-BD31-4B8C-83A1-F6EECF244321}">
                <p14:modId xmlns:p14="http://schemas.microsoft.com/office/powerpoint/2010/main" val="3723488486"/>
              </p:ext>
            </p:extLst>
          </p:nvPr>
        </p:nvGraphicFramePr>
        <p:xfrm>
          <a:off x="169681" y="1602557"/>
          <a:ext cx="8719795" cy="3760238"/>
        </p:xfrm>
        <a:graphic>
          <a:graphicData uri="http://schemas.openxmlformats.org/drawingml/2006/table">
            <a:tbl>
              <a:tblPr firstRow="1" firstCol="1" bandRow="1"/>
              <a:tblGrid>
                <a:gridCol w="2683769">
                  <a:extLst>
                    <a:ext uri="{9D8B030D-6E8A-4147-A177-3AD203B41FA5}">
                      <a16:colId xmlns:a16="http://schemas.microsoft.com/office/drawing/2014/main" val="203254064"/>
                    </a:ext>
                  </a:extLst>
                </a:gridCol>
                <a:gridCol w="1181222">
                  <a:extLst>
                    <a:ext uri="{9D8B030D-6E8A-4147-A177-3AD203B41FA5}">
                      <a16:colId xmlns:a16="http://schemas.microsoft.com/office/drawing/2014/main" val="686200563"/>
                    </a:ext>
                  </a:extLst>
                </a:gridCol>
                <a:gridCol w="1132114">
                  <a:extLst>
                    <a:ext uri="{9D8B030D-6E8A-4147-A177-3AD203B41FA5}">
                      <a16:colId xmlns:a16="http://schemas.microsoft.com/office/drawing/2014/main" val="2460569652"/>
                    </a:ext>
                  </a:extLst>
                </a:gridCol>
                <a:gridCol w="1177453">
                  <a:extLst>
                    <a:ext uri="{9D8B030D-6E8A-4147-A177-3AD203B41FA5}">
                      <a16:colId xmlns:a16="http://schemas.microsoft.com/office/drawing/2014/main" val="3959092568"/>
                    </a:ext>
                  </a:extLst>
                </a:gridCol>
                <a:gridCol w="1086776">
                  <a:extLst>
                    <a:ext uri="{9D8B030D-6E8A-4147-A177-3AD203B41FA5}">
                      <a16:colId xmlns:a16="http://schemas.microsoft.com/office/drawing/2014/main" val="3029041691"/>
                    </a:ext>
                  </a:extLst>
                </a:gridCol>
                <a:gridCol w="1458461">
                  <a:extLst>
                    <a:ext uri="{9D8B030D-6E8A-4147-A177-3AD203B41FA5}">
                      <a16:colId xmlns:a16="http://schemas.microsoft.com/office/drawing/2014/main" val="875514940"/>
                    </a:ext>
                  </a:extLst>
                </a:gridCol>
              </a:tblGrid>
              <a:tr h="1578693">
                <a:tc>
                  <a:txBody>
                    <a:bodyPr/>
                    <a:lstStyle/>
                    <a:p>
                      <a:pPr>
                        <a:lnSpc>
                          <a:spcPct val="107000"/>
                        </a:lnSpc>
                        <a:spcAft>
                          <a:spcPts val="800"/>
                        </a:spcAft>
                      </a:pPr>
                      <a:r>
                        <a:rPr lang="lv-LV" sz="20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0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nSpc>
                          <a:spcPct val="107000"/>
                        </a:lnSpc>
                        <a:spcAft>
                          <a:spcPts val="800"/>
                        </a:spcAft>
                      </a:pPr>
                      <a:r>
                        <a:rPr lang="lv-LV" sz="20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Zēni/</a:t>
                      </a:r>
                    </a:p>
                    <a:p>
                      <a:pPr>
                        <a:lnSpc>
                          <a:spcPct val="107000"/>
                        </a:lnSpc>
                        <a:spcAft>
                          <a:spcPts val="800"/>
                        </a:spcAft>
                      </a:pPr>
                      <a:r>
                        <a:rPr lang="lv-LV" sz="20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meitenes</a:t>
                      </a:r>
                      <a:endParaRPr lang="lv-LV" sz="20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nSpc>
                          <a:spcPct val="107000"/>
                        </a:lnSpc>
                        <a:spcAft>
                          <a:spcPts val="800"/>
                        </a:spcAft>
                      </a:pPr>
                      <a:r>
                        <a:rPr lang="lv-LV" sz="20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Augsts SES/</a:t>
                      </a:r>
                    </a:p>
                    <a:p>
                      <a:pPr>
                        <a:lnSpc>
                          <a:spcPct val="107000"/>
                        </a:lnSpc>
                        <a:spcAft>
                          <a:spcPts val="800"/>
                        </a:spcAft>
                      </a:pPr>
                      <a:r>
                        <a:rPr lang="lv-LV" sz="20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zems SES - skolēni</a:t>
                      </a:r>
                      <a:endParaRPr lang="lv-LV" sz="20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nSpc>
                          <a:spcPct val="107000"/>
                        </a:lnSpc>
                        <a:spcAft>
                          <a:spcPts val="800"/>
                        </a:spcAft>
                      </a:pPr>
                      <a:r>
                        <a:rPr lang="lv-LV" sz="20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Augsts SES/</a:t>
                      </a:r>
                    </a:p>
                    <a:p>
                      <a:pPr>
                        <a:lnSpc>
                          <a:spcPct val="107000"/>
                        </a:lnSpc>
                        <a:spcAft>
                          <a:spcPts val="800"/>
                        </a:spcAft>
                      </a:pPr>
                      <a:r>
                        <a:rPr lang="lv-LV" sz="20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zems SES - skolas</a:t>
                      </a:r>
                      <a:endParaRPr lang="lv-LV" sz="20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nSpc>
                          <a:spcPct val="107000"/>
                        </a:lnSpc>
                        <a:spcAft>
                          <a:spcPts val="800"/>
                        </a:spcAft>
                      </a:pPr>
                      <a:r>
                        <a:rPr lang="lv-LV" sz="20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Pilsētas/</a:t>
                      </a:r>
                    </a:p>
                    <a:p>
                      <a:pPr>
                        <a:lnSpc>
                          <a:spcPct val="107000"/>
                        </a:lnSpc>
                        <a:spcAft>
                          <a:spcPts val="800"/>
                        </a:spcAft>
                      </a:pPr>
                      <a:r>
                        <a:rPr lang="lv-LV" sz="20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lauku skolas</a:t>
                      </a:r>
                      <a:endParaRPr lang="lv-LV" sz="20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nSpc>
                          <a:spcPct val="107000"/>
                        </a:lnSpc>
                        <a:spcAft>
                          <a:spcPts val="800"/>
                        </a:spcAft>
                      </a:pPr>
                      <a:r>
                        <a:rPr lang="lv-LV" sz="20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Salīdzinot ar PISA 2018</a:t>
                      </a:r>
                      <a:endParaRPr lang="lv-LV" sz="20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extLst>
                  <a:ext uri="{0D108BD9-81ED-4DB2-BD59-A6C34878D82A}">
                    <a16:rowId xmlns:a16="http://schemas.microsoft.com/office/drawing/2014/main" val="3420093997"/>
                  </a:ext>
                </a:extLst>
              </a:tr>
              <a:tr h="304467">
                <a:tc>
                  <a:txBody>
                    <a:bodyPr/>
                    <a:lstStyle/>
                    <a:p>
                      <a:pPr>
                        <a:lnSpc>
                          <a:spcPct val="107000"/>
                        </a:lnSpc>
                        <a:spcAft>
                          <a:spcPts val="800"/>
                        </a:spcAft>
                      </a:pPr>
                      <a:r>
                        <a:rPr lang="lv-LV" sz="20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Pāridarījumi</a:t>
                      </a:r>
                      <a:endParaRPr lang="lv-LV" sz="20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 </a:t>
                      </a:r>
                      <a:endParaRPr lang="lv-LV" sz="28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endParaRPr lang="lv-LV" sz="28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extLst>
                  <a:ext uri="{0D108BD9-81ED-4DB2-BD59-A6C34878D82A}">
                    <a16:rowId xmlns:a16="http://schemas.microsoft.com/office/drawing/2014/main" val="2593565046"/>
                  </a:ext>
                </a:extLst>
              </a:tr>
              <a:tr h="304467">
                <a:tc>
                  <a:txBody>
                    <a:bodyPr/>
                    <a:lstStyle/>
                    <a:p>
                      <a:pPr>
                        <a:lnSpc>
                          <a:spcPct val="107000"/>
                        </a:lnSpc>
                        <a:spcAft>
                          <a:spcPts val="800"/>
                        </a:spcAft>
                      </a:pPr>
                      <a:r>
                        <a:rPr lang="lv-LV" sz="20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Drošības riski</a:t>
                      </a:r>
                      <a:endParaRPr lang="lv-LV" sz="20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endParaRPr lang="lv-LV" sz="28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extLst>
                  <a:ext uri="{0D108BD9-81ED-4DB2-BD59-A6C34878D82A}">
                    <a16:rowId xmlns:a16="http://schemas.microsoft.com/office/drawing/2014/main" val="2590392019"/>
                  </a:ext>
                </a:extLst>
              </a:tr>
              <a:tr h="304467">
                <a:tc>
                  <a:txBody>
                    <a:bodyPr/>
                    <a:lstStyle/>
                    <a:p>
                      <a:pPr>
                        <a:lnSpc>
                          <a:spcPct val="107000"/>
                        </a:lnSpc>
                        <a:spcAft>
                          <a:spcPts val="800"/>
                        </a:spcAft>
                      </a:pPr>
                      <a:r>
                        <a:rPr lang="lv-LV" sz="20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Drošības sajūta</a:t>
                      </a:r>
                      <a:endParaRPr lang="lv-LV" sz="20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extLst>
                  <a:ext uri="{0D108BD9-81ED-4DB2-BD59-A6C34878D82A}">
                    <a16:rowId xmlns:a16="http://schemas.microsoft.com/office/drawing/2014/main" val="580835901"/>
                  </a:ext>
                </a:extLst>
              </a:tr>
              <a:tr h="342654">
                <a:tc>
                  <a:txBody>
                    <a:bodyPr/>
                    <a:lstStyle/>
                    <a:p>
                      <a:pPr>
                        <a:lnSpc>
                          <a:spcPct val="107000"/>
                        </a:lnSpc>
                        <a:spcAft>
                          <a:spcPts val="800"/>
                        </a:spcAft>
                      </a:pPr>
                      <a:r>
                        <a:rPr lang="lv-LV" sz="20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Piederības sajūta skolai</a:t>
                      </a:r>
                      <a:endParaRPr lang="lv-LV" sz="20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extLst>
                  <a:ext uri="{0D108BD9-81ED-4DB2-BD59-A6C34878D82A}">
                    <a16:rowId xmlns:a16="http://schemas.microsoft.com/office/drawing/2014/main" val="2482208778"/>
                  </a:ext>
                </a:extLst>
              </a:tr>
              <a:tr h="282804">
                <a:tc>
                  <a:txBody>
                    <a:bodyPr/>
                    <a:lstStyle/>
                    <a:p>
                      <a:pPr>
                        <a:lnSpc>
                          <a:spcPct val="107000"/>
                        </a:lnSpc>
                        <a:spcAft>
                          <a:spcPts val="800"/>
                        </a:spcAft>
                      </a:pPr>
                      <a:r>
                        <a:rPr lang="lv-LV" sz="20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Disciplinārais klimats</a:t>
                      </a:r>
                      <a:endParaRPr lang="lv-LV" sz="20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tc>
                  <a:txBody>
                    <a:bodyPr/>
                    <a:lstStyle/>
                    <a:p>
                      <a:pPr algn="ctr">
                        <a:lnSpc>
                          <a:spcPct val="107000"/>
                        </a:lnSpc>
                        <a:spcAft>
                          <a:spcPts val="800"/>
                        </a:spcAft>
                      </a:pPr>
                      <a:r>
                        <a:rPr lang="lv-LV" sz="2800" b="1" dirty="0">
                          <a:solidFill>
                            <a:srgbClr val="00789F"/>
                          </a:solidFill>
                          <a:effectLst/>
                          <a:latin typeface="Calibri" panose="020F0502020204030204" pitchFamily="34" charset="0"/>
                          <a:ea typeface="Times New Roman" panose="02020603050405020304" pitchFamily="18" charset="0"/>
                          <a:cs typeface="Calibri" panose="020F0502020204030204" pitchFamily="34" charset="0"/>
                        </a:rPr>
                        <a:t> -</a:t>
                      </a:r>
                      <a:endParaRPr lang="lv-LV" sz="2800" b="1" dirty="0">
                        <a:solidFill>
                          <a:srgbClr val="0078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9050" cap="flat" cmpd="sng" algn="ctr">
                      <a:solidFill>
                        <a:srgbClr val="E9B91C"/>
                      </a:solidFill>
                      <a:prstDash val="solid"/>
                      <a:round/>
                      <a:headEnd type="none" w="med" len="med"/>
                      <a:tailEnd type="none" w="med" len="med"/>
                    </a:lnL>
                    <a:lnR w="19050" cap="flat" cmpd="sng" algn="ctr">
                      <a:solidFill>
                        <a:srgbClr val="E9B91C"/>
                      </a:solidFill>
                      <a:prstDash val="solid"/>
                      <a:round/>
                      <a:headEnd type="none" w="med" len="med"/>
                      <a:tailEnd type="none" w="med" len="med"/>
                    </a:lnR>
                    <a:lnT w="19050" cap="flat" cmpd="sng" algn="ctr">
                      <a:solidFill>
                        <a:srgbClr val="E9B91C"/>
                      </a:solidFill>
                      <a:prstDash val="solid"/>
                      <a:round/>
                      <a:headEnd type="none" w="med" len="med"/>
                      <a:tailEnd type="none" w="med" len="med"/>
                    </a:lnT>
                    <a:lnB w="19050" cap="flat" cmpd="sng" algn="ctr">
                      <a:solidFill>
                        <a:srgbClr val="E9B91C"/>
                      </a:solidFill>
                      <a:prstDash val="solid"/>
                      <a:round/>
                      <a:headEnd type="none" w="med" len="med"/>
                      <a:tailEnd type="none" w="med" len="med"/>
                    </a:lnB>
                  </a:tcPr>
                </a:tc>
                <a:extLst>
                  <a:ext uri="{0D108BD9-81ED-4DB2-BD59-A6C34878D82A}">
                    <a16:rowId xmlns:a16="http://schemas.microsoft.com/office/drawing/2014/main" val="436311416"/>
                  </a:ext>
                </a:extLst>
              </a:tr>
            </a:tbl>
          </a:graphicData>
        </a:graphic>
      </p:graphicFrame>
      <p:cxnSp>
        <p:nvCxnSpPr>
          <p:cNvPr id="20" name="Taisns bultveida savienotājs 19">
            <a:extLst>
              <a:ext uri="{FF2B5EF4-FFF2-40B4-BE49-F238E27FC236}">
                <a16:creationId xmlns:a16="http://schemas.microsoft.com/office/drawing/2014/main" id="{27E71614-A6E5-C75E-40C3-BF6462E8B31E}"/>
              </a:ext>
            </a:extLst>
          </p:cNvPr>
          <p:cNvCxnSpPr>
            <a:cxnSpLocks/>
          </p:cNvCxnSpPr>
          <p:nvPr/>
        </p:nvCxnSpPr>
        <p:spPr>
          <a:xfrm>
            <a:off x="8036023" y="3223535"/>
            <a:ext cx="0" cy="259141"/>
          </a:xfrm>
          <a:prstGeom prst="straightConnector1">
            <a:avLst/>
          </a:prstGeom>
          <a:ln>
            <a:solidFill>
              <a:srgbClr val="005688"/>
            </a:solidFill>
            <a:tailEnd type="triangle"/>
          </a:ln>
        </p:spPr>
        <p:style>
          <a:lnRef idx="3">
            <a:schemeClr val="dk1"/>
          </a:lnRef>
          <a:fillRef idx="0">
            <a:schemeClr val="dk1"/>
          </a:fillRef>
          <a:effectRef idx="2">
            <a:schemeClr val="dk1"/>
          </a:effectRef>
          <a:fontRef idx="minor">
            <a:schemeClr val="tx1"/>
          </a:fontRef>
        </p:style>
      </p:cxnSp>
      <p:pic>
        <p:nvPicPr>
          <p:cNvPr id="22" name="Attēls 21" descr="Attēls, kurā ir teksts, ekrānuzņēmums, fonts, dizains&#10;&#10;Apraksts ģenerēts automātiski">
            <a:extLst>
              <a:ext uri="{FF2B5EF4-FFF2-40B4-BE49-F238E27FC236}">
                <a16:creationId xmlns:a16="http://schemas.microsoft.com/office/drawing/2014/main" id="{A145F0CA-380C-0F06-321B-6CBB5CD8D70A}"/>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a:off x="-25567" y="6685980"/>
            <a:ext cx="9169567" cy="172020"/>
          </a:xfrm>
          <a:prstGeom prst="rect">
            <a:avLst/>
          </a:prstGeom>
        </p:spPr>
      </p:pic>
    </p:spTree>
    <p:extLst>
      <p:ext uri="{BB962C8B-B14F-4D97-AF65-F5344CB8AC3E}">
        <p14:creationId xmlns:p14="http://schemas.microsoft.com/office/powerpoint/2010/main" val="17388848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6">
            <a:extLst>
              <a:ext uri="{FF2B5EF4-FFF2-40B4-BE49-F238E27FC236}">
                <a16:creationId xmlns:a16="http://schemas.microsoft.com/office/drawing/2014/main" id="{DFC6E2D0-C743-79D6-2EB3-470E2DC9F5F6}"/>
              </a:ext>
            </a:extLst>
          </p:cNvPr>
          <p:cNvSpPr txBox="1">
            <a:spLocks/>
          </p:cNvSpPr>
          <p:nvPr/>
        </p:nvSpPr>
        <p:spPr>
          <a:xfrm>
            <a:off x="0" y="-2882"/>
            <a:ext cx="9169567" cy="867265"/>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VIDE SKOLĀ - DISCIPLINĀRAIS KLIMATS</a:t>
            </a:r>
          </a:p>
        </p:txBody>
      </p:sp>
      <p:graphicFrame>
        <p:nvGraphicFramePr>
          <p:cNvPr id="5" name="Chart 1">
            <a:extLst>
              <a:ext uri="{FF2B5EF4-FFF2-40B4-BE49-F238E27FC236}">
                <a16:creationId xmlns:a16="http://schemas.microsoft.com/office/drawing/2014/main" id="{FCB41AC1-4D59-47F0-8598-415B31A0CAF6}"/>
              </a:ext>
            </a:extLst>
          </p:cNvPr>
          <p:cNvGraphicFramePr>
            <a:graphicFrameLocks/>
          </p:cNvGraphicFramePr>
          <p:nvPr>
            <p:extLst>
              <p:ext uri="{D42A27DB-BD31-4B8C-83A1-F6EECF244321}">
                <p14:modId xmlns:p14="http://schemas.microsoft.com/office/powerpoint/2010/main" val="3924626628"/>
              </p:ext>
            </p:extLst>
          </p:nvPr>
        </p:nvGraphicFramePr>
        <p:xfrm>
          <a:off x="339364" y="961535"/>
          <a:ext cx="8342723" cy="443059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268820DE-50B4-1EFC-4A8D-D395BF47C297}"/>
              </a:ext>
            </a:extLst>
          </p:cNvPr>
          <p:cNvSpPr txBox="1"/>
          <p:nvPr/>
        </p:nvSpPr>
        <p:spPr>
          <a:xfrm>
            <a:off x="810705" y="5392133"/>
            <a:ext cx="7871382" cy="1015663"/>
          </a:xfrm>
          <a:prstGeom prst="rect">
            <a:avLst/>
          </a:prstGeom>
          <a:noFill/>
        </p:spPr>
        <p:txBody>
          <a:bodyPr wrap="square" rtlCol="0">
            <a:spAutoFit/>
          </a:bodyPr>
          <a:lstStyle/>
          <a:p>
            <a:r>
              <a:rPr lang="lv-LV" sz="2000" b="1" i="1" dirty="0"/>
              <a:t>Divas trešdaļas mūsu skolēnu piekrīt, ka skolēniem un skolotājiem ir kopā jālemj par skolas noteikumiem attiecībā uz digitālo ierīču izmantošanu stundās. </a:t>
            </a:r>
          </a:p>
        </p:txBody>
      </p:sp>
      <p:pic>
        <p:nvPicPr>
          <p:cNvPr id="2" name="Attēls 1" descr="Attēls, kurā ir teksts, ekrānuzņēmums, fonts, dizains&#10;&#10;Apraksts ģenerēts automātiski">
            <a:extLst>
              <a:ext uri="{FF2B5EF4-FFF2-40B4-BE49-F238E27FC236}">
                <a16:creationId xmlns:a16="http://schemas.microsoft.com/office/drawing/2014/main" id="{0F4E6811-F39E-7923-30F2-6760DA6C27CA}"/>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685980"/>
            <a:ext cx="9169567" cy="172020"/>
          </a:xfrm>
          <a:prstGeom prst="rect">
            <a:avLst/>
          </a:prstGeom>
        </p:spPr>
      </p:pic>
    </p:spTree>
    <p:extLst>
      <p:ext uri="{BB962C8B-B14F-4D97-AF65-F5344CB8AC3E}">
        <p14:creationId xmlns:p14="http://schemas.microsoft.com/office/powerpoint/2010/main" val="14091684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ula 10">
            <a:extLst>
              <a:ext uri="{FF2B5EF4-FFF2-40B4-BE49-F238E27FC236}">
                <a16:creationId xmlns:a16="http://schemas.microsoft.com/office/drawing/2014/main" id="{FD8AC6B4-F04C-71E5-4F13-565D743DA5F7}"/>
              </a:ext>
            </a:extLst>
          </p:cNvPr>
          <p:cNvGraphicFramePr>
            <a:graphicFrameLocks noGrp="1"/>
          </p:cNvGraphicFramePr>
          <p:nvPr>
            <p:extLst>
              <p:ext uri="{D42A27DB-BD31-4B8C-83A1-F6EECF244321}">
                <p14:modId xmlns:p14="http://schemas.microsoft.com/office/powerpoint/2010/main" val="1696056698"/>
              </p:ext>
            </p:extLst>
          </p:nvPr>
        </p:nvGraphicFramePr>
        <p:xfrm>
          <a:off x="131975" y="1480008"/>
          <a:ext cx="8951394" cy="4675674"/>
        </p:xfrm>
        <a:graphic>
          <a:graphicData uri="http://schemas.openxmlformats.org/drawingml/2006/table">
            <a:tbl>
              <a:tblPr firstRow="1" firstCol="1" bandRow="1"/>
              <a:tblGrid>
                <a:gridCol w="4397608">
                  <a:extLst>
                    <a:ext uri="{9D8B030D-6E8A-4147-A177-3AD203B41FA5}">
                      <a16:colId xmlns:a16="http://schemas.microsoft.com/office/drawing/2014/main" val="501592327"/>
                    </a:ext>
                  </a:extLst>
                </a:gridCol>
                <a:gridCol w="4553786">
                  <a:extLst>
                    <a:ext uri="{9D8B030D-6E8A-4147-A177-3AD203B41FA5}">
                      <a16:colId xmlns:a16="http://schemas.microsoft.com/office/drawing/2014/main" val="2914569505"/>
                    </a:ext>
                  </a:extLst>
                </a:gridCol>
              </a:tblGrid>
              <a:tr h="348517">
                <a:tc>
                  <a:txBody>
                    <a:bodyPr/>
                    <a:lstStyle/>
                    <a:p>
                      <a:pPr algn="l">
                        <a:lnSpc>
                          <a:spcPct val="107000"/>
                        </a:lnSpc>
                        <a:spcAft>
                          <a:spcPts val="0"/>
                        </a:spcAft>
                      </a:pPr>
                      <a:r>
                        <a:rPr lang="lv-LV" sz="1600">
                          <a:effectLst/>
                          <a:latin typeface="+mn-lt"/>
                          <a:ea typeface="Calibri" panose="020F0502020204030204" pitchFamily="34" charset="0"/>
                          <a:cs typeface="Times New Roman" panose="02020603050405020304" pitchFamily="18" charset="0"/>
                        </a:rPr>
                        <a:t> </a:t>
                      </a:r>
                      <a:r>
                        <a:rPr lang="lv-LV" sz="1600" b="1">
                          <a:effectLst/>
                          <a:latin typeface="+mn-lt"/>
                          <a:cs typeface="Times New Roman" panose="02020603050405020304" pitchFamily="18" charset="0"/>
                        </a:rPr>
                        <a:t> </a:t>
                      </a:r>
                      <a:endParaRPr lang="lv-LV" sz="1600" dirty="0">
                        <a:effectLst/>
                        <a:latin typeface="+mn-lt"/>
                        <a:cs typeface="Times New Roman" panose="02020603050405020304" pitchFamily="18" charset="0"/>
                      </a:endParaRPr>
                    </a:p>
                  </a:txBody>
                  <a:tcPr marL="29144" marR="29144" marT="0" marB="0">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tc rowSpan="2">
                  <a:txBody>
                    <a:bodyPr/>
                    <a:lstStyle/>
                    <a:p>
                      <a:pPr marL="179388" indent="0" algn="l">
                        <a:lnSpc>
                          <a:spcPct val="107000"/>
                        </a:lnSpc>
                        <a:spcAft>
                          <a:spcPts val="0"/>
                        </a:spcAft>
                      </a:pPr>
                      <a:r>
                        <a:rPr lang="lv-LV" sz="1800" b="1">
                          <a:solidFill>
                            <a:srgbClr val="C2A723"/>
                          </a:solidFill>
                          <a:effectLst/>
                          <a:latin typeface="+mn-lt"/>
                          <a:ea typeface="Calibri" panose="020F0502020204030204" pitchFamily="34" charset="0"/>
                          <a:cs typeface="Times New Roman" panose="02020603050405020304" pitchFamily="18" charset="0"/>
                        </a:rPr>
                        <a:t>PISA 2000   43 dalībvalstis (29 OECD valstis)</a:t>
                      </a:r>
                      <a:endParaRPr lang="lv-LV" sz="1800" dirty="0">
                        <a:effectLst/>
                        <a:latin typeface="+mn-lt"/>
                        <a:ea typeface="Calibri" panose="020F0502020204030204" pitchFamily="34" charset="0"/>
                        <a:cs typeface="Times New Roman" panose="02020603050405020304" pitchFamily="18" charset="0"/>
                      </a:endParaRPr>
                    </a:p>
                    <a:p>
                      <a:pPr marL="0" indent="179388" algn="l">
                        <a:lnSpc>
                          <a:spcPct val="107000"/>
                        </a:lnSpc>
                        <a:spcAft>
                          <a:spcPts val="0"/>
                        </a:spcAft>
                      </a:pPr>
                      <a:r>
                        <a:rPr lang="lv-LV" sz="1800" b="1" i="1" u="sng">
                          <a:solidFill>
                            <a:srgbClr val="C2A723"/>
                          </a:solidFill>
                          <a:effectLst/>
                          <a:latin typeface="+mn-lt"/>
                          <a:ea typeface="Calibri" panose="020F0502020204030204" pitchFamily="34" charset="0"/>
                          <a:cs typeface="Times New Roman" panose="02020603050405020304" pitchFamily="18" charset="0"/>
                        </a:rPr>
                        <a:t>Lasīšana</a:t>
                      </a:r>
                      <a:r>
                        <a:rPr lang="lv-LV" sz="1800" b="1">
                          <a:solidFill>
                            <a:srgbClr val="C2A723"/>
                          </a:solidFill>
                          <a:effectLst/>
                          <a:latin typeface="+mn-lt"/>
                          <a:ea typeface="Calibri" panose="020F0502020204030204" pitchFamily="34" charset="0"/>
                          <a:cs typeface="Times New Roman" panose="02020603050405020304" pitchFamily="18" charset="0"/>
                        </a:rPr>
                        <a:t>, </a:t>
                      </a:r>
                      <a:r>
                        <a:rPr lang="lv-LV" sz="1800" b="1" dirty="0">
                          <a:solidFill>
                            <a:srgbClr val="C2A723"/>
                          </a:solidFill>
                          <a:effectLst/>
                          <a:latin typeface="+mn-lt"/>
                          <a:ea typeface="Calibri" panose="020F0502020204030204" pitchFamily="34" charset="0"/>
                          <a:cs typeface="Times New Roman" panose="02020603050405020304" pitchFamily="18" charset="0"/>
                        </a:rPr>
                        <a:t>matemātika, dabaszinātnes</a:t>
                      </a:r>
                      <a:endParaRPr lang="lv-LV" sz="1600" dirty="0">
                        <a:effectLst/>
                        <a:latin typeface="+mn-lt"/>
                        <a:ea typeface="Calibri" panose="020F0502020204030204" pitchFamily="34" charset="0"/>
                        <a:cs typeface="Times New Roman" panose="02020603050405020304" pitchFamily="18" charset="0"/>
                      </a:endParaRPr>
                    </a:p>
                  </a:txBody>
                  <a:tcPr marL="29144" marR="29144" marT="0" marB="0">
                    <a:lnL w="28575" cap="flat" cmpd="sng" algn="ctr">
                      <a:solidFill>
                        <a:srgbClr val="00789F"/>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1770827222"/>
                  </a:ext>
                </a:extLst>
              </a:tr>
              <a:tr h="155503">
                <a:tc rowSpan="3">
                  <a:txBody>
                    <a:bodyPr/>
                    <a:lstStyle/>
                    <a:p>
                      <a:pPr algn="l">
                        <a:lnSpc>
                          <a:spcPct val="107000"/>
                        </a:lnSpc>
                        <a:spcAft>
                          <a:spcPts val="0"/>
                        </a:spcAft>
                      </a:pPr>
                      <a:r>
                        <a:rPr lang="lv-LV" sz="1800" b="1" dirty="0">
                          <a:solidFill>
                            <a:srgbClr val="3F76BA"/>
                          </a:solidFill>
                          <a:effectLst/>
                          <a:latin typeface="+mn-lt"/>
                          <a:ea typeface="Calibri" panose="020F0502020204030204" pitchFamily="34" charset="0"/>
                          <a:cs typeface="Times New Roman" panose="02020603050405020304" pitchFamily="18" charset="0"/>
                        </a:rPr>
                        <a:t>PISA 2003   41 dalībvalsts (31 OECD valsts)</a:t>
                      </a:r>
                      <a:endParaRPr lang="lv-LV" sz="1800" dirty="0">
                        <a:effectLst/>
                        <a:latin typeface="+mn-lt"/>
                        <a:ea typeface="Calibri" panose="020F0502020204030204" pitchFamily="34" charset="0"/>
                        <a:cs typeface="Times New Roman" panose="02020603050405020304" pitchFamily="18" charset="0"/>
                      </a:endParaRPr>
                    </a:p>
                    <a:p>
                      <a:pPr algn="l">
                        <a:lnSpc>
                          <a:spcPct val="107000"/>
                        </a:lnSpc>
                        <a:spcAft>
                          <a:spcPts val="0"/>
                        </a:spcAft>
                      </a:pPr>
                      <a:r>
                        <a:rPr lang="lv-LV" sz="1800" b="1" i="1" u="sng" dirty="0">
                          <a:solidFill>
                            <a:srgbClr val="3F76BA"/>
                          </a:solidFill>
                          <a:effectLst/>
                          <a:latin typeface="+mn-lt"/>
                          <a:ea typeface="Calibri" panose="020F0502020204030204" pitchFamily="34" charset="0"/>
                          <a:cs typeface="Times New Roman" panose="02020603050405020304" pitchFamily="18" charset="0"/>
                        </a:rPr>
                        <a:t>Matemātika</a:t>
                      </a:r>
                      <a:r>
                        <a:rPr lang="lv-LV" sz="1800" b="1" dirty="0">
                          <a:solidFill>
                            <a:srgbClr val="3F76BA"/>
                          </a:solidFill>
                          <a:effectLst/>
                          <a:latin typeface="+mn-lt"/>
                          <a:ea typeface="Calibri" panose="020F0502020204030204" pitchFamily="34" charset="0"/>
                          <a:cs typeface="Times New Roman" panose="02020603050405020304" pitchFamily="18" charset="0"/>
                        </a:rPr>
                        <a:t>, dabaszinātnes, lasīšana + </a:t>
                      </a:r>
                      <a:endParaRPr lang="lv-LV" sz="1800" dirty="0">
                        <a:effectLst/>
                        <a:latin typeface="+mn-lt"/>
                        <a:ea typeface="Calibri" panose="020F0502020204030204" pitchFamily="34" charset="0"/>
                        <a:cs typeface="Times New Roman" panose="02020603050405020304" pitchFamily="18" charset="0"/>
                      </a:endParaRPr>
                    </a:p>
                    <a:p>
                      <a:pPr algn="l">
                        <a:lnSpc>
                          <a:spcPct val="107000"/>
                        </a:lnSpc>
                        <a:spcAft>
                          <a:spcPts val="0"/>
                        </a:spcAft>
                      </a:pPr>
                      <a:r>
                        <a:rPr lang="lv-LV" sz="1800" b="1" dirty="0" err="1">
                          <a:solidFill>
                            <a:srgbClr val="3F76BA"/>
                          </a:solidFill>
                          <a:effectLst/>
                          <a:latin typeface="+mn-lt"/>
                          <a:ea typeface="Calibri" panose="020F0502020204030204" pitchFamily="34" charset="0"/>
                          <a:cs typeface="Times New Roman" panose="02020603050405020304" pitchFamily="18" charset="0"/>
                        </a:rPr>
                        <a:t>problēmrisināšana</a:t>
                      </a:r>
                      <a:endParaRPr lang="lv-LV" sz="1800" dirty="0">
                        <a:effectLst/>
                        <a:latin typeface="+mn-lt"/>
                        <a:ea typeface="Calibri" panose="020F0502020204030204" pitchFamily="34" charset="0"/>
                        <a:cs typeface="Times New Roman" panose="02020603050405020304" pitchFamily="18" charset="0"/>
                      </a:endParaRPr>
                    </a:p>
                  </a:txBody>
                  <a:tcPr marL="29144" marR="29144" marT="0" marB="0">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tc vMerge="1">
                  <a:txBody>
                    <a:bodyPr/>
                    <a:lstStyle/>
                    <a:p>
                      <a:endParaRPr lang="lv-LV"/>
                    </a:p>
                  </a:txBody>
                  <a:tcPr>
                    <a:lnL w="28575" cap="flat" cmpd="sng" algn="ctr">
                      <a:solidFill>
                        <a:srgbClr val="00789F"/>
                      </a:solidFill>
                      <a:prstDash val="solid"/>
                      <a:round/>
                      <a:headEnd type="none" w="med" len="med"/>
                      <a:tailEnd type="none" w="med" len="med"/>
                    </a:lnL>
                    <a:lnT w="28575" cap="flat" cmpd="sng" algn="ctr">
                      <a:solidFill>
                        <a:srgbClr val="00789F"/>
                      </a:solidFill>
                      <a:prstDash val="solid"/>
                      <a:round/>
                      <a:headEnd type="none" w="med" len="med"/>
                      <a:tailEnd type="none" w="med" len="med"/>
                    </a:lnT>
                  </a:tcPr>
                </a:tc>
                <a:extLst>
                  <a:ext uri="{0D108BD9-81ED-4DB2-BD59-A6C34878D82A}">
                    <a16:rowId xmlns:a16="http://schemas.microsoft.com/office/drawing/2014/main" val="3438254771"/>
                  </a:ext>
                </a:extLst>
              </a:tr>
              <a:tr h="380053">
                <a:tc vMerge="1">
                  <a:txBody>
                    <a:bodyPr/>
                    <a:lstStyle/>
                    <a:p>
                      <a:endParaRPr lang="lv-LV"/>
                    </a:p>
                  </a:txBody>
                  <a:tcPr/>
                </a:tc>
                <a:tc>
                  <a:txBody>
                    <a:bodyPr/>
                    <a:lstStyle/>
                    <a:p>
                      <a:r>
                        <a:rPr lang="lv-LV" sz="1100" b="1">
                          <a:effectLst/>
                          <a:latin typeface="+mn-lt"/>
                          <a:ea typeface="Calibri" panose="020F0502020204030204" pitchFamily="34" charset="0"/>
                          <a:cs typeface="Times New Roman" panose="02020603050405020304" pitchFamily="18" charset="0"/>
                        </a:rPr>
                        <a:t> </a:t>
                      </a:r>
                    </a:p>
                    <a:p>
                      <a:pPr algn="l">
                        <a:lnSpc>
                          <a:spcPct val="107000"/>
                        </a:lnSpc>
                        <a:spcAft>
                          <a:spcPts val="0"/>
                        </a:spcAft>
                      </a:pPr>
                      <a:r>
                        <a:rPr lang="lv-LV" sz="1100" b="1">
                          <a:effectLst/>
                          <a:latin typeface="+mn-lt"/>
                          <a:cs typeface="Times New Roman" panose="02020603050405020304" pitchFamily="18" charset="0"/>
                        </a:rPr>
                        <a:t> </a:t>
                      </a:r>
                      <a:endParaRPr lang="lv-LV" sz="1100" dirty="0">
                        <a:effectLst/>
                        <a:latin typeface="+mn-lt"/>
                        <a:cs typeface="Times New Roman" panose="02020603050405020304" pitchFamily="18" charset="0"/>
                      </a:endParaRPr>
                    </a:p>
                  </a:txBody>
                  <a:tcPr marL="29144" marR="29144" marT="0" marB="0">
                    <a:lnL w="28575" cap="flat" cmpd="sng" algn="ctr">
                      <a:solidFill>
                        <a:srgbClr val="00789F"/>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3111439027"/>
                  </a:ext>
                </a:extLst>
              </a:tr>
              <a:tr h="252591">
                <a:tc vMerge="1">
                  <a:txBody>
                    <a:bodyPr/>
                    <a:lstStyle/>
                    <a:p>
                      <a:endParaRPr lang="lv-LV"/>
                    </a:p>
                  </a:txBody>
                  <a:tcPr>
                    <a:lnT w="28575" cap="flat" cmpd="sng" algn="ctr">
                      <a:solidFill>
                        <a:srgbClr val="00789F"/>
                      </a:solidFill>
                      <a:prstDash val="solid"/>
                      <a:round/>
                      <a:headEnd type="none" w="med" len="med"/>
                      <a:tailEnd type="none" w="med" len="med"/>
                    </a:lnT>
                  </a:tcPr>
                </a:tc>
                <a:tc rowSpan="3">
                  <a:txBody>
                    <a:bodyPr/>
                    <a:lstStyle/>
                    <a:p>
                      <a:pPr marL="0" indent="179388" algn="l">
                        <a:lnSpc>
                          <a:spcPct val="107000"/>
                        </a:lnSpc>
                        <a:spcAft>
                          <a:spcPts val="0"/>
                        </a:spcAft>
                      </a:pPr>
                      <a:r>
                        <a:rPr lang="lv-LV" sz="1800" b="1">
                          <a:solidFill>
                            <a:srgbClr val="289034"/>
                          </a:solidFill>
                          <a:effectLst/>
                          <a:latin typeface="+mn-lt"/>
                          <a:ea typeface="Calibri" panose="020F0502020204030204" pitchFamily="34" charset="0"/>
                          <a:cs typeface="Times New Roman" panose="02020603050405020304" pitchFamily="18" charset="0"/>
                        </a:rPr>
                        <a:t>PISA 2006   </a:t>
                      </a:r>
                      <a:r>
                        <a:rPr lang="lv-LV" sz="1800" b="1" kern="1200" dirty="0">
                          <a:solidFill>
                            <a:srgbClr val="289034"/>
                          </a:solidFill>
                          <a:effectLst/>
                          <a:latin typeface="+mn-lt"/>
                          <a:ea typeface="Calibri" panose="020F0502020204030204" pitchFamily="34" charset="0"/>
                          <a:cs typeface="Times New Roman" panose="02020603050405020304" pitchFamily="18" charset="0"/>
                        </a:rPr>
                        <a:t>57 dalībvalstis (29 OECD valstis)</a:t>
                      </a:r>
                    </a:p>
                    <a:p>
                      <a:pPr marL="0" indent="179388" algn="l">
                        <a:lnSpc>
                          <a:spcPct val="107000"/>
                        </a:lnSpc>
                        <a:spcAft>
                          <a:spcPts val="0"/>
                        </a:spcAft>
                      </a:pPr>
                      <a:r>
                        <a:rPr lang="lv-LV" sz="1800" b="1" i="1" u="sng">
                          <a:solidFill>
                            <a:srgbClr val="289034"/>
                          </a:solidFill>
                          <a:effectLst/>
                          <a:latin typeface="+mn-lt"/>
                          <a:ea typeface="Calibri" panose="020F0502020204030204" pitchFamily="34" charset="0"/>
                          <a:cs typeface="Times New Roman" panose="02020603050405020304" pitchFamily="18" charset="0"/>
                        </a:rPr>
                        <a:t>Dabaszinātnes</a:t>
                      </a:r>
                      <a:r>
                        <a:rPr lang="lv-LV" sz="1800" b="1">
                          <a:solidFill>
                            <a:srgbClr val="289034"/>
                          </a:solidFill>
                          <a:effectLst/>
                          <a:latin typeface="+mn-lt"/>
                          <a:ea typeface="Calibri" panose="020F0502020204030204" pitchFamily="34" charset="0"/>
                          <a:cs typeface="Times New Roman" panose="02020603050405020304" pitchFamily="18" charset="0"/>
                        </a:rPr>
                        <a:t>, </a:t>
                      </a:r>
                      <a:r>
                        <a:rPr lang="lv-LV" sz="1800" b="1" dirty="0">
                          <a:solidFill>
                            <a:srgbClr val="289034"/>
                          </a:solidFill>
                          <a:effectLst/>
                          <a:latin typeface="+mn-lt"/>
                          <a:ea typeface="Calibri" panose="020F0502020204030204" pitchFamily="34" charset="0"/>
                          <a:cs typeface="Times New Roman" panose="02020603050405020304" pitchFamily="18" charset="0"/>
                        </a:rPr>
                        <a:t>lasīšana, matemātika</a:t>
                      </a:r>
                      <a:endParaRPr lang="lv-LV" sz="1800" dirty="0">
                        <a:solidFill>
                          <a:srgbClr val="289034"/>
                        </a:solidFill>
                        <a:effectLst/>
                        <a:latin typeface="+mn-lt"/>
                        <a:ea typeface="Calibri" panose="020F0502020204030204" pitchFamily="34" charset="0"/>
                        <a:cs typeface="Times New Roman" panose="02020603050405020304" pitchFamily="18" charset="0"/>
                      </a:endParaRPr>
                    </a:p>
                  </a:txBody>
                  <a:tcPr marL="29144" marR="29144" marT="0" marB="0">
                    <a:lnR w="28575" cap="flat" cmpd="sng" algn="ctr">
                      <a:solidFill>
                        <a:schemeClr val="bg1"/>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1940731936"/>
                  </a:ext>
                </a:extLst>
              </a:tr>
              <a:tr h="139178">
                <a:tc>
                  <a:txBody>
                    <a:bodyPr/>
                    <a:lstStyle/>
                    <a:p>
                      <a:pPr algn="l">
                        <a:lnSpc>
                          <a:spcPct val="107000"/>
                        </a:lnSpc>
                        <a:spcAft>
                          <a:spcPts val="0"/>
                        </a:spcAft>
                      </a:pPr>
                      <a:r>
                        <a:rPr lang="lv-LV" sz="1100" b="1">
                          <a:effectLst/>
                          <a:latin typeface="+mn-lt"/>
                          <a:ea typeface="Calibri" panose="020F0502020204030204" pitchFamily="34" charset="0"/>
                          <a:cs typeface="Times New Roman" panose="02020603050405020304" pitchFamily="18" charset="0"/>
                        </a:rPr>
                        <a:t> </a:t>
                      </a:r>
                    </a:p>
                    <a:p>
                      <a:pPr algn="l">
                        <a:lnSpc>
                          <a:spcPct val="107000"/>
                        </a:lnSpc>
                        <a:spcAft>
                          <a:spcPts val="0"/>
                        </a:spcAft>
                      </a:pPr>
                      <a:r>
                        <a:rPr lang="lv-LV" sz="1100" b="1">
                          <a:effectLst/>
                          <a:latin typeface="+mn-lt"/>
                          <a:cs typeface="Times New Roman" panose="02020603050405020304" pitchFamily="18" charset="0"/>
                        </a:rPr>
                        <a:t> </a:t>
                      </a:r>
                      <a:endParaRPr lang="lv-LV" sz="1100" dirty="0">
                        <a:effectLst/>
                        <a:latin typeface="+mn-lt"/>
                        <a:cs typeface="Times New Roman" panose="02020603050405020304" pitchFamily="18" charset="0"/>
                      </a:endParaRPr>
                    </a:p>
                  </a:txBody>
                  <a:tcPr marL="29144" marR="29144" marT="0" marB="0">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tc vMerge="1">
                  <a:txBody>
                    <a:bodyPr/>
                    <a:lstStyle/>
                    <a:p>
                      <a:endParaRPr lang="lv-LV"/>
                    </a:p>
                  </a:txBody>
                  <a:tcPr/>
                </a:tc>
                <a:extLst>
                  <a:ext uri="{0D108BD9-81ED-4DB2-BD59-A6C34878D82A}">
                    <a16:rowId xmlns:a16="http://schemas.microsoft.com/office/drawing/2014/main" val="4213867692"/>
                  </a:ext>
                </a:extLst>
              </a:tr>
              <a:tr h="94257">
                <a:tc rowSpan="3">
                  <a:txBody>
                    <a:bodyPr/>
                    <a:lstStyle/>
                    <a:p>
                      <a:pPr algn="l">
                        <a:lnSpc>
                          <a:spcPct val="107000"/>
                        </a:lnSpc>
                        <a:spcAft>
                          <a:spcPts val="0"/>
                        </a:spcAft>
                      </a:pPr>
                      <a:r>
                        <a:rPr lang="lv-LV" sz="1800" b="1">
                          <a:solidFill>
                            <a:srgbClr val="C2A723"/>
                          </a:solidFill>
                          <a:effectLst/>
                          <a:latin typeface="+mn-lt"/>
                          <a:ea typeface="Calibri" panose="020F0502020204030204" pitchFamily="34" charset="0"/>
                          <a:cs typeface="Times New Roman" panose="02020603050405020304" pitchFamily="18" charset="0"/>
                        </a:rPr>
                        <a:t>PISA 2009   </a:t>
                      </a:r>
                      <a:r>
                        <a:rPr lang="lv-LV" sz="1800" b="1" dirty="0">
                          <a:solidFill>
                            <a:srgbClr val="C2A723"/>
                          </a:solidFill>
                          <a:effectLst/>
                          <a:latin typeface="+mn-lt"/>
                          <a:ea typeface="Calibri" panose="020F0502020204030204" pitchFamily="34" charset="0"/>
                          <a:cs typeface="Times New Roman" panose="02020603050405020304" pitchFamily="18" charset="0"/>
                        </a:rPr>
                        <a:t>75 dalībvalstis (37 OECD valstis)</a:t>
                      </a:r>
                      <a:endParaRPr lang="lv-LV" sz="1800" dirty="0">
                        <a:effectLst/>
                        <a:latin typeface="+mn-lt"/>
                        <a:ea typeface="Calibri" panose="020F0502020204030204" pitchFamily="34" charset="0"/>
                        <a:cs typeface="Times New Roman" panose="02020603050405020304" pitchFamily="18" charset="0"/>
                      </a:endParaRPr>
                    </a:p>
                    <a:p>
                      <a:pPr algn="l">
                        <a:lnSpc>
                          <a:spcPct val="107000"/>
                        </a:lnSpc>
                        <a:spcAft>
                          <a:spcPts val="0"/>
                        </a:spcAft>
                      </a:pPr>
                      <a:r>
                        <a:rPr lang="lv-LV" sz="1800" b="1" i="1" u="sng">
                          <a:solidFill>
                            <a:srgbClr val="C2A723"/>
                          </a:solidFill>
                          <a:effectLst/>
                          <a:latin typeface="+mn-lt"/>
                          <a:ea typeface="Calibri" panose="020F0502020204030204" pitchFamily="34" charset="0"/>
                          <a:cs typeface="Times New Roman" panose="02020603050405020304" pitchFamily="18" charset="0"/>
                        </a:rPr>
                        <a:t>Lasīšana</a:t>
                      </a:r>
                      <a:r>
                        <a:rPr lang="lv-LV" sz="1800" b="1">
                          <a:solidFill>
                            <a:srgbClr val="C2A723"/>
                          </a:solidFill>
                          <a:effectLst/>
                          <a:latin typeface="+mn-lt"/>
                          <a:ea typeface="Calibri" panose="020F0502020204030204" pitchFamily="34" charset="0"/>
                          <a:cs typeface="Times New Roman" panose="02020603050405020304" pitchFamily="18" charset="0"/>
                        </a:rPr>
                        <a:t>, </a:t>
                      </a:r>
                      <a:r>
                        <a:rPr lang="lv-LV" sz="1800" b="1" dirty="0">
                          <a:solidFill>
                            <a:srgbClr val="C2A723"/>
                          </a:solidFill>
                          <a:effectLst/>
                          <a:latin typeface="+mn-lt"/>
                          <a:ea typeface="Calibri" panose="020F0502020204030204" pitchFamily="34" charset="0"/>
                          <a:cs typeface="Times New Roman" panose="02020603050405020304" pitchFamily="18" charset="0"/>
                        </a:rPr>
                        <a:t>matemātika, dabaszinātnes</a:t>
                      </a:r>
                      <a:endParaRPr lang="lv-LV" sz="1800" dirty="0">
                        <a:effectLst/>
                        <a:latin typeface="+mn-lt"/>
                        <a:ea typeface="Calibri" panose="020F0502020204030204" pitchFamily="34" charset="0"/>
                        <a:cs typeface="Times New Roman" panose="02020603050405020304" pitchFamily="18" charset="0"/>
                      </a:endParaRPr>
                    </a:p>
                  </a:txBody>
                  <a:tcPr marL="29144" marR="29144" marT="0" marB="0">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tc vMerge="1">
                  <a:txBody>
                    <a:bodyPr/>
                    <a:lstStyle/>
                    <a:p>
                      <a:endParaRPr lang="lv-LV"/>
                    </a:p>
                  </a:txBody>
                  <a:tcPr>
                    <a:lnL w="28575" cap="flat" cmpd="sng" algn="ctr">
                      <a:solidFill>
                        <a:srgbClr val="00789F"/>
                      </a:solidFill>
                      <a:prstDash val="solid"/>
                      <a:round/>
                      <a:headEnd type="none" w="med" len="med"/>
                      <a:tailEnd type="none" w="med" len="med"/>
                    </a:lnL>
                    <a:lnT w="28575" cap="flat" cmpd="sng" algn="ctr">
                      <a:solidFill>
                        <a:srgbClr val="00789F"/>
                      </a:solidFill>
                      <a:prstDash val="solid"/>
                      <a:round/>
                      <a:headEnd type="none" w="med" len="med"/>
                      <a:tailEnd type="none" w="med" len="med"/>
                    </a:lnT>
                  </a:tcPr>
                </a:tc>
                <a:extLst>
                  <a:ext uri="{0D108BD9-81ED-4DB2-BD59-A6C34878D82A}">
                    <a16:rowId xmlns:a16="http://schemas.microsoft.com/office/drawing/2014/main" val="1788089196"/>
                  </a:ext>
                </a:extLst>
              </a:tr>
              <a:tr h="372813">
                <a:tc vMerge="1">
                  <a:txBody>
                    <a:bodyPr/>
                    <a:lstStyle/>
                    <a:p>
                      <a:endParaRPr lang="lv-LV"/>
                    </a:p>
                  </a:txBody>
                  <a:tcPr/>
                </a:tc>
                <a:tc>
                  <a:txBody>
                    <a:bodyPr/>
                    <a:lstStyle/>
                    <a:p>
                      <a:pPr algn="l">
                        <a:lnSpc>
                          <a:spcPct val="107000"/>
                        </a:lnSpc>
                        <a:spcAft>
                          <a:spcPts val="0"/>
                        </a:spcAft>
                      </a:pPr>
                      <a:r>
                        <a:rPr lang="lv-LV" sz="1050" b="1">
                          <a:effectLst/>
                          <a:latin typeface="+mn-lt"/>
                          <a:ea typeface="Calibri" panose="020F0502020204030204" pitchFamily="34" charset="0"/>
                          <a:cs typeface="Times New Roman" panose="02020603050405020304" pitchFamily="18" charset="0"/>
                        </a:rPr>
                        <a:t> </a:t>
                      </a:r>
                    </a:p>
                    <a:p>
                      <a:pPr algn="l">
                        <a:lnSpc>
                          <a:spcPct val="107000"/>
                        </a:lnSpc>
                        <a:spcAft>
                          <a:spcPts val="0"/>
                        </a:spcAft>
                      </a:pPr>
                      <a:r>
                        <a:rPr lang="lv-LV" sz="1050" b="1">
                          <a:effectLst/>
                          <a:latin typeface="+mn-lt"/>
                          <a:cs typeface="Times New Roman" panose="02020603050405020304" pitchFamily="18" charset="0"/>
                        </a:rPr>
                        <a:t> </a:t>
                      </a:r>
                      <a:endParaRPr lang="lv-LV" sz="1050" dirty="0">
                        <a:effectLst/>
                        <a:latin typeface="+mn-lt"/>
                        <a:cs typeface="Times New Roman" panose="02020603050405020304" pitchFamily="18" charset="0"/>
                      </a:endParaRPr>
                    </a:p>
                  </a:txBody>
                  <a:tcPr marL="29144" marR="29144" marT="0" marB="0">
                    <a:lnL w="28575" cap="flat" cmpd="sng" algn="ctr">
                      <a:solidFill>
                        <a:srgbClr val="00789F"/>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1889389086"/>
                  </a:ext>
                </a:extLst>
              </a:tr>
              <a:tr h="142975">
                <a:tc vMerge="1">
                  <a:txBody>
                    <a:bodyPr/>
                    <a:lstStyle/>
                    <a:p>
                      <a:endParaRPr lang="lv-LV"/>
                    </a:p>
                  </a:txBody>
                  <a:tcPr>
                    <a:lnT w="28575" cap="flat" cmpd="sng" algn="ctr">
                      <a:solidFill>
                        <a:srgbClr val="00789F"/>
                      </a:solidFill>
                      <a:prstDash val="solid"/>
                      <a:round/>
                      <a:headEnd type="none" w="med" len="med"/>
                      <a:tailEnd type="none" w="med" len="med"/>
                    </a:lnT>
                  </a:tcPr>
                </a:tc>
                <a:tc rowSpan="3">
                  <a:txBody>
                    <a:bodyPr/>
                    <a:lstStyle/>
                    <a:p>
                      <a:pPr marL="179388" marR="0" lvl="0" indent="0" algn="l" defTabSz="914400" rtl="0" eaLnBrk="1" fontAlgn="auto" latinLnBrk="0" hangingPunct="1">
                        <a:lnSpc>
                          <a:spcPct val="107000"/>
                        </a:lnSpc>
                        <a:spcBef>
                          <a:spcPts val="0"/>
                        </a:spcBef>
                        <a:spcAft>
                          <a:spcPts val="0"/>
                        </a:spcAft>
                        <a:buClrTx/>
                        <a:buSzTx/>
                        <a:buFontTx/>
                        <a:buNone/>
                        <a:tabLst/>
                        <a:defRPr/>
                      </a:pPr>
                      <a:r>
                        <a:rPr lang="lv-LV" sz="1800" b="1">
                          <a:solidFill>
                            <a:srgbClr val="3F76BA"/>
                          </a:solidFill>
                          <a:effectLst/>
                          <a:latin typeface="+mn-lt"/>
                          <a:ea typeface="Calibri" panose="020F0502020204030204" pitchFamily="34" charset="0"/>
                          <a:cs typeface="Times New Roman" panose="02020603050405020304" pitchFamily="18" charset="0"/>
                        </a:rPr>
                        <a:t>PISA 2012   </a:t>
                      </a:r>
                      <a:r>
                        <a:rPr kumimoji="0" lang="lv-LV" sz="1800" b="1" i="0" u="none" strike="noStrike" kern="1200" cap="none" spc="0" normalizeH="0" baseline="0" noProof="0">
                          <a:ln>
                            <a:noFill/>
                          </a:ln>
                          <a:solidFill>
                            <a:srgbClr val="3F76BA"/>
                          </a:solidFill>
                          <a:effectLst/>
                          <a:uLnTx/>
                          <a:uFillTx/>
                          <a:latin typeface="+mn-lt"/>
                          <a:ea typeface="Calibri" panose="020F0502020204030204" pitchFamily="34" charset="0"/>
                          <a:cs typeface="Times New Roman" panose="02020603050405020304" pitchFamily="18" charset="0"/>
                        </a:rPr>
                        <a:t>65 dalībvalstis (34 OECD valstis)</a:t>
                      </a:r>
                      <a:endParaRPr lang="lv-LV" sz="1800" dirty="0">
                        <a:effectLst/>
                        <a:latin typeface="+mn-lt"/>
                        <a:ea typeface="Calibri" panose="020F0502020204030204" pitchFamily="34" charset="0"/>
                        <a:cs typeface="Times New Roman" panose="02020603050405020304" pitchFamily="18" charset="0"/>
                      </a:endParaRPr>
                    </a:p>
                    <a:p>
                      <a:pPr marL="179388" indent="0" algn="l">
                        <a:lnSpc>
                          <a:spcPct val="107000"/>
                        </a:lnSpc>
                        <a:spcAft>
                          <a:spcPts val="0"/>
                        </a:spcAft>
                      </a:pPr>
                      <a:r>
                        <a:rPr lang="lv-LV" sz="1800" b="1" i="1" u="sng" dirty="0">
                          <a:solidFill>
                            <a:srgbClr val="3F76BA"/>
                          </a:solidFill>
                          <a:effectLst/>
                          <a:latin typeface="+mn-lt"/>
                          <a:ea typeface="Calibri" panose="020F0502020204030204" pitchFamily="34" charset="0"/>
                          <a:cs typeface="Times New Roman" panose="02020603050405020304" pitchFamily="18" charset="0"/>
                        </a:rPr>
                        <a:t>Matemātika</a:t>
                      </a:r>
                      <a:r>
                        <a:rPr lang="lv-LV" sz="1800" b="1" dirty="0">
                          <a:solidFill>
                            <a:srgbClr val="3F76BA"/>
                          </a:solidFill>
                          <a:effectLst/>
                          <a:latin typeface="+mn-lt"/>
                          <a:ea typeface="Calibri" panose="020F0502020204030204" pitchFamily="34" charset="0"/>
                          <a:cs typeface="Times New Roman" panose="02020603050405020304" pitchFamily="18" charset="0"/>
                        </a:rPr>
                        <a:t>, dabaszinātnes, </a:t>
                      </a:r>
                      <a:r>
                        <a:rPr lang="lv-LV" sz="1800" b="1">
                          <a:solidFill>
                            <a:srgbClr val="3F76BA"/>
                          </a:solidFill>
                          <a:effectLst/>
                          <a:latin typeface="+mn-lt"/>
                          <a:ea typeface="Calibri" panose="020F0502020204030204" pitchFamily="34" charset="0"/>
                          <a:cs typeface="Times New Roman" panose="02020603050405020304" pitchFamily="18" charset="0"/>
                        </a:rPr>
                        <a:t>lasīšana + finanšu kompetence</a:t>
                      </a:r>
                      <a:endParaRPr lang="lv-LV" sz="1800" dirty="0">
                        <a:effectLst/>
                        <a:latin typeface="+mn-lt"/>
                        <a:ea typeface="Calibri" panose="020F0502020204030204" pitchFamily="34" charset="0"/>
                        <a:cs typeface="Times New Roman" panose="02020603050405020304" pitchFamily="18" charset="0"/>
                      </a:endParaRPr>
                    </a:p>
                  </a:txBody>
                  <a:tcPr marL="29144" marR="29144" marT="0" marB="0">
                    <a:lnR w="28575" cap="flat" cmpd="sng" algn="ctr">
                      <a:solidFill>
                        <a:schemeClr val="bg1"/>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1324479006"/>
                  </a:ext>
                </a:extLst>
              </a:tr>
              <a:tr h="375499">
                <a:tc>
                  <a:txBody>
                    <a:bodyPr/>
                    <a:lstStyle/>
                    <a:p>
                      <a:pPr algn="l">
                        <a:lnSpc>
                          <a:spcPct val="107000"/>
                        </a:lnSpc>
                        <a:spcAft>
                          <a:spcPts val="0"/>
                        </a:spcAft>
                      </a:pPr>
                      <a:r>
                        <a:rPr lang="lv-LV" sz="1200" b="1">
                          <a:effectLst/>
                          <a:latin typeface="+mn-lt"/>
                          <a:ea typeface="Calibri" panose="020F0502020204030204" pitchFamily="34" charset="0"/>
                          <a:cs typeface="Times New Roman" panose="02020603050405020304" pitchFamily="18" charset="0"/>
                        </a:rPr>
                        <a:t> </a:t>
                      </a:r>
                    </a:p>
                    <a:p>
                      <a:pPr algn="l">
                        <a:lnSpc>
                          <a:spcPct val="107000"/>
                        </a:lnSpc>
                        <a:spcAft>
                          <a:spcPts val="0"/>
                        </a:spcAft>
                      </a:pPr>
                      <a:r>
                        <a:rPr lang="lv-LV" sz="1200" b="1">
                          <a:effectLst/>
                          <a:latin typeface="+mn-lt"/>
                          <a:cs typeface="Times New Roman" panose="02020603050405020304" pitchFamily="18" charset="0"/>
                        </a:rPr>
                        <a:t> </a:t>
                      </a:r>
                      <a:endParaRPr lang="lv-LV" sz="1200" dirty="0">
                        <a:effectLst/>
                        <a:latin typeface="+mn-lt"/>
                        <a:cs typeface="Times New Roman" panose="02020603050405020304" pitchFamily="18" charset="0"/>
                      </a:endParaRPr>
                    </a:p>
                  </a:txBody>
                  <a:tcPr marL="29144" marR="29144" marT="0" marB="0">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tc vMerge="1">
                  <a:txBody>
                    <a:bodyPr/>
                    <a:lstStyle/>
                    <a:p>
                      <a:endParaRPr lang="lv-LV"/>
                    </a:p>
                  </a:txBody>
                  <a:tcPr/>
                </a:tc>
                <a:extLst>
                  <a:ext uri="{0D108BD9-81ED-4DB2-BD59-A6C34878D82A}">
                    <a16:rowId xmlns:a16="http://schemas.microsoft.com/office/drawing/2014/main" val="3185796129"/>
                  </a:ext>
                </a:extLst>
              </a:tr>
              <a:tr h="252591">
                <a:tc rowSpan="3">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lv-LV" sz="1800" b="1" kern="1200" dirty="0">
                          <a:solidFill>
                            <a:srgbClr val="289034"/>
                          </a:solidFill>
                          <a:effectLst/>
                          <a:latin typeface="+mn-lt"/>
                          <a:ea typeface="Calibri" panose="020F0502020204030204" pitchFamily="34" charset="0"/>
                          <a:cs typeface="Times New Roman" panose="02020603050405020304" pitchFamily="18" charset="0"/>
                        </a:rPr>
                        <a:t>PISA </a:t>
                      </a:r>
                      <a:r>
                        <a:rPr lang="lv-LV" sz="1800" b="1" kern="1200">
                          <a:solidFill>
                            <a:srgbClr val="289034"/>
                          </a:solidFill>
                          <a:effectLst/>
                          <a:latin typeface="+mn-lt"/>
                          <a:ea typeface="Calibri" panose="020F0502020204030204" pitchFamily="34" charset="0"/>
                          <a:cs typeface="Times New Roman" panose="02020603050405020304" pitchFamily="18" charset="0"/>
                        </a:rPr>
                        <a:t>2015 72 dalībvalstis (33 OECD valstis)</a:t>
                      </a:r>
                      <a:endParaRPr lang="lv-LV" sz="1800" b="1" kern="1200" dirty="0">
                        <a:solidFill>
                          <a:srgbClr val="289034"/>
                        </a:solidFill>
                        <a:effectLst/>
                        <a:latin typeface="+mn-lt"/>
                        <a:ea typeface="Calibri" panose="020F0502020204030204" pitchFamily="34" charset="0"/>
                        <a:cs typeface="Times New Roman" panose="02020603050405020304" pitchFamily="18" charset="0"/>
                      </a:endParaRPr>
                    </a:p>
                    <a:p>
                      <a:pPr marL="0" indent="0" algn="l" defTabSz="914400" rtl="0" eaLnBrk="1" latinLnBrk="0" hangingPunct="1">
                        <a:lnSpc>
                          <a:spcPct val="107000"/>
                        </a:lnSpc>
                        <a:spcAft>
                          <a:spcPts val="0"/>
                        </a:spcAft>
                      </a:pPr>
                      <a:r>
                        <a:rPr lang="lv-LV" sz="1800" b="1" i="1" u="sng" kern="1200">
                          <a:solidFill>
                            <a:srgbClr val="289034"/>
                          </a:solidFill>
                          <a:effectLst/>
                          <a:latin typeface="+mn-lt"/>
                          <a:ea typeface="Calibri" panose="020F0502020204030204" pitchFamily="34" charset="0"/>
                          <a:cs typeface="Times New Roman" panose="02020603050405020304" pitchFamily="18" charset="0"/>
                        </a:rPr>
                        <a:t>Dabaszinātnes</a:t>
                      </a:r>
                      <a:r>
                        <a:rPr lang="lv-LV" sz="1800" b="1" kern="1200">
                          <a:solidFill>
                            <a:srgbClr val="289034"/>
                          </a:solidFill>
                          <a:effectLst/>
                          <a:latin typeface="+mn-lt"/>
                          <a:ea typeface="Calibri" panose="020F0502020204030204" pitchFamily="34" charset="0"/>
                          <a:cs typeface="Times New Roman" panose="02020603050405020304" pitchFamily="18" charset="0"/>
                        </a:rPr>
                        <a:t>, </a:t>
                      </a:r>
                      <a:r>
                        <a:rPr lang="lv-LV" sz="1800" b="1" kern="1200" dirty="0">
                          <a:solidFill>
                            <a:srgbClr val="289034"/>
                          </a:solidFill>
                          <a:effectLst/>
                          <a:latin typeface="+mn-lt"/>
                          <a:ea typeface="Calibri" panose="020F0502020204030204" pitchFamily="34" charset="0"/>
                          <a:cs typeface="Times New Roman" panose="02020603050405020304" pitchFamily="18" charset="0"/>
                        </a:rPr>
                        <a:t>lasīšana, matemātika + </a:t>
                      </a:r>
                      <a:r>
                        <a:rPr lang="lv-LV" sz="1800" b="1" kern="1200" dirty="0" err="1">
                          <a:solidFill>
                            <a:srgbClr val="289034"/>
                          </a:solidFill>
                          <a:effectLst/>
                          <a:latin typeface="+mn-lt"/>
                          <a:ea typeface="Calibri" panose="020F0502020204030204" pitchFamily="34" charset="0"/>
                          <a:cs typeface="Times New Roman" panose="02020603050405020304" pitchFamily="18" charset="0"/>
                        </a:rPr>
                        <a:t>problēmrisināšana</a:t>
                      </a:r>
                      <a:r>
                        <a:rPr lang="lv-LV" sz="1800" b="1" kern="1200" dirty="0">
                          <a:solidFill>
                            <a:srgbClr val="289034"/>
                          </a:solidFill>
                          <a:effectLst/>
                          <a:latin typeface="+mn-lt"/>
                          <a:ea typeface="Calibri" panose="020F0502020204030204" pitchFamily="34" charset="0"/>
                          <a:cs typeface="Times New Roman" panose="02020603050405020304" pitchFamily="18" charset="0"/>
                        </a:rPr>
                        <a:t> sadarbojoties</a:t>
                      </a:r>
                    </a:p>
                  </a:txBody>
                  <a:tcPr marL="29144" marR="29144" marT="0" marB="0">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tc vMerge="1">
                  <a:txBody>
                    <a:bodyPr/>
                    <a:lstStyle/>
                    <a:p>
                      <a:endParaRPr lang="lv-LV"/>
                    </a:p>
                  </a:txBody>
                  <a:tcPr>
                    <a:lnL w="28575" cap="flat" cmpd="sng" algn="ctr">
                      <a:solidFill>
                        <a:srgbClr val="00789F"/>
                      </a:solidFill>
                      <a:prstDash val="solid"/>
                      <a:round/>
                      <a:headEnd type="none" w="med" len="med"/>
                      <a:tailEnd type="none" w="med" len="med"/>
                    </a:lnL>
                    <a:lnT w="28575" cap="flat" cmpd="sng" algn="ctr">
                      <a:solidFill>
                        <a:srgbClr val="00789F"/>
                      </a:solidFill>
                      <a:prstDash val="solid"/>
                      <a:round/>
                      <a:headEnd type="none" w="med" len="med"/>
                      <a:tailEnd type="none" w="med" len="med"/>
                    </a:lnT>
                  </a:tcPr>
                </a:tc>
                <a:extLst>
                  <a:ext uri="{0D108BD9-81ED-4DB2-BD59-A6C34878D82A}">
                    <a16:rowId xmlns:a16="http://schemas.microsoft.com/office/drawing/2014/main" val="181511650"/>
                  </a:ext>
                </a:extLst>
              </a:tr>
              <a:tr h="352873">
                <a:tc vMerge="1">
                  <a:txBody>
                    <a:bodyPr/>
                    <a:lstStyle/>
                    <a:p>
                      <a:endParaRPr lang="lv-LV"/>
                    </a:p>
                  </a:txBody>
                  <a:tcPr/>
                </a:tc>
                <a:tc>
                  <a:txBody>
                    <a:bodyPr/>
                    <a:lstStyle/>
                    <a:p>
                      <a:pPr algn="l">
                        <a:lnSpc>
                          <a:spcPct val="107000"/>
                        </a:lnSpc>
                        <a:spcAft>
                          <a:spcPts val="0"/>
                        </a:spcAft>
                      </a:pPr>
                      <a:r>
                        <a:rPr lang="lv-LV" sz="800" b="1">
                          <a:effectLst/>
                          <a:latin typeface="+mn-lt"/>
                          <a:ea typeface="Calibri" panose="020F0502020204030204" pitchFamily="34" charset="0"/>
                          <a:cs typeface="Times New Roman" panose="02020603050405020304" pitchFamily="18" charset="0"/>
                        </a:rPr>
                        <a:t> </a:t>
                      </a:r>
                    </a:p>
                    <a:p>
                      <a:pPr algn="l">
                        <a:lnSpc>
                          <a:spcPct val="107000"/>
                        </a:lnSpc>
                        <a:spcAft>
                          <a:spcPts val="0"/>
                        </a:spcAft>
                      </a:pPr>
                      <a:r>
                        <a:rPr lang="lv-LV" sz="800" b="1">
                          <a:effectLst/>
                          <a:latin typeface="+mn-lt"/>
                          <a:cs typeface="Times New Roman" panose="02020603050405020304" pitchFamily="18" charset="0"/>
                        </a:rPr>
                        <a:t> </a:t>
                      </a:r>
                      <a:endParaRPr lang="lv-LV" sz="800" dirty="0">
                        <a:effectLst/>
                        <a:latin typeface="+mn-lt"/>
                        <a:cs typeface="Times New Roman" panose="02020603050405020304" pitchFamily="18" charset="0"/>
                      </a:endParaRPr>
                    </a:p>
                  </a:txBody>
                  <a:tcPr marL="29144" marR="29144" marT="0" marB="0">
                    <a:lnL w="28575" cap="flat" cmpd="sng" algn="ctr">
                      <a:solidFill>
                        <a:srgbClr val="00789F"/>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3732625251"/>
                  </a:ext>
                </a:extLst>
              </a:tr>
              <a:tr h="152511">
                <a:tc vMerge="1">
                  <a:txBody>
                    <a:bodyPr/>
                    <a:lstStyle/>
                    <a:p>
                      <a:endParaRPr lang="lv-LV"/>
                    </a:p>
                  </a:txBody>
                  <a:tcPr>
                    <a:lnT w="28575" cap="flat" cmpd="sng" algn="ctr">
                      <a:solidFill>
                        <a:srgbClr val="00789F"/>
                      </a:solidFill>
                      <a:prstDash val="solid"/>
                      <a:round/>
                      <a:headEnd type="none" w="med" len="med"/>
                      <a:tailEnd type="none" w="med" len="med"/>
                    </a:lnT>
                  </a:tcPr>
                </a:tc>
                <a:tc rowSpan="3">
                  <a:txBody>
                    <a:bodyPr/>
                    <a:lstStyle/>
                    <a:p>
                      <a:pPr marL="179388" marR="0" lvl="0" indent="0" algn="l" defTabSz="914400" rtl="0" eaLnBrk="1" fontAlgn="auto" latinLnBrk="0" hangingPunct="1">
                        <a:lnSpc>
                          <a:spcPct val="107000"/>
                        </a:lnSpc>
                        <a:spcBef>
                          <a:spcPts val="0"/>
                        </a:spcBef>
                        <a:spcAft>
                          <a:spcPts val="0"/>
                        </a:spcAft>
                        <a:buClrTx/>
                        <a:buSzTx/>
                        <a:buFontTx/>
                        <a:buNone/>
                        <a:tabLst/>
                        <a:defRPr/>
                      </a:pPr>
                      <a:r>
                        <a:rPr lang="lv-LV" sz="1800" b="1">
                          <a:solidFill>
                            <a:srgbClr val="C2A723"/>
                          </a:solidFill>
                          <a:effectLst/>
                          <a:latin typeface="+mn-lt"/>
                          <a:ea typeface="Calibri" panose="020F0502020204030204" pitchFamily="34" charset="0"/>
                          <a:cs typeface="Times New Roman" panose="02020603050405020304" pitchFamily="18" charset="0"/>
                        </a:rPr>
                        <a:t>PISA 2018   79 dalībvalstis (38 OECD valstis)</a:t>
                      </a:r>
                      <a:endParaRPr lang="lv-LV" sz="1800" dirty="0">
                        <a:effectLst/>
                        <a:latin typeface="+mn-lt"/>
                        <a:ea typeface="Calibri" panose="020F0502020204030204" pitchFamily="34" charset="0"/>
                        <a:cs typeface="Times New Roman" panose="02020603050405020304" pitchFamily="18" charset="0"/>
                      </a:endParaRPr>
                    </a:p>
                    <a:p>
                      <a:pPr marL="179388" indent="0" algn="l">
                        <a:lnSpc>
                          <a:spcPct val="107000"/>
                        </a:lnSpc>
                        <a:spcAft>
                          <a:spcPts val="0"/>
                        </a:spcAft>
                      </a:pPr>
                      <a:r>
                        <a:rPr lang="lv-LV" sz="1800" b="1" i="1" u="sng">
                          <a:solidFill>
                            <a:srgbClr val="C2A723"/>
                          </a:solidFill>
                          <a:effectLst/>
                          <a:latin typeface="+mn-lt"/>
                          <a:ea typeface="Calibri" panose="020F0502020204030204" pitchFamily="34" charset="0"/>
                          <a:cs typeface="Times New Roman" panose="02020603050405020304" pitchFamily="18" charset="0"/>
                        </a:rPr>
                        <a:t>Lasīšana</a:t>
                      </a:r>
                      <a:r>
                        <a:rPr lang="lv-LV" sz="1800" b="1">
                          <a:solidFill>
                            <a:srgbClr val="C2A723"/>
                          </a:solidFill>
                          <a:effectLst/>
                          <a:latin typeface="+mn-lt"/>
                          <a:ea typeface="Calibri" panose="020F0502020204030204" pitchFamily="34" charset="0"/>
                          <a:cs typeface="Times New Roman" panose="02020603050405020304" pitchFamily="18" charset="0"/>
                        </a:rPr>
                        <a:t>, </a:t>
                      </a:r>
                      <a:r>
                        <a:rPr lang="lv-LV" sz="1800" b="1" dirty="0">
                          <a:solidFill>
                            <a:srgbClr val="C2A723"/>
                          </a:solidFill>
                          <a:effectLst/>
                          <a:latin typeface="+mn-lt"/>
                          <a:ea typeface="Calibri" panose="020F0502020204030204" pitchFamily="34" charset="0"/>
                          <a:cs typeface="Times New Roman" panose="02020603050405020304" pitchFamily="18" charset="0"/>
                        </a:rPr>
                        <a:t>matemātika, </a:t>
                      </a:r>
                      <a:r>
                        <a:rPr lang="lv-LV" sz="1800" b="1">
                          <a:solidFill>
                            <a:srgbClr val="C2A723"/>
                          </a:solidFill>
                          <a:effectLst/>
                          <a:latin typeface="+mn-lt"/>
                          <a:ea typeface="Calibri" panose="020F0502020204030204" pitchFamily="34" charset="0"/>
                          <a:cs typeface="Times New Roman" panose="02020603050405020304" pitchFamily="18" charset="0"/>
                        </a:rPr>
                        <a:t>dabaszinātne + finanšu kompetence un globālā kompetence</a:t>
                      </a:r>
                      <a:endParaRPr lang="lv-LV" sz="1800" dirty="0">
                        <a:effectLst/>
                        <a:latin typeface="+mn-lt"/>
                        <a:ea typeface="Calibri" panose="020F0502020204030204" pitchFamily="34" charset="0"/>
                        <a:cs typeface="Times New Roman" panose="02020603050405020304" pitchFamily="18" charset="0"/>
                      </a:endParaRPr>
                    </a:p>
                  </a:txBody>
                  <a:tcPr marL="29144" marR="29144" marT="0" marB="0">
                    <a:lnR w="28575" cap="flat" cmpd="sng" algn="ctr">
                      <a:solidFill>
                        <a:schemeClr val="bg1"/>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3828549742"/>
                  </a:ext>
                </a:extLst>
              </a:tr>
              <a:tr h="381074">
                <a:tc>
                  <a:txBody>
                    <a:bodyPr/>
                    <a:lstStyle/>
                    <a:p>
                      <a:pPr algn="l">
                        <a:lnSpc>
                          <a:spcPct val="107000"/>
                        </a:lnSpc>
                        <a:spcAft>
                          <a:spcPts val="0"/>
                        </a:spcAft>
                      </a:pPr>
                      <a:r>
                        <a:rPr lang="lv-LV" sz="800" b="1">
                          <a:effectLst/>
                          <a:latin typeface="+mn-lt"/>
                          <a:ea typeface="Calibri" panose="020F0502020204030204" pitchFamily="34" charset="0"/>
                          <a:cs typeface="Times New Roman" panose="02020603050405020304" pitchFamily="18" charset="0"/>
                        </a:rPr>
                        <a:t> </a:t>
                      </a:r>
                    </a:p>
                    <a:p>
                      <a:pPr algn="l">
                        <a:lnSpc>
                          <a:spcPct val="107000"/>
                        </a:lnSpc>
                        <a:spcAft>
                          <a:spcPts val="0"/>
                        </a:spcAft>
                      </a:pPr>
                      <a:r>
                        <a:rPr lang="lv-LV" sz="800" b="1">
                          <a:effectLst/>
                          <a:latin typeface="+mn-lt"/>
                          <a:cs typeface="Times New Roman" panose="02020603050405020304" pitchFamily="18" charset="0"/>
                        </a:rPr>
                        <a:t> </a:t>
                      </a:r>
                      <a:endParaRPr lang="lv-LV" sz="800" dirty="0">
                        <a:effectLst/>
                        <a:latin typeface="+mn-lt"/>
                        <a:cs typeface="Times New Roman" panose="02020603050405020304" pitchFamily="18" charset="0"/>
                      </a:endParaRPr>
                    </a:p>
                  </a:txBody>
                  <a:tcPr marL="29144" marR="29144" marT="0" marB="0">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tc vMerge="1">
                  <a:txBody>
                    <a:bodyPr/>
                    <a:lstStyle/>
                    <a:p>
                      <a:endParaRPr lang="lv-LV"/>
                    </a:p>
                  </a:txBody>
                  <a:tcPr/>
                </a:tc>
                <a:extLst>
                  <a:ext uri="{0D108BD9-81ED-4DB2-BD59-A6C34878D82A}">
                    <a16:rowId xmlns:a16="http://schemas.microsoft.com/office/drawing/2014/main" val="1978382740"/>
                  </a:ext>
                </a:extLst>
              </a:tr>
              <a:tr h="148097">
                <a:tc row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lv-LV" sz="1800" b="1" dirty="0">
                          <a:solidFill>
                            <a:srgbClr val="3F76BA"/>
                          </a:solidFill>
                          <a:effectLst/>
                          <a:latin typeface="+mn-lt"/>
                          <a:ea typeface="Calibri" panose="020F0502020204030204" pitchFamily="34" charset="0"/>
                          <a:cs typeface="Times New Roman" panose="02020603050405020304" pitchFamily="18" charset="0"/>
                        </a:rPr>
                        <a:t>PISA </a:t>
                      </a:r>
                      <a:r>
                        <a:rPr lang="lv-LV" sz="1800" b="1">
                          <a:solidFill>
                            <a:srgbClr val="3F76BA"/>
                          </a:solidFill>
                          <a:effectLst/>
                          <a:latin typeface="+mn-lt"/>
                          <a:ea typeface="Calibri" panose="020F0502020204030204" pitchFamily="34" charset="0"/>
                          <a:cs typeface="Times New Roman" panose="02020603050405020304" pitchFamily="18" charset="0"/>
                        </a:rPr>
                        <a:t>2022   81 dalībvalsts (37 OECD valstis)</a:t>
                      </a:r>
                      <a:endParaRPr lang="lv-LV" sz="1800" dirty="0">
                        <a:effectLst/>
                        <a:latin typeface="+mn-lt"/>
                        <a:ea typeface="Calibri" panose="020F0502020204030204" pitchFamily="34" charset="0"/>
                        <a:cs typeface="Times New Roman" panose="02020603050405020304" pitchFamily="18" charset="0"/>
                      </a:endParaRPr>
                    </a:p>
                    <a:p>
                      <a:pPr algn="l">
                        <a:lnSpc>
                          <a:spcPct val="107000"/>
                        </a:lnSpc>
                        <a:spcAft>
                          <a:spcPts val="0"/>
                        </a:spcAft>
                      </a:pPr>
                      <a:r>
                        <a:rPr kumimoji="0" lang="lv-LV" sz="1800" b="1" i="1" u="sng" strike="noStrike" kern="1200" cap="none" spc="0" normalizeH="0" baseline="0" noProof="0" dirty="0">
                          <a:ln>
                            <a:noFill/>
                          </a:ln>
                          <a:solidFill>
                            <a:srgbClr val="3F76BA"/>
                          </a:solidFill>
                          <a:effectLst/>
                          <a:uLnTx/>
                          <a:uFillTx/>
                          <a:latin typeface="+mn-lt"/>
                          <a:ea typeface="Calibri" panose="020F0502020204030204" pitchFamily="34" charset="0"/>
                          <a:cs typeface="Times New Roman" panose="02020603050405020304" pitchFamily="18" charset="0"/>
                        </a:rPr>
                        <a:t>Matemātika</a:t>
                      </a:r>
                      <a:r>
                        <a:rPr kumimoji="0" lang="lv-LV" sz="1800" b="1" i="0" u="none" strike="noStrike" kern="1200" cap="none" spc="0" normalizeH="0" baseline="0" noProof="0" dirty="0">
                          <a:ln>
                            <a:noFill/>
                          </a:ln>
                          <a:solidFill>
                            <a:srgbClr val="3F76BA"/>
                          </a:solidFill>
                          <a:effectLst/>
                          <a:uLnTx/>
                          <a:uFillTx/>
                          <a:latin typeface="+mn-lt"/>
                          <a:ea typeface="Calibri" panose="020F0502020204030204" pitchFamily="34" charset="0"/>
                          <a:cs typeface="Times New Roman" panose="02020603050405020304" pitchFamily="18" charset="0"/>
                        </a:rPr>
                        <a:t>, dabaszinātnes, lasīšana + </a:t>
                      </a:r>
                      <a:r>
                        <a:rPr lang="lv-LV" sz="1800" b="1" dirty="0">
                          <a:solidFill>
                            <a:srgbClr val="3F76BA"/>
                          </a:solidFill>
                          <a:effectLst/>
                          <a:latin typeface="+mn-lt"/>
                          <a:ea typeface="Calibri" panose="020F0502020204030204" pitchFamily="34" charset="0"/>
                          <a:cs typeface="Times New Roman" panose="02020603050405020304" pitchFamily="18" charset="0"/>
                        </a:rPr>
                        <a:t> radošā domāšana</a:t>
                      </a:r>
                      <a:endParaRPr lang="lv-LV" sz="1800" dirty="0">
                        <a:effectLst/>
                        <a:latin typeface="+mn-lt"/>
                        <a:ea typeface="Calibri" panose="020F0502020204030204" pitchFamily="34" charset="0"/>
                        <a:cs typeface="Times New Roman" panose="02020603050405020304" pitchFamily="18" charset="0"/>
                      </a:endParaRPr>
                    </a:p>
                  </a:txBody>
                  <a:tcPr marL="29144" marR="29144" marT="0" marB="0">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vMerge="1">
                  <a:txBody>
                    <a:bodyPr/>
                    <a:lstStyle/>
                    <a:p>
                      <a:endParaRPr lang="lv-LV"/>
                    </a:p>
                  </a:txBody>
                  <a:tcPr>
                    <a:lnL w="28575" cap="flat" cmpd="sng" algn="ctr">
                      <a:solidFill>
                        <a:srgbClr val="00789F"/>
                      </a:solidFill>
                      <a:prstDash val="solid"/>
                      <a:round/>
                      <a:headEnd type="none" w="med" len="med"/>
                      <a:tailEnd type="none" w="med" len="med"/>
                    </a:lnL>
                    <a:lnT w="28575" cap="flat" cmpd="sng" algn="ctr">
                      <a:solidFill>
                        <a:srgbClr val="00789F"/>
                      </a:solidFill>
                      <a:prstDash val="solid"/>
                      <a:round/>
                      <a:headEnd type="none" w="med" len="med"/>
                      <a:tailEnd type="none" w="med" len="med"/>
                    </a:lnT>
                  </a:tcPr>
                </a:tc>
                <a:extLst>
                  <a:ext uri="{0D108BD9-81ED-4DB2-BD59-A6C34878D82A}">
                    <a16:rowId xmlns:a16="http://schemas.microsoft.com/office/drawing/2014/main" val="3570016068"/>
                  </a:ext>
                </a:extLst>
              </a:tr>
              <a:tr h="477794">
                <a:tc vMerge="1">
                  <a:txBody>
                    <a:bodyPr/>
                    <a:lstStyle/>
                    <a:p>
                      <a:endParaRPr lang="lv-LV"/>
                    </a:p>
                  </a:txBody>
                  <a:tcPr/>
                </a:tc>
                <a:tc>
                  <a:txBody>
                    <a:bodyPr/>
                    <a:lstStyle/>
                    <a:p>
                      <a:pPr algn="l">
                        <a:lnSpc>
                          <a:spcPct val="107000"/>
                        </a:lnSpc>
                        <a:spcAft>
                          <a:spcPts val="0"/>
                        </a:spcAft>
                      </a:pPr>
                      <a:r>
                        <a:rPr lang="lv-LV" sz="1600" b="1" dirty="0">
                          <a:effectLst/>
                          <a:latin typeface="+mn-lt"/>
                          <a:ea typeface="Calibri" panose="020F0502020204030204" pitchFamily="34" charset="0"/>
                          <a:cs typeface="Times New Roman" panose="02020603050405020304" pitchFamily="18" charset="0"/>
                        </a:rPr>
                        <a:t> </a:t>
                      </a:r>
                    </a:p>
                    <a:p>
                      <a:pPr algn="l">
                        <a:lnSpc>
                          <a:spcPct val="107000"/>
                        </a:lnSpc>
                        <a:spcAft>
                          <a:spcPts val="0"/>
                        </a:spcAft>
                      </a:pPr>
                      <a:r>
                        <a:rPr lang="lv-LV" sz="1800" b="1" dirty="0">
                          <a:effectLst/>
                          <a:latin typeface="+mn-lt"/>
                          <a:cs typeface="Times New Roman" panose="02020603050405020304" pitchFamily="18" charset="0"/>
                        </a:rPr>
                        <a:t>   . . .</a:t>
                      </a:r>
                    </a:p>
                  </a:txBody>
                  <a:tcPr marL="29144" marR="29144" marT="0" marB="0">
                    <a:lnL w="28575" cap="flat" cmpd="sng" algn="ctr">
                      <a:solidFill>
                        <a:srgbClr val="00789F"/>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25114568"/>
                  </a:ext>
                </a:extLst>
              </a:tr>
            </a:tbl>
          </a:graphicData>
        </a:graphic>
      </p:graphicFrame>
      <p:sp>
        <p:nvSpPr>
          <p:cNvPr id="2" name="Virsraksts 6">
            <a:extLst>
              <a:ext uri="{FF2B5EF4-FFF2-40B4-BE49-F238E27FC236}">
                <a16:creationId xmlns:a16="http://schemas.microsoft.com/office/drawing/2014/main" id="{4FFF6A77-8AF8-7C3F-5C76-DEB027B129D8}"/>
              </a:ext>
            </a:extLst>
          </p:cNvPr>
          <p:cNvSpPr txBox="1">
            <a:spLocks/>
          </p:cNvSpPr>
          <p:nvPr/>
        </p:nvSpPr>
        <p:spPr>
          <a:xfrm>
            <a:off x="25568" y="0"/>
            <a:ext cx="9143999" cy="970961"/>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OECD PISA – 25 gadi (1998. – 2023.)</a:t>
            </a:r>
            <a:br>
              <a:rPr lang="lv-LV" sz="3200" b="1" dirty="0">
                <a:solidFill>
                  <a:schemeClr val="bg1"/>
                </a:solidFill>
                <a:effectLst>
                  <a:outerShdw blurRad="38100" dist="38100" dir="2700000" algn="tl">
                    <a:srgbClr val="000000">
                      <a:alpha val="43137"/>
                    </a:srgbClr>
                  </a:outerShdw>
                </a:effectLst>
                <a:latin typeface="+mn-lt"/>
              </a:rPr>
            </a:br>
            <a:r>
              <a:rPr lang="lv-LV" sz="3200" b="1" dirty="0">
                <a:solidFill>
                  <a:schemeClr val="bg1"/>
                </a:solidFill>
                <a:effectLst>
                  <a:outerShdw blurRad="38100" dist="38100" dir="2700000" algn="tl">
                    <a:srgbClr val="000000">
                      <a:alpha val="43137"/>
                    </a:srgbClr>
                  </a:outerShdw>
                </a:effectLst>
                <a:latin typeface="+mn-lt"/>
              </a:rPr>
              <a:t>PISA 2022 – astotais cikls</a:t>
            </a:r>
          </a:p>
        </p:txBody>
      </p:sp>
      <p:pic>
        <p:nvPicPr>
          <p:cNvPr id="6" name="Attēls 5" descr="Attēls, kurā ir teksts, ekrānuzņēmums, fonts, dizains&#10;&#10;Apraksts ģenerēts automātiski">
            <a:extLst>
              <a:ext uri="{FF2B5EF4-FFF2-40B4-BE49-F238E27FC236}">
                <a16:creationId xmlns:a16="http://schemas.microsoft.com/office/drawing/2014/main" id="{FA8F3B1B-6783-CA95-9369-4882CE5DA746}"/>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rot="16200000">
            <a:off x="2194238" y="3711929"/>
            <a:ext cx="4675673" cy="211827"/>
          </a:xfrm>
          <a:prstGeom prst="rect">
            <a:avLst/>
          </a:prstGeom>
        </p:spPr>
      </p:pic>
      <p:sp>
        <p:nvSpPr>
          <p:cNvPr id="3" name="TextBox 2">
            <a:extLst>
              <a:ext uri="{FF2B5EF4-FFF2-40B4-BE49-F238E27FC236}">
                <a16:creationId xmlns:a16="http://schemas.microsoft.com/office/drawing/2014/main" id="{088C0760-4E0A-0FDE-B6FF-0DEA52DC41EA}"/>
              </a:ext>
            </a:extLst>
          </p:cNvPr>
          <p:cNvSpPr txBox="1"/>
          <p:nvPr/>
        </p:nvSpPr>
        <p:spPr>
          <a:xfrm>
            <a:off x="3818132" y="1112363"/>
            <a:ext cx="1216058" cy="367640"/>
          </a:xfrm>
          <a:prstGeom prst="rect">
            <a:avLst/>
          </a:prstGeom>
          <a:noFill/>
        </p:spPr>
        <p:txBody>
          <a:bodyPr wrap="square" rtlCol="0">
            <a:spAutoFit/>
          </a:bodyPr>
          <a:lstStyle/>
          <a:p>
            <a:r>
              <a:rPr lang="lv-LV" b="1" dirty="0">
                <a:solidFill>
                  <a:srgbClr val="F34E34"/>
                </a:solidFill>
              </a:rPr>
              <a:t>1998. gads</a:t>
            </a:r>
          </a:p>
        </p:txBody>
      </p:sp>
    </p:spTree>
    <p:extLst>
      <p:ext uri="{BB962C8B-B14F-4D97-AF65-F5344CB8AC3E}">
        <p14:creationId xmlns:p14="http://schemas.microsoft.com/office/powerpoint/2010/main" val="20286703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4">
            <a:extLst>
              <a:ext uri="{FF2B5EF4-FFF2-40B4-BE49-F238E27FC236}">
                <a16:creationId xmlns:a16="http://schemas.microsoft.com/office/drawing/2014/main" id="{A274BF9C-E88A-49F5-9445-BC15CBB79A90}"/>
              </a:ext>
            </a:extLst>
          </p:cNvPr>
          <p:cNvGraphicFramePr>
            <a:graphicFrameLocks/>
          </p:cNvGraphicFramePr>
          <p:nvPr>
            <p:extLst>
              <p:ext uri="{D42A27DB-BD31-4B8C-83A1-F6EECF244321}">
                <p14:modId xmlns:p14="http://schemas.microsoft.com/office/powerpoint/2010/main" val="1715207732"/>
              </p:ext>
            </p:extLst>
          </p:nvPr>
        </p:nvGraphicFramePr>
        <p:xfrm>
          <a:off x="246521" y="1186178"/>
          <a:ext cx="8402621" cy="5420412"/>
        </p:xfrm>
        <a:graphic>
          <a:graphicData uri="http://schemas.openxmlformats.org/drawingml/2006/chart">
            <c:chart xmlns:c="http://schemas.openxmlformats.org/drawingml/2006/chart" xmlns:r="http://schemas.openxmlformats.org/officeDocument/2006/relationships" r:id="rId2"/>
          </a:graphicData>
        </a:graphic>
      </p:graphicFrame>
      <p:sp>
        <p:nvSpPr>
          <p:cNvPr id="5" name="Virsraksts 6">
            <a:extLst>
              <a:ext uri="{FF2B5EF4-FFF2-40B4-BE49-F238E27FC236}">
                <a16:creationId xmlns:a16="http://schemas.microsoft.com/office/drawing/2014/main" id="{261803CB-2A34-EDAA-2EC4-A5816BA0311F}"/>
              </a:ext>
            </a:extLst>
          </p:cNvPr>
          <p:cNvSpPr txBox="1">
            <a:spLocks/>
          </p:cNvSpPr>
          <p:nvPr/>
        </p:nvSpPr>
        <p:spPr>
          <a:xfrm>
            <a:off x="0" y="-2882"/>
            <a:ext cx="9169567" cy="867265"/>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COVID-19 IETEKME UN SEKAS</a:t>
            </a:r>
          </a:p>
        </p:txBody>
      </p:sp>
    </p:spTree>
    <p:extLst>
      <p:ext uri="{BB962C8B-B14F-4D97-AF65-F5344CB8AC3E}">
        <p14:creationId xmlns:p14="http://schemas.microsoft.com/office/powerpoint/2010/main" val="3246046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6">
            <a:extLst>
              <a:ext uri="{FF2B5EF4-FFF2-40B4-BE49-F238E27FC236}">
                <a16:creationId xmlns:a16="http://schemas.microsoft.com/office/drawing/2014/main" id="{66E0B704-6B28-D63A-FCE6-0CE4C5413885}"/>
              </a:ext>
            </a:extLst>
          </p:cNvPr>
          <p:cNvSpPr txBox="1">
            <a:spLocks/>
          </p:cNvSpPr>
          <p:nvPr/>
        </p:nvSpPr>
        <p:spPr>
          <a:xfrm>
            <a:off x="0" y="-2882"/>
            <a:ext cx="9169567" cy="867265"/>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COVID-19 IETEKME UN SEKAS</a:t>
            </a:r>
          </a:p>
        </p:txBody>
      </p:sp>
      <p:graphicFrame>
        <p:nvGraphicFramePr>
          <p:cNvPr id="5" name="Chart 1">
            <a:extLst>
              <a:ext uri="{FF2B5EF4-FFF2-40B4-BE49-F238E27FC236}">
                <a16:creationId xmlns:a16="http://schemas.microsoft.com/office/drawing/2014/main" id="{D69123DB-0AB0-4801-9AF2-B483F8F2E074}"/>
              </a:ext>
            </a:extLst>
          </p:cNvPr>
          <p:cNvGraphicFramePr>
            <a:graphicFrameLocks/>
          </p:cNvGraphicFramePr>
          <p:nvPr>
            <p:extLst>
              <p:ext uri="{D42A27DB-BD31-4B8C-83A1-F6EECF244321}">
                <p14:modId xmlns:p14="http://schemas.microsoft.com/office/powerpoint/2010/main" val="2366971357"/>
              </p:ext>
            </p:extLst>
          </p:nvPr>
        </p:nvGraphicFramePr>
        <p:xfrm>
          <a:off x="471340" y="1656761"/>
          <a:ext cx="8201320" cy="354447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B6B8B64-A7A5-DD4F-2FE7-68F95D57DB01}"/>
              </a:ext>
            </a:extLst>
          </p:cNvPr>
          <p:cNvSpPr txBox="1"/>
          <p:nvPr/>
        </p:nvSpPr>
        <p:spPr>
          <a:xfrm>
            <a:off x="537328" y="961534"/>
            <a:ext cx="5854045" cy="461665"/>
          </a:xfrm>
          <a:prstGeom prst="rect">
            <a:avLst/>
          </a:prstGeom>
          <a:noFill/>
        </p:spPr>
        <p:txBody>
          <a:bodyPr wrap="square" rtlCol="0">
            <a:spAutoFit/>
          </a:bodyPr>
          <a:lstStyle/>
          <a:p>
            <a:r>
              <a:rPr lang="lv-LV" sz="2400" b="1" dirty="0">
                <a:solidFill>
                  <a:srgbClr val="F34E34"/>
                </a:solidFill>
              </a:rPr>
              <a:t>Pārliecība par, ja skola atkal tiktu slēgta</a:t>
            </a:r>
          </a:p>
        </p:txBody>
      </p:sp>
      <p:graphicFrame>
        <p:nvGraphicFramePr>
          <p:cNvPr id="7" name="Tabula 6">
            <a:extLst>
              <a:ext uri="{FF2B5EF4-FFF2-40B4-BE49-F238E27FC236}">
                <a16:creationId xmlns:a16="http://schemas.microsoft.com/office/drawing/2014/main" id="{6A43D07D-7E9D-2F53-58EA-232D7346F19F}"/>
              </a:ext>
            </a:extLst>
          </p:cNvPr>
          <p:cNvGraphicFramePr>
            <a:graphicFrameLocks noGrp="1"/>
          </p:cNvGraphicFramePr>
          <p:nvPr>
            <p:extLst>
              <p:ext uri="{D42A27DB-BD31-4B8C-83A1-F6EECF244321}">
                <p14:modId xmlns:p14="http://schemas.microsoft.com/office/powerpoint/2010/main" val="3550192262"/>
              </p:ext>
            </p:extLst>
          </p:nvPr>
        </p:nvGraphicFramePr>
        <p:xfrm>
          <a:off x="364288" y="5321156"/>
          <a:ext cx="8389856" cy="1150620"/>
        </p:xfrm>
        <a:graphic>
          <a:graphicData uri="http://schemas.openxmlformats.org/drawingml/2006/table">
            <a:tbl>
              <a:tblPr/>
              <a:tblGrid>
                <a:gridCol w="4549046">
                  <a:extLst>
                    <a:ext uri="{9D8B030D-6E8A-4147-A177-3AD203B41FA5}">
                      <a16:colId xmlns:a16="http://schemas.microsoft.com/office/drawing/2014/main" val="293203002"/>
                    </a:ext>
                  </a:extLst>
                </a:gridCol>
                <a:gridCol w="1280270">
                  <a:extLst>
                    <a:ext uri="{9D8B030D-6E8A-4147-A177-3AD203B41FA5}">
                      <a16:colId xmlns:a16="http://schemas.microsoft.com/office/drawing/2014/main" val="518133035"/>
                    </a:ext>
                  </a:extLst>
                </a:gridCol>
                <a:gridCol w="1280270">
                  <a:extLst>
                    <a:ext uri="{9D8B030D-6E8A-4147-A177-3AD203B41FA5}">
                      <a16:colId xmlns:a16="http://schemas.microsoft.com/office/drawing/2014/main" val="1037402129"/>
                    </a:ext>
                  </a:extLst>
                </a:gridCol>
                <a:gridCol w="1280270">
                  <a:extLst>
                    <a:ext uri="{9D8B030D-6E8A-4147-A177-3AD203B41FA5}">
                      <a16:colId xmlns:a16="http://schemas.microsoft.com/office/drawing/2014/main" val="1238149268"/>
                    </a:ext>
                  </a:extLst>
                </a:gridCol>
              </a:tblGrid>
              <a:tr h="409575">
                <a:tc>
                  <a:txBody>
                    <a:bodyPr/>
                    <a:lstStyle/>
                    <a:p>
                      <a:pPr algn="l" fontAlgn="b"/>
                      <a:r>
                        <a:rPr lang="lv-LV" sz="1600" b="1" i="0" u="none" strike="noStrike" dirty="0">
                          <a:solidFill>
                            <a:srgbClr val="005688"/>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1600" b="1" i="0" u="none" strike="noStrike" dirty="0">
                          <a:solidFill>
                            <a:srgbClr val="005688"/>
                          </a:solidFill>
                          <a:effectLst/>
                          <a:latin typeface="Calibri" panose="020F0502020204030204" pitchFamily="34" charset="0"/>
                        </a:rPr>
                        <a:t>Valsts </a:t>
                      </a:r>
                      <a:r>
                        <a:rPr lang="lv-LV" sz="1600" b="1" i="0" u="none" strike="noStrike" dirty="0" err="1">
                          <a:solidFill>
                            <a:srgbClr val="005688"/>
                          </a:solidFill>
                          <a:effectLst/>
                          <a:latin typeface="Calibri" panose="020F0502020204030204" pitchFamily="34" charset="0"/>
                        </a:rPr>
                        <a:t>ģimn</a:t>
                      </a:r>
                      <a:r>
                        <a:rPr lang="lv-LV" sz="1600" b="1" i="0" u="none" strike="noStrike" dirty="0">
                          <a:solidFill>
                            <a:srgbClr val="005688"/>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1600" b="1" i="0" u="none" strike="noStrike" dirty="0">
                          <a:solidFill>
                            <a:srgbClr val="005688"/>
                          </a:solidFill>
                          <a:effectLst/>
                          <a:latin typeface="Calibri" panose="020F0502020204030204" pitchFamily="34" charset="0"/>
                        </a:rPr>
                        <a:t>Visusskolas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1600" b="1" i="0" u="none" strike="noStrike" dirty="0">
                          <a:solidFill>
                            <a:srgbClr val="005688"/>
                          </a:solidFill>
                          <a:effectLst/>
                          <a:latin typeface="Calibri" panose="020F0502020204030204" pitchFamily="34" charset="0"/>
                        </a:rPr>
                        <a:t>Pamatskolas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9368119"/>
                  </a:ext>
                </a:extLst>
              </a:tr>
              <a:tr h="523496">
                <a:tc>
                  <a:txBody>
                    <a:bodyPr/>
                    <a:lstStyle/>
                    <a:p>
                      <a:pPr algn="l" fontAlgn="b"/>
                      <a:r>
                        <a:rPr lang="lv-LV" sz="1600" b="1" i="0" u="none" strike="noStrike" dirty="0">
                          <a:solidFill>
                            <a:srgbClr val="005688"/>
                          </a:solidFill>
                          <a:effectLst/>
                          <a:latin typeface="Calibri" panose="020F0502020204030204" pitchFamily="34" charset="0"/>
                        </a:rPr>
                        <a:t>Cik bieži kāds no Tavas skolas piedāvāja virtuālās stundas reāllaikā, izmantojot </a:t>
                      </a:r>
                      <a:r>
                        <a:rPr lang="lv-LV" sz="1600" b="1" i="0" u="none" strike="noStrike" dirty="0" err="1">
                          <a:solidFill>
                            <a:srgbClr val="005688"/>
                          </a:solidFill>
                          <a:effectLst/>
                          <a:latin typeface="Calibri" panose="020F0502020204030204" pitchFamily="34" charset="0"/>
                        </a:rPr>
                        <a:t>videosaziņas</a:t>
                      </a:r>
                      <a:br>
                        <a:rPr lang="lv-LV" sz="1600" b="1" i="0" u="none" strike="noStrike" dirty="0">
                          <a:solidFill>
                            <a:srgbClr val="005688"/>
                          </a:solidFill>
                          <a:effectLst/>
                          <a:latin typeface="Calibri" panose="020F0502020204030204" pitchFamily="34" charset="0"/>
                        </a:rPr>
                      </a:br>
                      <a:r>
                        <a:rPr lang="lv-LV" sz="1600" b="1" i="0" u="none" strike="noStrike" dirty="0">
                          <a:solidFill>
                            <a:srgbClr val="005688"/>
                          </a:solidFill>
                          <a:effectLst/>
                          <a:latin typeface="Calibri" panose="020F0502020204030204" pitchFamily="34" charset="0"/>
                        </a:rPr>
                        <a:t>programmu (Vismaz reizi nedēļā)</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1600" b="1" i="0" u="none" strike="noStrike" dirty="0">
                          <a:solidFill>
                            <a:srgbClr val="005688"/>
                          </a:solidFill>
                          <a:effectLst/>
                          <a:latin typeface="Calibri" panose="020F050202020403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1600" b="1" i="0" u="none" strike="noStrike" dirty="0">
                          <a:solidFill>
                            <a:srgbClr val="005688"/>
                          </a:solidFill>
                          <a:effectLst/>
                          <a:latin typeface="Calibri" panose="020F050202020403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1600" b="1" i="0" u="none" strike="noStrike" dirty="0">
                          <a:solidFill>
                            <a:srgbClr val="005688"/>
                          </a:solidFill>
                          <a:effectLst/>
                          <a:latin typeface="Calibri" panose="020F0502020204030204" pitchFamily="34" charset="0"/>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511623"/>
                  </a:ext>
                </a:extLst>
              </a:tr>
            </a:tbl>
          </a:graphicData>
        </a:graphic>
      </p:graphicFrame>
      <p:pic>
        <p:nvPicPr>
          <p:cNvPr id="2" name="Attēls 1" descr="Attēls, kurā ir teksts, ekrānuzņēmums, fonts, dizains&#10;&#10;Apraksts ģenerēts automātiski">
            <a:extLst>
              <a:ext uri="{FF2B5EF4-FFF2-40B4-BE49-F238E27FC236}">
                <a16:creationId xmlns:a16="http://schemas.microsoft.com/office/drawing/2014/main" id="{C86465AB-D52D-1574-7E24-9B79AFC6CC8A}"/>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685980"/>
            <a:ext cx="9169567" cy="172020"/>
          </a:xfrm>
          <a:prstGeom prst="rect">
            <a:avLst/>
          </a:prstGeom>
        </p:spPr>
      </p:pic>
    </p:spTree>
    <p:extLst>
      <p:ext uri="{BB962C8B-B14F-4D97-AF65-F5344CB8AC3E}">
        <p14:creationId xmlns:p14="http://schemas.microsoft.com/office/powerpoint/2010/main" val="10073136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6">
            <a:extLst>
              <a:ext uri="{FF2B5EF4-FFF2-40B4-BE49-F238E27FC236}">
                <a16:creationId xmlns:a16="http://schemas.microsoft.com/office/drawing/2014/main" id="{5CE28281-0BB1-784F-F7E3-E55D93B3FE3F}"/>
              </a:ext>
            </a:extLst>
          </p:cNvPr>
          <p:cNvSpPr txBox="1">
            <a:spLocks/>
          </p:cNvSpPr>
          <p:nvPr/>
        </p:nvSpPr>
        <p:spPr>
          <a:xfrm>
            <a:off x="0" y="-2882"/>
            <a:ext cx="9169567" cy="867265"/>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COVID-19 IETEKME UN SEKAS</a:t>
            </a:r>
          </a:p>
        </p:txBody>
      </p:sp>
      <p:graphicFrame>
        <p:nvGraphicFramePr>
          <p:cNvPr id="5" name="Chart 1">
            <a:extLst>
              <a:ext uri="{FF2B5EF4-FFF2-40B4-BE49-F238E27FC236}">
                <a16:creationId xmlns:a16="http://schemas.microsoft.com/office/drawing/2014/main" id="{36EEC628-E84F-5767-C15E-2ADF44154247}"/>
              </a:ext>
            </a:extLst>
          </p:cNvPr>
          <p:cNvGraphicFramePr>
            <a:graphicFrameLocks/>
          </p:cNvGraphicFramePr>
          <p:nvPr>
            <p:extLst>
              <p:ext uri="{D42A27DB-BD31-4B8C-83A1-F6EECF244321}">
                <p14:modId xmlns:p14="http://schemas.microsoft.com/office/powerpoint/2010/main" val="834885873"/>
              </p:ext>
            </p:extLst>
          </p:nvPr>
        </p:nvGraphicFramePr>
        <p:xfrm>
          <a:off x="556181" y="1124743"/>
          <a:ext cx="8267308" cy="47575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ula 5">
            <a:extLst>
              <a:ext uri="{FF2B5EF4-FFF2-40B4-BE49-F238E27FC236}">
                <a16:creationId xmlns:a16="http://schemas.microsoft.com/office/drawing/2014/main" id="{759EA051-8BD6-9D9F-72B6-74C3FA339CB0}"/>
              </a:ext>
            </a:extLst>
          </p:cNvPr>
          <p:cNvGraphicFramePr>
            <a:graphicFrameLocks noGrp="1"/>
          </p:cNvGraphicFramePr>
          <p:nvPr>
            <p:extLst>
              <p:ext uri="{D42A27DB-BD31-4B8C-83A1-F6EECF244321}">
                <p14:modId xmlns:p14="http://schemas.microsoft.com/office/powerpoint/2010/main" val="3628074287"/>
              </p:ext>
            </p:extLst>
          </p:nvPr>
        </p:nvGraphicFramePr>
        <p:xfrm>
          <a:off x="485480" y="5424201"/>
          <a:ext cx="8408709" cy="1158733"/>
        </p:xfrm>
        <a:graphic>
          <a:graphicData uri="http://schemas.openxmlformats.org/drawingml/2006/table">
            <a:tbl>
              <a:tblPr/>
              <a:tblGrid>
                <a:gridCol w="4392891">
                  <a:extLst>
                    <a:ext uri="{9D8B030D-6E8A-4147-A177-3AD203B41FA5}">
                      <a16:colId xmlns:a16="http://schemas.microsoft.com/office/drawing/2014/main" val="1465243826"/>
                    </a:ext>
                  </a:extLst>
                </a:gridCol>
                <a:gridCol w="1593130">
                  <a:extLst>
                    <a:ext uri="{9D8B030D-6E8A-4147-A177-3AD203B41FA5}">
                      <a16:colId xmlns:a16="http://schemas.microsoft.com/office/drawing/2014/main" val="4258447068"/>
                    </a:ext>
                  </a:extLst>
                </a:gridCol>
                <a:gridCol w="1168924">
                  <a:extLst>
                    <a:ext uri="{9D8B030D-6E8A-4147-A177-3AD203B41FA5}">
                      <a16:colId xmlns:a16="http://schemas.microsoft.com/office/drawing/2014/main" val="3464877274"/>
                    </a:ext>
                  </a:extLst>
                </a:gridCol>
                <a:gridCol w="1253764">
                  <a:extLst>
                    <a:ext uri="{9D8B030D-6E8A-4147-A177-3AD203B41FA5}">
                      <a16:colId xmlns:a16="http://schemas.microsoft.com/office/drawing/2014/main" val="612939269"/>
                    </a:ext>
                  </a:extLst>
                </a:gridCol>
              </a:tblGrid>
              <a:tr h="316723">
                <a:tc>
                  <a:txBody>
                    <a:bodyPr/>
                    <a:lstStyle/>
                    <a:p>
                      <a:pPr algn="l" fontAlgn="b"/>
                      <a:r>
                        <a:rPr lang="lv-LV" sz="1800" b="1" i="0" u="none" strike="noStrike">
                          <a:solidFill>
                            <a:srgbClr val="005688"/>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5688"/>
                          </a:solidFill>
                          <a:effectLst/>
                          <a:latin typeface="Calibri" panose="020F0502020204030204" pitchFamily="34" charset="0"/>
                        </a:rPr>
                        <a:t>Valsts </a:t>
                      </a:r>
                      <a:r>
                        <a:rPr lang="lv-LV" sz="1800" b="1" i="0" u="none" strike="noStrike" dirty="0" err="1">
                          <a:solidFill>
                            <a:srgbClr val="005688"/>
                          </a:solidFill>
                          <a:effectLst/>
                          <a:latin typeface="Calibri" panose="020F0502020204030204" pitchFamily="34" charset="0"/>
                        </a:rPr>
                        <a:t>ģimn</a:t>
                      </a:r>
                      <a:r>
                        <a:rPr lang="lv-LV" sz="1800" b="1" i="0" u="none" strike="noStrike" dirty="0">
                          <a:solidFill>
                            <a:srgbClr val="005688"/>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1800" b="1" i="0" u="none" strike="noStrike">
                          <a:solidFill>
                            <a:srgbClr val="005688"/>
                          </a:solidFill>
                          <a:effectLst/>
                          <a:latin typeface="Calibri" panose="020F0502020204030204" pitchFamily="34" charset="0"/>
                        </a:rPr>
                        <a:t>Visusskolas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5688"/>
                          </a:solidFill>
                          <a:effectLst/>
                          <a:latin typeface="Calibri" panose="020F0502020204030204" pitchFamily="34" charset="0"/>
                        </a:rPr>
                        <a:t>Pamatskolas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6483225"/>
                  </a:ext>
                </a:extLst>
              </a:tr>
              <a:tr h="472144">
                <a:tc>
                  <a:txBody>
                    <a:bodyPr/>
                    <a:lstStyle/>
                    <a:p>
                      <a:pPr algn="l" fontAlgn="b"/>
                      <a:r>
                        <a:rPr lang="lv-LV" sz="1800" b="1" i="0" u="none" strike="noStrike" dirty="0">
                          <a:solidFill>
                            <a:srgbClr val="005688"/>
                          </a:solidFill>
                          <a:effectLst/>
                          <a:latin typeface="Calibri" panose="020F0502020204030204" pitchFamily="34" charset="0"/>
                        </a:rPr>
                        <a:t>Mani skolotāji bija pieejami, kad man bija nepieciešama palīdzība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5688"/>
                          </a:solidFill>
                          <a:effectLst/>
                          <a:latin typeface="Calibri" panose="020F050202020403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5688"/>
                          </a:solidFill>
                          <a:effectLst/>
                          <a:latin typeface="Calibri" panose="020F050202020403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5688"/>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979272"/>
                  </a:ext>
                </a:extLst>
              </a:tr>
              <a:tr h="236072">
                <a:tc>
                  <a:txBody>
                    <a:bodyPr/>
                    <a:lstStyle/>
                    <a:p>
                      <a:pPr algn="l" fontAlgn="b"/>
                      <a:r>
                        <a:rPr lang="lv-LV" sz="1800" b="1" i="0" u="none" strike="noStrike">
                          <a:solidFill>
                            <a:srgbClr val="005688"/>
                          </a:solidFill>
                          <a:effectLst/>
                          <a:latin typeface="Calibri" panose="020F0502020204030204" pitchFamily="34" charset="0"/>
                        </a:rPr>
                        <a:t>Es jutos vientuļi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5688"/>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5688"/>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5688"/>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461506"/>
                  </a:ext>
                </a:extLst>
              </a:tr>
            </a:tbl>
          </a:graphicData>
        </a:graphic>
      </p:graphicFrame>
      <p:pic>
        <p:nvPicPr>
          <p:cNvPr id="2" name="Attēls 1" descr="Attēls, kurā ir teksts, ekrānuzņēmums, fonts, dizains&#10;&#10;Apraksts ģenerēts automātiski">
            <a:extLst>
              <a:ext uri="{FF2B5EF4-FFF2-40B4-BE49-F238E27FC236}">
                <a16:creationId xmlns:a16="http://schemas.microsoft.com/office/drawing/2014/main" id="{85658E39-A685-518D-0C28-FBACD8F39A02}"/>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685980"/>
            <a:ext cx="9169567" cy="172020"/>
          </a:xfrm>
          <a:prstGeom prst="rect">
            <a:avLst/>
          </a:prstGeom>
        </p:spPr>
      </p:pic>
    </p:spTree>
    <p:extLst>
      <p:ext uri="{BB962C8B-B14F-4D97-AF65-F5344CB8AC3E}">
        <p14:creationId xmlns:p14="http://schemas.microsoft.com/office/powerpoint/2010/main" val="34364016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Virsraksts 6">
            <a:extLst>
              <a:ext uri="{FF2B5EF4-FFF2-40B4-BE49-F238E27FC236}">
                <a16:creationId xmlns:a16="http://schemas.microsoft.com/office/drawing/2014/main" id="{7FFC33C8-2DAA-E14D-D36E-45B76B4DA664}"/>
              </a:ext>
            </a:extLst>
          </p:cNvPr>
          <p:cNvSpPr txBox="1">
            <a:spLocks/>
          </p:cNvSpPr>
          <p:nvPr/>
        </p:nvSpPr>
        <p:spPr>
          <a:xfrm>
            <a:off x="0" y="-2882"/>
            <a:ext cx="9169567" cy="1058684"/>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COVID-19 IETEKME UN SEKAS – DAŽI FAKTI PAR LATVIJAS SKOLĒNIEM: </a:t>
            </a:r>
          </a:p>
        </p:txBody>
      </p:sp>
      <p:sp>
        <p:nvSpPr>
          <p:cNvPr id="18" name="Satura vietturis 17">
            <a:extLst>
              <a:ext uri="{FF2B5EF4-FFF2-40B4-BE49-F238E27FC236}">
                <a16:creationId xmlns:a16="http://schemas.microsoft.com/office/drawing/2014/main" id="{6FC0F9CC-A26E-47AE-1CDD-E8480FD999CA}"/>
              </a:ext>
            </a:extLst>
          </p:cNvPr>
          <p:cNvSpPr>
            <a:spLocks noGrp="1"/>
          </p:cNvSpPr>
          <p:nvPr>
            <p:ph idx="1"/>
          </p:nvPr>
        </p:nvSpPr>
        <p:spPr>
          <a:xfrm>
            <a:off x="176164" y="1213491"/>
            <a:ext cx="8471162" cy="5536101"/>
          </a:xfrm>
        </p:spPr>
        <p:txBody>
          <a:bodyPr>
            <a:normAutofit fontScale="70000" lnSpcReduction="20000"/>
          </a:bodyPr>
          <a:lstStyle/>
          <a:p>
            <a:r>
              <a:rPr lang="lv-LV" b="1" dirty="0">
                <a:solidFill>
                  <a:srgbClr val="00789F"/>
                </a:solidFill>
              </a:rPr>
              <a:t>71% skolēnu uzlabojuši savas digitālo ierīču izmantošanas prasmes mācību mērķiem;</a:t>
            </a:r>
          </a:p>
          <a:p>
            <a:r>
              <a:rPr lang="lv-LV" b="1" dirty="0">
                <a:solidFill>
                  <a:srgbClr val="00789F"/>
                </a:solidFill>
              </a:rPr>
              <a:t>Par 2 procentpunktiem palielinājies skolēnu, kuri savu karjeru vēlas saistīt ar IKT, relatīvais skaits;</a:t>
            </a:r>
          </a:p>
          <a:p>
            <a:r>
              <a:rPr lang="lv-LV" b="1" dirty="0">
                <a:solidFill>
                  <a:srgbClr val="00789F"/>
                </a:solidFill>
              </a:rPr>
              <a:t>Par 2,3 procentpunktiem samazinājies skolēnu, kuri savu karjeru vēlas saistīt ar veselības aprūpi, relatīvais skaits;</a:t>
            </a:r>
          </a:p>
          <a:p>
            <a:r>
              <a:rPr lang="lv-LV" b="1" dirty="0">
                <a:solidFill>
                  <a:srgbClr val="00789F"/>
                </a:solidFill>
              </a:rPr>
              <a:t>Latvijas skolēniem indekss, kas raksturo skolēnu pārliecību par savām spējām mācīties patstāvīgi un attālināti (</a:t>
            </a:r>
            <a:r>
              <a:rPr lang="lv-LV" b="1" dirty="0" err="1">
                <a:solidFill>
                  <a:srgbClr val="00789F"/>
                </a:solidFill>
              </a:rPr>
              <a:t>pašvadītu</a:t>
            </a:r>
            <a:r>
              <a:rPr lang="lv-LV" b="1" dirty="0">
                <a:solidFill>
                  <a:srgbClr val="00789F"/>
                </a:solidFill>
              </a:rPr>
              <a:t> mācīšanos) ir OECD valstu vidējā un Igaunijas līmenī;</a:t>
            </a:r>
          </a:p>
          <a:p>
            <a:r>
              <a:rPr lang="lv-LV" b="1" dirty="0">
                <a:solidFill>
                  <a:srgbClr val="00789F"/>
                </a:solidFill>
              </a:rPr>
              <a:t>20% skolēnu bija problēmas ar piekļuvi digitālajai ierīcei, kad tā bija nepieciešama;</a:t>
            </a:r>
          </a:p>
          <a:p>
            <a:r>
              <a:rPr lang="lv-LV" b="1" dirty="0">
                <a:solidFill>
                  <a:srgbClr val="00789F"/>
                </a:solidFill>
              </a:rPr>
              <a:t>45% skolēnu bija problēmas saprast skolas uzdevumus;</a:t>
            </a:r>
          </a:p>
          <a:p>
            <a:r>
              <a:rPr lang="lv-LV" b="1" dirty="0">
                <a:solidFill>
                  <a:srgbClr val="00789F"/>
                </a:solidFill>
              </a:rPr>
              <a:t>Skolas atbalstu raksturojošais indekss ir 0,33 un tas ir trešais augstākais starp OECD valstīm (Somija un Īrija), indeksam pieaugot par vienu vienību, matemātikas sasniegumi pieaugtu par 13punktiem;</a:t>
            </a:r>
          </a:p>
          <a:p>
            <a:r>
              <a:rPr lang="lv-LV" b="1" dirty="0">
                <a:solidFill>
                  <a:srgbClr val="00789F"/>
                </a:solidFill>
              </a:rPr>
              <a:t>Puse Latvijas skolēnu atzīst, ka ir labi sagatavoti patstāvīgām mācībām, ja skolas ēka nākotnē atkal tiks slēgta uz ilgāku laiku, bet 16% skolēnu uzskata, ka ir ļoti labi sagatavoti patstāvīgām mācībām;</a:t>
            </a:r>
          </a:p>
          <a:p>
            <a:r>
              <a:rPr lang="lv-LV" b="1" dirty="0">
                <a:solidFill>
                  <a:srgbClr val="00789F"/>
                </a:solidFill>
              </a:rPr>
              <a:t>Salīdzinot ar 2018. gadu mūsu skolēnu apmierinātība ar dzīvi ir samazinājusies – 10 </a:t>
            </a:r>
            <a:r>
              <a:rPr lang="lv-LV" b="1" dirty="0" err="1">
                <a:solidFill>
                  <a:srgbClr val="00789F"/>
                </a:solidFill>
              </a:rPr>
              <a:t>ballu</a:t>
            </a:r>
            <a:r>
              <a:rPr lang="lv-LV" b="1" dirty="0">
                <a:solidFill>
                  <a:srgbClr val="00789F"/>
                </a:solidFill>
              </a:rPr>
              <a:t> skalā 6,76 (PISA</a:t>
            </a:r>
            <a:r>
              <a:rPr lang="ru-RU" b="1" dirty="0">
                <a:solidFill>
                  <a:srgbClr val="00789F"/>
                </a:solidFill>
              </a:rPr>
              <a:t> 2018 – 7</a:t>
            </a:r>
            <a:r>
              <a:rPr lang="lv-LV" b="1" dirty="0">
                <a:solidFill>
                  <a:srgbClr val="00789F"/>
                </a:solidFill>
              </a:rPr>
              <a:t>,</a:t>
            </a:r>
            <a:r>
              <a:rPr lang="ru-RU" b="1" dirty="0">
                <a:solidFill>
                  <a:srgbClr val="00789F"/>
                </a:solidFill>
              </a:rPr>
              <a:t>16)</a:t>
            </a:r>
            <a:r>
              <a:rPr lang="lv-LV" b="1" dirty="0">
                <a:solidFill>
                  <a:srgbClr val="00789F"/>
                </a:solidFill>
              </a:rPr>
              <a:t>.</a:t>
            </a:r>
          </a:p>
          <a:p>
            <a:endParaRPr lang="lv-LV" b="1" dirty="0">
              <a:solidFill>
                <a:srgbClr val="00789F"/>
              </a:solidFill>
            </a:endParaRPr>
          </a:p>
        </p:txBody>
      </p:sp>
    </p:spTree>
    <p:extLst>
      <p:ext uri="{BB962C8B-B14F-4D97-AF65-F5344CB8AC3E}">
        <p14:creationId xmlns:p14="http://schemas.microsoft.com/office/powerpoint/2010/main" val="15073299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09547230-D5A0-F715-1024-6B2D5A3B16A3}"/>
              </a:ext>
            </a:extLst>
          </p:cNvPr>
          <p:cNvSpPr>
            <a:spLocks noGrp="1"/>
          </p:cNvSpPr>
          <p:nvPr>
            <p:ph idx="1"/>
          </p:nvPr>
        </p:nvSpPr>
        <p:spPr>
          <a:xfrm>
            <a:off x="499621" y="1913641"/>
            <a:ext cx="8015729" cy="4263322"/>
          </a:xfrm>
        </p:spPr>
        <p:txBody>
          <a:bodyPr>
            <a:normAutofit/>
          </a:bodyPr>
          <a:lstStyle/>
          <a:p>
            <a:pPr marL="0" indent="0">
              <a:buNone/>
            </a:pPr>
            <a:r>
              <a:rPr lang="lv-LV" sz="3200" b="1" dirty="0">
                <a:solidFill>
                  <a:srgbClr val="005688"/>
                </a:solidFill>
              </a:rPr>
              <a:t>Stabilitāte!</a:t>
            </a:r>
          </a:p>
          <a:p>
            <a:pPr marL="0" indent="0">
              <a:buNone/>
            </a:pPr>
            <a:endParaRPr lang="lv-LV" sz="3200" b="1" dirty="0">
              <a:solidFill>
                <a:srgbClr val="005688"/>
              </a:solidFill>
            </a:endParaRPr>
          </a:p>
          <a:p>
            <a:pPr marL="0" indent="0">
              <a:buNone/>
            </a:pPr>
            <a:r>
              <a:rPr lang="lv-LV" sz="3200" b="1" dirty="0">
                <a:solidFill>
                  <a:srgbClr val="F34E34"/>
                </a:solidFill>
              </a:rPr>
              <a:t>labi vai slikti?</a:t>
            </a:r>
          </a:p>
        </p:txBody>
      </p:sp>
      <p:sp>
        <p:nvSpPr>
          <p:cNvPr id="4" name="Virsraksts 6">
            <a:extLst>
              <a:ext uri="{FF2B5EF4-FFF2-40B4-BE49-F238E27FC236}">
                <a16:creationId xmlns:a16="http://schemas.microsoft.com/office/drawing/2014/main" id="{DBDA65E8-EF28-CFD5-4F56-71B9C84B8A14}"/>
              </a:ext>
            </a:extLst>
          </p:cNvPr>
          <p:cNvSpPr txBox="1">
            <a:spLocks/>
          </p:cNvSpPr>
          <p:nvPr/>
        </p:nvSpPr>
        <p:spPr>
          <a:xfrm>
            <a:off x="0" y="-2882"/>
            <a:ext cx="9169567" cy="1464037"/>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SECINĀJUMS</a:t>
            </a:r>
          </a:p>
        </p:txBody>
      </p:sp>
      <p:sp>
        <p:nvSpPr>
          <p:cNvPr id="2" name="Rectangle 3">
            <a:extLst>
              <a:ext uri="{FF2B5EF4-FFF2-40B4-BE49-F238E27FC236}">
                <a16:creationId xmlns:a16="http://schemas.microsoft.com/office/drawing/2014/main" id="{F085E4F7-9330-9903-0AFD-88D1934337C3}"/>
              </a:ext>
            </a:extLst>
          </p:cNvPr>
          <p:cNvSpPr/>
          <p:nvPr/>
        </p:nvSpPr>
        <p:spPr>
          <a:xfrm>
            <a:off x="5363851" y="5222450"/>
            <a:ext cx="3387169" cy="807913"/>
          </a:xfrm>
          <a:prstGeom prst="rect">
            <a:avLst/>
          </a:prstGeom>
          <a:noFill/>
        </p:spPr>
        <p:txBody>
          <a:bodyPr wrap="squar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800" b="1" i="1" spc="38" dirty="0">
                <a:ln w="11430">
                  <a:solidFill>
                    <a:srgbClr val="D44435"/>
                  </a:solidFill>
                </a:ln>
                <a:blipFill dpi="0" rotWithShape="1">
                  <a:blip r:embed="rId2">
                    <a:extLst>
                      <a:ext uri="{28A0092B-C50C-407E-A947-70E740481C1C}">
                        <a14:useLocalDpi xmlns:a14="http://schemas.microsoft.com/office/drawing/2010/main" val="0"/>
                      </a:ext>
                    </a:extLst>
                  </a:blip>
                  <a:srcRect/>
                  <a:stretch>
                    <a:fillRect/>
                  </a:stretch>
                </a:blipFill>
              </a:rPr>
              <a:t>PALDIES!</a:t>
            </a:r>
            <a:endParaRPr lang="en-US" sz="4800" b="1" i="1" spc="38" dirty="0">
              <a:ln w="11430">
                <a:solidFill>
                  <a:srgbClr val="D44435"/>
                </a:solidFill>
              </a:ln>
              <a:blipFill dpi="0" rotWithShape="1">
                <a:blip r:embed="rId2">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14182341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1" y="1925555"/>
            <a:ext cx="9144000" cy="1836672"/>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Pētījumu rezultātu izmantošanas iespējas skolā:</a:t>
            </a:r>
            <a:b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b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PISA </a:t>
            </a:r>
            <a:r>
              <a:rPr lang="lv-LV" sz="3600" b="1" dirty="0" err="1">
                <a:ln w="19050">
                  <a:noFill/>
                </a:ln>
                <a:effectLst>
                  <a:outerShdw blurRad="50800" dist="38100" dir="2700000" algn="tl" rotWithShape="0">
                    <a:prstClr val="black">
                      <a:alpha val="40000"/>
                    </a:prstClr>
                  </a:outerShdw>
                </a:effectLst>
                <a:cs typeface="Browallia New" panose="020B0502040204020203" pitchFamily="34" charset="-34"/>
              </a:rPr>
              <a:t>dalībskolu</a:t>
            </a: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 iespējamie ieguvumi</a:t>
            </a:r>
            <a:endParaRPr lang="es-ES" altLang="lv-LV" sz="3200" b="1" dirty="0">
              <a:ln w="19050">
                <a:noFill/>
              </a:ln>
              <a:effectLst>
                <a:outerShdw blurRad="50800" dist="38100" dir="2700000" algn="tl" rotWithShape="0">
                  <a:prstClr val="black">
                    <a:alpha val="40000"/>
                  </a:prstClr>
                </a:outerShdw>
              </a:effectLst>
              <a:cs typeface="Browallia New" panose="020B0502040204020203" pitchFamily="34" charset="-34"/>
            </a:endParaRPr>
          </a:p>
        </p:txBody>
      </p:sp>
      <p:sp>
        <p:nvSpPr>
          <p:cNvPr id="7" name="Subtitle 2"/>
          <p:cNvSpPr>
            <a:spLocks noGrp="1"/>
          </p:cNvSpPr>
          <p:nvPr>
            <p:ph type="subTitle" idx="1"/>
          </p:nvPr>
        </p:nvSpPr>
        <p:spPr>
          <a:xfrm>
            <a:off x="3457304" y="4745639"/>
            <a:ext cx="4921088" cy="746258"/>
          </a:xfrm>
        </p:spPr>
        <p:txBody>
          <a:bodyPr>
            <a:normAutofit/>
          </a:bodyPr>
          <a:lstStyle/>
          <a:p>
            <a:pPr algn="r"/>
            <a:r>
              <a:rPr lang="lv-LV" sz="1500" b="1" i="1" dirty="0">
                <a:solidFill>
                  <a:srgbClr val="002060"/>
                </a:solidFill>
                <a:effectLst>
                  <a:outerShdw blurRad="38100" dist="38100" dir="2700000" algn="tl">
                    <a:srgbClr val="000000">
                      <a:alpha val="43137"/>
                    </a:srgbClr>
                  </a:outerShdw>
                </a:effectLst>
              </a:rPr>
              <a:t>LU PPMF IPI Vadošā pētniece </a:t>
            </a:r>
            <a:r>
              <a:rPr lang="lv-LV" sz="1500" b="1" i="1" dirty="0" err="1">
                <a:solidFill>
                  <a:srgbClr val="002060"/>
                </a:solidFill>
                <a:effectLst>
                  <a:outerShdw blurRad="38100" dist="38100" dir="2700000" algn="tl">
                    <a:srgbClr val="000000">
                      <a:alpha val="43137"/>
                    </a:srgbClr>
                  </a:outerShdw>
                </a:effectLst>
              </a:rPr>
              <a:t>Ph.D</a:t>
            </a:r>
            <a:r>
              <a:rPr lang="lv-LV" sz="1500" b="1" i="1" dirty="0">
                <a:solidFill>
                  <a:srgbClr val="002060"/>
                </a:solidFill>
                <a:effectLst>
                  <a:outerShdw blurRad="38100" dist="38100" dir="2700000" algn="tl">
                    <a:srgbClr val="000000">
                      <a:alpha val="43137"/>
                    </a:srgbClr>
                  </a:outerShdw>
                </a:effectLst>
              </a:rPr>
              <a:t>. Linda </a:t>
            </a:r>
            <a:r>
              <a:rPr lang="lv-LV" sz="1500" b="1" i="1" dirty="0" err="1">
                <a:solidFill>
                  <a:srgbClr val="002060"/>
                </a:solidFill>
                <a:effectLst>
                  <a:outerShdw blurRad="38100" dist="38100" dir="2700000" algn="tl">
                    <a:srgbClr val="000000">
                      <a:alpha val="43137"/>
                    </a:srgbClr>
                  </a:outerShdw>
                </a:effectLst>
              </a:rPr>
              <a:t>Mihno</a:t>
            </a:r>
            <a:endParaRPr lang="lv-LV" sz="1500" b="1" i="1" dirty="0">
              <a:solidFill>
                <a:srgbClr val="002060"/>
              </a:solidFill>
              <a:effectLst>
                <a:outerShdw blurRad="38100" dist="38100" dir="2700000" algn="tl">
                  <a:srgbClr val="000000">
                    <a:alpha val="43137"/>
                  </a:srgbClr>
                </a:outerShdw>
              </a:effectLst>
            </a:endParaRPr>
          </a:p>
          <a:p>
            <a:pPr algn="r"/>
            <a:r>
              <a:rPr lang="lv-LV" sz="1200" b="1" dirty="0">
                <a:solidFill>
                  <a:srgbClr val="002060"/>
                </a:solidFill>
                <a:effectLst>
                  <a:outerShdw blurRad="38100" dist="38100" dir="2700000" algn="tl">
                    <a:srgbClr val="000000">
                      <a:alpha val="43137"/>
                    </a:srgbClr>
                  </a:outerShdw>
                </a:effectLst>
                <a:latin typeface="Bookman Old Style" pitchFamily="18" charset="0"/>
              </a:rPr>
              <a:t>2023. gada  5. decembris</a:t>
            </a:r>
          </a:p>
          <a:p>
            <a:pPr algn="r"/>
            <a:endParaRPr lang="lv-LV" sz="1200" b="1" dirty="0">
              <a:solidFill>
                <a:srgbClr val="002060"/>
              </a:solidFill>
              <a:effectLst>
                <a:outerShdw blurRad="38100" dist="38100" dir="2700000" algn="tl">
                  <a:srgbClr val="000000">
                    <a:alpha val="43137"/>
                  </a:srgbClr>
                </a:outerShdw>
              </a:effectLst>
            </a:endParaRPr>
          </a:p>
          <a:p>
            <a:pPr algn="r"/>
            <a:endParaRPr lang="lv-LV" sz="1200" b="1" dirty="0">
              <a:solidFill>
                <a:srgbClr val="002060"/>
              </a:solidFill>
              <a:effectLst>
                <a:outerShdw blurRad="38100" dist="38100" dir="2700000" algn="tl">
                  <a:srgbClr val="000000">
                    <a:alpha val="43137"/>
                  </a:srgbClr>
                </a:outerShdw>
              </a:effectLst>
            </a:endParaRPr>
          </a:p>
        </p:txBody>
      </p:sp>
      <p:pic>
        <p:nvPicPr>
          <p:cNvPr id="8" name="Picture 5" descr="pet_instituta_logo_civic-png-caurspidigs.png"/>
          <p:cNvPicPr>
            <a:picLocks noChangeAspect="1"/>
          </p:cNvPicPr>
          <p:nvPr/>
        </p:nvPicPr>
        <p:blipFill>
          <a:blip r:embed="rId3" cstate="print"/>
          <a:stretch>
            <a:fillRect/>
          </a:stretch>
        </p:blipFill>
        <p:spPr>
          <a:xfrm>
            <a:off x="8128712" y="479254"/>
            <a:ext cx="816632" cy="1113588"/>
          </a:xfrm>
          <a:prstGeom prst="rect">
            <a:avLst/>
          </a:prstGeom>
          <a:noFill/>
        </p:spPr>
      </p:pic>
      <p:sp>
        <p:nvSpPr>
          <p:cNvPr id="2" name="Rectangle 1"/>
          <p:cNvSpPr/>
          <p:nvPr/>
        </p:nvSpPr>
        <p:spPr>
          <a:xfrm>
            <a:off x="1141588" y="5091165"/>
            <a:ext cx="7236804" cy="1011437"/>
          </a:xfrm>
          <a:prstGeom prst="rect">
            <a:avLst/>
          </a:prstGeom>
          <a:noFill/>
          <a:ln>
            <a:noFill/>
          </a:ln>
          <a:effectLst>
            <a:softEdge rad="1270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398003" y="388359"/>
            <a:ext cx="353406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DALĪBA STARPTAUTISKOS IZGLĪTĪBAS PĒTĪJUMOS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PROJEKTA NR. 8.3.6.1/16/I/001</a:t>
            </a:r>
          </a:p>
        </p:txBody>
      </p:sp>
      <p:pic>
        <p:nvPicPr>
          <p:cNvPr id="16" name="Picture 15">
            <a:extLst>
              <a:ext uri="{FF2B5EF4-FFF2-40B4-BE49-F238E27FC236}">
                <a16:creationId xmlns:a16="http://schemas.microsoft.com/office/drawing/2014/main" id="{F0F886C0-E248-45C8-80E5-CD17E9884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636" y="5870459"/>
            <a:ext cx="2732389" cy="564796"/>
          </a:xfrm>
          <a:prstGeom prst="rect">
            <a:avLst/>
          </a:prstGeom>
        </p:spPr>
      </p:pic>
      <p:pic>
        <p:nvPicPr>
          <p:cNvPr id="5" name="Attēls 4">
            <a:extLst>
              <a:ext uri="{FF2B5EF4-FFF2-40B4-BE49-F238E27FC236}">
                <a16:creationId xmlns:a16="http://schemas.microsoft.com/office/drawing/2014/main" id="{68C4D61A-F09E-7A18-1169-60A708ED93D9}"/>
              </a:ext>
            </a:extLst>
          </p:cNvPr>
          <p:cNvPicPr>
            <a:picLocks noChangeAspect="1"/>
          </p:cNvPicPr>
          <p:nvPr/>
        </p:nvPicPr>
        <p:blipFill>
          <a:blip r:embed="rId5"/>
          <a:stretch>
            <a:fillRect/>
          </a:stretch>
        </p:blipFill>
        <p:spPr>
          <a:xfrm>
            <a:off x="5535676" y="5713418"/>
            <a:ext cx="1985963" cy="700088"/>
          </a:xfrm>
          <a:prstGeom prst="rect">
            <a:avLst/>
          </a:prstGeom>
        </p:spPr>
      </p:pic>
      <p:pic>
        <p:nvPicPr>
          <p:cNvPr id="9" name="Attēls 8" descr="Attēls, kurā ir teksts, ekrānuzņēmums, fonts, dizains&#10;&#10;Apraksts ģenerēts automātiski">
            <a:extLst>
              <a:ext uri="{FF2B5EF4-FFF2-40B4-BE49-F238E27FC236}">
                <a16:creationId xmlns:a16="http://schemas.microsoft.com/office/drawing/2014/main" id="{8557B56E-EBD5-5DE7-978D-CA3D6763B3FB}"/>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32773"/>
            <a:ext cx="9143999" cy="179315"/>
          </a:xfrm>
          <a:prstGeom prst="rect">
            <a:avLst/>
          </a:prstGeom>
        </p:spPr>
      </p:pic>
      <p:pic>
        <p:nvPicPr>
          <p:cNvPr id="11" name="Attēls 10" descr="Attēls, kurā ir teksts, ekrānuzņēmums, fonts, dizains&#10;&#10;Apraksts ģenerēts automātiski">
            <a:extLst>
              <a:ext uri="{FF2B5EF4-FFF2-40B4-BE49-F238E27FC236}">
                <a16:creationId xmlns:a16="http://schemas.microsoft.com/office/drawing/2014/main" id="{989B90A1-13A2-30EB-A07E-EBA4EF6FBD41}"/>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8EA42-6DAD-78FF-81F2-BF6476BA8D36}"/>
              </a:ext>
            </a:extLst>
          </p:cNvPr>
          <p:cNvSpPr>
            <a:spLocks noGrp="1"/>
          </p:cNvSpPr>
          <p:nvPr>
            <p:ph type="title"/>
          </p:nvPr>
        </p:nvSpPr>
        <p:spPr>
          <a:xfrm>
            <a:off x="479162" y="3540342"/>
            <a:ext cx="8182230" cy="1265861"/>
          </a:xfrm>
        </p:spPr>
        <p:txBody>
          <a:bodyPr vert="horz" lIns="68580" tIns="34290" rIns="68580" bIns="34290" rtlCol="0" anchor="b">
            <a:normAutofit/>
          </a:bodyPr>
          <a:lstStyle/>
          <a:p>
            <a:pPr algn="ctr"/>
            <a:r>
              <a:rPr lang="en-US" sz="4950" b="1" err="1">
                <a:effectLst>
                  <a:outerShdw blurRad="38100" dist="38100" dir="2700000" algn="tl">
                    <a:srgbClr val="000000">
                      <a:alpha val="43137"/>
                    </a:srgbClr>
                  </a:outerShdw>
                </a:effectLst>
              </a:rPr>
              <a:t>Valstiskā</a:t>
            </a:r>
            <a:r>
              <a:rPr lang="en-US" sz="4950" b="1">
                <a:effectLst>
                  <a:outerShdw blurRad="38100" dist="38100" dir="2700000" algn="tl">
                    <a:srgbClr val="000000">
                      <a:alpha val="43137"/>
                    </a:srgbClr>
                  </a:outerShdw>
                </a:effectLst>
              </a:rPr>
              <a:t> </a:t>
            </a:r>
            <a:r>
              <a:rPr lang="en-US" sz="4950" b="1" err="1">
                <a:effectLst>
                  <a:outerShdw blurRad="38100" dist="38100" dir="2700000" algn="tl">
                    <a:srgbClr val="000000">
                      <a:alpha val="43137"/>
                    </a:srgbClr>
                  </a:outerShdw>
                </a:effectLst>
              </a:rPr>
              <a:t>līmenī</a:t>
            </a:r>
            <a:endParaRPr lang="en-US" sz="4950" b="1">
              <a:effectLst>
                <a:outerShdw blurRad="38100" dist="38100" dir="2700000" algn="tl">
                  <a:srgbClr val="000000">
                    <a:alpha val="43137"/>
                  </a:srgbClr>
                </a:outerShdw>
              </a:effectLst>
            </a:endParaRPr>
          </a:p>
        </p:txBody>
      </p:sp>
      <p:pic>
        <p:nvPicPr>
          <p:cNvPr id="4" name="Content Placeholder 5" descr="Children outline">
            <a:extLst>
              <a:ext uri="{FF2B5EF4-FFF2-40B4-BE49-F238E27FC236}">
                <a16:creationId xmlns:a16="http://schemas.microsoft.com/office/drawing/2014/main" id="{1B1DA3E9-93AD-E06D-9051-1CDC7C403517}"/>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2025" y="1301003"/>
            <a:ext cx="2056503" cy="2056503"/>
          </a:xfrm>
          <a:prstGeom prst="rect">
            <a:avLst/>
          </a:prstGeom>
        </p:spPr>
      </p:pic>
    </p:spTree>
    <p:extLst>
      <p:ext uri="{BB962C8B-B14F-4D97-AF65-F5344CB8AC3E}">
        <p14:creationId xmlns:p14="http://schemas.microsoft.com/office/powerpoint/2010/main" val="849176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16CFF-C9CB-6B52-7C56-D5FF7E42271C}"/>
              </a:ext>
            </a:extLst>
          </p:cNvPr>
          <p:cNvSpPr>
            <a:spLocks noGrp="1"/>
          </p:cNvSpPr>
          <p:nvPr>
            <p:ph type="title"/>
          </p:nvPr>
        </p:nvSpPr>
        <p:spPr/>
        <p:txBody>
          <a:bodyPr>
            <a:normAutofit/>
          </a:bodyPr>
          <a:lstStyle/>
          <a:p>
            <a:pPr algn="ctr"/>
            <a:r>
              <a:rPr lang="en-US" sz="4050" b="1" err="1">
                <a:effectLst>
                  <a:outerShdw blurRad="38100" dist="38100" dir="2700000" algn="tl">
                    <a:srgbClr val="000000">
                      <a:alpha val="43137"/>
                    </a:srgbClr>
                  </a:outerShdw>
                </a:effectLst>
              </a:rPr>
              <a:t>Valstiskā</a:t>
            </a:r>
            <a:r>
              <a:rPr lang="en-US" sz="4050" b="1">
                <a:effectLst>
                  <a:outerShdw blurRad="38100" dist="38100" dir="2700000" algn="tl">
                    <a:srgbClr val="000000">
                      <a:alpha val="43137"/>
                    </a:srgbClr>
                  </a:outerShdw>
                </a:effectLst>
              </a:rPr>
              <a:t> </a:t>
            </a:r>
            <a:r>
              <a:rPr lang="en-US" sz="4050" b="1" err="1">
                <a:effectLst>
                  <a:outerShdw blurRad="38100" dist="38100" dir="2700000" algn="tl">
                    <a:srgbClr val="000000">
                      <a:alpha val="43137"/>
                    </a:srgbClr>
                  </a:outerShdw>
                </a:effectLst>
              </a:rPr>
              <a:t>līmenī</a:t>
            </a:r>
            <a:endParaRPr lang="lv-LV" sz="4050" b="1">
              <a:solidFill>
                <a:schemeClr val="tx2"/>
              </a:solidFill>
              <a:effectLst>
                <a:outerShdw blurRad="38100" dist="38100" dir="2700000" algn="tl">
                  <a:srgbClr val="000000">
                    <a:alpha val="43137"/>
                  </a:srgbClr>
                </a:outerShdw>
              </a:effectLst>
            </a:endParaRPr>
          </a:p>
        </p:txBody>
      </p:sp>
      <p:pic>
        <p:nvPicPr>
          <p:cNvPr id="12" name="Content Placeholder 5" descr="Children outline">
            <a:extLst>
              <a:ext uri="{FF2B5EF4-FFF2-40B4-BE49-F238E27FC236}">
                <a16:creationId xmlns:a16="http://schemas.microsoft.com/office/drawing/2014/main" id="{9FC9F362-9CB9-1DFA-F96A-F770A8943E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09362" y="1012060"/>
            <a:ext cx="1232240" cy="1232240"/>
          </a:xfrm>
          <a:prstGeom prst="rect">
            <a:avLst/>
          </a:prstGeom>
        </p:spPr>
      </p:pic>
    </p:spTree>
    <p:extLst>
      <p:ext uri="{BB962C8B-B14F-4D97-AF65-F5344CB8AC3E}">
        <p14:creationId xmlns:p14="http://schemas.microsoft.com/office/powerpoint/2010/main" val="3696531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16CFF-C9CB-6B52-7C56-D5FF7E42271C}"/>
              </a:ext>
            </a:extLst>
          </p:cNvPr>
          <p:cNvSpPr>
            <a:spLocks noGrp="1"/>
          </p:cNvSpPr>
          <p:nvPr>
            <p:ph type="title"/>
          </p:nvPr>
        </p:nvSpPr>
        <p:spPr/>
        <p:txBody>
          <a:bodyPr>
            <a:normAutofit/>
          </a:bodyPr>
          <a:lstStyle/>
          <a:p>
            <a:pPr algn="ctr"/>
            <a:r>
              <a:rPr lang="en-US" sz="4050" b="1" err="1">
                <a:effectLst>
                  <a:outerShdw blurRad="38100" dist="38100" dir="2700000" algn="tl">
                    <a:srgbClr val="000000">
                      <a:alpha val="43137"/>
                    </a:srgbClr>
                  </a:outerShdw>
                </a:effectLst>
              </a:rPr>
              <a:t>Valstiskā</a:t>
            </a:r>
            <a:r>
              <a:rPr lang="en-US" sz="4050" b="1">
                <a:effectLst>
                  <a:outerShdw blurRad="38100" dist="38100" dir="2700000" algn="tl">
                    <a:srgbClr val="000000">
                      <a:alpha val="43137"/>
                    </a:srgbClr>
                  </a:outerShdw>
                </a:effectLst>
              </a:rPr>
              <a:t> </a:t>
            </a:r>
            <a:r>
              <a:rPr lang="en-US" sz="4050" b="1" err="1">
                <a:effectLst>
                  <a:outerShdw blurRad="38100" dist="38100" dir="2700000" algn="tl">
                    <a:srgbClr val="000000">
                      <a:alpha val="43137"/>
                    </a:srgbClr>
                  </a:outerShdw>
                </a:effectLst>
              </a:rPr>
              <a:t>līmenī</a:t>
            </a:r>
            <a:endParaRPr lang="lv-LV" sz="4050" b="1">
              <a:solidFill>
                <a:schemeClr val="tx2"/>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C6A41B2-A3FD-C46B-8E03-78FF71ECA243}"/>
              </a:ext>
            </a:extLst>
          </p:cNvPr>
          <p:cNvPicPr>
            <a:picLocks noChangeAspect="1"/>
          </p:cNvPicPr>
          <p:nvPr/>
        </p:nvPicPr>
        <p:blipFill>
          <a:blip r:embed="rId2"/>
          <a:stretch>
            <a:fillRect/>
          </a:stretch>
        </p:blipFill>
        <p:spPr>
          <a:xfrm>
            <a:off x="3738425" y="3353203"/>
            <a:ext cx="2191824" cy="1786487"/>
          </a:xfrm>
          <a:prstGeom prst="rect">
            <a:avLst/>
          </a:prstGeom>
        </p:spPr>
      </p:pic>
      <p:pic>
        <p:nvPicPr>
          <p:cNvPr id="7" name="Picture 6">
            <a:extLst>
              <a:ext uri="{FF2B5EF4-FFF2-40B4-BE49-F238E27FC236}">
                <a16:creationId xmlns:a16="http://schemas.microsoft.com/office/drawing/2014/main" id="{5ABED469-A011-8967-24DF-8DC9E111B653}"/>
              </a:ext>
            </a:extLst>
          </p:cNvPr>
          <p:cNvPicPr>
            <a:picLocks noChangeAspect="1"/>
          </p:cNvPicPr>
          <p:nvPr/>
        </p:nvPicPr>
        <p:blipFill>
          <a:blip r:embed="rId3"/>
          <a:stretch>
            <a:fillRect/>
          </a:stretch>
        </p:blipFill>
        <p:spPr>
          <a:xfrm>
            <a:off x="709019" y="2524932"/>
            <a:ext cx="2949038" cy="1353557"/>
          </a:xfrm>
          <a:prstGeom prst="rect">
            <a:avLst/>
          </a:prstGeom>
        </p:spPr>
      </p:pic>
      <p:pic>
        <p:nvPicPr>
          <p:cNvPr id="6" name="Picture 5">
            <a:extLst>
              <a:ext uri="{FF2B5EF4-FFF2-40B4-BE49-F238E27FC236}">
                <a16:creationId xmlns:a16="http://schemas.microsoft.com/office/drawing/2014/main" id="{FF1822C3-8E1E-2706-54AD-EFDE2B650FFF}"/>
              </a:ext>
            </a:extLst>
          </p:cNvPr>
          <p:cNvPicPr>
            <a:picLocks noChangeAspect="1"/>
          </p:cNvPicPr>
          <p:nvPr/>
        </p:nvPicPr>
        <p:blipFill>
          <a:blip r:embed="rId4"/>
          <a:stretch>
            <a:fillRect/>
          </a:stretch>
        </p:blipFill>
        <p:spPr>
          <a:xfrm>
            <a:off x="6310200" y="2524932"/>
            <a:ext cx="2205151" cy="1219263"/>
          </a:xfrm>
          <a:prstGeom prst="rect">
            <a:avLst/>
          </a:prstGeom>
        </p:spPr>
      </p:pic>
      <p:sp>
        <p:nvSpPr>
          <p:cNvPr id="9" name="TextBox 8">
            <a:extLst>
              <a:ext uri="{FF2B5EF4-FFF2-40B4-BE49-F238E27FC236}">
                <a16:creationId xmlns:a16="http://schemas.microsoft.com/office/drawing/2014/main" id="{583D9F8D-E764-8359-0F2A-90C8DD93D304}"/>
              </a:ext>
            </a:extLst>
          </p:cNvPr>
          <p:cNvSpPr txBox="1"/>
          <p:nvPr/>
        </p:nvSpPr>
        <p:spPr>
          <a:xfrm>
            <a:off x="1099336" y="3878488"/>
            <a:ext cx="2010922"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Situācijas apzināšanai</a:t>
            </a:r>
          </a:p>
        </p:txBody>
      </p:sp>
      <p:sp>
        <p:nvSpPr>
          <p:cNvPr id="11" name="TextBox 10">
            <a:extLst>
              <a:ext uri="{FF2B5EF4-FFF2-40B4-BE49-F238E27FC236}">
                <a16:creationId xmlns:a16="http://schemas.microsoft.com/office/drawing/2014/main" id="{54CDF61B-EDB0-F645-9D41-02D216FAE063}"/>
              </a:ext>
            </a:extLst>
          </p:cNvPr>
          <p:cNvSpPr txBox="1"/>
          <p:nvPr/>
        </p:nvSpPr>
        <p:spPr>
          <a:xfrm>
            <a:off x="3658057" y="2987425"/>
            <a:ext cx="243780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Stratēģisko mērķu izvirzīšanai</a:t>
            </a:r>
          </a:p>
        </p:txBody>
      </p:sp>
      <p:sp>
        <p:nvSpPr>
          <p:cNvPr id="13" name="TextBox 12">
            <a:extLst>
              <a:ext uri="{FF2B5EF4-FFF2-40B4-BE49-F238E27FC236}">
                <a16:creationId xmlns:a16="http://schemas.microsoft.com/office/drawing/2014/main" id="{EFF221F3-7375-258B-9E7B-EA4004CC19B6}"/>
              </a:ext>
            </a:extLst>
          </p:cNvPr>
          <p:cNvSpPr txBox="1"/>
          <p:nvPr/>
        </p:nvSpPr>
        <p:spPr>
          <a:xfrm>
            <a:off x="6558419" y="3783790"/>
            <a:ext cx="1752007"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Standartu pilnveidei</a:t>
            </a:r>
          </a:p>
        </p:txBody>
      </p:sp>
      <p:pic>
        <p:nvPicPr>
          <p:cNvPr id="12" name="Content Placeholder 5" descr="Children outline">
            <a:extLst>
              <a:ext uri="{FF2B5EF4-FFF2-40B4-BE49-F238E27FC236}">
                <a16:creationId xmlns:a16="http://schemas.microsoft.com/office/drawing/2014/main" id="{9FC9F362-9CB9-1DFA-F96A-F770A8943E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09362" y="1012060"/>
            <a:ext cx="1232240" cy="1232240"/>
          </a:xfrm>
          <a:prstGeom prst="rect">
            <a:avLst/>
          </a:prstGeom>
        </p:spPr>
      </p:pic>
    </p:spTree>
    <p:extLst>
      <p:ext uri="{BB962C8B-B14F-4D97-AF65-F5344CB8AC3E}">
        <p14:creationId xmlns:p14="http://schemas.microsoft.com/office/powerpoint/2010/main" val="205113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1+#ppt_w/2"/>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anim calcmode="lin" valueType="num">
                                      <p:cBhvr>
                                        <p:cTn id="40" dur="500" fill="hold"/>
                                        <p:tgtEl>
                                          <p:spTgt spid="13"/>
                                        </p:tgtEl>
                                        <p:attrNameLst>
                                          <p:attrName>ppt_x</p:attrName>
                                        </p:attrNameLst>
                                      </p:cBhvr>
                                      <p:tavLst>
                                        <p:tav tm="0">
                                          <p:val>
                                            <p:strVal val="#ppt_x"/>
                                          </p:val>
                                        </p:tav>
                                        <p:tav tm="100000">
                                          <p:val>
                                            <p:strVal val="#ppt_x"/>
                                          </p:val>
                                        </p:tav>
                                      </p:tavLst>
                                    </p:anim>
                                    <p:anim calcmode="lin" valueType="num">
                                      <p:cBhvr>
                                        <p:cTn id="4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8EA42-6DAD-78FF-81F2-BF6476BA8D36}"/>
              </a:ext>
            </a:extLst>
          </p:cNvPr>
          <p:cNvSpPr>
            <a:spLocks noGrp="1"/>
          </p:cNvSpPr>
          <p:nvPr>
            <p:ph type="title"/>
          </p:nvPr>
        </p:nvSpPr>
        <p:spPr>
          <a:xfrm>
            <a:off x="479162" y="3540342"/>
            <a:ext cx="8182230" cy="1265861"/>
          </a:xfrm>
        </p:spPr>
        <p:txBody>
          <a:bodyPr vert="horz" lIns="68580" tIns="34290" rIns="68580" bIns="34290" rtlCol="0" anchor="b">
            <a:normAutofit/>
          </a:bodyPr>
          <a:lstStyle/>
          <a:p>
            <a:pPr algn="ctr"/>
            <a:r>
              <a:rPr lang="en-US" sz="4950" b="1" err="1">
                <a:effectLst>
                  <a:outerShdw blurRad="38100" dist="38100" dir="2700000" algn="tl">
                    <a:srgbClr val="000000">
                      <a:alpha val="43137"/>
                    </a:srgbClr>
                  </a:outerShdw>
                </a:effectLst>
              </a:rPr>
              <a:t>Pašvaldības</a:t>
            </a:r>
            <a:r>
              <a:rPr lang="en-US" sz="4950" b="1">
                <a:effectLst>
                  <a:outerShdw blurRad="38100" dist="38100" dir="2700000" algn="tl">
                    <a:srgbClr val="000000">
                      <a:alpha val="43137"/>
                    </a:srgbClr>
                  </a:outerShdw>
                </a:effectLst>
              </a:rPr>
              <a:t> </a:t>
            </a:r>
            <a:r>
              <a:rPr lang="en-US" sz="4950" b="1" err="1">
                <a:effectLst>
                  <a:outerShdw blurRad="38100" dist="38100" dir="2700000" algn="tl">
                    <a:srgbClr val="000000">
                      <a:alpha val="43137"/>
                    </a:srgbClr>
                  </a:outerShdw>
                </a:effectLst>
              </a:rPr>
              <a:t>līmenī</a:t>
            </a:r>
            <a:endParaRPr lang="en-US" sz="4950" b="1">
              <a:effectLst>
                <a:outerShdw blurRad="38100" dist="38100" dir="2700000" algn="tl">
                  <a:srgbClr val="000000">
                    <a:alpha val="43137"/>
                  </a:srgbClr>
                </a:outerShdw>
              </a:effectLst>
            </a:endParaRPr>
          </a:p>
        </p:txBody>
      </p:sp>
      <p:pic>
        <p:nvPicPr>
          <p:cNvPr id="3" name="Content Placeholder 4" descr="Meeting outline">
            <a:extLst>
              <a:ext uri="{FF2B5EF4-FFF2-40B4-BE49-F238E27FC236}">
                <a16:creationId xmlns:a16="http://schemas.microsoft.com/office/drawing/2014/main" id="{C98EFD6E-F988-CDB0-6852-CDD73B2C74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2025" y="1301003"/>
            <a:ext cx="2056503" cy="2056503"/>
          </a:xfrm>
          <a:prstGeom prst="rect">
            <a:avLst/>
          </a:prstGeom>
        </p:spPr>
      </p:pic>
    </p:spTree>
    <p:extLst>
      <p:ext uri="{BB962C8B-B14F-4D97-AF65-F5344CB8AC3E}">
        <p14:creationId xmlns:p14="http://schemas.microsoft.com/office/powerpoint/2010/main" val="244288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956" y="1228843"/>
            <a:ext cx="8682087" cy="4986779"/>
          </a:xfrm>
        </p:spPr>
        <p:txBody>
          <a:bodyPr>
            <a:noAutofit/>
          </a:bodyPr>
          <a:lstStyle/>
          <a:p>
            <a:pPr marL="0" indent="0">
              <a:buClr>
                <a:srgbClr val="981E32"/>
              </a:buClr>
              <a:buNone/>
            </a:pPr>
            <a:r>
              <a:rPr lang="lv-LV" b="1" u="sng" dirty="0">
                <a:solidFill>
                  <a:srgbClr val="D44435"/>
                </a:solidFill>
                <a:effectLst>
                  <a:outerShdw blurRad="38100" dist="38100" dir="2700000" algn="tl">
                    <a:srgbClr val="000000">
                      <a:alpha val="43137"/>
                    </a:srgbClr>
                  </a:outerShdw>
                </a:effectLst>
              </a:rPr>
              <a:t>Pasaulē:</a:t>
            </a:r>
            <a:r>
              <a:rPr lang="lv-LV" b="1" dirty="0">
                <a:solidFill>
                  <a:srgbClr val="D44435"/>
                </a:solidFill>
                <a:effectLst>
                  <a:outerShdw blurRad="38100" dist="38100" dir="2700000" algn="tl">
                    <a:srgbClr val="000000">
                      <a:alpha val="43137"/>
                    </a:srgbClr>
                  </a:outerShdw>
                </a:effectLst>
              </a:rPr>
              <a:t>  </a:t>
            </a:r>
            <a:r>
              <a:rPr lang="lv-LV" sz="2400" b="1" dirty="0">
                <a:solidFill>
                  <a:srgbClr val="005688"/>
                </a:solidFill>
              </a:rPr>
              <a:t>81 valsts (37 OECD valstis) – 29 milj.  piecpadsmitgadīgi skolēni – 690 000 dalībnieki;</a:t>
            </a:r>
          </a:p>
          <a:p>
            <a:pPr marL="0" indent="0">
              <a:buClr>
                <a:srgbClr val="981E32"/>
              </a:buClr>
              <a:buNone/>
            </a:pPr>
            <a:r>
              <a:rPr lang="lv-LV" b="1" u="sng" dirty="0">
                <a:solidFill>
                  <a:srgbClr val="D44435"/>
                </a:solidFill>
                <a:effectLst>
                  <a:outerShdw blurRad="38100" dist="38100" dir="2700000" algn="tl">
                    <a:srgbClr val="000000">
                      <a:alpha val="43137"/>
                    </a:srgbClr>
                  </a:outerShdw>
                </a:effectLst>
              </a:rPr>
              <a:t>Latvijā:</a:t>
            </a:r>
            <a:r>
              <a:rPr lang="lv-LV" b="1" dirty="0">
                <a:solidFill>
                  <a:srgbClr val="D44435"/>
                </a:solidFill>
                <a:effectLst>
                  <a:outerShdw blurRad="38100" dist="38100" dir="2700000" algn="tl">
                    <a:srgbClr val="000000">
                      <a:alpha val="43137"/>
                    </a:srgbClr>
                  </a:outerShdw>
                </a:effectLst>
              </a:rPr>
              <a:t> </a:t>
            </a:r>
            <a:r>
              <a:rPr lang="lv-LV" b="1" dirty="0">
                <a:solidFill>
                  <a:srgbClr val="D44435"/>
                </a:solidFill>
              </a:rPr>
              <a:t>  </a:t>
            </a:r>
            <a:r>
              <a:rPr lang="lv-LV" sz="2400" b="1" dirty="0">
                <a:solidFill>
                  <a:srgbClr val="005688"/>
                </a:solidFill>
              </a:rPr>
              <a:t>5 373 </a:t>
            </a:r>
            <a:r>
              <a:rPr lang="lv-LV" sz="2400" b="1" i="1" dirty="0">
                <a:solidFill>
                  <a:srgbClr val="005688"/>
                </a:solidFill>
              </a:rPr>
              <a:t>dalībnieki</a:t>
            </a:r>
            <a:r>
              <a:rPr lang="lv-LV" sz="2400" b="1" dirty="0">
                <a:solidFill>
                  <a:srgbClr val="005688"/>
                </a:solidFill>
              </a:rPr>
              <a:t> – 2006. gadā dzimušie skolēni no 225 skolām</a:t>
            </a:r>
            <a:r>
              <a:rPr lang="lv-LV" sz="2400" b="1" i="1" dirty="0">
                <a:solidFill>
                  <a:srgbClr val="005688"/>
                </a:solidFill>
              </a:rPr>
              <a:t>  (86% no tiem ir 9. klašu skolēni)</a:t>
            </a:r>
          </a:p>
          <a:p>
            <a:pPr marL="0" indent="0">
              <a:buClr>
                <a:srgbClr val="FFFF00"/>
              </a:buClr>
              <a:buNone/>
            </a:pPr>
            <a:r>
              <a:rPr lang="lv-LV" sz="2400" b="1" i="1" u="sng" dirty="0">
                <a:solidFill>
                  <a:srgbClr val="005688"/>
                </a:solidFill>
              </a:rPr>
              <a:t>Koordinatori skolās</a:t>
            </a:r>
            <a:r>
              <a:rPr lang="lv-LV" sz="2400" b="1" u="sng" dirty="0">
                <a:solidFill>
                  <a:srgbClr val="005688"/>
                </a:solidFill>
              </a:rPr>
              <a:t>:</a:t>
            </a:r>
            <a:r>
              <a:rPr lang="lv-LV" sz="2400" b="1" dirty="0">
                <a:solidFill>
                  <a:srgbClr val="005688"/>
                </a:solidFill>
              </a:rPr>
              <a:t> skolu direktori, direktoru vietnieki un skolotāji</a:t>
            </a:r>
          </a:p>
          <a:p>
            <a:pPr marL="270272" indent="-270272">
              <a:buClr>
                <a:srgbClr val="FFFF00"/>
              </a:buClr>
              <a:buNone/>
            </a:pPr>
            <a:r>
              <a:rPr lang="lv-LV" sz="2400" b="1" i="1" u="sng" dirty="0">
                <a:solidFill>
                  <a:srgbClr val="005688"/>
                </a:solidFill>
              </a:rPr>
              <a:t>Testu administratori </a:t>
            </a:r>
            <a:r>
              <a:rPr lang="lv-LV" sz="2400" b="1" u="sng" dirty="0">
                <a:solidFill>
                  <a:srgbClr val="005688"/>
                </a:solidFill>
              </a:rPr>
              <a:t>(42): </a:t>
            </a:r>
          </a:p>
          <a:p>
            <a:pPr marL="0" indent="0">
              <a:spcBef>
                <a:spcPts val="1200"/>
              </a:spcBef>
              <a:buClr>
                <a:srgbClr val="FFFF00"/>
              </a:buClr>
              <a:buNone/>
            </a:pPr>
            <a:r>
              <a:rPr lang="lv-LV" sz="2000" b="1" dirty="0">
                <a:solidFill>
                  <a:srgbClr val="005688"/>
                </a:solidFill>
              </a:rPr>
              <a:t>LU PPMF pētnieki, </a:t>
            </a:r>
            <a:r>
              <a:rPr lang="it-IT" sz="2000" b="1" dirty="0">
                <a:solidFill>
                  <a:srgbClr val="005688"/>
                </a:solidFill>
              </a:rPr>
              <a:t>esošie un bijušie studenti (bakalaura, maģistra un doktora līmeņa)</a:t>
            </a:r>
            <a:r>
              <a:rPr lang="lv-LV" sz="2000" b="1" dirty="0">
                <a:solidFill>
                  <a:srgbClr val="005688"/>
                </a:solidFill>
              </a:rPr>
              <a:t>, darbinieki; Liepājas Universitātes pētnieki; Vidzemes Augstskolas pētnieki; Rēzeknes Tehnoloģiju akadēmijas pētnieki un darbinieki; Daugavpils Universitātes pētnieki; RTU docētāji; LU Kuldīgas, Cēsu, Tukuma un Jēkabpils filiāļu vadītājas un darbinieki.</a:t>
            </a:r>
          </a:p>
          <a:p>
            <a:pPr marL="0" indent="0">
              <a:spcBef>
                <a:spcPts val="1200"/>
              </a:spcBef>
              <a:buClr>
                <a:srgbClr val="FFFF00"/>
              </a:buClr>
              <a:buNone/>
            </a:pPr>
            <a:r>
              <a:rPr lang="lv-LV" sz="2400" b="1" i="1" u="sng" dirty="0">
                <a:solidFill>
                  <a:srgbClr val="005688"/>
                </a:solidFill>
              </a:rPr>
              <a:t>Kvalitātes kontrolieri</a:t>
            </a:r>
            <a:r>
              <a:rPr lang="lv-LV" sz="2000" b="1" dirty="0">
                <a:solidFill>
                  <a:srgbClr val="005688"/>
                </a:solidFill>
              </a:rPr>
              <a:t>: </a:t>
            </a:r>
            <a:r>
              <a:rPr lang="lv-LV" sz="2400" b="1" dirty="0">
                <a:solidFill>
                  <a:srgbClr val="005688"/>
                </a:solidFill>
              </a:rPr>
              <a:t>Liepājas Universitāte, Kultūras Akadēmija, Baložu vidusskola</a:t>
            </a:r>
          </a:p>
        </p:txBody>
      </p:sp>
      <p:sp>
        <p:nvSpPr>
          <p:cNvPr id="4" name="Rectangle 3"/>
          <p:cNvSpPr/>
          <p:nvPr/>
        </p:nvSpPr>
        <p:spPr>
          <a:xfrm>
            <a:off x="5938887" y="5729866"/>
            <a:ext cx="3071875" cy="807913"/>
          </a:xfrm>
          <a:prstGeom prst="rect">
            <a:avLst/>
          </a:prstGeom>
          <a:noFill/>
        </p:spPr>
        <p:txBody>
          <a:bodyPr wrap="squar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800" b="1" i="1" spc="38" dirty="0">
                <a:ln w="11430">
                  <a:solidFill>
                    <a:srgbClr val="D44435"/>
                  </a:solidFill>
                </a:ln>
                <a:blipFill dpi="0" rotWithShape="1">
                  <a:blip r:embed="rId2">
                    <a:extLst>
                      <a:ext uri="{28A0092B-C50C-407E-A947-70E740481C1C}">
                        <a14:useLocalDpi xmlns:a14="http://schemas.microsoft.com/office/drawing/2010/main" val="0"/>
                      </a:ext>
                    </a:extLst>
                  </a:blip>
                  <a:srcRect/>
                  <a:stretch>
                    <a:fillRect/>
                  </a:stretch>
                </a:blipFill>
              </a:rPr>
              <a:t>PALDIES!</a:t>
            </a:r>
            <a:endParaRPr lang="en-US" sz="4800" b="1" i="1" spc="38" dirty="0">
              <a:ln w="11430">
                <a:solidFill>
                  <a:srgbClr val="D44435"/>
                </a:solidFill>
              </a:ln>
              <a:blipFill dpi="0" rotWithShape="1">
                <a:blip r:embed="rId2">
                  <a:extLst>
                    <a:ext uri="{28A0092B-C50C-407E-A947-70E740481C1C}">
                      <a14:useLocalDpi xmlns:a14="http://schemas.microsoft.com/office/drawing/2010/main" val="0"/>
                    </a:ext>
                  </a:extLst>
                </a:blip>
                <a:srcRect/>
                <a:stretch>
                  <a:fillRect/>
                </a:stretch>
              </a:blipFill>
            </a:endParaRPr>
          </a:p>
        </p:txBody>
      </p:sp>
      <p:sp>
        <p:nvSpPr>
          <p:cNvPr id="5" name="Virsraksts 6">
            <a:extLst>
              <a:ext uri="{FF2B5EF4-FFF2-40B4-BE49-F238E27FC236}">
                <a16:creationId xmlns:a16="http://schemas.microsoft.com/office/drawing/2014/main" id="{D72FA6EF-177C-193A-364B-12B10ADC17FC}"/>
              </a:ext>
            </a:extLst>
          </p:cNvPr>
          <p:cNvSpPr txBox="1">
            <a:spLocks/>
          </p:cNvSpPr>
          <p:nvPr/>
        </p:nvSpPr>
        <p:spPr>
          <a:xfrm>
            <a:off x="0" y="0"/>
            <a:ext cx="9169567" cy="970961"/>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PISA 2022 NORISE</a:t>
            </a:r>
          </a:p>
        </p:txBody>
      </p:sp>
      <p:pic>
        <p:nvPicPr>
          <p:cNvPr id="6" name="Attēls 5" descr="Attēls, kurā ir teksts, ekrānuzņēmums, fonts, dizains&#10;&#10;Apraksts ģenerēts automātiski">
            <a:extLst>
              <a:ext uri="{FF2B5EF4-FFF2-40B4-BE49-F238E27FC236}">
                <a16:creationId xmlns:a16="http://schemas.microsoft.com/office/drawing/2014/main" id="{E0872B0D-50A8-3B5F-87AC-69559BAE741C}"/>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600825"/>
            <a:ext cx="9169567" cy="257175"/>
          </a:xfrm>
          <a:prstGeom prst="rect">
            <a:avLst/>
          </a:prstGeom>
        </p:spPr>
      </p:pic>
    </p:spTree>
    <p:extLst>
      <p:ext uri="{BB962C8B-B14F-4D97-AF65-F5344CB8AC3E}">
        <p14:creationId xmlns:p14="http://schemas.microsoft.com/office/powerpoint/2010/main" val="41753559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45B3-54C3-59FA-FB4E-D3218DBFD8D9}"/>
              </a:ext>
            </a:extLst>
          </p:cNvPr>
          <p:cNvSpPr>
            <a:spLocks noGrp="1"/>
          </p:cNvSpPr>
          <p:nvPr>
            <p:ph type="title"/>
          </p:nvPr>
        </p:nvSpPr>
        <p:spPr/>
        <p:txBody>
          <a:bodyPr/>
          <a:lstStyle/>
          <a:p>
            <a:pPr algn="ctr"/>
            <a:r>
              <a:rPr lang="en-US" sz="4050" b="1" err="1">
                <a:effectLst>
                  <a:outerShdw blurRad="38100" dist="38100" dir="2700000" algn="tl">
                    <a:srgbClr val="000000">
                      <a:alpha val="43137"/>
                    </a:srgbClr>
                  </a:outerShdw>
                </a:effectLst>
              </a:rPr>
              <a:t>Pašvaldības</a:t>
            </a:r>
            <a:r>
              <a:rPr lang="en-US" sz="4050" b="1">
                <a:effectLst>
                  <a:outerShdw blurRad="38100" dist="38100" dir="2700000" algn="tl">
                    <a:srgbClr val="000000">
                      <a:alpha val="43137"/>
                    </a:srgbClr>
                  </a:outerShdw>
                </a:effectLst>
              </a:rPr>
              <a:t> </a:t>
            </a:r>
            <a:r>
              <a:rPr lang="en-US" sz="4050" b="1" err="1">
                <a:effectLst>
                  <a:outerShdw blurRad="38100" dist="38100" dir="2700000" algn="tl">
                    <a:srgbClr val="000000">
                      <a:alpha val="43137"/>
                    </a:srgbClr>
                  </a:outerShdw>
                </a:effectLst>
              </a:rPr>
              <a:t>līmenī</a:t>
            </a:r>
            <a:endParaRPr lang="lv-LV" sz="4050" b="1">
              <a:solidFill>
                <a:schemeClr val="tx2"/>
              </a:solidFill>
              <a:effectLst>
                <a:outerShdw blurRad="38100" dist="38100" dir="2700000" algn="tl">
                  <a:srgbClr val="000000">
                    <a:alpha val="43137"/>
                  </a:srgbClr>
                </a:outerShdw>
              </a:effectLst>
            </a:endParaRPr>
          </a:p>
        </p:txBody>
      </p:sp>
      <p:pic>
        <p:nvPicPr>
          <p:cNvPr id="13" name="Content Placeholder 4" descr="Meeting outline">
            <a:extLst>
              <a:ext uri="{FF2B5EF4-FFF2-40B4-BE49-F238E27FC236}">
                <a16:creationId xmlns:a16="http://schemas.microsoft.com/office/drawing/2014/main" id="{4C2EE9C8-62FC-C312-53D2-F043DA560A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42691" y="814022"/>
            <a:ext cx="1477235" cy="1477235"/>
          </a:xfrm>
          <a:prstGeom prst="rect">
            <a:avLst/>
          </a:prstGeom>
        </p:spPr>
      </p:pic>
    </p:spTree>
    <p:extLst>
      <p:ext uri="{BB962C8B-B14F-4D97-AF65-F5344CB8AC3E}">
        <p14:creationId xmlns:p14="http://schemas.microsoft.com/office/powerpoint/2010/main" val="1593851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45B3-54C3-59FA-FB4E-D3218DBFD8D9}"/>
              </a:ext>
            </a:extLst>
          </p:cNvPr>
          <p:cNvSpPr>
            <a:spLocks noGrp="1"/>
          </p:cNvSpPr>
          <p:nvPr>
            <p:ph type="title"/>
          </p:nvPr>
        </p:nvSpPr>
        <p:spPr/>
        <p:txBody>
          <a:bodyPr/>
          <a:lstStyle/>
          <a:p>
            <a:pPr algn="ctr"/>
            <a:r>
              <a:rPr lang="en-US" sz="4050" b="1" err="1">
                <a:effectLst>
                  <a:outerShdw blurRad="38100" dist="38100" dir="2700000" algn="tl">
                    <a:srgbClr val="000000">
                      <a:alpha val="43137"/>
                    </a:srgbClr>
                  </a:outerShdw>
                </a:effectLst>
              </a:rPr>
              <a:t>Pašvaldības</a:t>
            </a:r>
            <a:r>
              <a:rPr lang="en-US" sz="4050" b="1">
                <a:effectLst>
                  <a:outerShdw blurRad="38100" dist="38100" dir="2700000" algn="tl">
                    <a:srgbClr val="000000">
                      <a:alpha val="43137"/>
                    </a:srgbClr>
                  </a:outerShdw>
                </a:effectLst>
              </a:rPr>
              <a:t> </a:t>
            </a:r>
            <a:r>
              <a:rPr lang="en-US" sz="4050" b="1" err="1">
                <a:effectLst>
                  <a:outerShdw blurRad="38100" dist="38100" dir="2700000" algn="tl">
                    <a:srgbClr val="000000">
                      <a:alpha val="43137"/>
                    </a:srgbClr>
                  </a:outerShdw>
                </a:effectLst>
              </a:rPr>
              <a:t>līmenī</a:t>
            </a:r>
            <a:endParaRPr lang="lv-LV" sz="4050" b="1">
              <a:solidFill>
                <a:schemeClr val="tx2"/>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C1501188-E973-B880-9BCA-8CEAAE87C702}"/>
              </a:ext>
            </a:extLst>
          </p:cNvPr>
          <p:cNvPicPr>
            <a:picLocks noChangeAspect="1"/>
          </p:cNvPicPr>
          <p:nvPr/>
        </p:nvPicPr>
        <p:blipFill>
          <a:blip r:embed="rId2"/>
          <a:stretch>
            <a:fillRect/>
          </a:stretch>
        </p:blipFill>
        <p:spPr>
          <a:xfrm>
            <a:off x="510632" y="3169021"/>
            <a:ext cx="2619757" cy="1256535"/>
          </a:xfrm>
          <a:prstGeom prst="rect">
            <a:avLst/>
          </a:prstGeom>
        </p:spPr>
      </p:pic>
      <p:pic>
        <p:nvPicPr>
          <p:cNvPr id="1026" name="Picture 2" descr="Educational Ecosystems | Net Edu Project">
            <a:extLst>
              <a:ext uri="{FF2B5EF4-FFF2-40B4-BE49-F238E27FC236}">
                <a16:creationId xmlns:a16="http://schemas.microsoft.com/office/drawing/2014/main" id="{A0736C95-C704-6533-4587-494ED42EB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869" y="2738286"/>
            <a:ext cx="2956662" cy="22167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E67BEA9-B7CC-FE28-3BC9-C5CC3AFB86EE}"/>
              </a:ext>
            </a:extLst>
          </p:cNvPr>
          <p:cNvSpPr txBox="1"/>
          <p:nvPr/>
        </p:nvSpPr>
        <p:spPr>
          <a:xfrm>
            <a:off x="3560287" y="4955013"/>
            <a:ext cx="2707688" cy="2135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788" b="0" i="0" u="none" strike="noStrike" kern="1200" cap="none" spc="0" normalizeH="0" baseline="0" noProof="0">
                <a:ln>
                  <a:noFill/>
                </a:ln>
                <a:solidFill>
                  <a:prstClr val="black"/>
                </a:solidFill>
                <a:effectLst/>
                <a:uLnTx/>
                <a:uFillTx/>
                <a:latin typeface="Calibri" panose="020F0502020204030204"/>
                <a:ea typeface="+mn-ea"/>
                <a:cs typeface="+mn-cs"/>
              </a:rPr>
              <a:t>https://www.neteduproject.org/educational-ecosystems/</a:t>
            </a:r>
          </a:p>
        </p:txBody>
      </p:sp>
      <p:pic>
        <p:nvPicPr>
          <p:cNvPr id="9" name="Picture 8">
            <a:extLst>
              <a:ext uri="{FF2B5EF4-FFF2-40B4-BE49-F238E27FC236}">
                <a16:creationId xmlns:a16="http://schemas.microsoft.com/office/drawing/2014/main" id="{79391BB5-A0CC-FB82-375C-5D5EBB3CFFD7}"/>
              </a:ext>
            </a:extLst>
          </p:cNvPr>
          <p:cNvPicPr>
            <a:picLocks noChangeAspect="1"/>
          </p:cNvPicPr>
          <p:nvPr/>
        </p:nvPicPr>
        <p:blipFill>
          <a:blip r:embed="rId4"/>
          <a:stretch>
            <a:fillRect/>
          </a:stretch>
        </p:blipFill>
        <p:spPr>
          <a:xfrm>
            <a:off x="6380011" y="2821391"/>
            <a:ext cx="2466422" cy="1672022"/>
          </a:xfrm>
          <a:prstGeom prst="rect">
            <a:avLst/>
          </a:prstGeom>
        </p:spPr>
      </p:pic>
      <p:sp>
        <p:nvSpPr>
          <p:cNvPr id="6" name="TextBox 5">
            <a:extLst>
              <a:ext uri="{FF2B5EF4-FFF2-40B4-BE49-F238E27FC236}">
                <a16:creationId xmlns:a16="http://schemas.microsoft.com/office/drawing/2014/main" id="{5A518E08-E7E5-6A42-A593-8B8525C3B6A0}"/>
              </a:ext>
            </a:extLst>
          </p:cNvPr>
          <p:cNvSpPr txBox="1"/>
          <p:nvPr/>
        </p:nvSpPr>
        <p:spPr>
          <a:xfrm>
            <a:off x="216873" y="4605435"/>
            <a:ext cx="3025552" cy="3000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35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Veidojot pašvaldības izglītības stratēģiju</a:t>
            </a:r>
          </a:p>
        </p:txBody>
      </p:sp>
      <p:sp>
        <p:nvSpPr>
          <p:cNvPr id="10" name="TextBox 9">
            <a:extLst>
              <a:ext uri="{FF2B5EF4-FFF2-40B4-BE49-F238E27FC236}">
                <a16:creationId xmlns:a16="http://schemas.microsoft.com/office/drawing/2014/main" id="{08D0D7A4-12ED-A15D-058C-B3971BD70E77}"/>
              </a:ext>
            </a:extLst>
          </p:cNvPr>
          <p:cNvSpPr txBox="1"/>
          <p:nvPr/>
        </p:nvSpPr>
        <p:spPr>
          <a:xfrm>
            <a:off x="3399114" y="2327184"/>
            <a:ext cx="2562007" cy="3000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35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Attīstot skolu tīklu un ekosistēmu</a:t>
            </a:r>
          </a:p>
        </p:txBody>
      </p:sp>
      <p:sp>
        <p:nvSpPr>
          <p:cNvPr id="12" name="TextBox 11">
            <a:extLst>
              <a:ext uri="{FF2B5EF4-FFF2-40B4-BE49-F238E27FC236}">
                <a16:creationId xmlns:a16="http://schemas.microsoft.com/office/drawing/2014/main" id="{E6D41162-9BC1-8A1E-EDDB-EFCECE96CE36}"/>
              </a:ext>
            </a:extLst>
          </p:cNvPr>
          <p:cNvSpPr txBox="1"/>
          <p:nvPr/>
        </p:nvSpPr>
        <p:spPr>
          <a:xfrm>
            <a:off x="6302421" y="4605435"/>
            <a:ext cx="2785877" cy="3000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135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Profesionālās pilveides organizēšanā</a:t>
            </a:r>
          </a:p>
        </p:txBody>
      </p:sp>
      <p:pic>
        <p:nvPicPr>
          <p:cNvPr id="13" name="Content Placeholder 4" descr="Meeting outline">
            <a:extLst>
              <a:ext uri="{FF2B5EF4-FFF2-40B4-BE49-F238E27FC236}">
                <a16:creationId xmlns:a16="http://schemas.microsoft.com/office/drawing/2014/main" id="{4C2EE9C8-62FC-C312-53D2-F043DA560A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42691" y="814022"/>
            <a:ext cx="1477235" cy="1477235"/>
          </a:xfrm>
          <a:prstGeom prst="rect">
            <a:avLst/>
          </a:prstGeom>
        </p:spPr>
      </p:pic>
    </p:spTree>
    <p:extLst>
      <p:ext uri="{BB962C8B-B14F-4D97-AF65-F5344CB8AC3E}">
        <p14:creationId xmlns:p14="http://schemas.microsoft.com/office/powerpoint/2010/main" val="362652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additive="base">
                                        <p:cTn id="20" dur="500" fill="hold"/>
                                        <p:tgtEl>
                                          <p:spTgt spid="1026"/>
                                        </p:tgtEl>
                                        <p:attrNameLst>
                                          <p:attrName>ppt_x</p:attrName>
                                        </p:attrNameLst>
                                      </p:cBhvr>
                                      <p:tavLst>
                                        <p:tav tm="0">
                                          <p:val>
                                            <p:strVal val="#ppt_x"/>
                                          </p:val>
                                        </p:tav>
                                        <p:tav tm="100000">
                                          <p:val>
                                            <p:strVal val="#ppt_x"/>
                                          </p:val>
                                        </p:tav>
                                      </p:tavLst>
                                    </p:anim>
                                    <p:anim calcmode="lin" valueType="num">
                                      <p:cBhvr additive="base">
                                        <p:cTn id="21" dur="500" fill="hold"/>
                                        <p:tgtEl>
                                          <p:spTgt spid="102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0"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8EA42-6DAD-78FF-81F2-BF6476BA8D36}"/>
              </a:ext>
            </a:extLst>
          </p:cNvPr>
          <p:cNvSpPr>
            <a:spLocks noGrp="1"/>
          </p:cNvSpPr>
          <p:nvPr>
            <p:ph type="title"/>
          </p:nvPr>
        </p:nvSpPr>
        <p:spPr>
          <a:xfrm>
            <a:off x="479162" y="3540342"/>
            <a:ext cx="8182230" cy="1265861"/>
          </a:xfrm>
        </p:spPr>
        <p:txBody>
          <a:bodyPr vert="horz" lIns="68580" tIns="34290" rIns="68580" bIns="34290" rtlCol="0" anchor="b">
            <a:normAutofit/>
          </a:bodyPr>
          <a:lstStyle/>
          <a:p>
            <a:pPr algn="ctr"/>
            <a:r>
              <a:rPr lang="en-US" sz="4950" b="1" err="1">
                <a:effectLst>
                  <a:outerShdw blurRad="38100" dist="38100" dir="2700000" algn="tl">
                    <a:srgbClr val="000000">
                      <a:alpha val="43137"/>
                    </a:srgbClr>
                  </a:outerShdw>
                </a:effectLst>
              </a:rPr>
              <a:t>Skolas</a:t>
            </a:r>
            <a:r>
              <a:rPr lang="en-US" sz="4950" b="1">
                <a:effectLst>
                  <a:outerShdw blurRad="38100" dist="38100" dir="2700000" algn="tl">
                    <a:srgbClr val="000000">
                      <a:alpha val="43137"/>
                    </a:srgbClr>
                  </a:outerShdw>
                </a:effectLst>
              </a:rPr>
              <a:t> </a:t>
            </a:r>
            <a:r>
              <a:rPr lang="en-US" sz="4950" b="1" err="1">
                <a:effectLst>
                  <a:outerShdw blurRad="38100" dist="38100" dir="2700000" algn="tl">
                    <a:srgbClr val="000000">
                      <a:alpha val="43137"/>
                    </a:srgbClr>
                  </a:outerShdw>
                </a:effectLst>
              </a:rPr>
              <a:t>līmenī</a:t>
            </a:r>
            <a:endParaRPr lang="en-US" sz="4950" b="1">
              <a:effectLst>
                <a:outerShdw blurRad="38100" dist="38100" dir="2700000" algn="tl">
                  <a:srgbClr val="000000">
                    <a:alpha val="43137"/>
                  </a:srgbClr>
                </a:outerShdw>
              </a:effectLst>
            </a:endParaRPr>
          </a:p>
        </p:txBody>
      </p:sp>
      <p:pic>
        <p:nvPicPr>
          <p:cNvPr id="4" name="Content Placeholder 4" descr="Classroom outline">
            <a:extLst>
              <a:ext uri="{FF2B5EF4-FFF2-40B4-BE49-F238E27FC236}">
                <a16:creationId xmlns:a16="http://schemas.microsoft.com/office/drawing/2014/main" id="{19DCF8CE-CEF3-AA0C-AB72-BAB71E0E5C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a:xfrm>
            <a:off x="3542025" y="1301003"/>
            <a:ext cx="2056503" cy="2056503"/>
          </a:xfrm>
          <a:prstGeom prst="rect">
            <a:avLst/>
          </a:prstGeom>
        </p:spPr>
      </p:pic>
    </p:spTree>
    <p:extLst>
      <p:ext uri="{BB962C8B-B14F-4D97-AF65-F5344CB8AC3E}">
        <p14:creationId xmlns:p14="http://schemas.microsoft.com/office/powerpoint/2010/main" val="580256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450DE-64FC-BD6D-C562-2760287A155A}"/>
              </a:ext>
            </a:extLst>
          </p:cNvPr>
          <p:cNvSpPr>
            <a:spLocks noGrp="1"/>
          </p:cNvSpPr>
          <p:nvPr>
            <p:ph type="title"/>
          </p:nvPr>
        </p:nvSpPr>
        <p:spPr/>
        <p:txBody>
          <a:bodyPr>
            <a:normAutofit/>
          </a:bodyPr>
          <a:lstStyle/>
          <a:p>
            <a:pPr algn="ctr"/>
            <a:r>
              <a:rPr lang="en-US" sz="4050" b="1" err="1">
                <a:effectLst>
                  <a:outerShdw blurRad="38100" dist="38100" dir="2700000" algn="tl">
                    <a:srgbClr val="000000">
                      <a:alpha val="43137"/>
                    </a:srgbClr>
                  </a:outerShdw>
                </a:effectLst>
              </a:rPr>
              <a:t>Skolas</a:t>
            </a:r>
            <a:r>
              <a:rPr lang="en-US" sz="4050" b="1">
                <a:effectLst>
                  <a:outerShdw blurRad="38100" dist="38100" dir="2700000" algn="tl">
                    <a:srgbClr val="000000">
                      <a:alpha val="43137"/>
                    </a:srgbClr>
                  </a:outerShdw>
                </a:effectLst>
              </a:rPr>
              <a:t> </a:t>
            </a:r>
            <a:r>
              <a:rPr lang="en-US" sz="4050" b="1" err="1">
                <a:effectLst>
                  <a:outerShdw blurRad="38100" dist="38100" dir="2700000" algn="tl">
                    <a:srgbClr val="000000">
                      <a:alpha val="43137"/>
                    </a:srgbClr>
                  </a:outerShdw>
                </a:effectLst>
              </a:rPr>
              <a:t>līmenī</a:t>
            </a:r>
            <a:endParaRPr lang="lv-LV" sz="4050" b="1">
              <a:solidFill>
                <a:schemeClr val="tx2"/>
              </a:solidFill>
              <a:effectLst>
                <a:outerShdw blurRad="38100" dist="38100" dir="2700000" algn="tl">
                  <a:srgbClr val="000000">
                    <a:alpha val="43137"/>
                  </a:srgbClr>
                </a:outerShdw>
              </a:effectLst>
            </a:endParaRPr>
          </a:p>
        </p:txBody>
      </p:sp>
      <p:pic>
        <p:nvPicPr>
          <p:cNvPr id="4" name="Content Placeholder 4" descr="Classroom outline">
            <a:extLst>
              <a:ext uri="{FF2B5EF4-FFF2-40B4-BE49-F238E27FC236}">
                <a16:creationId xmlns:a16="http://schemas.microsoft.com/office/drawing/2014/main" id="{0CCE3F70-B0F1-1AFA-5C8E-C75636D4FF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7354594" y="962354"/>
            <a:ext cx="1331651" cy="1331651"/>
          </a:xfrm>
          <a:prstGeom prst="rect">
            <a:avLst/>
          </a:prstGeom>
        </p:spPr>
      </p:pic>
    </p:spTree>
    <p:extLst>
      <p:ext uri="{BB962C8B-B14F-4D97-AF65-F5344CB8AC3E}">
        <p14:creationId xmlns:p14="http://schemas.microsoft.com/office/powerpoint/2010/main" val="364857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450DE-64FC-BD6D-C562-2760287A155A}"/>
              </a:ext>
            </a:extLst>
          </p:cNvPr>
          <p:cNvSpPr>
            <a:spLocks noGrp="1"/>
          </p:cNvSpPr>
          <p:nvPr>
            <p:ph type="title"/>
          </p:nvPr>
        </p:nvSpPr>
        <p:spPr/>
        <p:txBody>
          <a:bodyPr>
            <a:normAutofit/>
          </a:bodyPr>
          <a:lstStyle/>
          <a:p>
            <a:pPr algn="ctr"/>
            <a:r>
              <a:rPr lang="en-US" sz="4050" b="1" err="1">
                <a:effectLst>
                  <a:outerShdw blurRad="38100" dist="38100" dir="2700000" algn="tl">
                    <a:srgbClr val="000000">
                      <a:alpha val="43137"/>
                    </a:srgbClr>
                  </a:outerShdw>
                </a:effectLst>
              </a:rPr>
              <a:t>Skolas</a:t>
            </a:r>
            <a:r>
              <a:rPr lang="en-US" sz="4050" b="1">
                <a:effectLst>
                  <a:outerShdw blurRad="38100" dist="38100" dir="2700000" algn="tl">
                    <a:srgbClr val="000000">
                      <a:alpha val="43137"/>
                    </a:srgbClr>
                  </a:outerShdw>
                </a:effectLst>
              </a:rPr>
              <a:t> </a:t>
            </a:r>
            <a:r>
              <a:rPr lang="en-US" sz="4050" b="1" err="1">
                <a:effectLst>
                  <a:outerShdw blurRad="38100" dist="38100" dir="2700000" algn="tl">
                    <a:srgbClr val="000000">
                      <a:alpha val="43137"/>
                    </a:srgbClr>
                  </a:outerShdw>
                </a:effectLst>
              </a:rPr>
              <a:t>līmenī</a:t>
            </a:r>
            <a:endParaRPr lang="lv-LV" sz="4050" b="1">
              <a:solidFill>
                <a:schemeClr val="tx2"/>
              </a:solidFill>
              <a:effectLst>
                <a:outerShdw blurRad="38100" dist="38100" dir="2700000" algn="tl">
                  <a:srgbClr val="000000">
                    <a:alpha val="43137"/>
                  </a:srgbClr>
                </a:outerShdw>
              </a:effectLst>
            </a:endParaRPr>
          </a:p>
        </p:txBody>
      </p:sp>
      <p:sp>
        <p:nvSpPr>
          <p:cNvPr id="8" name="Callout: Quad Arrow 7">
            <a:extLst>
              <a:ext uri="{FF2B5EF4-FFF2-40B4-BE49-F238E27FC236}">
                <a16:creationId xmlns:a16="http://schemas.microsoft.com/office/drawing/2014/main" id="{385495D7-AAF3-35E5-268E-3092F2AC380E}"/>
              </a:ext>
            </a:extLst>
          </p:cNvPr>
          <p:cNvSpPr/>
          <p:nvPr/>
        </p:nvSpPr>
        <p:spPr>
          <a:xfrm>
            <a:off x="3408219" y="2817668"/>
            <a:ext cx="2570893" cy="1863437"/>
          </a:xfrm>
          <a:prstGeom prst="quadArrowCallou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v-LV" sz="1350" b="0" i="0" u="none" strike="noStrike" kern="1200" cap="none" spc="0" normalizeH="0" baseline="0" noProof="0">
                <a:ln>
                  <a:noFill/>
                </a:ln>
                <a:solidFill>
                  <a:prstClr val="black"/>
                </a:solidFill>
                <a:effectLst/>
                <a:uLnTx/>
                <a:uFillTx/>
                <a:latin typeface="Calibri" panose="020F0502020204030204"/>
                <a:ea typeface="+mn-ea"/>
                <a:cs typeface="+mn-cs"/>
              </a:rPr>
              <a:t>Skolas stratēģija</a:t>
            </a:r>
          </a:p>
        </p:txBody>
      </p:sp>
      <p:sp>
        <p:nvSpPr>
          <p:cNvPr id="9" name="Rectangle: Rounded Corners 8">
            <a:extLst>
              <a:ext uri="{FF2B5EF4-FFF2-40B4-BE49-F238E27FC236}">
                <a16:creationId xmlns:a16="http://schemas.microsoft.com/office/drawing/2014/main" id="{83A22D1B-EF77-7643-F2CE-7F9BB7801E3C}"/>
              </a:ext>
            </a:extLst>
          </p:cNvPr>
          <p:cNvSpPr/>
          <p:nvPr/>
        </p:nvSpPr>
        <p:spPr>
          <a:xfrm>
            <a:off x="3855128" y="2022445"/>
            <a:ext cx="1604639" cy="665825"/>
          </a:xfrm>
          <a:prstGeom prst="roundRec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v-LV" sz="1350" b="0" i="0" u="none" strike="noStrike" kern="1200" cap="none" spc="0" normalizeH="0" baseline="0" noProof="0">
                <a:ln>
                  <a:noFill/>
                </a:ln>
                <a:solidFill>
                  <a:prstClr val="black"/>
                </a:solidFill>
                <a:effectLst/>
                <a:uLnTx/>
                <a:uFillTx/>
                <a:latin typeface="Calibri" panose="020F0502020204030204"/>
                <a:ea typeface="+mn-ea"/>
                <a:cs typeface="+mn-cs"/>
              </a:rPr>
              <a:t>Attīstības prioritātes</a:t>
            </a:r>
          </a:p>
        </p:txBody>
      </p:sp>
      <p:sp>
        <p:nvSpPr>
          <p:cNvPr id="10" name="Rectangle: Rounded Corners 9">
            <a:extLst>
              <a:ext uri="{FF2B5EF4-FFF2-40B4-BE49-F238E27FC236}">
                <a16:creationId xmlns:a16="http://schemas.microsoft.com/office/drawing/2014/main" id="{2BF23869-3B6E-F135-A5C0-DA4AEA108680}"/>
              </a:ext>
            </a:extLst>
          </p:cNvPr>
          <p:cNvSpPr/>
          <p:nvPr/>
        </p:nvSpPr>
        <p:spPr>
          <a:xfrm>
            <a:off x="6133360" y="3410135"/>
            <a:ext cx="1604639" cy="665825"/>
          </a:xfrm>
          <a:prstGeom prst="roundRec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v-LV" sz="1350" b="0" i="0" u="none" strike="noStrike" kern="1200" cap="none" spc="0" normalizeH="0" baseline="0" noProof="0">
                <a:ln>
                  <a:noFill/>
                </a:ln>
                <a:solidFill>
                  <a:prstClr val="black"/>
                </a:solidFill>
                <a:effectLst/>
                <a:uLnTx/>
                <a:uFillTx/>
                <a:latin typeface="Calibri" panose="020F0502020204030204"/>
                <a:ea typeface="+mn-ea"/>
                <a:cs typeface="+mn-cs"/>
              </a:rPr>
              <a:t>Mācību kvalitātes uzlabošana</a:t>
            </a:r>
          </a:p>
        </p:txBody>
      </p:sp>
      <p:sp>
        <p:nvSpPr>
          <p:cNvPr id="11" name="Rectangle: Rounded Corners 10">
            <a:extLst>
              <a:ext uri="{FF2B5EF4-FFF2-40B4-BE49-F238E27FC236}">
                <a16:creationId xmlns:a16="http://schemas.microsoft.com/office/drawing/2014/main" id="{5DBAD5B1-35BD-B3FC-A824-78DCB77ADA95}"/>
              </a:ext>
            </a:extLst>
          </p:cNvPr>
          <p:cNvSpPr/>
          <p:nvPr/>
        </p:nvSpPr>
        <p:spPr>
          <a:xfrm>
            <a:off x="3942795" y="4786819"/>
            <a:ext cx="1604639" cy="665825"/>
          </a:xfrm>
          <a:prstGeom prst="roundRec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v-LV" sz="1350" b="0" i="0" u="none" strike="noStrike" kern="1200" cap="none" spc="0" normalizeH="0" baseline="0" noProof="0">
                <a:ln>
                  <a:noFill/>
                </a:ln>
                <a:solidFill>
                  <a:prstClr val="black"/>
                </a:solidFill>
                <a:effectLst/>
                <a:uLnTx/>
                <a:uFillTx/>
                <a:latin typeface="Calibri" panose="020F0502020204030204"/>
                <a:ea typeface="+mn-ea"/>
                <a:cs typeface="+mn-cs"/>
              </a:rPr>
              <a:t>Pašnovērtējuma ziņojums</a:t>
            </a:r>
          </a:p>
        </p:txBody>
      </p:sp>
      <p:sp>
        <p:nvSpPr>
          <p:cNvPr id="12" name="Rectangle: Rounded Corners 11">
            <a:extLst>
              <a:ext uri="{FF2B5EF4-FFF2-40B4-BE49-F238E27FC236}">
                <a16:creationId xmlns:a16="http://schemas.microsoft.com/office/drawing/2014/main" id="{B842E67E-9C4B-D593-A60E-664C6C2DDC68}"/>
              </a:ext>
            </a:extLst>
          </p:cNvPr>
          <p:cNvSpPr/>
          <p:nvPr/>
        </p:nvSpPr>
        <p:spPr>
          <a:xfrm>
            <a:off x="1649330" y="3429001"/>
            <a:ext cx="1604639" cy="665825"/>
          </a:xfrm>
          <a:prstGeom prst="roundRec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v-LV" sz="1200" b="0" i="0" u="none" strike="noStrike" kern="1200" cap="none" spc="0" normalizeH="0" baseline="0" noProof="0">
                <a:ln>
                  <a:noFill/>
                </a:ln>
                <a:solidFill>
                  <a:prstClr val="black"/>
                </a:solidFill>
                <a:effectLst/>
                <a:uLnTx/>
                <a:uFillTx/>
                <a:latin typeface="Calibri" panose="020F0502020204030204"/>
                <a:ea typeface="+mn-ea"/>
                <a:cs typeface="+mn-cs"/>
              </a:rPr>
              <a:t>Pedagoga profesionālās pilnveides plānošana</a:t>
            </a:r>
          </a:p>
        </p:txBody>
      </p:sp>
      <p:pic>
        <p:nvPicPr>
          <p:cNvPr id="4" name="Content Placeholder 4" descr="Classroom outline">
            <a:extLst>
              <a:ext uri="{FF2B5EF4-FFF2-40B4-BE49-F238E27FC236}">
                <a16:creationId xmlns:a16="http://schemas.microsoft.com/office/drawing/2014/main" id="{0CCE3F70-B0F1-1AFA-5C8E-C75636D4FF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7354594" y="962354"/>
            <a:ext cx="1331651" cy="1331651"/>
          </a:xfrm>
          <a:prstGeom prst="rect">
            <a:avLst/>
          </a:prstGeom>
        </p:spPr>
      </p:pic>
    </p:spTree>
    <p:extLst>
      <p:ext uri="{BB962C8B-B14F-4D97-AF65-F5344CB8AC3E}">
        <p14:creationId xmlns:p14="http://schemas.microsoft.com/office/powerpoint/2010/main" val="264549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7C7FE37-5056-CDA5-500D-91AC553730AD}"/>
              </a:ext>
            </a:extLst>
          </p:cNvPr>
          <p:cNvSpPr txBox="1"/>
          <p:nvPr/>
        </p:nvSpPr>
        <p:spPr>
          <a:xfrm>
            <a:off x="1143002" y="2356961"/>
            <a:ext cx="6858000" cy="2073021"/>
          </a:xfrm>
          <a:prstGeom prst="rect">
            <a:avLst/>
          </a:prstGeom>
        </p:spPr>
        <p:txBody>
          <a:bodyPr vert="horz" lIns="68580" tIns="34290" rIns="68580" bIns="34290" rtlCol="0" anchor="ctr">
            <a:normAutofit/>
          </a:bodyPr>
          <a:lstStyle/>
          <a:p>
            <a:pPr marL="0" marR="0" lvl="0" indent="0" algn="ctr" defTabSz="457200" rtl="0" eaLnBrk="1" fontAlgn="auto" latinLnBrk="0" hangingPunct="1">
              <a:lnSpc>
                <a:spcPct val="90000"/>
              </a:lnSpc>
              <a:spcBef>
                <a:spcPct val="0"/>
              </a:spcBef>
              <a:spcAft>
                <a:spcPts val="450"/>
              </a:spcAft>
              <a:buClrTx/>
              <a:buSzTx/>
              <a:buFontTx/>
              <a:buNone/>
              <a:tabLst/>
              <a:defRPr/>
            </a:pPr>
            <a:r>
              <a:rPr kumimoji="0" lang="en-US" sz="5400" b="1" i="0" u="none" strike="noStrike" kern="1200" cap="none" spc="0" normalizeH="0" baseline="0" noProof="0" err="1">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Kā</a:t>
            </a:r>
            <a:r>
              <a:rPr kumimoji="0" lang="en-US" sz="5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a:t>
            </a:r>
          </a:p>
        </p:txBody>
      </p:sp>
      <p:pic>
        <p:nvPicPr>
          <p:cNvPr id="3" name="Picture 6" descr="PISA – National Assessment and Examinations Center">
            <a:hlinkClick r:id="rId2" action="ppaction://hlinksldjump"/>
            <a:extLst>
              <a:ext uri="{FF2B5EF4-FFF2-40B4-BE49-F238E27FC236}">
                <a16:creationId xmlns:a16="http://schemas.microsoft.com/office/drawing/2014/main" id="{D43AFE1C-A747-50A3-04CE-43135EF63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5087" y="4229833"/>
            <a:ext cx="2143125" cy="14216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Description automatically generated">
            <a:hlinkClick r:id="rId4" action="ppaction://hlinksldjump"/>
            <a:extLst>
              <a:ext uri="{FF2B5EF4-FFF2-40B4-BE49-F238E27FC236}">
                <a16:creationId xmlns:a16="http://schemas.microsoft.com/office/drawing/2014/main" id="{0AAADFC8-5DCF-5DA1-EE5A-2C36279CC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9802" y="2620144"/>
            <a:ext cx="1136974" cy="1316496"/>
          </a:xfrm>
          <a:prstGeom prst="rect">
            <a:avLst/>
          </a:prstGeom>
        </p:spPr>
      </p:pic>
      <p:sp>
        <p:nvSpPr>
          <p:cNvPr id="5" name="TextBox 4">
            <a:extLst>
              <a:ext uri="{FF2B5EF4-FFF2-40B4-BE49-F238E27FC236}">
                <a16:creationId xmlns:a16="http://schemas.microsoft.com/office/drawing/2014/main" id="{51BA4CB2-F4BD-FAE1-28EB-3AE8244E7E9C}"/>
              </a:ext>
            </a:extLst>
          </p:cNvPr>
          <p:cNvSpPr txBox="1"/>
          <p:nvPr/>
        </p:nvSpPr>
        <p:spPr>
          <a:xfrm>
            <a:off x="2250352" y="1453893"/>
            <a:ext cx="136993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21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ipi@lu.lv</a:t>
            </a:r>
            <a:r>
              <a:rPr kumimoji="0" lang="lv-LV" sz="21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11E384D8-2096-9D2C-CB4D-72B68703E7C8}"/>
              </a:ext>
            </a:extLst>
          </p:cNvPr>
          <p:cNvSpPr txBox="1"/>
          <p:nvPr/>
        </p:nvSpPr>
        <p:spPr>
          <a:xfrm>
            <a:off x="4893245" y="1453893"/>
            <a:ext cx="1369935"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21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pisa@lu.lv</a:t>
            </a:r>
            <a:endParaRPr kumimoji="0" lang="lv-LV"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hlinkClick r:id="rId7" action="ppaction://hlinksldjump"/>
            <a:extLst>
              <a:ext uri="{FF2B5EF4-FFF2-40B4-BE49-F238E27FC236}">
                <a16:creationId xmlns:a16="http://schemas.microsoft.com/office/drawing/2014/main" id="{25BC3BE5-1DB0-B141-3CE9-77CA9CAB65CD}"/>
              </a:ext>
            </a:extLst>
          </p:cNvPr>
          <p:cNvPicPr>
            <a:picLocks noChangeAspect="1"/>
          </p:cNvPicPr>
          <p:nvPr/>
        </p:nvPicPr>
        <p:blipFill>
          <a:blip r:embed="rId8"/>
          <a:stretch>
            <a:fillRect/>
          </a:stretch>
        </p:blipFill>
        <p:spPr>
          <a:xfrm>
            <a:off x="687878" y="2735223"/>
            <a:ext cx="2059561" cy="1316496"/>
          </a:xfrm>
          <a:prstGeom prst="rect">
            <a:avLst/>
          </a:prstGeom>
        </p:spPr>
      </p:pic>
    </p:spTree>
    <p:extLst>
      <p:ext uri="{BB962C8B-B14F-4D97-AF65-F5344CB8AC3E}">
        <p14:creationId xmlns:p14="http://schemas.microsoft.com/office/powerpoint/2010/main" val="329222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2AD8-6EFD-D8BA-B1EC-3B52DE651A4C}"/>
              </a:ext>
            </a:extLst>
          </p:cNvPr>
          <p:cNvSpPr>
            <a:spLocks noGrp="1"/>
          </p:cNvSpPr>
          <p:nvPr>
            <p:ph type="ctrTitle"/>
          </p:nvPr>
        </p:nvSpPr>
        <p:spPr>
          <a:xfrm>
            <a:off x="1143002" y="2356961"/>
            <a:ext cx="6858000" cy="2073021"/>
          </a:xfrm>
        </p:spPr>
        <p:txBody>
          <a:bodyPr anchor="ctr">
            <a:normAutofit/>
          </a:bodyPr>
          <a:lstStyle/>
          <a:p>
            <a:r>
              <a:rPr lang="lv-LV" sz="3000" b="1" i="1">
                <a:effectLst>
                  <a:outerShdw blurRad="38100" dist="38100" dir="2700000" algn="tl">
                    <a:srgbClr val="000000">
                      <a:alpha val="43137"/>
                    </a:srgbClr>
                  </a:outerShdw>
                </a:effectLst>
                <a:latin typeface="Verdana" panose="020B0604030504040204" pitchFamily="34" charset="0"/>
              </a:rPr>
              <a:t>Pētījumu rezultātu izmantošanas iespējas skolā:</a:t>
            </a:r>
            <a:br>
              <a:rPr lang="lv-LV" sz="3000" b="1" i="1">
                <a:effectLst>
                  <a:outerShdw blurRad="38100" dist="38100" dir="2700000" algn="tl">
                    <a:srgbClr val="000000">
                      <a:alpha val="43137"/>
                    </a:srgbClr>
                  </a:outerShdw>
                </a:effectLst>
                <a:latin typeface="Verdana" panose="020B0604030504040204" pitchFamily="34" charset="0"/>
              </a:rPr>
            </a:br>
            <a:r>
              <a:rPr lang="lv-LV" sz="3000" b="1" i="1">
                <a:effectLst>
                  <a:outerShdw blurRad="38100" dist="38100" dir="2700000" algn="tl">
                    <a:srgbClr val="000000">
                      <a:alpha val="43137"/>
                    </a:srgbClr>
                  </a:outerShdw>
                </a:effectLst>
                <a:latin typeface="Verdana" panose="020B0604030504040204" pitchFamily="34" charset="0"/>
              </a:rPr>
              <a:t>PISA dalībskolu </a:t>
            </a:r>
            <a:br>
              <a:rPr lang="lv-LV" sz="3000" b="1" i="1">
                <a:effectLst>
                  <a:outerShdw blurRad="38100" dist="38100" dir="2700000" algn="tl">
                    <a:srgbClr val="000000">
                      <a:alpha val="43137"/>
                    </a:srgbClr>
                  </a:outerShdw>
                </a:effectLst>
                <a:latin typeface="Verdana" panose="020B0604030504040204" pitchFamily="34" charset="0"/>
              </a:rPr>
            </a:br>
            <a:r>
              <a:rPr lang="lv-LV" sz="3000" b="1" i="1">
                <a:effectLst>
                  <a:outerShdw blurRad="38100" dist="38100" dir="2700000" algn="tl">
                    <a:srgbClr val="000000">
                      <a:alpha val="43137"/>
                    </a:srgbClr>
                  </a:outerShdw>
                </a:effectLst>
                <a:latin typeface="Verdana" panose="020B0604030504040204" pitchFamily="34" charset="0"/>
              </a:rPr>
              <a:t>iespējamie ieguvumi</a:t>
            </a:r>
            <a:endParaRPr lang="lv-LV" sz="3000" b="1">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A44059F5-D03E-854A-86F6-90D63736FD4C}"/>
              </a:ext>
            </a:extLst>
          </p:cNvPr>
          <p:cNvSpPr>
            <a:spLocks noGrp="1"/>
          </p:cNvSpPr>
          <p:nvPr>
            <p:ph type="subTitle" idx="1"/>
          </p:nvPr>
        </p:nvSpPr>
        <p:spPr>
          <a:xfrm>
            <a:off x="1475184" y="5091113"/>
            <a:ext cx="6193632" cy="473869"/>
          </a:xfrm>
        </p:spPr>
        <p:txBody>
          <a:bodyPr anchor="ctr">
            <a:normAutofit/>
          </a:bodyPr>
          <a:lstStyle/>
          <a:p>
            <a:r>
              <a:rPr lang="lv-LV" sz="2100" b="1">
                <a:effectLst>
                  <a:outerShdw blurRad="38100" dist="38100" dir="2700000" algn="tl">
                    <a:srgbClr val="000000">
                      <a:alpha val="43137"/>
                    </a:srgbClr>
                  </a:outerShdw>
                </a:effectLst>
              </a:rPr>
              <a:t>LU PPMF IPI Vadošā pētniece </a:t>
            </a:r>
            <a:r>
              <a:rPr lang="lv-LV" sz="2100" b="1" i="1">
                <a:effectLst>
                  <a:outerShdw blurRad="38100" dist="38100" dir="2700000" algn="tl">
                    <a:srgbClr val="000000">
                      <a:alpha val="43137"/>
                    </a:srgbClr>
                  </a:outerShdw>
                </a:effectLst>
              </a:rPr>
              <a:t>Ph.D.</a:t>
            </a:r>
            <a:r>
              <a:rPr lang="lv-LV" sz="2100" b="1">
                <a:effectLst>
                  <a:outerShdw blurRad="38100" dist="38100" dir="2700000" algn="tl">
                    <a:srgbClr val="000000">
                      <a:alpha val="43137"/>
                    </a:srgbClr>
                  </a:outerShdw>
                </a:effectLst>
              </a:rPr>
              <a:t> Linda Mihno</a:t>
            </a:r>
          </a:p>
        </p:txBody>
      </p:sp>
      <p:pic>
        <p:nvPicPr>
          <p:cNvPr id="5" name="Picture 4" descr="A flag with a blue and yellow star&#10;&#10;Description automatically generated">
            <a:extLst>
              <a:ext uri="{FF2B5EF4-FFF2-40B4-BE49-F238E27FC236}">
                <a16:creationId xmlns:a16="http://schemas.microsoft.com/office/drawing/2014/main" id="{E3F21B99-7417-8D8A-9C5D-D162B9F7F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842" y="1138436"/>
            <a:ext cx="4284335" cy="937341"/>
          </a:xfrm>
          <a:prstGeom prst="rect">
            <a:avLst/>
          </a:prstGeom>
        </p:spPr>
      </p:pic>
    </p:spTree>
    <p:extLst>
      <p:ext uri="{BB962C8B-B14F-4D97-AF65-F5344CB8AC3E}">
        <p14:creationId xmlns:p14="http://schemas.microsoft.com/office/powerpoint/2010/main" val="2377884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4284F23-93C6-0D03-1CDB-04098F77CC3A}"/>
              </a:ext>
            </a:extLst>
          </p:cNvPr>
          <p:cNvPicPr>
            <a:picLocks noGrp="1" noChangeAspect="1"/>
          </p:cNvPicPr>
          <p:nvPr>
            <p:ph idx="1"/>
          </p:nvPr>
        </p:nvPicPr>
        <p:blipFill>
          <a:blip r:embed="rId2"/>
          <a:stretch>
            <a:fillRect/>
          </a:stretch>
        </p:blipFill>
        <p:spPr>
          <a:xfrm>
            <a:off x="482600" y="2508834"/>
            <a:ext cx="8178799" cy="1819782"/>
          </a:xfrm>
          <a:prstGeom prst="rect">
            <a:avLst/>
          </a:prstGeom>
        </p:spPr>
      </p:pic>
      <p:sp>
        <p:nvSpPr>
          <p:cNvPr id="6" name="Title 1">
            <a:extLst>
              <a:ext uri="{FF2B5EF4-FFF2-40B4-BE49-F238E27FC236}">
                <a16:creationId xmlns:a16="http://schemas.microsoft.com/office/drawing/2014/main" id="{F15E263D-7E8F-EB8A-9CA0-E9ED2FD19752}"/>
              </a:ext>
            </a:extLst>
          </p:cNvPr>
          <p:cNvSpPr>
            <a:spLocks noGrp="1"/>
          </p:cNvSpPr>
          <p:nvPr>
            <p:ph type="title"/>
          </p:nvPr>
        </p:nvSpPr>
        <p:spPr>
          <a:xfrm>
            <a:off x="758951" y="864469"/>
            <a:ext cx="7626096" cy="884682"/>
          </a:xfrm>
          <a:prstGeom prst="ellipse">
            <a:avLst/>
          </a:prstGeom>
        </p:spPr>
        <p:txBody>
          <a:bodyPr vert="horz" lIns="68580" tIns="34290" rIns="68580" bIns="34290" rtlCol="0" anchor="ctr">
            <a:noAutofit/>
          </a:bodyPr>
          <a:lstStyle/>
          <a:p>
            <a:r>
              <a:rPr lang="en-US" sz="2400" b="1">
                <a:hlinkClick r:id="rId3"/>
              </a:rPr>
              <a:t>https://www.oecd.org/pisa</a:t>
            </a:r>
            <a:br>
              <a:rPr lang="en-US" sz="2400" b="1"/>
            </a:br>
            <a:endParaRPr lang="en-US" sz="2400" b="1"/>
          </a:p>
        </p:txBody>
      </p:sp>
    </p:spTree>
    <p:extLst>
      <p:ext uri="{BB962C8B-B14F-4D97-AF65-F5344CB8AC3E}">
        <p14:creationId xmlns:p14="http://schemas.microsoft.com/office/powerpoint/2010/main" val="2701767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FCF76A1-3E28-A7A8-AAC9-003889A3C691}"/>
              </a:ext>
            </a:extLst>
          </p:cNvPr>
          <p:cNvPicPr>
            <a:picLocks noGrp="1" noChangeAspect="1"/>
          </p:cNvPicPr>
          <p:nvPr>
            <p:ph idx="1"/>
          </p:nvPr>
        </p:nvPicPr>
        <p:blipFill>
          <a:blip r:embed="rId2"/>
          <a:stretch>
            <a:fillRect/>
          </a:stretch>
        </p:blipFill>
        <p:spPr>
          <a:xfrm>
            <a:off x="482600" y="2518549"/>
            <a:ext cx="8178799" cy="1594864"/>
          </a:xfrm>
          <a:prstGeom prst="rect">
            <a:avLst/>
          </a:prstGeom>
        </p:spPr>
      </p:pic>
    </p:spTree>
    <p:extLst>
      <p:ext uri="{BB962C8B-B14F-4D97-AF65-F5344CB8AC3E}">
        <p14:creationId xmlns:p14="http://schemas.microsoft.com/office/powerpoint/2010/main" val="4253084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90943-153F-7946-9B72-A84B0CA0EA73}"/>
              </a:ext>
            </a:extLst>
          </p:cNvPr>
          <p:cNvSpPr>
            <a:spLocks noGrp="1"/>
          </p:cNvSpPr>
          <p:nvPr>
            <p:ph type="title"/>
          </p:nvPr>
        </p:nvSpPr>
        <p:spPr/>
        <p:txBody>
          <a:bodyPr/>
          <a:lstStyle/>
          <a:p>
            <a:endParaRPr lang="lv-LV"/>
          </a:p>
        </p:txBody>
      </p:sp>
      <p:sp>
        <p:nvSpPr>
          <p:cNvPr id="3" name="Content Placeholder 2">
            <a:extLst>
              <a:ext uri="{FF2B5EF4-FFF2-40B4-BE49-F238E27FC236}">
                <a16:creationId xmlns:a16="http://schemas.microsoft.com/office/drawing/2014/main" id="{125E0E70-2F15-3F25-D564-EDFEDE09F684}"/>
              </a:ext>
            </a:extLst>
          </p:cNvPr>
          <p:cNvSpPr>
            <a:spLocks noGrp="1"/>
          </p:cNvSpPr>
          <p:nvPr>
            <p:ph idx="1"/>
          </p:nvPr>
        </p:nvSpPr>
        <p:spPr/>
        <p:txBody>
          <a:bodyPr/>
          <a:lstStyle/>
          <a:p>
            <a:endParaRPr lang="lv-LV"/>
          </a:p>
        </p:txBody>
      </p:sp>
      <p:pic>
        <p:nvPicPr>
          <p:cNvPr id="5" name="Picture 4">
            <a:extLst>
              <a:ext uri="{FF2B5EF4-FFF2-40B4-BE49-F238E27FC236}">
                <a16:creationId xmlns:a16="http://schemas.microsoft.com/office/drawing/2014/main" id="{D6FED362-044E-5584-F38C-A3318A936FDF}"/>
              </a:ext>
            </a:extLst>
          </p:cNvPr>
          <p:cNvPicPr>
            <a:picLocks noChangeAspect="1"/>
          </p:cNvPicPr>
          <p:nvPr/>
        </p:nvPicPr>
        <p:blipFill>
          <a:blip r:embed="rId2"/>
          <a:stretch>
            <a:fillRect/>
          </a:stretch>
        </p:blipFill>
        <p:spPr>
          <a:xfrm>
            <a:off x="2368437" y="1000000"/>
            <a:ext cx="4407126" cy="4858000"/>
          </a:xfrm>
          <a:prstGeom prst="rect">
            <a:avLst/>
          </a:prstGeom>
        </p:spPr>
      </p:pic>
    </p:spTree>
    <p:extLst>
      <p:ext uri="{BB962C8B-B14F-4D97-AF65-F5344CB8AC3E}">
        <p14:creationId xmlns:p14="http://schemas.microsoft.com/office/powerpoint/2010/main" val="1673036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292231" y="1253765"/>
            <a:ext cx="8389856" cy="5326144"/>
          </a:xfrm>
        </p:spPr>
        <p:txBody>
          <a:bodyPr>
            <a:normAutofit/>
          </a:bodyPr>
          <a:lstStyle/>
          <a:p>
            <a:pPr marL="0" indent="0">
              <a:lnSpc>
                <a:spcPct val="90000"/>
              </a:lnSpc>
              <a:buClr>
                <a:srgbClr val="981E32"/>
              </a:buClr>
              <a:buNone/>
            </a:pPr>
            <a:r>
              <a:rPr lang="lv-LV" b="1" i="1" dirty="0">
                <a:solidFill>
                  <a:srgbClr val="006F92"/>
                </a:solidFill>
                <a:ea typeface="Cambria Math" panose="02040503050406030204" pitchFamily="18" charset="0"/>
              </a:rPr>
              <a:t>Satura jomas </a:t>
            </a:r>
            <a:r>
              <a:rPr lang="lv-LV" sz="2400" b="1" dirty="0">
                <a:solidFill>
                  <a:srgbClr val="006F92"/>
                </a:solidFill>
                <a:ea typeface="Cambria Math" panose="02040503050406030204" pitchFamily="18" charset="0"/>
              </a:rPr>
              <a:t>– </a:t>
            </a:r>
            <a:r>
              <a:rPr lang="lv-LV" sz="2400" b="1" i="1" u="sng" dirty="0">
                <a:solidFill>
                  <a:srgbClr val="006F92"/>
                </a:solidFill>
                <a:ea typeface="Cambria Math" panose="02040503050406030204" pitchFamily="18" charset="0"/>
              </a:rPr>
              <a:t>MATEMĀTIKA</a:t>
            </a:r>
          </a:p>
          <a:p>
            <a:pPr lvl="1">
              <a:lnSpc>
                <a:spcPct val="90000"/>
              </a:lnSpc>
              <a:buClr>
                <a:srgbClr val="981E32"/>
              </a:buClr>
              <a:buFont typeface="Wingdings" panose="05000000000000000000" pitchFamily="2" charset="2"/>
              <a:buChar char="§"/>
            </a:pPr>
            <a:r>
              <a:rPr lang="lv-LV" b="1" dirty="0">
                <a:solidFill>
                  <a:srgbClr val="006F92"/>
                </a:solidFill>
                <a:ea typeface="Cambria Math" panose="02040503050406030204" pitchFamily="18" charset="0"/>
              </a:rPr>
              <a:t>lasīšana;</a:t>
            </a:r>
          </a:p>
          <a:p>
            <a:pPr lvl="1">
              <a:lnSpc>
                <a:spcPct val="90000"/>
              </a:lnSpc>
              <a:buClr>
                <a:srgbClr val="981E32"/>
              </a:buClr>
              <a:buFont typeface="Wingdings" panose="05000000000000000000" pitchFamily="2" charset="2"/>
              <a:buChar char="§"/>
            </a:pPr>
            <a:r>
              <a:rPr lang="lv-LV" b="1" dirty="0">
                <a:solidFill>
                  <a:srgbClr val="006F92"/>
                </a:solidFill>
                <a:ea typeface="Cambria Math" panose="02040503050406030204" pitchFamily="18" charset="0"/>
              </a:rPr>
              <a:t>dabaszinības;</a:t>
            </a:r>
          </a:p>
          <a:p>
            <a:pPr lvl="1">
              <a:lnSpc>
                <a:spcPct val="90000"/>
              </a:lnSpc>
              <a:buClr>
                <a:srgbClr val="981E32"/>
              </a:buClr>
              <a:buFont typeface="Wingdings" panose="05000000000000000000" pitchFamily="2" charset="2"/>
              <a:buChar char="§"/>
            </a:pPr>
            <a:r>
              <a:rPr lang="lv-LV" b="1" dirty="0">
                <a:solidFill>
                  <a:srgbClr val="006F92"/>
                </a:solidFill>
                <a:ea typeface="Cambria Math" panose="02040503050406030204" pitchFamily="18" charset="0"/>
              </a:rPr>
              <a:t>radošā domāšana (rezultāti tiks paziņoti 2024. gadā).</a:t>
            </a:r>
          </a:p>
          <a:p>
            <a:pPr marL="0" indent="0">
              <a:buClr>
                <a:srgbClr val="981E32"/>
              </a:buClr>
              <a:buNone/>
            </a:pPr>
            <a:r>
              <a:rPr lang="lv-LV" b="1" i="1" dirty="0">
                <a:solidFill>
                  <a:srgbClr val="006F92"/>
                </a:solidFill>
                <a:ea typeface="Cambria Math" panose="02040503050406030204" pitchFamily="18" charset="0"/>
              </a:rPr>
              <a:t>Metodika</a:t>
            </a:r>
            <a:r>
              <a:rPr lang="lv-LV" sz="2400" b="1" dirty="0">
                <a:solidFill>
                  <a:srgbClr val="006F92"/>
                </a:solidFill>
                <a:ea typeface="Cambria Math" panose="02040503050406030204" pitchFamily="18" charset="0"/>
              </a:rPr>
              <a:t> –   </a:t>
            </a:r>
          </a:p>
          <a:p>
            <a:pPr marL="715963" lvl="1" indent="-273050">
              <a:buClr>
                <a:srgbClr val="981E32"/>
              </a:buClr>
              <a:buFont typeface="Wingdings" panose="05000000000000000000" pitchFamily="2" charset="2"/>
              <a:buChar char="§"/>
            </a:pPr>
            <a:r>
              <a:rPr lang="lv-LV" b="1" dirty="0">
                <a:solidFill>
                  <a:srgbClr val="006F92"/>
                </a:solidFill>
                <a:ea typeface="Cambria Math" panose="02040503050406030204" pitchFamily="18" charset="0"/>
              </a:rPr>
              <a:t>datorizēti uzdevumi (120 min) un aptaujas (40 min);</a:t>
            </a:r>
          </a:p>
          <a:p>
            <a:pPr marL="715963" lvl="1" indent="-273050">
              <a:buClr>
                <a:srgbClr val="981E32"/>
              </a:buClr>
              <a:buFont typeface="Wingdings" panose="05000000000000000000" pitchFamily="2" charset="2"/>
              <a:buChar char="§"/>
            </a:pPr>
            <a:r>
              <a:rPr lang="lv-LV" b="1" dirty="0">
                <a:solidFill>
                  <a:srgbClr val="006F92"/>
                </a:solidFill>
              </a:rPr>
              <a:t>elektroniska </a:t>
            </a:r>
            <a:r>
              <a:rPr lang="lv-LV" b="1" dirty="0">
                <a:solidFill>
                  <a:srgbClr val="006F92"/>
                </a:solidFill>
                <a:ea typeface="Cambria Math" panose="02040503050406030204" pitchFamily="18" charset="0"/>
              </a:rPr>
              <a:t>skolu direktoru aptauja; </a:t>
            </a:r>
          </a:p>
          <a:p>
            <a:pPr marL="715963" lvl="1" indent="-273050">
              <a:buClr>
                <a:srgbClr val="981E32"/>
              </a:buClr>
              <a:buFont typeface="Wingdings" panose="05000000000000000000" pitchFamily="2" charset="2"/>
              <a:buChar char="§"/>
            </a:pPr>
            <a:r>
              <a:rPr lang="lv-LV" b="1" dirty="0">
                <a:solidFill>
                  <a:srgbClr val="006F92"/>
                </a:solidFill>
                <a:ea typeface="Cambria Math" panose="02040503050406030204" pitchFamily="18" charset="0"/>
              </a:rPr>
              <a:t>vecāku aptauja (drukātā formātā).</a:t>
            </a:r>
          </a:p>
          <a:p>
            <a:pPr marL="0" indent="0">
              <a:lnSpc>
                <a:spcPct val="90000"/>
              </a:lnSpc>
              <a:buClr>
                <a:srgbClr val="981E32"/>
              </a:buClr>
              <a:buNone/>
            </a:pPr>
            <a:r>
              <a:rPr lang="lv-LV" b="1" i="1" dirty="0">
                <a:solidFill>
                  <a:srgbClr val="006F92"/>
                </a:solidFill>
                <a:ea typeface="Cambria Math" panose="02040503050406030204" pitchFamily="18" charset="0"/>
              </a:rPr>
              <a:t>Uzdevumi </a:t>
            </a:r>
            <a:r>
              <a:rPr lang="lv-LV" sz="2800" b="1" dirty="0">
                <a:solidFill>
                  <a:srgbClr val="006F92"/>
                </a:solidFill>
                <a:ea typeface="Cambria Math" panose="02040503050406030204" pitchFamily="18" charset="0"/>
              </a:rPr>
              <a:t>– </a:t>
            </a:r>
          </a:p>
          <a:p>
            <a:pPr marL="715963" indent="-273050">
              <a:buClr>
                <a:srgbClr val="981E32"/>
              </a:buClr>
              <a:buFont typeface="Wingdings" panose="05000000000000000000" pitchFamily="2" charset="2"/>
              <a:buChar char="§"/>
            </a:pPr>
            <a:r>
              <a:rPr lang="lv-LV" sz="2400" b="1" dirty="0">
                <a:solidFill>
                  <a:srgbClr val="006F92"/>
                </a:solidFill>
                <a:ea typeface="Cambria Math" panose="02040503050406030204" pitchFamily="18" charset="0"/>
              </a:rPr>
              <a:t>atbilžu izvēles un brīvo atbilžu uzdevumi, kas saistīti ar noteiktu reālās dzīves vidi;</a:t>
            </a:r>
          </a:p>
          <a:p>
            <a:pPr lvl="1">
              <a:lnSpc>
                <a:spcPct val="90000"/>
              </a:lnSpc>
              <a:buClr>
                <a:srgbClr val="981E32"/>
              </a:buClr>
              <a:buFont typeface="Wingdings" panose="05000000000000000000" pitchFamily="2" charset="2"/>
              <a:buChar char="§"/>
            </a:pPr>
            <a:r>
              <a:rPr lang="lv-LV" b="1" dirty="0">
                <a:solidFill>
                  <a:srgbClr val="006F92"/>
                </a:solidFill>
                <a:ea typeface="Cambria Math" panose="02040503050406030204" pitchFamily="18" charset="0"/>
              </a:rPr>
              <a:t>interaktīvi uzdevumi. 		</a:t>
            </a:r>
            <a:r>
              <a:rPr lang="lv-LV" b="1" dirty="0">
                <a:ea typeface="Cambria Math" panose="02040503050406030204" pitchFamily="18" charset="0"/>
              </a:rPr>
              <a:t>		</a:t>
            </a:r>
            <a:endParaRPr lang="en-US" dirty="0">
              <a:ea typeface="Cambria Math" panose="02040503050406030204" pitchFamily="18" charset="0"/>
            </a:endParaRPr>
          </a:p>
        </p:txBody>
      </p:sp>
      <p:sp>
        <p:nvSpPr>
          <p:cNvPr id="3" name="Virsraksts 6">
            <a:extLst>
              <a:ext uri="{FF2B5EF4-FFF2-40B4-BE49-F238E27FC236}">
                <a16:creationId xmlns:a16="http://schemas.microsoft.com/office/drawing/2014/main" id="{FE9D4A99-FCFC-B7B4-0406-7E55326E3E22}"/>
              </a:ext>
            </a:extLst>
          </p:cNvPr>
          <p:cNvSpPr txBox="1">
            <a:spLocks/>
          </p:cNvSpPr>
          <p:nvPr/>
        </p:nvSpPr>
        <p:spPr>
          <a:xfrm>
            <a:off x="0" y="0"/>
            <a:ext cx="9169567" cy="970961"/>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OECD PISA 2022 PĒTĪJUMA GALVENĀS IEZĪMES</a:t>
            </a:r>
          </a:p>
        </p:txBody>
      </p:sp>
      <p:pic>
        <p:nvPicPr>
          <p:cNvPr id="7" name="Attēls 6" descr="Attēls, kurā ir teksts, ekrānuzņēmums, fonts, dizains&#10;&#10;Apraksts ģenerēts automātiski">
            <a:extLst>
              <a:ext uri="{FF2B5EF4-FFF2-40B4-BE49-F238E27FC236}">
                <a16:creationId xmlns:a16="http://schemas.microsoft.com/office/drawing/2014/main" id="{A289BAEF-AED3-B368-4366-0E97030682D2}"/>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a:off x="-25567" y="6600825"/>
            <a:ext cx="9169567" cy="257175"/>
          </a:xfrm>
          <a:prstGeom prst="rect">
            <a:avLst/>
          </a:prstGeom>
        </p:spPr>
      </p:pic>
    </p:spTree>
    <p:extLst>
      <p:ext uri="{BB962C8B-B14F-4D97-AF65-F5344CB8AC3E}">
        <p14:creationId xmlns:p14="http://schemas.microsoft.com/office/powerpoint/2010/main" val="27532855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FE7547D-D8F9-D5F1-E715-E07EA5EDABA7}"/>
              </a:ext>
            </a:extLst>
          </p:cNvPr>
          <p:cNvPicPr>
            <a:picLocks noGrp="1" noChangeAspect="1"/>
          </p:cNvPicPr>
          <p:nvPr>
            <p:ph idx="1"/>
          </p:nvPr>
        </p:nvPicPr>
        <p:blipFill>
          <a:blip r:embed="rId2"/>
          <a:stretch>
            <a:fillRect/>
          </a:stretch>
        </p:blipFill>
        <p:spPr>
          <a:xfrm>
            <a:off x="1350763" y="1971505"/>
            <a:ext cx="5152263" cy="4207913"/>
          </a:xfrm>
        </p:spPr>
      </p:pic>
      <p:sp>
        <p:nvSpPr>
          <p:cNvPr id="14" name="Title 13">
            <a:extLst>
              <a:ext uri="{FF2B5EF4-FFF2-40B4-BE49-F238E27FC236}">
                <a16:creationId xmlns:a16="http://schemas.microsoft.com/office/drawing/2014/main" id="{FDA9D159-C81D-D6D2-EB92-4AFA45B1292A}"/>
              </a:ext>
            </a:extLst>
          </p:cNvPr>
          <p:cNvSpPr>
            <a:spLocks noGrp="1"/>
          </p:cNvSpPr>
          <p:nvPr>
            <p:ph type="title"/>
          </p:nvPr>
        </p:nvSpPr>
        <p:spPr/>
        <p:txBody>
          <a:bodyPr/>
          <a:lstStyle/>
          <a:p>
            <a:endParaRPr lang="lv-LV"/>
          </a:p>
        </p:txBody>
      </p:sp>
    </p:spTree>
    <p:extLst>
      <p:ext uri="{BB962C8B-B14F-4D97-AF65-F5344CB8AC3E}">
        <p14:creationId xmlns:p14="http://schemas.microsoft.com/office/powerpoint/2010/main" val="2496993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31F249-03AC-33FE-C3E3-37C8E9E9645F}"/>
              </a:ext>
            </a:extLst>
          </p:cNvPr>
          <p:cNvPicPr>
            <a:picLocks noGrp="1" noChangeAspect="1"/>
          </p:cNvPicPr>
          <p:nvPr>
            <p:ph idx="1"/>
          </p:nvPr>
        </p:nvPicPr>
        <p:blipFill>
          <a:blip r:embed="rId2"/>
          <a:stretch>
            <a:fillRect/>
          </a:stretch>
        </p:blipFill>
        <p:spPr>
          <a:xfrm>
            <a:off x="482600" y="2549324"/>
            <a:ext cx="8178799" cy="1574418"/>
          </a:xfrm>
          <a:prstGeom prst="rect">
            <a:avLst/>
          </a:prstGeom>
        </p:spPr>
      </p:pic>
    </p:spTree>
    <p:extLst>
      <p:ext uri="{BB962C8B-B14F-4D97-AF65-F5344CB8AC3E}">
        <p14:creationId xmlns:p14="http://schemas.microsoft.com/office/powerpoint/2010/main" val="799312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3259D92-15D7-68C8-D7DD-D1688A6B816D}"/>
              </a:ext>
            </a:extLst>
          </p:cNvPr>
          <p:cNvPicPr>
            <a:picLocks noGrp="1" noChangeAspect="1"/>
          </p:cNvPicPr>
          <p:nvPr>
            <p:ph idx="1"/>
          </p:nvPr>
        </p:nvPicPr>
        <p:blipFill>
          <a:blip r:embed="rId2"/>
          <a:stretch>
            <a:fillRect/>
          </a:stretch>
        </p:blipFill>
        <p:spPr>
          <a:xfrm>
            <a:off x="482600" y="1190054"/>
            <a:ext cx="8178799" cy="4477890"/>
          </a:xfrm>
          <a:prstGeom prst="rect">
            <a:avLst/>
          </a:prstGeom>
        </p:spPr>
      </p:pic>
    </p:spTree>
    <p:extLst>
      <p:ext uri="{BB962C8B-B14F-4D97-AF65-F5344CB8AC3E}">
        <p14:creationId xmlns:p14="http://schemas.microsoft.com/office/powerpoint/2010/main" val="10831928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6966D64-F139-DDA3-C689-1577FD04604B}"/>
              </a:ext>
            </a:extLst>
          </p:cNvPr>
          <p:cNvPicPr>
            <a:picLocks noGrp="1" noChangeAspect="1"/>
          </p:cNvPicPr>
          <p:nvPr>
            <p:ph idx="1"/>
          </p:nvPr>
        </p:nvPicPr>
        <p:blipFill>
          <a:blip r:embed="rId2"/>
          <a:stretch>
            <a:fillRect/>
          </a:stretch>
        </p:blipFill>
        <p:spPr>
          <a:xfrm>
            <a:off x="1424504" y="643466"/>
            <a:ext cx="6294990" cy="5571067"/>
          </a:xfrm>
          <a:prstGeom prst="rect">
            <a:avLst/>
          </a:prstGeom>
        </p:spPr>
      </p:pic>
      <p:pic>
        <p:nvPicPr>
          <p:cNvPr id="7" name="Picture 6">
            <a:extLst>
              <a:ext uri="{FF2B5EF4-FFF2-40B4-BE49-F238E27FC236}">
                <a16:creationId xmlns:a16="http://schemas.microsoft.com/office/drawing/2014/main" id="{635E6786-456A-E848-021E-520AC9FE8FCF}"/>
              </a:ext>
            </a:extLst>
          </p:cNvPr>
          <p:cNvPicPr>
            <a:picLocks noChangeAspect="1"/>
          </p:cNvPicPr>
          <p:nvPr/>
        </p:nvPicPr>
        <p:blipFill>
          <a:blip r:embed="rId3"/>
          <a:stretch>
            <a:fillRect/>
          </a:stretch>
        </p:blipFill>
        <p:spPr>
          <a:xfrm>
            <a:off x="1109538" y="5788286"/>
            <a:ext cx="2548064" cy="350881"/>
          </a:xfrm>
          <a:prstGeom prst="rect">
            <a:avLst/>
          </a:prstGeom>
        </p:spPr>
      </p:pic>
    </p:spTree>
    <p:extLst>
      <p:ext uri="{BB962C8B-B14F-4D97-AF65-F5344CB8AC3E}">
        <p14:creationId xmlns:p14="http://schemas.microsoft.com/office/powerpoint/2010/main" val="29718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1C9853-BFCB-A26A-C350-0938E4C565B9}"/>
              </a:ext>
            </a:extLst>
          </p:cNvPr>
          <p:cNvPicPr>
            <a:picLocks noGrp="1" noChangeAspect="1"/>
          </p:cNvPicPr>
          <p:nvPr>
            <p:ph idx="1"/>
          </p:nvPr>
        </p:nvPicPr>
        <p:blipFill>
          <a:blip r:embed="rId2"/>
          <a:stretch>
            <a:fillRect/>
          </a:stretch>
        </p:blipFill>
        <p:spPr>
          <a:xfrm>
            <a:off x="482600" y="1803463"/>
            <a:ext cx="8178799" cy="3251072"/>
          </a:xfrm>
          <a:prstGeom prst="rect">
            <a:avLst/>
          </a:prstGeom>
        </p:spPr>
      </p:pic>
    </p:spTree>
    <p:extLst>
      <p:ext uri="{BB962C8B-B14F-4D97-AF65-F5344CB8AC3E}">
        <p14:creationId xmlns:p14="http://schemas.microsoft.com/office/powerpoint/2010/main" val="18755394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4697E-659C-9FE0-EA72-4614896D4F0D}"/>
              </a:ext>
            </a:extLst>
          </p:cNvPr>
          <p:cNvSpPr>
            <a:spLocks noGrp="1"/>
          </p:cNvSpPr>
          <p:nvPr>
            <p:ph type="title"/>
          </p:nvPr>
        </p:nvSpPr>
        <p:spPr/>
        <p:txBody>
          <a:bodyPr/>
          <a:lstStyle/>
          <a:p>
            <a:endParaRPr lang="lv-LV"/>
          </a:p>
        </p:txBody>
      </p:sp>
      <p:pic>
        <p:nvPicPr>
          <p:cNvPr id="5" name="Content Placeholder 4">
            <a:extLst>
              <a:ext uri="{FF2B5EF4-FFF2-40B4-BE49-F238E27FC236}">
                <a16:creationId xmlns:a16="http://schemas.microsoft.com/office/drawing/2014/main" id="{F83CE0CF-124F-EEA3-2674-64E75DA94834}"/>
              </a:ext>
            </a:extLst>
          </p:cNvPr>
          <p:cNvPicPr>
            <a:picLocks noGrp="1" noChangeAspect="1"/>
          </p:cNvPicPr>
          <p:nvPr>
            <p:ph idx="1"/>
          </p:nvPr>
        </p:nvPicPr>
        <p:blipFill>
          <a:blip r:embed="rId2"/>
          <a:stretch>
            <a:fillRect/>
          </a:stretch>
        </p:blipFill>
        <p:spPr>
          <a:xfrm>
            <a:off x="780521" y="2891476"/>
            <a:ext cx="7582958" cy="2219635"/>
          </a:xfrm>
        </p:spPr>
      </p:pic>
    </p:spTree>
    <p:extLst>
      <p:ext uri="{BB962C8B-B14F-4D97-AF65-F5344CB8AC3E}">
        <p14:creationId xmlns:p14="http://schemas.microsoft.com/office/powerpoint/2010/main" val="8058488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C1AB5F-B134-03EA-A280-7DDD446EDE37}"/>
              </a:ext>
            </a:extLst>
          </p:cNvPr>
          <p:cNvPicPr>
            <a:picLocks noGrp="1" noChangeAspect="1"/>
          </p:cNvPicPr>
          <p:nvPr>
            <p:ph idx="1"/>
          </p:nvPr>
        </p:nvPicPr>
        <p:blipFill>
          <a:blip r:embed="rId2"/>
          <a:stretch>
            <a:fillRect/>
          </a:stretch>
        </p:blipFill>
        <p:spPr>
          <a:xfrm>
            <a:off x="482600" y="1169607"/>
            <a:ext cx="8178799" cy="4518785"/>
          </a:xfrm>
          <a:prstGeom prst="rect">
            <a:avLst/>
          </a:prstGeom>
        </p:spPr>
      </p:pic>
    </p:spTree>
    <p:extLst>
      <p:ext uri="{BB962C8B-B14F-4D97-AF65-F5344CB8AC3E}">
        <p14:creationId xmlns:p14="http://schemas.microsoft.com/office/powerpoint/2010/main" val="3671929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98D00-D2D3-3D5E-2E69-6380AE87607E}"/>
              </a:ext>
            </a:extLst>
          </p:cNvPr>
          <p:cNvSpPr>
            <a:spLocks noGrp="1"/>
          </p:cNvSpPr>
          <p:nvPr>
            <p:ph type="title"/>
          </p:nvPr>
        </p:nvSpPr>
        <p:spPr/>
        <p:txBody>
          <a:bodyPr/>
          <a:lstStyle/>
          <a:p>
            <a:pPr algn="ctr"/>
            <a:r>
              <a:rPr lang="lv-LV" b="1">
                <a:effectLst>
                  <a:outerShdw blurRad="38100" dist="38100" dir="2700000" algn="tl">
                    <a:srgbClr val="000000">
                      <a:alpha val="43137"/>
                    </a:srgbClr>
                  </a:outerShdw>
                </a:effectLst>
              </a:rPr>
              <a:t>Reģistrācijas forma semināram</a:t>
            </a:r>
          </a:p>
        </p:txBody>
      </p:sp>
      <p:pic>
        <p:nvPicPr>
          <p:cNvPr id="5" name="Content Placeholder 4" descr="A qr code on a grey surface&#10;&#10;Description automatically generated">
            <a:extLst>
              <a:ext uri="{FF2B5EF4-FFF2-40B4-BE49-F238E27FC236}">
                <a16:creationId xmlns:a16="http://schemas.microsoft.com/office/drawing/2014/main" id="{AE0F064B-6F26-19C1-9EA3-8EF1D2C70E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6331" y="1825625"/>
            <a:ext cx="3681323" cy="3681323"/>
          </a:xfrm>
        </p:spPr>
      </p:pic>
      <p:sp>
        <p:nvSpPr>
          <p:cNvPr id="7" name="TextBox 6">
            <a:hlinkClick r:id="rId3" action="ppaction://hlinksldjump"/>
            <a:extLst>
              <a:ext uri="{FF2B5EF4-FFF2-40B4-BE49-F238E27FC236}">
                <a16:creationId xmlns:a16="http://schemas.microsoft.com/office/drawing/2014/main" id="{9F031B7E-9F13-9C04-6E7C-29043D4B8A70}"/>
              </a:ext>
            </a:extLst>
          </p:cNvPr>
          <p:cNvSpPr txBox="1"/>
          <p:nvPr/>
        </p:nvSpPr>
        <p:spPr>
          <a:xfrm>
            <a:off x="3683286" y="5641884"/>
            <a:ext cx="457200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WordVisi_MSFontService"/>
                <a:ea typeface="+mn-ea"/>
                <a:cs typeface="+mn-cs"/>
              </a:rPr>
              <a:t>https://ej.uz/SeminarsPISA2022</a:t>
            </a:r>
            <a:endParaRPr kumimoji="0" lang="lv-LV"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973698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CD45E-61CC-693D-9426-B01B87F5E4B5}"/>
              </a:ext>
            </a:extLst>
          </p:cNvPr>
          <p:cNvSpPr>
            <a:spLocks noGrp="1"/>
          </p:cNvSpPr>
          <p:nvPr>
            <p:ph type="title"/>
          </p:nvPr>
        </p:nvSpPr>
        <p:spPr/>
        <p:txBody>
          <a:bodyPr/>
          <a:lstStyle/>
          <a:p>
            <a:endParaRPr lang="lv-LV"/>
          </a:p>
        </p:txBody>
      </p:sp>
      <p:pic>
        <p:nvPicPr>
          <p:cNvPr id="5" name="Content Placeholder 4">
            <a:extLst>
              <a:ext uri="{FF2B5EF4-FFF2-40B4-BE49-F238E27FC236}">
                <a16:creationId xmlns:a16="http://schemas.microsoft.com/office/drawing/2014/main" id="{4C7C75CF-F2DD-CC73-7CC0-40047763AA21}"/>
              </a:ext>
            </a:extLst>
          </p:cNvPr>
          <p:cNvPicPr>
            <a:picLocks noGrp="1" noChangeAspect="1"/>
          </p:cNvPicPr>
          <p:nvPr>
            <p:ph idx="1"/>
          </p:nvPr>
        </p:nvPicPr>
        <p:blipFill>
          <a:blip r:embed="rId2"/>
          <a:stretch>
            <a:fillRect/>
          </a:stretch>
        </p:blipFill>
        <p:spPr>
          <a:xfrm>
            <a:off x="628650" y="2406847"/>
            <a:ext cx="7886700" cy="3188893"/>
          </a:xfrm>
        </p:spPr>
      </p:pic>
    </p:spTree>
    <p:extLst>
      <p:ext uri="{BB962C8B-B14F-4D97-AF65-F5344CB8AC3E}">
        <p14:creationId xmlns:p14="http://schemas.microsoft.com/office/powerpoint/2010/main" val="5765023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F368-021E-3F96-442C-CAA0D0E4874C}"/>
              </a:ext>
            </a:extLst>
          </p:cNvPr>
          <p:cNvSpPr>
            <a:spLocks noGrp="1"/>
          </p:cNvSpPr>
          <p:nvPr>
            <p:ph type="title"/>
          </p:nvPr>
        </p:nvSpPr>
        <p:spPr/>
        <p:txBody>
          <a:bodyPr/>
          <a:lstStyle/>
          <a:p>
            <a:endParaRPr lang="lv-LV"/>
          </a:p>
        </p:txBody>
      </p:sp>
      <p:sp>
        <p:nvSpPr>
          <p:cNvPr id="3" name="Content Placeholder 2">
            <a:extLst>
              <a:ext uri="{FF2B5EF4-FFF2-40B4-BE49-F238E27FC236}">
                <a16:creationId xmlns:a16="http://schemas.microsoft.com/office/drawing/2014/main" id="{09AC0571-B3E8-953F-0729-3F97F45EA93D}"/>
              </a:ext>
            </a:extLst>
          </p:cNvPr>
          <p:cNvSpPr>
            <a:spLocks noGrp="1"/>
          </p:cNvSpPr>
          <p:nvPr>
            <p:ph idx="1"/>
          </p:nvPr>
        </p:nvSpPr>
        <p:spPr/>
        <p:txBody>
          <a:bodyPr/>
          <a:lstStyle/>
          <a:p>
            <a:endParaRPr lang="lv-LV"/>
          </a:p>
        </p:txBody>
      </p:sp>
      <p:pic>
        <p:nvPicPr>
          <p:cNvPr id="5" name="Picture 4">
            <a:hlinkClick r:id="rId2" action="ppaction://hlinksldjump"/>
            <a:extLst>
              <a:ext uri="{FF2B5EF4-FFF2-40B4-BE49-F238E27FC236}">
                <a16:creationId xmlns:a16="http://schemas.microsoft.com/office/drawing/2014/main" id="{44113294-1AFF-A825-0A27-AD00760F3D04}"/>
              </a:ext>
            </a:extLst>
          </p:cNvPr>
          <p:cNvPicPr>
            <a:picLocks noChangeAspect="1"/>
          </p:cNvPicPr>
          <p:nvPr/>
        </p:nvPicPr>
        <p:blipFill>
          <a:blip r:embed="rId3"/>
          <a:stretch>
            <a:fillRect/>
          </a:stretch>
        </p:blipFill>
        <p:spPr>
          <a:xfrm>
            <a:off x="1787382" y="1930323"/>
            <a:ext cx="5569236" cy="2997354"/>
          </a:xfrm>
          <a:prstGeom prst="rect">
            <a:avLst/>
          </a:prstGeom>
        </p:spPr>
      </p:pic>
    </p:spTree>
    <p:extLst>
      <p:ext uri="{BB962C8B-B14F-4D97-AF65-F5344CB8AC3E}">
        <p14:creationId xmlns:p14="http://schemas.microsoft.com/office/powerpoint/2010/main" val="535219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EE4E387-2AC7-FB84-6810-EAFA2BBC4427}"/>
              </a:ext>
            </a:extLst>
          </p:cNvPr>
          <p:cNvPicPr/>
          <p:nvPr/>
        </p:nvPicPr>
        <p:blipFill rotWithShape="1">
          <a:blip r:embed="rId2"/>
          <a:srcRect l="27153" t="18884" r="50674" b="31371"/>
          <a:stretch/>
        </p:blipFill>
        <p:spPr bwMode="auto">
          <a:xfrm>
            <a:off x="1008668" y="2516958"/>
            <a:ext cx="6806153" cy="4081805"/>
          </a:xfrm>
          <a:prstGeom prst="rect">
            <a:avLst/>
          </a:prstGeom>
          <a:ln>
            <a:noFill/>
          </a:ln>
          <a:extLst>
            <a:ext uri="{53640926-AAD7-44D8-BBD7-CCE9431645EC}">
              <a14:shadowObscured xmlns:a14="http://schemas.microsoft.com/office/drawing/2010/main"/>
            </a:ext>
          </a:extLst>
        </p:spPr>
      </p:pic>
      <p:sp>
        <p:nvSpPr>
          <p:cNvPr id="4" name="Virsraksts 6">
            <a:extLst>
              <a:ext uri="{FF2B5EF4-FFF2-40B4-BE49-F238E27FC236}">
                <a16:creationId xmlns:a16="http://schemas.microsoft.com/office/drawing/2014/main" id="{2F2A2C33-5547-3FAC-2412-831C3CEAE5C1}"/>
              </a:ext>
            </a:extLst>
          </p:cNvPr>
          <p:cNvSpPr txBox="1">
            <a:spLocks/>
          </p:cNvSpPr>
          <p:nvPr/>
        </p:nvSpPr>
        <p:spPr>
          <a:xfrm>
            <a:off x="0" y="0"/>
            <a:ext cx="9144000" cy="2667786"/>
          </a:xfrm>
          <a:prstGeom prst="rect">
            <a:avLst/>
          </a:prstGeom>
          <a:solidFill>
            <a:srgbClr val="E9B91C"/>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4100" b="1" dirty="0">
                <a:solidFill>
                  <a:schemeClr val="bg1"/>
                </a:solidFill>
                <a:effectLst>
                  <a:outerShdw blurRad="38100" dist="38100" dir="2700000" algn="tl">
                    <a:srgbClr val="000000">
                      <a:alpha val="43137"/>
                    </a:srgbClr>
                  </a:outerShdw>
                </a:effectLst>
                <a:latin typeface="+mn-lt"/>
              </a:rPr>
              <a:t>MATEMĀTIKAS KOMPETENCE </a:t>
            </a:r>
            <a:r>
              <a:rPr lang="lv-LV" sz="3200" b="1" dirty="0">
                <a:solidFill>
                  <a:schemeClr val="bg1"/>
                </a:solidFill>
                <a:effectLst>
                  <a:outerShdw blurRad="38100" dist="38100" dir="2700000" algn="tl">
                    <a:srgbClr val="000000">
                      <a:alpha val="43137"/>
                    </a:srgbClr>
                  </a:outerShdw>
                </a:effectLst>
                <a:latin typeface="+mn-lt"/>
              </a:rPr>
              <a:t>– indivīda spēja domāt matemātiski, formulēt, lietot un interpretēt matemātikas problēmas dažādās dzīves situācijās. Tā ietver jēdzienus, darbības, faktus un instrumentus, lai aprakstītu, izskaidrotu un prognozētu dažādas parādības. Matemātikas kompetence palīdz indivīdam apzināties matemātikas lomu dzīvē un pieņemt pamatotus lēmumus, kuri nepieciešami konstruktīva, ieinteresēta un atbildīga 21. gadsimta pilsoņa dzīvē   </a:t>
            </a:r>
          </a:p>
        </p:txBody>
      </p:sp>
      <p:pic>
        <p:nvPicPr>
          <p:cNvPr id="6" name="Attēls 5" descr="Attēls, kurā ir teksts, ekrānuzņēmums, fonts, dizains&#10;&#10;Apraksts ģenerēts automātiski">
            <a:extLst>
              <a:ext uri="{FF2B5EF4-FFF2-40B4-BE49-F238E27FC236}">
                <a16:creationId xmlns:a16="http://schemas.microsoft.com/office/drawing/2014/main" id="{CB6884F7-CFE7-54BC-0B50-32943DFB56EC}"/>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25567" y="6674177"/>
            <a:ext cx="9169567" cy="183823"/>
          </a:xfrm>
          <a:prstGeom prst="rect">
            <a:avLst/>
          </a:prstGeom>
        </p:spPr>
      </p:pic>
    </p:spTree>
    <p:extLst>
      <p:ext uri="{BB962C8B-B14F-4D97-AF65-F5344CB8AC3E}">
        <p14:creationId xmlns:p14="http://schemas.microsoft.com/office/powerpoint/2010/main" val="34245057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000" fill="hold"/>
                                        <p:tgtEl>
                                          <p:spTgt spid="5"/>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5"/>
                                        </p:tgtEl>
                                      </p:cBhvr>
                                      <p:by x="150000" y="150000"/>
                                    </p:animScale>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91D37-EE78-C8B7-752A-6DF47396CE52}"/>
              </a:ext>
            </a:extLst>
          </p:cNvPr>
          <p:cNvSpPr>
            <a:spLocks noGrp="1"/>
          </p:cNvSpPr>
          <p:nvPr>
            <p:ph type="title"/>
          </p:nvPr>
        </p:nvSpPr>
        <p:spPr/>
        <p:txBody>
          <a:bodyPr/>
          <a:lstStyle/>
          <a:p>
            <a:endParaRPr lang="lv-LV"/>
          </a:p>
        </p:txBody>
      </p:sp>
      <p:sp>
        <p:nvSpPr>
          <p:cNvPr id="4" name="Content Placeholder 3">
            <a:extLst>
              <a:ext uri="{FF2B5EF4-FFF2-40B4-BE49-F238E27FC236}">
                <a16:creationId xmlns:a16="http://schemas.microsoft.com/office/drawing/2014/main" id="{2DECC86E-C334-C36A-358F-6359033BE5BA}"/>
              </a:ext>
            </a:extLst>
          </p:cNvPr>
          <p:cNvSpPr>
            <a:spLocks noGrp="1"/>
          </p:cNvSpPr>
          <p:nvPr>
            <p:ph idx="1"/>
          </p:nvPr>
        </p:nvSpPr>
        <p:spPr/>
        <p:txBody>
          <a:bodyPr/>
          <a:lstStyle/>
          <a:p>
            <a:endParaRPr lang="lv-LV"/>
          </a:p>
        </p:txBody>
      </p:sp>
      <p:pic>
        <p:nvPicPr>
          <p:cNvPr id="7" name="Picture 6">
            <a:extLst>
              <a:ext uri="{FF2B5EF4-FFF2-40B4-BE49-F238E27FC236}">
                <a16:creationId xmlns:a16="http://schemas.microsoft.com/office/drawing/2014/main" id="{14BEEBD4-0FB0-6CB2-2A7B-C545532269F1}"/>
              </a:ext>
            </a:extLst>
          </p:cNvPr>
          <p:cNvPicPr>
            <a:picLocks noChangeAspect="1"/>
          </p:cNvPicPr>
          <p:nvPr/>
        </p:nvPicPr>
        <p:blipFill>
          <a:blip r:embed="rId2"/>
          <a:stretch>
            <a:fillRect/>
          </a:stretch>
        </p:blipFill>
        <p:spPr>
          <a:xfrm>
            <a:off x="193183" y="630008"/>
            <a:ext cx="8322168" cy="5319630"/>
          </a:xfrm>
          <a:prstGeom prst="rect">
            <a:avLst/>
          </a:prstGeom>
        </p:spPr>
      </p:pic>
    </p:spTree>
    <p:extLst>
      <p:ext uri="{BB962C8B-B14F-4D97-AF65-F5344CB8AC3E}">
        <p14:creationId xmlns:p14="http://schemas.microsoft.com/office/powerpoint/2010/main" val="1013463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hlinkClick r:id="rId2" action="ppaction://hlinksldjump"/>
            <a:extLst>
              <a:ext uri="{FF2B5EF4-FFF2-40B4-BE49-F238E27FC236}">
                <a16:creationId xmlns:a16="http://schemas.microsoft.com/office/drawing/2014/main" id="{4ECE551D-7ABA-BCA0-512A-24B9DABE78BA}"/>
              </a:ext>
            </a:extLst>
          </p:cNvPr>
          <p:cNvPicPr>
            <a:picLocks noGrp="1" noChangeAspect="1"/>
          </p:cNvPicPr>
          <p:nvPr>
            <p:ph idx="1"/>
          </p:nvPr>
        </p:nvPicPr>
        <p:blipFill>
          <a:blip r:embed="rId3"/>
          <a:stretch>
            <a:fillRect/>
          </a:stretch>
        </p:blipFill>
        <p:spPr>
          <a:xfrm>
            <a:off x="482600" y="873125"/>
            <a:ext cx="8178799" cy="5111749"/>
          </a:xfrm>
          <a:prstGeom prst="rect">
            <a:avLst/>
          </a:prstGeom>
        </p:spPr>
      </p:pic>
    </p:spTree>
    <p:extLst>
      <p:ext uri="{BB962C8B-B14F-4D97-AF65-F5344CB8AC3E}">
        <p14:creationId xmlns:p14="http://schemas.microsoft.com/office/powerpoint/2010/main" val="30025131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1" y="1925555"/>
            <a:ext cx="9144000" cy="1836672"/>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defTabSz="914400">
              <a:lnSpc>
                <a:spcPct val="90000"/>
              </a:lnSpc>
            </a:pPr>
            <a:r>
              <a:rPr lang="lv-LV" sz="4000" b="1" dirty="0">
                <a:ln w="19050">
                  <a:noFill/>
                </a:ln>
                <a:effectLst>
                  <a:outerShdw blurRad="50800" dist="38100" dir="2700000" algn="tl" rotWithShape="0">
                    <a:prstClr val="black">
                      <a:alpha val="40000"/>
                    </a:prstClr>
                  </a:outerShdw>
                </a:effectLst>
                <a:latin typeface="+mn-lt"/>
                <a:cs typeface="Browallia New" panose="020B0502040204020203" pitchFamily="34" charset="-34"/>
              </a:rPr>
              <a:t>Starptautiskās skolēnu novērtēšanas programmas</a:t>
            </a:r>
            <a:br>
              <a:rPr lang="lv-LV" sz="4000" b="1" dirty="0">
                <a:ln w="19050">
                  <a:noFill/>
                </a:ln>
                <a:effectLst>
                  <a:outerShdw blurRad="50800" dist="38100" dir="2700000" algn="tl" rotWithShape="0">
                    <a:prstClr val="black">
                      <a:alpha val="40000"/>
                    </a:prstClr>
                  </a:outerShdw>
                </a:effectLst>
                <a:latin typeface="+mn-lt"/>
                <a:cs typeface="Browallia New" panose="020B0502040204020203" pitchFamily="34" charset="-34"/>
              </a:rPr>
            </a:br>
            <a:r>
              <a:rPr lang="lv-LV" sz="4000" b="1" dirty="0">
                <a:ln w="19050">
                  <a:noFill/>
                </a:ln>
                <a:effectLst>
                  <a:outerShdw blurRad="50800" dist="38100" dir="2700000" algn="tl" rotWithShape="0">
                    <a:prstClr val="black">
                      <a:alpha val="40000"/>
                    </a:prstClr>
                  </a:outerShdw>
                </a:effectLst>
                <a:latin typeface="+mn-lt"/>
                <a:cs typeface="Browallia New" panose="020B0502040204020203" pitchFamily="34" charset="-34"/>
              </a:rPr>
              <a:t>9. cikls – OECD PISA 2025</a:t>
            </a:r>
            <a:endParaRPr lang="es-ES" altLang="lv-LV" sz="4000" b="1" dirty="0">
              <a:ln w="19050">
                <a:noFill/>
              </a:ln>
              <a:effectLst>
                <a:outerShdw blurRad="50800" dist="38100" dir="2700000" algn="tl" rotWithShape="0">
                  <a:prstClr val="black">
                    <a:alpha val="40000"/>
                  </a:prstClr>
                </a:outerShdw>
              </a:effectLst>
              <a:latin typeface="+mn-lt"/>
              <a:cs typeface="Browallia New" panose="020B0502040204020203" pitchFamily="34" charset="-34"/>
            </a:endParaRPr>
          </a:p>
        </p:txBody>
      </p:sp>
      <p:sp>
        <p:nvSpPr>
          <p:cNvPr id="7" name="Subtitle 2"/>
          <p:cNvSpPr>
            <a:spLocks noGrp="1"/>
          </p:cNvSpPr>
          <p:nvPr>
            <p:ph type="subTitle" idx="1"/>
          </p:nvPr>
        </p:nvSpPr>
        <p:spPr>
          <a:xfrm>
            <a:off x="3081324" y="4631619"/>
            <a:ext cx="4921088" cy="1011437"/>
          </a:xfrm>
        </p:spPr>
        <p:txBody>
          <a:bodyPr>
            <a:normAutofit/>
          </a:bodyPr>
          <a:lstStyle/>
          <a:p>
            <a:pPr algn="r"/>
            <a:r>
              <a:rPr lang="lv-LV" sz="1500" b="1" i="1" dirty="0">
                <a:solidFill>
                  <a:srgbClr val="002060"/>
                </a:solidFill>
                <a:effectLst>
                  <a:outerShdw blurRad="38100" dist="38100" dir="2700000" algn="tl">
                    <a:srgbClr val="000000">
                      <a:alpha val="43137"/>
                    </a:srgbClr>
                  </a:outerShdw>
                </a:effectLst>
              </a:rPr>
              <a:t>OECD PISA 2022 vadītāja Latvijā, </a:t>
            </a:r>
          </a:p>
          <a:p>
            <a:pPr algn="r"/>
            <a:r>
              <a:rPr lang="lv-LV" sz="1500" b="1" i="1" dirty="0">
                <a:solidFill>
                  <a:srgbClr val="002060"/>
                </a:solidFill>
                <a:effectLst>
                  <a:outerShdw blurRad="38100" dist="38100" dir="2700000" algn="tl">
                    <a:srgbClr val="000000">
                      <a:alpha val="43137"/>
                    </a:srgbClr>
                  </a:outerShdw>
                </a:effectLst>
              </a:rPr>
              <a:t>LU PPMF IPI vad. pētniece Rita </a:t>
            </a:r>
            <a:r>
              <a:rPr lang="lv-LV" sz="1500" b="1" i="1" dirty="0" err="1">
                <a:solidFill>
                  <a:srgbClr val="002060"/>
                </a:solidFill>
                <a:effectLst>
                  <a:outerShdw blurRad="38100" dist="38100" dir="2700000" algn="tl">
                    <a:srgbClr val="000000">
                      <a:alpha val="43137"/>
                    </a:srgbClr>
                  </a:outerShdw>
                </a:effectLst>
              </a:rPr>
              <a:t>Kiseļova</a:t>
            </a:r>
            <a:endParaRPr lang="lv-LV" sz="1500" b="1" i="1" dirty="0">
              <a:solidFill>
                <a:srgbClr val="002060"/>
              </a:solidFill>
              <a:effectLst>
                <a:outerShdw blurRad="38100" dist="38100" dir="2700000" algn="tl">
                  <a:srgbClr val="000000">
                    <a:alpha val="43137"/>
                  </a:srgbClr>
                </a:outerShdw>
              </a:effectLst>
            </a:endParaRPr>
          </a:p>
          <a:p>
            <a:pPr algn="r"/>
            <a:r>
              <a:rPr lang="lv-LV" sz="1200" b="1" dirty="0">
                <a:solidFill>
                  <a:srgbClr val="002060"/>
                </a:solidFill>
                <a:effectLst>
                  <a:outerShdw blurRad="38100" dist="38100" dir="2700000" algn="tl">
                    <a:srgbClr val="000000">
                      <a:alpha val="43137"/>
                    </a:srgbClr>
                  </a:outerShdw>
                </a:effectLst>
                <a:latin typeface="Bookman Old Style" pitchFamily="18" charset="0"/>
              </a:rPr>
              <a:t>2023. gada  5. decembris</a:t>
            </a:r>
          </a:p>
          <a:p>
            <a:pPr algn="r"/>
            <a:endParaRPr lang="lv-LV" sz="1200" b="1" dirty="0">
              <a:solidFill>
                <a:srgbClr val="002060"/>
              </a:solidFill>
              <a:effectLst>
                <a:outerShdw blurRad="38100" dist="38100" dir="2700000" algn="tl">
                  <a:srgbClr val="000000">
                    <a:alpha val="43137"/>
                  </a:srgbClr>
                </a:outerShdw>
              </a:effectLst>
            </a:endParaRPr>
          </a:p>
          <a:p>
            <a:pPr algn="r"/>
            <a:endParaRPr lang="lv-LV" sz="1200" b="1" dirty="0">
              <a:solidFill>
                <a:srgbClr val="002060"/>
              </a:solidFill>
              <a:effectLst>
                <a:outerShdw blurRad="38100" dist="38100" dir="2700000" algn="tl">
                  <a:srgbClr val="000000">
                    <a:alpha val="43137"/>
                  </a:srgbClr>
                </a:outerShdw>
              </a:effectLst>
            </a:endParaRPr>
          </a:p>
        </p:txBody>
      </p:sp>
      <p:pic>
        <p:nvPicPr>
          <p:cNvPr id="8" name="Picture 5" descr="pet_instituta_logo_civic-png-caurspidigs.png"/>
          <p:cNvPicPr>
            <a:picLocks noChangeAspect="1"/>
          </p:cNvPicPr>
          <p:nvPr/>
        </p:nvPicPr>
        <p:blipFill>
          <a:blip r:embed="rId3" cstate="print"/>
          <a:stretch>
            <a:fillRect/>
          </a:stretch>
        </p:blipFill>
        <p:spPr>
          <a:xfrm>
            <a:off x="8128712" y="479255"/>
            <a:ext cx="816632" cy="1113588"/>
          </a:xfrm>
          <a:prstGeom prst="rect">
            <a:avLst/>
          </a:prstGeom>
          <a:noFill/>
        </p:spPr>
      </p:pic>
      <p:sp>
        <p:nvSpPr>
          <p:cNvPr id="2" name="Rectangle 1"/>
          <p:cNvSpPr/>
          <p:nvPr/>
        </p:nvSpPr>
        <p:spPr>
          <a:xfrm>
            <a:off x="1141589" y="5091168"/>
            <a:ext cx="7236804" cy="1011437"/>
          </a:xfrm>
          <a:prstGeom prst="rect">
            <a:avLst/>
          </a:prstGeom>
          <a:noFill/>
          <a:ln>
            <a:noFill/>
          </a:ln>
          <a:effectLst>
            <a:softEdge rad="1270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398005" y="388362"/>
            <a:ext cx="353406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DALĪBA STARPTAUTISKOS IZGLĪTĪBAS PĒTĪJUMOS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PROJEKTA NR. 8.3.6.1/16/I/001</a:t>
            </a:r>
          </a:p>
        </p:txBody>
      </p:sp>
      <p:pic>
        <p:nvPicPr>
          <p:cNvPr id="16" name="Picture 15">
            <a:extLst>
              <a:ext uri="{FF2B5EF4-FFF2-40B4-BE49-F238E27FC236}">
                <a16:creationId xmlns:a16="http://schemas.microsoft.com/office/drawing/2014/main" id="{F0F886C0-E248-45C8-80E5-CD17E9884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639" y="5870459"/>
            <a:ext cx="2732389" cy="564796"/>
          </a:xfrm>
          <a:prstGeom prst="rect">
            <a:avLst/>
          </a:prstGeom>
        </p:spPr>
      </p:pic>
      <p:pic>
        <p:nvPicPr>
          <p:cNvPr id="5" name="Attēls 4">
            <a:extLst>
              <a:ext uri="{FF2B5EF4-FFF2-40B4-BE49-F238E27FC236}">
                <a16:creationId xmlns:a16="http://schemas.microsoft.com/office/drawing/2014/main" id="{68C4D61A-F09E-7A18-1169-60A708ED93D9}"/>
              </a:ext>
            </a:extLst>
          </p:cNvPr>
          <p:cNvPicPr>
            <a:picLocks noChangeAspect="1"/>
          </p:cNvPicPr>
          <p:nvPr/>
        </p:nvPicPr>
        <p:blipFill>
          <a:blip r:embed="rId5"/>
          <a:stretch>
            <a:fillRect/>
          </a:stretch>
        </p:blipFill>
        <p:spPr>
          <a:xfrm>
            <a:off x="5535678" y="5713419"/>
            <a:ext cx="1985963" cy="700088"/>
          </a:xfrm>
          <a:prstGeom prst="rect">
            <a:avLst/>
          </a:prstGeom>
        </p:spPr>
      </p:pic>
      <p:pic>
        <p:nvPicPr>
          <p:cNvPr id="9" name="Attēls 8" descr="Attēls, kurā ir teksts, ekrānuzņēmums, fonts, dizains&#10;&#10;Apraksts ģenerēts automātiski">
            <a:extLst>
              <a:ext uri="{FF2B5EF4-FFF2-40B4-BE49-F238E27FC236}">
                <a16:creationId xmlns:a16="http://schemas.microsoft.com/office/drawing/2014/main" id="{8557B56E-EBD5-5DE7-978D-CA3D6763B3FB}"/>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4" y="-32772"/>
            <a:ext cx="9143999" cy="179315"/>
          </a:xfrm>
          <a:prstGeom prst="rect">
            <a:avLst/>
          </a:prstGeom>
        </p:spPr>
      </p:pic>
      <p:pic>
        <p:nvPicPr>
          <p:cNvPr id="11" name="Attēls 10" descr="Attēls, kurā ir teksts, ekrānuzņēmums, fonts, dizains&#10;&#10;Apraksts ģenerēts automātiski">
            <a:extLst>
              <a:ext uri="{FF2B5EF4-FFF2-40B4-BE49-F238E27FC236}">
                <a16:creationId xmlns:a16="http://schemas.microsoft.com/office/drawing/2014/main" id="{989B90A1-13A2-30EB-A07E-EBA4EF6FBD41}"/>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4" y="6678688"/>
            <a:ext cx="9143999" cy="1793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EBE73A4-B9E9-7D03-F38A-92C739594E3C}"/>
              </a:ext>
            </a:extLst>
          </p:cNvPr>
          <p:cNvSpPr>
            <a:spLocks noGrp="1" noChangeArrowheads="1"/>
          </p:cNvSpPr>
          <p:nvPr>
            <p:ph type="title"/>
          </p:nvPr>
        </p:nvSpPr>
        <p:spPr>
          <a:xfrm>
            <a:off x="0" y="0"/>
            <a:ext cx="9144000" cy="1325563"/>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40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rPr>
              <a:t>OECD PISA 9. cikls – PISA 2025</a:t>
            </a:r>
            <a:endParaRPr lang="es-ES" altLang="lv-LV" sz="40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endParaRPr>
          </a:p>
        </p:txBody>
      </p:sp>
      <p:sp>
        <p:nvSpPr>
          <p:cNvPr id="7" name="Content Placeholder 4">
            <a:extLst>
              <a:ext uri="{FF2B5EF4-FFF2-40B4-BE49-F238E27FC236}">
                <a16:creationId xmlns:a16="http://schemas.microsoft.com/office/drawing/2014/main" id="{A3485950-BEB5-B1FF-2444-D1939D5CF1B4}"/>
              </a:ext>
            </a:extLst>
          </p:cNvPr>
          <p:cNvSpPr>
            <a:spLocks noGrp="1"/>
          </p:cNvSpPr>
          <p:nvPr>
            <p:ph idx="1"/>
          </p:nvPr>
        </p:nvSpPr>
        <p:spPr>
          <a:xfrm>
            <a:off x="358219" y="1555423"/>
            <a:ext cx="8408709" cy="4967925"/>
          </a:xfrm>
        </p:spPr>
        <p:txBody>
          <a:bodyPr>
            <a:normAutofit fontScale="85000" lnSpcReduction="20000"/>
          </a:bodyPr>
          <a:lstStyle/>
          <a:p>
            <a:pPr marL="0" indent="0" algn="just">
              <a:lnSpc>
                <a:spcPct val="120000"/>
              </a:lnSpc>
              <a:buNone/>
            </a:pPr>
            <a:r>
              <a:rPr lang="lv-LV" b="1" i="1" u="sng" dirty="0">
                <a:solidFill>
                  <a:srgbClr val="E95430"/>
                </a:solidFill>
              </a:rPr>
              <a:t>Īstenotāji</a:t>
            </a:r>
            <a:r>
              <a:rPr lang="lv-LV" b="1" dirty="0">
                <a:solidFill>
                  <a:srgbClr val="005688"/>
                </a:solidFill>
              </a:rPr>
              <a:t> – Izglītības un zinātnes ministrija  sadarbībā ar LU PPMF Izglītības pētniecības institūta pētniekiem Eiropas Savienības Eiropas Sociālā fonda Plus projekta Nr. 4.2.2.5/1/23/I/001 "Dalība starptautiskos izglītības pētījumos izglītības kvalitātes monitoringa sistēmas attīstībai un nodrošināšanai" ietvaros.</a:t>
            </a:r>
          </a:p>
          <a:p>
            <a:pPr marL="0" indent="0" algn="just">
              <a:buNone/>
            </a:pPr>
            <a:endParaRPr lang="lv-LV" b="1" dirty="0">
              <a:solidFill>
                <a:srgbClr val="005688"/>
              </a:solidFill>
            </a:endParaRPr>
          </a:p>
          <a:p>
            <a:pPr marL="0" indent="0" algn="just">
              <a:lnSpc>
                <a:spcPct val="120000"/>
              </a:lnSpc>
              <a:buNone/>
            </a:pPr>
            <a:r>
              <a:rPr lang="lv-LV" b="1" i="1" u="sng" dirty="0">
                <a:solidFill>
                  <a:srgbClr val="E95430"/>
                </a:solidFill>
              </a:rPr>
              <a:t>Izmēģinājuma pētījums</a:t>
            </a:r>
            <a:r>
              <a:rPr lang="lv-LV" b="1" i="1" dirty="0">
                <a:solidFill>
                  <a:srgbClr val="E95430"/>
                </a:solidFill>
              </a:rPr>
              <a:t> </a:t>
            </a:r>
            <a:r>
              <a:rPr lang="lv-LV" b="1" dirty="0">
                <a:solidFill>
                  <a:srgbClr val="005688"/>
                </a:solidFill>
              </a:rPr>
              <a:t>notiks 2024. gadā no 19</a:t>
            </a:r>
            <a:r>
              <a:rPr lang="pt-BR" b="1" dirty="0">
                <a:solidFill>
                  <a:srgbClr val="005688"/>
                </a:solidFill>
              </a:rPr>
              <a:t>. marta līdz </a:t>
            </a:r>
            <a:r>
              <a:rPr lang="lv-LV" b="1" dirty="0">
                <a:solidFill>
                  <a:srgbClr val="005688"/>
                </a:solidFill>
              </a:rPr>
              <a:t>30</a:t>
            </a:r>
            <a:r>
              <a:rPr lang="pt-BR" b="1" dirty="0">
                <a:solidFill>
                  <a:srgbClr val="005688"/>
                </a:solidFill>
              </a:rPr>
              <a:t>. </a:t>
            </a:r>
            <a:r>
              <a:rPr lang="lv-LV" b="1" dirty="0">
                <a:solidFill>
                  <a:srgbClr val="005688"/>
                </a:solidFill>
              </a:rPr>
              <a:t>aprīlim.</a:t>
            </a:r>
          </a:p>
          <a:p>
            <a:pPr marL="0" indent="0" algn="just">
              <a:lnSpc>
                <a:spcPct val="120000"/>
              </a:lnSpc>
              <a:buNone/>
            </a:pPr>
            <a:r>
              <a:rPr lang="lv-LV" b="1" i="1" u="sng" dirty="0">
                <a:solidFill>
                  <a:srgbClr val="E95430"/>
                </a:solidFill>
              </a:rPr>
              <a:t>Pamatpētījums notiks</a:t>
            </a:r>
            <a:r>
              <a:rPr lang="lv-LV" b="1" i="1" dirty="0">
                <a:solidFill>
                  <a:srgbClr val="E95430"/>
                </a:solidFill>
              </a:rPr>
              <a:t> </a:t>
            </a:r>
            <a:r>
              <a:rPr lang="lv-LV" b="1" dirty="0">
                <a:solidFill>
                  <a:srgbClr val="005688"/>
                </a:solidFill>
              </a:rPr>
              <a:t>2025. gadā no 18. marta līdz 12. maijam (plāns)</a:t>
            </a:r>
          </a:p>
          <a:p>
            <a:pPr marL="0" indent="0" algn="just">
              <a:lnSpc>
                <a:spcPct val="120000"/>
              </a:lnSpc>
              <a:buNone/>
            </a:pPr>
            <a:r>
              <a:rPr lang="lv-LV" b="1" dirty="0">
                <a:solidFill>
                  <a:srgbClr val="005688"/>
                </a:solidFill>
              </a:rPr>
              <a:t>Testēšana tikai latviešu valodā</a:t>
            </a:r>
            <a:endParaRPr lang="en-US" b="1" dirty="0">
              <a:solidFill>
                <a:srgbClr val="005688"/>
              </a:solidFill>
            </a:endParaRPr>
          </a:p>
        </p:txBody>
      </p:sp>
      <p:pic>
        <p:nvPicPr>
          <p:cNvPr id="2" name="Attēls 1" descr="Attēls, kurā ir teksts, ekrānuzņēmums, fonts, dizains&#10;&#10;Apraksts ģenerēts automātiski">
            <a:extLst>
              <a:ext uri="{FF2B5EF4-FFF2-40B4-BE49-F238E27FC236}">
                <a16:creationId xmlns:a16="http://schemas.microsoft.com/office/drawing/2014/main" id="{B9788ACA-D4C0-35B7-3B97-075A7055D3F6}"/>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Tree>
    <p:extLst>
      <p:ext uri="{BB962C8B-B14F-4D97-AF65-F5344CB8AC3E}">
        <p14:creationId xmlns:p14="http://schemas.microsoft.com/office/powerpoint/2010/main" val="8825538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3F61A1CC-D9FC-CF82-811E-9637182B43D2}"/>
              </a:ext>
            </a:extLst>
          </p:cNvPr>
          <p:cNvSpPr>
            <a:spLocks noGrp="1"/>
          </p:cNvSpPr>
          <p:nvPr>
            <p:ph idx="1"/>
          </p:nvPr>
        </p:nvSpPr>
        <p:spPr>
          <a:xfrm>
            <a:off x="279646" y="1442668"/>
            <a:ext cx="8584707" cy="5078027"/>
          </a:xfrm>
        </p:spPr>
        <p:txBody>
          <a:bodyPr>
            <a:noAutofit/>
          </a:bodyPr>
          <a:lstStyle/>
          <a:p>
            <a:pPr marL="0" indent="0" algn="just">
              <a:buNone/>
            </a:pPr>
            <a:r>
              <a:rPr lang="lv-LV" sz="2000" b="1" dirty="0">
                <a:solidFill>
                  <a:srgbClr val="005688"/>
                </a:solidFill>
              </a:rPr>
              <a:t>Iepriekšējos PISA dabaszinātņu ietvaros – izstrādāts "dabaszinātņu kompetences" jēdziens kā izglītības rezultāts un dabaszinātņu novērtējuma centrālais jēdziens. </a:t>
            </a:r>
          </a:p>
          <a:p>
            <a:pPr marL="0" indent="0" algn="just">
              <a:buNone/>
            </a:pPr>
            <a:r>
              <a:rPr lang="lv-LV" sz="2000" b="1" dirty="0">
                <a:solidFill>
                  <a:srgbClr val="005688"/>
                </a:solidFill>
              </a:rPr>
              <a:t>PISA 2025 – galvenā uzmanība ir pievērsta vispārējiem dabaszinātņu izglītības rezultātiem, lai dabaszinātņu ietvaru saskaņotu ar matemātikas un lasīšanas ietvariem, nevis konkrēti "dabaszinātņu kompetencei".</a:t>
            </a:r>
          </a:p>
          <a:p>
            <a:pPr marL="0" indent="0" algn="just">
              <a:buNone/>
            </a:pPr>
            <a:r>
              <a:rPr lang="lv-LV" sz="2000" b="1" dirty="0">
                <a:solidFill>
                  <a:srgbClr val="005688"/>
                </a:solidFill>
              </a:rPr>
              <a:t>Lielāks uzsvars uz pētījumu novērtēšanu.  </a:t>
            </a:r>
          </a:p>
          <a:p>
            <a:pPr marL="0" indent="0" algn="just">
              <a:buNone/>
            </a:pPr>
            <a:r>
              <a:rPr lang="lv-LV" sz="2000" b="1" dirty="0">
                <a:solidFill>
                  <a:srgbClr val="005688"/>
                </a:solidFill>
              </a:rPr>
              <a:t>Ir mainījušies emocionālie faktori, kas ietekmē kompetenci, un galvenā uzmanība ir pievērsta nevis attieksmei pret dabaszinātnēm, bet gan plašākam jēdzienam "dabaszinātniskajai identitātei", kas visaptverošāk raksturo skolēnu iesaistīšanos dabaszinātnēs. </a:t>
            </a:r>
          </a:p>
          <a:p>
            <a:pPr marL="0" indent="0" algn="just">
              <a:buNone/>
            </a:pPr>
            <a:r>
              <a:rPr lang="lv-LV" sz="2000" b="1" dirty="0">
                <a:solidFill>
                  <a:srgbClr val="005688"/>
                </a:solidFill>
              </a:rPr>
              <a:t>Visbeidzot, bet ļoti svarīgi ir tas, ka uzsvars tiek likts uz izglītību ilgtspējīgai attīstībai un vides zinātnēm. Šie elementi ir apvienoti jēdzienā "vēlme aktīvi rīkoties vides saglabāšanas jomā".</a:t>
            </a:r>
          </a:p>
          <a:p>
            <a:pPr marL="0" indent="0" algn="just">
              <a:buNone/>
            </a:pPr>
            <a:r>
              <a:rPr lang="lv-LV" sz="2000" b="1" dirty="0">
                <a:solidFill>
                  <a:srgbClr val="005688"/>
                </a:solidFill>
              </a:rPr>
              <a:t>Adaptīvā testēšana arī dabaszinātnēs. </a:t>
            </a:r>
          </a:p>
        </p:txBody>
      </p:sp>
      <p:sp>
        <p:nvSpPr>
          <p:cNvPr id="4" name="Rectangle 2">
            <a:extLst>
              <a:ext uri="{FF2B5EF4-FFF2-40B4-BE49-F238E27FC236}">
                <a16:creationId xmlns:a16="http://schemas.microsoft.com/office/drawing/2014/main" id="{D2B554E5-D329-0304-2263-C36AE77DD107}"/>
              </a:ext>
            </a:extLst>
          </p:cNvPr>
          <p:cNvSpPr>
            <a:spLocks noGrp="1" noChangeArrowheads="1"/>
          </p:cNvSpPr>
          <p:nvPr>
            <p:ph type="title"/>
          </p:nvPr>
        </p:nvSpPr>
        <p:spPr>
          <a:xfrm>
            <a:off x="0" y="0"/>
            <a:ext cx="9144000" cy="1325563"/>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32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rPr>
              <a:t>OECD PISA 2025 galvenā satura joma – dabaszinātnes (PISA 2006, 2015),</a:t>
            </a:r>
            <a:br>
              <a:rPr lang="lv-LV" sz="32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rPr>
            </a:br>
            <a:r>
              <a:rPr lang="lv-LV" sz="32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rPr>
              <a:t>KAS JAUNS? </a:t>
            </a:r>
            <a:endParaRPr lang="es-ES" altLang="lv-LV" sz="28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endParaRPr>
          </a:p>
        </p:txBody>
      </p:sp>
      <p:pic>
        <p:nvPicPr>
          <p:cNvPr id="2" name="Attēls 1" descr="Attēls, kurā ir teksts, ekrānuzņēmums, fonts, dizains&#10;&#10;Apraksts ģenerēts automātiski">
            <a:extLst>
              <a:ext uri="{FF2B5EF4-FFF2-40B4-BE49-F238E27FC236}">
                <a16:creationId xmlns:a16="http://schemas.microsoft.com/office/drawing/2014/main" id="{672792BF-1BAA-3CDA-548F-295D357C0754}"/>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Tree>
    <p:extLst>
      <p:ext uri="{BB962C8B-B14F-4D97-AF65-F5344CB8AC3E}">
        <p14:creationId xmlns:p14="http://schemas.microsoft.com/office/powerpoint/2010/main" val="25554891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B9DB758-078E-8614-A3D4-1AAA87DCE0C2}"/>
              </a:ext>
            </a:extLst>
          </p:cNvPr>
          <p:cNvSpPr>
            <a:spLocks noGrp="1" noChangeArrowheads="1"/>
          </p:cNvSpPr>
          <p:nvPr>
            <p:ph type="title"/>
          </p:nvPr>
        </p:nvSpPr>
        <p:spPr>
          <a:xfrm>
            <a:off x="0" y="0"/>
            <a:ext cx="9144000" cy="1084081"/>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40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rPr>
              <a:t>Dabaszinātņu kompetences </a:t>
            </a:r>
            <a:endParaRPr lang="es-ES" altLang="lv-LV" sz="40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endParaRPr>
          </a:p>
        </p:txBody>
      </p:sp>
      <p:pic>
        <p:nvPicPr>
          <p:cNvPr id="6" name="Attēls 5">
            <a:extLst>
              <a:ext uri="{FF2B5EF4-FFF2-40B4-BE49-F238E27FC236}">
                <a16:creationId xmlns:a16="http://schemas.microsoft.com/office/drawing/2014/main" id="{817DB3E4-966D-FD79-C60F-96B5A21AA8B5}"/>
              </a:ext>
            </a:extLst>
          </p:cNvPr>
          <p:cNvPicPr>
            <a:picLocks noChangeAspect="1"/>
          </p:cNvPicPr>
          <p:nvPr/>
        </p:nvPicPr>
        <p:blipFill>
          <a:blip r:embed="rId3"/>
          <a:stretch>
            <a:fillRect/>
          </a:stretch>
        </p:blipFill>
        <p:spPr>
          <a:xfrm>
            <a:off x="6966408" y="1251898"/>
            <a:ext cx="2032359" cy="1752990"/>
          </a:xfrm>
          <a:prstGeom prst="rect">
            <a:avLst/>
          </a:prstGeom>
        </p:spPr>
      </p:pic>
      <p:sp>
        <p:nvSpPr>
          <p:cNvPr id="2" name="TextBox 1">
            <a:extLst>
              <a:ext uri="{FF2B5EF4-FFF2-40B4-BE49-F238E27FC236}">
                <a16:creationId xmlns:a16="http://schemas.microsoft.com/office/drawing/2014/main" id="{EF075493-70DF-5610-F3EC-E1F991300D92}"/>
              </a:ext>
            </a:extLst>
          </p:cNvPr>
          <p:cNvSpPr txBox="1"/>
          <p:nvPr/>
        </p:nvSpPr>
        <p:spPr>
          <a:xfrm>
            <a:off x="490194" y="1610050"/>
            <a:ext cx="6127422" cy="4170372"/>
          </a:xfrm>
          <a:prstGeom prst="rect">
            <a:avLst/>
          </a:prstGeom>
          <a:noFill/>
        </p:spPr>
        <p:txBody>
          <a:bodyPr wrap="square" rtlCol="0">
            <a:spAutoFit/>
          </a:bodyPr>
          <a:lstStyle/>
          <a:p>
            <a:pPr marL="427038"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lv-LV" sz="2400" b="1" i="0" u="none" strike="noStrike" kern="1200" cap="none" spc="0" normalizeH="0" baseline="0" noProof="0" dirty="0">
                <a:ln>
                  <a:noFill/>
                </a:ln>
                <a:solidFill>
                  <a:srgbClr val="005688"/>
                </a:solidFill>
                <a:effectLst/>
                <a:uLnTx/>
                <a:uFillTx/>
                <a:latin typeface="Calibri" panose="020F0502020204030204"/>
                <a:ea typeface="+mn-ea"/>
                <a:cs typeface="+mn-cs"/>
              </a:rPr>
              <a:t>izskaidrot parādību zinātniski;</a:t>
            </a:r>
          </a:p>
          <a:p>
            <a:pPr marL="427038"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lv-LV" sz="2400" b="1" i="0" u="none" strike="noStrike" kern="1200" cap="none" spc="0" normalizeH="0" baseline="0" noProof="0" dirty="0">
                <a:ln>
                  <a:noFill/>
                </a:ln>
                <a:solidFill>
                  <a:srgbClr val="005688"/>
                </a:solidFill>
                <a:effectLst/>
                <a:uLnTx/>
                <a:uFillTx/>
                <a:latin typeface="Calibri" panose="020F0502020204030204"/>
                <a:ea typeface="+mn-ea"/>
                <a:cs typeface="+mn-cs"/>
              </a:rPr>
              <a:t>izstrādāt un izvērtēt zinātnisko pētījumu projektus un kritiski interpretēt zinātniskos datus un pierādījumus;</a:t>
            </a:r>
          </a:p>
          <a:p>
            <a:pPr marL="427038"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lv-LV" sz="2400" b="1" i="0" u="none" strike="noStrike" kern="1200" cap="none" spc="0" normalizeH="0" baseline="0" noProof="0" dirty="0">
                <a:ln>
                  <a:noFill/>
                </a:ln>
                <a:solidFill>
                  <a:srgbClr val="005688"/>
                </a:solidFill>
                <a:effectLst/>
                <a:uLnTx/>
                <a:uFillTx/>
                <a:latin typeface="Calibri" panose="020F0502020204030204"/>
                <a:ea typeface="+mn-ea"/>
                <a:cs typeface="+mn-cs"/>
              </a:rPr>
              <a:t>pētīt, novērtēt, izmantot lēmumu pieņemšanā un rīcībā zinātnisko informāciju.</a:t>
            </a:r>
          </a:p>
          <a:p>
            <a:pPr marL="427038"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kumimoji="0" lang="lv-LV" sz="2400" b="1" i="0" u="none" strike="noStrike" kern="1200" cap="none" spc="0" normalizeH="0" baseline="0" noProof="0" dirty="0">
              <a:ln>
                <a:noFill/>
              </a:ln>
              <a:solidFill>
                <a:srgbClr val="005688"/>
              </a:solidFill>
              <a:effectLst/>
              <a:uLnTx/>
              <a:uFillTx/>
              <a:latin typeface="Calibri" panose="020F0502020204030204"/>
              <a:ea typeface="+mn-ea"/>
              <a:cs typeface="+mn-cs"/>
            </a:endParaRPr>
          </a:p>
          <a:p>
            <a:pPr marL="427038"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kumimoji="0" lang="lv-LV" sz="2400" b="1" i="0" u="none" strike="noStrike" kern="1200" cap="none" spc="0" normalizeH="0" baseline="0" noProof="0" dirty="0">
              <a:ln>
                <a:noFill/>
              </a:ln>
              <a:solidFill>
                <a:srgbClr val="005688"/>
              </a:solidFill>
              <a:effectLst/>
              <a:uLnTx/>
              <a:uFillTx/>
              <a:latin typeface="Calibri" panose="020F0502020204030204"/>
              <a:ea typeface="+mn-ea"/>
              <a:cs typeface="+mn-cs"/>
            </a:endParaRPr>
          </a:p>
          <a:p>
            <a:pPr marL="84138" marR="0" lvl="0" indent="0" algn="l" defTabSz="914400" rtl="0" eaLnBrk="1" fontAlgn="auto" latinLnBrk="0" hangingPunct="1">
              <a:lnSpc>
                <a:spcPct val="100000"/>
              </a:lnSpc>
              <a:spcBef>
                <a:spcPts val="0"/>
              </a:spcBef>
              <a:spcAft>
                <a:spcPts val="600"/>
              </a:spcAft>
              <a:buClrTx/>
              <a:buSzTx/>
              <a:buFontTx/>
              <a:buNone/>
              <a:tabLst/>
              <a:defRPr/>
            </a:pPr>
            <a:endParaRPr kumimoji="0" lang="lv-LV" sz="2400" b="1" i="0" u="none" strike="noStrike" kern="1200" cap="none" spc="0" normalizeH="0" baseline="0" noProof="0" dirty="0">
              <a:ln>
                <a:noFill/>
              </a:ln>
              <a:solidFill>
                <a:srgbClr val="005688"/>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B0A8411-7E85-42C2-2BD5-5E74EBE0CF43}"/>
              </a:ext>
            </a:extLst>
          </p:cNvPr>
          <p:cNvSpPr txBox="1"/>
          <p:nvPr/>
        </p:nvSpPr>
        <p:spPr>
          <a:xfrm>
            <a:off x="1131216" y="5130220"/>
            <a:ext cx="77261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1" i="1" u="none" strike="noStrike" kern="1200" cap="none" spc="0" normalizeH="0" baseline="0" noProof="0">
                <a:ln>
                  <a:noFill/>
                </a:ln>
                <a:solidFill>
                  <a:srgbClr val="005688"/>
                </a:solidFill>
                <a:effectLst/>
                <a:uLnTx/>
                <a:uFillTx/>
                <a:latin typeface="Calibri" panose="020F0502020204030204"/>
                <a:ea typeface="+mn-ea"/>
                <a:cs typeface="+mn-cs"/>
              </a:rPr>
              <a:t>https://pisa-framework.oecd.org/science-2025/lva_lvs/ </a:t>
            </a:r>
            <a:endParaRPr kumimoji="0" lang="lv-LV" sz="2400" b="1" i="1" u="none" strike="noStrike" kern="1200" cap="none" spc="0" normalizeH="0" baseline="0" noProof="0" dirty="0">
              <a:ln>
                <a:noFill/>
              </a:ln>
              <a:solidFill>
                <a:srgbClr val="005688"/>
              </a:solidFill>
              <a:effectLst/>
              <a:uLnTx/>
              <a:uFillTx/>
              <a:latin typeface="Calibri" panose="020F0502020204030204"/>
              <a:ea typeface="+mn-ea"/>
              <a:cs typeface="+mn-cs"/>
            </a:endParaRPr>
          </a:p>
        </p:txBody>
      </p:sp>
      <p:pic>
        <p:nvPicPr>
          <p:cNvPr id="5" name="Attēls 4" descr="Attēls, kurā ir teksts, ekrānuzņēmums, fonts, dizains&#10;&#10;Apraksts ģenerēts automātiski">
            <a:extLst>
              <a:ext uri="{FF2B5EF4-FFF2-40B4-BE49-F238E27FC236}">
                <a16:creationId xmlns:a16="http://schemas.microsoft.com/office/drawing/2014/main" id="{A72EBAAF-A67E-9434-B6C3-EA220B0CF74C}"/>
              </a:ext>
            </a:extLst>
          </p:cNvPr>
          <p:cNvPicPr>
            <a:picLocks noChangeAspect="1"/>
          </p:cNvPicPr>
          <p:nvPr/>
        </p:nvPicPr>
        <p:blipFill rotWithShape="1">
          <a:blip r:embed="rId4">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Tree>
    <p:extLst>
      <p:ext uri="{BB962C8B-B14F-4D97-AF65-F5344CB8AC3E}">
        <p14:creationId xmlns:p14="http://schemas.microsoft.com/office/powerpoint/2010/main" val="20877453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6E386F0-8C0E-97D8-8E93-AE4EB21AF466}"/>
              </a:ext>
            </a:extLst>
          </p:cNvPr>
          <p:cNvSpPr>
            <a:spLocks noGrp="1" noChangeArrowheads="1"/>
          </p:cNvSpPr>
          <p:nvPr>
            <p:ph type="title"/>
          </p:nvPr>
        </p:nvSpPr>
        <p:spPr>
          <a:xfrm>
            <a:off x="0" y="0"/>
            <a:ext cx="9144000" cy="1036947"/>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40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rPr>
              <a:t>Vides zinātnes kompetences </a:t>
            </a:r>
            <a:endParaRPr lang="es-ES" altLang="lv-LV" sz="40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endParaRPr>
          </a:p>
        </p:txBody>
      </p:sp>
      <p:pic>
        <p:nvPicPr>
          <p:cNvPr id="6" name="Attēls 5">
            <a:extLst>
              <a:ext uri="{FF2B5EF4-FFF2-40B4-BE49-F238E27FC236}">
                <a16:creationId xmlns:a16="http://schemas.microsoft.com/office/drawing/2014/main" id="{B711B6C9-DB12-0ECE-F5CF-111DEA1AA2B4}"/>
              </a:ext>
            </a:extLst>
          </p:cNvPr>
          <p:cNvPicPr>
            <a:picLocks noChangeAspect="1"/>
          </p:cNvPicPr>
          <p:nvPr/>
        </p:nvPicPr>
        <p:blipFill>
          <a:blip r:embed="rId3"/>
          <a:stretch>
            <a:fillRect/>
          </a:stretch>
        </p:blipFill>
        <p:spPr>
          <a:xfrm>
            <a:off x="7023793" y="1157151"/>
            <a:ext cx="2072249" cy="1800443"/>
          </a:xfrm>
          <a:prstGeom prst="rect">
            <a:avLst/>
          </a:prstGeom>
        </p:spPr>
      </p:pic>
      <p:sp>
        <p:nvSpPr>
          <p:cNvPr id="2" name="TextBox 1">
            <a:extLst>
              <a:ext uri="{FF2B5EF4-FFF2-40B4-BE49-F238E27FC236}">
                <a16:creationId xmlns:a16="http://schemas.microsoft.com/office/drawing/2014/main" id="{5861B3CB-FB78-DC71-8EA7-58B83E0CA46D}"/>
              </a:ext>
            </a:extLst>
          </p:cNvPr>
          <p:cNvSpPr txBox="1"/>
          <p:nvPr/>
        </p:nvSpPr>
        <p:spPr>
          <a:xfrm>
            <a:off x="377073" y="1413004"/>
            <a:ext cx="6947554" cy="357020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lv-LV" sz="2400" b="1" i="0" u="none" strike="noStrike" kern="1200" cap="none" spc="0" normalizeH="0" baseline="0" noProof="0" dirty="0">
                <a:ln>
                  <a:noFill/>
                </a:ln>
                <a:solidFill>
                  <a:srgbClr val="005688"/>
                </a:solidFill>
                <a:effectLst/>
                <a:uLnTx/>
                <a:uFillTx/>
                <a:latin typeface="Calibri" panose="020F0502020204030204"/>
                <a:ea typeface="+mn-ea"/>
                <a:cs typeface="+mn-cs"/>
              </a:rPr>
              <a:t>izskaidrot cilvēka mijiedarbības ar Zemes sistēmām ietekmi;</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lv-LV" sz="2400" b="1" i="0" u="none" strike="noStrike" kern="1200" cap="none" spc="0" normalizeH="0" baseline="0" noProof="0" dirty="0">
                <a:ln>
                  <a:noFill/>
                </a:ln>
                <a:solidFill>
                  <a:srgbClr val="005688"/>
                </a:solidFill>
                <a:effectLst/>
                <a:uLnTx/>
                <a:uFillTx/>
                <a:latin typeface="Calibri" panose="020F0502020204030204"/>
                <a:ea typeface="+mn-ea"/>
                <a:cs typeface="+mn-cs"/>
              </a:rPr>
              <a:t>pieņemt pamatotus lēmumus un rīkoties, pamatojoties uz dažādu pierādījumu avotu </a:t>
            </a:r>
            <a:r>
              <a:rPr kumimoji="0" lang="lv-LV" sz="2400" b="1" i="0" u="none" strike="noStrike" kern="1200" cap="none" spc="0" normalizeH="0" baseline="0" noProof="0" dirty="0" err="1">
                <a:ln>
                  <a:noFill/>
                </a:ln>
                <a:solidFill>
                  <a:srgbClr val="005688"/>
                </a:solidFill>
                <a:effectLst/>
                <a:uLnTx/>
                <a:uFillTx/>
                <a:latin typeface="Calibri" panose="020F0502020204030204"/>
                <a:ea typeface="+mn-ea"/>
                <a:cs typeface="+mn-cs"/>
              </a:rPr>
              <a:t>izvērtējumu</a:t>
            </a:r>
            <a:r>
              <a:rPr kumimoji="0" lang="lv-LV" sz="2400" b="1" i="0" u="none" strike="noStrike" kern="1200" cap="none" spc="0" normalizeH="0" baseline="0" noProof="0" dirty="0">
                <a:ln>
                  <a:noFill/>
                </a:ln>
                <a:solidFill>
                  <a:srgbClr val="005688"/>
                </a:solidFill>
                <a:effectLst/>
                <a:uLnTx/>
                <a:uFillTx/>
                <a:latin typeface="Calibri" panose="020F0502020204030204"/>
                <a:ea typeface="+mn-ea"/>
                <a:cs typeface="+mn-cs"/>
              </a:rPr>
              <a:t> un radošas un sistēmiskas domāšanas pielietošanu, lai atjaunotu un uzturētu vidi;</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lv-LV" sz="2400" b="1" i="0" u="none" strike="noStrike" kern="1200" cap="none" spc="0" normalizeH="0" baseline="0" noProof="0" dirty="0">
                <a:ln>
                  <a:noFill/>
                </a:ln>
                <a:solidFill>
                  <a:srgbClr val="005688"/>
                </a:solidFill>
                <a:effectLst/>
                <a:uLnTx/>
                <a:uFillTx/>
                <a:latin typeface="Calibri" panose="020F0502020204030204"/>
                <a:ea typeface="+mn-ea"/>
                <a:cs typeface="+mn-cs"/>
              </a:rPr>
              <a:t>demonstrēt cieņu pret dažādiem nākotnes redzējumiem un cerību, meklējot risinājumus sociāli ekoloģiskajām krīzēm.</a:t>
            </a:r>
          </a:p>
        </p:txBody>
      </p:sp>
      <p:sp>
        <p:nvSpPr>
          <p:cNvPr id="3" name="TextBox 2">
            <a:extLst>
              <a:ext uri="{FF2B5EF4-FFF2-40B4-BE49-F238E27FC236}">
                <a16:creationId xmlns:a16="http://schemas.microsoft.com/office/drawing/2014/main" id="{C22B16A3-E56D-BB86-E9BB-C5B9FD5FA382}"/>
              </a:ext>
            </a:extLst>
          </p:cNvPr>
          <p:cNvSpPr txBox="1"/>
          <p:nvPr/>
        </p:nvSpPr>
        <p:spPr>
          <a:xfrm>
            <a:off x="791852" y="5283832"/>
            <a:ext cx="71737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1" i="1" u="none" strike="noStrike" kern="1200" cap="none" spc="0" normalizeH="0" baseline="0" noProof="0" dirty="0">
                <a:ln>
                  <a:noFill/>
                </a:ln>
                <a:solidFill>
                  <a:srgbClr val="E95430"/>
                </a:solidFill>
                <a:effectLst/>
                <a:uLnTx/>
                <a:uFillTx/>
                <a:latin typeface="Calibri" panose="020F0502020204030204"/>
                <a:ea typeface="+mn-ea"/>
                <a:cs typeface="+mn-cs"/>
              </a:rPr>
              <a:t>Vēlme aktīvi rīkoties vides saglabāšanas jomā</a:t>
            </a:r>
          </a:p>
        </p:txBody>
      </p:sp>
      <p:pic>
        <p:nvPicPr>
          <p:cNvPr id="5" name="Attēls 4" descr="Attēls, kurā ir teksts, ekrānuzņēmums, fonts, dizains&#10;&#10;Apraksts ģenerēts automātiski">
            <a:extLst>
              <a:ext uri="{FF2B5EF4-FFF2-40B4-BE49-F238E27FC236}">
                <a16:creationId xmlns:a16="http://schemas.microsoft.com/office/drawing/2014/main" id="{9B880FE6-5E56-7705-6499-5BBB30DC387A}"/>
              </a:ext>
            </a:extLst>
          </p:cNvPr>
          <p:cNvPicPr>
            <a:picLocks noChangeAspect="1"/>
          </p:cNvPicPr>
          <p:nvPr/>
        </p:nvPicPr>
        <p:blipFill rotWithShape="1">
          <a:blip r:embed="rId4">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Tree>
    <p:extLst>
      <p:ext uri="{BB962C8B-B14F-4D97-AF65-F5344CB8AC3E}">
        <p14:creationId xmlns:p14="http://schemas.microsoft.com/office/powerpoint/2010/main" val="36348844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6B2A130A-190D-55BE-4E8E-CDC3A15357BF}"/>
              </a:ext>
            </a:extLst>
          </p:cNvPr>
          <p:cNvSpPr>
            <a:spLocks noGrp="1"/>
          </p:cNvSpPr>
          <p:nvPr>
            <p:ph idx="1"/>
          </p:nvPr>
        </p:nvSpPr>
        <p:spPr>
          <a:xfrm>
            <a:off x="446301" y="1754154"/>
            <a:ext cx="8251398" cy="3349692"/>
          </a:xfrm>
        </p:spPr>
        <p:txBody>
          <a:bodyPr>
            <a:normAutofit lnSpcReduction="10000"/>
          </a:bodyPr>
          <a:lstStyle/>
          <a:p>
            <a:pPr marL="263525" indent="-263525">
              <a:buNone/>
            </a:pPr>
            <a:r>
              <a:rPr lang="lv-LV" sz="2400" b="1" dirty="0">
                <a:solidFill>
                  <a:srgbClr val="005688"/>
                </a:solidFill>
              </a:rPr>
              <a:t> </a:t>
            </a:r>
            <a:r>
              <a:rPr lang="lv-LV" b="1" i="1" u="sng" dirty="0">
                <a:solidFill>
                  <a:srgbClr val="005688"/>
                </a:solidFill>
              </a:rPr>
              <a:t>Trīs galvenās identitātes dimensijas:</a:t>
            </a:r>
          </a:p>
          <a:p>
            <a:pPr marL="263525" indent="-263525">
              <a:buNone/>
            </a:pPr>
            <a:endParaRPr lang="lv-LV" sz="2400" b="1" dirty="0">
              <a:solidFill>
                <a:srgbClr val="005688"/>
              </a:solidFill>
            </a:endParaRPr>
          </a:p>
          <a:p>
            <a:pPr>
              <a:lnSpc>
                <a:spcPct val="150000"/>
              </a:lnSpc>
              <a:buFont typeface="Wingdings" panose="05000000000000000000" pitchFamily="2" charset="2"/>
              <a:buChar char="§"/>
            </a:pPr>
            <a:r>
              <a:rPr lang="lv-LV" sz="2400" b="1" dirty="0">
                <a:solidFill>
                  <a:srgbClr val="005688"/>
                </a:solidFill>
              </a:rPr>
              <a:t>    dabaszinātņu perspektīvu un pētniecisko pieeju novērtēšana;</a:t>
            </a:r>
          </a:p>
          <a:p>
            <a:pPr>
              <a:lnSpc>
                <a:spcPct val="150000"/>
              </a:lnSpc>
              <a:buFont typeface="Wingdings" panose="05000000000000000000" pitchFamily="2" charset="2"/>
              <a:buChar char="§"/>
            </a:pPr>
            <a:r>
              <a:rPr lang="lv-LV" sz="2400" b="1" dirty="0">
                <a:solidFill>
                  <a:srgbClr val="005688"/>
                </a:solidFill>
              </a:rPr>
              <a:t>    dabaszinātniskās identitātes emocionālie elementi;</a:t>
            </a:r>
          </a:p>
          <a:p>
            <a:pPr>
              <a:lnSpc>
                <a:spcPct val="150000"/>
              </a:lnSpc>
              <a:buFont typeface="Wingdings" panose="05000000000000000000" pitchFamily="2" charset="2"/>
              <a:buChar char="§"/>
            </a:pPr>
            <a:r>
              <a:rPr lang="lv-LV" sz="2400" b="1" dirty="0">
                <a:solidFill>
                  <a:srgbClr val="005688"/>
                </a:solidFill>
              </a:rPr>
              <a:t>    vides apziņa, rūpes un vēlme darboties.</a:t>
            </a:r>
          </a:p>
          <a:p>
            <a:pPr marL="263525" indent="-263525">
              <a:buNone/>
            </a:pPr>
            <a:endParaRPr lang="lv-LV" sz="2400" b="1" dirty="0">
              <a:solidFill>
                <a:srgbClr val="005688"/>
              </a:solidFill>
            </a:endParaRPr>
          </a:p>
          <a:p>
            <a:pPr marL="263525" indent="-263525">
              <a:buNone/>
            </a:pPr>
            <a:endParaRPr lang="lv-LV" sz="2400" b="1" dirty="0">
              <a:solidFill>
                <a:srgbClr val="005688"/>
              </a:solidFill>
            </a:endParaRPr>
          </a:p>
          <a:p>
            <a:pPr marL="263525" indent="-263525">
              <a:buNone/>
            </a:pPr>
            <a:endParaRPr lang="lv-LV" sz="2400" b="1" dirty="0">
              <a:solidFill>
                <a:srgbClr val="005688"/>
              </a:solidFill>
            </a:endParaRPr>
          </a:p>
        </p:txBody>
      </p:sp>
      <p:sp>
        <p:nvSpPr>
          <p:cNvPr id="4" name="Rectangle 2">
            <a:extLst>
              <a:ext uri="{FF2B5EF4-FFF2-40B4-BE49-F238E27FC236}">
                <a16:creationId xmlns:a16="http://schemas.microsoft.com/office/drawing/2014/main" id="{2EAD1667-DCEB-E4DA-B4F2-FA1225C0DA6F}"/>
              </a:ext>
            </a:extLst>
          </p:cNvPr>
          <p:cNvSpPr>
            <a:spLocks noGrp="1" noChangeArrowheads="1"/>
          </p:cNvSpPr>
          <p:nvPr>
            <p:ph type="title"/>
          </p:nvPr>
        </p:nvSpPr>
        <p:spPr>
          <a:xfrm>
            <a:off x="0" y="1"/>
            <a:ext cx="9144000" cy="1112362"/>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40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rPr>
              <a:t>Dabaszinātniskā identitāte</a:t>
            </a:r>
            <a:endParaRPr lang="es-ES" altLang="lv-LV" sz="40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endParaRPr>
          </a:p>
        </p:txBody>
      </p:sp>
      <p:pic>
        <p:nvPicPr>
          <p:cNvPr id="7" name="Attēls 6" descr="Attēls, kurā ir teksts, ekrānuzņēmums, fonts, dizains&#10;&#10;Apraksts ģenerēts automātiski">
            <a:extLst>
              <a:ext uri="{FF2B5EF4-FFF2-40B4-BE49-F238E27FC236}">
                <a16:creationId xmlns:a16="http://schemas.microsoft.com/office/drawing/2014/main" id="{E1045A49-97EB-B6E8-9EAD-C645D317015A}"/>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Tree>
    <p:extLst>
      <p:ext uri="{BB962C8B-B14F-4D97-AF65-F5344CB8AC3E}">
        <p14:creationId xmlns:p14="http://schemas.microsoft.com/office/powerpoint/2010/main" val="16274152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828D9DE2-CA6D-43C0-DADF-F22FB78428E0}"/>
              </a:ext>
            </a:extLst>
          </p:cNvPr>
          <p:cNvSpPr>
            <a:spLocks noGrp="1"/>
          </p:cNvSpPr>
          <p:nvPr>
            <p:ph idx="1"/>
          </p:nvPr>
        </p:nvSpPr>
        <p:spPr>
          <a:xfrm>
            <a:off x="286832" y="1892225"/>
            <a:ext cx="8275653" cy="4376600"/>
          </a:xfrm>
        </p:spPr>
        <p:txBody>
          <a:bodyPr>
            <a:normAutofit/>
          </a:bodyPr>
          <a:lstStyle/>
          <a:p>
            <a:pPr marL="0" indent="0" algn="just">
              <a:buNone/>
            </a:pPr>
            <a:r>
              <a:rPr lang="lv-LV" sz="2600" b="1" dirty="0">
                <a:solidFill>
                  <a:srgbClr val="005688"/>
                </a:solidFill>
              </a:rPr>
              <a:t>Mērķis – dot iespēju novērtēt un salīdzināt, cik efektīvas ir bijušas dažādas valstu pieejas, lai nodrošinātu iespējas skolēniem attīstīt prasmes, kas nepieciešamas, lai iesaistītos digitālajā vidē kā patstāvīgiem skolēniem.</a:t>
            </a:r>
          </a:p>
          <a:p>
            <a:pPr marL="0" indent="0" algn="just">
              <a:buNone/>
            </a:pPr>
            <a:endParaRPr lang="lv-LV" sz="2600" b="1" dirty="0">
              <a:solidFill>
                <a:srgbClr val="005688"/>
              </a:solidFill>
            </a:endParaRPr>
          </a:p>
          <a:p>
            <a:pPr marL="0" indent="0" algn="just">
              <a:buNone/>
            </a:pPr>
            <a:r>
              <a:rPr lang="lv-LV" sz="2600" b="1" dirty="0">
                <a:solidFill>
                  <a:srgbClr val="005688"/>
                </a:solidFill>
              </a:rPr>
              <a:t>PISA 2025 novērtējumā tiks vērtēts, cik labi skolēni spēj atrisināt atvērtas problēmas un padziļināt savas zināšanas un izpratni, izmantojot tehnoloģijas autonomā mācību procesā. </a:t>
            </a:r>
          </a:p>
          <a:p>
            <a:pPr marL="0" indent="0" algn="just">
              <a:buNone/>
            </a:pPr>
            <a:endParaRPr lang="lv-LV" sz="2600" b="1" dirty="0">
              <a:solidFill>
                <a:srgbClr val="005688"/>
              </a:solidFill>
            </a:endParaRPr>
          </a:p>
        </p:txBody>
      </p:sp>
      <p:sp>
        <p:nvSpPr>
          <p:cNvPr id="4" name="Rectangle 2">
            <a:extLst>
              <a:ext uri="{FF2B5EF4-FFF2-40B4-BE49-F238E27FC236}">
                <a16:creationId xmlns:a16="http://schemas.microsoft.com/office/drawing/2014/main" id="{21E51C47-9F55-C0A0-31AF-5B7AD7D91F4F}"/>
              </a:ext>
            </a:extLst>
          </p:cNvPr>
          <p:cNvSpPr>
            <a:spLocks noGrp="1" noChangeArrowheads="1"/>
          </p:cNvSpPr>
          <p:nvPr>
            <p:ph type="title"/>
          </p:nvPr>
        </p:nvSpPr>
        <p:spPr>
          <a:xfrm>
            <a:off x="0" y="0"/>
            <a:ext cx="9144000" cy="1498861"/>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40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rPr>
              <a:t>PISA 2021 papildu inovatīvais modulis – mācīšanās digitālajā pasaulē</a:t>
            </a:r>
            <a:endParaRPr lang="es-ES" altLang="lv-LV" sz="40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endParaRPr>
          </a:p>
        </p:txBody>
      </p:sp>
      <p:pic>
        <p:nvPicPr>
          <p:cNvPr id="2" name="Attēls 1" descr="Attēls, kurā ir teksts, ekrānuzņēmums, fonts, dizains&#10;&#10;Apraksts ģenerēts automātiski">
            <a:extLst>
              <a:ext uri="{FF2B5EF4-FFF2-40B4-BE49-F238E27FC236}">
                <a16:creationId xmlns:a16="http://schemas.microsoft.com/office/drawing/2014/main" id="{E7E4FB55-AB28-36C2-DFBC-BC0F9F1ADCCD}"/>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Tree>
    <p:extLst>
      <p:ext uri="{BB962C8B-B14F-4D97-AF65-F5344CB8AC3E}">
        <p14:creationId xmlns:p14="http://schemas.microsoft.com/office/powerpoint/2010/main" val="6441247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A048AC8-0AEF-0B22-CA9F-E93DDD9B5193}"/>
              </a:ext>
            </a:extLst>
          </p:cNvPr>
          <p:cNvSpPr>
            <a:spLocks noGrp="1" noChangeArrowheads="1"/>
          </p:cNvSpPr>
          <p:nvPr>
            <p:ph type="title"/>
          </p:nvPr>
        </p:nvSpPr>
        <p:spPr>
          <a:xfrm>
            <a:off x="0" y="1"/>
            <a:ext cx="9144000" cy="1178350"/>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40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rPr>
              <a:t>Tuvākie notikumi:</a:t>
            </a:r>
            <a:endParaRPr lang="es-ES" altLang="lv-LV" sz="4000" b="1" dirty="0">
              <a:ln w="19050">
                <a:noFill/>
              </a:ln>
              <a:solidFill>
                <a:schemeClr val="bg1"/>
              </a:solidFill>
              <a:effectLst>
                <a:outerShdw blurRad="50800" dist="38100" dir="2700000" algn="tl" rotWithShape="0">
                  <a:prstClr val="black">
                    <a:alpha val="40000"/>
                  </a:prstClr>
                </a:outerShdw>
              </a:effectLst>
              <a:latin typeface="+mn-lt"/>
              <a:cs typeface="Browallia New" panose="020B0502040204020203" pitchFamily="34" charset="-34"/>
            </a:endParaRPr>
          </a:p>
        </p:txBody>
      </p:sp>
      <p:sp>
        <p:nvSpPr>
          <p:cNvPr id="5" name="Content Placeholder 2">
            <a:extLst>
              <a:ext uri="{FF2B5EF4-FFF2-40B4-BE49-F238E27FC236}">
                <a16:creationId xmlns:a16="http://schemas.microsoft.com/office/drawing/2014/main" id="{644AEAED-D6F5-EA71-37E7-F2D704055BFB}"/>
              </a:ext>
            </a:extLst>
          </p:cNvPr>
          <p:cNvSpPr>
            <a:spLocks noGrp="1"/>
          </p:cNvSpPr>
          <p:nvPr>
            <p:ph idx="1"/>
          </p:nvPr>
        </p:nvSpPr>
        <p:spPr>
          <a:xfrm>
            <a:off x="520211" y="1628578"/>
            <a:ext cx="7886700" cy="3395910"/>
          </a:xfrm>
        </p:spPr>
        <p:txBody>
          <a:bodyPr>
            <a:normAutofit fontScale="92500" lnSpcReduction="10000"/>
          </a:bodyPr>
          <a:lstStyle/>
          <a:p>
            <a:pPr>
              <a:lnSpc>
                <a:spcPct val="100000"/>
              </a:lnSpc>
              <a:spcAft>
                <a:spcPts val="600"/>
              </a:spcAft>
              <a:buFont typeface="Wingdings" panose="05000000000000000000" pitchFamily="2" charset="2"/>
              <a:buChar char="§"/>
            </a:pPr>
            <a:r>
              <a:rPr lang="lv-LV" b="1" dirty="0">
                <a:solidFill>
                  <a:srgbClr val="005688"/>
                </a:solidFill>
              </a:rPr>
              <a:t>2024. gada februāris – uzaicinājumi skolām dalībai izmēģinājuma pētījumā, skolu datoru atbilstības PISA tehniskajām prasībām pārbaude;</a:t>
            </a:r>
          </a:p>
          <a:p>
            <a:pPr>
              <a:lnSpc>
                <a:spcPct val="100000"/>
              </a:lnSpc>
              <a:spcAft>
                <a:spcPts val="600"/>
              </a:spcAft>
              <a:buFont typeface="Wingdings" panose="05000000000000000000" pitchFamily="2" charset="2"/>
              <a:buChar char="§"/>
            </a:pPr>
            <a:r>
              <a:rPr lang="lv-LV" b="1" dirty="0">
                <a:solidFill>
                  <a:srgbClr val="005688"/>
                </a:solidFill>
              </a:rPr>
              <a:t>Februāris, marts – testēšanas sesiju plānošana;</a:t>
            </a:r>
          </a:p>
          <a:p>
            <a:pPr>
              <a:lnSpc>
                <a:spcPct val="100000"/>
              </a:lnSpc>
              <a:spcAft>
                <a:spcPts val="600"/>
              </a:spcAft>
              <a:buFont typeface="Wingdings" panose="05000000000000000000" pitchFamily="2" charset="2"/>
              <a:buChar char="§"/>
            </a:pPr>
            <a:r>
              <a:rPr lang="lv-LV" b="1" dirty="0">
                <a:solidFill>
                  <a:srgbClr val="005688"/>
                </a:solidFill>
              </a:rPr>
              <a:t>19. marts – 30. aprīlis – testēšana skolās, izmēģinājuma pētījums;</a:t>
            </a:r>
          </a:p>
          <a:p>
            <a:pPr>
              <a:lnSpc>
                <a:spcPct val="100000"/>
              </a:lnSpc>
              <a:spcAft>
                <a:spcPts val="600"/>
              </a:spcAft>
              <a:buFont typeface="Wingdings" panose="05000000000000000000" pitchFamily="2" charset="2"/>
              <a:buChar char="§"/>
            </a:pPr>
            <a:r>
              <a:rPr lang="lv-LV" b="1" dirty="0">
                <a:solidFill>
                  <a:srgbClr val="005688"/>
                </a:solidFill>
              </a:rPr>
              <a:t>Izlase: 2316 skolēni, kas dzimuši 2008. gadā, 57 skolas.</a:t>
            </a:r>
          </a:p>
          <a:p>
            <a:pPr>
              <a:lnSpc>
                <a:spcPct val="100000"/>
              </a:lnSpc>
              <a:spcAft>
                <a:spcPts val="600"/>
              </a:spcAft>
              <a:buFont typeface="Wingdings" panose="05000000000000000000" pitchFamily="2" charset="2"/>
              <a:buChar char="§"/>
            </a:pPr>
            <a:endParaRPr lang="lv-LV" b="1" dirty="0">
              <a:solidFill>
                <a:srgbClr val="005688"/>
              </a:solidFill>
            </a:endParaRPr>
          </a:p>
          <a:p>
            <a:pPr marL="0" indent="0">
              <a:buNone/>
            </a:pPr>
            <a:endParaRPr lang="en-US" b="1" dirty="0"/>
          </a:p>
        </p:txBody>
      </p:sp>
      <p:pic>
        <p:nvPicPr>
          <p:cNvPr id="2" name="Attēls 1" descr="Attēls, kurā ir teksts, ekrānuzņēmums, fonts, dizains&#10;&#10;Apraksts ģenerēts automātiski">
            <a:extLst>
              <a:ext uri="{FF2B5EF4-FFF2-40B4-BE49-F238E27FC236}">
                <a16:creationId xmlns:a16="http://schemas.microsoft.com/office/drawing/2014/main" id="{18FF136F-0197-0449-E326-3488C6783B93}"/>
              </a:ext>
            </a:extLst>
          </p:cNvPr>
          <p:cNvPicPr>
            <a:picLocks noChangeAspect="1"/>
          </p:cNvPicPr>
          <p:nvPr/>
        </p:nvPicPr>
        <p:blipFill rotWithShape="1">
          <a:blip r:embed="rId3">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
        <p:nvSpPr>
          <p:cNvPr id="3" name="TextBox 2">
            <a:extLst>
              <a:ext uri="{FF2B5EF4-FFF2-40B4-BE49-F238E27FC236}">
                <a16:creationId xmlns:a16="http://schemas.microsoft.com/office/drawing/2014/main" id="{A541951B-3D80-3AEA-A5C3-D435B0469F18}"/>
              </a:ext>
            </a:extLst>
          </p:cNvPr>
          <p:cNvSpPr txBox="1"/>
          <p:nvPr/>
        </p:nvSpPr>
        <p:spPr>
          <a:xfrm>
            <a:off x="156410" y="5229422"/>
            <a:ext cx="88311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1" i="0" u="none" strike="noStrike" kern="0" cap="none" spc="0" normalizeH="0" baseline="0" noProof="0" dirty="0">
                <a:ln w="12700">
                  <a:noFill/>
                  <a:prstDash val="solid"/>
                </a:ln>
                <a:solidFill>
                  <a:srgbClr val="F34E34"/>
                </a:solidFill>
                <a:effectLst/>
                <a:uLnTx/>
                <a:uFillTx/>
                <a:latin typeface="Calibri" panose="020F0502020204030204"/>
                <a:ea typeface="+mn-ea"/>
                <a:cs typeface="+mn-cs"/>
              </a:rPr>
              <a:t>Paldies visiem, kas piedalās un piedalīsies PISA pētījumos!</a:t>
            </a:r>
            <a:endParaRPr kumimoji="0" lang="en-US" sz="2800" b="1" i="0" u="none" strike="noStrike" kern="0" cap="none" spc="0" normalizeH="0" baseline="0" noProof="0" dirty="0">
              <a:ln w="12700">
                <a:noFill/>
                <a:prstDash val="solid"/>
              </a:ln>
              <a:solidFill>
                <a:srgbClr val="F34E3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1225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6">
            <a:extLst>
              <a:ext uri="{FF2B5EF4-FFF2-40B4-BE49-F238E27FC236}">
                <a16:creationId xmlns:a16="http://schemas.microsoft.com/office/drawing/2014/main" id="{E1001A7A-8A76-B2DE-9CA6-C30E7776671B}"/>
              </a:ext>
            </a:extLst>
          </p:cNvPr>
          <p:cNvSpPr txBox="1">
            <a:spLocks/>
          </p:cNvSpPr>
          <p:nvPr/>
        </p:nvSpPr>
        <p:spPr>
          <a:xfrm>
            <a:off x="0" y="0"/>
            <a:ext cx="9169567" cy="1385740"/>
          </a:xfrm>
          <a:prstGeom prst="rect">
            <a:avLst/>
          </a:prstGeom>
          <a:solidFill>
            <a:srgbClr val="F34E34"/>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spcAft>
                <a:spcPts val="1200"/>
              </a:spcAft>
            </a:pPr>
            <a:r>
              <a:rPr lang="lv-LV" sz="3200" b="1" dirty="0">
                <a:solidFill>
                  <a:schemeClr val="bg1"/>
                </a:solidFill>
                <a:effectLst>
                  <a:outerShdw blurRad="38100" dist="38100" dir="2700000" algn="tl">
                    <a:srgbClr val="000000">
                      <a:alpha val="43137"/>
                    </a:srgbClr>
                  </a:outerShdw>
                </a:effectLst>
                <a:latin typeface="+mn-lt"/>
              </a:rPr>
              <a:t>PISA 2022 galvenais jautājums – </a:t>
            </a:r>
          </a:p>
          <a:p>
            <a:pPr marL="263525"/>
            <a:r>
              <a:rPr lang="lv-LV" sz="3200" b="1" dirty="0">
                <a:solidFill>
                  <a:schemeClr val="bg1"/>
                </a:solidFill>
                <a:effectLst>
                  <a:outerShdw blurRad="38100" dist="38100" dir="2700000" algn="tl">
                    <a:srgbClr val="000000">
                      <a:alpha val="43137"/>
                    </a:srgbClr>
                  </a:outerShdw>
                </a:effectLst>
                <a:latin typeface="+mn-lt"/>
              </a:rPr>
              <a:t>KĀDA IR IZGLĪTĪBAS IESPĒJU VIENLĪDZĪBA PASAULĒ UN LATVIJĀ?</a:t>
            </a:r>
          </a:p>
        </p:txBody>
      </p:sp>
      <p:pic>
        <p:nvPicPr>
          <p:cNvPr id="8" name="Attēls 7" descr="Attēls, kurā ir teksts, ekrānuzņēmums, fonts, dizains&#10;&#10;Apraksts ģenerēts automātiski">
            <a:extLst>
              <a:ext uri="{FF2B5EF4-FFF2-40B4-BE49-F238E27FC236}">
                <a16:creationId xmlns:a16="http://schemas.microsoft.com/office/drawing/2014/main" id="{5548C676-CA18-36AE-B663-40521B23F94D}"/>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a:off x="-25567" y="6600825"/>
            <a:ext cx="9169567" cy="257175"/>
          </a:xfrm>
          <a:prstGeom prst="rect">
            <a:avLst/>
          </a:prstGeom>
        </p:spPr>
      </p:pic>
      <p:sp>
        <p:nvSpPr>
          <p:cNvPr id="9" name="Blokshēma: alternatīvs process 8">
            <a:extLst>
              <a:ext uri="{FF2B5EF4-FFF2-40B4-BE49-F238E27FC236}">
                <a16:creationId xmlns:a16="http://schemas.microsoft.com/office/drawing/2014/main" id="{E179AF2F-A31A-B19C-1765-D291E426A501}"/>
              </a:ext>
            </a:extLst>
          </p:cNvPr>
          <p:cNvSpPr/>
          <p:nvPr/>
        </p:nvSpPr>
        <p:spPr>
          <a:xfrm>
            <a:off x="348791" y="1911765"/>
            <a:ext cx="2026763" cy="1088957"/>
          </a:xfrm>
          <a:prstGeom prst="flowChartAlternateProcess">
            <a:avLst/>
          </a:prstGeom>
          <a:solidFill>
            <a:srgbClr val="0078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t>Izglītības sistēma, valsts</a:t>
            </a:r>
          </a:p>
        </p:txBody>
      </p:sp>
      <p:sp>
        <p:nvSpPr>
          <p:cNvPr id="11" name="Blokshēma: alternatīvs process 10">
            <a:extLst>
              <a:ext uri="{FF2B5EF4-FFF2-40B4-BE49-F238E27FC236}">
                <a16:creationId xmlns:a16="http://schemas.microsoft.com/office/drawing/2014/main" id="{98DA1F64-2890-4D28-99CE-3369632F929C}"/>
              </a:ext>
            </a:extLst>
          </p:cNvPr>
          <p:cNvSpPr/>
          <p:nvPr/>
        </p:nvSpPr>
        <p:spPr>
          <a:xfrm>
            <a:off x="1397901" y="3324004"/>
            <a:ext cx="1923068" cy="1018094"/>
          </a:xfrm>
          <a:prstGeom prst="flowChartAlternateProcess">
            <a:avLst/>
          </a:prstGeom>
          <a:solidFill>
            <a:srgbClr val="0078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t>Skolēna ģimenes SES</a:t>
            </a:r>
          </a:p>
        </p:txBody>
      </p:sp>
      <p:sp>
        <p:nvSpPr>
          <p:cNvPr id="12" name="Blokshēma: alternatīvs process 11">
            <a:extLst>
              <a:ext uri="{FF2B5EF4-FFF2-40B4-BE49-F238E27FC236}">
                <a16:creationId xmlns:a16="http://schemas.microsoft.com/office/drawing/2014/main" id="{7AB2E18D-4F8B-4231-A5E8-468540BE3A0D}"/>
              </a:ext>
            </a:extLst>
          </p:cNvPr>
          <p:cNvSpPr/>
          <p:nvPr/>
        </p:nvSpPr>
        <p:spPr>
          <a:xfrm>
            <a:off x="3409649" y="1624203"/>
            <a:ext cx="2026763" cy="1088957"/>
          </a:xfrm>
          <a:prstGeom prst="flowChartAlternateProcess">
            <a:avLst/>
          </a:prstGeom>
          <a:solidFill>
            <a:srgbClr val="0078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t>Skolēna dzimums</a:t>
            </a:r>
          </a:p>
        </p:txBody>
      </p:sp>
      <p:sp>
        <p:nvSpPr>
          <p:cNvPr id="13" name="Blokshēma: alternatīvs process 12">
            <a:extLst>
              <a:ext uri="{FF2B5EF4-FFF2-40B4-BE49-F238E27FC236}">
                <a16:creationId xmlns:a16="http://schemas.microsoft.com/office/drawing/2014/main" id="{C6AC21BB-71EF-B8AF-49C2-F34345280011}"/>
              </a:ext>
            </a:extLst>
          </p:cNvPr>
          <p:cNvSpPr/>
          <p:nvPr/>
        </p:nvSpPr>
        <p:spPr>
          <a:xfrm>
            <a:off x="592431" y="4868123"/>
            <a:ext cx="1923068" cy="1018094"/>
          </a:xfrm>
          <a:prstGeom prst="flowChartAlternateProcess">
            <a:avLst/>
          </a:prstGeom>
          <a:solidFill>
            <a:srgbClr val="0078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t>Skolas atrašanās vieta (urbanizācija)</a:t>
            </a:r>
          </a:p>
        </p:txBody>
      </p:sp>
      <p:sp>
        <p:nvSpPr>
          <p:cNvPr id="16" name="Blokshēma: alternatīvs process 15">
            <a:extLst>
              <a:ext uri="{FF2B5EF4-FFF2-40B4-BE49-F238E27FC236}">
                <a16:creationId xmlns:a16="http://schemas.microsoft.com/office/drawing/2014/main" id="{F5B2E3C1-56C0-B19D-912D-A3CA40D45053}"/>
              </a:ext>
            </a:extLst>
          </p:cNvPr>
          <p:cNvSpPr/>
          <p:nvPr/>
        </p:nvSpPr>
        <p:spPr>
          <a:xfrm>
            <a:off x="4155636" y="3226349"/>
            <a:ext cx="1923068" cy="1018094"/>
          </a:xfrm>
          <a:prstGeom prst="flowChartAlternateProcess">
            <a:avLst/>
          </a:prstGeom>
          <a:solidFill>
            <a:srgbClr val="0078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t>Skolas tips</a:t>
            </a:r>
          </a:p>
        </p:txBody>
      </p:sp>
      <p:sp>
        <p:nvSpPr>
          <p:cNvPr id="17" name="Blokshēma: alternatīvs process 16">
            <a:extLst>
              <a:ext uri="{FF2B5EF4-FFF2-40B4-BE49-F238E27FC236}">
                <a16:creationId xmlns:a16="http://schemas.microsoft.com/office/drawing/2014/main" id="{53160CEE-5D17-8E0C-DFFE-F860C0FC26E3}"/>
              </a:ext>
            </a:extLst>
          </p:cNvPr>
          <p:cNvSpPr/>
          <p:nvPr/>
        </p:nvSpPr>
        <p:spPr>
          <a:xfrm>
            <a:off x="4528527" y="4913587"/>
            <a:ext cx="1923068" cy="1018094"/>
          </a:xfrm>
          <a:prstGeom prst="flowChartAlternateProcess">
            <a:avLst/>
          </a:prstGeom>
          <a:solidFill>
            <a:srgbClr val="0078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t>Skolas vide</a:t>
            </a:r>
          </a:p>
        </p:txBody>
      </p:sp>
      <p:sp>
        <p:nvSpPr>
          <p:cNvPr id="18" name="Blokshēma: alternatīvs process 17">
            <a:extLst>
              <a:ext uri="{FF2B5EF4-FFF2-40B4-BE49-F238E27FC236}">
                <a16:creationId xmlns:a16="http://schemas.microsoft.com/office/drawing/2014/main" id="{5771BAFE-EF5E-0D88-9D7A-0B846B2E7E5B}"/>
              </a:ext>
            </a:extLst>
          </p:cNvPr>
          <p:cNvSpPr/>
          <p:nvPr/>
        </p:nvSpPr>
        <p:spPr>
          <a:xfrm>
            <a:off x="6660501" y="2247608"/>
            <a:ext cx="1923068" cy="1018094"/>
          </a:xfrm>
          <a:prstGeom prst="flowChartAlternateProcess">
            <a:avLst/>
          </a:prstGeom>
          <a:solidFill>
            <a:srgbClr val="0078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t>COVID-19 ietekme un sekas</a:t>
            </a:r>
          </a:p>
        </p:txBody>
      </p:sp>
      <p:sp>
        <p:nvSpPr>
          <p:cNvPr id="19" name="TextBox 18">
            <a:extLst>
              <a:ext uri="{FF2B5EF4-FFF2-40B4-BE49-F238E27FC236}">
                <a16:creationId xmlns:a16="http://schemas.microsoft.com/office/drawing/2014/main" id="{97A1FD88-E591-5059-18C8-94A860E9EA35}"/>
              </a:ext>
            </a:extLst>
          </p:cNvPr>
          <p:cNvSpPr txBox="1"/>
          <p:nvPr/>
        </p:nvSpPr>
        <p:spPr>
          <a:xfrm>
            <a:off x="6830635" y="3269090"/>
            <a:ext cx="1923068" cy="3770263"/>
          </a:xfrm>
          <a:prstGeom prst="rect">
            <a:avLst/>
          </a:prstGeom>
          <a:noFill/>
        </p:spPr>
        <p:txBody>
          <a:bodyPr wrap="square" rtlCol="0">
            <a:spAutoFit/>
          </a:bodyPr>
          <a:lstStyle/>
          <a:p>
            <a:r>
              <a:rPr lang="lv-LV" sz="23900" dirty="0">
                <a:solidFill>
                  <a:srgbClr val="F34E34"/>
                </a:solidFill>
                <a:sym typeface="Symbol" panose="05050102010706020507" pitchFamily="18" charset="2"/>
              </a:rPr>
              <a:t></a:t>
            </a:r>
            <a:endParaRPr lang="lv-LV" sz="23900" dirty="0">
              <a:solidFill>
                <a:srgbClr val="F34E34"/>
              </a:solidFill>
            </a:endParaRPr>
          </a:p>
        </p:txBody>
      </p:sp>
    </p:spTree>
    <p:extLst>
      <p:ext uri="{BB962C8B-B14F-4D97-AF65-F5344CB8AC3E}">
        <p14:creationId xmlns:p14="http://schemas.microsoft.com/office/powerpoint/2010/main" val="18483290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6" presetClass="emph" presetSubtype="0" fill="hold" grpId="1" nodeType="withEffect">
                                  <p:stCondLst>
                                    <p:cond delay="0"/>
                                  </p:stCondLst>
                                  <p:childTnLst>
                                    <p:animScale>
                                      <p:cBhvr>
                                        <p:cTn id="36"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6" grpId="0" animBg="1"/>
      <p:bldP spid="17" grpId="0" animBg="1"/>
      <p:bldP spid="18" grpId="0" animBg="1"/>
      <p:bldP spid="19" grpId="0"/>
      <p:bldP spid="19" grpId="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1" y="1629318"/>
            <a:ext cx="9144000" cy="3246013"/>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p>
            <a:pPr algn="ct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Lasīšanas sasniegumu un to</a:t>
            </a:r>
            <a:b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b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kontekstu izmaiņas PISA pētījumos</a:t>
            </a:r>
            <a:b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br>
            <a:b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b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Iespējas izvērtēt novadu un </a:t>
            </a:r>
            <a:r>
              <a:rPr lang="lv-LV" sz="3600" b="1" dirty="0" err="1">
                <a:ln w="19050">
                  <a:noFill/>
                </a:ln>
                <a:effectLst>
                  <a:outerShdw blurRad="50800" dist="38100" dir="2700000" algn="tl" rotWithShape="0">
                    <a:prstClr val="black">
                      <a:alpha val="40000"/>
                    </a:prstClr>
                  </a:outerShdw>
                </a:effectLst>
                <a:cs typeface="Browallia New" panose="020B0502040204020203" pitchFamily="34" charset="-34"/>
              </a:rPr>
              <a:t>valstspilsētu</a:t>
            </a:r>
            <a: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t> skolēnu sasniegumus </a:t>
            </a:r>
            <a:br>
              <a:rPr lang="lv-LV" sz="3600" b="1" dirty="0">
                <a:ln w="19050">
                  <a:noFill/>
                </a:ln>
                <a:effectLst>
                  <a:outerShdw blurRad="50800" dist="38100" dir="2700000" algn="tl" rotWithShape="0">
                    <a:prstClr val="black">
                      <a:alpha val="40000"/>
                    </a:prstClr>
                  </a:outerShdw>
                </a:effectLst>
                <a:cs typeface="Browallia New" panose="020B0502040204020203" pitchFamily="34" charset="-34"/>
              </a:rPr>
            </a:br>
            <a:endParaRPr lang="es-ES" altLang="lv-LV" sz="3200" b="1" dirty="0">
              <a:ln w="19050">
                <a:noFill/>
              </a:ln>
              <a:effectLst>
                <a:outerShdw blurRad="50800" dist="38100" dir="2700000" algn="tl" rotWithShape="0">
                  <a:prstClr val="black">
                    <a:alpha val="40000"/>
                  </a:prstClr>
                </a:outerShdw>
              </a:effectLst>
              <a:cs typeface="Browallia New" panose="020B0502040204020203" pitchFamily="34" charset="-34"/>
            </a:endParaRPr>
          </a:p>
        </p:txBody>
      </p:sp>
      <p:sp>
        <p:nvSpPr>
          <p:cNvPr id="7" name="Subtitle 2"/>
          <p:cNvSpPr>
            <a:spLocks noGrp="1"/>
          </p:cNvSpPr>
          <p:nvPr>
            <p:ph type="subTitle" idx="1"/>
          </p:nvPr>
        </p:nvSpPr>
        <p:spPr>
          <a:xfrm>
            <a:off x="3545830" y="4904728"/>
            <a:ext cx="4921088" cy="779293"/>
          </a:xfrm>
        </p:spPr>
        <p:txBody>
          <a:bodyPr>
            <a:normAutofit/>
          </a:bodyPr>
          <a:lstStyle/>
          <a:p>
            <a:pPr algn="r"/>
            <a:r>
              <a:rPr lang="lv-LV" sz="1500" b="1" i="1" dirty="0">
                <a:solidFill>
                  <a:srgbClr val="002060"/>
                </a:solidFill>
                <a:effectLst>
                  <a:outerShdw blurRad="38100" dist="38100" dir="2700000" algn="tl">
                    <a:srgbClr val="000000">
                      <a:alpha val="43137"/>
                    </a:srgbClr>
                  </a:outerShdw>
                </a:effectLst>
              </a:rPr>
              <a:t>LU PPMF vadošais pētnieks, prof. Andrejs </a:t>
            </a:r>
            <a:r>
              <a:rPr lang="lv-LV" sz="1500" b="1" i="1" dirty="0" err="1">
                <a:solidFill>
                  <a:srgbClr val="002060"/>
                </a:solidFill>
                <a:effectLst>
                  <a:outerShdw blurRad="38100" dist="38100" dir="2700000" algn="tl">
                    <a:srgbClr val="000000">
                      <a:alpha val="43137"/>
                    </a:srgbClr>
                  </a:outerShdw>
                </a:effectLst>
              </a:rPr>
              <a:t>Geske</a:t>
            </a:r>
            <a:endParaRPr lang="lv-LV" sz="1500" b="1" i="1" dirty="0">
              <a:solidFill>
                <a:srgbClr val="002060"/>
              </a:solidFill>
              <a:effectLst>
                <a:outerShdw blurRad="38100" dist="38100" dir="2700000" algn="tl">
                  <a:srgbClr val="000000">
                    <a:alpha val="43137"/>
                  </a:srgbClr>
                </a:outerShdw>
              </a:effectLst>
            </a:endParaRPr>
          </a:p>
          <a:p>
            <a:pPr algn="r"/>
            <a:r>
              <a:rPr lang="lv-LV" sz="1200" b="1" dirty="0">
                <a:solidFill>
                  <a:srgbClr val="002060"/>
                </a:solidFill>
                <a:effectLst>
                  <a:outerShdw blurRad="38100" dist="38100" dir="2700000" algn="tl">
                    <a:srgbClr val="000000">
                      <a:alpha val="43137"/>
                    </a:srgbClr>
                  </a:outerShdw>
                </a:effectLst>
                <a:latin typeface="Bookman Old Style" pitchFamily="18" charset="0"/>
              </a:rPr>
              <a:t>2023. gada  5. decembris</a:t>
            </a:r>
          </a:p>
          <a:p>
            <a:pPr algn="r"/>
            <a:endParaRPr lang="lv-LV" sz="1200" b="1" dirty="0">
              <a:solidFill>
                <a:srgbClr val="002060"/>
              </a:solidFill>
              <a:effectLst>
                <a:outerShdw blurRad="38100" dist="38100" dir="2700000" algn="tl">
                  <a:srgbClr val="000000">
                    <a:alpha val="43137"/>
                  </a:srgbClr>
                </a:outerShdw>
              </a:effectLst>
            </a:endParaRPr>
          </a:p>
          <a:p>
            <a:pPr algn="r"/>
            <a:endParaRPr lang="lv-LV" sz="1200" b="1" dirty="0">
              <a:solidFill>
                <a:srgbClr val="002060"/>
              </a:solidFill>
              <a:effectLst>
                <a:outerShdw blurRad="38100" dist="38100" dir="2700000" algn="tl">
                  <a:srgbClr val="000000">
                    <a:alpha val="43137"/>
                  </a:srgbClr>
                </a:outerShdw>
              </a:effectLst>
            </a:endParaRPr>
          </a:p>
        </p:txBody>
      </p:sp>
      <p:pic>
        <p:nvPicPr>
          <p:cNvPr id="8" name="Picture 5" descr="pet_instituta_logo_civic-png-caurspidigs.png"/>
          <p:cNvPicPr>
            <a:picLocks noChangeAspect="1"/>
          </p:cNvPicPr>
          <p:nvPr/>
        </p:nvPicPr>
        <p:blipFill>
          <a:blip r:embed="rId3" cstate="print"/>
          <a:stretch>
            <a:fillRect/>
          </a:stretch>
        </p:blipFill>
        <p:spPr>
          <a:xfrm>
            <a:off x="8128712" y="479254"/>
            <a:ext cx="816632" cy="1113588"/>
          </a:xfrm>
          <a:prstGeom prst="rect">
            <a:avLst/>
          </a:prstGeom>
          <a:noFill/>
        </p:spPr>
      </p:pic>
      <p:sp>
        <p:nvSpPr>
          <p:cNvPr id="2" name="Rectangle 1"/>
          <p:cNvSpPr/>
          <p:nvPr/>
        </p:nvSpPr>
        <p:spPr>
          <a:xfrm>
            <a:off x="1141588" y="5091165"/>
            <a:ext cx="7236804" cy="1011437"/>
          </a:xfrm>
          <a:prstGeom prst="rect">
            <a:avLst/>
          </a:prstGeom>
          <a:noFill/>
          <a:ln>
            <a:noFill/>
          </a:ln>
          <a:effectLst>
            <a:softEdge rad="1270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398003" y="388359"/>
            <a:ext cx="353406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DALĪBA STARPTAUTISKOS IZGLĪTĪBAS PĒTĪJUMOS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PROJEKTA NR. 8.3.6.1/16/I/001</a:t>
            </a:r>
          </a:p>
        </p:txBody>
      </p:sp>
      <p:pic>
        <p:nvPicPr>
          <p:cNvPr id="16" name="Picture 15">
            <a:extLst>
              <a:ext uri="{FF2B5EF4-FFF2-40B4-BE49-F238E27FC236}">
                <a16:creationId xmlns:a16="http://schemas.microsoft.com/office/drawing/2014/main" id="{F0F886C0-E248-45C8-80E5-CD17E9884A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9636" y="5870459"/>
            <a:ext cx="2732389" cy="564796"/>
          </a:xfrm>
          <a:prstGeom prst="rect">
            <a:avLst/>
          </a:prstGeom>
        </p:spPr>
      </p:pic>
      <p:pic>
        <p:nvPicPr>
          <p:cNvPr id="5" name="Attēls 4">
            <a:extLst>
              <a:ext uri="{FF2B5EF4-FFF2-40B4-BE49-F238E27FC236}">
                <a16:creationId xmlns:a16="http://schemas.microsoft.com/office/drawing/2014/main" id="{68C4D61A-F09E-7A18-1169-60A708ED93D9}"/>
              </a:ext>
            </a:extLst>
          </p:cNvPr>
          <p:cNvPicPr>
            <a:picLocks noChangeAspect="1"/>
          </p:cNvPicPr>
          <p:nvPr/>
        </p:nvPicPr>
        <p:blipFill>
          <a:blip r:embed="rId5"/>
          <a:stretch>
            <a:fillRect/>
          </a:stretch>
        </p:blipFill>
        <p:spPr>
          <a:xfrm>
            <a:off x="5535676" y="5713418"/>
            <a:ext cx="1985963" cy="700088"/>
          </a:xfrm>
          <a:prstGeom prst="rect">
            <a:avLst/>
          </a:prstGeom>
        </p:spPr>
      </p:pic>
      <p:pic>
        <p:nvPicPr>
          <p:cNvPr id="9" name="Attēls 8" descr="Attēls, kurā ir teksts, ekrānuzņēmums, fonts, dizains&#10;&#10;Apraksts ģenerēts automātiski">
            <a:extLst>
              <a:ext uri="{FF2B5EF4-FFF2-40B4-BE49-F238E27FC236}">
                <a16:creationId xmlns:a16="http://schemas.microsoft.com/office/drawing/2014/main" id="{8557B56E-EBD5-5DE7-978D-CA3D6763B3FB}"/>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32773"/>
            <a:ext cx="9143999" cy="179315"/>
          </a:xfrm>
          <a:prstGeom prst="rect">
            <a:avLst/>
          </a:prstGeom>
        </p:spPr>
      </p:pic>
      <p:pic>
        <p:nvPicPr>
          <p:cNvPr id="11" name="Attēls 10" descr="Attēls, kurā ir teksts, ekrānuzņēmums, fonts, dizains&#10;&#10;Apraksts ģenerēts automātiski">
            <a:extLst>
              <a:ext uri="{FF2B5EF4-FFF2-40B4-BE49-F238E27FC236}">
                <a16:creationId xmlns:a16="http://schemas.microsoft.com/office/drawing/2014/main" id="{989B90A1-13A2-30EB-A07E-EBA4EF6FBD41}"/>
              </a:ext>
            </a:extLst>
          </p:cNvPr>
          <p:cNvPicPr>
            <a:picLocks noChangeAspect="1"/>
          </p:cNvPicPr>
          <p:nvPr/>
        </p:nvPicPr>
        <p:blipFill rotWithShape="1">
          <a:blip r:embed="rId6">
            <a:extLst>
              <a:ext uri="{28A0092B-C50C-407E-A947-70E740481C1C}">
                <a14:useLocalDpi xmlns:a14="http://schemas.microsoft.com/office/drawing/2010/main" val="0"/>
              </a:ext>
            </a:extLst>
          </a:blip>
          <a:srcRect t="53611" r="29139" b="41389"/>
          <a:stretch/>
        </p:blipFill>
        <p:spPr>
          <a:xfrm>
            <a:off x="1" y="6678685"/>
            <a:ext cx="9143999" cy="1793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68760"/>
            <a:ext cx="7886700" cy="1296144"/>
          </a:xfrm>
        </p:spPr>
        <p:txBody>
          <a:bodyPr>
            <a:normAutofit/>
          </a:bodyPr>
          <a:lstStyle/>
          <a:p>
            <a:r>
              <a:rPr lang="lv-LV" sz="2800" b="1" dirty="0">
                <a:solidFill>
                  <a:srgbClr val="C00000"/>
                </a:solidFill>
                <a:effectLst>
                  <a:outerShdw blurRad="38100" dist="38100" dir="2700000" algn="tl">
                    <a:srgbClr val="000000">
                      <a:alpha val="43137"/>
                    </a:srgbClr>
                  </a:outerShdw>
                </a:effectLst>
              </a:rPr>
              <a:t>Lasīšanas sasniegumu un to</a:t>
            </a:r>
            <a:br>
              <a:rPr lang="lv-LV" sz="2800" b="1" dirty="0">
                <a:solidFill>
                  <a:srgbClr val="C00000"/>
                </a:solidFill>
                <a:effectLst>
                  <a:outerShdw blurRad="38100" dist="38100" dir="2700000" algn="tl">
                    <a:srgbClr val="000000">
                      <a:alpha val="43137"/>
                    </a:srgbClr>
                  </a:outerShdw>
                </a:effectLst>
              </a:rPr>
            </a:br>
            <a:r>
              <a:rPr lang="lv-LV" sz="2800" b="1" dirty="0">
                <a:solidFill>
                  <a:srgbClr val="C00000"/>
                </a:solidFill>
                <a:effectLst>
                  <a:outerShdw blurRad="38100" dist="38100" dir="2700000" algn="tl">
                    <a:srgbClr val="000000">
                      <a:alpha val="43137"/>
                    </a:srgbClr>
                  </a:outerShdw>
                </a:effectLst>
              </a:rPr>
              <a:t>kontekstu izmaiņas PISA pētījumos</a:t>
            </a:r>
            <a:br>
              <a:rPr lang="lv-LV" sz="2800" b="1" dirty="0">
                <a:solidFill>
                  <a:srgbClr val="990000"/>
                </a:solidFill>
                <a:effectLst>
                  <a:outerShdw blurRad="38100" dist="38100" dir="2700000" algn="tl">
                    <a:srgbClr val="000000">
                      <a:alpha val="43137"/>
                    </a:srgbClr>
                  </a:outerShdw>
                </a:effectLst>
                <a:latin typeface="+mn-lt"/>
              </a:rPr>
            </a:br>
            <a:endParaRPr lang="en-US" sz="2800" b="1" dirty="0">
              <a:solidFill>
                <a:srgbClr val="990000"/>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628650" y="2780927"/>
            <a:ext cx="7886700" cy="3396035"/>
          </a:xfrm>
        </p:spPr>
        <p:txBody>
          <a:bodyPr>
            <a:normAutofit/>
          </a:bodyPr>
          <a:lstStyle/>
          <a:p>
            <a:r>
              <a:rPr lang="lv-LV" sz="2800" b="1" dirty="0"/>
              <a:t>Kā mainījušies lasīšanas sasniegumi un to konteksti Latvijā, Somijā un Igaunijā?</a:t>
            </a:r>
          </a:p>
          <a:p>
            <a:endParaRPr lang="en-US" sz="2800" b="1" dirty="0"/>
          </a:p>
        </p:txBody>
      </p:sp>
      <p:sp>
        <p:nvSpPr>
          <p:cNvPr id="4" name="Content Placeholder 2"/>
          <p:cNvSpPr txBox="1">
            <a:spLocks/>
          </p:cNvSpPr>
          <p:nvPr/>
        </p:nvSpPr>
        <p:spPr>
          <a:xfrm>
            <a:off x="755576" y="4509120"/>
            <a:ext cx="7886700" cy="955303"/>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lv-LV" sz="2800" b="1" i="0" u="none" strike="noStrike" kern="1200" cap="none" spc="0" normalizeH="0" baseline="0" noProof="0" dirty="0">
                <a:ln>
                  <a:noFill/>
                </a:ln>
                <a:solidFill>
                  <a:prstClr val="black"/>
                </a:solidFill>
                <a:effectLst/>
                <a:uLnTx/>
                <a:uFillTx/>
                <a:latin typeface="Calibri" panose="020F0502020204030204"/>
                <a:ea typeface="+mn-ea"/>
                <a:cs typeface="+mn-cs"/>
              </a:rPr>
              <a:t>OECD PISA 2009, 2012, 2015, 2018</a:t>
            </a:r>
            <a:endParaRPr kumimoji="0" lang="lv-LV" sz="28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lv-LV" sz="2800" b="1" i="0" u="none" strike="noStrike" kern="1200" cap="none" spc="0" normalizeH="0" baseline="0" noProof="0" dirty="0">
                <a:ln>
                  <a:noFill/>
                </a:ln>
                <a:solidFill>
                  <a:prstClr val="black"/>
                </a:solidFill>
                <a:effectLst/>
                <a:uLnTx/>
                <a:uFillTx/>
                <a:latin typeface="Calibri" panose="020F0502020204030204"/>
                <a:ea typeface="+mn-ea"/>
                <a:cs typeface="+mn-cs"/>
              </a:rPr>
              <a:t>Latvija, Igaunija, Somija</a:t>
            </a:r>
          </a:p>
        </p:txBody>
      </p:sp>
      <p:sp>
        <p:nvSpPr>
          <p:cNvPr id="5" name="Title 1"/>
          <p:cNvSpPr txBox="1">
            <a:spLocks/>
          </p:cNvSpPr>
          <p:nvPr/>
        </p:nvSpPr>
        <p:spPr>
          <a:xfrm>
            <a:off x="743303" y="3893518"/>
            <a:ext cx="7886700" cy="6156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lv-LV" sz="2800" b="0" i="0" u="none" strike="noStrike" kern="1200" cap="none" spc="0" normalizeH="0" baseline="0" noProof="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t>Dati</a:t>
            </a:r>
            <a:endParaRPr kumimoji="0" lang="en-US" sz="2800" b="0"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endParaRPr>
          </a:p>
        </p:txBody>
      </p:sp>
    </p:spTree>
    <p:extLst>
      <p:ext uri="{BB962C8B-B14F-4D97-AF65-F5344CB8AC3E}">
        <p14:creationId xmlns:p14="http://schemas.microsoft.com/office/powerpoint/2010/main" val="6975251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4800" b="1" dirty="0">
                <a:solidFill>
                  <a:srgbClr val="990000"/>
                </a:solidFill>
                <a:effectLst>
                  <a:outerShdw blurRad="38100" dist="38100" dir="2700000" algn="tl">
                    <a:srgbClr val="000000">
                      <a:alpha val="43137"/>
                    </a:srgbClr>
                  </a:outerShdw>
                </a:effectLst>
                <a:latin typeface="+mn-lt"/>
              </a:rPr>
              <a:t>Kas mainījies valstī?</a:t>
            </a:r>
            <a:endParaRPr lang="en-US" sz="4800" b="1" dirty="0">
              <a:solidFill>
                <a:srgbClr val="990000"/>
              </a:solidFill>
              <a:effectLst>
                <a:outerShdw blurRad="38100" dist="38100" dir="2700000" algn="tl">
                  <a:srgbClr val="000000">
                    <a:alpha val="43137"/>
                  </a:srgbClr>
                </a:outerShdw>
              </a:effectLst>
              <a:latin typeface="+mn-lt"/>
            </a:endParaRP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483377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28650" y="836712"/>
            <a:ext cx="7886700" cy="504056"/>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lv-LV" sz="36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t>Nauda un iedzīvotāji</a:t>
            </a:r>
            <a:endParaRPr kumimoji="0" lang="en-US" sz="36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endParaRPr>
          </a:p>
        </p:txBody>
      </p:sp>
      <p:graphicFrame>
        <p:nvGraphicFramePr>
          <p:cNvPr id="3" name="Table 2"/>
          <p:cNvGraphicFramePr>
            <a:graphicFrameLocks noGrp="1"/>
          </p:cNvGraphicFramePr>
          <p:nvPr/>
        </p:nvGraphicFramePr>
        <p:xfrm>
          <a:off x="1043608" y="2564904"/>
          <a:ext cx="7471741" cy="2550821"/>
        </p:xfrm>
        <a:graphic>
          <a:graphicData uri="http://schemas.openxmlformats.org/drawingml/2006/table">
            <a:tbl>
              <a:tblPr>
                <a:tableStyleId>{22838BEF-8BB2-4498-84A7-C5851F593DF1}</a:tableStyleId>
              </a:tblPr>
              <a:tblGrid>
                <a:gridCol w="3748798">
                  <a:extLst>
                    <a:ext uri="{9D8B030D-6E8A-4147-A177-3AD203B41FA5}">
                      <a16:colId xmlns:a16="http://schemas.microsoft.com/office/drawing/2014/main" val="3698899232"/>
                    </a:ext>
                  </a:extLst>
                </a:gridCol>
                <a:gridCol w="1240981">
                  <a:extLst>
                    <a:ext uri="{9D8B030D-6E8A-4147-A177-3AD203B41FA5}">
                      <a16:colId xmlns:a16="http://schemas.microsoft.com/office/drawing/2014/main" val="1060827009"/>
                    </a:ext>
                  </a:extLst>
                </a:gridCol>
                <a:gridCol w="1240981">
                  <a:extLst>
                    <a:ext uri="{9D8B030D-6E8A-4147-A177-3AD203B41FA5}">
                      <a16:colId xmlns:a16="http://schemas.microsoft.com/office/drawing/2014/main" val="4024771654"/>
                    </a:ext>
                  </a:extLst>
                </a:gridCol>
                <a:gridCol w="1240981">
                  <a:extLst>
                    <a:ext uri="{9D8B030D-6E8A-4147-A177-3AD203B41FA5}">
                      <a16:colId xmlns:a16="http://schemas.microsoft.com/office/drawing/2014/main" val="3388375969"/>
                    </a:ext>
                  </a:extLst>
                </a:gridCol>
              </a:tblGrid>
              <a:tr h="435303">
                <a:tc>
                  <a:txBody>
                    <a:bodyPr/>
                    <a:lstStyle/>
                    <a:p>
                      <a:pPr algn="l" fontAlgn="b"/>
                      <a:r>
                        <a:rPr lang="en-US" sz="2400" b="1" u="none" strike="noStrike" dirty="0">
                          <a:effectLst/>
                        </a:rPr>
                        <a:t> </a:t>
                      </a:r>
                      <a:endParaRPr lang="en-US" sz="2400" b="1" i="0" u="none" strike="noStrike" dirty="0">
                        <a:solidFill>
                          <a:srgbClr val="000000"/>
                        </a:solidFill>
                        <a:effectLst/>
                        <a:latin typeface="Calibri" panose="020F0502020204030204" pitchFamily="34" charset="0"/>
                      </a:endParaRPr>
                    </a:p>
                  </a:txBody>
                  <a:tcPr marL="9525" marR="9525" marT="9525" marB="0" anchor="b">
                    <a:solidFill>
                      <a:srgbClr val="E9EBF5"/>
                    </a:solidFill>
                  </a:tcPr>
                </a:tc>
                <a:tc>
                  <a:txBody>
                    <a:bodyPr/>
                    <a:lstStyle/>
                    <a:p>
                      <a:pPr algn="ctr" fontAlgn="b"/>
                      <a:r>
                        <a:rPr lang="en-US" sz="2400" b="1" u="none" strike="noStrike">
                          <a:effectLst/>
                        </a:rPr>
                        <a:t>EST</a:t>
                      </a:r>
                      <a:endParaRPr lang="en-US"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b="1" u="none" strike="noStrike">
                          <a:effectLst/>
                        </a:rPr>
                        <a:t>FIN</a:t>
                      </a:r>
                      <a:endParaRPr lang="en-US"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b="1" u="none" strike="noStrike" dirty="0">
                          <a:effectLst/>
                        </a:rPr>
                        <a:t>LVA</a:t>
                      </a:r>
                      <a:endParaRPr lang="en-US" sz="2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46153946"/>
                  </a:ext>
                </a:extLst>
              </a:tr>
              <a:tr h="435303">
                <a:tc>
                  <a:txBody>
                    <a:bodyPr/>
                    <a:lstStyle/>
                    <a:p>
                      <a:pPr algn="l" fontAlgn="b"/>
                      <a:r>
                        <a:rPr lang="en-US" sz="2400" b="1" u="none" strike="noStrike" dirty="0">
                          <a:effectLst/>
                        </a:rPr>
                        <a:t>IKP </a:t>
                      </a:r>
                      <a:r>
                        <a:rPr lang="en-US" sz="2400" b="1" u="none" strike="noStrike" dirty="0" err="1">
                          <a:effectLst/>
                        </a:rPr>
                        <a:t>uz</a:t>
                      </a:r>
                      <a:r>
                        <a:rPr lang="en-US" sz="2400" b="1" u="none" strike="noStrike" dirty="0">
                          <a:effectLst/>
                        </a:rPr>
                        <a:t> </a:t>
                      </a:r>
                      <a:r>
                        <a:rPr lang="en-US" sz="2400" b="1" u="none" strike="noStrike" dirty="0" err="1">
                          <a:effectLst/>
                        </a:rPr>
                        <a:t>cilvēku</a:t>
                      </a:r>
                      <a:endParaRPr lang="en-US" sz="2400" b="1" i="0" u="none" strike="noStrike" dirty="0">
                        <a:solidFill>
                          <a:srgbClr val="000000"/>
                        </a:solidFill>
                        <a:effectLst/>
                        <a:latin typeface="Calibri" panose="020F0502020204030204" pitchFamily="34" charset="0"/>
                      </a:endParaRPr>
                    </a:p>
                  </a:txBody>
                  <a:tcPr marL="144000" marR="9525" marT="9525" marB="0" anchor="b"/>
                </a:tc>
                <a:tc>
                  <a:txBody>
                    <a:bodyPr/>
                    <a:lstStyle/>
                    <a:p>
                      <a:pPr algn="ctr" fontAlgn="b"/>
                      <a:r>
                        <a:rPr lang="en-US" sz="2400" b="1" u="none" strike="noStrike">
                          <a:effectLst/>
                        </a:rPr>
                        <a:t>57%</a:t>
                      </a:r>
                      <a:endParaRPr lang="en-US"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b="1" u="none" strike="noStrike">
                          <a:effectLst/>
                        </a:rPr>
                        <a:t>6%</a:t>
                      </a:r>
                      <a:endParaRPr lang="en-US"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b="1" u="none" strike="noStrike">
                          <a:effectLst/>
                        </a:rPr>
                        <a:t>45%</a:t>
                      </a:r>
                      <a:endParaRPr lang="en-US" sz="2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5780139"/>
                  </a:ext>
                </a:extLst>
              </a:tr>
              <a:tr h="435303">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2400" b="1" u="none" strike="noStrike" dirty="0" err="1">
                          <a:effectLst/>
                        </a:rPr>
                        <a:t>Iedzīvotāju</a:t>
                      </a:r>
                      <a:r>
                        <a:rPr lang="en-US" sz="2400" b="1" u="none" strike="noStrike" dirty="0">
                          <a:effectLst/>
                        </a:rPr>
                        <a:t> </a:t>
                      </a:r>
                      <a:r>
                        <a:rPr lang="en-US" sz="2400" b="1" u="none" strike="noStrike" dirty="0" err="1">
                          <a:effectLst/>
                        </a:rPr>
                        <a:t>skaits</a:t>
                      </a:r>
                      <a:endParaRPr lang="en-US" sz="2400" b="1" i="0" u="none" strike="noStrike" dirty="0">
                        <a:solidFill>
                          <a:srgbClr val="000000"/>
                        </a:solidFill>
                        <a:effectLst/>
                        <a:latin typeface="Calibri" panose="020F0502020204030204" pitchFamily="34" charset="0"/>
                      </a:endParaRPr>
                    </a:p>
                  </a:txBody>
                  <a:tcPr marL="144000" marR="9525" marT="9525" marB="0" anchor="b"/>
                </a:tc>
                <a:tc>
                  <a:txBody>
                    <a:bodyPr/>
                    <a:lstStyle/>
                    <a:p>
                      <a:pPr algn="ctr" fontAlgn="b"/>
                      <a:r>
                        <a:rPr lang="en-US" sz="2400" b="1" u="none" strike="noStrike" dirty="0">
                          <a:effectLst/>
                        </a:rPr>
                        <a:t>-</a:t>
                      </a:r>
                      <a:r>
                        <a:rPr lang="lv-LV" sz="2400" b="1" u="none" strike="noStrike" dirty="0">
                          <a:effectLst/>
                        </a:rPr>
                        <a:t>2</a:t>
                      </a:r>
                      <a:r>
                        <a:rPr lang="en-US" sz="2400" b="1" u="none" strike="noStrike" dirty="0">
                          <a:effectLst/>
                        </a:rPr>
                        <a:t>%</a:t>
                      </a:r>
                      <a:endParaRPr lang="en-US"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b="1" u="none" strike="noStrike" dirty="0">
                          <a:effectLst/>
                        </a:rPr>
                        <a:t>3%</a:t>
                      </a:r>
                      <a:endParaRPr lang="en-US"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b="1" u="none" strike="noStrike" dirty="0">
                          <a:effectLst/>
                        </a:rPr>
                        <a:t>-10%</a:t>
                      </a:r>
                      <a:endParaRPr lang="en-US" sz="2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56229639"/>
                  </a:ext>
                </a:extLst>
              </a:tr>
              <a:tr h="809609">
                <a:tc>
                  <a:txBody>
                    <a:bodyPr/>
                    <a:lstStyle/>
                    <a:p>
                      <a:pPr algn="l" fontAlgn="b"/>
                      <a:r>
                        <a:rPr lang="en-US" sz="2400" b="1" u="none" strike="noStrike" dirty="0">
                          <a:effectLst/>
                        </a:rPr>
                        <a:t>15 </a:t>
                      </a:r>
                      <a:r>
                        <a:rPr lang="en-US" sz="2400" b="1" u="none" strike="noStrike" dirty="0" err="1">
                          <a:effectLst/>
                        </a:rPr>
                        <a:t>gadus</a:t>
                      </a:r>
                      <a:r>
                        <a:rPr lang="en-US" sz="2400" b="1" u="none" strike="noStrike" dirty="0">
                          <a:effectLst/>
                        </a:rPr>
                        <a:t> </a:t>
                      </a:r>
                      <a:r>
                        <a:rPr lang="en-US" sz="2400" b="1" u="none" strike="noStrike" dirty="0" err="1">
                          <a:effectLst/>
                        </a:rPr>
                        <a:t>vecu</a:t>
                      </a:r>
                      <a:r>
                        <a:rPr lang="en-US" sz="2400" b="1" u="none" strike="noStrike" dirty="0">
                          <a:effectLst/>
                        </a:rPr>
                        <a:t> </a:t>
                      </a:r>
                      <a:r>
                        <a:rPr lang="en-US" sz="2400" b="1" u="none" strike="noStrike" dirty="0" err="1">
                          <a:effectLst/>
                        </a:rPr>
                        <a:t>jauniešu</a:t>
                      </a:r>
                      <a:r>
                        <a:rPr lang="en-US" sz="2400" b="1" u="none" strike="noStrike" dirty="0">
                          <a:effectLst/>
                        </a:rPr>
                        <a:t>  </a:t>
                      </a:r>
                      <a:r>
                        <a:rPr lang="en-US" sz="2400" b="1" u="none" strike="noStrike" dirty="0" err="1">
                          <a:effectLst/>
                        </a:rPr>
                        <a:t>skaits</a:t>
                      </a:r>
                      <a:endParaRPr lang="en-US" sz="2400" b="1" i="0" u="none" strike="noStrike" dirty="0">
                        <a:solidFill>
                          <a:srgbClr val="000000"/>
                        </a:solidFill>
                        <a:effectLst/>
                        <a:latin typeface="Calibri" panose="020F0502020204030204" pitchFamily="34" charset="0"/>
                      </a:endParaRPr>
                    </a:p>
                  </a:txBody>
                  <a:tcPr marL="144000" marR="9525" marT="9525" marB="0" anchor="b"/>
                </a:tc>
                <a:tc>
                  <a:txBody>
                    <a:bodyPr/>
                    <a:lstStyle/>
                    <a:p>
                      <a:pPr algn="ctr" fontAlgn="b"/>
                      <a:r>
                        <a:rPr lang="en-US" sz="2400" b="1" u="none" strike="noStrike">
                          <a:effectLst/>
                        </a:rPr>
                        <a:t>-13%</a:t>
                      </a:r>
                      <a:endParaRPr lang="en-US"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b="1" u="none" strike="noStrike">
                          <a:effectLst/>
                        </a:rPr>
                        <a:t>-13%</a:t>
                      </a:r>
                      <a:endParaRPr lang="en-US"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b="1" u="none" strike="noStrike" dirty="0">
                          <a:effectLst/>
                        </a:rPr>
                        <a:t>-27%</a:t>
                      </a:r>
                      <a:endParaRPr lang="en-US" sz="2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68167151"/>
                  </a:ext>
                </a:extLst>
              </a:tr>
              <a:tr h="435303">
                <a:tc>
                  <a:txBody>
                    <a:bodyPr/>
                    <a:lstStyle/>
                    <a:p>
                      <a:pPr algn="l" fontAlgn="b"/>
                      <a:r>
                        <a:rPr lang="en-US" sz="2400" b="1" u="none" strike="noStrike" dirty="0">
                          <a:effectLst/>
                        </a:rPr>
                        <a:t>PISA </a:t>
                      </a:r>
                      <a:r>
                        <a:rPr lang="en-US" sz="2400" b="1" u="none" strike="noStrike" dirty="0" err="1">
                          <a:effectLst/>
                        </a:rPr>
                        <a:t>ietvertie</a:t>
                      </a:r>
                      <a:r>
                        <a:rPr lang="en-US" sz="2400" b="1" u="none" strike="noStrike" dirty="0">
                          <a:effectLst/>
                        </a:rPr>
                        <a:t> 15 </a:t>
                      </a:r>
                      <a:r>
                        <a:rPr lang="en-US" sz="2400" b="1" u="none" strike="noStrike" dirty="0" err="1">
                          <a:effectLst/>
                        </a:rPr>
                        <a:t>gadīgie</a:t>
                      </a:r>
                      <a:endParaRPr lang="en-US" sz="2400" b="1" i="0" u="none" strike="noStrike" dirty="0">
                        <a:solidFill>
                          <a:srgbClr val="000000"/>
                        </a:solidFill>
                        <a:effectLst/>
                        <a:latin typeface="Calibri" panose="020F0502020204030204" pitchFamily="34" charset="0"/>
                      </a:endParaRPr>
                    </a:p>
                  </a:txBody>
                  <a:tcPr marL="144000" marR="9525" marT="9525" marB="0" anchor="b"/>
                </a:tc>
                <a:tc>
                  <a:txBody>
                    <a:bodyPr/>
                    <a:lstStyle/>
                    <a:p>
                      <a:pPr algn="ctr" fontAlgn="b"/>
                      <a:r>
                        <a:rPr lang="en-US" sz="2400" b="1" u="none" strike="noStrike">
                          <a:effectLst/>
                        </a:rPr>
                        <a:t>-12%</a:t>
                      </a:r>
                      <a:endParaRPr lang="en-US"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b="1" u="none" strike="noStrike">
                          <a:effectLst/>
                        </a:rPr>
                        <a:t>-9%</a:t>
                      </a:r>
                      <a:endParaRPr lang="en-US"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b="1" u="none" strike="noStrike" dirty="0">
                          <a:effectLst/>
                        </a:rPr>
                        <a:t>-32%</a:t>
                      </a:r>
                      <a:endParaRPr lang="en-US" sz="2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36478979"/>
                  </a:ext>
                </a:extLst>
              </a:tr>
            </a:tbl>
          </a:graphicData>
        </a:graphic>
      </p:graphicFrame>
    </p:spTree>
    <p:extLst>
      <p:ext uri="{BB962C8B-B14F-4D97-AF65-F5344CB8AC3E}">
        <p14:creationId xmlns:p14="http://schemas.microsoft.com/office/powerpoint/2010/main" val="24583977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9770" y="591779"/>
            <a:ext cx="7886700" cy="669032"/>
          </a:xfrm>
        </p:spPr>
        <p:txBody>
          <a:bodyPr>
            <a:normAutofit/>
          </a:bodyPr>
          <a:lstStyle/>
          <a:p>
            <a:r>
              <a:rPr lang="lv-LV" sz="3200" b="1" dirty="0">
                <a:solidFill>
                  <a:srgbClr val="990000"/>
                </a:solidFill>
                <a:effectLst>
                  <a:outerShdw blurRad="38100" dist="38100" dir="2700000" algn="tl">
                    <a:srgbClr val="000000">
                      <a:alpha val="43137"/>
                    </a:srgbClr>
                  </a:outerShdw>
                </a:effectLst>
                <a:latin typeface="+mn-lt"/>
              </a:rPr>
              <a:t>Vidējais skolēnu skaits, PISA 2009, 2018 </a:t>
            </a:r>
            <a:endParaRPr lang="en-US" sz="3200" b="1" dirty="0">
              <a:solidFill>
                <a:srgbClr val="990000"/>
              </a:solidFill>
              <a:effectLst>
                <a:outerShdw blurRad="38100" dist="38100" dir="2700000" algn="tl">
                  <a:srgbClr val="000000">
                    <a:alpha val="43137"/>
                  </a:srgbClr>
                </a:outerShdw>
              </a:effectLst>
              <a:latin typeface="+mn-lt"/>
            </a:endParaRPr>
          </a:p>
        </p:txBody>
      </p:sp>
      <p:graphicFrame>
        <p:nvGraphicFramePr>
          <p:cNvPr id="7" name="Table 6"/>
          <p:cNvGraphicFramePr>
            <a:graphicFrameLocks noGrp="1"/>
          </p:cNvGraphicFramePr>
          <p:nvPr/>
        </p:nvGraphicFramePr>
        <p:xfrm>
          <a:off x="619770" y="1805608"/>
          <a:ext cx="8200700" cy="2943593"/>
        </p:xfrm>
        <a:graphic>
          <a:graphicData uri="http://schemas.openxmlformats.org/drawingml/2006/table">
            <a:tbl>
              <a:tblPr firstRow="1" firstCol="1" bandRow="1">
                <a:tableStyleId>{69CF1AB2-1976-4502-BF36-3FF5EA218861}</a:tableStyleId>
              </a:tblPr>
              <a:tblGrid>
                <a:gridCol w="3186260">
                  <a:extLst>
                    <a:ext uri="{9D8B030D-6E8A-4147-A177-3AD203B41FA5}">
                      <a16:colId xmlns:a16="http://schemas.microsoft.com/office/drawing/2014/main" val="1919411227"/>
                    </a:ext>
                  </a:extLst>
                </a:gridCol>
                <a:gridCol w="1253610">
                  <a:extLst>
                    <a:ext uri="{9D8B030D-6E8A-4147-A177-3AD203B41FA5}">
                      <a16:colId xmlns:a16="http://schemas.microsoft.com/office/drawing/2014/main" val="659787793"/>
                    </a:ext>
                  </a:extLst>
                </a:gridCol>
                <a:gridCol w="1253610">
                  <a:extLst>
                    <a:ext uri="{9D8B030D-6E8A-4147-A177-3AD203B41FA5}">
                      <a16:colId xmlns:a16="http://schemas.microsoft.com/office/drawing/2014/main" val="3489222685"/>
                    </a:ext>
                  </a:extLst>
                </a:gridCol>
                <a:gridCol w="1253610">
                  <a:extLst>
                    <a:ext uri="{9D8B030D-6E8A-4147-A177-3AD203B41FA5}">
                      <a16:colId xmlns:a16="http://schemas.microsoft.com/office/drawing/2014/main" val="1949652495"/>
                    </a:ext>
                  </a:extLst>
                </a:gridCol>
                <a:gridCol w="1253610">
                  <a:extLst>
                    <a:ext uri="{9D8B030D-6E8A-4147-A177-3AD203B41FA5}">
                      <a16:colId xmlns:a16="http://schemas.microsoft.com/office/drawing/2014/main" val="3238184699"/>
                    </a:ext>
                  </a:extLst>
                </a:gridCol>
              </a:tblGrid>
              <a:tr h="402919">
                <a:tc>
                  <a:txBody>
                    <a:bodyPr/>
                    <a:lstStyle/>
                    <a:p>
                      <a:pPr>
                        <a:lnSpc>
                          <a:spcPct val="107000"/>
                        </a:lnSpc>
                        <a:spcAft>
                          <a:spcPts val="0"/>
                        </a:spcAft>
                      </a:pPr>
                      <a:r>
                        <a:rPr lang="en-US" sz="2000" b="1" dirty="0">
                          <a:effectLst/>
                        </a:rPr>
                        <a:t> </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2000" b="1">
                          <a:effectLst/>
                        </a:rPr>
                        <a:t>Gads</a:t>
                      </a:r>
                      <a:endPar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2000" b="1">
                          <a:effectLst/>
                        </a:rPr>
                        <a:t>Igaunija</a:t>
                      </a:r>
                      <a:endPar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2000" b="1">
                          <a:effectLst/>
                        </a:rPr>
                        <a:t>Somija</a:t>
                      </a:r>
                      <a:endPar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2000" b="1">
                          <a:effectLst/>
                        </a:rPr>
                        <a:t>Latvija</a:t>
                      </a:r>
                      <a:endPar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33876441"/>
                  </a:ext>
                </a:extLst>
              </a:tr>
              <a:tr h="394186">
                <a:tc rowSpan="2">
                  <a:txBody>
                    <a:bodyPr/>
                    <a:lstStyle/>
                    <a:p>
                      <a:pPr>
                        <a:lnSpc>
                          <a:spcPct val="107000"/>
                        </a:lnSpc>
                        <a:spcAft>
                          <a:spcPts val="0"/>
                        </a:spcAft>
                      </a:pPr>
                      <a:r>
                        <a:rPr lang="en-US" sz="2000" b="1" dirty="0" err="1">
                          <a:effectLst/>
                        </a:rPr>
                        <a:t>Vidējais</a:t>
                      </a:r>
                      <a:r>
                        <a:rPr lang="en-US" sz="2000" b="1" dirty="0">
                          <a:effectLst/>
                        </a:rPr>
                        <a:t> </a:t>
                      </a:r>
                      <a:r>
                        <a:rPr lang="en-US" sz="2000" b="1" dirty="0" err="1">
                          <a:effectLst/>
                        </a:rPr>
                        <a:t>skolēnu</a:t>
                      </a:r>
                      <a:r>
                        <a:rPr lang="en-US" sz="2000" b="1" dirty="0">
                          <a:effectLst/>
                        </a:rPr>
                        <a:t> </a:t>
                      </a:r>
                      <a:r>
                        <a:rPr lang="en-US" sz="2000" b="1" dirty="0" err="1">
                          <a:effectLst/>
                        </a:rPr>
                        <a:t>skaits</a:t>
                      </a:r>
                      <a:r>
                        <a:rPr lang="en-US" sz="2000" b="1" dirty="0">
                          <a:effectLst/>
                        </a:rPr>
                        <a:t> </a:t>
                      </a:r>
                      <a:r>
                        <a:rPr lang="en-US" sz="2000" b="1" dirty="0" err="1">
                          <a:effectLst/>
                        </a:rPr>
                        <a:t>skolā</a:t>
                      </a:r>
                      <a:r>
                        <a:rPr lang="lv-LV" sz="2000" b="1" dirty="0">
                          <a:effectLst/>
                        </a:rPr>
                        <a:t> (mediāna)</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2000" b="1" dirty="0">
                          <a:effectLst/>
                        </a:rPr>
                        <a:t>2009</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lv-LV"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299</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lv-LV"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350</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lv-LV"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181</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90241288"/>
                  </a:ext>
                </a:extLst>
              </a:tr>
              <a:tr h="394186">
                <a:tc vMerge="1">
                  <a:txBody>
                    <a:bodyPr/>
                    <a:lstStyle/>
                    <a:p>
                      <a:endParaRPr lang="en-US"/>
                    </a:p>
                  </a:txBody>
                  <a:tcPr/>
                </a:tc>
                <a:tc>
                  <a:txBody>
                    <a:bodyPr/>
                    <a:lstStyle/>
                    <a:p>
                      <a:pPr algn="ctr">
                        <a:lnSpc>
                          <a:spcPct val="107000"/>
                        </a:lnSpc>
                        <a:spcAft>
                          <a:spcPts val="0"/>
                        </a:spcAft>
                      </a:pPr>
                      <a:r>
                        <a:rPr lang="en-US" sz="2000" b="1" dirty="0">
                          <a:solidFill>
                            <a:srgbClr val="990000"/>
                          </a:solidFill>
                          <a:effectLst/>
                        </a:rPr>
                        <a:t>2018</a:t>
                      </a:r>
                      <a:endParaRPr lang="en-US"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lv-LV"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rPr>
                        <a:t>204</a:t>
                      </a:r>
                      <a:endParaRPr lang="en-US"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lv-LV"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rPr>
                        <a:t>338</a:t>
                      </a:r>
                      <a:endParaRPr lang="en-US"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lv-LV"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rPr>
                        <a:t>210</a:t>
                      </a:r>
                      <a:endParaRPr lang="en-US"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07004293"/>
                  </a:ext>
                </a:extLst>
              </a:tr>
              <a:tr h="473628">
                <a:tc rowSpan="2">
                  <a:txBody>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lang="en-US" sz="2000" b="1" dirty="0" err="1">
                          <a:effectLst/>
                        </a:rPr>
                        <a:t>Vidējais</a:t>
                      </a:r>
                      <a:r>
                        <a:rPr lang="en-US" sz="2000" b="1" dirty="0">
                          <a:effectLst/>
                        </a:rPr>
                        <a:t> </a:t>
                      </a:r>
                      <a:r>
                        <a:rPr lang="en-US" sz="2000" b="1" dirty="0" err="1">
                          <a:effectLst/>
                        </a:rPr>
                        <a:t>skolēnu</a:t>
                      </a:r>
                      <a:r>
                        <a:rPr lang="en-US" sz="2000" b="1" dirty="0">
                          <a:effectLst/>
                        </a:rPr>
                        <a:t> </a:t>
                      </a:r>
                      <a:r>
                        <a:rPr lang="en-US" sz="2000" b="1" dirty="0" err="1">
                          <a:effectLst/>
                        </a:rPr>
                        <a:t>skaits</a:t>
                      </a:r>
                      <a:r>
                        <a:rPr lang="en-US" sz="2000" b="1" dirty="0">
                          <a:effectLst/>
                        </a:rPr>
                        <a:t> </a:t>
                      </a:r>
                      <a:r>
                        <a:rPr lang="en-US" sz="2000" b="1" dirty="0" err="1">
                          <a:effectLst/>
                        </a:rPr>
                        <a:t>skolas</a:t>
                      </a:r>
                      <a:r>
                        <a:rPr lang="en-US" sz="2000" b="1" dirty="0">
                          <a:effectLst/>
                        </a:rPr>
                        <a:t> dev</a:t>
                      </a:r>
                      <a:r>
                        <a:rPr lang="lv-LV" sz="2000" b="1" dirty="0">
                          <a:effectLst/>
                        </a:rPr>
                        <a:t>ī</a:t>
                      </a:r>
                      <a:r>
                        <a:rPr lang="en-US" sz="2000" b="1" dirty="0" err="1">
                          <a:effectLst/>
                        </a:rPr>
                        <a:t>tajās</a:t>
                      </a:r>
                      <a:r>
                        <a:rPr lang="en-US" sz="2000" b="1" dirty="0">
                          <a:effectLst/>
                        </a:rPr>
                        <a:t> </a:t>
                      </a:r>
                      <a:r>
                        <a:rPr lang="en-US" sz="2000" b="1" dirty="0" err="1">
                          <a:effectLst/>
                        </a:rPr>
                        <a:t>klasēs</a:t>
                      </a:r>
                      <a:r>
                        <a:rPr lang="lv-LV" sz="2000" b="1" dirty="0">
                          <a:effectLst/>
                        </a:rPr>
                        <a:t> (mediāna)</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2000" b="1">
                          <a:effectLst/>
                        </a:rPr>
                        <a:t>2009</a:t>
                      </a:r>
                      <a:endPar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lv-LV"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22</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lv-LV"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94</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lv-LV"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00846329"/>
                  </a:ext>
                </a:extLst>
              </a:tr>
              <a:tr h="394186">
                <a:tc vMerge="1">
                  <a:txBody>
                    <a:bodyPr/>
                    <a:lstStyle/>
                    <a:p>
                      <a:endParaRPr lang="en-US"/>
                    </a:p>
                  </a:txBody>
                  <a:tcPr/>
                </a:tc>
                <a:tc>
                  <a:txBody>
                    <a:bodyPr/>
                    <a:lstStyle/>
                    <a:p>
                      <a:pPr algn="ctr">
                        <a:lnSpc>
                          <a:spcPct val="107000"/>
                        </a:lnSpc>
                        <a:spcAft>
                          <a:spcPts val="0"/>
                        </a:spcAft>
                      </a:pPr>
                      <a:r>
                        <a:rPr lang="en-US" sz="2000" b="1" dirty="0">
                          <a:solidFill>
                            <a:srgbClr val="990000"/>
                          </a:solidFill>
                          <a:effectLst/>
                        </a:rPr>
                        <a:t>2018</a:t>
                      </a:r>
                      <a:endParaRPr lang="en-US"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lv-LV"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rPr>
                        <a:t>19</a:t>
                      </a:r>
                      <a:endParaRPr lang="en-US"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lv-LV"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rPr>
                        <a:t>66</a:t>
                      </a:r>
                      <a:endParaRPr lang="en-US"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lv-LV"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rPr>
                        <a:t>19</a:t>
                      </a:r>
                      <a:endParaRPr lang="en-US"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38692392"/>
                  </a:ext>
                </a:extLst>
              </a:tr>
              <a:tr h="394186">
                <a:tc rowSpan="2">
                  <a:txBody>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lang="en-US" sz="2000" b="1" dirty="0" err="1">
                          <a:effectLst/>
                        </a:rPr>
                        <a:t>Vidējais</a:t>
                      </a:r>
                      <a:r>
                        <a:rPr lang="en-US" sz="2000" b="1" dirty="0">
                          <a:effectLst/>
                        </a:rPr>
                        <a:t> </a:t>
                      </a:r>
                      <a:r>
                        <a:rPr lang="en-US" sz="2000" b="1" dirty="0" err="1">
                          <a:effectLst/>
                        </a:rPr>
                        <a:t>devītās</a:t>
                      </a:r>
                      <a:r>
                        <a:rPr lang="en-US" sz="2000" b="1" dirty="0">
                          <a:effectLst/>
                        </a:rPr>
                        <a:t> </a:t>
                      </a:r>
                      <a:r>
                        <a:rPr lang="en-US" sz="2000" b="1" dirty="0" err="1">
                          <a:effectLst/>
                        </a:rPr>
                        <a:t>klases</a:t>
                      </a:r>
                      <a:r>
                        <a:rPr lang="en-US" sz="2000" b="1" dirty="0">
                          <a:effectLst/>
                        </a:rPr>
                        <a:t> </a:t>
                      </a:r>
                      <a:r>
                        <a:rPr lang="en-US" sz="2000" b="1" dirty="0" err="1">
                          <a:effectLst/>
                        </a:rPr>
                        <a:t>lielums</a:t>
                      </a:r>
                      <a:r>
                        <a:rPr lang="lv-LV" sz="2000" b="1" dirty="0">
                          <a:effectLst/>
                        </a:rPr>
                        <a:t> (mediāna)</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2000" b="1">
                          <a:effectLst/>
                        </a:rPr>
                        <a:t>2009</a:t>
                      </a:r>
                      <a:endPar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2000" b="1">
                          <a:effectLst/>
                        </a:rPr>
                        <a:t>…</a:t>
                      </a:r>
                      <a:endPar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2000" b="1">
                          <a:effectLst/>
                        </a:rPr>
                        <a:t>…</a:t>
                      </a:r>
                      <a:endPar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2000" b="1">
                          <a:effectLst/>
                        </a:rPr>
                        <a:t>…</a:t>
                      </a:r>
                      <a:endPar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27256941"/>
                  </a:ext>
                </a:extLst>
              </a:tr>
              <a:tr h="394186">
                <a:tc vMerge="1">
                  <a:txBody>
                    <a:bodyPr/>
                    <a:lstStyle/>
                    <a:p>
                      <a:endParaRPr lang="en-US"/>
                    </a:p>
                  </a:txBody>
                  <a:tcPr/>
                </a:tc>
                <a:tc>
                  <a:txBody>
                    <a:bodyPr/>
                    <a:lstStyle/>
                    <a:p>
                      <a:pPr algn="ctr">
                        <a:lnSpc>
                          <a:spcPct val="107000"/>
                        </a:lnSpc>
                        <a:spcAft>
                          <a:spcPts val="0"/>
                        </a:spcAft>
                      </a:pPr>
                      <a:r>
                        <a:rPr lang="en-US" sz="2000" b="1" dirty="0">
                          <a:solidFill>
                            <a:srgbClr val="990000"/>
                          </a:solidFill>
                          <a:effectLst/>
                        </a:rPr>
                        <a:t>2018</a:t>
                      </a:r>
                      <a:endParaRPr lang="en-US"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lv-LV"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rPr>
                        <a:t>18</a:t>
                      </a:r>
                      <a:endParaRPr lang="en-US"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lv-LV"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rPr>
                        <a:t>18</a:t>
                      </a:r>
                      <a:endParaRPr lang="en-US"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lv-LV"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rPr>
                        <a:t>13</a:t>
                      </a:r>
                      <a:endParaRPr lang="en-US" sz="20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21361193"/>
                  </a:ext>
                </a:extLst>
              </a:tr>
            </a:tbl>
          </a:graphicData>
        </a:graphic>
      </p:graphicFrame>
      <p:graphicFrame>
        <p:nvGraphicFramePr>
          <p:cNvPr id="4" name="Table 3"/>
          <p:cNvGraphicFramePr>
            <a:graphicFrameLocks noGrp="1"/>
          </p:cNvGraphicFramePr>
          <p:nvPr/>
        </p:nvGraphicFramePr>
        <p:xfrm>
          <a:off x="653363" y="5158404"/>
          <a:ext cx="8200702" cy="933450"/>
        </p:xfrm>
        <a:graphic>
          <a:graphicData uri="http://schemas.openxmlformats.org/drawingml/2006/table">
            <a:tbl>
              <a:tblPr>
                <a:tableStyleId>{69CF1AB2-1976-4502-BF36-3FF5EA218861}</a:tableStyleId>
              </a:tblPr>
              <a:tblGrid>
                <a:gridCol w="3232150">
                  <a:extLst>
                    <a:ext uri="{9D8B030D-6E8A-4147-A177-3AD203B41FA5}">
                      <a16:colId xmlns:a16="http://schemas.microsoft.com/office/drawing/2014/main" val="3548504961"/>
                    </a:ext>
                  </a:extLst>
                </a:gridCol>
                <a:gridCol w="1872208">
                  <a:extLst>
                    <a:ext uri="{9D8B030D-6E8A-4147-A177-3AD203B41FA5}">
                      <a16:colId xmlns:a16="http://schemas.microsoft.com/office/drawing/2014/main" val="946667783"/>
                    </a:ext>
                  </a:extLst>
                </a:gridCol>
                <a:gridCol w="1584176">
                  <a:extLst>
                    <a:ext uri="{9D8B030D-6E8A-4147-A177-3AD203B41FA5}">
                      <a16:colId xmlns:a16="http://schemas.microsoft.com/office/drawing/2014/main" val="3730622365"/>
                    </a:ext>
                  </a:extLst>
                </a:gridCol>
                <a:gridCol w="1512168">
                  <a:extLst>
                    <a:ext uri="{9D8B030D-6E8A-4147-A177-3AD203B41FA5}">
                      <a16:colId xmlns:a16="http://schemas.microsoft.com/office/drawing/2014/main" val="2768400670"/>
                    </a:ext>
                  </a:extLst>
                </a:gridCol>
              </a:tblGrid>
              <a:tr h="285914">
                <a:tc>
                  <a:txBody>
                    <a:bodyPr/>
                    <a:lstStyle/>
                    <a:p>
                      <a:pPr algn="l" fontAlgn="b"/>
                      <a:r>
                        <a:rPr lang="lv-LV" sz="2000" b="1" u="none" strike="noStrike" dirty="0">
                          <a:solidFill>
                            <a:srgbClr val="990000"/>
                          </a:solidFill>
                          <a:effectLst/>
                        </a:rPr>
                        <a:t>2018</a:t>
                      </a:r>
                      <a:r>
                        <a:rPr lang="en-US" sz="2000" b="1" u="none" strike="noStrike" dirty="0">
                          <a:solidFill>
                            <a:srgbClr val="990000"/>
                          </a:solidFill>
                          <a:effectLst/>
                        </a:rPr>
                        <a:t> </a:t>
                      </a:r>
                      <a:endParaRPr lang="en-US" sz="2000" b="1" i="0" u="none" strike="noStrike" dirty="0">
                        <a:solidFill>
                          <a:srgbClr val="99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err="1">
                          <a:effectLst/>
                        </a:rPr>
                        <a:t>Igaunija</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err="1">
                          <a:effectLst/>
                        </a:rPr>
                        <a:t>Somija</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a:effectLst/>
                        </a:rPr>
                        <a:t>Latvija</a:t>
                      </a:r>
                      <a:endParaRPr lang="en-US" sz="20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04818354"/>
                  </a:ext>
                </a:extLst>
              </a:tr>
              <a:tr h="362158">
                <a:tc>
                  <a:txBody>
                    <a:bodyPr/>
                    <a:lstStyle/>
                    <a:p>
                      <a:pPr algn="l" fontAlgn="ctr"/>
                      <a:r>
                        <a:rPr lang="en-US" sz="2000" b="1" u="none" strike="noStrike" dirty="0" err="1">
                          <a:effectLst/>
                        </a:rPr>
                        <a:t>Iedzīvotāju</a:t>
                      </a:r>
                      <a:r>
                        <a:rPr lang="en-US" sz="2000" b="1" u="none" strike="noStrike" dirty="0">
                          <a:effectLst/>
                        </a:rPr>
                        <a:t> </a:t>
                      </a:r>
                      <a:r>
                        <a:rPr lang="en-US" sz="2000" b="1" u="none" strike="noStrike" dirty="0" err="1">
                          <a:effectLst/>
                        </a:rPr>
                        <a:t>blīvums</a:t>
                      </a:r>
                      <a:r>
                        <a:rPr lang="en-US" sz="2000" b="1" u="none" strike="noStrike" dirty="0">
                          <a:effectLst/>
                        </a:rPr>
                        <a:t> </a:t>
                      </a:r>
                      <a:br>
                        <a:rPr lang="lv-LV" sz="2000" b="1" u="none" strike="noStrike" dirty="0">
                          <a:effectLst/>
                        </a:rPr>
                      </a:br>
                      <a:r>
                        <a:rPr lang="en-US" sz="2000" b="1" u="none" strike="noStrike" dirty="0">
                          <a:effectLst/>
                        </a:rPr>
                        <a:t>(</a:t>
                      </a:r>
                      <a:r>
                        <a:rPr lang="en-US" sz="2000" b="1" u="none" strike="noStrike" dirty="0" err="1">
                          <a:effectLst/>
                        </a:rPr>
                        <a:t>cilvēki</a:t>
                      </a:r>
                      <a:r>
                        <a:rPr lang="en-US" sz="2000" b="1" u="none" strike="noStrike" dirty="0">
                          <a:effectLst/>
                        </a:rPr>
                        <a:t> / kv.km.)</a:t>
                      </a:r>
                      <a:endParaRPr lang="en-US" sz="20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2000" b="1" u="none" strike="noStrike" dirty="0">
                          <a:effectLst/>
                        </a:rPr>
                        <a:t>30,8</a:t>
                      </a:r>
                      <a:endParaRPr lang="en-US" sz="20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2000" b="1" u="none" strike="noStrike" dirty="0">
                          <a:effectLst/>
                        </a:rPr>
                        <a:t>18,1</a:t>
                      </a:r>
                      <a:endParaRPr lang="en-US" sz="20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2000" b="1" u="none" strike="noStrike" dirty="0">
                          <a:effectLst/>
                        </a:rPr>
                        <a:t>31,21</a:t>
                      </a:r>
                      <a:endParaRPr lang="en-US" sz="20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041717066"/>
                  </a:ext>
                </a:extLst>
              </a:tr>
            </a:tbl>
          </a:graphicData>
        </a:graphic>
      </p:graphicFrame>
    </p:spTree>
    <p:extLst>
      <p:ext uri="{BB962C8B-B14F-4D97-AF65-F5344CB8AC3E}">
        <p14:creationId xmlns:p14="http://schemas.microsoft.com/office/powerpoint/2010/main" val="9953681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59618"/>
          </a:xfrm>
        </p:spPr>
        <p:txBody>
          <a:bodyPr>
            <a:normAutofit/>
          </a:bodyPr>
          <a:lstStyle/>
          <a:p>
            <a:pPr lvl="0">
              <a:lnSpc>
                <a:spcPct val="107000"/>
              </a:lnSpc>
              <a:spcBef>
                <a:spcPts val="0"/>
              </a:spcBef>
              <a:defRPr/>
            </a:pPr>
            <a:r>
              <a:rPr lang="lv-LV" sz="2800" b="1" dirty="0">
                <a:solidFill>
                  <a:srgbClr val="990000"/>
                </a:solidFill>
                <a:effectLst>
                  <a:outerShdw blurRad="38100" dist="38100" dir="2700000" algn="tl">
                    <a:srgbClr val="000000">
                      <a:alpha val="43137"/>
                    </a:srgbClr>
                  </a:outerShdw>
                </a:effectLst>
                <a:latin typeface="+mn-lt"/>
              </a:rPr>
              <a:t>S</a:t>
            </a:r>
            <a:r>
              <a:rPr lang="en-US" sz="2800" b="1" dirty="0" err="1">
                <a:solidFill>
                  <a:srgbClr val="990000"/>
                </a:solidFill>
                <a:effectLst>
                  <a:outerShdw blurRad="38100" dist="38100" dir="2700000" algn="tl">
                    <a:srgbClr val="000000">
                      <a:alpha val="43137"/>
                    </a:srgbClr>
                  </a:outerShdw>
                </a:effectLst>
                <a:latin typeface="+mn-lt"/>
              </a:rPr>
              <a:t>kolēnu</a:t>
            </a:r>
            <a:r>
              <a:rPr lang="en-US" sz="2800" b="1" dirty="0">
                <a:solidFill>
                  <a:srgbClr val="990000"/>
                </a:solidFill>
                <a:effectLst>
                  <a:outerShdw blurRad="38100" dist="38100" dir="2700000" algn="tl">
                    <a:srgbClr val="000000">
                      <a:alpha val="43137"/>
                    </a:srgbClr>
                  </a:outerShdw>
                </a:effectLst>
                <a:latin typeface="+mn-lt"/>
              </a:rPr>
              <a:t> </a:t>
            </a:r>
            <a:r>
              <a:rPr lang="en-US" sz="2800" b="1" dirty="0" err="1">
                <a:solidFill>
                  <a:srgbClr val="990000"/>
                </a:solidFill>
                <a:effectLst>
                  <a:outerShdw blurRad="38100" dist="38100" dir="2700000" algn="tl">
                    <a:srgbClr val="000000">
                      <a:alpha val="43137"/>
                    </a:srgbClr>
                  </a:outerShdw>
                </a:effectLst>
                <a:latin typeface="+mn-lt"/>
              </a:rPr>
              <a:t>skaits</a:t>
            </a:r>
            <a:r>
              <a:rPr lang="en-US" sz="2800" b="1" dirty="0">
                <a:solidFill>
                  <a:srgbClr val="990000"/>
                </a:solidFill>
                <a:effectLst>
                  <a:outerShdw blurRad="38100" dist="38100" dir="2700000" algn="tl">
                    <a:srgbClr val="000000">
                      <a:alpha val="43137"/>
                    </a:srgbClr>
                  </a:outerShdw>
                </a:effectLst>
                <a:latin typeface="+mn-lt"/>
              </a:rPr>
              <a:t> </a:t>
            </a:r>
            <a:r>
              <a:rPr lang="en-US" sz="2800" b="1" dirty="0" err="1">
                <a:solidFill>
                  <a:srgbClr val="990000"/>
                </a:solidFill>
                <a:effectLst>
                  <a:outerShdw blurRad="38100" dist="38100" dir="2700000" algn="tl">
                    <a:srgbClr val="000000">
                      <a:alpha val="43137"/>
                    </a:srgbClr>
                  </a:outerShdw>
                </a:effectLst>
                <a:latin typeface="+mn-lt"/>
              </a:rPr>
              <a:t>skolas</a:t>
            </a:r>
            <a:r>
              <a:rPr lang="en-US" sz="2800" b="1" dirty="0">
                <a:solidFill>
                  <a:srgbClr val="990000"/>
                </a:solidFill>
                <a:effectLst>
                  <a:outerShdw blurRad="38100" dist="38100" dir="2700000" algn="tl">
                    <a:srgbClr val="000000">
                      <a:alpha val="43137"/>
                    </a:srgbClr>
                  </a:outerShdw>
                </a:effectLst>
                <a:latin typeface="+mn-lt"/>
              </a:rPr>
              <a:t> dev</a:t>
            </a:r>
            <a:r>
              <a:rPr lang="lv-LV" sz="2800" b="1" dirty="0">
                <a:solidFill>
                  <a:srgbClr val="990000"/>
                </a:solidFill>
                <a:effectLst>
                  <a:outerShdw blurRad="38100" dist="38100" dir="2700000" algn="tl">
                    <a:srgbClr val="000000">
                      <a:alpha val="43137"/>
                    </a:srgbClr>
                  </a:outerShdw>
                </a:effectLst>
                <a:latin typeface="+mn-lt"/>
              </a:rPr>
              <a:t>ī</a:t>
            </a:r>
            <a:r>
              <a:rPr lang="en-US" sz="2800" b="1" dirty="0" err="1">
                <a:solidFill>
                  <a:srgbClr val="990000"/>
                </a:solidFill>
                <a:effectLst>
                  <a:outerShdw blurRad="38100" dist="38100" dir="2700000" algn="tl">
                    <a:srgbClr val="000000">
                      <a:alpha val="43137"/>
                    </a:srgbClr>
                  </a:outerShdw>
                </a:effectLst>
                <a:latin typeface="+mn-lt"/>
              </a:rPr>
              <a:t>tajās</a:t>
            </a:r>
            <a:r>
              <a:rPr lang="en-US" sz="2800" b="1" dirty="0">
                <a:solidFill>
                  <a:srgbClr val="990000"/>
                </a:solidFill>
                <a:effectLst>
                  <a:outerShdw blurRad="38100" dist="38100" dir="2700000" algn="tl">
                    <a:srgbClr val="000000">
                      <a:alpha val="43137"/>
                    </a:srgbClr>
                  </a:outerShdw>
                </a:effectLst>
                <a:latin typeface="+mn-lt"/>
              </a:rPr>
              <a:t> </a:t>
            </a:r>
            <a:r>
              <a:rPr lang="en-US" sz="2800" b="1" dirty="0" err="1">
                <a:solidFill>
                  <a:srgbClr val="990000"/>
                </a:solidFill>
                <a:effectLst>
                  <a:outerShdw blurRad="38100" dist="38100" dir="2700000" algn="tl">
                    <a:srgbClr val="000000">
                      <a:alpha val="43137"/>
                    </a:srgbClr>
                  </a:outerShdw>
                </a:effectLst>
                <a:latin typeface="+mn-lt"/>
              </a:rPr>
              <a:t>klasēs</a:t>
            </a:r>
            <a:r>
              <a:rPr lang="lv-LV" sz="2800" b="1" dirty="0">
                <a:solidFill>
                  <a:srgbClr val="990000"/>
                </a:solidFill>
                <a:effectLst>
                  <a:outerShdw blurRad="38100" dist="38100" dir="2700000" algn="tl">
                    <a:srgbClr val="000000">
                      <a:alpha val="43137"/>
                    </a:srgbClr>
                  </a:outerShdw>
                </a:effectLst>
                <a:latin typeface="+mn-lt"/>
              </a:rPr>
              <a:t>, 2018</a:t>
            </a:r>
            <a:endParaRPr lang="en-US" sz="2800" b="1" dirty="0">
              <a:solidFill>
                <a:srgbClr val="990000"/>
              </a:solidFill>
              <a:effectLst>
                <a:outerShdw blurRad="38100" dist="38100" dir="2700000" algn="tl">
                  <a:srgbClr val="000000">
                    <a:alpha val="43137"/>
                  </a:srgbClr>
                </a:outerShdw>
              </a:effectLst>
              <a:latin typeface="+mn-lt"/>
            </a:endParaRPr>
          </a:p>
        </p:txBody>
      </p:sp>
      <p:sp>
        <p:nvSpPr>
          <p:cNvPr id="4" name="Content Placeholder 3"/>
          <p:cNvSpPr>
            <a:spLocks noGrp="1"/>
          </p:cNvSpPr>
          <p:nvPr>
            <p:ph sz="half" idx="1"/>
          </p:nvPr>
        </p:nvSpPr>
        <p:spPr>
          <a:xfrm>
            <a:off x="628650" y="1916113"/>
            <a:ext cx="3886200" cy="4260850"/>
          </a:xfrm>
        </p:spPr>
        <p:txBody>
          <a:bodyPr/>
          <a:lstStyle/>
          <a:p>
            <a:pPr marL="0" indent="0" algn="ctr">
              <a:buNone/>
            </a:pPr>
            <a:r>
              <a:rPr lang="lv-LV" sz="2800" b="1" dirty="0">
                <a:solidFill>
                  <a:srgbClr val="990000"/>
                </a:solidFill>
                <a:effectLst>
                  <a:outerShdw blurRad="38100" dist="38100" dir="2700000" algn="tl">
                    <a:srgbClr val="000000">
                      <a:alpha val="43137"/>
                    </a:srgbClr>
                  </a:outerShdw>
                </a:effectLst>
                <a:ea typeface="+mj-ea"/>
                <a:cs typeface="+mj-cs"/>
              </a:rPr>
              <a:t>Somija</a:t>
            </a:r>
            <a:r>
              <a:rPr lang="lv-LV" dirty="0"/>
              <a:t> </a:t>
            </a:r>
          </a:p>
          <a:p>
            <a:pPr marL="0" indent="0">
              <a:buNone/>
            </a:pPr>
            <a:endParaRPr lang="en-US" dirty="0"/>
          </a:p>
        </p:txBody>
      </p:sp>
      <p:sp>
        <p:nvSpPr>
          <p:cNvPr id="5" name="Content Placeholder 4"/>
          <p:cNvSpPr>
            <a:spLocks noGrp="1"/>
          </p:cNvSpPr>
          <p:nvPr>
            <p:ph sz="half" idx="2"/>
          </p:nvPr>
        </p:nvSpPr>
        <p:spPr>
          <a:xfrm>
            <a:off x="5148064" y="1916113"/>
            <a:ext cx="3886200" cy="4608512"/>
          </a:xfrm>
        </p:spPr>
        <p:txBody>
          <a:bodyPr/>
          <a:lstStyle/>
          <a:p>
            <a:pPr marL="0" indent="0" algn="ctr">
              <a:buNone/>
            </a:pPr>
            <a:r>
              <a:rPr lang="lv-LV" sz="2800" b="1" dirty="0">
                <a:solidFill>
                  <a:srgbClr val="990000"/>
                </a:solidFill>
                <a:effectLst>
                  <a:outerShdw blurRad="38100" dist="38100" dir="2700000" algn="tl">
                    <a:srgbClr val="000000">
                      <a:alpha val="43137"/>
                    </a:srgbClr>
                  </a:outerShdw>
                </a:effectLst>
                <a:ea typeface="+mj-ea"/>
                <a:cs typeface="+mj-cs"/>
              </a:rPr>
              <a:t>Latvija</a:t>
            </a:r>
          </a:p>
          <a:p>
            <a:pPr marL="0" indent="0">
              <a:buNone/>
            </a:pPr>
            <a:endParaRPr lang="en-US" dirty="0"/>
          </a:p>
        </p:txBody>
      </p:sp>
      <p:pic>
        <p:nvPicPr>
          <p:cNvPr id="6" name="Attēls 2">
            <a:extLst>
              <a:ext uri="{FF2B5EF4-FFF2-40B4-BE49-F238E27FC236}">
                <a16:creationId xmlns:a16="http://schemas.microsoft.com/office/drawing/2014/main" id="{80081041-A9C4-4CB2-8568-71284481F9FB}"/>
              </a:ext>
            </a:extLst>
          </p:cNvPr>
          <p:cNvPicPr/>
          <p:nvPr/>
        </p:nvPicPr>
        <p:blipFill>
          <a:blip r:embed="rId3"/>
          <a:stretch>
            <a:fillRect/>
          </a:stretch>
        </p:blipFill>
        <p:spPr>
          <a:xfrm>
            <a:off x="179512" y="2420887"/>
            <a:ext cx="4335338" cy="3891011"/>
          </a:xfrm>
          <a:prstGeom prst="rect">
            <a:avLst/>
          </a:prstGeom>
        </p:spPr>
      </p:pic>
      <p:pic>
        <p:nvPicPr>
          <p:cNvPr id="7" name="Attēls 4">
            <a:extLst>
              <a:ext uri="{FF2B5EF4-FFF2-40B4-BE49-F238E27FC236}">
                <a16:creationId xmlns:a16="http://schemas.microsoft.com/office/drawing/2014/main" id="{3BB92D91-9E8E-4916-9C86-092839B9F5D9}"/>
              </a:ext>
            </a:extLst>
          </p:cNvPr>
          <p:cNvPicPr/>
          <p:nvPr/>
        </p:nvPicPr>
        <p:blipFill>
          <a:blip r:embed="rId4"/>
          <a:stretch>
            <a:fillRect/>
          </a:stretch>
        </p:blipFill>
        <p:spPr>
          <a:xfrm>
            <a:off x="4572000" y="2420887"/>
            <a:ext cx="4462264" cy="3891011"/>
          </a:xfrm>
          <a:prstGeom prst="rect">
            <a:avLst/>
          </a:prstGeom>
        </p:spPr>
      </p:pic>
    </p:spTree>
    <p:extLst>
      <p:ext uri="{BB962C8B-B14F-4D97-AF65-F5344CB8AC3E}">
        <p14:creationId xmlns:p14="http://schemas.microsoft.com/office/powerpoint/2010/main" val="1848299651"/>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0648"/>
            <a:ext cx="7886700" cy="615602"/>
          </a:xfrm>
        </p:spPr>
        <p:txBody>
          <a:bodyPr>
            <a:normAutofit/>
          </a:bodyPr>
          <a:lstStyle/>
          <a:p>
            <a:r>
              <a:rPr lang="lv-LV" sz="2800" b="1" dirty="0">
                <a:solidFill>
                  <a:srgbClr val="990000"/>
                </a:solidFill>
                <a:effectLst>
                  <a:outerShdw blurRad="38100" dist="38100" dir="2700000" algn="tl">
                    <a:srgbClr val="000000">
                      <a:alpha val="43137"/>
                    </a:srgbClr>
                  </a:outerShdw>
                </a:effectLst>
                <a:latin typeface="+mn-lt"/>
              </a:rPr>
              <a:t>Skolu konkurence</a:t>
            </a:r>
            <a:endParaRPr lang="en-US" sz="2800" b="1" dirty="0">
              <a:solidFill>
                <a:srgbClr val="990000"/>
              </a:solidFill>
              <a:effectLst>
                <a:outerShdw blurRad="38100" dist="38100" dir="2700000" algn="tl">
                  <a:srgbClr val="000000">
                    <a:alpha val="43137"/>
                  </a:srgbClr>
                </a:outerShdw>
              </a:effectLst>
              <a:latin typeface="+mn-lt"/>
            </a:endParaRPr>
          </a:p>
        </p:txBody>
      </p:sp>
      <p:graphicFrame>
        <p:nvGraphicFramePr>
          <p:cNvPr id="4" name="Table 3"/>
          <p:cNvGraphicFramePr>
            <a:graphicFrameLocks noGrp="1"/>
          </p:cNvGraphicFramePr>
          <p:nvPr/>
        </p:nvGraphicFramePr>
        <p:xfrm>
          <a:off x="408375" y="1248446"/>
          <a:ext cx="8712968" cy="4868026"/>
        </p:xfrm>
        <a:graphic>
          <a:graphicData uri="http://schemas.openxmlformats.org/drawingml/2006/table">
            <a:tbl>
              <a:tblPr>
                <a:tableStyleId>{69CF1AB2-1976-4502-BF36-3FF5EA218861}</a:tableStyleId>
              </a:tblPr>
              <a:tblGrid>
                <a:gridCol w="1518072">
                  <a:extLst>
                    <a:ext uri="{9D8B030D-6E8A-4147-A177-3AD203B41FA5}">
                      <a16:colId xmlns:a16="http://schemas.microsoft.com/office/drawing/2014/main" val="1273220020"/>
                    </a:ext>
                  </a:extLst>
                </a:gridCol>
                <a:gridCol w="2007087">
                  <a:extLst>
                    <a:ext uri="{9D8B030D-6E8A-4147-A177-3AD203B41FA5}">
                      <a16:colId xmlns:a16="http://schemas.microsoft.com/office/drawing/2014/main" val="1264838195"/>
                    </a:ext>
                  </a:extLst>
                </a:gridCol>
                <a:gridCol w="2007087">
                  <a:extLst>
                    <a:ext uri="{9D8B030D-6E8A-4147-A177-3AD203B41FA5}">
                      <a16:colId xmlns:a16="http://schemas.microsoft.com/office/drawing/2014/main" val="1107184007"/>
                    </a:ext>
                  </a:extLst>
                </a:gridCol>
                <a:gridCol w="2007087">
                  <a:extLst>
                    <a:ext uri="{9D8B030D-6E8A-4147-A177-3AD203B41FA5}">
                      <a16:colId xmlns:a16="http://schemas.microsoft.com/office/drawing/2014/main" val="2631465492"/>
                    </a:ext>
                  </a:extLst>
                </a:gridCol>
                <a:gridCol w="1173635">
                  <a:extLst>
                    <a:ext uri="{9D8B030D-6E8A-4147-A177-3AD203B41FA5}">
                      <a16:colId xmlns:a16="http://schemas.microsoft.com/office/drawing/2014/main" val="3851283463"/>
                    </a:ext>
                  </a:extLst>
                </a:gridCol>
              </a:tblGrid>
              <a:tr h="453722">
                <a:tc gridSpan="5">
                  <a:txBody>
                    <a:bodyPr/>
                    <a:lstStyle/>
                    <a:p>
                      <a:pPr algn="ctr" fontAlgn="b"/>
                      <a:r>
                        <a:rPr lang="en-US" sz="2400" b="1" u="none" strike="noStrike" dirty="0" err="1">
                          <a:solidFill>
                            <a:srgbClr val="990000"/>
                          </a:solidFill>
                          <a:effectLst/>
                        </a:rPr>
                        <a:t>Apkārtnē</a:t>
                      </a:r>
                      <a:r>
                        <a:rPr lang="en-US" sz="2400" b="1" u="none" strike="noStrike" dirty="0">
                          <a:solidFill>
                            <a:srgbClr val="990000"/>
                          </a:solidFill>
                          <a:effectLst/>
                        </a:rPr>
                        <a:t> </a:t>
                      </a:r>
                      <a:r>
                        <a:rPr lang="en-US" sz="2400" b="1" u="none" strike="noStrike" dirty="0" err="1">
                          <a:solidFill>
                            <a:srgbClr val="990000"/>
                          </a:solidFill>
                          <a:effectLst/>
                        </a:rPr>
                        <a:t>nav</a:t>
                      </a:r>
                      <a:r>
                        <a:rPr lang="en-US" sz="2400" b="1" u="none" strike="noStrike" dirty="0">
                          <a:solidFill>
                            <a:srgbClr val="990000"/>
                          </a:solidFill>
                          <a:effectLst/>
                        </a:rPr>
                        <a:t> </a:t>
                      </a:r>
                      <a:r>
                        <a:rPr lang="en-US" sz="2400" b="1" u="none" strike="noStrike" dirty="0" err="1">
                          <a:solidFill>
                            <a:srgbClr val="990000"/>
                          </a:solidFill>
                          <a:effectLst/>
                        </a:rPr>
                        <a:t>citu</a:t>
                      </a:r>
                      <a:r>
                        <a:rPr lang="en-US" sz="2400" b="1" u="none" strike="noStrike" dirty="0">
                          <a:solidFill>
                            <a:srgbClr val="990000"/>
                          </a:solidFill>
                          <a:effectLst/>
                        </a:rPr>
                        <a:t> </a:t>
                      </a:r>
                      <a:r>
                        <a:rPr lang="en-US" sz="2400" b="1" u="none" strike="noStrike" dirty="0" err="1">
                          <a:solidFill>
                            <a:srgbClr val="990000"/>
                          </a:solidFill>
                          <a:effectLst/>
                        </a:rPr>
                        <a:t>skolu</a:t>
                      </a:r>
                      <a:r>
                        <a:rPr lang="en-US" sz="2400" b="1" u="none" strike="noStrike" dirty="0">
                          <a:solidFill>
                            <a:srgbClr val="990000"/>
                          </a:solidFill>
                          <a:effectLst/>
                        </a:rPr>
                        <a:t>, </a:t>
                      </a:r>
                      <a:r>
                        <a:rPr lang="en-US" sz="2400" b="1" u="none" strike="noStrike" dirty="0" err="1">
                          <a:solidFill>
                            <a:srgbClr val="990000"/>
                          </a:solidFill>
                          <a:effectLst/>
                        </a:rPr>
                        <a:t>uz</a:t>
                      </a:r>
                      <a:r>
                        <a:rPr lang="en-US" sz="2400" b="1" u="none" strike="noStrike" dirty="0">
                          <a:solidFill>
                            <a:srgbClr val="990000"/>
                          </a:solidFill>
                          <a:effectLst/>
                        </a:rPr>
                        <a:t> </a:t>
                      </a:r>
                      <a:r>
                        <a:rPr lang="en-US" sz="2400" b="1" u="none" strike="noStrike" dirty="0" err="1">
                          <a:solidFill>
                            <a:srgbClr val="990000"/>
                          </a:solidFill>
                          <a:effectLst/>
                        </a:rPr>
                        <a:t>kurām</a:t>
                      </a:r>
                      <a:r>
                        <a:rPr lang="en-US" sz="2400" b="1" u="none" strike="noStrike" dirty="0">
                          <a:solidFill>
                            <a:srgbClr val="990000"/>
                          </a:solidFill>
                          <a:effectLst/>
                        </a:rPr>
                        <a:t> </a:t>
                      </a:r>
                      <a:r>
                        <a:rPr lang="en-US" sz="2400" b="1" u="none" strike="noStrike" dirty="0" err="1">
                          <a:solidFill>
                            <a:srgbClr val="990000"/>
                          </a:solidFill>
                          <a:effectLst/>
                        </a:rPr>
                        <a:t>vecāki</a:t>
                      </a:r>
                      <a:r>
                        <a:rPr lang="en-US" sz="2400" b="1" u="none" strike="noStrike" dirty="0">
                          <a:solidFill>
                            <a:srgbClr val="990000"/>
                          </a:solidFill>
                          <a:effectLst/>
                        </a:rPr>
                        <a:t> </a:t>
                      </a:r>
                      <a:r>
                        <a:rPr lang="en-US" sz="2400" b="1" u="none" strike="noStrike" dirty="0" err="1">
                          <a:solidFill>
                            <a:srgbClr val="990000"/>
                          </a:solidFill>
                          <a:effectLst/>
                        </a:rPr>
                        <a:t>var</a:t>
                      </a:r>
                      <a:r>
                        <a:rPr lang="en-US" sz="2400" b="1" u="none" strike="noStrike" dirty="0">
                          <a:solidFill>
                            <a:srgbClr val="990000"/>
                          </a:solidFill>
                          <a:effectLst/>
                        </a:rPr>
                        <a:t> </a:t>
                      </a:r>
                      <a:r>
                        <a:rPr lang="en-US" sz="2400" b="1" u="none" strike="noStrike" dirty="0" err="1">
                          <a:solidFill>
                            <a:srgbClr val="990000"/>
                          </a:solidFill>
                          <a:effectLst/>
                        </a:rPr>
                        <a:t>sūtīt</a:t>
                      </a:r>
                      <a:r>
                        <a:rPr lang="en-US" sz="2400" b="1" u="none" strike="noStrike" dirty="0">
                          <a:solidFill>
                            <a:srgbClr val="990000"/>
                          </a:solidFill>
                          <a:effectLst/>
                        </a:rPr>
                        <a:t> </a:t>
                      </a:r>
                      <a:r>
                        <a:rPr lang="en-US" sz="2400" b="1" u="none" strike="noStrike" dirty="0" err="1">
                          <a:solidFill>
                            <a:srgbClr val="990000"/>
                          </a:solidFill>
                          <a:effectLst/>
                        </a:rPr>
                        <a:t>savus</a:t>
                      </a:r>
                      <a:r>
                        <a:rPr lang="en-US" sz="2400" b="1" u="none" strike="noStrike" dirty="0">
                          <a:solidFill>
                            <a:srgbClr val="990000"/>
                          </a:solidFill>
                          <a:effectLst/>
                        </a:rPr>
                        <a:t> </a:t>
                      </a:r>
                      <a:r>
                        <a:rPr lang="en-US" sz="2400" b="1" u="none" strike="noStrike" dirty="0" err="1">
                          <a:solidFill>
                            <a:srgbClr val="990000"/>
                          </a:solidFill>
                          <a:effectLst/>
                        </a:rPr>
                        <a:t>bērnus</a:t>
                      </a:r>
                      <a:endParaRPr lang="en-US" sz="2400" b="1" i="0" u="none" strike="noStrike" dirty="0">
                        <a:solidFill>
                          <a:srgbClr val="990000"/>
                        </a:solidFill>
                        <a:effectLst/>
                        <a:latin typeface="Calibri" panose="020F0502020204030204" pitchFamily="34" charset="0"/>
                      </a:endParaRPr>
                    </a:p>
                  </a:txBody>
                  <a:tcPr marL="9525" marR="9525" marT="9525" marB="0" anchor="ctr"/>
                </a:tc>
                <a:tc hMerge="1">
                  <a:txBody>
                    <a:bodyPr/>
                    <a:lstStyle/>
                    <a:p>
                      <a:pPr algn="l" fontAlgn="b"/>
                      <a:endParaRPr lang="en-US" sz="18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pPr algn="l" fontAlgn="b"/>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8146327"/>
                  </a:ext>
                </a:extLst>
              </a:tr>
              <a:tr h="453722">
                <a:tc>
                  <a:txBody>
                    <a:bodyPr/>
                    <a:lstStyle/>
                    <a:p>
                      <a:pPr algn="ctr" fontAlgn="b"/>
                      <a:r>
                        <a:rPr lang="en-US" sz="2400" b="1" u="none" strike="noStrike" dirty="0">
                          <a:solidFill>
                            <a:srgbClr val="990000"/>
                          </a:solidFill>
                          <a:effectLst/>
                        </a:rPr>
                        <a:t>2018</a:t>
                      </a:r>
                      <a:endParaRPr lang="en-US" sz="2400" b="1" i="0" u="none" strike="noStrike" dirty="0">
                        <a:solidFill>
                          <a:srgbClr val="990000"/>
                        </a:solidFill>
                        <a:effectLst/>
                        <a:latin typeface="Calibri" panose="020F0502020204030204" pitchFamily="34" charset="0"/>
                      </a:endParaRPr>
                    </a:p>
                  </a:txBody>
                  <a:tcPr marL="9525" marR="9525" marT="9525" marB="0" anchor="ctr"/>
                </a:tc>
                <a:tc>
                  <a:txBody>
                    <a:bodyPr/>
                    <a:lstStyle/>
                    <a:p>
                      <a:pPr algn="ctr" fontAlgn="t"/>
                      <a:r>
                        <a:rPr lang="en-US" sz="2000" b="1" u="none" strike="noStrike" dirty="0" err="1">
                          <a:effectLst/>
                        </a:rPr>
                        <a:t>Ciems</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lv-LV" sz="2000" b="1" dirty="0">
                          <a:effectLst/>
                        </a:rPr>
                        <a:t>Maza</a:t>
                      </a:r>
                      <a:r>
                        <a:rPr lang="en-US" sz="2000" b="1" u="none" strike="noStrike" dirty="0">
                          <a:effectLst/>
                        </a:rPr>
                        <a:t> </a:t>
                      </a:r>
                      <a:r>
                        <a:rPr lang="en-US" sz="2000" b="1" u="none" strike="noStrike" dirty="0" err="1">
                          <a:effectLst/>
                        </a:rPr>
                        <a:t>pilsēta</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en-US" sz="2000" b="1" u="none" strike="noStrike" dirty="0" err="1">
                          <a:effectLst/>
                        </a:rPr>
                        <a:t>Pilsēta</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en-US" sz="2000" b="1" u="none" strike="noStrike" dirty="0" err="1">
                          <a:effectLst/>
                        </a:rPr>
                        <a:t>Liela</a:t>
                      </a:r>
                      <a:r>
                        <a:rPr lang="en-US" sz="2000" b="1" u="none" strike="noStrike" dirty="0">
                          <a:effectLst/>
                        </a:rPr>
                        <a:t> </a:t>
                      </a:r>
                      <a:r>
                        <a:rPr lang="en-US" sz="2000" b="1" u="none" strike="noStrike" dirty="0" err="1">
                          <a:effectLst/>
                        </a:rPr>
                        <a:t>pilsēta</a:t>
                      </a:r>
                      <a:endParaRPr lang="en-US" sz="20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72893420"/>
                  </a:ext>
                </a:extLst>
              </a:tr>
              <a:tr h="453722">
                <a:tc>
                  <a:txBody>
                    <a:bodyPr/>
                    <a:lstStyle/>
                    <a:p>
                      <a:pPr algn="l" fontAlgn="b"/>
                      <a:r>
                        <a:rPr lang="en-US" sz="2000" b="1" u="none" strike="noStrike" dirty="0" err="1">
                          <a:effectLst/>
                        </a:rPr>
                        <a:t>Igaunija</a:t>
                      </a:r>
                      <a:endParaRPr lang="en-U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400" b="1" u="none" strike="noStrike" dirty="0">
                          <a:effectLst/>
                        </a:rPr>
                        <a:t>23%</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dirty="0">
                          <a:effectLst/>
                        </a:rPr>
                        <a:t>14%</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dirty="0">
                          <a:effectLst/>
                        </a:rPr>
                        <a:t>6%</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a:effectLst/>
                        </a:rPr>
                        <a:t>11%</a:t>
                      </a:r>
                      <a:endParaRPr lang="en-US" sz="2400" b="1"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115874575"/>
                  </a:ext>
                </a:extLst>
              </a:tr>
              <a:tr h="453722">
                <a:tc>
                  <a:txBody>
                    <a:bodyPr/>
                    <a:lstStyle/>
                    <a:p>
                      <a:pPr algn="l" fontAlgn="b"/>
                      <a:r>
                        <a:rPr lang="en-US" sz="2000" b="1" u="none" strike="noStrike" dirty="0" err="1">
                          <a:effectLst/>
                        </a:rPr>
                        <a:t>Somija</a:t>
                      </a:r>
                      <a:endParaRPr lang="en-U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400" b="1" u="none" strike="noStrike" dirty="0">
                          <a:effectLst/>
                        </a:rPr>
                        <a:t>94%</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dirty="0">
                          <a:effectLst/>
                        </a:rPr>
                        <a:t>83%</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dirty="0">
                          <a:effectLst/>
                        </a:rPr>
                        <a:t>64%</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dirty="0">
                          <a:effectLst/>
                        </a:rPr>
                        <a:t>36%</a:t>
                      </a:r>
                      <a:endParaRPr lang="en-US"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041552835"/>
                  </a:ext>
                </a:extLst>
              </a:tr>
              <a:tr h="453722">
                <a:tc>
                  <a:txBody>
                    <a:bodyPr/>
                    <a:lstStyle/>
                    <a:p>
                      <a:pPr algn="l" fontAlgn="b"/>
                      <a:r>
                        <a:rPr lang="en-US" sz="2000" b="1" u="none" strike="noStrike" dirty="0" err="1">
                          <a:effectLst/>
                        </a:rPr>
                        <a:t>Latvija</a:t>
                      </a:r>
                      <a:endParaRPr lang="en-U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400" b="1" u="none" strike="noStrike">
                          <a:effectLst/>
                        </a:rPr>
                        <a:t>6%</a:t>
                      </a:r>
                      <a:endParaRPr lang="en-US" sz="24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dirty="0">
                          <a:effectLst/>
                        </a:rPr>
                        <a:t>10%</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dirty="0">
                          <a:effectLst/>
                        </a:rPr>
                        <a:t>6%</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dirty="0">
                          <a:effectLst/>
                        </a:rPr>
                        <a:t>4%</a:t>
                      </a:r>
                      <a:endParaRPr lang="en-US"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027290431"/>
                  </a:ext>
                </a:extLst>
              </a:tr>
              <a:tr h="453722">
                <a:tc>
                  <a:txBody>
                    <a:bodyPr/>
                    <a:lstStyle/>
                    <a:p>
                      <a:pPr algn="l" fontAlgn="b"/>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59946477"/>
                  </a:ext>
                </a:extLst>
              </a:tr>
              <a:tr h="453722">
                <a:tc>
                  <a:txBody>
                    <a:bodyPr/>
                    <a:lstStyle/>
                    <a:p>
                      <a:pPr algn="ctr" fontAlgn="b"/>
                      <a:r>
                        <a:rPr lang="en-US" sz="2400" b="1" u="none" strike="noStrike" dirty="0">
                          <a:solidFill>
                            <a:srgbClr val="990000"/>
                          </a:solidFill>
                          <a:effectLst/>
                        </a:rPr>
                        <a:t>2009</a:t>
                      </a:r>
                      <a:endParaRPr lang="en-US" sz="2400" b="1" i="0" u="none" strike="noStrike" dirty="0">
                        <a:solidFill>
                          <a:srgbClr val="990000"/>
                        </a:solidFill>
                        <a:effectLst/>
                        <a:latin typeface="Calibri" panose="020F0502020204030204" pitchFamily="34" charset="0"/>
                      </a:endParaRPr>
                    </a:p>
                  </a:txBody>
                  <a:tcPr marL="9525" marR="9525" marT="9525" marB="0" anchor="ctr"/>
                </a:tc>
                <a:tc>
                  <a:txBody>
                    <a:bodyPr/>
                    <a:lstStyle/>
                    <a:p>
                      <a:pPr algn="ctr" fontAlgn="t"/>
                      <a:r>
                        <a:rPr lang="en-US" sz="2000" b="1" u="none" strike="noStrike" dirty="0" err="1">
                          <a:effectLst/>
                        </a:rPr>
                        <a:t>Ciems</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lv-LV" sz="2000" b="1" dirty="0">
                          <a:effectLst/>
                        </a:rPr>
                        <a:t>Maza</a:t>
                      </a:r>
                      <a:r>
                        <a:rPr lang="en-US" sz="2000" b="1" u="none" strike="noStrike" dirty="0">
                          <a:effectLst/>
                        </a:rPr>
                        <a:t> </a:t>
                      </a:r>
                      <a:r>
                        <a:rPr lang="en-US" sz="2000" b="1" u="none" strike="noStrike" dirty="0" err="1">
                          <a:effectLst/>
                        </a:rPr>
                        <a:t>pilsēta</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en-US" sz="2000" b="1" u="none" strike="noStrike" dirty="0" err="1">
                          <a:effectLst/>
                        </a:rPr>
                        <a:t>Pilsēta</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en-US" sz="2000" b="1" u="none" strike="noStrike" dirty="0" err="1">
                          <a:effectLst/>
                        </a:rPr>
                        <a:t>Liela</a:t>
                      </a:r>
                      <a:r>
                        <a:rPr lang="en-US" sz="2000" b="1" u="none" strike="noStrike" dirty="0">
                          <a:effectLst/>
                        </a:rPr>
                        <a:t> </a:t>
                      </a:r>
                      <a:r>
                        <a:rPr lang="en-US" sz="2000" b="1" u="none" strike="noStrike" dirty="0" err="1">
                          <a:effectLst/>
                        </a:rPr>
                        <a:t>pilsēta</a:t>
                      </a:r>
                      <a:endParaRPr lang="en-US" sz="20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632225152"/>
                  </a:ext>
                </a:extLst>
              </a:tr>
              <a:tr h="453722">
                <a:tc>
                  <a:txBody>
                    <a:bodyPr/>
                    <a:lstStyle/>
                    <a:p>
                      <a:pPr algn="l" fontAlgn="b"/>
                      <a:r>
                        <a:rPr lang="en-US" sz="2000" b="1" u="none" strike="noStrike" dirty="0" err="1">
                          <a:effectLst/>
                        </a:rPr>
                        <a:t>Igaunija</a:t>
                      </a:r>
                      <a:endParaRPr lang="en-U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400" b="1" u="none" strike="noStrike" dirty="0">
                          <a:effectLst/>
                        </a:rPr>
                        <a:t>44%</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dirty="0">
                          <a:effectLst/>
                        </a:rPr>
                        <a:t>23%</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dirty="0">
                          <a:effectLst/>
                        </a:rPr>
                        <a:t>9%</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a:effectLst/>
                        </a:rPr>
                        <a:t>0%</a:t>
                      </a:r>
                      <a:endParaRPr lang="en-US" sz="2400" b="1"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516499930"/>
                  </a:ext>
                </a:extLst>
              </a:tr>
              <a:tr h="453722">
                <a:tc>
                  <a:txBody>
                    <a:bodyPr/>
                    <a:lstStyle/>
                    <a:p>
                      <a:pPr algn="l" fontAlgn="b"/>
                      <a:r>
                        <a:rPr lang="en-US" sz="2000" b="1" u="none" strike="noStrike" dirty="0" err="1">
                          <a:effectLst/>
                        </a:rPr>
                        <a:t>Somija</a:t>
                      </a:r>
                      <a:endParaRPr lang="en-U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400" b="1" u="none" strike="noStrike">
                          <a:effectLst/>
                        </a:rPr>
                        <a:t>90%</a:t>
                      </a:r>
                      <a:endParaRPr lang="en-US" sz="24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dirty="0">
                          <a:effectLst/>
                        </a:rPr>
                        <a:t>71%</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dirty="0">
                          <a:effectLst/>
                        </a:rPr>
                        <a:t>25%</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dirty="0">
                          <a:effectLst/>
                        </a:rPr>
                        <a:t>18%</a:t>
                      </a:r>
                      <a:endParaRPr lang="en-US"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678535251"/>
                  </a:ext>
                </a:extLst>
              </a:tr>
              <a:tr h="453722">
                <a:tc>
                  <a:txBody>
                    <a:bodyPr/>
                    <a:lstStyle/>
                    <a:p>
                      <a:pPr algn="l" fontAlgn="b"/>
                      <a:r>
                        <a:rPr lang="en-US" sz="2000" b="1" u="none" strike="noStrike" dirty="0" err="1">
                          <a:effectLst/>
                        </a:rPr>
                        <a:t>Latvija</a:t>
                      </a:r>
                      <a:endParaRPr lang="en-U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400" b="1" u="none" strike="noStrike">
                          <a:effectLst/>
                        </a:rPr>
                        <a:t>22%</a:t>
                      </a:r>
                      <a:endParaRPr lang="en-US" sz="24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a:effectLst/>
                        </a:rPr>
                        <a:t>8%</a:t>
                      </a:r>
                      <a:endParaRPr lang="en-US" sz="24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dirty="0">
                          <a:effectLst/>
                        </a:rPr>
                        <a:t>3%</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b="1" u="none" strike="noStrike" dirty="0">
                          <a:effectLst/>
                        </a:rPr>
                        <a:t>4%</a:t>
                      </a:r>
                      <a:endParaRPr lang="en-US"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740189628"/>
                  </a:ext>
                </a:extLst>
              </a:tr>
            </a:tbl>
          </a:graphicData>
        </a:graphic>
      </p:graphicFrame>
      <p:sp>
        <p:nvSpPr>
          <p:cNvPr id="5" name="TextBox 4"/>
          <p:cNvSpPr txBox="1"/>
          <p:nvPr/>
        </p:nvSpPr>
        <p:spPr>
          <a:xfrm>
            <a:off x="393492" y="6304002"/>
            <a:ext cx="69157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1"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Ciems – līdz 3t, M pilsēta – 3-15t, Pilsēta – 15-100t, L pilsēta – virs 100t</a:t>
            </a:r>
            <a:endParaRPr kumimoji="0" lang="en-US" sz="1800" b="1"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7972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4800" b="1" dirty="0">
                <a:solidFill>
                  <a:srgbClr val="990000"/>
                </a:solidFill>
                <a:effectLst>
                  <a:outerShdw blurRad="38100" dist="38100" dir="2700000" algn="tl">
                    <a:srgbClr val="000000">
                      <a:alpha val="43137"/>
                    </a:srgbClr>
                  </a:outerShdw>
                </a:effectLst>
                <a:latin typeface="+mn-lt"/>
              </a:rPr>
              <a:t>Kā mainījušies lasīšanas sasniegumi?</a:t>
            </a:r>
            <a:endParaRPr lang="en-US" sz="4800" b="1" dirty="0">
              <a:solidFill>
                <a:srgbClr val="990000"/>
              </a:solidFill>
              <a:effectLst>
                <a:outerShdw blurRad="38100" dist="38100" dir="2700000" algn="tl">
                  <a:srgbClr val="000000">
                    <a:alpha val="43137"/>
                  </a:srgbClr>
                </a:outerShdw>
              </a:effectLst>
              <a:latin typeface="+mn-lt"/>
            </a:endParaRP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5897345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2"/>
          <p:cNvSpPr txBox="1">
            <a:spLocks noChangeArrowheads="1"/>
          </p:cNvSpPr>
          <p:nvPr/>
        </p:nvSpPr>
        <p:spPr>
          <a:xfrm>
            <a:off x="628650" y="260648"/>
            <a:ext cx="7886700" cy="8640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lv-LV"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t>Latvijas, Igaunijas un Somijas skolēnu sasniegumi </a:t>
            </a:r>
            <a:br>
              <a:rPr kumimoji="0" lang="lv-LV"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br>
            <a:r>
              <a:rPr kumimoji="0" lang="lv-LV"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t>lasīšanā, PISA 2009 – 2022</a:t>
            </a:r>
            <a:endParaRPr kumimoji="0" lang="en-US"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endParaRPr>
          </a:p>
        </p:txBody>
      </p:sp>
      <p:graphicFrame>
        <p:nvGraphicFramePr>
          <p:cNvPr id="6" name="Chart 5"/>
          <p:cNvGraphicFramePr>
            <a:graphicFrameLocks/>
          </p:cNvGraphicFramePr>
          <p:nvPr/>
        </p:nvGraphicFramePr>
        <p:xfrm>
          <a:off x="179512" y="1340768"/>
          <a:ext cx="8712968" cy="53285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29197454"/>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28650" y="260648"/>
            <a:ext cx="7886700" cy="8640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lv-LV"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t>Latvijas, Igaunijas un Somijas teicamie lasītāji, </a:t>
            </a:r>
            <a:br>
              <a:rPr kumimoji="0" lang="lv-LV"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br>
            <a:r>
              <a:rPr kumimoji="0" lang="lv-LV"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t>PISA 2009 – 2022</a:t>
            </a:r>
            <a:endParaRPr kumimoji="0" lang="en-US"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endParaRPr>
          </a:p>
        </p:txBody>
      </p:sp>
      <p:graphicFrame>
        <p:nvGraphicFramePr>
          <p:cNvPr id="5" name="Chart 4"/>
          <p:cNvGraphicFramePr>
            <a:graphicFrameLocks/>
          </p:cNvGraphicFramePr>
          <p:nvPr/>
        </p:nvGraphicFramePr>
        <p:xfrm>
          <a:off x="179512" y="1340768"/>
          <a:ext cx="8784976" cy="49685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95436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a 3">
            <a:extLst>
              <a:ext uri="{FF2B5EF4-FFF2-40B4-BE49-F238E27FC236}">
                <a16:creationId xmlns:a16="http://schemas.microsoft.com/office/drawing/2014/main" id="{3D6630E7-C291-DBBD-0C64-EF878E7E14BF}"/>
              </a:ext>
            </a:extLst>
          </p:cNvPr>
          <p:cNvGraphicFramePr>
            <a:graphicFrameLocks noGrp="1"/>
          </p:cNvGraphicFramePr>
          <p:nvPr>
            <p:extLst>
              <p:ext uri="{D42A27DB-BD31-4B8C-83A1-F6EECF244321}">
                <p14:modId xmlns:p14="http://schemas.microsoft.com/office/powerpoint/2010/main" val="674992772"/>
              </p:ext>
            </p:extLst>
          </p:nvPr>
        </p:nvGraphicFramePr>
        <p:xfrm>
          <a:off x="270060" y="893819"/>
          <a:ext cx="2034671" cy="3310014"/>
        </p:xfrm>
        <a:graphic>
          <a:graphicData uri="http://schemas.openxmlformats.org/drawingml/2006/table">
            <a:tbl>
              <a:tblPr/>
              <a:tblGrid>
                <a:gridCol w="864286">
                  <a:extLst>
                    <a:ext uri="{9D8B030D-6E8A-4147-A177-3AD203B41FA5}">
                      <a16:colId xmlns:a16="http://schemas.microsoft.com/office/drawing/2014/main" val="4642274"/>
                    </a:ext>
                  </a:extLst>
                </a:gridCol>
                <a:gridCol w="1170385">
                  <a:extLst>
                    <a:ext uri="{9D8B030D-6E8A-4147-A177-3AD203B41FA5}">
                      <a16:colId xmlns:a16="http://schemas.microsoft.com/office/drawing/2014/main" val="2772066997"/>
                    </a:ext>
                  </a:extLst>
                </a:gridCol>
              </a:tblGrid>
              <a:tr h="495374">
                <a:tc>
                  <a:txBody>
                    <a:bodyPr/>
                    <a:lstStyle/>
                    <a:p>
                      <a:pPr algn="l" fontAlgn="b"/>
                      <a:r>
                        <a:rPr lang="lv-LV" sz="1800" b="1" i="0" u="none" strike="noStrike" dirty="0">
                          <a:solidFill>
                            <a:srgbClr val="F34E34"/>
                          </a:solidFill>
                          <a:effectLst/>
                          <a:latin typeface="+mn-lt"/>
                        </a:rPr>
                        <a:t>TOP 10</a:t>
                      </a:r>
                    </a:p>
                  </a:txBody>
                  <a:tcPr marL="7144" marR="7144" marT="7144" marB="0" anchor="b">
                    <a:lnL>
                      <a:noFill/>
                    </a:lnL>
                    <a:lnR>
                      <a:noFill/>
                    </a:lnR>
                    <a:lnT>
                      <a:noFill/>
                    </a:lnT>
                    <a:lnB w="28575" cap="flat" cmpd="sng" algn="ctr">
                      <a:solidFill>
                        <a:schemeClr val="bg1"/>
                      </a:solidFill>
                      <a:prstDash val="solid"/>
                      <a:round/>
                      <a:headEnd type="none" w="med" len="med"/>
                      <a:tailEnd type="none" w="med" len="med"/>
                    </a:lnB>
                  </a:tcPr>
                </a:tc>
                <a:tc>
                  <a:txBody>
                    <a:bodyPr/>
                    <a:lstStyle/>
                    <a:p>
                      <a:pPr algn="l" fontAlgn="b"/>
                      <a:endParaRPr lang="lv-LV" sz="1800" b="0" i="0" u="none" strike="noStrike" dirty="0">
                        <a:solidFill>
                          <a:srgbClr val="000000"/>
                        </a:solidFill>
                        <a:effectLst/>
                        <a:latin typeface="+mn-lt"/>
                      </a:endParaRPr>
                    </a:p>
                  </a:txBody>
                  <a:tcPr marL="7144" marR="7144" marT="7144" marB="0" anchor="b">
                    <a:lnL>
                      <a:noFill/>
                    </a:lnL>
                    <a:lnR>
                      <a:noFill/>
                    </a:lnR>
                    <a:lnT>
                      <a:noFill/>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3413153663"/>
                  </a:ext>
                </a:extLst>
              </a:tr>
              <a:tr h="269970">
                <a:tc>
                  <a:txBody>
                    <a:bodyPr/>
                    <a:lstStyle/>
                    <a:p>
                      <a:pPr algn="ctr" fontAlgn="ctr"/>
                      <a:r>
                        <a:rPr lang="lv-LV" sz="1800" b="1" i="0" u="none" strike="noStrike" dirty="0">
                          <a:solidFill>
                            <a:schemeClr val="bg1"/>
                          </a:solidFill>
                          <a:effectLst/>
                          <a:latin typeface="+mn-lt"/>
                        </a:rPr>
                        <a:t>575</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1800" b="1" i="0" u="none" strike="noStrike" dirty="0">
                          <a:solidFill>
                            <a:srgbClr val="006F92"/>
                          </a:solidFill>
                          <a:effectLst/>
                          <a:latin typeface="+mn-lt"/>
                        </a:rPr>
                        <a:t> Singapūra</a:t>
                      </a:r>
                    </a:p>
                  </a:txBody>
                  <a:tcPr marL="7144" marR="7144" marT="7144" marB="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3845281167"/>
                  </a:ext>
                </a:extLst>
              </a:tr>
              <a:tr h="269970">
                <a:tc>
                  <a:txBody>
                    <a:bodyPr/>
                    <a:lstStyle/>
                    <a:p>
                      <a:pPr algn="ctr" fontAlgn="ctr"/>
                      <a:r>
                        <a:rPr lang="lv-LV" sz="1800" b="1" i="0" u="none" strike="noStrike" dirty="0">
                          <a:solidFill>
                            <a:schemeClr val="bg1"/>
                          </a:solidFill>
                          <a:effectLst/>
                          <a:latin typeface="+mn-lt"/>
                        </a:rPr>
                        <a:t>552</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1800" b="1" i="0" u="none" strike="noStrike" dirty="0">
                          <a:solidFill>
                            <a:srgbClr val="006F92"/>
                          </a:solidFill>
                          <a:effectLst/>
                          <a:latin typeface="+mn-lt"/>
                        </a:rPr>
                        <a:t> Makao</a:t>
                      </a:r>
                    </a:p>
                  </a:txBody>
                  <a:tcPr marL="7144" marR="7144" marT="7144" marB="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3936465559"/>
                  </a:ext>
                </a:extLst>
              </a:tr>
              <a:tr h="269970">
                <a:tc>
                  <a:txBody>
                    <a:bodyPr/>
                    <a:lstStyle/>
                    <a:p>
                      <a:pPr algn="ctr" fontAlgn="ctr"/>
                      <a:r>
                        <a:rPr lang="lv-LV" sz="1800" b="1" i="0" u="none" strike="noStrike" dirty="0">
                          <a:solidFill>
                            <a:schemeClr val="bg1"/>
                          </a:solidFill>
                          <a:effectLst/>
                          <a:latin typeface="+mn-lt"/>
                        </a:rPr>
                        <a:t>547</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1800" b="1" i="0" u="none" strike="noStrike" dirty="0">
                          <a:solidFill>
                            <a:srgbClr val="006F92"/>
                          </a:solidFill>
                          <a:effectLst/>
                          <a:latin typeface="+mn-lt"/>
                        </a:rPr>
                        <a:t> Taivāna</a:t>
                      </a:r>
                    </a:p>
                  </a:txBody>
                  <a:tcPr marL="7144" marR="7144" marT="7144" marB="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2537226037"/>
                  </a:ext>
                </a:extLst>
              </a:tr>
              <a:tr h="269970">
                <a:tc>
                  <a:txBody>
                    <a:bodyPr/>
                    <a:lstStyle/>
                    <a:p>
                      <a:pPr algn="ctr" fontAlgn="ctr"/>
                      <a:r>
                        <a:rPr lang="lv-LV" sz="1800" b="1" i="0" u="none" strike="noStrike" dirty="0">
                          <a:solidFill>
                            <a:schemeClr val="bg1"/>
                          </a:solidFill>
                          <a:effectLst/>
                          <a:latin typeface="+mn-lt"/>
                        </a:rPr>
                        <a:t>540</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1800" b="1" i="0" u="none" strike="noStrike" dirty="0">
                          <a:solidFill>
                            <a:srgbClr val="006F92"/>
                          </a:solidFill>
                          <a:effectLst/>
                          <a:latin typeface="+mn-lt"/>
                        </a:rPr>
                        <a:t> Hongkonga</a:t>
                      </a:r>
                    </a:p>
                  </a:txBody>
                  <a:tcPr marL="7144" marR="7144" marT="7144" marB="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1183834115"/>
                  </a:ext>
                </a:extLst>
              </a:tr>
              <a:tr h="269970">
                <a:tc>
                  <a:txBody>
                    <a:bodyPr/>
                    <a:lstStyle/>
                    <a:p>
                      <a:pPr algn="ctr" fontAlgn="ctr"/>
                      <a:r>
                        <a:rPr lang="lv-LV" sz="1800" b="1" i="0" u="none" strike="noStrike" dirty="0">
                          <a:solidFill>
                            <a:schemeClr val="bg1"/>
                          </a:solidFill>
                          <a:effectLst/>
                          <a:latin typeface="+mn-lt"/>
                        </a:rPr>
                        <a:t>536</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1800" b="1" i="0" u="none" strike="noStrike" dirty="0">
                          <a:solidFill>
                            <a:srgbClr val="006F92"/>
                          </a:solidFill>
                          <a:effectLst/>
                          <a:latin typeface="+mn-lt"/>
                        </a:rPr>
                        <a:t>  Japāna</a:t>
                      </a:r>
                    </a:p>
                  </a:txBody>
                  <a:tcPr marL="7144" marR="7144" marT="7144" marB="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1481290753"/>
                  </a:ext>
                </a:extLst>
              </a:tr>
              <a:tr h="269970">
                <a:tc>
                  <a:txBody>
                    <a:bodyPr/>
                    <a:lstStyle/>
                    <a:p>
                      <a:pPr algn="ctr" fontAlgn="ctr"/>
                      <a:r>
                        <a:rPr lang="lv-LV" sz="1800" b="1" i="0" u="none" strike="noStrike" dirty="0">
                          <a:solidFill>
                            <a:schemeClr val="bg1"/>
                          </a:solidFill>
                          <a:effectLst/>
                          <a:latin typeface="+mn-lt"/>
                        </a:rPr>
                        <a:t>527</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1800" b="1" i="0" u="none" strike="noStrike" dirty="0">
                          <a:solidFill>
                            <a:srgbClr val="006F92"/>
                          </a:solidFill>
                          <a:effectLst/>
                          <a:latin typeface="+mn-lt"/>
                        </a:rPr>
                        <a:t>  Koreja</a:t>
                      </a:r>
                    </a:p>
                  </a:txBody>
                  <a:tcPr marL="7144" marR="7144" marT="7144" marB="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1376269665"/>
                  </a:ext>
                </a:extLst>
              </a:tr>
              <a:tr h="269970">
                <a:tc>
                  <a:txBody>
                    <a:bodyPr/>
                    <a:lstStyle/>
                    <a:p>
                      <a:pPr algn="ctr" fontAlgn="ctr"/>
                      <a:r>
                        <a:rPr lang="lv-LV" sz="1800" b="1" i="0" u="none" strike="noStrike" dirty="0">
                          <a:solidFill>
                            <a:schemeClr val="bg1"/>
                          </a:solidFill>
                          <a:effectLst/>
                          <a:latin typeface="+mn-lt"/>
                        </a:rPr>
                        <a:t>510</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1800" b="1" i="0" u="none" strike="noStrike" dirty="0">
                          <a:solidFill>
                            <a:srgbClr val="006F92"/>
                          </a:solidFill>
                          <a:effectLst/>
                          <a:latin typeface="+mn-lt"/>
                        </a:rPr>
                        <a:t> </a:t>
                      </a:r>
                      <a:r>
                        <a:rPr lang="lv-LV" sz="1800" b="1" i="1" u="none" strike="noStrike" dirty="0">
                          <a:solidFill>
                            <a:srgbClr val="006F92"/>
                          </a:solidFill>
                          <a:effectLst/>
                          <a:latin typeface="+mn-lt"/>
                        </a:rPr>
                        <a:t>Igaunija</a:t>
                      </a:r>
                    </a:p>
                  </a:txBody>
                  <a:tcPr marL="7144" marR="7144" marT="7144" marB="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noFill/>
                  </a:tcPr>
                </a:tc>
                <a:extLst>
                  <a:ext uri="{0D108BD9-81ED-4DB2-BD59-A6C34878D82A}">
                    <a16:rowId xmlns:a16="http://schemas.microsoft.com/office/drawing/2014/main" val="1542706805"/>
                  </a:ext>
                </a:extLst>
              </a:tr>
              <a:tr h="269970">
                <a:tc>
                  <a:txBody>
                    <a:bodyPr/>
                    <a:lstStyle/>
                    <a:p>
                      <a:pPr algn="ctr" fontAlgn="ctr"/>
                      <a:r>
                        <a:rPr lang="lv-LV" sz="1800" b="1" i="0" u="none" strike="noStrike" dirty="0">
                          <a:solidFill>
                            <a:schemeClr val="bg1"/>
                          </a:solidFill>
                          <a:effectLst/>
                          <a:latin typeface="+mn-lt"/>
                        </a:rPr>
                        <a:t>508</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1800" b="1" i="0" u="none" strike="noStrike" dirty="0">
                          <a:solidFill>
                            <a:srgbClr val="006F92"/>
                          </a:solidFill>
                          <a:effectLst/>
                          <a:latin typeface="+mn-lt"/>
                        </a:rPr>
                        <a:t> Šveice</a:t>
                      </a:r>
                    </a:p>
                  </a:txBody>
                  <a:tcPr marL="7144" marR="7144" marT="7144" marB="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3103433855"/>
                  </a:ext>
                </a:extLst>
              </a:tr>
              <a:tr h="269970">
                <a:tc>
                  <a:txBody>
                    <a:bodyPr/>
                    <a:lstStyle/>
                    <a:p>
                      <a:pPr algn="ctr" fontAlgn="ctr"/>
                      <a:r>
                        <a:rPr lang="lv-LV" sz="1800" b="1" i="0" u="none" strike="noStrike" dirty="0">
                          <a:solidFill>
                            <a:schemeClr val="bg1"/>
                          </a:solidFill>
                          <a:effectLst/>
                          <a:latin typeface="+mn-lt"/>
                        </a:rPr>
                        <a:t>497</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1800" b="1" i="0" u="none" strike="noStrike" dirty="0">
                          <a:solidFill>
                            <a:srgbClr val="006F92"/>
                          </a:solidFill>
                          <a:effectLst/>
                          <a:latin typeface="+mn-lt"/>
                        </a:rPr>
                        <a:t> Kanāda</a:t>
                      </a:r>
                    </a:p>
                  </a:txBody>
                  <a:tcPr marL="7144" marR="7144" marT="7144" marB="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4250184983"/>
                  </a:ext>
                </a:extLst>
              </a:tr>
              <a:tr h="269970">
                <a:tc>
                  <a:txBody>
                    <a:bodyPr/>
                    <a:lstStyle/>
                    <a:p>
                      <a:pPr algn="ctr" fontAlgn="ctr"/>
                      <a:r>
                        <a:rPr lang="lv-LV" sz="1800" b="1" i="0" u="none" strike="noStrike" dirty="0">
                          <a:solidFill>
                            <a:schemeClr val="bg1"/>
                          </a:solidFill>
                          <a:effectLst/>
                          <a:latin typeface="+mn-lt"/>
                        </a:rPr>
                        <a:t>493</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b"/>
                      <a:r>
                        <a:rPr lang="lv-LV" sz="1800" b="1" i="0" u="none" strike="noStrike" dirty="0">
                          <a:solidFill>
                            <a:srgbClr val="006F92"/>
                          </a:solidFill>
                          <a:effectLst/>
                          <a:latin typeface="+mn-lt"/>
                        </a:rPr>
                        <a:t> Nīderlande</a:t>
                      </a:r>
                    </a:p>
                  </a:txBody>
                  <a:tcPr marL="7144" marR="7144" marT="7144" marB="0" anchor="b">
                    <a:lnL w="28575" cap="flat" cmpd="sng" algn="ctr">
                      <a:solidFill>
                        <a:srgbClr val="00789F"/>
                      </a:solidFill>
                      <a:prstDash val="solid"/>
                      <a:round/>
                      <a:headEnd type="none" w="med" len="med"/>
                      <a:tailEnd type="none" w="med" len="med"/>
                    </a:lnL>
                    <a:lnR w="28575" cap="flat" cmpd="sng" algn="ctr">
                      <a:solidFill>
                        <a:srgbClr val="00789F"/>
                      </a:solidFill>
                      <a:prstDash val="solid"/>
                      <a:round/>
                      <a:headEnd type="none" w="med" len="med"/>
                      <a:tailEnd type="none" w="med" len="med"/>
                    </a:lnR>
                    <a:lnT w="28575" cap="flat" cmpd="sng" algn="ctr">
                      <a:solidFill>
                        <a:srgbClr val="00789F"/>
                      </a:solidFill>
                      <a:prstDash val="solid"/>
                      <a:round/>
                      <a:headEnd type="none" w="med" len="med"/>
                      <a:tailEnd type="none" w="med" len="med"/>
                    </a:lnT>
                    <a:lnB w="28575" cap="flat" cmpd="sng" algn="ctr">
                      <a:solidFill>
                        <a:srgbClr val="00789F"/>
                      </a:solidFill>
                      <a:prstDash val="solid"/>
                      <a:round/>
                      <a:headEnd type="none" w="med" len="med"/>
                      <a:tailEnd type="none" w="med" len="med"/>
                    </a:lnB>
                  </a:tcPr>
                </a:tc>
                <a:extLst>
                  <a:ext uri="{0D108BD9-81ED-4DB2-BD59-A6C34878D82A}">
                    <a16:rowId xmlns:a16="http://schemas.microsoft.com/office/drawing/2014/main" val="2037368532"/>
                  </a:ext>
                </a:extLst>
              </a:tr>
            </a:tbl>
          </a:graphicData>
        </a:graphic>
      </p:graphicFrame>
      <p:graphicFrame>
        <p:nvGraphicFramePr>
          <p:cNvPr id="5" name="Tabula 4">
            <a:extLst>
              <a:ext uri="{FF2B5EF4-FFF2-40B4-BE49-F238E27FC236}">
                <a16:creationId xmlns:a16="http://schemas.microsoft.com/office/drawing/2014/main" id="{D8CAB883-0C17-392D-A64B-8FB2A4D467F2}"/>
              </a:ext>
            </a:extLst>
          </p:cNvPr>
          <p:cNvGraphicFramePr>
            <a:graphicFrameLocks noGrp="1"/>
          </p:cNvGraphicFramePr>
          <p:nvPr>
            <p:extLst>
              <p:ext uri="{D42A27DB-BD31-4B8C-83A1-F6EECF244321}">
                <p14:modId xmlns:p14="http://schemas.microsoft.com/office/powerpoint/2010/main" val="1518508542"/>
              </p:ext>
            </p:extLst>
          </p:nvPr>
        </p:nvGraphicFramePr>
        <p:xfrm>
          <a:off x="6472678" y="1389193"/>
          <a:ext cx="2253004" cy="2814640"/>
        </p:xfrm>
        <a:graphic>
          <a:graphicData uri="http://schemas.openxmlformats.org/drawingml/2006/table">
            <a:tbl>
              <a:tblPr firstRow="1" firstCol="1" bandRow="1"/>
              <a:tblGrid>
                <a:gridCol w="876597">
                  <a:extLst>
                    <a:ext uri="{9D8B030D-6E8A-4147-A177-3AD203B41FA5}">
                      <a16:colId xmlns:a16="http://schemas.microsoft.com/office/drawing/2014/main" val="3578744461"/>
                    </a:ext>
                  </a:extLst>
                </a:gridCol>
                <a:gridCol w="1376407">
                  <a:extLst>
                    <a:ext uri="{9D8B030D-6E8A-4147-A177-3AD203B41FA5}">
                      <a16:colId xmlns:a16="http://schemas.microsoft.com/office/drawing/2014/main" val="3963681857"/>
                    </a:ext>
                  </a:extLst>
                </a:gridCol>
              </a:tblGrid>
              <a:tr h="191305">
                <a:tc>
                  <a:txBody>
                    <a:bodyPr/>
                    <a:lstStyle/>
                    <a:p>
                      <a:pPr algn="ctr" fontAlgn="ctr"/>
                      <a:r>
                        <a:rPr lang="lv-LV" sz="1800" b="1" i="0" u="none" strike="noStrike" dirty="0">
                          <a:solidFill>
                            <a:schemeClr val="bg1"/>
                          </a:solidFill>
                          <a:effectLst/>
                          <a:latin typeface="+mn-lt"/>
                        </a:rPr>
                        <a:t>365</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ctr"/>
                      <a:r>
                        <a:rPr lang="lv-LV" sz="1800" b="1" i="0" u="none" strike="noStrike" dirty="0">
                          <a:solidFill>
                            <a:srgbClr val="006F92"/>
                          </a:solidFill>
                          <a:effectLst/>
                          <a:latin typeface="+mn-lt"/>
                        </a:rPr>
                        <a:t> Maroka</a:t>
                      </a:r>
                    </a:p>
                  </a:txBody>
                  <a:tcPr marL="7144" marR="7144" marT="7144" marB="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extLst>
                  <a:ext uri="{0D108BD9-81ED-4DB2-BD59-A6C34878D82A}">
                    <a16:rowId xmlns:a16="http://schemas.microsoft.com/office/drawing/2014/main" val="4068015760"/>
                  </a:ext>
                </a:extLst>
              </a:tr>
              <a:tr h="191305">
                <a:tc>
                  <a:txBody>
                    <a:bodyPr/>
                    <a:lstStyle/>
                    <a:p>
                      <a:pPr algn="ctr" fontAlgn="ctr"/>
                      <a:r>
                        <a:rPr lang="lv-LV" sz="1800" b="1" i="0" u="none" strike="noStrike" dirty="0">
                          <a:solidFill>
                            <a:schemeClr val="bg1"/>
                          </a:solidFill>
                          <a:effectLst/>
                          <a:latin typeface="+mn-lt"/>
                        </a:rPr>
                        <a:t>364</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ctr"/>
                      <a:r>
                        <a:rPr lang="lv-LV" sz="1800" b="1" i="0" u="none" strike="noStrike" dirty="0">
                          <a:solidFill>
                            <a:srgbClr val="006F92"/>
                          </a:solidFill>
                          <a:effectLst/>
                          <a:latin typeface="+mn-lt"/>
                        </a:rPr>
                        <a:t> Uzbekistāna</a:t>
                      </a:r>
                    </a:p>
                  </a:txBody>
                  <a:tcPr marL="7144" marR="7144" marT="7144" marB="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extLst>
                  <a:ext uri="{0D108BD9-81ED-4DB2-BD59-A6C34878D82A}">
                    <a16:rowId xmlns:a16="http://schemas.microsoft.com/office/drawing/2014/main" val="2448323899"/>
                  </a:ext>
                </a:extLst>
              </a:tr>
              <a:tr h="191305">
                <a:tc>
                  <a:txBody>
                    <a:bodyPr/>
                    <a:lstStyle/>
                    <a:p>
                      <a:pPr algn="ctr" fontAlgn="ctr"/>
                      <a:r>
                        <a:rPr lang="lv-LV" sz="1800" b="1" i="0" u="none" strike="noStrike" dirty="0">
                          <a:solidFill>
                            <a:schemeClr val="bg1"/>
                          </a:solidFill>
                          <a:effectLst/>
                          <a:latin typeface="+mn-lt"/>
                        </a:rPr>
                        <a:t>361</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ctr"/>
                      <a:r>
                        <a:rPr lang="lv-LV" sz="1800" b="1" i="0" u="none" strike="noStrike" dirty="0">
                          <a:solidFill>
                            <a:srgbClr val="006F92"/>
                          </a:solidFill>
                          <a:effectLst/>
                          <a:latin typeface="+mn-lt"/>
                        </a:rPr>
                        <a:t> Jordāna</a:t>
                      </a:r>
                    </a:p>
                  </a:txBody>
                  <a:tcPr marL="7144" marR="7144" marT="7144" marB="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extLst>
                  <a:ext uri="{0D108BD9-81ED-4DB2-BD59-A6C34878D82A}">
                    <a16:rowId xmlns:a16="http://schemas.microsoft.com/office/drawing/2014/main" val="1155710381"/>
                  </a:ext>
                </a:extLst>
              </a:tr>
              <a:tr h="191305">
                <a:tc>
                  <a:txBody>
                    <a:bodyPr/>
                    <a:lstStyle/>
                    <a:p>
                      <a:pPr algn="ctr" fontAlgn="ctr"/>
                      <a:r>
                        <a:rPr lang="lv-LV" sz="1800" b="1" i="0" u="none" strike="noStrike" dirty="0">
                          <a:solidFill>
                            <a:schemeClr val="bg1"/>
                          </a:solidFill>
                          <a:effectLst/>
                          <a:latin typeface="+mn-lt"/>
                        </a:rPr>
                        <a:t>357</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ctr"/>
                      <a:r>
                        <a:rPr lang="lv-LV" sz="1800" b="1" i="0" u="none" strike="noStrike" dirty="0">
                          <a:solidFill>
                            <a:srgbClr val="006F92"/>
                          </a:solidFill>
                          <a:effectLst/>
                          <a:latin typeface="+mn-lt"/>
                        </a:rPr>
                        <a:t> Panama</a:t>
                      </a:r>
                    </a:p>
                  </a:txBody>
                  <a:tcPr marL="7144" marR="7144" marT="7144" marB="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extLst>
                  <a:ext uri="{0D108BD9-81ED-4DB2-BD59-A6C34878D82A}">
                    <a16:rowId xmlns:a16="http://schemas.microsoft.com/office/drawing/2014/main" val="1596552973"/>
                  </a:ext>
                </a:extLst>
              </a:tr>
              <a:tr h="191305">
                <a:tc>
                  <a:txBody>
                    <a:bodyPr/>
                    <a:lstStyle/>
                    <a:p>
                      <a:pPr algn="ctr" fontAlgn="ctr"/>
                      <a:r>
                        <a:rPr lang="lv-LV" sz="1800" b="1" i="0" u="none" strike="noStrike" dirty="0">
                          <a:solidFill>
                            <a:schemeClr val="bg1"/>
                          </a:solidFill>
                          <a:effectLst/>
                          <a:latin typeface="+mn-lt"/>
                        </a:rPr>
                        <a:t>355</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ctr"/>
                      <a:r>
                        <a:rPr lang="lv-LV" sz="1800" b="1" i="0" u="none" strike="noStrike" dirty="0">
                          <a:solidFill>
                            <a:srgbClr val="006F92"/>
                          </a:solidFill>
                          <a:effectLst/>
                          <a:latin typeface="+mn-lt"/>
                        </a:rPr>
                        <a:t> Kosova</a:t>
                      </a:r>
                    </a:p>
                  </a:txBody>
                  <a:tcPr marL="7144" marR="7144" marT="7144" marB="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extLst>
                  <a:ext uri="{0D108BD9-81ED-4DB2-BD59-A6C34878D82A}">
                    <a16:rowId xmlns:a16="http://schemas.microsoft.com/office/drawing/2014/main" val="817894927"/>
                  </a:ext>
                </a:extLst>
              </a:tr>
              <a:tr h="191305">
                <a:tc>
                  <a:txBody>
                    <a:bodyPr/>
                    <a:lstStyle/>
                    <a:p>
                      <a:pPr algn="ctr" fontAlgn="ctr"/>
                      <a:r>
                        <a:rPr lang="lv-LV" sz="1800" b="1" i="0" u="none" strike="noStrike" dirty="0">
                          <a:solidFill>
                            <a:schemeClr val="bg1"/>
                          </a:solidFill>
                          <a:effectLst/>
                          <a:latin typeface="+mn-lt"/>
                        </a:rPr>
                        <a:t>355</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ctr"/>
                      <a:r>
                        <a:rPr lang="lv-LV" sz="1800" b="1" i="0" u="none" strike="noStrike" dirty="0">
                          <a:solidFill>
                            <a:srgbClr val="006F92"/>
                          </a:solidFill>
                          <a:effectLst/>
                          <a:latin typeface="+mn-lt"/>
                        </a:rPr>
                        <a:t> Filipīnas</a:t>
                      </a:r>
                    </a:p>
                  </a:txBody>
                  <a:tcPr marL="7144" marR="7144" marT="7144" marB="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extLst>
                  <a:ext uri="{0D108BD9-81ED-4DB2-BD59-A6C34878D82A}">
                    <a16:rowId xmlns:a16="http://schemas.microsoft.com/office/drawing/2014/main" val="3827444678"/>
                  </a:ext>
                </a:extLst>
              </a:tr>
              <a:tr h="191305">
                <a:tc>
                  <a:txBody>
                    <a:bodyPr/>
                    <a:lstStyle/>
                    <a:p>
                      <a:pPr algn="ctr" fontAlgn="ctr"/>
                      <a:r>
                        <a:rPr lang="lv-LV" sz="1800" b="1" i="0" u="none" strike="noStrike" dirty="0">
                          <a:solidFill>
                            <a:schemeClr val="bg1"/>
                          </a:solidFill>
                          <a:effectLst/>
                          <a:latin typeface="+mn-lt"/>
                        </a:rPr>
                        <a:t>344</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ctr"/>
                      <a:r>
                        <a:rPr lang="lv-LV" sz="1800" b="1" i="0" u="none" strike="noStrike" dirty="0">
                          <a:solidFill>
                            <a:srgbClr val="006F92"/>
                          </a:solidFill>
                          <a:effectLst/>
                          <a:latin typeface="+mn-lt"/>
                        </a:rPr>
                        <a:t> Gvatemala</a:t>
                      </a:r>
                    </a:p>
                  </a:txBody>
                  <a:tcPr marL="7144" marR="7144" marT="7144" marB="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extLst>
                  <a:ext uri="{0D108BD9-81ED-4DB2-BD59-A6C34878D82A}">
                    <a16:rowId xmlns:a16="http://schemas.microsoft.com/office/drawing/2014/main" val="2311697242"/>
                  </a:ext>
                </a:extLst>
              </a:tr>
              <a:tr h="191305">
                <a:tc>
                  <a:txBody>
                    <a:bodyPr/>
                    <a:lstStyle/>
                    <a:p>
                      <a:pPr algn="ctr" fontAlgn="ctr"/>
                      <a:r>
                        <a:rPr lang="lv-LV" sz="1800" b="1" i="0" u="none" strike="noStrike" dirty="0">
                          <a:solidFill>
                            <a:schemeClr val="bg1"/>
                          </a:solidFill>
                          <a:effectLst/>
                          <a:latin typeface="+mn-lt"/>
                        </a:rPr>
                        <a:t>343</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ctr"/>
                      <a:r>
                        <a:rPr lang="lv-LV" sz="1800" b="1" i="0" u="none" strike="noStrike" dirty="0">
                          <a:solidFill>
                            <a:srgbClr val="006F92"/>
                          </a:solidFill>
                          <a:effectLst/>
                          <a:latin typeface="+mn-lt"/>
                        </a:rPr>
                        <a:t> Salvadora</a:t>
                      </a:r>
                    </a:p>
                  </a:txBody>
                  <a:tcPr marL="7144" marR="7144" marT="7144" marB="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extLst>
                  <a:ext uri="{0D108BD9-81ED-4DB2-BD59-A6C34878D82A}">
                    <a16:rowId xmlns:a16="http://schemas.microsoft.com/office/drawing/2014/main" val="1783069146"/>
                  </a:ext>
                </a:extLst>
              </a:tr>
              <a:tr h="191305">
                <a:tc>
                  <a:txBody>
                    <a:bodyPr/>
                    <a:lstStyle/>
                    <a:p>
                      <a:pPr algn="ctr" fontAlgn="ctr"/>
                      <a:r>
                        <a:rPr lang="lv-LV" sz="1800" b="1" i="0" u="none" strike="noStrike" dirty="0">
                          <a:solidFill>
                            <a:schemeClr val="bg1"/>
                          </a:solidFill>
                          <a:effectLst/>
                          <a:latin typeface="+mn-lt"/>
                        </a:rPr>
                        <a:t>339</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ctr"/>
                      <a:r>
                        <a:rPr lang="lv-LV" sz="1800" b="1" i="0" u="none" strike="noStrike" dirty="0">
                          <a:solidFill>
                            <a:srgbClr val="006F92"/>
                          </a:solidFill>
                          <a:effectLst/>
                          <a:latin typeface="+mn-lt"/>
                        </a:rPr>
                        <a:t> Dominikāna</a:t>
                      </a:r>
                    </a:p>
                  </a:txBody>
                  <a:tcPr marL="7144" marR="7144" marT="7144" marB="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extLst>
                  <a:ext uri="{0D108BD9-81ED-4DB2-BD59-A6C34878D82A}">
                    <a16:rowId xmlns:a16="http://schemas.microsoft.com/office/drawing/2014/main" val="3656220799"/>
                  </a:ext>
                </a:extLst>
              </a:tr>
              <a:tr h="191305">
                <a:tc>
                  <a:txBody>
                    <a:bodyPr/>
                    <a:lstStyle/>
                    <a:p>
                      <a:pPr algn="ctr" fontAlgn="ctr"/>
                      <a:r>
                        <a:rPr lang="lv-LV" sz="1800" b="1" i="0" u="none" strike="noStrike" dirty="0">
                          <a:solidFill>
                            <a:schemeClr val="bg1"/>
                          </a:solidFill>
                          <a:effectLst/>
                          <a:latin typeface="+mn-lt"/>
                        </a:rPr>
                        <a:t>338</a:t>
                      </a:r>
                    </a:p>
                  </a:txBody>
                  <a:tcPr marL="7144" marR="7144" marT="7144" marB="0" anchor="ctr">
                    <a:lnL w="28575" cap="flat" cmpd="sng" algn="ctr">
                      <a:solidFill>
                        <a:schemeClr val="bg1"/>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89F"/>
                    </a:solidFill>
                  </a:tcPr>
                </a:tc>
                <a:tc>
                  <a:txBody>
                    <a:bodyPr/>
                    <a:lstStyle/>
                    <a:p>
                      <a:pPr algn="l" fontAlgn="ctr"/>
                      <a:r>
                        <a:rPr lang="lv-LV" sz="1800" b="1" i="0" u="none" strike="noStrike" dirty="0">
                          <a:solidFill>
                            <a:srgbClr val="006F92"/>
                          </a:solidFill>
                          <a:effectLst/>
                          <a:latin typeface="+mn-lt"/>
                        </a:rPr>
                        <a:t> Paragvaja</a:t>
                      </a:r>
                    </a:p>
                  </a:txBody>
                  <a:tcPr marL="7144" marR="7144" marT="7144" marB="0" anchor="ctr">
                    <a:lnL w="28575" cap="flat" cmpd="sng" algn="ctr">
                      <a:solidFill>
                        <a:srgbClr val="006F92"/>
                      </a:solidFill>
                      <a:prstDash val="solid"/>
                      <a:round/>
                      <a:headEnd type="none" w="med" len="med"/>
                      <a:tailEnd type="none" w="med" len="med"/>
                    </a:lnL>
                    <a:lnR w="28575" cap="flat" cmpd="sng" algn="ctr">
                      <a:solidFill>
                        <a:srgbClr val="006F92"/>
                      </a:solidFill>
                      <a:prstDash val="solid"/>
                      <a:round/>
                      <a:headEnd type="none" w="med" len="med"/>
                      <a:tailEnd type="none" w="med" len="med"/>
                    </a:lnR>
                    <a:lnT w="28575" cap="flat" cmpd="sng" algn="ctr">
                      <a:solidFill>
                        <a:srgbClr val="006F92"/>
                      </a:solidFill>
                      <a:prstDash val="solid"/>
                      <a:round/>
                      <a:headEnd type="none" w="med" len="med"/>
                      <a:tailEnd type="none" w="med" len="med"/>
                    </a:lnT>
                    <a:lnB w="28575" cap="flat" cmpd="sng" algn="ctr">
                      <a:solidFill>
                        <a:srgbClr val="006F92"/>
                      </a:solidFill>
                      <a:prstDash val="solid"/>
                      <a:round/>
                      <a:headEnd type="none" w="med" len="med"/>
                      <a:tailEnd type="none" w="med" len="med"/>
                    </a:lnB>
                  </a:tcPr>
                </a:tc>
                <a:extLst>
                  <a:ext uri="{0D108BD9-81ED-4DB2-BD59-A6C34878D82A}">
                    <a16:rowId xmlns:a16="http://schemas.microsoft.com/office/drawing/2014/main" val="1078345855"/>
                  </a:ext>
                </a:extLst>
              </a:tr>
            </a:tbl>
          </a:graphicData>
        </a:graphic>
      </p:graphicFrame>
      <p:sp>
        <p:nvSpPr>
          <p:cNvPr id="6" name="TextBox 5">
            <a:extLst>
              <a:ext uri="{FF2B5EF4-FFF2-40B4-BE49-F238E27FC236}">
                <a16:creationId xmlns:a16="http://schemas.microsoft.com/office/drawing/2014/main" id="{54002D2E-1A39-BBDD-B499-2935553257DD}"/>
              </a:ext>
            </a:extLst>
          </p:cNvPr>
          <p:cNvSpPr txBox="1"/>
          <p:nvPr/>
        </p:nvSpPr>
        <p:spPr>
          <a:xfrm>
            <a:off x="537328" y="4488120"/>
            <a:ext cx="8481411" cy="1969770"/>
          </a:xfrm>
          <a:prstGeom prst="rect">
            <a:avLst/>
          </a:prstGeom>
          <a:noFill/>
        </p:spPr>
        <p:txBody>
          <a:bodyPr wrap="square" rtlCol="0">
            <a:spAutoFit/>
          </a:bodyPr>
          <a:lstStyle/>
          <a:p>
            <a:r>
              <a:rPr lang="lv-LV" sz="2800" b="1" dirty="0">
                <a:solidFill>
                  <a:srgbClr val="F34E34"/>
                </a:solidFill>
              </a:rPr>
              <a:t>Latvija </a:t>
            </a:r>
            <a:r>
              <a:rPr lang="lv-LV" sz="2000" b="1" dirty="0">
                <a:solidFill>
                  <a:srgbClr val="006F92"/>
                </a:solidFill>
              </a:rPr>
              <a:t>– </a:t>
            </a:r>
            <a:r>
              <a:rPr lang="lv-LV" sz="2400" b="1" dirty="0">
                <a:solidFill>
                  <a:srgbClr val="006F92"/>
                </a:solidFill>
              </a:rPr>
              <a:t>483 punkti, statistiski nozīmīgi virs OECD vidējā</a:t>
            </a:r>
            <a:endParaRPr lang="lv-LV" sz="2000" b="1" dirty="0">
              <a:solidFill>
                <a:srgbClr val="006F92"/>
              </a:solidFill>
            </a:endParaRPr>
          </a:p>
          <a:p>
            <a:endParaRPr lang="lv-LV" sz="1600" b="1" dirty="0">
              <a:solidFill>
                <a:srgbClr val="006F92"/>
              </a:solidFill>
            </a:endParaRPr>
          </a:p>
          <a:p>
            <a:r>
              <a:rPr lang="lv-LV" sz="2000" b="1" dirty="0">
                <a:solidFill>
                  <a:srgbClr val="006F92"/>
                </a:solidFill>
              </a:rPr>
              <a:t>Starp OECD valstīm 10.-19. vieta, starp visām dalībvalstīm 14.-23. vieta</a:t>
            </a:r>
          </a:p>
          <a:p>
            <a:endParaRPr lang="lv-LV" sz="1600" b="1" dirty="0">
              <a:solidFill>
                <a:srgbClr val="006F92"/>
              </a:solidFill>
            </a:endParaRPr>
          </a:p>
          <a:p>
            <a:r>
              <a:rPr lang="lv-LV" sz="2000" b="1" dirty="0">
                <a:solidFill>
                  <a:srgbClr val="006F92"/>
                </a:solidFill>
              </a:rPr>
              <a:t>Lielbritānija, Polija, Austrija, Austrālija, Čehija, Slovēnija, Somija, Zviedrija,  Jaunzēlande</a:t>
            </a:r>
          </a:p>
        </p:txBody>
      </p:sp>
      <p:sp>
        <p:nvSpPr>
          <p:cNvPr id="8" name="Blokshēma: izvilkšana 7">
            <a:extLst>
              <a:ext uri="{FF2B5EF4-FFF2-40B4-BE49-F238E27FC236}">
                <a16:creationId xmlns:a16="http://schemas.microsoft.com/office/drawing/2014/main" id="{FB186F42-353D-5133-3D3A-4DD3B6B9FD46}"/>
              </a:ext>
            </a:extLst>
          </p:cNvPr>
          <p:cNvSpPr/>
          <p:nvPr/>
        </p:nvSpPr>
        <p:spPr>
          <a:xfrm rot="5400000">
            <a:off x="4165712" y="1012928"/>
            <a:ext cx="257667" cy="3439510"/>
          </a:xfrm>
          <a:prstGeom prst="flowChartExtract">
            <a:avLst/>
          </a:prstGeom>
          <a:solidFill>
            <a:srgbClr val="0078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350"/>
          </a:p>
        </p:txBody>
      </p:sp>
      <p:sp>
        <p:nvSpPr>
          <p:cNvPr id="9" name="TextBox 8">
            <a:extLst>
              <a:ext uri="{FF2B5EF4-FFF2-40B4-BE49-F238E27FC236}">
                <a16:creationId xmlns:a16="http://schemas.microsoft.com/office/drawing/2014/main" id="{A7E28E3A-F448-8D1B-BE46-7814B6577916}"/>
              </a:ext>
            </a:extLst>
          </p:cNvPr>
          <p:cNvSpPr txBox="1"/>
          <p:nvPr/>
        </p:nvSpPr>
        <p:spPr>
          <a:xfrm>
            <a:off x="2574791" y="1665992"/>
            <a:ext cx="3709570" cy="646331"/>
          </a:xfrm>
          <a:prstGeom prst="rect">
            <a:avLst/>
          </a:prstGeom>
          <a:noFill/>
        </p:spPr>
        <p:txBody>
          <a:bodyPr wrap="square" rtlCol="0">
            <a:spAutoFit/>
          </a:bodyPr>
          <a:lstStyle/>
          <a:p>
            <a:r>
              <a:rPr lang="lv-LV" b="1" dirty="0">
                <a:solidFill>
                  <a:srgbClr val="006F92"/>
                </a:solidFill>
              </a:rPr>
              <a:t>OECD valstis – 153 p-</a:t>
            </a:r>
            <a:r>
              <a:rPr lang="lv-LV" b="1" dirty="0" err="1">
                <a:solidFill>
                  <a:srgbClr val="006F92"/>
                </a:solidFill>
              </a:rPr>
              <a:t>ti</a:t>
            </a:r>
            <a:r>
              <a:rPr lang="lv-LV" b="1" dirty="0">
                <a:solidFill>
                  <a:srgbClr val="006F92"/>
                </a:solidFill>
              </a:rPr>
              <a:t>, </a:t>
            </a:r>
          </a:p>
          <a:p>
            <a:r>
              <a:rPr lang="lv-LV" b="1" dirty="0">
                <a:solidFill>
                  <a:srgbClr val="006F92"/>
                </a:solidFill>
              </a:rPr>
              <a:t>visas PISA 2022 dalībvalstis – 238 p-</a:t>
            </a:r>
            <a:r>
              <a:rPr lang="lv-LV" b="1" dirty="0" err="1">
                <a:solidFill>
                  <a:srgbClr val="006F92"/>
                </a:solidFill>
              </a:rPr>
              <a:t>ti</a:t>
            </a:r>
            <a:endParaRPr lang="lv-LV" b="1" dirty="0">
              <a:solidFill>
                <a:srgbClr val="006F92"/>
              </a:solidFill>
            </a:endParaRPr>
          </a:p>
        </p:txBody>
      </p:sp>
      <p:sp>
        <p:nvSpPr>
          <p:cNvPr id="3" name="Virsraksts 6">
            <a:extLst>
              <a:ext uri="{FF2B5EF4-FFF2-40B4-BE49-F238E27FC236}">
                <a16:creationId xmlns:a16="http://schemas.microsoft.com/office/drawing/2014/main" id="{4482F191-9486-137B-6A9F-C85BE1A21390}"/>
              </a:ext>
            </a:extLst>
          </p:cNvPr>
          <p:cNvSpPr txBox="1">
            <a:spLocks/>
          </p:cNvSpPr>
          <p:nvPr/>
        </p:nvSpPr>
        <p:spPr>
          <a:xfrm>
            <a:off x="-25568" y="0"/>
            <a:ext cx="9169567" cy="970961"/>
          </a:xfrm>
          <a:prstGeom prst="rect">
            <a:avLst/>
          </a:prstGeom>
          <a:solidFill>
            <a:srgbClr val="E9B91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3525"/>
            <a:r>
              <a:rPr lang="lv-LV" sz="3200" b="1" dirty="0">
                <a:solidFill>
                  <a:schemeClr val="bg1"/>
                </a:solidFill>
                <a:effectLst>
                  <a:outerShdw blurRad="38100" dist="38100" dir="2700000" algn="tl">
                    <a:srgbClr val="000000">
                      <a:alpha val="43137"/>
                    </a:srgbClr>
                  </a:outerShdw>
                </a:effectLst>
                <a:latin typeface="+mn-lt"/>
              </a:rPr>
              <a:t>IZGLĪTĪBAS SISTĒMAS PASAULĒ – MATEMĀTIKA</a:t>
            </a:r>
          </a:p>
        </p:txBody>
      </p:sp>
      <p:sp>
        <p:nvSpPr>
          <p:cNvPr id="10" name="TextBox 9">
            <a:extLst>
              <a:ext uri="{FF2B5EF4-FFF2-40B4-BE49-F238E27FC236}">
                <a16:creationId xmlns:a16="http://schemas.microsoft.com/office/drawing/2014/main" id="{3ED575CD-C3D0-7C6E-9725-84F99DFAB798}"/>
              </a:ext>
            </a:extLst>
          </p:cNvPr>
          <p:cNvSpPr txBox="1"/>
          <p:nvPr/>
        </p:nvSpPr>
        <p:spPr>
          <a:xfrm>
            <a:off x="2778141" y="3464211"/>
            <a:ext cx="3302870" cy="461665"/>
          </a:xfrm>
          <a:prstGeom prst="rect">
            <a:avLst/>
          </a:prstGeom>
          <a:noFill/>
        </p:spPr>
        <p:txBody>
          <a:bodyPr wrap="square" rtlCol="0">
            <a:spAutoFit/>
          </a:bodyPr>
          <a:lstStyle/>
          <a:p>
            <a:r>
              <a:rPr lang="lv-LV" sz="2400" b="1" dirty="0">
                <a:solidFill>
                  <a:srgbClr val="F34E34"/>
                </a:solidFill>
              </a:rPr>
              <a:t>OECD vidējais – 472 p-</a:t>
            </a:r>
            <a:r>
              <a:rPr lang="lv-LV" sz="2400" b="1" dirty="0" err="1">
                <a:solidFill>
                  <a:srgbClr val="F34E34"/>
                </a:solidFill>
              </a:rPr>
              <a:t>ti</a:t>
            </a:r>
            <a:endParaRPr lang="lv-LV" sz="2400" b="1" dirty="0">
              <a:solidFill>
                <a:srgbClr val="F34E34"/>
              </a:solidFill>
            </a:endParaRPr>
          </a:p>
        </p:txBody>
      </p:sp>
      <p:pic>
        <p:nvPicPr>
          <p:cNvPr id="11" name="Attēls 10" descr="Attēls, kurā ir teksts, ekrānuzņēmums, fonts, dizains&#10;&#10;Apraksts ģenerēts automātiski">
            <a:extLst>
              <a:ext uri="{FF2B5EF4-FFF2-40B4-BE49-F238E27FC236}">
                <a16:creationId xmlns:a16="http://schemas.microsoft.com/office/drawing/2014/main" id="{5505EA8C-BB9D-5CA5-A03A-58B0833BA26C}"/>
              </a:ext>
            </a:extLst>
          </p:cNvPr>
          <p:cNvPicPr>
            <a:picLocks noChangeAspect="1"/>
          </p:cNvPicPr>
          <p:nvPr/>
        </p:nvPicPr>
        <p:blipFill rotWithShape="1">
          <a:blip r:embed="rId2">
            <a:extLst>
              <a:ext uri="{28A0092B-C50C-407E-A947-70E740481C1C}">
                <a14:useLocalDpi xmlns:a14="http://schemas.microsoft.com/office/drawing/2010/main" val="0"/>
              </a:ext>
            </a:extLst>
          </a:blip>
          <a:srcRect t="53611" r="29139" b="41389"/>
          <a:stretch/>
        </p:blipFill>
        <p:spPr>
          <a:xfrm>
            <a:off x="-25567" y="6617616"/>
            <a:ext cx="9169567" cy="240384"/>
          </a:xfrm>
          <a:prstGeom prst="rect">
            <a:avLst/>
          </a:prstGeom>
        </p:spPr>
      </p:pic>
    </p:spTree>
    <p:extLst>
      <p:ext uri="{BB962C8B-B14F-4D97-AF65-F5344CB8AC3E}">
        <p14:creationId xmlns:p14="http://schemas.microsoft.com/office/powerpoint/2010/main" val="1728105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28650" y="260648"/>
            <a:ext cx="7886700" cy="8640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lv-LV"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t>Latvijas, Igaunijas un Somijas vājie lasītāji, procenti, PISA 2009 – 2022</a:t>
            </a:r>
            <a:endParaRPr kumimoji="0" lang="en-US"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endParaRPr>
          </a:p>
        </p:txBody>
      </p:sp>
      <p:sp>
        <p:nvSpPr>
          <p:cNvPr id="2" name="TextBox 1"/>
          <p:cNvSpPr txBox="1"/>
          <p:nvPr/>
        </p:nvSpPr>
        <p:spPr>
          <a:xfrm>
            <a:off x="16381" y="6523088"/>
            <a:ext cx="88680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Vājie lasītāji – zem 2. kompetences līmeņa, lasīšanas problēmas apdraud turpmākās mācības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Chart 4"/>
          <p:cNvGraphicFramePr>
            <a:graphicFrameLocks/>
          </p:cNvGraphicFramePr>
          <p:nvPr/>
        </p:nvGraphicFramePr>
        <p:xfrm>
          <a:off x="35496" y="1412776"/>
          <a:ext cx="8928992" cy="49685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60986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28650" y="260648"/>
            <a:ext cx="7886700" cy="86409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lv-LV"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t>Latvijas, Igaunijas un Somijas skolēnu lasītprasmes sasniegumu standartnovirzes, PISA 2009 – 2022</a:t>
            </a:r>
            <a:endParaRPr kumimoji="0" lang="en-US"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endParaRPr>
          </a:p>
        </p:txBody>
      </p:sp>
      <p:graphicFrame>
        <p:nvGraphicFramePr>
          <p:cNvPr id="5" name="Chart 4"/>
          <p:cNvGraphicFramePr>
            <a:graphicFrameLocks/>
          </p:cNvGraphicFramePr>
          <p:nvPr/>
        </p:nvGraphicFramePr>
        <p:xfrm>
          <a:off x="0" y="1874195"/>
          <a:ext cx="8670587" cy="46511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32680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28650" y="260648"/>
            <a:ext cx="7886700" cy="86409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lv-LV"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rPr>
              <a:t>Latvijas, Igaunijas un Somijas skolēnu lasītprasmes sasniegumu standartnovirzes, PISA 2009 – 2018</a:t>
            </a:r>
            <a:endParaRPr kumimoji="0" lang="en-US"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ibri" panose="020F0502020204030204"/>
              <a:ea typeface="+mj-ea"/>
              <a:cs typeface="+mj-cs"/>
            </a:endParaRPr>
          </a:p>
        </p:txBody>
      </p:sp>
      <p:graphicFrame>
        <p:nvGraphicFramePr>
          <p:cNvPr id="3" name="Chart 2"/>
          <p:cNvGraphicFramePr/>
          <p:nvPr/>
        </p:nvGraphicFramePr>
        <p:xfrm>
          <a:off x="395536" y="1916113"/>
          <a:ext cx="8496944"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ular Callout 1"/>
          <p:cNvSpPr/>
          <p:nvPr/>
        </p:nvSpPr>
        <p:spPr>
          <a:xfrm>
            <a:off x="2195736" y="5120664"/>
            <a:ext cx="1296144" cy="504056"/>
          </a:xfrm>
          <a:prstGeom prst="wedgeRoundRectCallout">
            <a:avLst>
              <a:gd name="adj1" fmla="val 233169"/>
              <a:gd name="adj2" fmla="val -158205"/>
              <a:gd name="adj3" fmla="val 16667"/>
            </a:avLst>
          </a:prstGeom>
          <a:solidFill>
            <a:schemeClr val="bg1"/>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srgbClr val="990000"/>
                </a:solidFill>
                <a:effectLst/>
                <a:uLnTx/>
                <a:uFillTx/>
                <a:latin typeface="Calibri" panose="020F0502020204030204"/>
                <a:ea typeface="+mn-ea"/>
                <a:cs typeface="+mn-cs"/>
              </a:rPr>
              <a:t>Zemākā ES</a:t>
            </a:r>
            <a:endParaRPr kumimoji="0" lang="en-US" sz="1800" b="0" i="0" u="none" strike="noStrike" kern="1200" cap="none" spc="0" normalizeH="0" baseline="0" noProof="0" dirty="0">
              <a:ln>
                <a:noFill/>
              </a:ln>
              <a:solidFill>
                <a:srgbClr val="990000"/>
              </a:solidFill>
              <a:effectLst/>
              <a:uLnTx/>
              <a:uFillTx/>
              <a:latin typeface="Calibri" panose="020F0502020204030204"/>
              <a:ea typeface="+mn-ea"/>
              <a:cs typeface="+mn-cs"/>
            </a:endParaRPr>
          </a:p>
        </p:txBody>
      </p:sp>
      <p:sp>
        <p:nvSpPr>
          <p:cNvPr id="5" name="Rounded Rectangular Callout 4"/>
          <p:cNvSpPr/>
          <p:nvPr/>
        </p:nvSpPr>
        <p:spPr>
          <a:xfrm>
            <a:off x="4283968" y="4841372"/>
            <a:ext cx="2448272" cy="747867"/>
          </a:xfrm>
          <a:prstGeom prst="wedgeRoundRectCallout">
            <a:avLst>
              <a:gd name="adj1" fmla="val 86809"/>
              <a:gd name="adj2" fmla="val -174679"/>
              <a:gd name="adj3" fmla="val 16667"/>
            </a:avLst>
          </a:prstGeom>
          <a:solidFill>
            <a:schemeClr val="bg1"/>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srgbClr val="990000"/>
                </a:solidFill>
                <a:effectLst/>
                <a:uLnTx/>
                <a:uFillTx/>
                <a:latin typeface="Calibri" panose="020F0502020204030204"/>
                <a:ea typeface="+mn-ea"/>
                <a:cs typeface="+mn-cs"/>
              </a:rPr>
              <a:t>Pieaug teicamnieku skaits</a:t>
            </a:r>
            <a:endParaRPr kumimoji="0" lang="en-US" sz="1800" b="0" i="0" u="none" strike="noStrike" kern="1200" cap="none" spc="0" normalizeH="0" baseline="0" noProof="0" dirty="0">
              <a:ln>
                <a:noFill/>
              </a:ln>
              <a:solidFill>
                <a:srgbClr val="990000"/>
              </a:solidFill>
              <a:effectLst/>
              <a:uLnTx/>
              <a:uFillTx/>
              <a:latin typeface="Calibri" panose="020F0502020204030204"/>
              <a:ea typeface="+mn-ea"/>
              <a:cs typeface="+mn-cs"/>
            </a:endParaRPr>
          </a:p>
        </p:txBody>
      </p:sp>
      <p:sp>
        <p:nvSpPr>
          <p:cNvPr id="6" name="Rounded Rectangular Callout 5"/>
          <p:cNvSpPr/>
          <p:nvPr/>
        </p:nvSpPr>
        <p:spPr>
          <a:xfrm>
            <a:off x="6907839" y="4841373"/>
            <a:ext cx="1872208" cy="779378"/>
          </a:xfrm>
          <a:prstGeom prst="wedgeRoundRectCallout">
            <a:avLst>
              <a:gd name="adj1" fmla="val -9415"/>
              <a:gd name="adj2" fmla="val -141694"/>
              <a:gd name="adj3" fmla="val 16667"/>
            </a:avLst>
          </a:prstGeom>
          <a:solidFill>
            <a:schemeClr val="bg1"/>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srgbClr val="990000"/>
                </a:solidFill>
                <a:effectLst/>
                <a:uLnTx/>
                <a:uFillTx/>
                <a:latin typeface="Calibri" panose="020F0502020204030204"/>
                <a:ea typeface="+mn-ea"/>
                <a:cs typeface="+mn-cs"/>
              </a:rPr>
              <a:t>Pieaug vājo lasītāju skaits</a:t>
            </a:r>
            <a:endParaRPr kumimoji="0" lang="en-US" sz="1800" b="0" i="0" u="none" strike="noStrike" kern="1200" cap="none" spc="0" normalizeH="0" baseline="0" noProof="0" dirty="0">
              <a:ln>
                <a:noFill/>
              </a:ln>
              <a:solidFill>
                <a:srgbClr val="99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3923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0648"/>
            <a:ext cx="7886700" cy="687610"/>
          </a:xfrm>
        </p:spPr>
        <p:txBody>
          <a:bodyPr>
            <a:normAutofit/>
          </a:bodyPr>
          <a:lstStyle/>
          <a:p>
            <a:pPr>
              <a:defRPr sz="1920" b="1" i="0" u="none" strike="noStrike" kern="1200" spc="0" baseline="0">
                <a:solidFill>
                  <a:prstClr val="black">
                    <a:lumMod val="65000"/>
                    <a:lumOff val="35000"/>
                  </a:prstClr>
                </a:solidFill>
                <a:latin typeface="+mn-lt"/>
                <a:ea typeface="+mn-ea"/>
                <a:cs typeface="+mn-cs"/>
              </a:defRPr>
            </a:pPr>
            <a:r>
              <a:rPr lang="lv-LV" sz="2800" b="1" dirty="0">
                <a:solidFill>
                  <a:srgbClr val="990000"/>
                </a:solidFill>
                <a:effectLst>
                  <a:outerShdw blurRad="38100" dist="38100" dir="2700000" algn="tl">
                    <a:srgbClr val="000000">
                      <a:alpha val="43137"/>
                    </a:srgbClr>
                  </a:outerShdw>
                </a:effectLst>
                <a:latin typeface="+mn-lt"/>
              </a:rPr>
              <a:t>Lasītprasmes sasniegumu starpība 9. un 8. klasēs</a:t>
            </a:r>
            <a:endParaRPr lang="en-US" sz="2800" b="1" dirty="0">
              <a:solidFill>
                <a:srgbClr val="990000"/>
              </a:solidFill>
              <a:effectLst>
                <a:outerShdw blurRad="38100" dist="38100" dir="2700000" algn="tl">
                  <a:srgbClr val="000000">
                    <a:alpha val="43137"/>
                  </a:srgbClr>
                </a:outerShdw>
              </a:effectLst>
              <a:latin typeface="+mn-lt"/>
            </a:endParaRPr>
          </a:p>
        </p:txBody>
      </p:sp>
      <p:graphicFrame>
        <p:nvGraphicFramePr>
          <p:cNvPr id="4" name="Chart 3"/>
          <p:cNvGraphicFramePr>
            <a:graphicFrameLocks/>
          </p:cNvGraphicFramePr>
          <p:nvPr/>
        </p:nvGraphicFramePr>
        <p:xfrm>
          <a:off x="179512" y="1124744"/>
          <a:ext cx="8712968" cy="5184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39372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543594"/>
          </a:xfrm>
        </p:spPr>
        <p:txBody>
          <a:bodyPr>
            <a:normAutofit fontScale="90000"/>
          </a:bodyPr>
          <a:lstStyle/>
          <a:p>
            <a:r>
              <a:rPr lang="lv-LV" dirty="0"/>
              <a:t>2018</a:t>
            </a:r>
            <a:endParaRPr lang="en-US" dirty="0"/>
          </a:p>
        </p:txBody>
      </p:sp>
      <p:graphicFrame>
        <p:nvGraphicFramePr>
          <p:cNvPr id="4" name="Table 3"/>
          <p:cNvGraphicFramePr>
            <a:graphicFrameLocks noGrp="1"/>
          </p:cNvGraphicFramePr>
          <p:nvPr/>
        </p:nvGraphicFramePr>
        <p:xfrm>
          <a:off x="359532" y="821161"/>
          <a:ext cx="8424935" cy="5439170"/>
        </p:xfrm>
        <a:graphic>
          <a:graphicData uri="http://schemas.openxmlformats.org/drawingml/2006/table">
            <a:tbl>
              <a:tblPr firstRow="1" firstCol="1" bandRow="1">
                <a:tableStyleId>{69CF1AB2-1976-4502-BF36-3FF5EA218861}</a:tableStyleId>
              </a:tblPr>
              <a:tblGrid>
                <a:gridCol w="2131794">
                  <a:extLst>
                    <a:ext uri="{9D8B030D-6E8A-4147-A177-3AD203B41FA5}">
                      <a16:colId xmlns:a16="http://schemas.microsoft.com/office/drawing/2014/main" val="644245037"/>
                    </a:ext>
                  </a:extLst>
                </a:gridCol>
                <a:gridCol w="784530">
                  <a:extLst>
                    <a:ext uri="{9D8B030D-6E8A-4147-A177-3AD203B41FA5}">
                      <a16:colId xmlns:a16="http://schemas.microsoft.com/office/drawing/2014/main" val="108720428"/>
                    </a:ext>
                  </a:extLst>
                </a:gridCol>
                <a:gridCol w="1336387">
                  <a:extLst>
                    <a:ext uri="{9D8B030D-6E8A-4147-A177-3AD203B41FA5}">
                      <a16:colId xmlns:a16="http://schemas.microsoft.com/office/drawing/2014/main" val="3267332275"/>
                    </a:ext>
                  </a:extLst>
                </a:gridCol>
                <a:gridCol w="1409594">
                  <a:extLst>
                    <a:ext uri="{9D8B030D-6E8A-4147-A177-3AD203B41FA5}">
                      <a16:colId xmlns:a16="http://schemas.microsoft.com/office/drawing/2014/main" val="3041135278"/>
                    </a:ext>
                  </a:extLst>
                </a:gridCol>
                <a:gridCol w="1511832">
                  <a:extLst>
                    <a:ext uri="{9D8B030D-6E8A-4147-A177-3AD203B41FA5}">
                      <a16:colId xmlns:a16="http://schemas.microsoft.com/office/drawing/2014/main" val="508754624"/>
                    </a:ext>
                  </a:extLst>
                </a:gridCol>
                <a:gridCol w="1250798">
                  <a:extLst>
                    <a:ext uri="{9D8B030D-6E8A-4147-A177-3AD203B41FA5}">
                      <a16:colId xmlns:a16="http://schemas.microsoft.com/office/drawing/2014/main" val="3191076741"/>
                    </a:ext>
                  </a:extLst>
                </a:gridCol>
              </a:tblGrid>
              <a:tr h="879647">
                <a:tc>
                  <a:txBody>
                    <a:bodyPr/>
                    <a:lstStyle/>
                    <a:p>
                      <a:pPr>
                        <a:lnSpc>
                          <a:spcPct val="107000"/>
                        </a:lnSpc>
                        <a:spcAft>
                          <a:spcPts val="0"/>
                        </a:spcAft>
                      </a:pPr>
                      <a:r>
                        <a:rPr lang="lv-LV" sz="1600" b="1" dirty="0">
                          <a:effectLst/>
                        </a:rPr>
                        <a:t>Apdzīvota vieta</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ESCS</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ESCS starpība ar lielām pilsētām</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Lasīšanas sasniegumi</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Sasniegumu starpība ar lielām pilsētām</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Skolēnu skaits procentos</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709896019"/>
                  </a:ext>
                </a:extLst>
              </a:tr>
              <a:tr h="195792">
                <a:tc>
                  <a:txBody>
                    <a:bodyPr/>
                    <a:lstStyle/>
                    <a:p>
                      <a:pPr>
                        <a:lnSpc>
                          <a:spcPct val="107000"/>
                        </a:lnSpc>
                        <a:spcAft>
                          <a:spcPts val="0"/>
                        </a:spcAft>
                      </a:pPr>
                      <a:r>
                        <a:rPr lang="lv-LV" sz="1600" b="1" dirty="0">
                          <a:effectLst/>
                        </a:rPr>
                        <a:t>IGAUNIJA</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endParaRPr lang="en-US" sz="1600" b="1" dirty="0">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endParaRPr lang="en-US" sz="1600" b="1">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endParaRPr lang="en-US" sz="1600" b="1">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endParaRPr lang="en-US" sz="1600" b="1">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endParaRPr lang="en-US" sz="1600" b="1">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1213842515"/>
                  </a:ext>
                </a:extLst>
              </a:tr>
              <a:tr h="195792">
                <a:tc>
                  <a:txBody>
                    <a:bodyPr/>
                    <a:lstStyle/>
                    <a:p>
                      <a:pPr>
                        <a:lnSpc>
                          <a:spcPct val="107000"/>
                        </a:lnSpc>
                        <a:spcAft>
                          <a:spcPts val="0"/>
                        </a:spcAft>
                      </a:pPr>
                      <a:r>
                        <a:rPr lang="lv-LV" sz="1600" b="1">
                          <a:effectLst/>
                        </a:rPr>
                        <a:t>Ciems</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-,19</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,56</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517 </a:t>
                      </a:r>
                      <a:r>
                        <a:rPr lang="lv-LV" sz="1600" b="1" dirty="0">
                          <a:solidFill>
                            <a:schemeClr val="accent6">
                              <a:lumMod val="75000"/>
                            </a:schemeClr>
                          </a:solidFill>
                          <a:effectLst/>
                          <a:sym typeface="Wingdings" panose="05000000000000000000" pitchFamily="2" charset="2"/>
                        </a:rPr>
                        <a:t></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19  </a:t>
                      </a:r>
                      <a:r>
                        <a:rPr lang="lv-LV" sz="1600" b="1" dirty="0">
                          <a:solidFill>
                            <a:srgbClr val="990000"/>
                          </a:solidFill>
                          <a:effectLst/>
                          <a:sym typeface="Wingdings" panose="05000000000000000000" pitchFamily="2" charset="2"/>
                        </a:rPr>
                        <a:t></a:t>
                      </a:r>
                      <a:endParaRPr lang="en-US" sz="16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23%</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3495308412"/>
                  </a:ext>
                </a:extLst>
              </a:tr>
              <a:tr h="195792">
                <a:tc>
                  <a:txBody>
                    <a:bodyPr/>
                    <a:lstStyle/>
                    <a:p>
                      <a:pPr>
                        <a:lnSpc>
                          <a:spcPct val="107000"/>
                        </a:lnSpc>
                        <a:spcAft>
                          <a:spcPts val="0"/>
                        </a:spcAft>
                      </a:pPr>
                      <a:r>
                        <a:rPr lang="lv-LV" sz="1600" b="1" dirty="0">
                          <a:effectLst/>
                        </a:rPr>
                        <a:t>Maza pilsēta</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-,03</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,40  </a:t>
                      </a:r>
                      <a:r>
                        <a:rPr lang="lv-LV" sz="1600" b="1" dirty="0">
                          <a:solidFill>
                            <a:schemeClr val="accent6">
                              <a:lumMod val="75000"/>
                            </a:schemeClr>
                          </a:solidFill>
                          <a:effectLst/>
                          <a:sym typeface="Wingdings" panose="05000000000000000000" pitchFamily="2" charset="2"/>
                        </a:rPr>
                        <a:t></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516 </a:t>
                      </a:r>
                      <a:r>
                        <a:rPr lang="lv-LV" sz="1600" b="1" dirty="0">
                          <a:solidFill>
                            <a:schemeClr val="accent6">
                              <a:lumMod val="75000"/>
                            </a:schemeClr>
                          </a:solidFill>
                          <a:effectLst/>
                          <a:sym typeface="Wingdings" panose="05000000000000000000" pitchFamily="2" charset="2"/>
                        </a:rPr>
                        <a:t></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21</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lv-LV" sz="1600" b="1" dirty="0">
                          <a:effectLst/>
                        </a:rPr>
                        <a:t>20% </a:t>
                      </a:r>
                      <a:r>
                        <a:rPr lang="lv-LV" sz="1600" b="1" dirty="0">
                          <a:solidFill>
                            <a:srgbClr val="990000"/>
                          </a:solidFill>
                          <a:effectLst/>
                          <a:sym typeface="Wingdings" panose="05000000000000000000" pitchFamily="2" charset="2"/>
                        </a:rPr>
                        <a:t></a:t>
                      </a:r>
                      <a:endParaRPr lang="en-US" sz="16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4170171500"/>
                  </a:ext>
                </a:extLst>
              </a:tr>
              <a:tr h="195792">
                <a:tc>
                  <a:txBody>
                    <a:bodyPr/>
                    <a:lstStyle/>
                    <a:p>
                      <a:pPr>
                        <a:lnSpc>
                          <a:spcPct val="107000"/>
                        </a:lnSpc>
                        <a:spcAft>
                          <a:spcPts val="0"/>
                        </a:spcAft>
                      </a:pPr>
                      <a:r>
                        <a:rPr lang="lv-LV" sz="1600" b="1">
                          <a:effectLst/>
                        </a:rPr>
                        <a:t>Pilsēta</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,08</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,29</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517 </a:t>
                      </a:r>
                      <a:r>
                        <a:rPr lang="lv-LV" sz="1600" b="1" dirty="0">
                          <a:solidFill>
                            <a:schemeClr val="accent6">
                              <a:lumMod val="75000"/>
                            </a:schemeClr>
                          </a:solidFill>
                          <a:effectLst/>
                          <a:sym typeface="Wingdings" panose="05000000000000000000" pitchFamily="2" charset="2"/>
                        </a:rPr>
                        <a:t></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lv-LV" sz="1600" b="1" dirty="0">
                          <a:effectLst/>
                        </a:rPr>
                        <a:t>19 </a:t>
                      </a:r>
                      <a:r>
                        <a:rPr lang="lv-LV" sz="1600" b="1" dirty="0">
                          <a:solidFill>
                            <a:schemeClr val="accent6">
                              <a:lumMod val="75000"/>
                            </a:schemeClr>
                          </a:solidFill>
                          <a:effectLst/>
                          <a:sym typeface="Wingdings" panose="05000000000000000000" pitchFamily="2" charset="2"/>
                        </a:rPr>
                        <a:t></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lv-LV" sz="1600" b="1" dirty="0">
                          <a:effectLst/>
                        </a:rPr>
                        <a:t>26% </a:t>
                      </a:r>
                      <a:r>
                        <a:rPr lang="lv-LV" sz="1600" b="1" dirty="0">
                          <a:solidFill>
                            <a:schemeClr val="accent6">
                              <a:lumMod val="75000"/>
                            </a:schemeClr>
                          </a:solidFill>
                          <a:effectLst/>
                          <a:sym typeface="Wingdings" panose="05000000000000000000" pitchFamily="2" charset="2"/>
                        </a:rPr>
                        <a:t></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2365621747"/>
                  </a:ext>
                </a:extLst>
              </a:tr>
              <a:tr h="195792">
                <a:tc>
                  <a:txBody>
                    <a:bodyPr/>
                    <a:lstStyle/>
                    <a:p>
                      <a:pPr>
                        <a:lnSpc>
                          <a:spcPct val="107000"/>
                        </a:lnSpc>
                        <a:spcAft>
                          <a:spcPts val="0"/>
                        </a:spcAft>
                      </a:pPr>
                      <a:r>
                        <a:rPr lang="lv-LV" sz="1600" b="1">
                          <a:effectLst/>
                        </a:rPr>
                        <a:t>Liela pilsēta</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,36</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endParaRPr lang="en-US" sz="1600" b="1" dirty="0">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537 </a:t>
                      </a:r>
                      <a:r>
                        <a:rPr lang="lv-LV" sz="1600" b="1" dirty="0">
                          <a:solidFill>
                            <a:schemeClr val="accent6">
                              <a:lumMod val="75000"/>
                            </a:schemeClr>
                          </a:solidFill>
                          <a:effectLst/>
                          <a:sym typeface="Wingdings" panose="05000000000000000000" pitchFamily="2" charset="2"/>
                        </a:rPr>
                        <a:t></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endParaRPr lang="en-US" sz="1600" b="1">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lv-LV" sz="1600" b="1" dirty="0">
                          <a:effectLst/>
                        </a:rPr>
                        <a:t>31% </a:t>
                      </a:r>
                      <a:r>
                        <a:rPr lang="lv-LV" sz="1600" b="1" dirty="0">
                          <a:solidFill>
                            <a:schemeClr val="accent6">
                              <a:lumMod val="75000"/>
                            </a:schemeClr>
                          </a:solidFill>
                          <a:effectLst/>
                          <a:sym typeface="Wingdings" panose="05000000000000000000" pitchFamily="2" charset="2"/>
                        </a:rPr>
                        <a:t></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4005129165"/>
                  </a:ext>
                </a:extLst>
              </a:tr>
              <a:tr h="195792">
                <a:tc>
                  <a:txBody>
                    <a:bodyPr/>
                    <a:lstStyle/>
                    <a:p>
                      <a:pPr algn="r">
                        <a:lnSpc>
                          <a:spcPct val="107000"/>
                        </a:lnSpc>
                        <a:spcAft>
                          <a:spcPts val="0"/>
                        </a:spcAft>
                      </a:pPr>
                      <a:r>
                        <a:rPr lang="lv-LV" sz="1600" b="1">
                          <a:effectLst/>
                        </a:rPr>
                        <a:t>Vidēji</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,08</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523 </a:t>
                      </a:r>
                      <a:r>
                        <a:rPr lang="lv-LV" sz="1600" b="1" dirty="0">
                          <a:solidFill>
                            <a:schemeClr val="accent6">
                              <a:lumMod val="75000"/>
                            </a:schemeClr>
                          </a:solidFill>
                          <a:effectLst/>
                          <a:sym typeface="Wingdings" panose="05000000000000000000" pitchFamily="2" charset="2"/>
                        </a:rPr>
                        <a:t></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3795499415"/>
                  </a:ext>
                </a:extLst>
              </a:tr>
              <a:tr h="195792">
                <a:tc>
                  <a:txBody>
                    <a:bodyPr/>
                    <a:lstStyle/>
                    <a:p>
                      <a:pPr>
                        <a:lnSpc>
                          <a:spcPct val="107000"/>
                        </a:lnSpc>
                        <a:spcAft>
                          <a:spcPts val="0"/>
                        </a:spcAft>
                      </a:pPr>
                      <a:r>
                        <a:rPr lang="lv-LV" sz="1600" b="1">
                          <a:effectLst/>
                        </a:rPr>
                        <a:t>SOMIJA</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endParaRPr lang="en-US" sz="1600" b="1">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endParaRPr lang="en-US" sz="1600" b="1">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endParaRPr lang="en-US" sz="1600" b="1" dirty="0">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endParaRPr lang="en-US" sz="1600" b="1">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endParaRPr lang="en-US" sz="1600" b="1">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3904701271"/>
                  </a:ext>
                </a:extLst>
              </a:tr>
              <a:tr h="195792">
                <a:tc>
                  <a:txBody>
                    <a:bodyPr/>
                    <a:lstStyle/>
                    <a:p>
                      <a:pPr>
                        <a:lnSpc>
                          <a:spcPct val="107000"/>
                        </a:lnSpc>
                        <a:spcAft>
                          <a:spcPts val="0"/>
                        </a:spcAft>
                      </a:pPr>
                      <a:r>
                        <a:rPr lang="lv-LV" sz="1600" b="1">
                          <a:effectLst/>
                        </a:rPr>
                        <a:t>Ciems</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,00</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,45</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510 </a:t>
                      </a:r>
                      <a:r>
                        <a:rPr lang="lv-LV" sz="1600" b="1" dirty="0">
                          <a:solidFill>
                            <a:srgbClr val="990000"/>
                          </a:solidFill>
                          <a:effectLst/>
                          <a:sym typeface="Wingdings" panose="05000000000000000000" pitchFamily="2" charset="2"/>
                        </a:rPr>
                        <a:t></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17</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7% </a:t>
                      </a:r>
                      <a:r>
                        <a:rPr lang="lv-LV" sz="1600" b="1" dirty="0">
                          <a:solidFill>
                            <a:srgbClr val="990000"/>
                          </a:solidFill>
                          <a:effectLst/>
                          <a:sym typeface="Wingdings" panose="05000000000000000000" pitchFamily="2" charset="2"/>
                        </a:rPr>
                        <a:t></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1676280228"/>
                  </a:ext>
                </a:extLst>
              </a:tr>
              <a:tr h="195792">
                <a:tc>
                  <a:txBody>
                    <a:bodyPr/>
                    <a:lstStyle/>
                    <a:p>
                      <a:pPr>
                        <a:lnSpc>
                          <a:spcPct val="107000"/>
                        </a:lnSpc>
                        <a:spcAft>
                          <a:spcPts val="0"/>
                        </a:spcAft>
                      </a:pPr>
                      <a:r>
                        <a:rPr lang="lv-LV" sz="1600" b="1" dirty="0">
                          <a:effectLst/>
                        </a:rPr>
                        <a:t>Maza pilsēta</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,16</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,30</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516 </a:t>
                      </a:r>
                      <a:r>
                        <a:rPr lang="lv-LV" sz="1600" b="1" dirty="0">
                          <a:solidFill>
                            <a:srgbClr val="990000"/>
                          </a:solidFill>
                          <a:effectLst/>
                          <a:sym typeface="Wingdings" panose="05000000000000000000" pitchFamily="2" charset="2"/>
                        </a:rPr>
                        <a:t></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11</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24% </a:t>
                      </a:r>
                      <a:r>
                        <a:rPr lang="lv-LV" sz="1600" b="1" dirty="0">
                          <a:solidFill>
                            <a:srgbClr val="990000"/>
                          </a:solidFill>
                          <a:effectLst/>
                          <a:sym typeface="Wingdings" panose="05000000000000000000" pitchFamily="2" charset="2"/>
                        </a:rPr>
                        <a:t></a:t>
                      </a:r>
                      <a:r>
                        <a:rPr lang="lv-LV" sz="1600" b="1" dirty="0">
                          <a:effectLst/>
                        </a:rPr>
                        <a:t> </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2718067532"/>
                  </a:ext>
                </a:extLst>
              </a:tr>
              <a:tr h="195792">
                <a:tc>
                  <a:txBody>
                    <a:bodyPr/>
                    <a:lstStyle/>
                    <a:p>
                      <a:pPr>
                        <a:lnSpc>
                          <a:spcPct val="107000"/>
                        </a:lnSpc>
                        <a:spcAft>
                          <a:spcPts val="0"/>
                        </a:spcAft>
                      </a:pPr>
                      <a:r>
                        <a:rPr lang="lv-LV" sz="1600" b="1">
                          <a:effectLst/>
                        </a:rPr>
                        <a:t>Pilsēta</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,29</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lv-LV" sz="1600" b="1" dirty="0">
                          <a:effectLst/>
                        </a:rPr>
                        <a:t>,16 </a:t>
                      </a:r>
                      <a:r>
                        <a:rPr lang="lv-LV" sz="1600" b="1" dirty="0">
                          <a:solidFill>
                            <a:srgbClr val="990000"/>
                          </a:solidFill>
                          <a:effectLst/>
                          <a:sym typeface="Wingdings" panose="05000000000000000000" pitchFamily="2" charset="2"/>
                        </a:rPr>
                        <a:t></a:t>
                      </a:r>
                      <a:endParaRPr lang="en-US" sz="16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518 </a:t>
                      </a:r>
                      <a:r>
                        <a:rPr lang="lv-LV" sz="1600" b="1" dirty="0">
                          <a:solidFill>
                            <a:srgbClr val="990000"/>
                          </a:solidFill>
                          <a:effectLst/>
                          <a:sym typeface="Wingdings" panose="05000000000000000000" pitchFamily="2" charset="2"/>
                        </a:rPr>
                        <a:t></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lv-LV" sz="1600" b="1" dirty="0">
                          <a:effectLst/>
                        </a:rPr>
                        <a:t>10 </a:t>
                      </a:r>
                      <a:r>
                        <a:rPr lang="lv-LV" sz="1600" b="1" dirty="0">
                          <a:solidFill>
                            <a:srgbClr val="990000"/>
                          </a:solidFill>
                          <a:effectLst/>
                          <a:sym typeface="Wingdings" panose="05000000000000000000" pitchFamily="2" charset="2"/>
                        </a:rPr>
                        <a:t></a:t>
                      </a:r>
                      <a:endParaRPr lang="en-US" sz="16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36%</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2274277018"/>
                  </a:ext>
                </a:extLst>
              </a:tr>
              <a:tr h="321406">
                <a:tc>
                  <a:txBody>
                    <a:bodyPr/>
                    <a:lstStyle/>
                    <a:p>
                      <a:pPr>
                        <a:lnSpc>
                          <a:spcPct val="107000"/>
                        </a:lnSpc>
                        <a:spcAft>
                          <a:spcPts val="0"/>
                        </a:spcAft>
                      </a:pPr>
                      <a:r>
                        <a:rPr lang="lv-LV" sz="1600" b="1">
                          <a:effectLst/>
                        </a:rPr>
                        <a:t>Liela pilsēta</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,46</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endParaRPr lang="en-US" sz="1600" b="1">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527 </a:t>
                      </a:r>
                      <a:r>
                        <a:rPr lang="lv-LV" sz="1600" b="1" dirty="0">
                          <a:solidFill>
                            <a:srgbClr val="990000"/>
                          </a:solidFill>
                          <a:effectLst/>
                          <a:sym typeface="Wingdings" panose="05000000000000000000" pitchFamily="2" charset="2"/>
                        </a:rPr>
                        <a:t></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endParaRPr lang="en-US" sz="1600" b="1" dirty="0">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lv-LV" sz="1600" b="1" dirty="0">
                          <a:effectLst/>
                        </a:rPr>
                        <a:t>33% </a:t>
                      </a:r>
                      <a:r>
                        <a:rPr lang="lv-LV" sz="1600" b="1" dirty="0">
                          <a:solidFill>
                            <a:schemeClr val="accent6">
                              <a:lumMod val="75000"/>
                            </a:schemeClr>
                          </a:solidFill>
                          <a:effectLst/>
                          <a:sym typeface="Wingdings" panose="05000000000000000000" pitchFamily="2" charset="2"/>
                        </a:rPr>
                        <a:t></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2969434523"/>
                  </a:ext>
                </a:extLst>
              </a:tr>
              <a:tr h="195792">
                <a:tc>
                  <a:txBody>
                    <a:bodyPr/>
                    <a:lstStyle/>
                    <a:p>
                      <a:pPr algn="r">
                        <a:lnSpc>
                          <a:spcPct val="107000"/>
                        </a:lnSpc>
                        <a:spcAft>
                          <a:spcPts val="0"/>
                        </a:spcAft>
                      </a:pPr>
                      <a:r>
                        <a:rPr lang="lv-LV" sz="1600" b="1">
                          <a:effectLst/>
                        </a:rPr>
                        <a:t>Vidēji</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lv-LV" sz="1600" b="1" dirty="0">
                          <a:effectLst/>
                        </a:rPr>
                        <a:t>,30</a:t>
                      </a:r>
                      <a:endParaRPr lang="en-US" sz="1600" b="1" dirty="0">
                        <a:solidFill>
                          <a:srgbClr val="99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520 </a:t>
                      </a:r>
                      <a:r>
                        <a:rPr lang="lv-LV" sz="1600" b="1" dirty="0">
                          <a:solidFill>
                            <a:srgbClr val="990000"/>
                          </a:solidFill>
                          <a:effectLst/>
                          <a:sym typeface="Wingdings" panose="05000000000000000000" pitchFamily="2" charset="2"/>
                        </a:rPr>
                        <a:t></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100%</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2466266656"/>
                  </a:ext>
                </a:extLst>
              </a:tr>
              <a:tr h="195792">
                <a:tc>
                  <a:txBody>
                    <a:bodyPr/>
                    <a:lstStyle/>
                    <a:p>
                      <a:pPr>
                        <a:lnSpc>
                          <a:spcPct val="107000"/>
                        </a:lnSpc>
                        <a:spcAft>
                          <a:spcPts val="0"/>
                        </a:spcAft>
                      </a:pPr>
                      <a:r>
                        <a:rPr lang="lv-LV" sz="1600" b="1">
                          <a:effectLst/>
                        </a:rPr>
                        <a:t>LATVIJA</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endParaRPr lang="en-US" sz="1600" b="1">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endParaRPr lang="en-US" sz="1600" b="1">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endParaRPr lang="en-US" sz="1600" b="1">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endParaRPr lang="en-US" sz="1600" b="1" dirty="0">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endParaRPr lang="en-US" sz="1600" b="1" dirty="0">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1688506573"/>
                  </a:ext>
                </a:extLst>
              </a:tr>
              <a:tr h="195792">
                <a:tc>
                  <a:txBody>
                    <a:bodyPr/>
                    <a:lstStyle/>
                    <a:p>
                      <a:pPr>
                        <a:lnSpc>
                          <a:spcPct val="107000"/>
                        </a:lnSpc>
                        <a:spcAft>
                          <a:spcPts val="0"/>
                        </a:spcAft>
                      </a:pPr>
                      <a:r>
                        <a:rPr lang="lv-LV" sz="1600" b="1">
                          <a:effectLst/>
                        </a:rPr>
                        <a:t>Ciems</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-,49</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,74</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446 </a:t>
                      </a:r>
                      <a:r>
                        <a:rPr lang="lv-LV" sz="1600" b="1" dirty="0">
                          <a:solidFill>
                            <a:srgbClr val="990000"/>
                          </a:solidFill>
                          <a:effectLst/>
                          <a:sym typeface="Wingdings" panose="05000000000000000000" pitchFamily="2" charset="2"/>
                        </a:rPr>
                        <a:t></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52 </a:t>
                      </a:r>
                      <a:r>
                        <a:rPr lang="lv-LV" sz="1600" b="1" dirty="0">
                          <a:solidFill>
                            <a:schemeClr val="accent6">
                              <a:lumMod val="75000"/>
                            </a:schemeClr>
                          </a:solidFill>
                          <a:effectLst/>
                          <a:sym typeface="Wingdings" panose="05000000000000000000" pitchFamily="2" charset="2"/>
                        </a:rPr>
                        <a:t></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20% </a:t>
                      </a:r>
                      <a:r>
                        <a:rPr lang="lv-LV" sz="1600" b="1" dirty="0">
                          <a:solidFill>
                            <a:srgbClr val="990000"/>
                          </a:solidFill>
                          <a:effectLst/>
                          <a:sym typeface="Wingdings" panose="05000000000000000000" pitchFamily="2" charset="2"/>
                        </a:rPr>
                        <a:t></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4213776716"/>
                  </a:ext>
                </a:extLst>
              </a:tr>
              <a:tr h="195792">
                <a:tc>
                  <a:txBody>
                    <a:bodyPr/>
                    <a:lstStyle/>
                    <a:p>
                      <a:pPr>
                        <a:lnSpc>
                          <a:spcPct val="107000"/>
                        </a:lnSpc>
                        <a:spcAft>
                          <a:spcPts val="0"/>
                        </a:spcAft>
                      </a:pPr>
                      <a:r>
                        <a:rPr lang="lv-LV" sz="1600" b="1" dirty="0">
                          <a:effectLst/>
                        </a:rPr>
                        <a:t>Maza pilsēta</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-,11</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,36</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467 </a:t>
                      </a:r>
                      <a:r>
                        <a:rPr lang="lv-LV" sz="1600" b="1" dirty="0">
                          <a:solidFill>
                            <a:srgbClr val="990000"/>
                          </a:solidFill>
                          <a:effectLst/>
                          <a:sym typeface="Wingdings" panose="05000000000000000000" pitchFamily="2" charset="2"/>
                        </a:rPr>
                        <a:t></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31 </a:t>
                      </a:r>
                      <a:r>
                        <a:rPr lang="lv-LV" sz="1600" b="1" dirty="0">
                          <a:solidFill>
                            <a:schemeClr val="accent6">
                              <a:lumMod val="75000"/>
                            </a:schemeClr>
                          </a:solidFill>
                          <a:effectLst/>
                          <a:sym typeface="Wingdings" panose="05000000000000000000" pitchFamily="2" charset="2"/>
                        </a:rPr>
                        <a:t></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21%</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1817977015"/>
                  </a:ext>
                </a:extLst>
              </a:tr>
              <a:tr h="195792">
                <a:tc>
                  <a:txBody>
                    <a:bodyPr/>
                    <a:lstStyle/>
                    <a:p>
                      <a:pPr>
                        <a:lnSpc>
                          <a:spcPct val="107000"/>
                        </a:lnSpc>
                        <a:spcAft>
                          <a:spcPts val="0"/>
                        </a:spcAft>
                      </a:pPr>
                      <a:r>
                        <a:rPr lang="lv-LV" sz="1600" b="1">
                          <a:effectLst/>
                        </a:rPr>
                        <a:t>Pilsēta</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,10</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lv-LV" sz="1600" b="1" dirty="0">
                          <a:effectLst/>
                        </a:rPr>
                        <a:t>,14 </a:t>
                      </a:r>
                      <a:r>
                        <a:rPr lang="lv-LV" sz="1600" b="1" dirty="0">
                          <a:solidFill>
                            <a:srgbClr val="990000"/>
                          </a:solidFill>
                          <a:effectLst/>
                          <a:sym typeface="Wingdings" panose="05000000000000000000" pitchFamily="2" charset="2"/>
                        </a:rPr>
                        <a:t></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482 </a:t>
                      </a:r>
                      <a:r>
                        <a:rPr lang="lv-LV" sz="1600" b="1" dirty="0">
                          <a:solidFill>
                            <a:srgbClr val="990000"/>
                          </a:solidFill>
                          <a:effectLst/>
                          <a:sym typeface="Wingdings" panose="05000000000000000000" pitchFamily="2" charset="2"/>
                        </a:rPr>
                        <a:t></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16</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29%</a:t>
                      </a:r>
                      <a:r>
                        <a:rPr lang="lv-LV" sz="1600" b="1" dirty="0">
                          <a:solidFill>
                            <a:schemeClr val="accent6">
                              <a:lumMod val="75000"/>
                            </a:schemeClr>
                          </a:solidFill>
                          <a:effectLst/>
                        </a:rPr>
                        <a:t> </a:t>
                      </a:r>
                      <a:r>
                        <a:rPr lang="lv-LV" sz="1600" b="1" dirty="0">
                          <a:solidFill>
                            <a:schemeClr val="accent6">
                              <a:lumMod val="75000"/>
                            </a:schemeClr>
                          </a:solidFill>
                          <a:effectLst/>
                          <a:sym typeface="Wingdings" panose="05000000000000000000" pitchFamily="2" charset="2"/>
                        </a:rPr>
                        <a:t></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2943854179"/>
                  </a:ext>
                </a:extLst>
              </a:tr>
              <a:tr h="195792">
                <a:tc>
                  <a:txBody>
                    <a:bodyPr/>
                    <a:lstStyle/>
                    <a:p>
                      <a:pPr>
                        <a:lnSpc>
                          <a:spcPct val="107000"/>
                        </a:lnSpc>
                        <a:spcAft>
                          <a:spcPts val="0"/>
                        </a:spcAft>
                      </a:pPr>
                      <a:r>
                        <a:rPr lang="lv-LV" sz="1600" b="1">
                          <a:effectLst/>
                        </a:rPr>
                        <a:t>Liela pilsēta</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,25</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a:effectLst/>
                        </a:rPr>
                        <a:t> </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498 </a:t>
                      </a:r>
                      <a:r>
                        <a:rPr lang="lv-LV" sz="1600" b="1" dirty="0">
                          <a:solidFill>
                            <a:srgbClr val="990000"/>
                          </a:solidFill>
                          <a:effectLst/>
                          <a:sym typeface="Wingdings" panose="05000000000000000000" pitchFamily="2" charset="2"/>
                        </a:rPr>
                        <a:t></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endParaRPr lang="en-US" sz="1600" b="1">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30%</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904331508"/>
                  </a:ext>
                </a:extLst>
              </a:tr>
              <a:tr h="134893">
                <a:tc>
                  <a:txBody>
                    <a:bodyPr/>
                    <a:lstStyle/>
                    <a:p>
                      <a:pPr algn="r">
                        <a:lnSpc>
                          <a:spcPct val="107000"/>
                        </a:lnSpc>
                        <a:spcAft>
                          <a:spcPts val="0"/>
                        </a:spcAft>
                      </a:pPr>
                      <a:r>
                        <a:rPr lang="lv-LV" sz="1600" b="1">
                          <a:effectLst/>
                        </a:rPr>
                        <a:t>Vidēji</a:t>
                      </a:r>
                      <a:endParaRPr lang="en-US" sz="1600" b="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-,02</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476 </a:t>
                      </a:r>
                      <a:r>
                        <a:rPr lang="lv-LV" sz="1600" b="1" dirty="0">
                          <a:solidFill>
                            <a:srgbClr val="990000"/>
                          </a:solidFill>
                          <a:effectLst/>
                          <a:sym typeface="Wingdings" panose="05000000000000000000" pitchFamily="2" charset="2"/>
                        </a:rPr>
                        <a:t></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tc>
                  <a:txBody>
                    <a:bodyPr/>
                    <a:lstStyle/>
                    <a:p>
                      <a:pPr algn="ctr">
                        <a:lnSpc>
                          <a:spcPct val="107000"/>
                        </a:lnSpc>
                        <a:spcAft>
                          <a:spcPts val="0"/>
                        </a:spcAft>
                      </a:pPr>
                      <a:r>
                        <a:rPr lang="lv-LV" sz="1600" b="1" dirty="0">
                          <a:effectLst/>
                        </a:rPr>
                        <a:t>100%</a:t>
                      </a:r>
                      <a:endParaRPr lang="en-U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33" marR="63533" marT="0" marB="0"/>
                </a:tc>
                <a:extLst>
                  <a:ext uri="{0D108BD9-81ED-4DB2-BD59-A6C34878D82A}">
                    <a16:rowId xmlns:a16="http://schemas.microsoft.com/office/drawing/2014/main" val="213722517"/>
                  </a:ext>
                </a:extLst>
              </a:tr>
            </a:tbl>
          </a:graphicData>
        </a:graphic>
      </p:graphicFrame>
      <p:sp>
        <p:nvSpPr>
          <p:cNvPr id="5" name="TextBox 4"/>
          <p:cNvSpPr txBox="1"/>
          <p:nvPr/>
        </p:nvSpPr>
        <p:spPr>
          <a:xfrm>
            <a:off x="251520" y="6534993"/>
            <a:ext cx="6814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Ciems – līdz 3t, M pilsēta – 3-15t, Pilsēta – 15-100t, L pilsēta – virs 100t</a:t>
            </a: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1715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4800" b="1" dirty="0">
                <a:solidFill>
                  <a:srgbClr val="990000"/>
                </a:solidFill>
                <a:effectLst>
                  <a:outerShdw blurRad="38100" dist="38100" dir="2700000" algn="tl">
                    <a:srgbClr val="000000">
                      <a:alpha val="43137"/>
                    </a:srgbClr>
                  </a:outerShdw>
                </a:effectLst>
                <a:latin typeface="+mn-lt"/>
              </a:rPr>
              <a:t>Kopsavilkums </a:t>
            </a:r>
            <a:endParaRPr lang="en-US" sz="4800" b="1" dirty="0">
              <a:solidFill>
                <a:srgbClr val="990000"/>
              </a:solidFill>
              <a:effectLst>
                <a:outerShdw blurRad="38100" dist="38100" dir="2700000" algn="tl">
                  <a:srgbClr val="000000">
                    <a:alpha val="43137"/>
                  </a:srgbClr>
                </a:outerShdw>
              </a:effectLst>
              <a:latin typeface="+mn-lt"/>
            </a:endParaRP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42019581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08720"/>
            <a:ext cx="7886700" cy="5759921"/>
          </a:xfrm>
        </p:spPr>
        <p:txBody>
          <a:bodyPr>
            <a:normAutofit/>
          </a:bodyPr>
          <a:lstStyle/>
          <a:p>
            <a:pPr>
              <a:spcBef>
                <a:spcPts val="1200"/>
              </a:spcBef>
            </a:pPr>
            <a:r>
              <a:rPr lang="lv-LV" sz="2400" b="1" dirty="0">
                <a:solidFill>
                  <a:srgbClr val="990000"/>
                </a:solidFill>
              </a:rPr>
              <a:t>Iedzīvotāju skaits aplūkojamās valstīs iepriekšējo gadu laikā ir samazinājies, Latvijā – ievērojami. Īpaši tas attiecas uz jauniešu skaitu – tas Latvijā samazinājies apmēram par 30%. Samazinoties skolēnu blīvumam, radās problēmas reorganizējot / nereorganizējot skolas.</a:t>
            </a:r>
          </a:p>
          <a:p>
            <a:pPr>
              <a:spcBef>
                <a:spcPts val="1200"/>
              </a:spcBef>
            </a:pPr>
            <a:r>
              <a:rPr lang="lv-LV" sz="2400" b="1" dirty="0">
                <a:solidFill>
                  <a:srgbClr val="990000"/>
                </a:solidFill>
              </a:rPr>
              <a:t>Vidējie lasīšanas sasniegumi laika posmā no 2009. gada līdz 2018. gadam Igaunijā ir ievērojami pieauguši, Latvijā un Somijā – kļuvuši nedaudz zemāki. </a:t>
            </a:r>
          </a:p>
          <a:p>
            <a:pPr>
              <a:spcBef>
                <a:spcPts val="1200"/>
              </a:spcBef>
            </a:pPr>
            <a:r>
              <a:rPr lang="lv-LV" sz="2400" b="1" dirty="0">
                <a:solidFill>
                  <a:srgbClr val="990000"/>
                </a:solidFill>
              </a:rPr>
              <a:t>Vājo lasītāju skaits mums ir divas reizes lielāks nekā Igaunijā un Somijā</a:t>
            </a:r>
          </a:p>
          <a:p>
            <a:pPr marL="0" indent="0">
              <a:spcBef>
                <a:spcPts val="1200"/>
              </a:spcBef>
              <a:buNone/>
            </a:pPr>
            <a:endParaRPr lang="lv-LV" sz="2400" b="1" dirty="0">
              <a:solidFill>
                <a:srgbClr val="990000"/>
              </a:solidFill>
            </a:endParaRPr>
          </a:p>
        </p:txBody>
      </p:sp>
    </p:spTree>
    <p:extLst>
      <p:ext uri="{BB962C8B-B14F-4D97-AF65-F5344CB8AC3E}">
        <p14:creationId xmlns:p14="http://schemas.microsoft.com/office/powerpoint/2010/main" val="12826329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68760"/>
            <a:ext cx="7886700" cy="6047953"/>
          </a:xfrm>
        </p:spPr>
        <p:txBody>
          <a:bodyPr>
            <a:normAutofit/>
          </a:bodyPr>
          <a:lstStyle/>
          <a:p>
            <a:pPr>
              <a:spcBef>
                <a:spcPts val="1200"/>
              </a:spcBef>
            </a:pPr>
            <a:r>
              <a:rPr lang="lv-LV" sz="2400" b="1" dirty="0">
                <a:solidFill>
                  <a:srgbClr val="990000"/>
                </a:solidFill>
              </a:rPr>
              <a:t>Teicamo lasītāju skaits mums ir trīs reizes mazāks nekā Igaunijā un Somijā</a:t>
            </a:r>
          </a:p>
          <a:p>
            <a:pPr>
              <a:spcBef>
                <a:spcPts val="1200"/>
              </a:spcBef>
            </a:pPr>
            <a:r>
              <a:rPr lang="lv-LV" sz="2400" b="1" dirty="0">
                <a:solidFill>
                  <a:srgbClr val="990000"/>
                </a:solidFill>
              </a:rPr>
              <a:t>Mums ir vislielākā sasniegumu starpība starp 8. un 9. klases skolēnu sasniegumiem. </a:t>
            </a:r>
          </a:p>
          <a:p>
            <a:pPr>
              <a:spcBef>
                <a:spcPts val="1200"/>
              </a:spcBef>
            </a:pPr>
            <a:r>
              <a:rPr lang="lv-LV" sz="2400" b="1" dirty="0">
                <a:solidFill>
                  <a:srgbClr val="990000"/>
                </a:solidFill>
              </a:rPr>
              <a:t>Ja 2018. gadā Latvijas skolēnu vidējie sasniegumi bija par 40 punktiem zemāki nekā Igaunijā un Somijā, tad astoto klašu skolēnu sasniegumu starpība ar Igauniju ir 70 punkti.</a:t>
            </a:r>
          </a:p>
          <a:p>
            <a:pPr>
              <a:spcBef>
                <a:spcPts val="1200"/>
              </a:spcBef>
            </a:pPr>
            <a:r>
              <a:rPr lang="lv-LV" sz="2400" b="1" dirty="0">
                <a:solidFill>
                  <a:srgbClr val="990000"/>
                </a:solidFill>
              </a:rPr>
              <a:t>Skolēnu sasniegumu izkliede pieaugusi visās trijās valstīs, bet dažādu faktoru ietekmē</a:t>
            </a:r>
          </a:p>
          <a:p>
            <a:endParaRPr lang="en-US" b="1" dirty="0"/>
          </a:p>
        </p:txBody>
      </p:sp>
    </p:spTree>
    <p:extLst>
      <p:ext uri="{BB962C8B-B14F-4D97-AF65-F5344CB8AC3E}">
        <p14:creationId xmlns:p14="http://schemas.microsoft.com/office/powerpoint/2010/main" val="24712735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692696"/>
            <a:ext cx="7886700" cy="5484267"/>
          </a:xfrm>
        </p:spPr>
        <p:txBody>
          <a:bodyPr>
            <a:normAutofit lnSpcReduction="10000"/>
          </a:bodyPr>
          <a:lstStyle/>
          <a:p>
            <a:pPr>
              <a:spcBef>
                <a:spcPts val="1200"/>
              </a:spcBef>
            </a:pPr>
            <a:r>
              <a:rPr lang="lv-LV" sz="2400" b="1" dirty="0">
                <a:solidFill>
                  <a:srgbClr val="990000"/>
                </a:solidFill>
              </a:rPr>
              <a:t>Lielākoties skolēnu sasniegumi ir cieši saistīti ar dzīves vietas lielumu. Igaunijā 2018. gadā skolēnu sasniegumi ciemos, nelielās pilsētās un pilsētās neatšķīrās, neskatoties uz lielajām SES atšķirībām. Tas norāda uz sasniegto ļoti augsto vienlīdzīgas izglītības līmeni.</a:t>
            </a:r>
          </a:p>
          <a:p>
            <a:pPr>
              <a:spcBef>
                <a:spcPts val="1200"/>
              </a:spcBef>
            </a:pPr>
            <a:r>
              <a:rPr lang="lv-LV" sz="2400" b="1" dirty="0">
                <a:solidFill>
                  <a:srgbClr val="990000"/>
                </a:solidFill>
              </a:rPr>
              <a:t>Skolu konkurences saistība ar skolēnu sasniegumiem nav viennozīmīga. Vidēji augstāki sasniegumi ir skolās, kurām konkurence ir divas vai vairākas skolas. Tomēr 2018. gadā Igaunijā augstāki sasniegumi bija tieši tajās skolās, kurām nav konkurence. </a:t>
            </a:r>
          </a:p>
          <a:p>
            <a:pPr>
              <a:spcBef>
                <a:spcPts val="1200"/>
              </a:spcBef>
            </a:pPr>
            <a:r>
              <a:rPr lang="lv-LV" sz="2400" b="1" dirty="0">
                <a:solidFill>
                  <a:srgbClr val="990000"/>
                </a:solidFill>
              </a:rPr>
              <a:t>2018. gadā Igaunijā 44% skolu direktoru norāda uz skolotāju trūkumu, un 32% uz atbilstošu un kvalificētu skolotāju trūkumu. Latvijas skolu direktori situāciju redz optimistiskāk (26%; 9%). Ņemot vērā skolēnu sasniegumus, iespējams, ka Igaunijas skolu direktoriem ir augstākas prasības pret skolotājiem. </a:t>
            </a:r>
            <a:endParaRPr lang="en-US" sz="2400" b="1" dirty="0">
              <a:solidFill>
                <a:srgbClr val="990000"/>
              </a:solidFill>
            </a:endParaRPr>
          </a:p>
          <a:p>
            <a:endParaRPr lang="en-US" b="1" dirty="0"/>
          </a:p>
        </p:txBody>
      </p:sp>
    </p:spTree>
    <p:extLst>
      <p:ext uri="{BB962C8B-B14F-4D97-AF65-F5344CB8AC3E}">
        <p14:creationId xmlns:p14="http://schemas.microsoft.com/office/powerpoint/2010/main" val="3889266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3711946"/>
          </a:xfrm>
        </p:spPr>
        <p:txBody>
          <a:bodyPr>
            <a:normAutofit/>
          </a:bodyPr>
          <a:lstStyle/>
          <a:p>
            <a:r>
              <a:rPr lang="lv-LV" sz="4000" b="1" dirty="0">
                <a:solidFill>
                  <a:srgbClr val="C00000"/>
                </a:solidFill>
                <a:effectLst>
                  <a:outerShdw blurRad="38100" dist="38100" dir="2700000" algn="tl">
                    <a:srgbClr val="000000">
                      <a:alpha val="43137"/>
                    </a:srgbClr>
                  </a:outerShdw>
                </a:effectLst>
              </a:rPr>
              <a:t>Iespējas izvērtēt novadu un valstspilsētu skolēnu sasniegumus </a:t>
            </a:r>
            <a:endParaRPr lang="lv-LV" sz="4000" dirty="0"/>
          </a:p>
        </p:txBody>
      </p:sp>
    </p:spTree>
    <p:extLst>
      <p:ext uri="{BB962C8B-B14F-4D97-AF65-F5344CB8AC3E}">
        <p14:creationId xmlns:p14="http://schemas.microsoft.com/office/powerpoint/2010/main" val="2178473007"/>
      </p:ext>
    </p:extLst>
  </p:cSld>
  <p:clrMapOvr>
    <a:masterClrMapping/>
  </p:clrMapOvr>
</p:sld>
</file>

<file path=ppt/theme/theme1.xml><?xml version="1.0" encoding="utf-8"?>
<a:theme xmlns:a="http://schemas.openxmlformats.org/drawingml/2006/main" name="160245-books-template-16x9-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60245-books-template-16x9-1  -  Read-Only" id="{2ED372EC-B229-4F57-84E4-289CF828E0A4}" vid="{39672735-3C0A-43C7-8730-E707FEEFA680}"/>
    </a:ext>
  </a:extLst>
</a:theme>
</file>

<file path=ppt/theme/theme2.xml><?xml version="1.0" encoding="utf-8"?>
<a:theme xmlns:a="http://schemas.openxmlformats.org/drawingml/2006/main" name="Office dizains">
  <a:themeElements>
    <a:clrScheme name="Office dizains">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dizains">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dizain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1_160245-books-template-16x9-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60245-books-template-16x9-1  -  Read-Only" id="{2ED372EC-B229-4F57-84E4-289CF828E0A4}" vid="{39672735-3C0A-43C7-8730-E707FEEFA680}"/>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5109</TotalTime>
  <Words>6198</Words>
  <Application>Microsoft Office PowerPoint</Application>
  <PresentationFormat>On-screen Show (4:3)</PresentationFormat>
  <Paragraphs>1639</Paragraphs>
  <Slides>141</Slides>
  <Notes>15</Notes>
  <HiddenSlides>1</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141</vt:i4>
      </vt:variant>
    </vt:vector>
  </HeadingPairs>
  <TitlesOfParts>
    <vt:vector size="156" baseType="lpstr">
      <vt:lpstr>Arial</vt:lpstr>
      <vt:lpstr>Bookman Old Style</vt:lpstr>
      <vt:lpstr>Calibri</vt:lpstr>
      <vt:lpstr>Calibri Light</vt:lpstr>
      <vt:lpstr>Times New Roman</vt:lpstr>
      <vt:lpstr>Verdana</vt:lpstr>
      <vt:lpstr>Wingdings</vt:lpstr>
      <vt:lpstr>WordVisi_MSFontService</vt:lpstr>
      <vt:lpstr>160245-books-template-16x9-1</vt:lpstr>
      <vt:lpstr>Office dizains</vt:lpstr>
      <vt:lpstr>Office Theme</vt:lpstr>
      <vt:lpstr>1_160245-books-template-16x9-1</vt:lpstr>
      <vt:lpstr>1_Office Theme</vt:lpstr>
      <vt:lpstr>1_Office dizains</vt:lpstr>
      <vt:lpstr>2_Office Theme</vt:lpstr>
      <vt:lpstr>OECD STARPTAUTISKĀS SKOLĒNU NOVĒRTĒŠANAS PROGRAMMAS PISA 2022 PIRMO REZULTĀTU PAZIŅOŠANA</vt:lpstr>
      <vt:lpstr>Kāda ir izglītības iespēju vienlīdzība  Latvijā un pasaulē? OECD PISA 2022 atbildes!</vt:lpstr>
      <vt:lpstr>OECD STARPTAUTISKĀ SKOLĒNU NOVĒRTĒŠANAS PROGRAMMA VĒRTĒ: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Skolēnu sasniegumu sadalījums matemātikas kompetences līmeņos</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Kopumā samazinājušies, salīdzinot ar 2018. gadu</vt:lpstr>
      <vt:lpstr>PowerPoint Presentation</vt:lpstr>
      <vt:lpstr>SES GRADIENTS  (% NO DISPERSIJAS, KAS IZSKAIDROTI AR 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Pētījumu rezultātu izmantošanas iespējas skolā: PISA dalībskolu iespējamie ieguvumi</vt:lpstr>
      <vt:lpstr>Valstiskā līmenī</vt:lpstr>
      <vt:lpstr>Valstiskā līmenī</vt:lpstr>
      <vt:lpstr>Valstiskā līmenī</vt:lpstr>
      <vt:lpstr>Pašvaldības līmenī</vt:lpstr>
      <vt:lpstr>Pašvaldības līmenī</vt:lpstr>
      <vt:lpstr>Pašvaldības līmenī</vt:lpstr>
      <vt:lpstr>Skolas līmenī</vt:lpstr>
      <vt:lpstr>Skolas līmenī</vt:lpstr>
      <vt:lpstr>Skolas līmenī</vt:lpstr>
      <vt:lpstr>PowerPoint Presentation</vt:lpstr>
      <vt:lpstr>Pētījumu rezultātu izmantošanas iespējas skolā: PISA dalībskolu  iespējamie ieguvumi</vt:lpstr>
      <vt:lpstr>https://www.oecd.org/pisa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Reģistrācijas forma semināram</vt:lpstr>
      <vt:lpstr>PowerPoint Presentation</vt:lpstr>
      <vt:lpstr>PowerPoint Presentation</vt:lpstr>
      <vt:lpstr>PowerPoint Presentation</vt:lpstr>
      <vt:lpstr>PowerPoint Presentation</vt:lpstr>
      <vt:lpstr>Starptautiskās skolēnu novērtēšanas programmas 9. cikls – OECD PISA 2025</vt:lpstr>
      <vt:lpstr>OECD PISA 9. cikls – PISA 2025</vt:lpstr>
      <vt:lpstr>OECD PISA 2025 galvenā satura joma – dabaszinātnes (PISA 2006, 2015), KAS JAUNS? </vt:lpstr>
      <vt:lpstr>Dabaszinātņu kompetences </vt:lpstr>
      <vt:lpstr>Vides zinātnes kompetences </vt:lpstr>
      <vt:lpstr>Dabaszinātniskā identitāte</vt:lpstr>
      <vt:lpstr>PISA 2021 papildu inovatīvais modulis – mācīšanās digitālajā pasaulē</vt:lpstr>
      <vt:lpstr>Tuvākie notikumi:</vt:lpstr>
      <vt:lpstr>Lasīšanas sasniegumu un to kontekstu izmaiņas PISA pētījumos  Iespējas izvērtēt novadu un valstspilsētu skolēnu sasniegumus  </vt:lpstr>
      <vt:lpstr>Lasīšanas sasniegumu un to kontekstu izmaiņas PISA pētījumos </vt:lpstr>
      <vt:lpstr>Kas mainījies valstī?</vt:lpstr>
      <vt:lpstr>PowerPoint Presentation</vt:lpstr>
      <vt:lpstr>Vidējais skolēnu skaits, PISA 2009, 2018 </vt:lpstr>
      <vt:lpstr>Skolēnu skaits skolas devītajās klasēs, 2018</vt:lpstr>
      <vt:lpstr>Skolu konkurence</vt:lpstr>
      <vt:lpstr>Kā mainījušies lasīšanas sasniegumi?</vt:lpstr>
      <vt:lpstr>PowerPoint Presentation</vt:lpstr>
      <vt:lpstr>PowerPoint Presentation</vt:lpstr>
      <vt:lpstr>PowerPoint Presentation</vt:lpstr>
      <vt:lpstr>PowerPoint Presentation</vt:lpstr>
      <vt:lpstr>PowerPoint Presentation</vt:lpstr>
      <vt:lpstr>Lasītprasmes sasniegumu starpība 9. un 8. klasēs</vt:lpstr>
      <vt:lpstr>2018</vt:lpstr>
      <vt:lpstr>Kopsavilkums </vt:lpstr>
      <vt:lpstr>PowerPoint Presentation</vt:lpstr>
      <vt:lpstr>PowerPoint Presentation</vt:lpstr>
      <vt:lpstr>PowerPoint Presentation</vt:lpstr>
      <vt:lpstr>Iespējas izvērtēt novadu un valstspilsētu skolēnu sasniegumus </vt:lpstr>
      <vt:lpstr>Administratīvi teritoriālā reforma 2021.g.</vt:lpstr>
      <vt:lpstr>Pētnieciskie jautājumi</vt:lpstr>
      <vt:lpstr>PowerPoint Presentation</vt:lpstr>
      <vt:lpstr>PowerPoint Presentation</vt:lpstr>
      <vt:lpstr>Pētnieciskie jautājumi</vt:lpstr>
      <vt:lpstr>Starptautiskie salīdzinošie izglītības pētījumi (SSIP) Latvijā</vt:lpstr>
      <vt:lpstr>Latvijas skolēnu sasniegumi SSIP</vt:lpstr>
      <vt:lpstr>Skolēnu SSIP sasniegumu sadalījums pa Latvijas novadiem</vt:lpstr>
      <vt:lpstr>SSIP sasniegumu un SES saistība novados</vt:lpstr>
      <vt:lpstr>CE rezultātu sadalījums pa Latvijas novadiem</vt:lpstr>
      <vt:lpstr>CE rezultātu saistība ar SES - prognozētais uz 2022. gadu IIN uz cilvēku </vt:lpstr>
      <vt:lpstr>Visu pētījuma datu skolēnu sasniegumi saistībā ar SES - prognozētais uz 2022. gadu IIN uz cilvēku </vt:lpstr>
      <vt:lpstr>Skolēnu kopējie (SSIP un CE) sasniegumi novados</vt:lpstr>
      <vt:lpstr>Atbildes uz pētnieciskajiem jautājumiem</vt:lpstr>
      <vt:lpstr>PowerPoint Presentation</vt:lpstr>
      <vt:lpstr>Augstu sasniegumu nodrošināšanas iespējas  4. klašu skolēniem un 15 gadus veciem jauniešiem</vt:lpstr>
      <vt:lpstr>Matemātikas kompetence</vt:lpstr>
      <vt:lpstr>Dabaszinātņu kompetence</vt:lpstr>
      <vt:lpstr>Lasīšanas kompetence</vt:lpstr>
      <vt:lpstr>Secinājumi</vt:lpstr>
      <vt:lpstr>Matemātikas un dabaszinātņu sasniegumus ietekmējošie faktori pamatskolā</vt:lpstr>
      <vt:lpstr>Skolēnu vidējie sasniegumi</vt:lpstr>
      <vt:lpstr>SES</vt:lpstr>
      <vt:lpstr>Lasīšana</vt:lpstr>
      <vt:lpstr>Skolotāja ieinteresēšana lasīšanā</vt:lpstr>
      <vt:lpstr>IKT lietošana izklaidei</vt:lpstr>
      <vt:lpstr>IKT lietošana mājās mācību nolūkos</vt:lpstr>
      <vt:lpstr>IKT lietošana skolā mācībām</vt:lpstr>
      <vt:lpstr>Pāridarījumi skolā*</vt:lpstr>
      <vt:lpstr>Skolotāja iesaiste</vt:lpstr>
      <vt:lpstr>Secinājumi</vt:lpstr>
      <vt:lpstr>Izglītības sistēmas monitorings</vt:lpstr>
      <vt:lpstr>Latvijas skolēnu sasniegumi PISA lasīšanas saiknes uzdevumos, PISA 2009 - PISA 2018</vt:lpstr>
      <vt:lpstr>Latvijas skolēnu sasniegumi lasīšanā</vt:lpstr>
      <vt:lpstr>PISA 2009 – PISA 2018 43 uzdevumi atrisināti statistiski nozīmīgi sliktāk, 13 uzdevumi – labāk</vt:lpstr>
      <vt:lpstr>Uzdevumam veltītais vidējais laiks un pareizo atbilžu skaits % PISA 2018</vt:lpstr>
      <vt:lpstr>Uzdevumi, kurus atrisinājuši mazāk nekā 10% Latvijas skolēnu PISA 2018</vt:lpstr>
      <vt:lpstr>Pareizi atrisināto uzdevumu atšķirību novērtējums</vt:lpstr>
      <vt:lpstr>Secinājumi</vt:lpstr>
      <vt:lpstr>Klases audzinātājs un skolēnu sasniegumi</vt:lpstr>
      <vt:lpstr>Skolu direktoru aptauja par klases audzinātāju maiņu pamatskolā, 121 OECD OISA 2028 dalībskolas direktors, secinājumi:</vt:lpstr>
      <vt:lpstr>Paldies par uzmanību!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Kāda ir izglītības iespēju vienlīdzība Latvijā un pasaulē? OECD PISA 2022 atbildes!</dc:title>
  <dc:creator>Rita Kiseļova</dc:creator>
  <cp:lastModifiedBy>Dace Kalsone</cp:lastModifiedBy>
  <cp:revision>20</cp:revision>
  <dcterms:created xsi:type="dcterms:W3CDTF">2023-11-28T00:02:37Z</dcterms:created>
  <dcterms:modified xsi:type="dcterms:W3CDTF">2023-12-04T21:59:21Z</dcterms:modified>
</cp:coreProperties>
</file>