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0" r:id="rId3"/>
  </p:sldMasterIdLst>
  <p:sldIdLst>
    <p:sldId id="256" r:id="rId4"/>
    <p:sldId id="257" r:id="rId5"/>
    <p:sldId id="258" r:id="rId6"/>
    <p:sldId id="259" r:id="rId7"/>
    <p:sldId id="267" r:id="rId8"/>
    <p:sldId id="268" r:id="rId9"/>
    <p:sldId id="269" r:id="rId10"/>
    <p:sldId id="260" r:id="rId11"/>
    <p:sldId id="273" r:id="rId12"/>
    <p:sldId id="262" r:id="rId13"/>
    <p:sldId id="261" r:id="rId14"/>
    <p:sldId id="264" r:id="rId15"/>
    <p:sldId id="263" r:id="rId16"/>
    <p:sldId id="270" r:id="rId17"/>
    <p:sldId id="271" r:id="rId18"/>
    <p:sldId id="265" r:id="rId19"/>
    <p:sldId id="272" r:id="rId20"/>
    <p:sldId id="26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(1 elem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E18E-5DB3-4E58-AF78-7E74142D9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4" y="1488163"/>
            <a:ext cx="11077023" cy="2387600"/>
          </a:xfrm>
        </p:spPr>
        <p:txBody>
          <a:bodyPr anchor="b"/>
          <a:lstStyle>
            <a:lvl1pPr algn="l">
              <a:defRPr sz="6000" spc="-150"/>
            </a:lvl1pPr>
          </a:lstStyle>
          <a:p>
            <a:r>
              <a:rPr lang="et-EE" dirty="0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DC3CD-1339-4E9F-B25D-BF77B165D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495" y="4141444"/>
            <a:ext cx="11074641" cy="1655762"/>
          </a:xfrm>
        </p:spPr>
        <p:txBody>
          <a:bodyPr/>
          <a:lstStyle>
            <a:lvl1pPr marL="0" indent="0" algn="l">
              <a:buNone/>
              <a:defRPr sz="2400" spc="-15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 dirty="0"/>
              <a:t>Klõpsake juhteksemplari alapealkirja laadi redigeerimiseks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5158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iitelslaid (suur 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>
            <a:extLst>
              <a:ext uri="{FF2B5EF4-FFF2-40B4-BE49-F238E27FC236}">
                <a16:creationId xmlns:a16="http://schemas.microsoft.com/office/drawing/2014/main" id="{480453C9-87B1-FD5E-C030-9B8D1C0C9A2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359828 w 6096000"/>
              <a:gd name="connsiteY1" fmla="*/ 0 h 6858000"/>
              <a:gd name="connsiteX2" fmla="*/ 5225498 w 6096000"/>
              <a:gd name="connsiteY2" fmla="*/ 584519 h 6858000"/>
              <a:gd name="connsiteX3" fmla="*/ 6092831 w 6096000"/>
              <a:gd name="connsiteY3" fmla="*/ 2101584 h 6858000"/>
              <a:gd name="connsiteX4" fmla="*/ 6096000 w 6096000"/>
              <a:gd name="connsiteY4" fmla="*/ 2203969 h 6858000"/>
              <a:gd name="connsiteX5" fmla="*/ 6096000 w 6096000"/>
              <a:gd name="connsiteY5" fmla="*/ 6858000 h 6858000"/>
              <a:gd name="connsiteX6" fmla="*/ 1735218 w 6096000"/>
              <a:gd name="connsiteY6" fmla="*/ 6858000 h 6858000"/>
              <a:gd name="connsiteX7" fmla="*/ 871136 w 6096000"/>
              <a:gd name="connsiteY7" fmla="*/ 6274800 h 6858000"/>
              <a:gd name="connsiteX8" fmla="*/ 0 w 6096000"/>
              <a:gd name="connsiteY8" fmla="*/ 46348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359828" y="0"/>
                </a:lnTo>
                <a:lnTo>
                  <a:pt x="5225498" y="584519"/>
                </a:lnTo>
                <a:cubicBezTo>
                  <a:pt x="5735776" y="929607"/>
                  <a:pt x="6054930" y="1490375"/>
                  <a:pt x="6092831" y="2101584"/>
                </a:cubicBezTo>
                <a:lnTo>
                  <a:pt x="6096000" y="2203969"/>
                </a:lnTo>
                <a:lnTo>
                  <a:pt x="6096000" y="6858000"/>
                </a:lnTo>
                <a:lnTo>
                  <a:pt x="1735218" y="6858000"/>
                </a:lnTo>
                <a:lnTo>
                  <a:pt x="871136" y="6274800"/>
                </a:lnTo>
                <a:cubicBezTo>
                  <a:pt x="326842" y="5906707"/>
                  <a:pt x="0" y="5291898"/>
                  <a:pt x="0" y="46348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E"/>
              <a:t>Siia sisesta pilt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D86CC-F548-B0AB-C4E2-450B4B1EE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0680" y="6325152"/>
            <a:ext cx="27432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 spc="-150">
                <a:solidFill>
                  <a:srgbClr val="002E87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1E7498D3-B141-4230-9A6E-1165E0F2A8AF}" type="datetimeFigureOut">
              <a:rPr lang="en-US" smtClean="0"/>
              <a:pPr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E4EE2-211F-5183-E962-B07CABE57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3509" y="6325152"/>
            <a:ext cx="41148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200" spc="-150">
                <a:solidFill>
                  <a:srgbClr val="002E87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8AD75-A37E-A733-B3BF-1746A4915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8" y="6325152"/>
            <a:ext cx="27432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spc="-150">
                <a:solidFill>
                  <a:srgbClr val="002E87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0449F8C-1720-47E9-9229-DBBC5A9AAC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FFE64A7-D7E4-4C28-13BA-B12A50D38B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5" y="1488164"/>
            <a:ext cx="4923223" cy="1167114"/>
          </a:xfrm>
        </p:spPr>
        <p:txBody>
          <a:bodyPr anchor="t">
            <a:normAutofit/>
          </a:bodyPr>
          <a:lstStyle>
            <a:lvl1pPr algn="l">
              <a:defRPr sz="4000" b="0" spc="-150"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E2D2E86-039B-A329-A17B-9B901D8E03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496" y="2716556"/>
            <a:ext cx="4921875" cy="2926969"/>
          </a:xfrm>
        </p:spPr>
        <p:txBody>
          <a:bodyPr/>
          <a:lstStyle>
            <a:lvl1pPr marL="0" indent="0" algn="l">
              <a:buNone/>
              <a:defRPr sz="4000" spc="-15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524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9694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ne jao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C69A3DC-82A2-185E-5AB8-BD65E7BBB0E1}"/>
              </a:ext>
            </a:extLst>
          </p:cNvPr>
          <p:cNvSpPr/>
          <p:nvPr userDrawn="1"/>
        </p:nvSpPr>
        <p:spPr>
          <a:xfrm>
            <a:off x="4064000" y="0"/>
            <a:ext cx="4064000" cy="6858000"/>
          </a:xfrm>
          <a:prstGeom prst="rect">
            <a:avLst/>
          </a:prstGeom>
          <a:solidFill>
            <a:srgbClr val="00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AB41A4-D4E5-00BC-7747-37521F2AF173}"/>
              </a:ext>
            </a:extLst>
          </p:cNvPr>
          <p:cNvSpPr/>
          <p:nvPr userDrawn="1"/>
        </p:nvSpPr>
        <p:spPr>
          <a:xfrm>
            <a:off x="8128000" y="0"/>
            <a:ext cx="4064000" cy="6858000"/>
          </a:xfrm>
          <a:prstGeom prst="rect">
            <a:avLst/>
          </a:prstGeom>
          <a:solidFill>
            <a:srgbClr val="0072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3C6F0AE-B319-6A13-0FA7-53062F484F30}"/>
              </a:ext>
            </a:extLst>
          </p:cNvPr>
          <p:cNvSpPr/>
          <p:nvPr userDrawn="1"/>
        </p:nvSpPr>
        <p:spPr>
          <a:xfrm>
            <a:off x="0" y="0"/>
            <a:ext cx="406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EE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608D9A-C5CA-6622-C837-F89ED11B048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537" y="2860430"/>
            <a:ext cx="2828925" cy="311785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70EEDFAC-EE99-4787-4EBE-359B1F603E5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81537" y="2860430"/>
            <a:ext cx="2828925" cy="31178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E78B8870-B79E-F725-2818-0602FE99B1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45537" y="2860430"/>
            <a:ext cx="2828925" cy="31178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EE"/>
          </a:p>
        </p:txBody>
      </p:sp>
    </p:spTree>
    <p:extLst>
      <p:ext uri="{BB962C8B-B14F-4D97-AF65-F5344CB8AC3E}">
        <p14:creationId xmlns:p14="http://schemas.microsoft.com/office/powerpoint/2010/main" val="2493627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sitaad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290DCC1-B421-4117-5858-4BFBC6157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14" y="2200989"/>
            <a:ext cx="11077023" cy="24560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66025EA-2E2D-F79A-2574-AF80216D9AEE}"/>
              </a:ext>
            </a:extLst>
          </p:cNvPr>
          <p:cNvGrpSpPr/>
          <p:nvPr userDrawn="1"/>
        </p:nvGrpSpPr>
        <p:grpSpPr>
          <a:xfrm>
            <a:off x="5706110" y="1096593"/>
            <a:ext cx="779864" cy="911431"/>
            <a:chOff x="5706110" y="1117600"/>
            <a:chExt cx="779864" cy="91143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9D6A42C-C9E2-84DB-DF66-D223FE1B7F90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72CE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89F36CC-BCB4-A7E2-0394-BEC5058D16BB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chemeClr val="tx1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F526125-AC47-A7FB-B321-217FB6F805F3}"/>
              </a:ext>
            </a:extLst>
          </p:cNvPr>
          <p:cNvGrpSpPr/>
          <p:nvPr userDrawn="1"/>
        </p:nvGrpSpPr>
        <p:grpSpPr>
          <a:xfrm rot="10800000">
            <a:off x="5706110" y="4849976"/>
            <a:ext cx="779864" cy="911431"/>
            <a:chOff x="5706110" y="1117600"/>
            <a:chExt cx="779864" cy="91143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4BF3BC2-3426-8667-51FB-2D30257ABF99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72CE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84502C5-54C9-39A2-3589-270C7B0DF3D6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rgbClr val="002E87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</p:spTree>
    <p:extLst>
      <p:ext uri="{BB962C8B-B14F-4D97-AF65-F5344CB8AC3E}">
        <p14:creationId xmlns:p14="http://schemas.microsoft.com/office/powerpoint/2010/main" val="278120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Tiitelslaid (suur fo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CCD59CF-7D0C-64E0-880A-82C337332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80680" y="6325152"/>
            <a:ext cx="27432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1200" spc="-15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1015D71C-E65F-4247-ACAD-839B3E1B0F15}" type="datetimeFigureOut">
              <a:rPr lang="et-EE" smtClean="0"/>
              <a:t>01.12.2023</a:t>
            </a:fld>
            <a:endParaRPr lang="et-EE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5CFCEE8-97E1-CB35-C42B-C3ADE313F9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53509" y="6325152"/>
            <a:ext cx="41148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ctr">
              <a:defRPr sz="1200" spc="-15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t-EE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D3182C0-473D-6E1F-0C58-59EB067818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7938" y="6325152"/>
            <a:ext cx="2743200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spc="-15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E31853D-97D2-4F5B-AA3B-A020174945C5}" type="slidenum">
              <a:rPr lang="et-EE" smtClean="0"/>
              <a:t>‹#›</a:t>
            </a:fld>
            <a:endParaRPr lang="et-EE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CAE18E-5DB3-4E58-AF78-7E74142D9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5" y="1488163"/>
            <a:ext cx="4982679" cy="2387600"/>
          </a:xfrm>
        </p:spPr>
        <p:txBody>
          <a:bodyPr anchor="b"/>
          <a:lstStyle>
            <a:lvl1pPr algn="l">
              <a:defRPr sz="6000" spc="-150"/>
            </a:lvl1pPr>
          </a:lstStyle>
          <a:p>
            <a:r>
              <a:rPr lang="et-EE" dirty="0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DC3CD-1339-4E9F-B25D-BF77B165D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496" y="4141444"/>
            <a:ext cx="4982679" cy="1655762"/>
          </a:xfrm>
        </p:spPr>
        <p:txBody>
          <a:bodyPr/>
          <a:lstStyle>
            <a:lvl1pPr marL="0" indent="0" algn="l">
              <a:buNone/>
              <a:defRPr sz="2400" spc="-15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480453C9-87B1-FD5E-C030-9B8D1C0C9A2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4359828 w 6096000"/>
              <a:gd name="connsiteY1" fmla="*/ 0 h 6858000"/>
              <a:gd name="connsiteX2" fmla="*/ 5225498 w 6096000"/>
              <a:gd name="connsiteY2" fmla="*/ 584519 h 6858000"/>
              <a:gd name="connsiteX3" fmla="*/ 6092831 w 6096000"/>
              <a:gd name="connsiteY3" fmla="*/ 2101584 h 6858000"/>
              <a:gd name="connsiteX4" fmla="*/ 6096000 w 6096000"/>
              <a:gd name="connsiteY4" fmla="*/ 2203969 h 6858000"/>
              <a:gd name="connsiteX5" fmla="*/ 6096000 w 6096000"/>
              <a:gd name="connsiteY5" fmla="*/ 6858000 h 6858000"/>
              <a:gd name="connsiteX6" fmla="*/ 1735218 w 6096000"/>
              <a:gd name="connsiteY6" fmla="*/ 6858000 h 6858000"/>
              <a:gd name="connsiteX7" fmla="*/ 871136 w 6096000"/>
              <a:gd name="connsiteY7" fmla="*/ 6274800 h 6858000"/>
              <a:gd name="connsiteX8" fmla="*/ 0 w 6096000"/>
              <a:gd name="connsiteY8" fmla="*/ 46348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4359828" y="0"/>
                </a:lnTo>
                <a:lnTo>
                  <a:pt x="5225498" y="584519"/>
                </a:lnTo>
                <a:cubicBezTo>
                  <a:pt x="5735776" y="929607"/>
                  <a:pt x="6054930" y="1490375"/>
                  <a:pt x="6092831" y="2101584"/>
                </a:cubicBezTo>
                <a:lnTo>
                  <a:pt x="6096000" y="2203969"/>
                </a:lnTo>
                <a:lnTo>
                  <a:pt x="6096000" y="6858000"/>
                </a:lnTo>
                <a:lnTo>
                  <a:pt x="1735218" y="6858000"/>
                </a:lnTo>
                <a:lnTo>
                  <a:pt x="871136" y="6274800"/>
                </a:lnTo>
                <a:cubicBezTo>
                  <a:pt x="326842" y="5906707"/>
                  <a:pt x="0" y="5291898"/>
                  <a:pt x="0" y="46348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EE"/>
              <a:t>Siia sisesta pilt</a:t>
            </a:r>
          </a:p>
        </p:txBody>
      </p:sp>
    </p:spTree>
    <p:extLst>
      <p:ext uri="{BB962C8B-B14F-4D97-AF65-F5344CB8AC3E}">
        <p14:creationId xmlns:p14="http://schemas.microsoft.com/office/powerpoint/2010/main" val="33503779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0675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058B40-AA88-49E2-8792-AD9C9ADFE5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80680" y="6325152"/>
            <a:ext cx="2743200" cy="365125"/>
          </a:xfrm>
          <a:prstGeom prst="rect">
            <a:avLst/>
          </a:prstGeom>
        </p:spPr>
        <p:txBody>
          <a:bodyPr wrap="square"/>
          <a:lstStyle/>
          <a:p>
            <a:fld id="{1015D71C-E65F-4247-ACAD-839B3E1B0F15}" type="datetimeFigureOut">
              <a:rPr lang="et-EE" smtClean="0"/>
              <a:t>01.12.2023</a:t>
            </a:fld>
            <a:endParaRPr lang="et-E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4DEA79-77BE-464E-9BE2-C1A2E3A3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53509" y="63251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t-E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925FF-CAE7-40DB-81F6-64DD8222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97938" y="6325152"/>
            <a:ext cx="2743200" cy="365125"/>
          </a:xfrm>
          <a:prstGeom prst="rect">
            <a:avLst/>
          </a:prstGeom>
        </p:spPr>
        <p:txBody>
          <a:bodyPr wrap="square"/>
          <a:lstStyle/>
          <a:p>
            <a:fld id="{2E31853D-97D2-4F5B-AA3B-A020174945C5}" type="slidenum">
              <a:rPr lang="et-EE" smtClean="0"/>
              <a:t>‹#›</a:t>
            </a:fld>
            <a:endParaRPr lang="et-EE"/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290DCC1-B421-4117-5858-4BFBC6157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14" y="2200989"/>
            <a:ext cx="11077023" cy="24560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66025EA-2E2D-F79A-2574-AF80216D9AEE}"/>
              </a:ext>
            </a:extLst>
          </p:cNvPr>
          <p:cNvGrpSpPr/>
          <p:nvPr/>
        </p:nvGrpSpPr>
        <p:grpSpPr>
          <a:xfrm>
            <a:off x="5706110" y="1096593"/>
            <a:ext cx="779864" cy="911431"/>
            <a:chOff x="5706110" y="1117600"/>
            <a:chExt cx="779864" cy="91143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9D6A42C-C9E2-84DB-DF66-D223FE1B7F90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72CE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89F36CC-BCB4-A7E2-0394-BEC5058D16BB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chemeClr val="bg1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F526125-AC47-A7FB-B321-217FB6F805F3}"/>
              </a:ext>
            </a:extLst>
          </p:cNvPr>
          <p:cNvGrpSpPr/>
          <p:nvPr/>
        </p:nvGrpSpPr>
        <p:grpSpPr>
          <a:xfrm rot="10800000">
            <a:off x="5706110" y="4849976"/>
            <a:ext cx="779864" cy="911431"/>
            <a:chOff x="5706110" y="1117600"/>
            <a:chExt cx="779864" cy="91143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4BF3BC2-3426-8667-51FB-2D30257ABF99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72CE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84502C5-54C9-39A2-3589-270C7B0DF3D6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chemeClr val="bg1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</p:spTree>
    <p:extLst>
      <p:ext uri="{BB962C8B-B14F-4D97-AF65-F5344CB8AC3E}">
        <p14:creationId xmlns:p14="http://schemas.microsoft.com/office/powerpoint/2010/main" val="319300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(1 elem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E18E-5DB3-4E58-AF78-7E74142D9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4" y="1488163"/>
            <a:ext cx="11077023" cy="2387600"/>
          </a:xfrm>
        </p:spPr>
        <p:txBody>
          <a:bodyPr anchor="b"/>
          <a:lstStyle>
            <a:lvl1pPr algn="l">
              <a:defRPr sz="6000" spc="0" baseline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DC3CD-1339-4E9F-B25D-BF77B165D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495" y="4141444"/>
            <a:ext cx="11074641" cy="1655762"/>
          </a:xfrm>
        </p:spPr>
        <p:txBody>
          <a:bodyPr/>
          <a:lstStyle>
            <a:lvl1pPr marL="0" indent="0" algn="l">
              <a:buNone/>
              <a:defRPr sz="2400" spc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59257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 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9817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sitaad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290DCC1-B421-4117-5858-4BFBC6157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14" y="2200989"/>
            <a:ext cx="11077023" cy="245602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baseline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66025EA-2E2D-F79A-2574-AF80216D9AEE}"/>
              </a:ext>
            </a:extLst>
          </p:cNvPr>
          <p:cNvGrpSpPr/>
          <p:nvPr userDrawn="1"/>
        </p:nvGrpSpPr>
        <p:grpSpPr>
          <a:xfrm>
            <a:off x="5706110" y="1096593"/>
            <a:ext cx="779864" cy="911431"/>
            <a:chOff x="5706110" y="1117600"/>
            <a:chExt cx="779864" cy="911431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69D6A42C-C9E2-84DB-DF66-D223FE1B7F90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2E87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189F36CC-BCB4-A7E2-0394-BEC5058D16BB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chemeClr val="bg1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F526125-AC47-A7FB-B321-217FB6F805F3}"/>
              </a:ext>
            </a:extLst>
          </p:cNvPr>
          <p:cNvGrpSpPr/>
          <p:nvPr userDrawn="1"/>
        </p:nvGrpSpPr>
        <p:grpSpPr>
          <a:xfrm rot="10800000">
            <a:off x="5706110" y="4849976"/>
            <a:ext cx="779864" cy="911431"/>
            <a:chOff x="5706110" y="1117600"/>
            <a:chExt cx="779864" cy="91143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4BF3BC2-3426-8667-51FB-2D30257ABF99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2E87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F84502C5-54C9-39A2-3589-270C7B0DF3D6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chemeClr val="bg1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</p:spTree>
    <p:extLst>
      <p:ext uri="{BB962C8B-B14F-4D97-AF65-F5344CB8AC3E}">
        <p14:creationId xmlns:p14="http://schemas.microsoft.com/office/powerpoint/2010/main" val="289699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uk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2290DCC1-B421-4117-5858-4BFBC6157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549275"/>
            <a:ext cx="5545137" cy="57594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63E740C4-E72A-6654-8AA5-0233F20E06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63" y="391319"/>
            <a:ext cx="2324100" cy="9525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8DDCA867-E778-5E21-BB87-9F8E03AB3433}"/>
              </a:ext>
            </a:extLst>
          </p:cNvPr>
          <p:cNvGrpSpPr/>
          <p:nvPr userDrawn="1"/>
        </p:nvGrpSpPr>
        <p:grpSpPr>
          <a:xfrm rot="16200000">
            <a:off x="1856547" y="1714121"/>
            <a:ext cx="2934665" cy="3429758"/>
            <a:chOff x="5706110" y="1117600"/>
            <a:chExt cx="779864" cy="911431"/>
          </a:xfrm>
        </p:grpSpPr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46CC1A42-22E2-F40A-0C51-8BA1E688FB83}"/>
                </a:ext>
              </a:extLst>
            </p:cNvPr>
            <p:cNvSpPr/>
            <p:nvPr/>
          </p:nvSpPr>
          <p:spPr>
            <a:xfrm>
              <a:off x="5706110" y="1117600"/>
              <a:ext cx="389974" cy="911431"/>
            </a:xfrm>
            <a:custGeom>
              <a:avLst/>
              <a:gdLst>
                <a:gd name="connsiteX0" fmla="*/ 0 w 389974"/>
                <a:gd name="connsiteY0" fmla="*/ 532850 h 911431"/>
                <a:gd name="connsiteX1" fmla="*/ 0 w 389974"/>
                <a:gd name="connsiteY1" fmla="*/ 0 h 911431"/>
                <a:gd name="connsiteX2" fmla="*/ 39790 w 389974"/>
                <a:gd name="connsiteY2" fmla="*/ 74940 h 911431"/>
                <a:gd name="connsiteX3" fmla="*/ 334252 w 389974"/>
                <a:gd name="connsiteY3" fmla="*/ 273767 h 911431"/>
                <a:gd name="connsiteX4" fmla="*/ 389974 w 389974"/>
                <a:gd name="connsiteY4" fmla="*/ 378666 h 911431"/>
                <a:gd name="connsiteX5" fmla="*/ 389974 w 389974"/>
                <a:gd name="connsiteY5" fmla="*/ 911431 h 911431"/>
                <a:gd name="connsiteX6" fmla="*/ 350184 w 389974"/>
                <a:gd name="connsiteY6" fmla="*/ 836491 h 911431"/>
                <a:gd name="connsiteX7" fmla="*/ 55723 w 389974"/>
                <a:gd name="connsiteY7" fmla="*/ 637749 h 911431"/>
                <a:gd name="connsiteX8" fmla="*/ 0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0" y="532850"/>
                  </a:moveTo>
                  <a:lnTo>
                    <a:pt x="0" y="0"/>
                  </a:lnTo>
                  <a:cubicBezTo>
                    <a:pt x="0" y="30043"/>
                    <a:pt x="14921" y="58146"/>
                    <a:pt x="39790" y="74940"/>
                  </a:cubicBezTo>
                  <a:lnTo>
                    <a:pt x="334252" y="273767"/>
                  </a:lnTo>
                  <a:cubicBezTo>
                    <a:pt x="369068" y="297312"/>
                    <a:pt x="389974" y="336554"/>
                    <a:pt x="389974" y="378666"/>
                  </a:cubicBezTo>
                  <a:lnTo>
                    <a:pt x="389974" y="911431"/>
                  </a:lnTo>
                  <a:cubicBezTo>
                    <a:pt x="389974" y="881388"/>
                    <a:pt x="375053" y="853285"/>
                    <a:pt x="350184" y="836491"/>
                  </a:cubicBezTo>
                  <a:lnTo>
                    <a:pt x="55723" y="637749"/>
                  </a:lnTo>
                  <a:cubicBezTo>
                    <a:pt x="20907" y="614203"/>
                    <a:pt x="0" y="574877"/>
                    <a:pt x="0" y="532850"/>
                  </a:cubicBezTo>
                  <a:close/>
                </a:path>
              </a:pathLst>
            </a:custGeom>
            <a:solidFill>
              <a:srgbClr val="002E87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6DE87F2-9AD8-BBFA-14FC-D414709955D2}"/>
                </a:ext>
              </a:extLst>
            </p:cNvPr>
            <p:cNvSpPr/>
            <p:nvPr/>
          </p:nvSpPr>
          <p:spPr>
            <a:xfrm>
              <a:off x="6096000" y="1117600"/>
              <a:ext cx="389974" cy="911431"/>
            </a:xfrm>
            <a:custGeom>
              <a:avLst/>
              <a:gdLst>
                <a:gd name="connsiteX0" fmla="*/ 389974 w 389974"/>
                <a:gd name="connsiteY0" fmla="*/ 532850 h 911431"/>
                <a:gd name="connsiteX1" fmla="*/ 389974 w 389974"/>
                <a:gd name="connsiteY1" fmla="*/ 0 h 911431"/>
                <a:gd name="connsiteX2" fmla="*/ 350184 w 389974"/>
                <a:gd name="connsiteY2" fmla="*/ 74940 h 911431"/>
                <a:gd name="connsiteX3" fmla="*/ 55723 w 389974"/>
                <a:gd name="connsiteY3" fmla="*/ 273682 h 911431"/>
                <a:gd name="connsiteX4" fmla="*/ 0 w 389974"/>
                <a:gd name="connsiteY4" fmla="*/ 378581 h 911431"/>
                <a:gd name="connsiteX5" fmla="*/ 0 w 389974"/>
                <a:gd name="connsiteY5" fmla="*/ 911431 h 911431"/>
                <a:gd name="connsiteX6" fmla="*/ 39790 w 389974"/>
                <a:gd name="connsiteY6" fmla="*/ 836491 h 911431"/>
                <a:gd name="connsiteX7" fmla="*/ 334252 w 389974"/>
                <a:gd name="connsiteY7" fmla="*/ 637749 h 911431"/>
                <a:gd name="connsiteX8" fmla="*/ 389974 w 389974"/>
                <a:gd name="connsiteY8" fmla="*/ 532850 h 91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9974" h="911431">
                  <a:moveTo>
                    <a:pt x="389974" y="532850"/>
                  </a:moveTo>
                  <a:lnTo>
                    <a:pt x="389974" y="0"/>
                  </a:lnTo>
                  <a:cubicBezTo>
                    <a:pt x="389974" y="30043"/>
                    <a:pt x="375053" y="58146"/>
                    <a:pt x="350184" y="74940"/>
                  </a:cubicBezTo>
                  <a:lnTo>
                    <a:pt x="55723" y="273682"/>
                  </a:lnTo>
                  <a:cubicBezTo>
                    <a:pt x="20907" y="297228"/>
                    <a:pt x="0" y="336470"/>
                    <a:pt x="0" y="378581"/>
                  </a:cubicBezTo>
                  <a:lnTo>
                    <a:pt x="0" y="911431"/>
                  </a:lnTo>
                  <a:cubicBezTo>
                    <a:pt x="0" y="881388"/>
                    <a:pt x="14921" y="853285"/>
                    <a:pt x="39790" y="836491"/>
                  </a:cubicBezTo>
                  <a:lnTo>
                    <a:pt x="334252" y="637749"/>
                  </a:lnTo>
                  <a:cubicBezTo>
                    <a:pt x="369068" y="614203"/>
                    <a:pt x="389974" y="574877"/>
                    <a:pt x="389974" y="532850"/>
                  </a:cubicBezTo>
                  <a:close/>
                </a:path>
              </a:pathLst>
            </a:custGeom>
            <a:solidFill>
              <a:schemeClr val="bg1"/>
            </a:solidFill>
            <a:ln w="8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EE"/>
            </a:p>
          </p:txBody>
        </p:sp>
      </p:grpSp>
    </p:spTree>
    <p:extLst>
      <p:ext uri="{BB962C8B-B14F-4D97-AF65-F5344CB8AC3E}">
        <p14:creationId xmlns:p14="http://schemas.microsoft.com/office/powerpoint/2010/main" val="280005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 (1 elem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AE18E-5DB3-4E58-AF78-7E74142D9A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831088"/>
          </a:xfrm>
        </p:spPr>
        <p:txBody>
          <a:bodyPr anchor="t">
            <a:normAutofit/>
          </a:bodyPr>
          <a:lstStyle>
            <a:lvl1pPr algn="l">
              <a:defRPr sz="4000" b="0" spc="0" baseline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9DC3CD-1339-4E9F-B25D-BF77B165D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496" y="2693324"/>
            <a:ext cx="11059008" cy="3582785"/>
          </a:xfrm>
        </p:spPr>
        <p:txBody>
          <a:bodyPr/>
          <a:lstStyle>
            <a:lvl1pPr marL="0" indent="0" algn="l">
              <a:buNone/>
              <a:defRPr sz="4000" spc="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025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E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EAB7-21D8-476A-8A8D-EB7D40FF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14" y="1764265"/>
            <a:ext cx="11077023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t-EE" dirty="0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026EB-EFC6-45DB-9D26-2946F2782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115" y="3191909"/>
            <a:ext cx="11077022" cy="31008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t-EE" dirty="0"/>
              <a:t>Klõpsake juhteksemplari tekstilaadide redigeerimiseks</a:t>
            </a:r>
          </a:p>
          <a:p>
            <a:pPr lvl="1"/>
            <a:r>
              <a:rPr lang="et-EE" dirty="0"/>
              <a:t>Teine tase</a:t>
            </a:r>
          </a:p>
          <a:p>
            <a:pPr lvl="2"/>
            <a:r>
              <a:rPr lang="et-EE" dirty="0"/>
              <a:t>Kolmas tase</a:t>
            </a:r>
          </a:p>
          <a:p>
            <a:pPr lvl="3"/>
            <a:r>
              <a:rPr lang="et-EE" dirty="0"/>
              <a:t>Neljas tase</a:t>
            </a:r>
          </a:p>
          <a:p>
            <a:pPr lvl="4"/>
            <a:r>
              <a:rPr lang="et-EE" dirty="0"/>
              <a:t>Viies tase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9A060D1-C3F0-8DED-1EA7-10DCA09F40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0863" y="391319"/>
            <a:ext cx="23241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80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0" baseline="0">
          <a:solidFill>
            <a:schemeClr val="bg1"/>
          </a:solidFill>
          <a:latin typeface="Arial Nova Cond" panose="020B0506020202020204" pitchFamily="34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0" baseline="0">
          <a:solidFill>
            <a:schemeClr val="bg1"/>
          </a:solidFill>
          <a:latin typeface="Arial Nova Cond" panose="020B0506020202020204" pitchFamily="34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0" baseline="0">
          <a:solidFill>
            <a:schemeClr val="bg1"/>
          </a:solidFill>
          <a:latin typeface="Arial Nova Cond" panose="020B0506020202020204" pitchFamily="34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0" baseline="0">
          <a:solidFill>
            <a:schemeClr val="bg1"/>
          </a:solidFill>
          <a:latin typeface="Arial Nova Cond" panose="020B0506020202020204" pitchFamily="34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0" baseline="0">
          <a:solidFill>
            <a:schemeClr val="bg1"/>
          </a:solidFill>
          <a:latin typeface="Arial Nova Cond" panose="020B0506020202020204" pitchFamily="34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0" baseline="0">
          <a:solidFill>
            <a:schemeClr val="bg1"/>
          </a:solidFill>
          <a:latin typeface="Arial Nova Cond" panose="020B0506020202020204" pitchFamily="34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346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72C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EAB7-21D8-476A-8A8D-EB7D40FF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114" y="1764265"/>
            <a:ext cx="11077023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026EB-EFC6-45DB-9D26-2946F2782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115" y="3191910"/>
            <a:ext cx="11077022" cy="30758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9A060D1-C3F0-8DED-1EA7-10DCA09F40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0863" y="391319"/>
            <a:ext cx="23241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5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0" baseline="0">
          <a:solidFill>
            <a:schemeClr val="bg1"/>
          </a:solidFill>
          <a:latin typeface="Roboto Condensed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0" baseline="0">
          <a:solidFill>
            <a:schemeClr val="bg1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0" baseline="0">
          <a:solidFill>
            <a:schemeClr val="bg1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0" baseline="0">
          <a:solidFill>
            <a:schemeClr val="bg1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0" baseline="0">
          <a:solidFill>
            <a:schemeClr val="bg1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0" baseline="0">
          <a:solidFill>
            <a:schemeClr val="bg1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346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EAB7-21D8-476A-8A8D-EB7D40FF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72" y="1564759"/>
            <a:ext cx="11077023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026EB-EFC6-45DB-9D26-2946F2782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4115" y="3191910"/>
            <a:ext cx="11077022" cy="307588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9A060D1-C3F0-8DED-1EA7-10DCA09F40D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554972" y="391319"/>
            <a:ext cx="2315882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8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0" baseline="0">
          <a:solidFill>
            <a:srgbClr val="002E87"/>
          </a:solidFill>
          <a:latin typeface="Roboto Condensed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spc="0" baseline="0">
          <a:solidFill>
            <a:srgbClr val="002E87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spc="0" baseline="0">
          <a:solidFill>
            <a:srgbClr val="002E87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spc="0" baseline="0">
          <a:solidFill>
            <a:srgbClr val="002E87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0" baseline="0">
          <a:solidFill>
            <a:srgbClr val="002E87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spc="0" baseline="0">
          <a:solidFill>
            <a:srgbClr val="002E87"/>
          </a:solidFill>
          <a:latin typeface="Roboto Condensed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7">
          <p15:clr>
            <a:srgbClr val="F26B43"/>
          </p15:clr>
        </p15:guide>
        <p15:guide id="2" orient="horz" pos="346">
          <p15:clr>
            <a:srgbClr val="F26B43"/>
          </p15:clr>
        </p15:guide>
        <p15:guide id="3" pos="7333">
          <p15:clr>
            <a:srgbClr val="F26B43"/>
          </p15:clr>
        </p15:guide>
        <p15:guide id="4" orient="horz" pos="397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46B4793-D0B7-A526-9841-6DDC3AE45B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pc="0" dirty="0"/>
              <a:t>Estonia</a:t>
            </a:r>
            <a:r>
              <a:rPr lang="et-EE" spc="0" dirty="0"/>
              <a:t> and PISA</a:t>
            </a:r>
            <a:endParaRPr lang="et-EE" dirty="0"/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EDFCF78A-CD32-16E0-0E98-92F71B39DD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pc="0" dirty="0"/>
              <a:t>Eda Tagamets</a:t>
            </a:r>
          </a:p>
          <a:p>
            <a:r>
              <a:rPr lang="et-EE" spc="0" dirty="0" err="1"/>
              <a:t>Analyst</a:t>
            </a:r>
            <a:br>
              <a:rPr lang="et-EE" spc="0" dirty="0"/>
            </a:br>
            <a:r>
              <a:rPr lang="et-EE" spc="0" dirty="0" err="1"/>
              <a:t>Ministry</a:t>
            </a:r>
            <a:r>
              <a:rPr lang="et-EE" spc="0" dirty="0"/>
              <a:t> of Education and Research of Estonia</a:t>
            </a:r>
          </a:p>
        </p:txBody>
      </p:sp>
    </p:spTree>
    <p:extLst>
      <p:ext uri="{BB962C8B-B14F-4D97-AF65-F5344CB8AC3E}">
        <p14:creationId xmlns:p14="http://schemas.microsoft.com/office/powerpoint/2010/main" val="3274846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30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 err="1">
                <a:latin typeface="Arial Nova Cond" panose="020B0506020202020204" pitchFamily="34" charset="0"/>
              </a:rPr>
              <a:t>Public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Response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Scenarios</a:t>
            </a:r>
            <a:endParaRPr lang="et-EE" sz="4400" dirty="0">
              <a:latin typeface="Arial Nova Cond" panose="020B0506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C15A2-EA78-715A-6F54-831BA40581CE}"/>
              </a:ext>
            </a:extLst>
          </p:cNvPr>
          <p:cNvSpPr txBox="1"/>
          <p:nvPr/>
        </p:nvSpPr>
        <p:spPr>
          <a:xfrm>
            <a:off x="639616" y="2424418"/>
            <a:ext cx="967884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Arial Nova Cond" panose="020B0506020202020204" pitchFamily="34" charset="0"/>
              </a:rPr>
              <a:t>Scandal</a:t>
            </a:r>
            <a:endParaRPr lang="et-EE" sz="2800" dirty="0">
              <a:latin typeface="Arial Nova Cond" panose="020B0506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Arial Nova Cond" panose="020B0506020202020204" pitchFamily="34" charset="0"/>
              </a:rPr>
              <a:t>Glory</a:t>
            </a:r>
            <a:endParaRPr lang="et-EE" sz="2800" dirty="0">
              <a:latin typeface="Arial Nova Cond" panose="020B0506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Arial Nova Cond" panose="020B0506020202020204" pitchFamily="34" charset="0"/>
              </a:rPr>
              <a:t>Indifference</a:t>
            </a:r>
            <a:endParaRPr lang="et-EE" sz="28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  <a:p>
            <a:r>
              <a:rPr lang="en-US" sz="1800" b="0" i="1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Steiner-</a:t>
            </a:r>
            <a:r>
              <a:rPr lang="en-US" sz="1800" b="0" i="1" dirty="0" err="1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Khamsi</a:t>
            </a:r>
            <a:r>
              <a:rPr lang="en-US" sz="1800" b="0" i="1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, G.&amp; </a:t>
            </a:r>
            <a:r>
              <a:rPr lang="en-US" sz="1800" b="0" i="1" dirty="0" err="1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Waldow</a:t>
            </a:r>
            <a:r>
              <a:rPr lang="en-US" sz="1800" b="0" i="1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, F. (2018): PISA for </a:t>
            </a:r>
            <a:r>
              <a:rPr lang="en-US" sz="1800" b="0" i="1" dirty="0" err="1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scandalisation</a:t>
            </a:r>
            <a:r>
              <a:rPr lang="en-US" sz="1800" b="0" i="1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, PISA for projection: the use of international large-scale assessments in education policy making – an introduction. </a:t>
            </a:r>
            <a:r>
              <a:rPr lang="en-US" sz="1800" b="0" i="1" dirty="0" err="1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Globalisation</a:t>
            </a:r>
            <a:r>
              <a:rPr lang="en-US" sz="1800" b="0" i="1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, Societies and Education. doi.org/10.1080/14767724.2018.1531234 </a:t>
            </a:r>
            <a:endParaRPr lang="et-EE" sz="2400" i="1" dirty="0">
              <a:solidFill>
                <a:schemeClr val="accent3"/>
              </a:solidFill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546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 err="1">
                <a:latin typeface="Arial Nova Cond" panose="020B0506020202020204" pitchFamily="34" charset="0"/>
              </a:rPr>
              <a:t>Public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Response</a:t>
            </a:r>
            <a:r>
              <a:rPr lang="et-EE" sz="4400" dirty="0">
                <a:latin typeface="Arial Nova Cond" panose="020B0506020202020204" pitchFamily="34" charset="0"/>
              </a:rPr>
              <a:t> (Estonia)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C15A2-EA78-715A-6F54-831BA40581CE}"/>
              </a:ext>
            </a:extLst>
          </p:cNvPr>
          <p:cNvSpPr txBox="1"/>
          <p:nvPr/>
        </p:nvSpPr>
        <p:spPr>
          <a:xfrm>
            <a:off x="564116" y="2402312"/>
            <a:ext cx="967884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t-EE" sz="2800" dirty="0" err="1">
                <a:latin typeface="Arial Nova Cond" panose="020B0506020202020204" pitchFamily="34" charset="0"/>
              </a:rPr>
              <a:t>Reserved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Appreciation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(„</a:t>
            </a:r>
            <a:r>
              <a:rPr lang="en-US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Estonia jumps to third place globally in 2015 PISA rankings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“)</a:t>
            </a:r>
          </a:p>
          <a:p>
            <a:pPr marL="457200" indent="-457200">
              <a:buFont typeface="+mj-lt"/>
              <a:buAutoNum type="arabicPeriod"/>
            </a:pPr>
            <a:r>
              <a:rPr lang="et-EE" sz="2800" dirty="0" err="1">
                <a:latin typeface="Arial Nova Cond" panose="020B0506020202020204" pitchFamily="34" charset="0"/>
              </a:rPr>
              <a:t>Skepticism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(„Head </a:t>
            </a:r>
            <a:r>
              <a:rPr lang="et-EE" sz="2800" dirty="0" err="1">
                <a:solidFill>
                  <a:schemeClr val="accent5"/>
                </a:solidFill>
                <a:latin typeface="Arial Nova Cond" panose="020B0506020202020204" pitchFamily="34" charset="0"/>
              </a:rPr>
              <a:t>Teacher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: </a:t>
            </a:r>
            <a:r>
              <a:rPr lang="et-EE" sz="2800" dirty="0" err="1">
                <a:solidFill>
                  <a:schemeClr val="accent5"/>
                </a:solidFill>
                <a:latin typeface="Arial Nova Cond" panose="020B0506020202020204" pitchFamily="34" charset="0"/>
              </a:rPr>
              <a:t>We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accent5"/>
                </a:solidFill>
                <a:latin typeface="Arial Nova Cond" panose="020B0506020202020204" pitchFamily="34" charset="0"/>
              </a:rPr>
              <a:t>Definitely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 Have Room </a:t>
            </a:r>
            <a:r>
              <a:rPr lang="et-EE" sz="2800" dirty="0" err="1">
                <a:solidFill>
                  <a:schemeClr val="accent5"/>
                </a:solidFill>
                <a:latin typeface="Arial Nova Cond" panose="020B0506020202020204" pitchFamily="34" charset="0"/>
              </a:rPr>
              <a:t>for</a:t>
            </a:r>
            <a:r>
              <a:rPr lang="et-EE" sz="2800" dirty="0">
                <a:solidFill>
                  <a:schemeClr val="accent5"/>
                </a:solidFill>
                <a:latin typeface="Arial Nova Cond" panose="020B0506020202020204" pitchFamily="34" charset="0"/>
              </a:rPr>
              <a:t> Development“)</a:t>
            </a:r>
          </a:p>
          <a:p>
            <a:endParaRPr lang="et-EE" sz="24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53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 err="1">
                <a:latin typeface="Arial Nova Cond" panose="020B0506020202020204" pitchFamily="34" charset="0"/>
              </a:rPr>
              <a:t>Explanations</a:t>
            </a:r>
            <a:r>
              <a:rPr lang="et-EE" sz="4400" dirty="0">
                <a:latin typeface="Arial Nova Cond" panose="020B0506020202020204" pitchFamily="34" charset="0"/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C15A2-EA78-715A-6F54-831BA40581CE}"/>
              </a:ext>
            </a:extLst>
          </p:cNvPr>
          <p:cNvSpPr txBox="1"/>
          <p:nvPr/>
        </p:nvSpPr>
        <p:spPr>
          <a:xfrm>
            <a:off x="564116" y="2738770"/>
            <a:ext cx="967884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t-EE" sz="2800" dirty="0">
                <a:latin typeface="Arial Nova Cond" panose="020B0506020202020204" pitchFamily="34" charset="0"/>
              </a:rPr>
              <a:t>Education </a:t>
            </a:r>
            <a:r>
              <a:rPr lang="et-EE" sz="2800" dirty="0" err="1">
                <a:latin typeface="Arial Nova Cond" panose="020B0506020202020204" pitchFamily="34" charset="0"/>
              </a:rPr>
              <a:t>highly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valued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t-EE" sz="2800" dirty="0">
                <a:latin typeface="Arial Nova Cond" panose="020B0506020202020204" pitchFamily="34" charset="0"/>
              </a:rPr>
              <a:t>Small non-</a:t>
            </a:r>
            <a:r>
              <a:rPr lang="et-EE" sz="2800" dirty="0" err="1">
                <a:latin typeface="Arial Nova Cond" panose="020B0506020202020204" pitchFamily="34" charset="0"/>
              </a:rPr>
              <a:t>hierarchical</a:t>
            </a:r>
            <a:r>
              <a:rPr lang="et-EE" sz="2800" dirty="0">
                <a:latin typeface="Arial Nova Cond" panose="020B0506020202020204" pitchFamily="34" charset="0"/>
              </a:rPr>
              <a:t>, </a:t>
            </a:r>
            <a:r>
              <a:rPr lang="et-EE" sz="2800" dirty="0" err="1">
                <a:latin typeface="Arial Nova Cond" panose="020B0506020202020204" pitchFamily="34" charset="0"/>
              </a:rPr>
              <a:t>homogenous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society</a:t>
            </a:r>
            <a:r>
              <a:rPr lang="et-EE" sz="2800" dirty="0">
                <a:latin typeface="Arial Nova Cond" panose="020B0506020202020204" pitchFamily="34" charset="0"/>
              </a:rPr>
              <a:t>, </a:t>
            </a:r>
            <a:r>
              <a:rPr lang="et-EE" sz="2800" dirty="0" err="1">
                <a:latin typeface="Arial Nova Cond" panose="020B0506020202020204" pitchFamily="34" charset="0"/>
              </a:rPr>
              <a:t>high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equity</a:t>
            </a:r>
            <a:endParaRPr lang="et-EE" sz="2800" dirty="0">
              <a:latin typeface="Arial Nova Cond" panose="020B0506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t-EE" sz="2800" dirty="0" err="1">
                <a:latin typeface="Arial Nova Cond" panose="020B0506020202020204" pitchFamily="34" charset="0"/>
              </a:rPr>
              <a:t>Accessible</a:t>
            </a:r>
            <a:r>
              <a:rPr lang="et-EE" sz="2800" dirty="0"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latin typeface="Arial Nova Cond" panose="020B0506020202020204" pitchFamily="34" charset="0"/>
              </a:rPr>
              <a:t>good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early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childhood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education</a:t>
            </a:r>
            <a:endParaRPr lang="et-EE" sz="2800" dirty="0">
              <a:latin typeface="Arial Nova Cond" panose="020B0506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t-EE" sz="2800" dirty="0">
                <a:latin typeface="Arial Nova Cond" panose="020B0506020202020204" pitchFamily="34" charset="0"/>
              </a:rPr>
              <a:t>Innovative </a:t>
            </a:r>
            <a:r>
              <a:rPr lang="et-EE" sz="2800" dirty="0" err="1">
                <a:latin typeface="Arial Nova Cond" panose="020B0506020202020204" pitchFamily="34" charset="0"/>
              </a:rPr>
              <a:t>curriculum</a:t>
            </a:r>
            <a:endParaRPr lang="et-EE" sz="2800" dirty="0">
              <a:latin typeface="Arial Nova Cond" panose="020B0506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t-EE" sz="2800" dirty="0" err="1">
                <a:latin typeface="Arial Nova Cond" panose="020B0506020202020204" pitchFamily="34" charset="0"/>
              </a:rPr>
              <a:t>Teacher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professional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qualification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requirements</a:t>
            </a:r>
            <a:endParaRPr lang="et-EE" sz="2800" dirty="0">
              <a:latin typeface="Arial Nova Cond" panose="020B0506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t-EE" sz="2800" dirty="0">
                <a:latin typeface="Arial Nova Cond" panose="020B0506020202020204" pitchFamily="34" charset="0"/>
              </a:rPr>
              <a:t>Autonomy of </a:t>
            </a:r>
            <a:r>
              <a:rPr lang="et-EE" sz="2800" dirty="0" err="1">
                <a:latin typeface="Arial Nova Cond" panose="020B0506020202020204" pitchFamily="34" charset="0"/>
              </a:rPr>
              <a:t>schools</a:t>
            </a:r>
            <a:r>
              <a:rPr lang="et-EE" sz="2800" dirty="0"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latin typeface="Arial Nova Cond" panose="020B0506020202020204" pitchFamily="34" charset="0"/>
              </a:rPr>
              <a:t>teachers</a:t>
            </a:r>
            <a:endParaRPr lang="et-EE" sz="28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  <a:p>
            <a:endParaRPr lang="et-EE" sz="2400" dirty="0"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259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>
                <a:latin typeface="Arial Nova Cond" panose="020B0506020202020204" pitchFamily="34" charset="0"/>
              </a:rPr>
              <a:t>Are </a:t>
            </a:r>
            <a:r>
              <a:rPr lang="et-EE" sz="4400" dirty="0" err="1">
                <a:latin typeface="Arial Nova Cond" panose="020B0506020202020204" pitchFamily="34" charset="0"/>
              </a:rPr>
              <a:t>We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Actually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Doing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Well</a:t>
            </a:r>
            <a:r>
              <a:rPr lang="et-EE" sz="4400" dirty="0">
                <a:latin typeface="Arial Nova Cond" panose="020B0506020202020204" pitchFamily="34" charset="0"/>
              </a:rPr>
              <a:t>?</a:t>
            </a:r>
          </a:p>
        </p:txBody>
      </p:sp>
      <p:pic>
        <p:nvPicPr>
          <p:cNvPr id="1026" name="Picture 2" descr="Kas Eesti PISA on viltu?">
            <a:extLst>
              <a:ext uri="{FF2B5EF4-FFF2-40B4-BE49-F238E27FC236}">
                <a16:creationId xmlns:a16="http://schemas.microsoft.com/office/drawing/2014/main" id="{1BF4A5DB-C7DA-C14A-97DD-E6E9D1CB6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1083" y="2401348"/>
            <a:ext cx="2404194" cy="353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essons from Estonia’s Education Success Story: Exploring Equity and High Performance through PISA book cover">
            <a:extLst>
              <a:ext uri="{FF2B5EF4-FFF2-40B4-BE49-F238E27FC236}">
                <a16:creationId xmlns:a16="http://schemas.microsoft.com/office/drawing/2014/main" id="{C46FF252-127F-F263-06C4-DC79AFAC3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518" y="2401348"/>
            <a:ext cx="2357535" cy="3536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lt 2">
            <a:extLst>
              <a:ext uri="{FF2B5EF4-FFF2-40B4-BE49-F238E27FC236}">
                <a16:creationId xmlns:a16="http://schemas.microsoft.com/office/drawing/2014/main" id="{A95CFFB7-A0E5-1A00-7B46-28CF73137A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189" y="2401348"/>
            <a:ext cx="2698637" cy="353630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0033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>
                <a:latin typeface="Arial Nova Cond" panose="020B0506020202020204" pitchFamily="34" charset="0"/>
              </a:rPr>
              <a:t>Are </a:t>
            </a:r>
            <a:r>
              <a:rPr lang="et-EE" sz="4400" dirty="0" err="1">
                <a:latin typeface="Arial Nova Cond" panose="020B0506020202020204" pitchFamily="34" charset="0"/>
              </a:rPr>
              <a:t>We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Actually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Doing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Well</a:t>
            </a:r>
            <a:r>
              <a:rPr lang="et-EE" sz="4400" dirty="0">
                <a:latin typeface="Arial Nova Cond" panose="020B0506020202020204" pitchFamily="34" charset="0"/>
              </a:rPr>
              <a:t>?</a:t>
            </a:r>
          </a:p>
        </p:txBody>
      </p:sp>
      <p:pic>
        <p:nvPicPr>
          <p:cNvPr id="1028" name="Picture 4" descr="Lessons from Estonia’s Education Success Story: Exploring Equity and High Performance through PISA book cover">
            <a:extLst>
              <a:ext uri="{FF2B5EF4-FFF2-40B4-BE49-F238E27FC236}">
                <a16:creationId xmlns:a16="http://schemas.microsoft.com/office/drawing/2014/main" id="{C46FF252-127F-F263-06C4-DC79AFAC3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8997" y="365515"/>
            <a:ext cx="1496864" cy="2245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07EE184-5B23-6D5A-2792-EBDC652E573B}"/>
              </a:ext>
            </a:extLst>
          </p:cNvPr>
          <p:cNvSpPr txBox="1"/>
          <p:nvPr/>
        </p:nvSpPr>
        <p:spPr>
          <a:xfrm>
            <a:off x="564116" y="2349202"/>
            <a:ext cx="920503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Equity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inclusion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Stakeholder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engagement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professionalisation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Evidence-based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decision-making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Student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,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teacher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school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autonomy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accountability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Being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improvement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quality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oriented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Alignment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High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status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of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education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teachers</a:t>
            </a: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Transparency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in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plans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97068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496" y="1463357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>
                <a:latin typeface="Arial Nova Cond" panose="020B0506020202020204" pitchFamily="34" charset="0"/>
              </a:rPr>
              <a:t>Are </a:t>
            </a:r>
            <a:r>
              <a:rPr lang="et-EE" sz="4400" dirty="0" err="1">
                <a:latin typeface="Arial Nova Cond" panose="020B0506020202020204" pitchFamily="34" charset="0"/>
              </a:rPr>
              <a:t>We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Actually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Doing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Well</a:t>
            </a:r>
            <a:r>
              <a:rPr lang="et-EE" sz="4400" dirty="0">
                <a:latin typeface="Arial Nova Cond" panose="020B0506020202020204" pitchFamily="34" charset="0"/>
              </a:rPr>
              <a:t>?</a:t>
            </a:r>
          </a:p>
        </p:txBody>
      </p:sp>
      <p:pic>
        <p:nvPicPr>
          <p:cNvPr id="1026" name="Picture 2" descr="Kas Eesti PISA on viltu?">
            <a:extLst>
              <a:ext uri="{FF2B5EF4-FFF2-40B4-BE49-F238E27FC236}">
                <a16:creationId xmlns:a16="http://schemas.microsoft.com/office/drawing/2014/main" id="{1BF4A5DB-C7DA-C14A-97DD-E6E9D1CB6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7516" y="429935"/>
            <a:ext cx="1343376" cy="1975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E35250-1FFB-955E-E2B4-361D0097268C}"/>
              </a:ext>
            </a:extLst>
          </p:cNvPr>
          <p:cNvSpPr txBox="1"/>
          <p:nvPr/>
        </p:nvSpPr>
        <p:spPr>
          <a:xfrm>
            <a:off x="564116" y="2349202"/>
            <a:ext cx="92050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Still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too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much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too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early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selection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tracking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(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incl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language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)?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Education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doesn’t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transform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into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adult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skills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,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income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economic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development</a:t>
            </a:r>
            <a:r>
              <a:rPr lang="et-EE" sz="2800" dirty="0">
                <a:solidFill>
                  <a:schemeClr val="bg2">
                    <a:lumMod val="10000"/>
                  </a:schemeClr>
                </a:solidFill>
                <a:latin typeface="Arial Nova Cond" panose="020B0506020202020204" pitchFamily="34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t-EE" sz="2800" dirty="0">
              <a:solidFill>
                <a:schemeClr val="bg2">
                  <a:lumMod val="10000"/>
                </a:schemeClr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3838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 err="1">
                <a:latin typeface="Arial Nova Cond" panose="020B0506020202020204" pitchFamily="34" charset="0"/>
              </a:rPr>
              <a:t>What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is</a:t>
            </a:r>
            <a:r>
              <a:rPr lang="et-EE" sz="4400" dirty="0">
                <a:latin typeface="Arial Nova Cond" panose="020B0506020202020204" pitchFamily="34" charset="0"/>
              </a:rPr>
              <a:t> Latvia </a:t>
            </a:r>
            <a:r>
              <a:rPr lang="et-EE" sz="4400" dirty="0" err="1">
                <a:latin typeface="Arial Nova Cond" panose="020B0506020202020204" pitchFamily="34" charset="0"/>
              </a:rPr>
              <a:t>Doing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Better</a:t>
            </a:r>
            <a:r>
              <a:rPr lang="et-EE" sz="4400" dirty="0">
                <a:latin typeface="Arial Nova Cond" panose="020B0506020202020204" pitchFamily="34" charset="0"/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C15A2-EA78-715A-6F54-831BA40581CE}"/>
              </a:ext>
            </a:extLst>
          </p:cNvPr>
          <p:cNvSpPr txBox="1"/>
          <p:nvPr/>
        </p:nvSpPr>
        <p:spPr>
          <a:xfrm>
            <a:off x="564116" y="2272114"/>
            <a:ext cx="10341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Arial Nova Cond" panose="020B0506020202020204" pitchFamily="34" charset="0"/>
              </a:rPr>
              <a:t>Smaller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differences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between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schools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across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t-EE" sz="2800" dirty="0" err="1">
                <a:latin typeface="Arial Nova Cond" panose="020B0506020202020204" pitchFamily="34" charset="0"/>
              </a:rPr>
              <a:t>language</a:t>
            </a:r>
            <a:r>
              <a:rPr lang="et-EE" sz="2800" dirty="0">
                <a:latin typeface="Arial Nova Cond" panose="020B0506020202020204" pitchFamily="34" charset="0"/>
              </a:rPr>
              <a:t> (SES)</a:t>
            </a:r>
          </a:p>
        </p:txBody>
      </p:sp>
    </p:spTree>
    <p:extLst>
      <p:ext uri="{BB962C8B-B14F-4D97-AF65-F5344CB8AC3E}">
        <p14:creationId xmlns:p14="http://schemas.microsoft.com/office/powerpoint/2010/main" val="2261821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dirty="0">
                <a:latin typeface="Arial Nova Cond" panose="020B0506020202020204" pitchFamily="34" charset="0"/>
              </a:rPr>
              <a:t>Estonia vs Latvia</a:t>
            </a:r>
            <a:endParaRPr lang="et-EE" sz="4000" dirty="0">
              <a:latin typeface="Arial Nova Cond" panose="020B0506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C15A2-EA78-715A-6F54-831BA40581CE}"/>
              </a:ext>
            </a:extLst>
          </p:cNvPr>
          <p:cNvSpPr txBox="1"/>
          <p:nvPr/>
        </p:nvSpPr>
        <p:spPr>
          <a:xfrm>
            <a:off x="564116" y="2272114"/>
            <a:ext cx="1034157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 Nova Cond" panose="020B0506020202020204" pitchFamily="34" charset="0"/>
              </a:rPr>
              <a:t>In Estonia, intensive interventions spanned a shorter period, focusing on particular teaching approaches and curriculum elements, and educational officials spent more time and effort to get school principals and vice-principals on their side.</a:t>
            </a:r>
          </a:p>
          <a:p>
            <a:r>
              <a:rPr lang="en-US" sz="2800" dirty="0">
                <a:latin typeface="Arial Nova Cond" panose="020B0506020202020204" pitchFamily="34" charset="0"/>
              </a:rPr>
              <a:t>In Latvia […] there seemed to be more initial resistance there. School teachers and principals did not feel like active participants in the ongoing reforms even when they agreed with the new approaches.</a:t>
            </a:r>
            <a:endParaRPr lang="et-EE" sz="2800" dirty="0">
              <a:latin typeface="Arial Nova Cond" panose="020B0506020202020204" pitchFamily="34" charset="0"/>
            </a:endParaRPr>
          </a:p>
          <a:p>
            <a:endParaRPr lang="et-EE" sz="2400" i="1" dirty="0">
              <a:solidFill>
                <a:schemeClr val="accent3"/>
              </a:solidFill>
              <a:latin typeface="Arial Nova Cond Light" panose="020B0604020202020204" pitchFamily="34" charset="0"/>
            </a:endParaRPr>
          </a:p>
          <a:p>
            <a:r>
              <a:rPr lang="en-US" sz="2000" b="0" i="1" spc="-150" dirty="0" err="1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Khavenson</a:t>
            </a:r>
            <a:r>
              <a:rPr lang="en-US" sz="2000" b="0" i="1" spc="-150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, T. (2018). </a:t>
            </a:r>
            <a:r>
              <a:rPr lang="en-US" sz="2000" b="0" i="1" spc="-150" dirty="0" err="1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Postsocialist</a:t>
            </a:r>
            <a:r>
              <a:rPr lang="en-US" sz="2000" b="0" i="1" spc="-150" dirty="0">
                <a:solidFill>
                  <a:schemeClr val="accent3"/>
                </a:solidFill>
                <a:effectLst/>
                <a:latin typeface="Arial Nova Cond" panose="020B0506020202020204" pitchFamily="34" charset="0"/>
              </a:rPr>
              <a:t> Transformations, Everyday School Life, and Country Performance in PISA: Analysis of Curriculum Education Reform in Latvia and Estonia.</a:t>
            </a:r>
            <a:endParaRPr lang="et-EE" sz="2000" i="1" spc="-150" dirty="0">
              <a:solidFill>
                <a:schemeClr val="accent3"/>
              </a:solidFill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49452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dirty="0">
                <a:latin typeface="Arial Nova Cond" panose="020B0506020202020204" pitchFamily="34" charset="0"/>
              </a:rPr>
              <a:t>Estonia vs Latvia: </a:t>
            </a:r>
            <a:r>
              <a:rPr lang="et-EE" dirty="0" err="1">
                <a:latin typeface="Arial Nova Cond" panose="020B0506020202020204" pitchFamily="34" charset="0"/>
              </a:rPr>
              <a:t>Insider</a:t>
            </a:r>
            <a:r>
              <a:rPr lang="et-EE" dirty="0">
                <a:latin typeface="Arial Nova Cond" panose="020B0506020202020204" pitchFamily="34" charset="0"/>
              </a:rPr>
              <a:t> </a:t>
            </a:r>
            <a:r>
              <a:rPr lang="et-EE" dirty="0" err="1">
                <a:latin typeface="Arial Nova Cond" panose="020B0506020202020204" pitchFamily="34" charset="0"/>
              </a:rPr>
              <a:t>View</a:t>
            </a:r>
            <a:endParaRPr lang="et-EE" sz="4000" dirty="0">
              <a:latin typeface="Arial Nova Cond" panose="020B0506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CC15A2-EA78-715A-6F54-831BA40581CE}"/>
              </a:ext>
            </a:extLst>
          </p:cNvPr>
          <p:cNvSpPr txBox="1"/>
          <p:nvPr/>
        </p:nvSpPr>
        <p:spPr>
          <a:xfrm>
            <a:off x="564116" y="2285864"/>
            <a:ext cx="96788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ova Cond" panose="020B0506020202020204" pitchFamily="34" charset="0"/>
              </a:rPr>
              <a:t>equity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t-EE" sz="2800" dirty="0" err="1">
                <a:latin typeface="Arial Nova Cond" panose="020B0506020202020204" pitchFamily="34" charset="0"/>
              </a:rPr>
              <a:t>school</a:t>
            </a:r>
            <a:r>
              <a:rPr lang="et-EE" sz="2800" dirty="0">
                <a:latin typeface="Arial Nova Cond" panose="020B0506020202020204" pitchFamily="34" charset="0"/>
              </a:rPr>
              <a:t> and </a:t>
            </a:r>
            <a:r>
              <a:rPr lang="et-EE" sz="2800" dirty="0" err="1">
                <a:latin typeface="Arial Nova Cond" panose="020B0506020202020204" pitchFamily="34" charset="0"/>
              </a:rPr>
              <a:t>teacher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n-US" sz="2800" dirty="0">
                <a:latin typeface="Arial Nova Cond" panose="020B0506020202020204" pitchFamily="34" charset="0"/>
              </a:rPr>
              <a:t>autonomy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ova Cond" panose="020B0506020202020204" pitchFamily="34" charset="0"/>
              </a:rPr>
              <a:t>school </a:t>
            </a:r>
            <a:r>
              <a:rPr lang="et-EE" sz="2800" dirty="0" err="1">
                <a:latin typeface="Arial Nova Cond" panose="020B0506020202020204" pitchFamily="34" charset="0"/>
              </a:rPr>
              <a:t>network</a:t>
            </a:r>
            <a:r>
              <a:rPr lang="et-EE" sz="2800" dirty="0">
                <a:latin typeface="Arial Nova Cond" panose="020B0506020202020204" pitchFamily="34" charset="0"/>
              </a:rPr>
              <a:t> </a:t>
            </a:r>
            <a:r>
              <a:rPr lang="en-US" sz="2800" dirty="0">
                <a:latin typeface="Arial Nova Cond" panose="020B0506020202020204" pitchFamily="34" charset="0"/>
              </a:rPr>
              <a:t>optimization </a:t>
            </a:r>
            <a:r>
              <a:rPr lang="et-EE" sz="2800" dirty="0">
                <a:latin typeface="Arial Nova Cond" panose="020B0506020202020204" pitchFamily="34" charset="0"/>
                <a:sym typeface="Wingdings" panose="05000000000000000000" pitchFamily="2" charset="2"/>
              </a:rPr>
              <a:t> </a:t>
            </a:r>
            <a:r>
              <a:rPr lang="en-US" sz="2800" dirty="0">
                <a:latin typeface="Arial Nova Cond" panose="020B0506020202020204" pitchFamily="34" charset="0"/>
              </a:rPr>
              <a:t>competition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ova Cond" panose="020B0506020202020204" pitchFamily="34" charset="0"/>
              </a:rPr>
              <a:t>versatile curricula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ova Cond" panose="020B0506020202020204" pitchFamily="34" charset="0"/>
              </a:rPr>
              <a:t>inner strive for improvement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 Nova Cond" panose="020B0506020202020204" pitchFamily="34" charset="0"/>
              </a:rPr>
              <a:t>balance between tradition and innovation</a:t>
            </a:r>
            <a:endParaRPr lang="et-EE" sz="2800" dirty="0">
              <a:latin typeface="Arial Nova Cond" panose="020B0506020202020204" pitchFamily="34" charset="0"/>
            </a:endParaRPr>
          </a:p>
          <a:p>
            <a:endParaRPr lang="et-EE" sz="2800" dirty="0">
              <a:latin typeface="Arial Nova Cond" panose="020B0506020202020204" pitchFamily="34" charset="0"/>
            </a:endParaRPr>
          </a:p>
          <a:p>
            <a:r>
              <a:rPr lang="en-US" sz="2400" i="1" spc="-150" dirty="0">
                <a:solidFill>
                  <a:schemeClr val="accent3"/>
                </a:solidFill>
                <a:latin typeface="Arial Nova Cond" panose="020B0506020202020204" pitchFamily="34" charset="0"/>
              </a:rPr>
              <a:t>Tire, G. (2021). Estonia: A Positive PISA Experience. In: </a:t>
            </a:r>
            <a:r>
              <a:rPr lang="en-US" sz="2400" i="1" spc="-150" dirty="0" err="1">
                <a:solidFill>
                  <a:schemeClr val="accent3"/>
                </a:solidFill>
                <a:latin typeface="Arial Nova Cond" panose="020B0506020202020204" pitchFamily="34" charset="0"/>
              </a:rPr>
              <a:t>Crato</a:t>
            </a:r>
            <a:r>
              <a:rPr lang="en-US" sz="2400" i="1" spc="-150" dirty="0">
                <a:solidFill>
                  <a:schemeClr val="accent3"/>
                </a:solidFill>
                <a:latin typeface="Arial Nova Cond" panose="020B0506020202020204" pitchFamily="34" charset="0"/>
              </a:rPr>
              <a:t>, N. (eds) Improving a Country’s Education. Springer, Cham.</a:t>
            </a:r>
            <a:endParaRPr lang="et-EE" sz="2400" i="1" spc="-150" dirty="0">
              <a:solidFill>
                <a:schemeClr val="accent3"/>
              </a:solidFill>
              <a:latin typeface="Arial Nova Cond" panose="020B0506020202020204" pitchFamily="34" charset="0"/>
            </a:endParaRPr>
          </a:p>
          <a:p>
            <a:endParaRPr lang="et-EE" sz="2800" dirty="0"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205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704295"/>
            <a:ext cx="11061388" cy="831088"/>
          </a:xfrm>
        </p:spPr>
        <p:txBody>
          <a:bodyPr>
            <a:normAutofit/>
          </a:bodyPr>
          <a:lstStyle/>
          <a:p>
            <a:r>
              <a:rPr lang="et-EE" sz="4400" dirty="0">
                <a:latin typeface="Arial Nova Cond" panose="020B0506020202020204" pitchFamily="34" charset="0"/>
              </a:rPr>
              <a:t>Estonia in International </a:t>
            </a:r>
            <a:r>
              <a:rPr lang="et-EE" sz="4400" dirty="0" err="1">
                <a:latin typeface="Arial Nova Cond" panose="020B0506020202020204" pitchFamily="34" charset="0"/>
              </a:rPr>
              <a:t>Large-Scale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Assessments</a:t>
            </a:r>
            <a:endParaRPr lang="et-EE" sz="4400" dirty="0">
              <a:latin typeface="Arial Nova Cond" panose="020B0506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0AF16-3ACB-4233-CAF5-D94C9C145049}"/>
              </a:ext>
            </a:extLst>
          </p:cNvPr>
          <p:cNvSpPr txBox="1"/>
          <p:nvPr/>
        </p:nvSpPr>
        <p:spPr>
          <a:xfrm>
            <a:off x="564116" y="2770343"/>
            <a:ext cx="1000746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2800" dirty="0">
                <a:latin typeface="Arial Nova Cond" panose="020B0506020202020204" pitchFamily="34" charset="0"/>
              </a:rPr>
              <a:t>TIMSS – 2003</a:t>
            </a:r>
          </a:p>
          <a:p>
            <a:r>
              <a:rPr lang="et-EE" sz="2800" dirty="0">
                <a:latin typeface="Arial Nova Cond" panose="020B0506020202020204" pitchFamily="34" charset="0"/>
              </a:rPr>
              <a:t>PISA – </a:t>
            </a:r>
            <a:r>
              <a:rPr lang="et-EE" sz="2800" dirty="0" err="1">
                <a:latin typeface="Arial Nova Cond" panose="020B0506020202020204" pitchFamily="34" charset="0"/>
              </a:rPr>
              <a:t>since</a:t>
            </a:r>
            <a:r>
              <a:rPr lang="et-EE" sz="2800" dirty="0">
                <a:latin typeface="Arial Nova Cond" panose="020B0506020202020204" pitchFamily="34" charset="0"/>
              </a:rPr>
              <a:t> 2006</a:t>
            </a:r>
          </a:p>
          <a:p>
            <a:r>
              <a:rPr lang="et-EE" sz="2800" dirty="0">
                <a:latin typeface="Arial Nova Cond" panose="020B0506020202020204" pitchFamily="34" charset="0"/>
              </a:rPr>
              <a:t>IELS – 2018 </a:t>
            </a:r>
          </a:p>
          <a:p>
            <a:r>
              <a:rPr lang="et-EE" sz="2800" dirty="0">
                <a:latin typeface="Arial Nova Cond" panose="020B0506020202020204" pitchFamily="34" charset="0"/>
              </a:rPr>
              <a:t>TALIS – </a:t>
            </a:r>
            <a:r>
              <a:rPr lang="et-EE" sz="2800" dirty="0" err="1">
                <a:latin typeface="Arial Nova Cond" panose="020B0506020202020204" pitchFamily="34" charset="0"/>
              </a:rPr>
              <a:t>since</a:t>
            </a:r>
            <a:r>
              <a:rPr lang="et-EE" sz="2800" dirty="0">
                <a:latin typeface="Arial Nova Cond" panose="020B0506020202020204" pitchFamily="34" charset="0"/>
              </a:rPr>
              <a:t> 2008</a:t>
            </a:r>
          </a:p>
          <a:p>
            <a:r>
              <a:rPr lang="et-EE" sz="2800" dirty="0">
                <a:latin typeface="Arial Nova Cond" panose="020B0506020202020204" pitchFamily="34" charset="0"/>
              </a:rPr>
              <a:t>PIAAC – 2008-15, 2018-24</a:t>
            </a:r>
          </a:p>
        </p:txBody>
      </p:sp>
    </p:spTree>
    <p:extLst>
      <p:ext uri="{BB962C8B-B14F-4D97-AF65-F5344CB8AC3E}">
        <p14:creationId xmlns:p14="http://schemas.microsoft.com/office/powerpoint/2010/main" val="450311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634251"/>
          </a:xfrm>
        </p:spPr>
        <p:txBody>
          <a:bodyPr>
            <a:normAutofit/>
          </a:bodyPr>
          <a:lstStyle/>
          <a:p>
            <a:r>
              <a:rPr lang="et-EE" sz="4400" dirty="0">
                <a:latin typeface="Arial Nova Cond" panose="020B0506020202020204" pitchFamily="34" charset="0"/>
              </a:rPr>
              <a:t>Estonia in PISA, </a:t>
            </a:r>
            <a:r>
              <a:rPr lang="et-EE" sz="4400" dirty="0" err="1">
                <a:latin typeface="Arial Nova Cond" panose="020B0506020202020204" pitchFamily="34" charset="0"/>
              </a:rPr>
              <a:t>participation</a:t>
            </a:r>
            <a:endParaRPr lang="et-EE" sz="4400" dirty="0">
              <a:latin typeface="Arial Nova Cond" panose="020B0506020202020204" pitchFamily="34" charset="0"/>
            </a:endParaRPr>
          </a:p>
        </p:txBody>
      </p:sp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CFA1A4F8-59A6-C110-714B-B3E641199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996498"/>
              </p:ext>
            </p:extLst>
          </p:nvPr>
        </p:nvGraphicFramePr>
        <p:xfrm>
          <a:off x="564116" y="2447682"/>
          <a:ext cx="9871788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0596">
                  <a:extLst>
                    <a:ext uri="{9D8B030D-6E8A-4147-A177-3AD203B41FA5}">
                      <a16:colId xmlns:a16="http://schemas.microsoft.com/office/drawing/2014/main" val="57225740"/>
                    </a:ext>
                  </a:extLst>
                </a:gridCol>
                <a:gridCol w="3290596">
                  <a:extLst>
                    <a:ext uri="{9D8B030D-6E8A-4147-A177-3AD203B41FA5}">
                      <a16:colId xmlns:a16="http://schemas.microsoft.com/office/drawing/2014/main" val="4006634629"/>
                    </a:ext>
                  </a:extLst>
                </a:gridCol>
                <a:gridCol w="3290596">
                  <a:extLst>
                    <a:ext uri="{9D8B030D-6E8A-4147-A177-3AD203B41FA5}">
                      <a16:colId xmlns:a16="http://schemas.microsoft.com/office/drawing/2014/main" val="36601212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Year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Schools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Students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89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4865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535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4727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94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4779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083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≈</a:t>
                      </a:r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6000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367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≈</a:t>
                      </a:r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7000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319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198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≈</a:t>
                      </a:r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7500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853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602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634251"/>
          </a:xfrm>
        </p:spPr>
        <p:txBody>
          <a:bodyPr/>
          <a:lstStyle/>
          <a:p>
            <a:r>
              <a:rPr lang="et-EE" sz="4400" dirty="0">
                <a:latin typeface="Arial Nova Cond" panose="020B0506020202020204" pitchFamily="34" charset="0"/>
              </a:rPr>
              <a:t>Estonia</a:t>
            </a:r>
            <a:r>
              <a:rPr lang="et-EE" dirty="0">
                <a:latin typeface="Arial Nova Cond" panose="020B0506020202020204" pitchFamily="34" charset="0"/>
              </a:rPr>
              <a:t> in PISA, </a:t>
            </a:r>
            <a:r>
              <a:rPr lang="et-EE" dirty="0" err="1">
                <a:latin typeface="Arial Nova Cond" panose="020B0506020202020204" pitchFamily="34" charset="0"/>
              </a:rPr>
              <a:t>results</a:t>
            </a:r>
            <a:endParaRPr lang="et-EE" dirty="0">
              <a:latin typeface="Arial Nova Cond" panose="020B0506020202020204" pitchFamily="34" charset="0"/>
            </a:endParaRPr>
          </a:p>
        </p:txBody>
      </p:sp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CFA1A4F8-59A6-C110-714B-B3E6411990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88545"/>
              </p:ext>
            </p:extLst>
          </p:nvPr>
        </p:nvGraphicFramePr>
        <p:xfrm>
          <a:off x="564116" y="2439368"/>
          <a:ext cx="1029124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2810">
                  <a:extLst>
                    <a:ext uri="{9D8B030D-6E8A-4147-A177-3AD203B41FA5}">
                      <a16:colId xmlns:a16="http://schemas.microsoft.com/office/drawing/2014/main" val="57225740"/>
                    </a:ext>
                  </a:extLst>
                </a:gridCol>
                <a:gridCol w="2572810">
                  <a:extLst>
                    <a:ext uri="{9D8B030D-6E8A-4147-A177-3AD203B41FA5}">
                      <a16:colId xmlns:a16="http://schemas.microsoft.com/office/drawing/2014/main" val="4006634629"/>
                    </a:ext>
                  </a:extLst>
                </a:gridCol>
                <a:gridCol w="2572810">
                  <a:extLst>
                    <a:ext uri="{9D8B030D-6E8A-4147-A177-3AD203B41FA5}">
                      <a16:colId xmlns:a16="http://schemas.microsoft.com/office/drawing/2014/main" val="3660121256"/>
                    </a:ext>
                  </a:extLst>
                </a:gridCol>
                <a:gridCol w="2572810">
                  <a:extLst>
                    <a:ext uri="{9D8B030D-6E8A-4147-A177-3AD203B41FA5}">
                      <a16:colId xmlns:a16="http://schemas.microsoft.com/office/drawing/2014/main" val="8150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Year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Reading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Mathematics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2800" dirty="0" err="1">
                          <a:latin typeface="Arial Nova Cond" panose="020B0506020202020204" pitchFamily="34" charset="0"/>
                        </a:rPr>
                        <a:t>Science</a:t>
                      </a:r>
                      <a:endParaRPr lang="et-EE" sz="2800" dirty="0">
                        <a:latin typeface="Arial Nova Cond" panose="020B0506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89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5355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501 / 493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512 / 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528 / 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94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516 / 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521 / 494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541 / 501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083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519 / 493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520 / 490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534 / 493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4367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523 / 487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523 / 489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530 / 489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5319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t-EE" sz="2800" dirty="0">
                          <a:latin typeface="Arial Nova Cond" panose="020B0506020202020204" pitchFamily="34" charset="0"/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853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7178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lt 5">
            <a:extLst>
              <a:ext uri="{FF2B5EF4-FFF2-40B4-BE49-F238E27FC236}">
                <a16:creationId xmlns:a16="http://schemas.microsoft.com/office/drawing/2014/main" id="{B99AF0B4-90E5-D6C3-C813-93310C0786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326" y="1535099"/>
            <a:ext cx="7567429" cy="4660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699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lt 2">
            <a:extLst>
              <a:ext uri="{FF2B5EF4-FFF2-40B4-BE49-F238E27FC236}">
                <a16:creationId xmlns:a16="http://schemas.microsoft.com/office/drawing/2014/main" id="{CFC14313-DC27-69FE-D227-45EB7508C0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41" y="1693719"/>
            <a:ext cx="7419092" cy="456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08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lt 1">
            <a:extLst>
              <a:ext uri="{FF2B5EF4-FFF2-40B4-BE49-F238E27FC236}">
                <a16:creationId xmlns:a16="http://schemas.microsoft.com/office/drawing/2014/main" id="{6D2032BF-E8AD-A2DF-CE3F-D4C86D921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072" y="1684388"/>
            <a:ext cx="7185826" cy="442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910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 err="1">
                <a:latin typeface="Arial Nova Cond" panose="020B0506020202020204" pitchFamily="34" charset="0"/>
              </a:rPr>
              <a:t>Indicators</a:t>
            </a:r>
            <a:r>
              <a:rPr lang="et-EE" sz="4400" dirty="0">
                <a:latin typeface="Arial Nova Cond" panose="020B0506020202020204" pitchFamily="34" charset="0"/>
              </a:rPr>
              <a:t> in </a:t>
            </a:r>
            <a:r>
              <a:rPr lang="et-EE" sz="4400" dirty="0" err="1">
                <a:latin typeface="Arial Nova Cond" panose="020B0506020202020204" pitchFamily="34" charset="0"/>
              </a:rPr>
              <a:t>national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educational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policy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planning</a:t>
            </a:r>
            <a:endParaRPr lang="et-EE" sz="4400" dirty="0">
              <a:latin typeface="Arial Nova Cond" panose="020B0506020202020204" pitchFamily="34" charset="0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6B4FE447-CEC6-A1DB-788B-997C628B24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638021"/>
              </p:ext>
            </p:extLst>
          </p:nvPr>
        </p:nvGraphicFramePr>
        <p:xfrm>
          <a:off x="564115" y="2724325"/>
          <a:ext cx="10912023" cy="37038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54943">
                  <a:extLst>
                    <a:ext uri="{9D8B030D-6E8A-4147-A177-3AD203B41FA5}">
                      <a16:colId xmlns:a16="http://schemas.microsoft.com/office/drawing/2014/main" val="682523248"/>
                    </a:ext>
                  </a:extLst>
                </a:gridCol>
                <a:gridCol w="1091416">
                  <a:extLst>
                    <a:ext uri="{9D8B030D-6E8A-4147-A177-3AD203B41FA5}">
                      <a16:colId xmlns:a16="http://schemas.microsoft.com/office/drawing/2014/main" val="2174871845"/>
                    </a:ext>
                  </a:extLst>
                </a:gridCol>
                <a:gridCol w="1091416">
                  <a:extLst>
                    <a:ext uri="{9D8B030D-6E8A-4147-A177-3AD203B41FA5}">
                      <a16:colId xmlns:a16="http://schemas.microsoft.com/office/drawing/2014/main" val="2631899172"/>
                    </a:ext>
                  </a:extLst>
                </a:gridCol>
                <a:gridCol w="1091416">
                  <a:extLst>
                    <a:ext uri="{9D8B030D-6E8A-4147-A177-3AD203B41FA5}">
                      <a16:colId xmlns:a16="http://schemas.microsoft.com/office/drawing/2014/main" val="1515972400"/>
                    </a:ext>
                  </a:extLst>
                </a:gridCol>
                <a:gridCol w="1091416">
                  <a:extLst>
                    <a:ext uri="{9D8B030D-6E8A-4147-A177-3AD203B41FA5}">
                      <a16:colId xmlns:a16="http://schemas.microsoft.com/office/drawing/2014/main" val="4120044543"/>
                    </a:ext>
                  </a:extLst>
                </a:gridCol>
                <a:gridCol w="1091416">
                  <a:extLst>
                    <a:ext uri="{9D8B030D-6E8A-4147-A177-3AD203B41FA5}">
                      <a16:colId xmlns:a16="http://schemas.microsoft.com/office/drawing/2014/main" val="2878407753"/>
                    </a:ext>
                  </a:extLst>
                </a:gridCol>
              </a:tblGrid>
              <a:tr h="6340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Indicator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2015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2018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2022 (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goal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2025</a:t>
                      </a:r>
                      <a:b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</a:b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(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goal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2035</a:t>
                      </a:r>
                      <a:b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</a:b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(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goal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2139875"/>
                  </a:ext>
                </a:extLst>
              </a:tr>
              <a:tr h="491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% of 5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-6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level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students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,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reading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11,1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13,9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15,4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16,3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20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46040756"/>
                  </a:ext>
                </a:extLst>
              </a:tr>
              <a:tr h="491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% of 5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-6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level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students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,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math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14,2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15,5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17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18,6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25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4029989"/>
                  </a:ext>
                </a:extLst>
              </a:tr>
              <a:tr h="491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% of 5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-6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level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students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,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science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13,5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12,2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13,7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14,9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20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06706107"/>
                  </a:ext>
                </a:extLst>
              </a:tr>
              <a:tr h="491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% of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below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3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rd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level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students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,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reading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 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32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31,5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31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27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6703922"/>
                  </a:ext>
                </a:extLst>
              </a:tr>
              <a:tr h="491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% of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below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3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rd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level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students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,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math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 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31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30,5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30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26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59115883"/>
                  </a:ext>
                </a:extLst>
              </a:tr>
              <a:tr h="4916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% of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below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3</a:t>
                      </a:r>
                      <a:r>
                        <a:rPr lang="et-EE" sz="2400" b="0" baseline="30000" dirty="0">
                          <a:effectLst/>
                          <a:latin typeface="Arial Nova Cond" panose="020B0506020202020204" pitchFamily="34" charset="0"/>
                        </a:rPr>
                        <a:t>rd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level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students</a:t>
                      </a: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, </a:t>
                      </a:r>
                      <a:r>
                        <a:rPr lang="et-EE" sz="2400" b="0" dirty="0" err="1">
                          <a:effectLst/>
                          <a:latin typeface="Arial Nova Cond" panose="020B0506020202020204" pitchFamily="34" charset="0"/>
                        </a:rPr>
                        <a:t>science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 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30,2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>
                          <a:effectLst/>
                          <a:latin typeface="Arial Nova Cond" panose="020B0506020202020204" pitchFamily="34" charset="0"/>
                        </a:rPr>
                        <a:t>29,5</a:t>
                      </a:r>
                      <a:endParaRPr lang="et-EE" sz="2400" b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29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t-EE" sz="2400" b="0" dirty="0">
                          <a:effectLst/>
                          <a:latin typeface="Arial Nova Cond" panose="020B0506020202020204" pitchFamily="34" charset="0"/>
                        </a:rPr>
                        <a:t>25</a:t>
                      </a:r>
                      <a:endParaRPr lang="et-EE" sz="2400" b="0" dirty="0">
                        <a:effectLst/>
                        <a:latin typeface="Arial Nova Cond" panose="020B0506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3291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963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alkiri 4">
            <a:extLst>
              <a:ext uri="{FF2B5EF4-FFF2-40B4-BE49-F238E27FC236}">
                <a16:creationId xmlns:a16="http://schemas.microsoft.com/office/drawing/2014/main" id="{3D64EC0F-ADC8-FBD2-4EE7-47E0A612D8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116" y="1488164"/>
            <a:ext cx="11061388" cy="1028533"/>
          </a:xfrm>
        </p:spPr>
        <p:txBody>
          <a:bodyPr>
            <a:normAutofit/>
          </a:bodyPr>
          <a:lstStyle/>
          <a:p>
            <a:r>
              <a:rPr lang="et-EE" sz="4400" dirty="0" err="1">
                <a:latin typeface="Arial Nova Cond" panose="020B0506020202020204" pitchFamily="34" charset="0"/>
              </a:rPr>
              <a:t>Data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Backed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Decision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  <a:r>
              <a:rPr lang="et-EE" sz="4400" dirty="0" err="1">
                <a:latin typeface="Arial Nova Cond" panose="020B0506020202020204" pitchFamily="34" charset="0"/>
              </a:rPr>
              <a:t>Making</a:t>
            </a:r>
            <a:r>
              <a:rPr lang="et-EE" sz="4400" dirty="0">
                <a:latin typeface="Arial Nova Cond" panose="020B0506020202020204" pitchFamily="34" charset="0"/>
              </a:rPr>
              <a:t> </a:t>
            </a:r>
          </a:p>
        </p:txBody>
      </p:sp>
      <p:pic>
        <p:nvPicPr>
          <p:cNvPr id="3" name="Pilt 2">
            <a:extLst>
              <a:ext uri="{FF2B5EF4-FFF2-40B4-BE49-F238E27FC236}">
                <a16:creationId xmlns:a16="http://schemas.microsoft.com/office/drawing/2014/main" id="{6BFE880F-D61C-CB90-6146-694E0A02F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245" y="2516697"/>
            <a:ext cx="6289196" cy="364698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C4C583-F76C-25AA-52FE-DDCD6EED578D}"/>
              </a:ext>
            </a:extLst>
          </p:cNvPr>
          <p:cNvSpPr txBox="1"/>
          <p:nvPr/>
        </p:nvSpPr>
        <p:spPr>
          <a:xfrm>
            <a:off x="7325360" y="2743200"/>
            <a:ext cx="4300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t-EE" sz="3600" dirty="0">
                <a:latin typeface="Arial Nova Cond" panose="020B0506020202020204" pitchFamily="34" charset="0"/>
              </a:rPr>
              <a:t>haridussilm.ee</a:t>
            </a:r>
            <a:endParaRPr lang="et-EE" dirty="0">
              <a:latin typeface="Arial Nova Cond" panose="020B0506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48663"/>
      </p:ext>
    </p:extLst>
  </p:cSld>
  <p:clrMapOvr>
    <a:masterClrMapping/>
  </p:clrMapOvr>
</p:sld>
</file>

<file path=ppt/theme/theme1.xml><?xml version="1.0" encoding="utf-8"?>
<a:theme xmlns:a="http://schemas.openxmlformats.org/drawingml/2006/main" name="Tumesinise taustaga">
  <a:themeElements>
    <a:clrScheme name="Haridus ja teadusministeerium stiil 1">
      <a:dk1>
        <a:srgbClr val="003087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elesininse taustaga">
  <a:themeElements>
    <a:clrScheme name="Haridus ja teadusministeerium stiil 1">
      <a:dk1>
        <a:srgbClr val="003087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Valge taustaga">
  <a:themeElements>
    <a:clrScheme name="Haridus ja teadusministeerium stiil 1">
      <a:dk1>
        <a:srgbClr val="003087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HTM_esitluspõhi_EST (1)</Template>
  <TotalTime>197</TotalTime>
  <Words>592</Words>
  <Application>Microsoft Office PowerPoint</Application>
  <PresentationFormat>Laiekraan</PresentationFormat>
  <Paragraphs>152</Paragraphs>
  <Slides>18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7</vt:i4>
      </vt:variant>
      <vt:variant>
        <vt:lpstr>Kujundus</vt:lpstr>
      </vt:variant>
      <vt:variant>
        <vt:i4>3</vt:i4>
      </vt:variant>
      <vt:variant>
        <vt:lpstr>Slaidipealkirjad</vt:lpstr>
      </vt:variant>
      <vt:variant>
        <vt:i4>18</vt:i4>
      </vt:variant>
    </vt:vector>
  </HeadingPairs>
  <TitlesOfParts>
    <vt:vector size="28" baseType="lpstr">
      <vt:lpstr>Arial</vt:lpstr>
      <vt:lpstr>Arial Nova Cond</vt:lpstr>
      <vt:lpstr>Arial Nova Cond Light</vt:lpstr>
      <vt:lpstr>Calibri</vt:lpstr>
      <vt:lpstr>Cambria Math</vt:lpstr>
      <vt:lpstr>Roboto</vt:lpstr>
      <vt:lpstr>Roboto Condensed</vt:lpstr>
      <vt:lpstr>Tumesinise taustaga</vt:lpstr>
      <vt:lpstr>Helesininse taustaga</vt:lpstr>
      <vt:lpstr>Valge taustaga</vt:lpstr>
      <vt:lpstr>Estonia and PISA</vt:lpstr>
      <vt:lpstr>Estonia in International Large-Scale Assessments</vt:lpstr>
      <vt:lpstr>Estonia in PISA, participation</vt:lpstr>
      <vt:lpstr>Estonia in PISA, results</vt:lpstr>
      <vt:lpstr>PowerPointi esitlus</vt:lpstr>
      <vt:lpstr>PowerPointi esitlus</vt:lpstr>
      <vt:lpstr>PowerPointi esitlus</vt:lpstr>
      <vt:lpstr>Indicators in national educational policy planning</vt:lpstr>
      <vt:lpstr>Data Backed Decision Making </vt:lpstr>
      <vt:lpstr>Public Response Scenarios</vt:lpstr>
      <vt:lpstr>Public Response (Estonia)</vt:lpstr>
      <vt:lpstr>Explanations?</vt:lpstr>
      <vt:lpstr>Are We Actually Doing Well?</vt:lpstr>
      <vt:lpstr>Are We Actually Doing Well?</vt:lpstr>
      <vt:lpstr>Are We Actually Doing Well?</vt:lpstr>
      <vt:lpstr>What is Latvia Doing Better?</vt:lpstr>
      <vt:lpstr>Estonia vs Latvia</vt:lpstr>
      <vt:lpstr>Estonia vs Latvia: Insider View</vt:lpstr>
    </vt:vector>
  </TitlesOfParts>
  <Company>Haridus- ja Teadusministeerium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Estonia’s Education Success Story?</dc:title>
  <dc:creator>Eda Tagamets</dc:creator>
  <cp:lastModifiedBy>Eda Tagamets</cp:lastModifiedBy>
  <cp:revision>25</cp:revision>
  <dcterms:created xsi:type="dcterms:W3CDTF">2023-11-08T09:02:29Z</dcterms:created>
  <dcterms:modified xsi:type="dcterms:W3CDTF">2023-12-01T10:04:24Z</dcterms:modified>
</cp:coreProperties>
</file>